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6" r:id="rId20"/>
    <p:sldId id="273" r:id="rId21"/>
    <p:sldId id="274" r:id="rId22"/>
    <p:sldId id="275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8GkCjhFFCVg52Ak1073bQGryU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Ruofan" userId="cda0b91b8f7a9253" providerId="LiveId" clId="{4FCA79ED-7683-47EA-9985-729D2138BA6A}"/>
    <pc:docChg chg="custSel modSld">
      <pc:chgData name="Chen Ruofan" userId="cda0b91b8f7a9253" providerId="LiveId" clId="{4FCA79ED-7683-47EA-9985-729D2138BA6A}" dt="2022-04-26T18:57:11.587" v="595" actId="1076"/>
      <pc:docMkLst>
        <pc:docMk/>
      </pc:docMkLst>
      <pc:sldChg chg="modSp mod">
        <pc:chgData name="Chen Ruofan" userId="cda0b91b8f7a9253" providerId="LiveId" clId="{4FCA79ED-7683-47EA-9985-729D2138BA6A}" dt="2022-04-26T18:10:24.280" v="68" actId="1076"/>
        <pc:sldMkLst>
          <pc:docMk/>
          <pc:sldMk cId="0" sldId="266"/>
        </pc:sldMkLst>
        <pc:spChg chg="mod">
          <ac:chgData name="Chen Ruofan" userId="cda0b91b8f7a9253" providerId="LiveId" clId="{4FCA79ED-7683-47EA-9985-729D2138BA6A}" dt="2022-04-26T18:09:55.195" v="4" actId="20577"/>
          <ac:spMkLst>
            <pc:docMk/>
            <pc:sldMk cId="0" sldId="266"/>
            <ac:spMk id="280" creationId="{00000000-0000-0000-0000-000000000000}"/>
          </ac:spMkLst>
        </pc:spChg>
        <pc:spChg chg="mod">
          <ac:chgData name="Chen Ruofan" userId="cda0b91b8f7a9253" providerId="LiveId" clId="{4FCA79ED-7683-47EA-9985-729D2138BA6A}" dt="2022-04-26T18:10:24.280" v="68" actId="1076"/>
          <ac:spMkLst>
            <pc:docMk/>
            <pc:sldMk cId="0" sldId="266"/>
            <ac:spMk id="283" creationId="{00000000-0000-0000-0000-000000000000}"/>
          </ac:spMkLst>
        </pc:spChg>
      </pc:sldChg>
      <pc:sldChg chg="modSp mod">
        <pc:chgData name="Chen Ruofan" userId="cda0b91b8f7a9253" providerId="LiveId" clId="{4FCA79ED-7683-47EA-9985-729D2138BA6A}" dt="2022-04-26T18:11:36.760" v="139" actId="1076"/>
        <pc:sldMkLst>
          <pc:docMk/>
          <pc:sldMk cId="0" sldId="269"/>
        </pc:sldMkLst>
        <pc:spChg chg="mod">
          <ac:chgData name="Chen Ruofan" userId="cda0b91b8f7a9253" providerId="LiveId" clId="{4FCA79ED-7683-47EA-9985-729D2138BA6A}" dt="2022-04-26T18:11:27.913" v="137" actId="20577"/>
          <ac:spMkLst>
            <pc:docMk/>
            <pc:sldMk cId="0" sldId="269"/>
            <ac:spMk id="304" creationId="{00000000-0000-0000-0000-000000000000}"/>
          </ac:spMkLst>
        </pc:spChg>
        <pc:picChg chg="mod">
          <ac:chgData name="Chen Ruofan" userId="cda0b91b8f7a9253" providerId="LiveId" clId="{4FCA79ED-7683-47EA-9985-729D2138BA6A}" dt="2022-04-26T18:11:32.666" v="138" actId="1076"/>
          <ac:picMkLst>
            <pc:docMk/>
            <pc:sldMk cId="0" sldId="269"/>
            <ac:picMk id="305" creationId="{00000000-0000-0000-0000-000000000000}"/>
          </ac:picMkLst>
        </pc:picChg>
        <pc:picChg chg="mod">
          <ac:chgData name="Chen Ruofan" userId="cda0b91b8f7a9253" providerId="LiveId" clId="{4FCA79ED-7683-47EA-9985-729D2138BA6A}" dt="2022-04-26T18:11:36.760" v="139" actId="1076"/>
          <ac:picMkLst>
            <pc:docMk/>
            <pc:sldMk cId="0" sldId="269"/>
            <ac:picMk id="306" creationId="{00000000-0000-0000-0000-000000000000}"/>
          </ac:picMkLst>
        </pc:picChg>
      </pc:sldChg>
      <pc:sldChg chg="modSp mod">
        <pc:chgData name="Chen Ruofan" userId="cda0b91b8f7a9253" providerId="LiveId" clId="{4FCA79ED-7683-47EA-9985-729D2138BA6A}" dt="2022-04-26T18:57:11.587" v="595" actId="1076"/>
        <pc:sldMkLst>
          <pc:docMk/>
          <pc:sldMk cId="0" sldId="273"/>
        </pc:sldMkLst>
        <pc:spChg chg="mod">
          <ac:chgData name="Chen Ruofan" userId="cda0b91b8f7a9253" providerId="LiveId" clId="{4FCA79ED-7683-47EA-9985-729D2138BA6A}" dt="2022-04-26T18:57:08.808" v="594" actId="20577"/>
          <ac:spMkLst>
            <pc:docMk/>
            <pc:sldMk cId="0" sldId="273"/>
            <ac:spMk id="336" creationId="{00000000-0000-0000-0000-000000000000}"/>
          </ac:spMkLst>
        </pc:spChg>
        <pc:cxnChg chg="mod">
          <ac:chgData name="Chen Ruofan" userId="cda0b91b8f7a9253" providerId="LiveId" clId="{4FCA79ED-7683-47EA-9985-729D2138BA6A}" dt="2022-04-26T18:57:11.587" v="595" actId="1076"/>
          <ac:cxnSpMkLst>
            <pc:docMk/>
            <pc:sldMk cId="0" sldId="273"/>
            <ac:cxnSpMk id="337" creationId="{00000000-0000-0000-0000-000000000000}"/>
          </ac:cxnSpMkLst>
        </pc:cxnChg>
      </pc:sldChg>
      <pc:sldChg chg="modSp mod">
        <pc:chgData name="Chen Ruofan" userId="cda0b91b8f7a9253" providerId="LiveId" clId="{4FCA79ED-7683-47EA-9985-729D2138BA6A}" dt="2022-04-26T18:16:41.245" v="555" actId="20577"/>
        <pc:sldMkLst>
          <pc:docMk/>
          <pc:sldMk cId="0" sldId="274"/>
        </pc:sldMkLst>
        <pc:spChg chg="mod">
          <ac:chgData name="Chen Ruofan" userId="cda0b91b8f7a9253" providerId="LiveId" clId="{4FCA79ED-7683-47EA-9985-729D2138BA6A}" dt="2022-04-26T18:16:41.245" v="555" actId="20577"/>
          <ac:spMkLst>
            <pc:docMk/>
            <pc:sldMk cId="0" sldId="274"/>
            <ac:spMk id="3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2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31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31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22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newsboardnyt@163.com" TargetMode="External"/><Relationship Id="rId4" Type="http://schemas.openxmlformats.org/officeDocument/2006/relationships/hyperlink" Target="http://eepurl.com/hYLLdz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14.list-manage.com/survey?u=bb2821903e5482647405b90cf&amp;id=fa1c743c5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ytimes.com/api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snews.github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r>
              <a:rPr lang="en-US" sz="2000" dirty="0"/>
              <a:t>TEAM MEMBER: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r>
              <a:rPr lang="en-US" sz="2000" dirty="0"/>
              <a:t>RUOFAN CHEN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29729"/>
              <a:buNone/>
            </a:pPr>
            <a:r>
              <a:rPr lang="en-US" sz="2000" dirty="0"/>
              <a:t>SHANCHAO WU</a:t>
            </a:r>
            <a:endParaRPr dirty="0"/>
          </a:p>
        </p:txBody>
      </p:sp>
      <p:pic>
        <p:nvPicPr>
          <p:cNvPr id="103" name="Google Shape;103;p1" descr="社交网站的手机截图&#10;&#10;描述已自动生成"/>
          <p:cNvPicPr preferRelativeResize="0"/>
          <p:nvPr/>
        </p:nvPicPr>
        <p:blipFill rotWithShape="1">
          <a:blip r:embed="rId3">
            <a:alphaModFix/>
          </a:blip>
          <a:srcRect t="2433"/>
          <a:stretch/>
        </p:blipFill>
        <p:spPr>
          <a:xfrm>
            <a:off x="160413" y="959136"/>
            <a:ext cx="7995624" cy="36860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"/>
          <p:cNvCxnSpPr/>
          <p:nvPr/>
        </p:nvCxnSpPr>
        <p:spPr>
          <a:xfrm>
            <a:off x="8209305" y="4343400"/>
            <a:ext cx="3200400" cy="0"/>
          </a:xfrm>
          <a:prstGeom prst="straightConnector1">
            <a:avLst/>
          </a:prstGeom>
          <a:noFill/>
          <a:ln w="9525" cap="flat" cmpd="sng">
            <a:solidFill>
              <a:schemeClr val="dk2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7629085" y="1334111"/>
            <a:ext cx="4876806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NewsBoard Recommender System</a:t>
            </a:r>
            <a:endParaRPr sz="5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906346" y="5330913"/>
            <a:ext cx="10909073" cy="105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700"/>
              <a:buFont typeface="Calibri"/>
              <a:buNone/>
            </a:pPr>
            <a:r>
              <a:rPr lang="en-US" sz="4700" dirty="0">
                <a:solidFill>
                  <a:srgbClr val="262626"/>
                </a:solidFill>
              </a:rPr>
              <a:t>2. Implementation – 2.b.2 Latent Factor </a:t>
            </a:r>
            <a:r>
              <a:rPr lang="en-US" altLang="zh-CN" sz="4700" dirty="0">
                <a:solidFill>
                  <a:srgbClr val="262626"/>
                </a:solidFill>
              </a:rPr>
              <a:t>M</a:t>
            </a:r>
            <a:r>
              <a:rPr lang="en-US" sz="4700" dirty="0">
                <a:solidFill>
                  <a:srgbClr val="262626"/>
                </a:solidFill>
              </a:rPr>
              <a:t>odels</a:t>
            </a:r>
            <a:endParaRPr sz="4700" dirty="0">
              <a:solidFill>
                <a:srgbClr val="262626"/>
              </a:solidFill>
            </a:endParaRPr>
          </a:p>
        </p:txBody>
      </p:sp>
      <p:pic>
        <p:nvPicPr>
          <p:cNvPr id="261" name="Google Shape;261;p10" descr="图形用户界面, 文本, 应用程序&#10;&#10;描述已自动生成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6097" y="750862"/>
            <a:ext cx="5547897" cy="181693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0"/>
          <p:cNvSpPr/>
          <p:nvPr/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10" descr="图形用户界面, 文本, 应用程序, 电子邮件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3596" y="912329"/>
            <a:ext cx="5648740" cy="257017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0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10"/>
          <p:cNvSpPr/>
          <p:nvPr/>
        </p:nvSpPr>
        <p:spPr>
          <a:xfrm>
            <a:off x="1349740" y="270159"/>
            <a:ext cx="38806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behaviors.tsv</a:t>
            </a:r>
            <a:endParaRPr sz="24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7512932" y="531834"/>
            <a:ext cx="38806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news.tsv</a:t>
            </a:r>
            <a:endParaRPr sz="24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10"/>
          <p:cNvCxnSpPr/>
          <p:nvPr/>
        </p:nvCxnSpPr>
        <p:spPr>
          <a:xfrm>
            <a:off x="3290045" y="2572525"/>
            <a:ext cx="0" cy="381383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0" name="Google Shape;270;p10"/>
          <p:cNvSpPr/>
          <p:nvPr/>
        </p:nvSpPr>
        <p:spPr>
          <a:xfrm>
            <a:off x="5978886" y="4015203"/>
            <a:ext cx="38806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Utility matrix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Row: user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Col: news id (MIND)</a:t>
            </a:r>
            <a:endParaRPr sz="24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10"/>
          <p:cNvCxnSpPr/>
          <p:nvPr/>
        </p:nvCxnSpPr>
        <p:spPr>
          <a:xfrm>
            <a:off x="5775661" y="4729511"/>
            <a:ext cx="1079572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350136B4-3F8E-454E-8A4E-F67628DE6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54" y="3020392"/>
            <a:ext cx="5314306" cy="26633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CD7289B-2CF3-443E-BC16-9AB4793DC211}"/>
              </a:ext>
            </a:extLst>
          </p:cNvPr>
          <p:cNvSpPr txBox="1"/>
          <p:nvPr/>
        </p:nvSpPr>
        <p:spPr>
          <a:xfrm>
            <a:off x="9518904" y="4250708"/>
            <a:ext cx="2002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percentage of user-items that have a rating: 0.57%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"/>
          <p:cNvSpPr txBox="1">
            <a:spLocks noGrp="1"/>
          </p:cNvSpPr>
          <p:nvPr>
            <p:ph type="title"/>
          </p:nvPr>
        </p:nvSpPr>
        <p:spPr>
          <a:xfrm>
            <a:off x="1097280" y="2811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Implementation– 2.b.2 Latent Factor models</a:t>
            </a:r>
            <a:endParaRPr dirty="0"/>
          </a:p>
        </p:txBody>
      </p:sp>
      <p:cxnSp>
        <p:nvCxnSpPr>
          <p:cNvPr id="278" name="Google Shape;278;p11"/>
          <p:cNvCxnSpPr/>
          <p:nvPr/>
        </p:nvCxnSpPr>
        <p:spPr>
          <a:xfrm rot="10800000" flipH="1">
            <a:off x="5948039" y="2370338"/>
            <a:ext cx="1047565" cy="25745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9" name="Google Shape;279;p11"/>
          <p:cNvCxnSpPr/>
          <p:nvPr/>
        </p:nvCxnSpPr>
        <p:spPr>
          <a:xfrm>
            <a:off x="6096000" y="3429000"/>
            <a:ext cx="1529918" cy="1080856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0" name="Google Shape;280;p11"/>
          <p:cNvSpPr/>
          <p:nvPr/>
        </p:nvSpPr>
        <p:spPr>
          <a:xfrm>
            <a:off x="-784254" y="1193277"/>
            <a:ext cx="93748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Utility matrix (click: 2, recommended but not click:1, fill NA 0)</a:t>
            </a:r>
            <a:endParaRPr sz="18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11039968" y="4519200"/>
            <a:ext cx="116091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User matrix</a:t>
            </a:r>
            <a:endParaRPr sz="24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11039968" y="1204374"/>
            <a:ext cx="120795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Item matrix</a:t>
            </a:r>
            <a:endParaRPr sz="24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4037613" y="3869616"/>
            <a:ext cx="238657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While doing SGD, we only care about those value is not 0</a:t>
            </a:r>
            <a:endParaRPr sz="16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图片 11" descr="表格&#10;&#10;描述已自动生成">
            <a:extLst>
              <a:ext uri="{FF2B5EF4-FFF2-40B4-BE49-F238E27FC236}">
                <a16:creationId xmlns:a16="http://schemas.microsoft.com/office/drawing/2014/main" id="{449F42F0-B7B8-4996-868A-D4929542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01" y="1472097"/>
            <a:ext cx="4783939" cy="2397519"/>
          </a:xfrm>
          <a:prstGeom prst="rect">
            <a:avLst/>
          </a:prstGeom>
        </p:spPr>
      </p:pic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5B6C2C14-8424-452D-A279-489A62973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152" y="802715"/>
            <a:ext cx="4018567" cy="3132119"/>
          </a:xfrm>
          <a:prstGeom prst="rect">
            <a:avLst/>
          </a:prstGeom>
        </p:spPr>
      </p:pic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D8BA2E50-F154-49F4-BFE0-E597F9E4C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5918" y="3976962"/>
            <a:ext cx="3567237" cy="2746389"/>
          </a:xfrm>
          <a:prstGeom prst="rect">
            <a:avLst/>
          </a:prstGeom>
        </p:spPr>
      </p:pic>
      <p:pic>
        <p:nvPicPr>
          <p:cNvPr id="10" name="图片 9" descr="表格&#10;&#10;中度可信度描述已自动生成">
            <a:extLst>
              <a:ext uri="{FF2B5EF4-FFF2-40B4-BE49-F238E27FC236}">
                <a16:creationId xmlns:a16="http://schemas.microsoft.com/office/drawing/2014/main" id="{F0BCCCF4-C801-4385-946C-4F5A6E9A5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957" y="3869616"/>
            <a:ext cx="1486800" cy="25540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Implementation– 2.b.3 Update Item matrix</a:t>
            </a:r>
            <a:endParaRPr dirty="0"/>
          </a:p>
        </p:txBody>
      </p:sp>
      <p:sp>
        <p:nvSpPr>
          <p:cNvPr id="292" name="Google Shape;292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Now we got user matrix (row: user, col: factor) and item matrix (row: factor, col: news id) from MIND. How to update the item matrix after crawling the New York Times news?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Using word2vec model: </a:t>
            </a:r>
            <a:r>
              <a:rPr lang="en-US" b="1" dirty="0"/>
              <a:t>pre-trained</a:t>
            </a:r>
            <a:r>
              <a:rPr lang="en-US" dirty="0"/>
              <a:t> vectors trained on part of Google News dataset (about 100 billion words). The model contains 300-dimensional vectors for 3 million words and phrases.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Preprocessed crawled NYT news, get news id and news title. For each news title, generate </a:t>
            </a:r>
            <a:r>
              <a:rPr lang="en-US" b="1" dirty="0"/>
              <a:t>sentences vector </a:t>
            </a:r>
            <a:r>
              <a:rPr lang="en-US" dirty="0"/>
              <a:t>(using title), sum word vectors.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Using </a:t>
            </a:r>
            <a:r>
              <a:rPr lang="en-US" b="1" dirty="0"/>
              <a:t>cosine similarity</a:t>
            </a:r>
            <a:r>
              <a:rPr lang="en-US" dirty="0"/>
              <a:t> for each NYT news with all MIND news, calculate news-factor using weighted average of previous news, then append columns of NYT news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Implementation– 2.b.3 Update Item matrix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9314B-D652-42EC-9938-83D303D05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EF5A6310-E4C1-4F54-80C1-B5442D99D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073" y="1206846"/>
            <a:ext cx="5058628" cy="54887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 – 2.b.3 Update User matrix</a:t>
            </a:r>
            <a:endParaRPr dirty="0"/>
          </a:p>
        </p:txBody>
      </p:sp>
      <p:sp>
        <p:nvSpPr>
          <p:cNvPr id="304" name="Google Shape;304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export all </a:t>
            </a:r>
            <a:r>
              <a:rPr lang="en-US" altLang="zh-CN" dirty="0"/>
              <a:t>subscribed</a:t>
            </a:r>
            <a:r>
              <a:rPr lang="en-US" dirty="0"/>
              <a:t> user (signed up by link) by Mailchimp API</a:t>
            </a: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Then, simply add row to user matrix using column mean as initial value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 get subscribed user matrix (5*20)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91E66783-90C1-44C5-8C13-D458BA2C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19" y="3857413"/>
            <a:ext cx="9464637" cy="17621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Implementation– 2.c. generate recommendation for the first day</a:t>
            </a:r>
            <a:endParaRPr dirty="0"/>
          </a:p>
        </p:txBody>
      </p:sp>
      <p:sp>
        <p:nvSpPr>
          <p:cNvPr id="312" name="Google Shape;312;p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Do matrix multiplication.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Choose news of top 10 score (ranked)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Save this file for: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Send email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As recommendation history , in the future day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Do not recommend the news that uses have seen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4" name="图片 3" descr="表格&#10;&#10;中度可信度描述已自动生成">
            <a:extLst>
              <a:ext uri="{FF2B5EF4-FFF2-40B4-BE49-F238E27FC236}">
                <a16:creationId xmlns:a16="http://schemas.microsoft.com/office/drawing/2014/main" id="{13F21EFF-7BDF-45F2-B6E5-74A5404A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002" y="1845734"/>
            <a:ext cx="4206700" cy="46624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Implementation– 2.e. Collect feedback and refresh utility matrix</a:t>
            </a:r>
            <a:endParaRPr dirty="0"/>
          </a:p>
        </p:txBody>
      </p:sp>
      <p:sp>
        <p:nvSpPr>
          <p:cNvPr id="319" name="Google Shape;319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39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Download the feedback csv from Mailchimp account.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Save all the news id that has been recommended.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cxnSp>
        <p:nvCxnSpPr>
          <p:cNvPr id="322" name="Google Shape;322;p16"/>
          <p:cNvCxnSpPr/>
          <p:nvPr/>
        </p:nvCxnSpPr>
        <p:spPr>
          <a:xfrm>
            <a:off x="2876365" y="2822908"/>
            <a:ext cx="0" cy="39606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3" name="Google Shape;323;p16"/>
          <p:cNvCxnSpPr>
            <a:cxnSpLocks/>
          </p:cNvCxnSpPr>
          <p:nvPr/>
        </p:nvCxnSpPr>
        <p:spPr>
          <a:xfrm flipV="1">
            <a:off x="4261282" y="4500979"/>
            <a:ext cx="568171" cy="8877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6A97ED2-704C-4B92-B1AC-ECFC54DC2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46" y="2320086"/>
            <a:ext cx="11517332" cy="581106"/>
          </a:xfrm>
          <a:prstGeom prst="rect">
            <a:avLst/>
          </a:prstGeom>
        </p:spPr>
      </p:pic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C45284A2-5889-4AFC-B43C-2D535EB1F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76" y="3493160"/>
            <a:ext cx="4093806" cy="1644234"/>
          </a:xfrm>
          <a:prstGeom prst="rect">
            <a:avLst/>
          </a:prstGeom>
        </p:spPr>
      </p:pic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6E552E68-8CF5-40BE-B612-D4FD25BB00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00"/>
          <a:stretch/>
        </p:blipFill>
        <p:spPr>
          <a:xfrm>
            <a:off x="5266407" y="3009566"/>
            <a:ext cx="2664313" cy="2727048"/>
          </a:xfrm>
          <a:prstGeom prst="rect">
            <a:avLst/>
          </a:prstGeom>
        </p:spPr>
      </p:pic>
      <p:pic>
        <p:nvPicPr>
          <p:cNvPr id="11" name="图片 10" descr="表格&#10;&#10;中度可信度描述已自动生成">
            <a:extLst>
              <a:ext uri="{FF2B5EF4-FFF2-40B4-BE49-F238E27FC236}">
                <a16:creationId xmlns:a16="http://schemas.microsoft.com/office/drawing/2014/main" id="{486BB50B-C2A8-4556-BA9E-21B805116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763" y="2951753"/>
            <a:ext cx="2650906" cy="27848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262626"/>
                </a:solidFill>
              </a:rPr>
              <a:t>2. Implementation – 2.f. iterate</a:t>
            </a:r>
            <a:endParaRPr dirty="0"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Matrix Factorization -&gt; Crawl news -&gt; update base news (= MIND + Day 1 news) -&gt; generate sentence vector based on title -&gt; calculate cosine similarity -&gt; weighted average update item matrix -&gt; check new user -&gt; update User matrix -&gt; matrix multiplication -&gt; for subscribed user, calculate and sort recommendation score -&gt; delete the recommendation list of the user already seen -&gt; top 10 -&gt; send email …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Candidate news window = 2, only recommend 2 days news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News  Day 1; Day 1 Day2, Day 2 Day 3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Date   Day 1; Day 2;           Day 3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763C9-9B6B-4ED2-BCFF-DCE88E61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4E6047-7D4E-41FC-AB9A-56C9AF578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E95660B5-FD7F-4056-90EC-C472AE623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96" b="17804"/>
          <a:stretch/>
        </p:blipFill>
        <p:spPr>
          <a:xfrm>
            <a:off x="89698" y="71153"/>
            <a:ext cx="7091692" cy="3440598"/>
          </a:xfrm>
          <a:prstGeom prst="rect">
            <a:avLst/>
          </a:prstGeom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DC059A9D-C59C-48E4-93BD-DE1A28492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770"/>
          <a:stretch/>
        </p:blipFill>
        <p:spPr>
          <a:xfrm>
            <a:off x="4201176" y="2289173"/>
            <a:ext cx="7748168" cy="415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3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865AB-4EEA-44BD-90BD-452D39EA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solidFill>
                  <a:srgbClr val="262626"/>
                </a:solidFill>
              </a:rPr>
              <a:t>2. Implementation– 2.f. iterate framework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5C7EF-A055-454B-B1DC-0DDF57606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F3BBF0F-7A24-47DC-A7E0-B6622367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440"/>
            <a:ext cx="12192000" cy="431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0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Contents</a:t>
            </a:r>
            <a:endParaRPr b="1"/>
          </a:p>
        </p:txBody>
      </p:sp>
      <p:grpSp>
        <p:nvGrpSpPr>
          <p:cNvPr id="113" name="Google Shape;113;p2"/>
          <p:cNvGrpSpPr/>
          <p:nvPr/>
        </p:nvGrpSpPr>
        <p:grpSpPr>
          <a:xfrm>
            <a:off x="1173705" y="2100921"/>
            <a:ext cx="9904914" cy="3781267"/>
            <a:chOff x="76742" y="2406"/>
            <a:chExt cx="9904914" cy="3781267"/>
          </a:xfrm>
        </p:grpSpPr>
        <p:sp>
          <p:nvSpPr>
            <p:cNvPr id="114" name="Google Shape;114;p2"/>
            <p:cNvSpPr/>
            <p:nvPr/>
          </p:nvSpPr>
          <p:spPr>
            <a:xfrm>
              <a:off x="1748070" y="458624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BB582B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1915559" y="502418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6742" y="2406"/>
              <a:ext cx="1673127" cy="1003876"/>
            </a:xfrm>
            <a:prstGeom prst="rect">
              <a:avLst/>
            </a:prstGeom>
            <a:solidFill>
              <a:srgbClr val="BB582B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76742" y="2406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Introduction of Newsboard Subscription Service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806017" y="458624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B6572D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3973506" y="502418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134689" y="2406"/>
              <a:ext cx="1673127" cy="1003876"/>
            </a:xfrm>
            <a:prstGeom prst="rect">
              <a:avLst/>
            </a:prstGeom>
            <a:solidFill>
              <a:srgbClr val="B6572D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2134689" y="2406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a. Recap Our Proposal</a:t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863963" y="458624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B0572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6031452" y="502418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192636" y="2406"/>
              <a:ext cx="1673127" cy="1003876"/>
            </a:xfrm>
            <a:prstGeom prst="rect">
              <a:avLst/>
            </a:prstGeom>
            <a:solidFill>
              <a:srgbClr val="B1572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4192636" y="2406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Go Through What We Did</a:t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921910" y="458624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AB573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8089399" y="502418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250582" y="2406"/>
              <a:ext cx="1673127" cy="1003876"/>
            </a:xfrm>
            <a:prstGeom prst="rect">
              <a:avLst/>
            </a:prstGeom>
            <a:solidFill>
              <a:srgbClr val="AD5731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6250582" y="2406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a. User Side</a:t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913306" y="1004482"/>
              <a:ext cx="8231786" cy="3542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5793"/>
                  </a:lnTo>
                  <a:lnTo>
                    <a:pt x="0" y="65793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A65633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4823180" y="1179666"/>
              <a:ext cx="412038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08529" y="2406"/>
              <a:ext cx="1673127" cy="1003876"/>
            </a:xfrm>
            <a:prstGeom prst="rect">
              <a:avLst/>
            </a:prstGeom>
            <a:solidFill>
              <a:srgbClr val="A8573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8308529" y="2406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a.1 Sign up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a.2 Receive Email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a.3 Submit the Survey</a:t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748070" y="1847320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A15636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1915559" y="1891114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6742" y="1391101"/>
              <a:ext cx="1673127" cy="1003876"/>
            </a:xfrm>
            <a:prstGeom prst="rect">
              <a:avLst/>
            </a:prstGeom>
            <a:solidFill>
              <a:srgbClr val="A3573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76742" y="1391101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b. Data, Models and Methods</a:t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06017" y="1847320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9B5637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3973506" y="1891114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134689" y="1391101"/>
              <a:ext cx="1673127" cy="1003876"/>
            </a:xfrm>
            <a:prstGeom prst="rect">
              <a:avLst/>
            </a:prstGeom>
            <a:solidFill>
              <a:srgbClr val="9E563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2134689" y="1391101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b.1 Crawl News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b.2 Latent Factor Models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b.3 word2vec cosine similarity</a:t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863963" y="1847320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975638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6031452" y="1891114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192636" y="1391101"/>
              <a:ext cx="1673127" cy="1003876"/>
            </a:xfrm>
            <a:prstGeom prst="rect">
              <a:avLst/>
            </a:prstGeom>
            <a:solidFill>
              <a:srgbClr val="9A5638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4192636" y="1391101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c. Generate Recommendation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(Check Recommendation History)</a:t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921910" y="1847320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92563A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 txBox="1"/>
            <p:nvPr/>
          </p:nvSpPr>
          <p:spPr>
            <a:xfrm>
              <a:off x="8089399" y="1891114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250582" y="1391101"/>
              <a:ext cx="1673127" cy="1003876"/>
            </a:xfrm>
            <a:prstGeom prst="rect">
              <a:avLst/>
            </a:prstGeom>
            <a:solidFill>
              <a:srgbClr val="96563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6250582" y="1391101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d. Generate News Websites, Send Emails</a:t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913306" y="2393178"/>
              <a:ext cx="8231786" cy="3542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5793"/>
                  </a:lnTo>
                  <a:lnTo>
                    <a:pt x="0" y="65793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8D553C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 txBox="1"/>
            <p:nvPr/>
          </p:nvSpPr>
          <p:spPr>
            <a:xfrm>
              <a:off x="4823180" y="2568361"/>
              <a:ext cx="412038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8308529" y="1391101"/>
              <a:ext cx="1673127" cy="1003876"/>
            </a:xfrm>
            <a:prstGeom prst="rect">
              <a:avLst/>
            </a:prstGeom>
            <a:solidFill>
              <a:srgbClr val="91553B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 txBox="1"/>
            <p:nvPr/>
          </p:nvSpPr>
          <p:spPr>
            <a:xfrm>
              <a:off x="8308529" y="1391101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e. Collect and Refresh the Utility Matrix</a:t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748070" y="3236015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89553E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1915559" y="3279809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76742" y="2779797"/>
              <a:ext cx="1673127" cy="1003876"/>
            </a:xfrm>
            <a:prstGeom prst="rect">
              <a:avLst/>
            </a:prstGeom>
            <a:solidFill>
              <a:srgbClr val="8D553C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 txBox="1"/>
            <p:nvPr/>
          </p:nvSpPr>
          <p:spPr>
            <a:xfrm>
              <a:off x="76742" y="2779797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f. Iterate this Process</a:t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806017" y="3236015"/>
              <a:ext cx="354219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700" cap="flat" cmpd="sng">
              <a:solidFill>
                <a:srgbClr val="84543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 txBox="1"/>
            <p:nvPr/>
          </p:nvSpPr>
          <p:spPr>
            <a:xfrm>
              <a:off x="3973506" y="3279809"/>
              <a:ext cx="19240" cy="3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134689" y="2779797"/>
              <a:ext cx="1673127" cy="1003876"/>
            </a:xfrm>
            <a:prstGeom prst="rect">
              <a:avLst/>
            </a:prstGeom>
            <a:solidFill>
              <a:srgbClr val="88553D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 txBox="1"/>
            <p:nvPr/>
          </p:nvSpPr>
          <p:spPr>
            <a:xfrm>
              <a:off x="2134689" y="2779797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Our Challenges</a:t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192636" y="2779797"/>
              <a:ext cx="1673127" cy="1003876"/>
            </a:xfrm>
            <a:prstGeom prst="rect">
              <a:avLst/>
            </a:prstGeom>
            <a:solidFill>
              <a:srgbClr val="84543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4192636" y="2779797"/>
              <a:ext cx="1673127" cy="100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975" tIns="86050" rIns="81975" bIns="86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 Future Work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3. Our challenges</a:t>
            </a:r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24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NYT News API: limitation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MIND: highly sparse.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How to track user clicks: 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Implicit </a:t>
            </a:r>
            <a:r>
              <a:rPr lang="en-US" altLang="zh-CN"/>
              <a:t>feedback</a:t>
            </a:r>
            <a:r>
              <a:rPr lang="en-US"/>
              <a:t>: </a:t>
            </a:r>
            <a:r>
              <a:rPr lang="en-US" dirty="0"/>
              <a:t>track clicks by developing a web application, that needs users to sign in to read the news (Apple News)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If directly using the URL, one problem is some NYT news is not free, needs a subscription fee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We host this news in AWS S3, not able to track clicks of each user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Explicit feedback: survey, a simple link embedded in the email (save time)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</p:txBody>
      </p:sp>
      <p:cxnSp>
        <p:nvCxnSpPr>
          <p:cNvPr id="337" name="Google Shape;337;p18"/>
          <p:cNvCxnSpPr/>
          <p:nvPr/>
        </p:nvCxnSpPr>
        <p:spPr>
          <a:xfrm>
            <a:off x="1704513" y="4731799"/>
            <a:ext cx="0" cy="53266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4. Future Work</a:t>
            </a:r>
            <a:endParaRPr dirty="0"/>
          </a:p>
        </p:txBody>
      </p:sp>
      <p:sp>
        <p:nvSpPr>
          <p:cNvPr id="343" name="Google Shape;343;p1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Refine the news </a:t>
            </a:r>
            <a:r>
              <a:rPr lang="en-US" altLang="zh-CN" dirty="0"/>
              <a:t>websites</a:t>
            </a:r>
            <a:r>
              <a:rPr lang="en-US" dirty="0"/>
              <a:t>, now the full text is displayed in plain text.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Try other recommendation methods or other advanced methods to get recommendations and compare the result.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Add user unsubscribe function.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altLang="zh-CN" dirty="0"/>
              <a:t>To different types of users: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altLang="zh-CN" dirty="0"/>
              <a:t>Only want to see the news of their interests (professionals); wants to see all the hot news from different categories, maybe add a question when signing up to ask them </a:t>
            </a: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lang="en-US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Make the recommendation process run automatically. Since we’re now using the survey provided by Mailchimp and the API does not allow us to get the survey report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0" name="Google Shape;350;p2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1" name="Google Shape;35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21" descr="Smiling Face with No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912" y="640080"/>
            <a:ext cx="5577840" cy="557784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1"/>
          <p:cNvSpPr/>
          <p:nvPr/>
        </p:nvSpPr>
        <p:spPr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1. Introduction - 1.a: recap </a:t>
            </a:r>
            <a:r>
              <a:rPr lang="en-US" altLang="zh-CN" dirty="0"/>
              <a:t>our</a:t>
            </a:r>
            <a:r>
              <a:rPr lang="en-US" dirty="0"/>
              <a:t> proposal</a:t>
            </a:r>
            <a:endParaRPr dirty="0"/>
          </a:p>
        </p:txBody>
      </p:sp>
      <p:grpSp>
        <p:nvGrpSpPr>
          <p:cNvPr id="169" name="Google Shape;169;p3"/>
          <p:cNvGrpSpPr/>
          <p:nvPr/>
        </p:nvGrpSpPr>
        <p:grpSpPr>
          <a:xfrm>
            <a:off x="1096963" y="2098515"/>
            <a:ext cx="10058400" cy="3786079"/>
            <a:chOff x="0" y="0"/>
            <a:chExt cx="10058400" cy="3786079"/>
          </a:xfrm>
        </p:grpSpPr>
        <p:sp>
          <p:nvSpPr>
            <p:cNvPr id="170" name="Google Shape;170;p3"/>
            <p:cNvSpPr/>
            <p:nvPr/>
          </p:nvSpPr>
          <p:spPr>
            <a:xfrm>
              <a:off x="0" y="0"/>
              <a:ext cx="8046720" cy="832937"/>
            </a:xfrm>
            <a:prstGeom prst="roundRect">
              <a:avLst>
                <a:gd name="adj" fmla="val 10000"/>
              </a:avLst>
            </a:prstGeom>
            <a:solidFill>
              <a:srgbClr val="BB582B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 txBox="1"/>
            <p:nvPr/>
          </p:nvSpPr>
          <p:spPr>
            <a:xfrm>
              <a:off x="24396" y="24396"/>
              <a:ext cx="7077531" cy="784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Type: news recommendation service for FREE </a:t>
              </a:r>
              <a:endParaRPr sz="2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73912" y="984380"/>
              <a:ext cx="8046720" cy="83293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698308" y="1008776"/>
              <a:ext cx="6782605" cy="784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Our news subscription is FREE and personalized (based on user clicks)</a:t>
              </a:r>
              <a:endParaRPr dirty="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337767" y="1968761"/>
              <a:ext cx="8046720" cy="832937"/>
            </a:xfrm>
            <a:prstGeom prst="roundRect">
              <a:avLst>
                <a:gd name="adj" fmla="val 10000"/>
              </a:avLst>
            </a:prstGeom>
            <a:solidFill>
              <a:srgbClr val="9B8355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1362163" y="1993157"/>
              <a:ext cx="6792664" cy="784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user can do: read news titles and abstracts, if interested, click the news link</a:t>
              </a:r>
              <a:endParaRPr dirty="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11680" y="2953142"/>
              <a:ext cx="8046720" cy="832937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2036076" y="2977538"/>
              <a:ext cx="6782605" cy="784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Potential user: everyone who wants to know the news, some professionals, international students, price-sensitive users</a:t>
              </a:r>
              <a:endParaRPr dirty="0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505310" y="637954"/>
              <a:ext cx="541409" cy="54140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7D0CB">
                <a:alpha val="89803"/>
              </a:srgbClr>
            </a:solidFill>
            <a:ln w="15875" cap="flat" cmpd="sng">
              <a:solidFill>
                <a:srgbClr val="E7D0CB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 txBox="1"/>
            <p:nvPr/>
          </p:nvSpPr>
          <p:spPr>
            <a:xfrm>
              <a:off x="7627127" y="637954"/>
              <a:ext cx="297775" cy="407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179223" y="1622335"/>
              <a:ext cx="541409" cy="54140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D8D0CD">
                <a:alpha val="89803"/>
              </a:srgbClr>
            </a:solidFill>
            <a:ln w="15875" cap="flat" cmpd="sng">
              <a:solidFill>
                <a:srgbClr val="D8D0CD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 txBox="1"/>
            <p:nvPr/>
          </p:nvSpPr>
          <p:spPr>
            <a:xfrm>
              <a:off x="8301040" y="1622335"/>
              <a:ext cx="297775" cy="407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843077" y="2606716"/>
              <a:ext cx="541409" cy="54140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DED8CF">
                <a:alpha val="89803"/>
              </a:srgbClr>
            </a:solidFill>
            <a:ln w="15875" cap="flat" cmpd="sng">
              <a:solidFill>
                <a:srgbClr val="DED8C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8964894" y="2606716"/>
              <a:ext cx="297775" cy="407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3"/>
          <p:cNvSpPr txBox="1"/>
          <p:nvPr/>
        </p:nvSpPr>
        <p:spPr>
          <a:xfrm>
            <a:off x="1386396" y="5884595"/>
            <a:ext cx="77931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EAB9A3"/>
                </a:solidFill>
                <a:latin typeface="Calibri"/>
                <a:ea typeface="Calibri"/>
                <a:cs typeface="Calibri"/>
                <a:sym typeface="Calibri"/>
              </a:rPr>
              <a:t>Goal: Provide a personalized news board to users every day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"/>
          <p:cNvSpPr txBox="1"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dirty="0"/>
              <a:t>2. Implementation – </a:t>
            </a:r>
            <a:br>
              <a:rPr lang="en-US" dirty="0"/>
            </a:br>
            <a:r>
              <a:rPr lang="en-US" dirty="0"/>
              <a:t>a. user side</a:t>
            </a:r>
            <a:br>
              <a:rPr lang="en-US" dirty="0"/>
            </a:br>
            <a:r>
              <a:rPr lang="en-US" dirty="0"/>
              <a:t>2.a.1: sign up</a:t>
            </a:r>
            <a:endParaRPr dirty="0"/>
          </a:p>
        </p:txBody>
      </p:sp>
      <p:pic>
        <p:nvPicPr>
          <p:cNvPr id="191" name="Google Shape;191;p4" descr="图形用户界面, 文本, 应用程序, 电子邮件&#10;&#10;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525" y="523684"/>
            <a:ext cx="6215158" cy="48035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4"/>
          <p:cNvCxnSpPr/>
          <p:nvPr/>
        </p:nvCxnSpPr>
        <p:spPr>
          <a:xfrm>
            <a:off x="6411684" y="2086188"/>
            <a:ext cx="4748808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4"/>
          <p:cNvSpPr txBox="1">
            <a:spLocks noGrp="1"/>
          </p:cNvSpPr>
          <p:nvPr>
            <p:ph type="body" idx="1"/>
          </p:nvPr>
        </p:nvSpPr>
        <p:spPr>
          <a:xfrm>
            <a:off x="6411684" y="2198914"/>
            <a:ext cx="5127172" cy="367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0" dirty="0">
                <a:latin typeface="Consolas"/>
                <a:ea typeface="Consolas"/>
                <a:cs typeface="Consolas"/>
                <a:sym typeface="Consolas"/>
              </a:rPr>
              <a:t>sign up link: </a:t>
            </a:r>
            <a:r>
              <a:rPr lang="en-US" b="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http://eepurl.com/hYLLdz</a:t>
            </a:r>
            <a:endParaRPr b="0" dirty="0"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b="0" dirty="0"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Please note: after you clicked the Subscribe button, you will receive news recommendation emails from us. </a:t>
            </a:r>
            <a:r>
              <a:rPr lang="en-US"/>
              <a:t>For better experiences, add </a:t>
            </a:r>
            <a:r>
              <a:rPr lang="en-US">
                <a:hlinkClick r:id="rId5"/>
              </a:rPr>
              <a:t>newsboardnyt@163.com</a:t>
            </a:r>
            <a:r>
              <a:rPr lang="en-US"/>
              <a:t> to your email contact, to prevent email from being blocked.</a:t>
            </a:r>
            <a:endParaRPr/>
          </a:p>
        </p:txBody>
      </p:sp>
      <p:sp>
        <p:nvSpPr>
          <p:cNvPr id="194" name="Google Shape;194;p4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" name="Google Shape;202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5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639890" y="5097167"/>
            <a:ext cx="10909073" cy="105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600"/>
              <a:buFont typeface="Calibri"/>
              <a:buNone/>
            </a:pPr>
            <a:r>
              <a:rPr lang="en-US" sz="5600" dirty="0">
                <a:solidFill>
                  <a:srgbClr val="262626"/>
                </a:solidFill>
              </a:rPr>
              <a:t>2. </a:t>
            </a:r>
            <a:r>
              <a:rPr lang="en-US" altLang="zh-CN" sz="6000" dirty="0"/>
              <a:t>Implementation</a:t>
            </a:r>
            <a:r>
              <a:rPr lang="en-US" sz="5600" dirty="0">
                <a:solidFill>
                  <a:srgbClr val="262626"/>
                </a:solidFill>
              </a:rPr>
              <a:t>– 2.a.2: receive email</a:t>
            </a:r>
            <a:endParaRPr sz="5600" dirty="0">
              <a:solidFill>
                <a:srgbClr val="262626"/>
              </a:solidFill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5"/>
          <p:cNvCxnSpPr/>
          <p:nvPr/>
        </p:nvCxnSpPr>
        <p:spPr>
          <a:xfrm>
            <a:off x="721086" y="5618770"/>
            <a:ext cx="10515600" cy="0"/>
          </a:xfrm>
          <a:prstGeom prst="straightConnector1">
            <a:avLst/>
          </a:prstGeom>
          <a:noFill/>
          <a:ln w="9525" cap="flat" cmpd="sng">
            <a:solidFill>
              <a:schemeClr val="dk2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5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5" descr="图形用户界面, 文本, 应用程序&#10;&#10;描述已自动生成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1803" y="1035778"/>
            <a:ext cx="5881163" cy="252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5" descr="图形用户界面, 文本, 应用程序, 电子邮件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7415" y="1338768"/>
            <a:ext cx="5919547" cy="2155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6"/>
          <p:cNvSpPr txBox="1">
            <a:spLocks noGrp="1"/>
          </p:cNvSpPr>
          <p:nvPr>
            <p:ph type="title"/>
          </p:nvPr>
        </p:nvSpPr>
        <p:spPr>
          <a:xfrm>
            <a:off x="7705408" y="634946"/>
            <a:ext cx="4015087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 sz="3600" dirty="0"/>
              <a:t>2. Implementation– 2.a.2: receive email</a:t>
            </a:r>
            <a:endParaRPr sz="3600" dirty="0"/>
          </a:p>
        </p:txBody>
      </p:sp>
      <p:sp>
        <p:nvSpPr>
          <p:cNvPr id="217" name="Google Shape;217;p6"/>
          <p:cNvSpPr/>
          <p:nvPr/>
        </p:nvSpPr>
        <p:spPr>
          <a:xfrm>
            <a:off x="4465863" y="623178"/>
            <a:ext cx="2447148" cy="1728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6"/>
          <p:cNvCxnSpPr/>
          <p:nvPr/>
        </p:nvCxnSpPr>
        <p:spPr>
          <a:xfrm>
            <a:off x="7685671" y="2085703"/>
            <a:ext cx="3566160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6"/>
          <p:cNvSpPr/>
          <p:nvPr/>
        </p:nvSpPr>
        <p:spPr>
          <a:xfrm>
            <a:off x="640080" y="3709572"/>
            <a:ext cx="3659927" cy="1973474"/>
          </a:xfrm>
          <a:prstGeom prst="rect">
            <a:avLst/>
          </a:prstGeom>
          <a:solidFill>
            <a:srgbClr val="ACC8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6" descr="图形用户界面, 文本, 应用程序, 电子邮件&#10;&#10;描述已自动生成"/>
          <p:cNvPicPr preferRelativeResize="0"/>
          <p:nvPr/>
        </p:nvPicPr>
        <p:blipFill rotWithShape="1">
          <a:blip r:embed="rId3">
            <a:alphaModFix/>
          </a:blip>
          <a:srcRect l="1990" r="1485" b="6"/>
          <a:stretch/>
        </p:blipFill>
        <p:spPr>
          <a:xfrm>
            <a:off x="127042" y="1731148"/>
            <a:ext cx="3592735" cy="463641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6"/>
          <p:cNvSpPr txBox="1">
            <a:spLocks noGrp="1"/>
          </p:cNvSpPr>
          <p:nvPr>
            <p:ph type="body" idx="1"/>
          </p:nvPr>
        </p:nvSpPr>
        <p:spPr>
          <a:xfrm>
            <a:off x="7534655" y="2198914"/>
            <a:ext cx="4015087" cy="367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Generate news websites using the crawled news data from the New York Times API, hosting the websites using AWS S3.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A news website including: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News title, abstract, an original URL by the New York Times, and full text</a:t>
            </a:r>
            <a:endParaRPr dirty="0"/>
          </a:p>
        </p:txBody>
      </p:sp>
      <p:sp>
        <p:nvSpPr>
          <p:cNvPr id="222" name="Google Shape;222;p6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6" descr="图片包含 文本&#10;&#10;描述已自动生成"/>
          <p:cNvPicPr preferRelativeResize="0"/>
          <p:nvPr/>
        </p:nvPicPr>
        <p:blipFill rotWithShape="1">
          <a:blip r:embed="rId4">
            <a:alphaModFix/>
          </a:blip>
          <a:srcRect b="16525"/>
          <a:stretch/>
        </p:blipFill>
        <p:spPr>
          <a:xfrm>
            <a:off x="124970" y="652277"/>
            <a:ext cx="7574129" cy="14999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6"/>
          <p:cNvCxnSpPr/>
          <p:nvPr/>
        </p:nvCxnSpPr>
        <p:spPr>
          <a:xfrm>
            <a:off x="3693203" y="896645"/>
            <a:ext cx="4199046" cy="3107184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6" name="Google Shape;226;p6"/>
          <p:cNvCxnSpPr/>
          <p:nvPr/>
        </p:nvCxnSpPr>
        <p:spPr>
          <a:xfrm>
            <a:off x="5575177" y="1216348"/>
            <a:ext cx="3737499" cy="2787481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7" name="Google Shape;227;p6"/>
          <p:cNvCxnSpPr/>
          <p:nvPr/>
        </p:nvCxnSpPr>
        <p:spPr>
          <a:xfrm>
            <a:off x="790113" y="1487488"/>
            <a:ext cx="6868983" cy="2853693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2. Implementation– 2.a.3: submit the survey</a:t>
            </a:r>
            <a:endParaRPr dirty="0"/>
          </a:p>
        </p:txBody>
      </p:sp>
      <p:pic>
        <p:nvPicPr>
          <p:cNvPr id="234" name="Google Shape;234;p7" descr="图形用户界面, 文本, 应用程序, 电子邮件&#10;&#10;描述已自动生成"/>
          <p:cNvPicPr preferRelativeResize="0"/>
          <p:nvPr/>
        </p:nvPicPr>
        <p:blipFill rotWithShape="1">
          <a:blip r:embed="rId3">
            <a:alphaModFix/>
          </a:blip>
          <a:srcRect r="7332"/>
          <a:stretch/>
        </p:blipFill>
        <p:spPr>
          <a:xfrm>
            <a:off x="316999" y="602301"/>
            <a:ext cx="4340769" cy="57652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7"/>
          <p:cNvCxnSpPr/>
          <p:nvPr/>
        </p:nvCxnSpPr>
        <p:spPr>
          <a:xfrm>
            <a:off x="4974770" y="2086188"/>
            <a:ext cx="6089768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7"/>
          <p:cNvSpPr txBox="1">
            <a:spLocks noGrp="1"/>
          </p:cNvSpPr>
          <p:nvPr>
            <p:ph type="body" idx="1"/>
          </p:nvPr>
        </p:nvSpPr>
        <p:spPr>
          <a:xfrm>
            <a:off x="4974769" y="2198914"/>
            <a:ext cx="6574973" cy="367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Survey link at the end of the email: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https://us14.list-manage.com/survey?u=bb2821903e5482647405b90cf&amp;id=fa1c743c59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37" name="Google Shape;237;p7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dirty="0"/>
              <a:t>2. Implementation – 2.b: Data, Models and Methods 2.b.1: crawl news by date and save</a:t>
            </a:r>
            <a:endParaRPr dirty="0"/>
          </a:p>
        </p:txBody>
      </p:sp>
      <p:sp>
        <p:nvSpPr>
          <p:cNvPr id="244" name="Google Shape;244;p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lvl="0" indent="-117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New York Times API: </a:t>
            </a:r>
            <a:r>
              <a:rPr lang="en-US" dirty="0">
                <a:hlinkClick r:id="rId3"/>
              </a:rPr>
              <a:t>https://developer.nytimes.com/apis</a:t>
            </a:r>
            <a:endParaRPr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Crawl news (every day in February) and save as JSON file. </a:t>
            </a:r>
            <a:endParaRPr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Structure: </a:t>
            </a:r>
            <a:endParaRPr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[{"author": ["Paul Krugman"], "section": "Opinion", "abstract": "The push to make Americans\u2019 lives nasty, brutish and short.", "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"https://www.nytimes.com/2022/01/31/opinion/republican-misinformation-coronavirus.html", "title": "Guns, Germs, Bitcoin and the Antisocial Right", "keywords": ["United States Politics and Government", "Bitcoin (Currency)", "Electric Light and Power", "Gun Control", "Coronavirus (2019-nCoV)", "Republican Party", "Abbott, Gregory W (1957- )", "DeSantis, Ron", "Florida", "Texas"], "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publish_data</a:t>
            </a:r>
            <a:r>
              <a:rPr lang="en-US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"2022-02-01", "id": "fe93a16a-33c1-5cee-a16d-0c957186afe7", "text": "In February 2021 a deep freeze caused widespread power outages in Texas, leaving about 10 million Texans without electricity…},{…},…]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2. Implementation– 2.b.2 Latent Factor models</a:t>
            </a:r>
            <a:endParaRPr dirty="0"/>
          </a:p>
        </p:txBody>
      </p:sp>
      <p:sp>
        <p:nvSpPr>
          <p:cNvPr id="250" name="Google Shape;250;p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7500" lnSpcReduction="20000"/>
          </a:bodyPr>
          <a:lstStyle/>
          <a:p>
            <a:pPr marL="91440" lvl="0" indent="-984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Where to begin? We don’t have users and their behaviors data.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" lvl="0" indent="-9842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Use MIND</a:t>
            </a:r>
            <a:r>
              <a:rPr lang="en-US" altLang="zh-CN" dirty="0"/>
              <a:t> for training</a:t>
            </a:r>
            <a:r>
              <a:rPr lang="en-US" dirty="0"/>
              <a:t>. Download training set from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https://msnews.github.io/</a:t>
            </a:r>
            <a:endParaRPr dirty="0"/>
          </a:p>
          <a:p>
            <a:pPr marL="91440" lvl="0" indent="-9842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Assumption:</a:t>
            </a:r>
            <a:endParaRPr dirty="0"/>
          </a:p>
          <a:p>
            <a:pPr marL="91440" lvl="0" indent="-9842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The users from MIND and our </a:t>
            </a:r>
            <a:r>
              <a:rPr lang="en-US" dirty="0" err="1"/>
              <a:t>Newsboard</a:t>
            </a:r>
            <a:r>
              <a:rPr lang="en-US" dirty="0"/>
              <a:t> are similar.</a:t>
            </a:r>
            <a:endParaRPr dirty="0"/>
          </a:p>
          <a:p>
            <a:pPr marL="91440" lvl="0" indent="-9842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The news in Microsoft dataset and the crawled from the New York Times are (to some extent) similar (topic/ categories/…).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pic>
        <p:nvPicPr>
          <p:cNvPr id="251" name="Google Shape;251;p9" descr="图形用户界面, 文本, 网站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6320" y="2107192"/>
            <a:ext cx="9440592" cy="205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1360</Words>
  <Application>Microsoft Office PowerPoint</Application>
  <PresentationFormat>宽屏</PresentationFormat>
  <Paragraphs>138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Retrospect</vt:lpstr>
      <vt:lpstr>PowerPoint 演示文稿</vt:lpstr>
      <vt:lpstr>Contents</vt:lpstr>
      <vt:lpstr>1. Introduction - 1.a: recap our proposal</vt:lpstr>
      <vt:lpstr>2. Implementation –  a. user side 2.a.1: sign up</vt:lpstr>
      <vt:lpstr>2. Implementation– 2.a.2: receive email</vt:lpstr>
      <vt:lpstr>2. Implementation– 2.a.2: receive email</vt:lpstr>
      <vt:lpstr>2. Implementation– 2.a.3: submit the survey</vt:lpstr>
      <vt:lpstr>2. Implementation – 2.b: Data, Models and Methods 2.b.1: crawl news by date and save</vt:lpstr>
      <vt:lpstr>2. Implementation– 2.b.2 Latent Factor models</vt:lpstr>
      <vt:lpstr>2. Implementation – 2.b.2 Latent Factor Models</vt:lpstr>
      <vt:lpstr>2. Implementation– 2.b.2 Latent Factor models</vt:lpstr>
      <vt:lpstr>2. Implementation– 2.b.3 Update Item matrix</vt:lpstr>
      <vt:lpstr>2. Implementation– 2.b.3 Update Item matrix</vt:lpstr>
      <vt:lpstr>2. Implementation – 2.b.3 Update User matrix</vt:lpstr>
      <vt:lpstr>2. Implementation– 2.c. generate recommendation for the first day</vt:lpstr>
      <vt:lpstr>2. Implementation– 2.e. Collect feedback and refresh utility matrix</vt:lpstr>
      <vt:lpstr>2. Implementation – 2.f. iterate</vt:lpstr>
      <vt:lpstr>PowerPoint 演示文稿</vt:lpstr>
      <vt:lpstr>2. Implementation– 2.f. iterate framework</vt:lpstr>
      <vt:lpstr>3. Our challenges</vt:lpstr>
      <vt:lpstr>4.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Ruofan</dc:creator>
  <cp:lastModifiedBy>Chen Ruofan</cp:lastModifiedBy>
  <cp:revision>24</cp:revision>
  <dcterms:created xsi:type="dcterms:W3CDTF">2020-12-02T03:31:24Z</dcterms:created>
  <dcterms:modified xsi:type="dcterms:W3CDTF">2022-04-27T20:04:39Z</dcterms:modified>
</cp:coreProperties>
</file>