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dooeeifEODuDZHEVJNJoWxA9g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DA3F4C-44D9-488F-A2EA-0678F2911D43}">
  <a:tblStyle styleId="{69DA3F4C-44D9-488F-A2EA-0678F2911D4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F403D2E7-A500-4A73-AFF5-BF5FB2E90C96}" styleName="Table_1">
    <a:wholeTbl>
      <a:tcTxStyle b="off" i="off">
        <a:font>
          <a:latin typeface="Calibri"/>
          <a:ea typeface="Calibri"/>
          <a:cs typeface="Calibri"/>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a:band2H>
    <a:band1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7.jp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statista.com/statistics/241488/population-of-the-us-by-sex-and-age/"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33486" y="433631"/>
            <a:ext cx="10525027" cy="2403835"/>
          </a:xfrm>
          <a:prstGeom prst="rect">
            <a:avLst/>
          </a:prstGeom>
          <a:noFill/>
          <a:ln>
            <a:noFill/>
          </a:ln>
        </p:spPr>
        <p:txBody>
          <a:bodyPr anchorCtr="0" anchor="b" bIns="45700" lIns="91425" spcFirstLastPara="1" rIns="91425" wrap="square" tIns="45700">
            <a:normAutofit/>
          </a:bodyPr>
          <a:lstStyle/>
          <a:p>
            <a:pPr indent="0" lvl="0" marL="0" rtl="0" algn="ctr">
              <a:lnSpc>
                <a:spcPct val="150000"/>
              </a:lnSpc>
              <a:spcBef>
                <a:spcPts val="0"/>
              </a:spcBef>
              <a:spcAft>
                <a:spcPts val="0"/>
              </a:spcAft>
              <a:buClr>
                <a:schemeClr val="dk1"/>
              </a:buClr>
              <a:buSzPts val="5400"/>
              <a:buFont typeface="Times New Roman"/>
              <a:buNone/>
            </a:pPr>
            <a:r>
              <a:rPr lang="en-US" sz="5400">
                <a:solidFill>
                  <a:schemeClr val="dk1"/>
                </a:solidFill>
                <a:latin typeface="Times New Roman"/>
                <a:ea typeface="Times New Roman"/>
                <a:cs typeface="Times New Roman"/>
                <a:sym typeface="Times New Roman"/>
              </a:rPr>
              <a:t>Predict Body Fat by Abdomen</a:t>
            </a:r>
            <a:br>
              <a:rPr lang="en-US">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Body Fat Project</a:t>
            </a:r>
            <a:endParaRPr sz="3100">
              <a:latin typeface="Times New Roman"/>
              <a:ea typeface="Times New Roman"/>
              <a:cs typeface="Times New Roman"/>
              <a:sym typeface="Times New Roman"/>
            </a:endParaRPr>
          </a:p>
        </p:txBody>
      </p:sp>
      <p:sp>
        <p:nvSpPr>
          <p:cNvPr id="85" name="Google Shape;85;p1"/>
          <p:cNvSpPr txBox="1"/>
          <p:nvPr>
            <p:ph idx="1" type="subTitle"/>
          </p:nvPr>
        </p:nvSpPr>
        <p:spPr>
          <a:xfrm>
            <a:off x="1523999" y="3559619"/>
            <a:ext cx="9144000" cy="2864750"/>
          </a:xfrm>
          <a:prstGeom prst="rect">
            <a:avLst/>
          </a:prstGeom>
          <a:noFill/>
          <a:ln>
            <a:noFill/>
          </a:ln>
        </p:spPr>
        <p:txBody>
          <a:bodyPr anchorCtr="0" anchor="t" bIns="45700" lIns="91425" spcFirstLastPara="1" rIns="91425" wrap="square" tIns="45700">
            <a:noAutofit/>
          </a:bodyPr>
          <a:lstStyle/>
          <a:p>
            <a:pPr indent="0" lvl="0" marL="0" rtl="0" algn="ctr">
              <a:lnSpc>
                <a:spcPct val="170000"/>
              </a:lnSpc>
              <a:spcBef>
                <a:spcPts val="0"/>
              </a:spcBef>
              <a:spcAft>
                <a:spcPts val="0"/>
              </a:spcAft>
              <a:buClr>
                <a:schemeClr val="dk1"/>
              </a:buClr>
              <a:buSzPts val="2000"/>
              <a:buNone/>
            </a:pPr>
            <a:r>
              <a:rPr lang="en-US" sz="2000">
                <a:latin typeface="Times New Roman"/>
                <a:ea typeface="Times New Roman"/>
                <a:cs typeface="Times New Roman"/>
                <a:sym typeface="Times New Roman"/>
              </a:rPr>
              <a:t>Group </a:t>
            </a:r>
            <a:r>
              <a:rPr lang="en-US" sz="2000">
                <a:latin typeface="Times New Roman"/>
                <a:ea typeface="Times New Roman"/>
                <a:cs typeface="Times New Roman"/>
                <a:sym typeface="Times New Roman"/>
              </a:rPr>
              <a:t>3</a:t>
            </a:r>
            <a:endParaRPr/>
          </a:p>
          <a:p>
            <a:pPr indent="0" lvl="0" marL="0" rtl="0" algn="ctr">
              <a:lnSpc>
                <a:spcPct val="17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Ruofeng Tang, Xiaoyang Wang, Xingyu Tang</a:t>
            </a:r>
            <a:endParaRPr/>
          </a:p>
          <a:p>
            <a:pPr indent="0" lvl="0" marL="0" rtl="0" algn="ctr">
              <a:lnSpc>
                <a:spcPct val="17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October 16,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10"/>
          <p:cNvGraphicFramePr/>
          <p:nvPr/>
        </p:nvGraphicFramePr>
        <p:xfrm>
          <a:off x="174592" y="941033"/>
          <a:ext cx="3000000" cy="3000000"/>
        </p:xfrm>
        <a:graphic>
          <a:graphicData uri="http://schemas.openxmlformats.org/drawingml/2006/table">
            <a:tbl>
              <a:tblPr bandRow="1" firstRow="1">
                <a:noFill/>
                <a:tableStyleId>{F403D2E7-A500-4A73-AFF5-BF5FB2E90C96}</a:tableStyleId>
              </a:tblPr>
              <a:tblGrid>
                <a:gridCol w="861125"/>
                <a:gridCol w="3648725"/>
                <a:gridCol w="3684225"/>
                <a:gridCol w="3648725"/>
              </a:tblGrid>
              <a:tr h="1118575">
                <a:tc>
                  <a:txBody>
                    <a:bodyPr/>
                    <a:lstStyle/>
                    <a:p>
                      <a:pPr indent="0" lvl="0" marL="0" marR="0" rtl="0" algn="ctr">
                        <a:spcBef>
                          <a:spcPts val="0"/>
                        </a:spcBef>
                        <a:spcAft>
                          <a:spcPts val="0"/>
                        </a:spcAft>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Linear Regression with Bootstrapping</a:t>
                      </a:r>
                      <a:endParaRPr/>
                    </a:p>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Without Resampling</a:t>
                      </a:r>
                      <a:endParaRPr/>
                    </a:p>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Bodyfat ~ Abdomen</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Linear Regression with Bootstrapping</a:t>
                      </a:r>
                      <a:endParaRPr/>
                    </a:p>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With Resampling</a:t>
                      </a:r>
                      <a:endParaRPr/>
                    </a:p>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Bodyfat ~ Abdomen</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Weighted linear regression model</a:t>
                      </a:r>
                      <a:endParaRPr/>
                    </a:p>
                    <a:p>
                      <a:pPr indent="0" lvl="0" marL="0" marR="0" rtl="0" algn="ctr">
                        <a:spcBef>
                          <a:spcPts val="0"/>
                        </a:spcBef>
                        <a:spcAft>
                          <a:spcPts val="0"/>
                        </a:spcAft>
                        <a:buNone/>
                      </a:pPr>
                      <a:r>
                        <a:t/>
                      </a:r>
                      <a:endParaRPr sz="16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Bodyfat ~ Abdomen</a:t>
                      </a:r>
                      <a:endParaRPr/>
                    </a:p>
                  </a:txBody>
                  <a:tcPr marT="45725" marB="45725" marR="91450" marL="91450"/>
                </a:tc>
              </a:tr>
              <a:tr h="843050">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latin typeface="Times New Roman"/>
                          <a:ea typeface="Times New Roman"/>
                          <a:cs typeface="Times New Roman"/>
                          <a:sym typeface="Times New Roman"/>
                        </a:rPr>
                        <a:t>R^2</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latin typeface="Times New Roman"/>
                          <a:ea typeface="Times New Roman"/>
                          <a:cs typeface="Times New Roman"/>
                          <a:sym typeface="Times New Roman"/>
                        </a:rPr>
                        <a:t>0.6685</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latin typeface="Times New Roman"/>
                          <a:ea typeface="Times New Roman"/>
                          <a:cs typeface="Times New Roman"/>
                          <a:sym typeface="Times New Roman"/>
                        </a:rPr>
                        <a:t>0.6914</a:t>
                      </a:r>
                      <a:endParaRPr/>
                    </a:p>
                  </a:txBody>
                  <a:tcPr marT="45725" marB="45725" marR="91450" marL="91450"/>
                </a:tc>
                <a:tc>
                  <a:txBody>
                    <a:bodyPr/>
                    <a:lstStyle/>
                    <a:p>
                      <a:pPr indent="0" lvl="0" marL="0" marR="0" rtl="0" algn="ctr">
                        <a:spcBef>
                          <a:spcPts val="0"/>
                        </a:spcBef>
                        <a:spcAft>
                          <a:spcPts val="0"/>
                        </a:spcAft>
                        <a:buNone/>
                      </a:pPr>
                      <a:r>
                        <a:t/>
                      </a:r>
                      <a:endParaRPr sz="16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lang="en-US" sz="1600" u="none" cap="none" strike="noStrike">
                          <a:highlight>
                            <a:srgbClr val="FFFF00"/>
                          </a:highlight>
                          <a:latin typeface="Times New Roman"/>
                          <a:ea typeface="Times New Roman"/>
                          <a:cs typeface="Times New Roman"/>
                          <a:sym typeface="Times New Roman"/>
                        </a:rPr>
                        <a:t>0.7003</a:t>
                      </a:r>
                      <a:endParaRPr/>
                    </a:p>
                  </a:txBody>
                  <a:tcPr marT="45725" marB="45725" marR="91450" marL="91450"/>
                </a:tc>
              </a:tr>
              <a:tr h="3637175">
                <a:tc>
                  <a:txBody>
                    <a:bodyPr/>
                    <a:lstStyle/>
                    <a:p>
                      <a:pPr indent="0" lvl="0" marL="0" marR="0" rtl="0" algn="ctr">
                        <a:spcBef>
                          <a:spcPts val="0"/>
                        </a:spcBef>
                        <a:spcAft>
                          <a:spcPts val="0"/>
                        </a:spcAft>
                        <a:buNone/>
                      </a:pPr>
                      <a:r>
                        <a:t/>
                      </a:r>
                      <a:endParaRPr sz="12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Prediction</a:t>
                      </a:r>
                      <a:endParaRPr/>
                    </a:p>
                    <a:p>
                      <a:pPr indent="0" lvl="0" marL="0" marR="0" rtl="0" algn="ctr">
                        <a:spcBef>
                          <a:spcPts val="0"/>
                        </a:spcBef>
                        <a:spcAft>
                          <a:spcPts val="0"/>
                        </a:spcAft>
                        <a:buNone/>
                      </a:pPr>
                      <a:r>
                        <a:rPr lang="en-US" sz="1200" u="none" cap="none" strike="noStrike">
                          <a:latin typeface="Times New Roman"/>
                          <a:ea typeface="Times New Roman"/>
                          <a:cs typeface="Times New Roman"/>
                          <a:sym typeface="Times New Roman"/>
                        </a:rPr>
                        <a:t>Interval</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18.91686</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16.748</a:t>
                      </a:r>
                      <a:endParaRPr/>
                    </a:p>
                  </a:txBody>
                  <a:tcPr marT="45725" marB="45725" marR="91450" marL="91450"/>
                </a:tc>
                <a:tc>
                  <a:txBody>
                    <a:bodyPr/>
                    <a:lstStyle/>
                    <a:p>
                      <a:pPr indent="0" lvl="0" marL="0" marR="0" rtl="0" algn="ctr">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lang="en-US" sz="1800" u="none" cap="none" strike="noStrike">
                          <a:highlight>
                            <a:srgbClr val="FFFF00"/>
                          </a:highlight>
                          <a:latin typeface="Times New Roman"/>
                          <a:ea typeface="Times New Roman"/>
                          <a:cs typeface="Times New Roman"/>
                          <a:sym typeface="Times New Roman"/>
                        </a:rPr>
                        <a:t>15.3984</a:t>
                      </a:r>
                      <a:endParaRPr/>
                    </a:p>
                  </a:txBody>
                  <a:tcPr marT="45725" marB="45725" marR="91450" marL="91450"/>
                </a:tc>
              </a:tr>
            </a:tbl>
          </a:graphicData>
        </a:graphic>
      </p:graphicFrame>
      <p:pic>
        <p:nvPicPr>
          <p:cNvPr id="155" name="Google Shape;155;p10"/>
          <p:cNvPicPr preferRelativeResize="0"/>
          <p:nvPr/>
        </p:nvPicPr>
        <p:blipFill rotWithShape="1">
          <a:blip r:embed="rId3">
            <a:alphaModFix/>
          </a:blip>
          <a:srcRect b="0" l="0" r="0" t="0"/>
          <a:stretch/>
        </p:blipFill>
        <p:spPr>
          <a:xfrm>
            <a:off x="1101937" y="3684233"/>
            <a:ext cx="3406812" cy="2825912"/>
          </a:xfrm>
          <a:prstGeom prst="rect">
            <a:avLst/>
          </a:prstGeom>
          <a:noFill/>
          <a:ln>
            <a:noFill/>
          </a:ln>
        </p:spPr>
      </p:pic>
      <p:pic>
        <p:nvPicPr>
          <p:cNvPr id="156" name="Google Shape;156;p10"/>
          <p:cNvPicPr preferRelativeResize="0"/>
          <p:nvPr/>
        </p:nvPicPr>
        <p:blipFill rotWithShape="1">
          <a:blip r:embed="rId4">
            <a:alphaModFix/>
          </a:blip>
          <a:srcRect b="0" l="0" r="0" t="0"/>
          <a:stretch/>
        </p:blipFill>
        <p:spPr>
          <a:xfrm>
            <a:off x="4814837" y="3684233"/>
            <a:ext cx="3406812" cy="2854069"/>
          </a:xfrm>
          <a:prstGeom prst="rect">
            <a:avLst/>
          </a:prstGeom>
          <a:noFill/>
          <a:ln>
            <a:noFill/>
          </a:ln>
        </p:spPr>
      </p:pic>
      <p:pic>
        <p:nvPicPr>
          <p:cNvPr id="157" name="Google Shape;157;p10"/>
          <p:cNvPicPr preferRelativeResize="0"/>
          <p:nvPr/>
        </p:nvPicPr>
        <p:blipFill rotWithShape="1">
          <a:blip r:embed="rId5">
            <a:alphaModFix/>
          </a:blip>
          <a:srcRect b="0" l="0" r="0" t="0"/>
          <a:stretch/>
        </p:blipFill>
        <p:spPr>
          <a:xfrm>
            <a:off x="8527738" y="3684233"/>
            <a:ext cx="3406811" cy="2825912"/>
          </a:xfrm>
          <a:prstGeom prst="rect">
            <a:avLst/>
          </a:prstGeom>
          <a:noFill/>
          <a:ln>
            <a:noFill/>
          </a:ln>
        </p:spPr>
      </p:pic>
      <p:sp>
        <p:nvSpPr>
          <p:cNvPr id="158" name="Google Shape;158;p10"/>
          <p:cNvSpPr txBox="1"/>
          <p:nvPr/>
        </p:nvSpPr>
        <p:spPr>
          <a:xfrm>
            <a:off x="2501004" y="157267"/>
            <a:ext cx="803447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Metric for Model Performance (Model Diagnostics)</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11"/>
          <p:cNvGraphicFramePr/>
          <p:nvPr/>
        </p:nvGraphicFramePr>
        <p:xfrm>
          <a:off x="177553" y="665825"/>
          <a:ext cx="3000000" cy="3000000"/>
        </p:xfrm>
        <a:graphic>
          <a:graphicData uri="http://schemas.openxmlformats.org/drawingml/2006/table">
            <a:tbl>
              <a:tblPr bandRow="1" firstRow="1">
                <a:noFill/>
                <a:tableStyleId>{F403D2E7-A500-4A73-AFF5-BF5FB2E90C96}</a:tableStyleId>
              </a:tblPr>
              <a:tblGrid>
                <a:gridCol w="1154100"/>
                <a:gridCol w="3524425"/>
                <a:gridCol w="3630975"/>
                <a:gridCol w="3559950"/>
              </a:tblGrid>
              <a:tr h="1456400">
                <a:tc>
                  <a:txBody>
                    <a:bodyPr/>
                    <a:lstStyle/>
                    <a:p>
                      <a:pPr indent="0" lvl="0" marL="0" marR="0" rtl="0" algn="ctr">
                        <a:spcBef>
                          <a:spcPts val="0"/>
                        </a:spcBef>
                        <a:spcAft>
                          <a:spcPts val="0"/>
                        </a:spcAft>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600" u="none" cap="none" strike="noStrike"/>
                        <a:t>Linear Regression with Bootstrapping</a:t>
                      </a:r>
                      <a:endParaRPr/>
                    </a:p>
                    <a:p>
                      <a:pPr indent="0" lvl="0" marL="0" marR="0" rtl="0" algn="ctr">
                        <a:spcBef>
                          <a:spcPts val="0"/>
                        </a:spcBef>
                        <a:spcAft>
                          <a:spcPts val="0"/>
                        </a:spcAft>
                        <a:buNone/>
                      </a:pPr>
                      <a:r>
                        <a:rPr lang="en-US" sz="1600" u="none" cap="none" strike="noStrike"/>
                        <a:t>Without Resampling</a:t>
                      </a:r>
                      <a:endParaRPr/>
                    </a:p>
                    <a:p>
                      <a:pPr indent="0" lvl="0" marL="0" marR="0" rtl="0" algn="ctr">
                        <a:spcBef>
                          <a:spcPts val="0"/>
                        </a:spcBef>
                        <a:spcAft>
                          <a:spcPts val="0"/>
                        </a:spcAft>
                        <a:buNone/>
                      </a:pPr>
                      <a:r>
                        <a:rPr lang="en-US" sz="1600" u="none" cap="none" strike="noStrike"/>
                        <a:t>Bodyfat ~ Abdomen</a:t>
                      </a:r>
                      <a:endParaRPr/>
                    </a:p>
                    <a:p>
                      <a:pPr indent="0" lvl="0" marL="0" marR="0" rtl="0" algn="ctr">
                        <a:spcBef>
                          <a:spcPts val="0"/>
                        </a:spcBef>
                        <a:spcAft>
                          <a:spcPts val="0"/>
                        </a:spcAft>
                        <a:buNone/>
                      </a:pPr>
                      <a:r>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600" u="none" cap="none" strike="noStrike"/>
                        <a:t>Linear Regression with Bootstrapping</a:t>
                      </a:r>
                      <a:endParaRPr/>
                    </a:p>
                    <a:p>
                      <a:pPr indent="0" lvl="0" marL="0" marR="0" rtl="0" algn="ctr">
                        <a:spcBef>
                          <a:spcPts val="0"/>
                        </a:spcBef>
                        <a:spcAft>
                          <a:spcPts val="0"/>
                        </a:spcAft>
                        <a:buNone/>
                      </a:pPr>
                      <a:r>
                        <a:rPr lang="en-US" sz="1600" u="none" cap="none" strike="noStrike"/>
                        <a:t>With Resampling</a:t>
                      </a:r>
                      <a:endParaRPr/>
                    </a:p>
                    <a:p>
                      <a:pPr indent="0" lvl="0" marL="0" marR="0" rtl="0" algn="ctr">
                        <a:spcBef>
                          <a:spcPts val="0"/>
                        </a:spcBef>
                        <a:spcAft>
                          <a:spcPts val="0"/>
                        </a:spcAft>
                        <a:buNone/>
                      </a:pPr>
                      <a:r>
                        <a:rPr lang="en-US" sz="1600" u="none" cap="none" strike="noStrike"/>
                        <a:t>Bodyfat ~ Abdomen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600" u="none" cap="none" strike="noStrike"/>
                        <a:t>Weighted linear regression model</a:t>
                      </a:r>
                      <a:endParaRPr/>
                    </a:p>
                    <a:p>
                      <a:pPr indent="0" lvl="0" marL="0" marR="0" rtl="0" algn="ctr">
                        <a:spcBef>
                          <a:spcPts val="0"/>
                        </a:spcBef>
                        <a:spcAft>
                          <a:spcPts val="0"/>
                        </a:spcAft>
                        <a:buNone/>
                      </a:pPr>
                      <a:r>
                        <a:t/>
                      </a:r>
                      <a:endParaRPr sz="1600" u="none" cap="none" strike="noStrike"/>
                    </a:p>
                    <a:p>
                      <a:pPr indent="0" lvl="0" marL="0" marR="0" rtl="0" algn="ctr">
                        <a:spcBef>
                          <a:spcPts val="0"/>
                        </a:spcBef>
                        <a:spcAft>
                          <a:spcPts val="0"/>
                        </a:spcAft>
                        <a:buNone/>
                      </a:pPr>
                      <a:r>
                        <a:rPr lang="en-US" sz="1600" u="none" cap="none" strike="noStrike"/>
                        <a:t>Bodyfat ~ Abdomen</a:t>
                      </a:r>
                      <a:endParaRPr sz="1600" u="none" cap="none" strike="noStrike">
                        <a:latin typeface="Times New Roman"/>
                        <a:ea typeface="Times New Roman"/>
                        <a:cs typeface="Times New Roman"/>
                        <a:sym typeface="Times New Roman"/>
                      </a:endParaRPr>
                    </a:p>
                  </a:txBody>
                  <a:tcPr marT="45725" marB="45725" marR="91450" marL="91450"/>
                </a:tc>
              </a:tr>
              <a:tr h="4591525">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latin typeface="Times New Roman"/>
                          <a:ea typeface="Times New Roman"/>
                          <a:cs typeface="Times New Roman"/>
                          <a:sym typeface="Times New Roman"/>
                        </a:rPr>
                        <a:t>Residual</a:t>
                      </a:r>
                      <a:endParaRPr/>
                    </a:p>
                    <a:p>
                      <a:pPr indent="0" lvl="0" marL="0" marR="0" rtl="0" algn="l">
                        <a:spcBef>
                          <a:spcPts val="0"/>
                        </a:spcBef>
                        <a:spcAft>
                          <a:spcPts val="0"/>
                        </a:spcAft>
                        <a:buNone/>
                      </a:pPr>
                      <a:r>
                        <a:rPr lang="en-US" sz="1400">
                          <a:latin typeface="Times New Roman"/>
                          <a:ea typeface="Times New Roman"/>
                          <a:cs typeface="Times New Roman"/>
                          <a:sym typeface="Times New Roman"/>
                        </a:rPr>
                        <a:t>Plot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164" name="Google Shape;164;p11"/>
          <p:cNvPicPr preferRelativeResize="0"/>
          <p:nvPr/>
        </p:nvPicPr>
        <p:blipFill rotWithShape="1">
          <a:blip r:embed="rId3">
            <a:alphaModFix/>
          </a:blip>
          <a:srcRect b="0" l="0" r="0" t="0"/>
          <a:stretch/>
        </p:blipFill>
        <p:spPr>
          <a:xfrm>
            <a:off x="1429305" y="2849733"/>
            <a:ext cx="3367594" cy="2905810"/>
          </a:xfrm>
          <a:prstGeom prst="rect">
            <a:avLst/>
          </a:prstGeom>
          <a:noFill/>
          <a:ln>
            <a:noFill/>
          </a:ln>
        </p:spPr>
      </p:pic>
      <p:pic>
        <p:nvPicPr>
          <p:cNvPr id="165" name="Google Shape;165;p11"/>
          <p:cNvPicPr preferRelativeResize="0"/>
          <p:nvPr/>
        </p:nvPicPr>
        <p:blipFill rotWithShape="1">
          <a:blip r:embed="rId4">
            <a:alphaModFix/>
          </a:blip>
          <a:srcRect b="0" l="0" r="0" t="0"/>
          <a:stretch/>
        </p:blipFill>
        <p:spPr>
          <a:xfrm>
            <a:off x="4977412" y="2849733"/>
            <a:ext cx="3444536" cy="2905810"/>
          </a:xfrm>
          <a:prstGeom prst="rect">
            <a:avLst/>
          </a:prstGeom>
          <a:noFill/>
          <a:ln>
            <a:noFill/>
          </a:ln>
        </p:spPr>
      </p:pic>
      <p:pic>
        <p:nvPicPr>
          <p:cNvPr id="166" name="Google Shape;166;p11"/>
          <p:cNvPicPr preferRelativeResize="0"/>
          <p:nvPr/>
        </p:nvPicPr>
        <p:blipFill rotWithShape="1">
          <a:blip r:embed="rId5">
            <a:alphaModFix/>
          </a:blip>
          <a:srcRect b="0" l="0" r="2947" t="0"/>
          <a:stretch/>
        </p:blipFill>
        <p:spPr>
          <a:xfrm>
            <a:off x="8566950" y="2849733"/>
            <a:ext cx="3411985" cy="29058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12"/>
          <p:cNvGraphicFramePr/>
          <p:nvPr/>
        </p:nvGraphicFramePr>
        <p:xfrm>
          <a:off x="177553" y="665825"/>
          <a:ext cx="3000000" cy="3000000"/>
        </p:xfrm>
        <a:graphic>
          <a:graphicData uri="http://schemas.openxmlformats.org/drawingml/2006/table">
            <a:tbl>
              <a:tblPr bandRow="1" firstRow="1">
                <a:noFill/>
                <a:tableStyleId>{F403D2E7-A500-4A73-AFF5-BF5FB2E90C96}</a:tableStyleId>
              </a:tblPr>
              <a:tblGrid>
                <a:gridCol w="1154100"/>
                <a:gridCol w="3524425"/>
                <a:gridCol w="3630975"/>
                <a:gridCol w="3559950"/>
              </a:tblGrid>
              <a:tr h="1456400">
                <a:tc>
                  <a:txBody>
                    <a:bodyPr/>
                    <a:lstStyle/>
                    <a:p>
                      <a:pPr indent="0" lvl="0" marL="0" marR="0" rtl="0" algn="ctr">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600"/>
                        <a:t>Linear Regression with Bootstrapping</a:t>
                      </a:r>
                      <a:endParaRPr/>
                    </a:p>
                    <a:p>
                      <a:pPr indent="0" lvl="0" marL="0" marR="0" rtl="0" algn="ctr">
                        <a:spcBef>
                          <a:spcPts val="0"/>
                        </a:spcBef>
                        <a:spcAft>
                          <a:spcPts val="0"/>
                        </a:spcAft>
                        <a:buNone/>
                      </a:pPr>
                      <a:r>
                        <a:rPr lang="en-US" sz="1600"/>
                        <a:t>Without Resampling</a:t>
                      </a:r>
                      <a:endParaRPr/>
                    </a:p>
                    <a:p>
                      <a:pPr indent="0" lvl="0" marL="0" marR="0" rtl="0" algn="ctr">
                        <a:spcBef>
                          <a:spcPts val="0"/>
                        </a:spcBef>
                        <a:spcAft>
                          <a:spcPts val="0"/>
                        </a:spcAft>
                        <a:buNone/>
                      </a:pPr>
                      <a:r>
                        <a:rPr lang="en-US" sz="1600"/>
                        <a:t>Bodyfat ~ Abdomen</a:t>
                      </a:r>
                      <a:endParaRPr/>
                    </a:p>
                    <a:p>
                      <a:pPr indent="0" lvl="0" marL="0" marR="0" rtl="0" algn="ctr">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600"/>
                        <a:t>Linear Regression with Bootstrapping</a:t>
                      </a:r>
                      <a:endParaRPr/>
                    </a:p>
                    <a:p>
                      <a:pPr indent="0" lvl="0" marL="0" marR="0" rtl="0" algn="ctr">
                        <a:spcBef>
                          <a:spcPts val="0"/>
                        </a:spcBef>
                        <a:spcAft>
                          <a:spcPts val="0"/>
                        </a:spcAft>
                        <a:buNone/>
                      </a:pPr>
                      <a:r>
                        <a:rPr lang="en-US" sz="1600"/>
                        <a:t>With Resampling</a:t>
                      </a:r>
                      <a:endParaRPr/>
                    </a:p>
                    <a:p>
                      <a:pPr indent="0" lvl="0" marL="0" marR="0" rtl="0" algn="ctr">
                        <a:spcBef>
                          <a:spcPts val="0"/>
                        </a:spcBef>
                        <a:spcAft>
                          <a:spcPts val="0"/>
                        </a:spcAft>
                        <a:buNone/>
                      </a:pPr>
                      <a:r>
                        <a:rPr lang="en-US" sz="1600"/>
                        <a:t>Bodyfat ~ Abdomen</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600"/>
                        <a:t>Weighted linear regression model</a:t>
                      </a:r>
                      <a:endParaRPr/>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Bodyfat ~ Abdomen</a:t>
                      </a:r>
                      <a:endParaRPr sz="1600">
                        <a:latin typeface="Times New Roman"/>
                        <a:ea typeface="Times New Roman"/>
                        <a:cs typeface="Times New Roman"/>
                        <a:sym typeface="Times New Roman"/>
                      </a:endParaRPr>
                    </a:p>
                  </a:txBody>
                  <a:tcPr marT="45725" marB="45725" marR="91450" marL="91450"/>
                </a:tc>
              </a:tr>
              <a:tr h="4591525">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400"/>
                    </a:p>
                    <a:p>
                      <a:pPr indent="0" lvl="0" marL="0" marR="0" rtl="0" algn="l">
                        <a:spcBef>
                          <a:spcPts val="0"/>
                        </a:spcBef>
                        <a:spcAft>
                          <a:spcPts val="0"/>
                        </a:spcAft>
                        <a:buNone/>
                      </a:pPr>
                      <a:r>
                        <a:rPr lang="en-US" sz="1400">
                          <a:latin typeface="Times New Roman"/>
                          <a:ea typeface="Times New Roman"/>
                          <a:cs typeface="Times New Roman"/>
                          <a:sym typeface="Times New Roman"/>
                        </a:rPr>
                        <a:t>Whether</a:t>
                      </a:r>
                      <a:endParaRPr/>
                    </a:p>
                    <a:p>
                      <a:pPr indent="0" lvl="0" marL="0" marR="0" rtl="0" algn="l">
                        <a:spcBef>
                          <a:spcPts val="0"/>
                        </a:spcBef>
                        <a:spcAft>
                          <a:spcPts val="0"/>
                        </a:spcAft>
                        <a:buNone/>
                      </a:pPr>
                      <a:r>
                        <a:rPr lang="en-US" sz="1400">
                          <a:latin typeface="Times New Roman"/>
                          <a:ea typeface="Times New Roman"/>
                          <a:cs typeface="Times New Roman"/>
                          <a:sym typeface="Times New Roman"/>
                        </a:rPr>
                        <a:t>Residuals</a:t>
                      </a:r>
                      <a:endParaRPr/>
                    </a:p>
                    <a:p>
                      <a:pPr indent="0" lvl="0" marL="0" marR="0" rtl="0" algn="l">
                        <a:spcBef>
                          <a:spcPts val="0"/>
                        </a:spcBef>
                        <a:spcAft>
                          <a:spcPts val="0"/>
                        </a:spcAft>
                        <a:buNone/>
                      </a:pPr>
                      <a:r>
                        <a:rPr lang="en-US" sz="1400">
                          <a:latin typeface="Times New Roman"/>
                          <a:ea typeface="Times New Roman"/>
                          <a:cs typeface="Times New Roman"/>
                          <a:sym typeface="Times New Roman"/>
                        </a:rPr>
                        <a:t>Follow</a:t>
                      </a:r>
                      <a:endParaRPr/>
                    </a:p>
                    <a:p>
                      <a:pPr indent="0" lvl="0" marL="0" marR="0" rtl="0" algn="l">
                        <a:spcBef>
                          <a:spcPts val="0"/>
                        </a:spcBef>
                        <a:spcAft>
                          <a:spcPts val="0"/>
                        </a:spcAft>
                        <a:buNone/>
                      </a:pPr>
                      <a:r>
                        <a:rPr lang="en-US" sz="1400">
                          <a:latin typeface="Times New Roman"/>
                          <a:ea typeface="Times New Roman"/>
                          <a:cs typeface="Times New Roman"/>
                          <a:sym typeface="Times New Roman"/>
                        </a:rPr>
                        <a:t>Normal</a:t>
                      </a:r>
                      <a:endParaRPr/>
                    </a:p>
                    <a:p>
                      <a:pPr indent="0" lvl="0" marL="0" marR="0" rtl="0" algn="l">
                        <a:spcBef>
                          <a:spcPts val="0"/>
                        </a:spcBef>
                        <a:spcAft>
                          <a:spcPts val="0"/>
                        </a:spcAft>
                        <a:buNone/>
                      </a:pPr>
                      <a:r>
                        <a:rPr lang="en-US" sz="1400">
                          <a:latin typeface="Times New Roman"/>
                          <a:ea typeface="Times New Roman"/>
                          <a:cs typeface="Times New Roman"/>
                          <a:sym typeface="Times New Roman"/>
                        </a:rPr>
                        <a:t>Distribution</a:t>
                      </a:r>
                      <a:endParaRPr/>
                    </a:p>
                    <a:p>
                      <a:pPr indent="0" lvl="0" marL="0" marR="0" rtl="0" algn="l">
                        <a:spcBef>
                          <a:spcPts val="0"/>
                        </a:spcBef>
                        <a:spcAft>
                          <a:spcPts val="0"/>
                        </a:spcAft>
                        <a:buNone/>
                      </a:pPr>
                      <a:r>
                        <a:rPr lang="en-US" sz="1400">
                          <a:latin typeface="Times New Roman"/>
                          <a:ea typeface="Times New Roman"/>
                          <a:cs typeface="Times New Roman"/>
                          <a:sym typeface="Times New Roman"/>
                        </a:rPr>
                        <a:t>(using</a:t>
                      </a:r>
                      <a:endParaRPr/>
                    </a:p>
                    <a:p>
                      <a:pPr indent="0" lvl="0" marL="0" marR="0" rtl="0" algn="l">
                        <a:spcBef>
                          <a:spcPts val="0"/>
                        </a:spcBef>
                        <a:spcAft>
                          <a:spcPts val="0"/>
                        </a:spcAft>
                        <a:buNone/>
                      </a:pPr>
                      <a:r>
                        <a:rPr lang="en-US" sz="1400">
                          <a:latin typeface="Times New Roman"/>
                          <a:ea typeface="Times New Roman"/>
                          <a:cs typeface="Times New Roman"/>
                          <a:sym typeface="Times New Roman"/>
                        </a:rPr>
                        <a:t>QQplot)</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This plot does not perform as well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descr="A graph showing the value of a plot&#10;&#10;Description automatically generated with medium confidence" id="172" name="Google Shape;172;p12"/>
          <p:cNvPicPr preferRelativeResize="0"/>
          <p:nvPr/>
        </p:nvPicPr>
        <p:blipFill rotWithShape="1">
          <a:blip r:embed="rId3">
            <a:alphaModFix/>
          </a:blip>
          <a:srcRect b="0" l="1975" r="5727" t="0"/>
          <a:stretch/>
        </p:blipFill>
        <p:spPr>
          <a:xfrm>
            <a:off x="8549196" y="2849733"/>
            <a:ext cx="3465251" cy="2905810"/>
          </a:xfrm>
          <a:prstGeom prst="rect">
            <a:avLst/>
          </a:prstGeom>
          <a:noFill/>
          <a:ln>
            <a:noFill/>
          </a:ln>
        </p:spPr>
      </p:pic>
      <p:pic>
        <p:nvPicPr>
          <p:cNvPr descr="A graph showing a normal q-q plot&#10;&#10;Description automatically generated" id="173" name="Google Shape;173;p12"/>
          <p:cNvPicPr preferRelativeResize="0"/>
          <p:nvPr/>
        </p:nvPicPr>
        <p:blipFill rotWithShape="1">
          <a:blip r:embed="rId4">
            <a:alphaModFix/>
          </a:blip>
          <a:srcRect b="0" l="0" r="0" t="0"/>
          <a:stretch/>
        </p:blipFill>
        <p:spPr>
          <a:xfrm>
            <a:off x="4909350" y="2849733"/>
            <a:ext cx="3527395" cy="2905810"/>
          </a:xfrm>
          <a:prstGeom prst="rect">
            <a:avLst/>
          </a:prstGeom>
          <a:noFill/>
          <a:ln>
            <a:noFill/>
          </a:ln>
        </p:spPr>
      </p:pic>
      <p:pic>
        <p:nvPicPr>
          <p:cNvPr id="174" name="Google Shape;174;p12"/>
          <p:cNvPicPr preferRelativeResize="0"/>
          <p:nvPr/>
        </p:nvPicPr>
        <p:blipFill rotWithShape="1">
          <a:blip r:embed="rId5">
            <a:alphaModFix/>
          </a:blip>
          <a:srcRect b="0" l="0" r="0" t="0"/>
          <a:stretch/>
        </p:blipFill>
        <p:spPr>
          <a:xfrm>
            <a:off x="1429305" y="2849733"/>
            <a:ext cx="3367594" cy="2905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838200" y="-2270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Conclusions (Final Model)</a:t>
            </a:r>
            <a:endParaRPr/>
          </a:p>
        </p:txBody>
      </p:sp>
      <p:sp>
        <p:nvSpPr>
          <p:cNvPr id="180" name="Google Shape;180;p13"/>
          <p:cNvSpPr txBox="1"/>
          <p:nvPr>
            <p:ph idx="1" type="body"/>
          </p:nvPr>
        </p:nvSpPr>
        <p:spPr>
          <a:xfrm>
            <a:off x="152400" y="1767412"/>
            <a:ext cx="11887200" cy="4351338"/>
          </a:xfrm>
          <a:prstGeom prst="rect">
            <a:avLst/>
          </a:prstGeom>
          <a:noFill/>
          <a:ln>
            <a:noFill/>
          </a:ln>
        </p:spPr>
        <p:txBody>
          <a:bodyPr anchorCtr="0" anchor="t" bIns="45700" lIns="91425" spcFirstLastPara="1" rIns="91425" wrap="square" tIns="45700">
            <a:normAutofit lnSpcReduction="10000"/>
          </a:bodyPr>
          <a:lstStyle/>
          <a:p>
            <a:pPr indent="-228600" lvl="1" marL="685800" rtl="0" algn="l">
              <a:lnSpc>
                <a:spcPct val="90000"/>
              </a:lnSpc>
              <a:spcBef>
                <a:spcPts val="0"/>
              </a:spcBef>
              <a:spcAft>
                <a:spcPts val="0"/>
              </a:spcAft>
              <a:buClr>
                <a:schemeClr val="dk1"/>
              </a:buClr>
              <a:buSzPts val="2600"/>
              <a:buChar char="•"/>
            </a:pPr>
            <a:r>
              <a:rPr lang="en-US" sz="2600">
                <a:latin typeface="Times New Roman"/>
                <a:ea typeface="Times New Roman"/>
                <a:cs typeface="Times New Roman"/>
                <a:sym typeface="Times New Roman"/>
              </a:rPr>
              <a:t>We considered the weighted regression model below to be the best model overall</a:t>
            </a:r>
            <a:endParaRPr/>
          </a:p>
          <a:p>
            <a:pPr indent="0" lvl="1" marL="457200" rtl="0" algn="ctr">
              <a:lnSpc>
                <a:spcPct val="90000"/>
              </a:lnSpc>
              <a:spcBef>
                <a:spcPts val="500"/>
              </a:spcBef>
              <a:spcAft>
                <a:spcPts val="0"/>
              </a:spcAft>
              <a:buClr>
                <a:schemeClr val="dk1"/>
              </a:buClr>
              <a:buSzPts val="2600"/>
              <a:buNone/>
            </a:pPr>
            <a:r>
              <a:rPr b="1" lang="en-US" sz="2600">
                <a:highlight>
                  <a:srgbClr val="FFFF00"/>
                </a:highlight>
                <a:latin typeface="Times New Roman"/>
                <a:ea typeface="Times New Roman"/>
                <a:cs typeface="Times New Roman"/>
                <a:sym typeface="Times New Roman"/>
              </a:rPr>
              <a:t>BodyFat (%) = -36.10799 + 0.59275 * Abdomen (cm)</a:t>
            </a:r>
            <a:endParaRPr/>
          </a:p>
          <a:p>
            <a:pPr indent="0" lvl="1" marL="4572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Char char="•"/>
            </a:pPr>
            <a:r>
              <a:rPr b="1" lang="en-US">
                <a:latin typeface="Times New Roman"/>
                <a:ea typeface="Times New Roman"/>
                <a:cs typeface="Times New Roman"/>
                <a:sym typeface="Times New Roman"/>
              </a:rPr>
              <a:t>Reason</a:t>
            </a:r>
            <a:endParaRPr/>
          </a:p>
          <a:p>
            <a:pPr indent="-228600" lvl="2" marL="1143000" rtl="0" algn="l">
              <a:lnSpc>
                <a:spcPct val="90000"/>
              </a:lnSpc>
              <a:spcBef>
                <a:spcPts val="500"/>
              </a:spcBef>
              <a:spcAft>
                <a:spcPts val="0"/>
              </a:spcAft>
              <a:buClr>
                <a:schemeClr val="dk1"/>
              </a:buClr>
              <a:buSzPts val="2100"/>
              <a:buChar char="•"/>
            </a:pPr>
            <a:r>
              <a:rPr lang="en-US" sz="2100">
                <a:latin typeface="Times New Roman"/>
                <a:ea typeface="Times New Roman"/>
                <a:cs typeface="Times New Roman"/>
                <a:sym typeface="Times New Roman"/>
              </a:rPr>
              <a:t>Highest R-squared value 0.7</a:t>
            </a:r>
            <a:endParaRPr/>
          </a:p>
          <a:p>
            <a:pPr indent="-228600" lvl="2" marL="1143000" rtl="0" algn="l">
              <a:lnSpc>
                <a:spcPct val="90000"/>
              </a:lnSpc>
              <a:spcBef>
                <a:spcPts val="500"/>
              </a:spcBef>
              <a:spcAft>
                <a:spcPts val="0"/>
              </a:spcAft>
              <a:buClr>
                <a:schemeClr val="dk1"/>
              </a:buClr>
              <a:buSzPts val="2100"/>
              <a:buChar char="•"/>
            </a:pPr>
            <a:r>
              <a:rPr lang="en-US" sz="2100">
                <a:latin typeface="Times New Roman"/>
                <a:ea typeface="Times New Roman"/>
                <a:cs typeface="Times New Roman"/>
                <a:sym typeface="Times New Roman"/>
              </a:rPr>
              <a:t>Produced the smallest prediction range 15.4, meaning the highest accuracy among our models</a:t>
            </a:r>
            <a:endParaRPr/>
          </a:p>
          <a:p>
            <a:pPr indent="-228600" lvl="2" marL="1143000" rtl="0" algn="l">
              <a:lnSpc>
                <a:spcPct val="90000"/>
              </a:lnSpc>
              <a:spcBef>
                <a:spcPts val="500"/>
              </a:spcBef>
              <a:spcAft>
                <a:spcPts val="0"/>
              </a:spcAft>
              <a:buClr>
                <a:schemeClr val="dk1"/>
              </a:buClr>
              <a:buSzPts val="2100"/>
              <a:buChar char="•"/>
            </a:pPr>
            <a:r>
              <a:rPr lang="en-US" sz="2100">
                <a:latin typeface="Times New Roman"/>
                <a:ea typeface="Times New Roman"/>
                <a:cs typeface="Times New Roman"/>
                <a:sym typeface="Times New Roman"/>
              </a:rPr>
              <a:t>the QQ-plot displayed a higher degree of normality than the bootstrapping model</a:t>
            </a:r>
            <a:endParaRPr/>
          </a:p>
          <a:p>
            <a:pPr indent="-228600" lvl="2" marL="1143000" rtl="0" algn="l">
              <a:lnSpc>
                <a:spcPct val="90000"/>
              </a:lnSpc>
              <a:spcBef>
                <a:spcPts val="500"/>
              </a:spcBef>
              <a:spcAft>
                <a:spcPts val="0"/>
              </a:spcAft>
              <a:buClr>
                <a:schemeClr val="dk1"/>
              </a:buClr>
              <a:buSzPts val="2100"/>
              <a:buChar char="•"/>
            </a:pPr>
            <a:r>
              <a:rPr lang="en-US" sz="2100">
                <a:latin typeface="Times New Roman"/>
                <a:ea typeface="Times New Roman"/>
                <a:cs typeface="Times New Roman"/>
                <a:sym typeface="Times New Roman"/>
              </a:rPr>
              <a:t>Limitations of Linear Regression with Bootstrapping model</a:t>
            </a:r>
            <a:endParaRPr/>
          </a:p>
          <a:p>
            <a:pPr indent="0" lvl="1" marL="457200" rtl="0" algn="l">
              <a:lnSpc>
                <a:spcPct val="12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Usage</a:t>
            </a:r>
            <a:endParaRPr/>
          </a:p>
          <a:p>
            <a:pPr indent="-228600" lvl="2" marL="1143000" rtl="0" algn="l">
              <a:lnSpc>
                <a:spcPct val="90000"/>
              </a:lnSpc>
              <a:spcBef>
                <a:spcPts val="500"/>
              </a:spcBef>
              <a:spcAft>
                <a:spcPts val="0"/>
              </a:spcAft>
              <a:buClr>
                <a:schemeClr val="dk1"/>
              </a:buClr>
              <a:buSzPts val="1900"/>
              <a:buChar char="•"/>
            </a:pPr>
            <a:r>
              <a:rPr lang="en-US" sz="1900">
                <a:latin typeface="Times New Roman"/>
                <a:ea typeface="Times New Roman"/>
                <a:cs typeface="Times New Roman"/>
                <a:sym typeface="Times New Roman"/>
              </a:rPr>
              <a:t>Regarding user experience, the </a:t>
            </a:r>
            <a:r>
              <a:rPr b="1" lang="en-US" sz="1900">
                <a:latin typeface="Times New Roman"/>
                <a:ea typeface="Times New Roman"/>
                <a:cs typeface="Times New Roman"/>
                <a:sym typeface="Times New Roman"/>
              </a:rPr>
              <a:t>input</a:t>
            </a:r>
            <a:r>
              <a:rPr lang="en-US" sz="1900">
                <a:latin typeface="Times New Roman"/>
                <a:ea typeface="Times New Roman"/>
                <a:cs typeface="Times New Roman"/>
                <a:sym typeface="Times New Roman"/>
              </a:rPr>
              <a:t> of our model would be </a:t>
            </a:r>
            <a:r>
              <a:rPr b="1" lang="en-US" sz="1900">
                <a:latin typeface="Times New Roman"/>
                <a:ea typeface="Times New Roman"/>
                <a:cs typeface="Times New Roman"/>
                <a:sym typeface="Times New Roman"/>
              </a:rPr>
              <a:t>abdomen circumference</a:t>
            </a:r>
            <a:r>
              <a:rPr lang="en-US" sz="1900">
                <a:latin typeface="Times New Roman"/>
                <a:ea typeface="Times New Roman"/>
                <a:cs typeface="Times New Roman"/>
                <a:sym typeface="Times New Roman"/>
              </a:rPr>
              <a:t>, and the </a:t>
            </a:r>
            <a:r>
              <a:rPr b="1" lang="en-US" sz="1900">
                <a:latin typeface="Times New Roman"/>
                <a:ea typeface="Times New Roman"/>
                <a:cs typeface="Times New Roman"/>
                <a:sym typeface="Times New Roman"/>
              </a:rPr>
              <a:t>output </a:t>
            </a:r>
            <a:r>
              <a:rPr lang="en-US" sz="1900">
                <a:latin typeface="Times New Roman"/>
                <a:ea typeface="Times New Roman"/>
                <a:cs typeface="Times New Roman"/>
                <a:sym typeface="Times New Roman"/>
              </a:rPr>
              <a:t>would be </a:t>
            </a:r>
            <a:r>
              <a:rPr b="1" lang="en-US" sz="1900">
                <a:latin typeface="Times New Roman"/>
                <a:ea typeface="Times New Roman"/>
                <a:cs typeface="Times New Roman"/>
                <a:sym typeface="Times New Roman"/>
              </a:rPr>
              <a:t>average bodyfat percentage </a:t>
            </a:r>
            <a:r>
              <a:rPr lang="en-US" sz="1900">
                <a:latin typeface="Times New Roman"/>
                <a:ea typeface="Times New Roman"/>
                <a:cs typeface="Times New Roman"/>
                <a:sym typeface="Times New Roman"/>
              </a:rPr>
              <a:t>and a prediction range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idx="1" type="body"/>
          </p:nvPr>
        </p:nvSpPr>
        <p:spPr>
          <a:xfrm>
            <a:off x="242475" y="285436"/>
            <a:ext cx="5269589" cy="47159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Statistical Properties</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Coef are both significant at 0.05 based on two-sided t-test with p-values 2.2e-16</a:t>
            </a:r>
            <a:endParaRPr sz="2000">
              <a:latin typeface="Times New Roman"/>
              <a:ea typeface="Times New Roman"/>
              <a:cs typeface="Times New Roman"/>
              <a:sym typeface="Times New Roman"/>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Overall model is significant at 0.05 based on F-test with p-value</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Coef is significant and positive, suggesting bodyfat has positive linear relationship with abdomen</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R^2 =0.7003</a:t>
            </a:r>
            <a:endParaRPr/>
          </a:p>
        </p:txBody>
      </p:sp>
      <p:pic>
        <p:nvPicPr>
          <p:cNvPr id="186" name="Google Shape;186;p14"/>
          <p:cNvPicPr preferRelativeResize="0"/>
          <p:nvPr/>
        </p:nvPicPr>
        <p:blipFill rotWithShape="1">
          <a:blip r:embed="rId3">
            <a:alphaModFix/>
          </a:blip>
          <a:srcRect b="0" l="0" r="0" t="0"/>
          <a:stretch/>
        </p:blipFill>
        <p:spPr>
          <a:xfrm>
            <a:off x="5597969" y="848413"/>
            <a:ext cx="6367793" cy="5315909"/>
          </a:xfrm>
          <a:prstGeom prst="rect">
            <a:avLst/>
          </a:prstGeom>
          <a:noFill/>
          <a:ln>
            <a:noFill/>
          </a:ln>
        </p:spPr>
      </p:pic>
      <p:pic>
        <p:nvPicPr>
          <p:cNvPr id="187" name="Google Shape;187;p14"/>
          <p:cNvPicPr preferRelativeResize="0"/>
          <p:nvPr/>
        </p:nvPicPr>
        <p:blipFill rotWithShape="1">
          <a:blip r:embed="rId4">
            <a:alphaModFix/>
          </a:blip>
          <a:srcRect b="0" l="2185" r="2831" t="0"/>
          <a:stretch/>
        </p:blipFill>
        <p:spPr>
          <a:xfrm>
            <a:off x="511112" y="3582612"/>
            <a:ext cx="4185506" cy="29907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Strengths and Weaknesses</a:t>
            </a:r>
            <a:endParaRPr/>
          </a:p>
        </p:txBody>
      </p:sp>
      <p:sp>
        <p:nvSpPr>
          <p:cNvPr id="193" name="Google Shape;193;p15"/>
          <p:cNvSpPr txBox="1"/>
          <p:nvPr>
            <p:ph idx="1" type="body"/>
          </p:nvPr>
        </p:nvSpPr>
        <p:spPr>
          <a:xfrm>
            <a:off x="926757" y="1236216"/>
            <a:ext cx="10515600" cy="498316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dk1"/>
              </a:buClr>
              <a:buSzPct val="100000"/>
              <a:buNone/>
            </a:pPr>
            <a:r>
              <a:rPr lang="en-US" u="sng">
                <a:highlight>
                  <a:srgbClr val="FFFF00"/>
                </a:highlight>
                <a:latin typeface="Times New Roman"/>
                <a:ea typeface="Times New Roman"/>
                <a:cs typeface="Times New Roman"/>
                <a:sym typeface="Times New Roman"/>
              </a:rPr>
              <a:t>Final Model</a:t>
            </a:r>
            <a:r>
              <a:rPr lang="en-US">
                <a:highlight>
                  <a:srgbClr val="FFFF00"/>
                </a:highlight>
                <a:latin typeface="Times New Roman"/>
                <a:ea typeface="Times New Roman"/>
                <a:cs typeface="Times New Roman"/>
                <a:sym typeface="Times New Roman"/>
              </a:rPr>
              <a:t>: </a:t>
            </a:r>
            <a:endParaRPr/>
          </a:p>
          <a:p>
            <a:pPr indent="0" lvl="0" marL="0" rtl="0" algn="ctr">
              <a:lnSpc>
                <a:spcPct val="90000"/>
              </a:lnSpc>
              <a:spcBef>
                <a:spcPts val="1000"/>
              </a:spcBef>
              <a:spcAft>
                <a:spcPts val="0"/>
              </a:spcAft>
              <a:buClr>
                <a:schemeClr val="dk1"/>
              </a:buClr>
              <a:buSzPct val="100000"/>
              <a:buNone/>
            </a:pPr>
            <a:r>
              <a:rPr lang="en-US">
                <a:highlight>
                  <a:srgbClr val="FFFF00"/>
                </a:highlight>
                <a:latin typeface="Times New Roman"/>
                <a:ea typeface="Times New Roman"/>
                <a:cs typeface="Times New Roman"/>
                <a:sym typeface="Times New Roman"/>
              </a:rPr>
              <a:t>BodyFat (%) = -36.10799 + 0.59275 * Abdomen (cm)</a:t>
            </a:r>
            <a:endParaRPr/>
          </a:p>
          <a:p>
            <a:pPr indent="0" lvl="0" marL="0" rtl="0" algn="ctr">
              <a:lnSpc>
                <a:spcPct val="90000"/>
              </a:lnSpc>
              <a:spcBef>
                <a:spcPts val="1000"/>
              </a:spcBef>
              <a:spcAft>
                <a:spcPts val="0"/>
              </a:spcAft>
              <a:buClr>
                <a:schemeClr val="dk1"/>
              </a:buClr>
              <a:buSzPct val="100000"/>
              <a:buNone/>
            </a:pPr>
            <a:r>
              <a:t/>
            </a:r>
            <a:endParaRPr>
              <a:highlight>
                <a:srgbClr val="FFFF00"/>
              </a:highlight>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Strengths</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Very simple (only need data of abdomen circumference)</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Explains abdomen circumference of variation in body fat</a:t>
            </a:r>
            <a:endParaRPr/>
          </a:p>
          <a:p>
            <a:pPr indent="0" lvl="1" marL="457200" rtl="0" algn="l">
              <a:lnSpc>
                <a:spcPct val="90000"/>
              </a:lnSpc>
              <a:spcBef>
                <a:spcPts val="500"/>
              </a:spcBef>
              <a:spcAft>
                <a:spcPts val="0"/>
              </a:spcAft>
              <a:buClr>
                <a:schemeClr val="dk1"/>
              </a:buClr>
              <a:buSzPct val="1000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Weaknesses</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We could not check the model’s performance against a 2022 age distribution. We could only check the performance against 1970 age distribution, as opposed to simulated 2022 age distribution with bootstrapping.</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Prediction model was most accurate with age group 20-74</a:t>
            </a:r>
            <a:endParaRPr/>
          </a:p>
          <a:p>
            <a:pPr indent="-228600" lvl="1" marL="685800" rtl="0" algn="l">
              <a:lnSpc>
                <a:spcPct val="90000"/>
              </a:lnSpc>
              <a:spcBef>
                <a:spcPts val="500"/>
              </a:spcBef>
              <a:spcAft>
                <a:spcPts val="0"/>
              </a:spcAft>
              <a:buClr>
                <a:srgbClr val="757070"/>
              </a:buClr>
              <a:buSzPct val="100000"/>
              <a:buChar char="•"/>
            </a:pPr>
            <a:r>
              <a:rPr lang="en-US">
                <a:solidFill>
                  <a:srgbClr val="757070"/>
                </a:solidFill>
                <a:latin typeface="Times New Roman"/>
                <a:ea typeface="Times New Roman"/>
                <a:cs typeface="Times New Roman"/>
                <a:sym typeface="Times New Roman"/>
              </a:rPr>
              <a:t>Requires units (cms) – but we can change units by changing coefficients</a:t>
            </a:r>
            <a:endParaRPr/>
          </a:p>
          <a:p>
            <a:pPr indent="-8763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Times New Roman"/>
              <a:buNone/>
            </a:pPr>
            <a:r>
              <a:rPr lang="en-US" sz="8000">
                <a:latin typeface="Times New Roman"/>
                <a:ea typeface="Times New Roman"/>
                <a:cs typeface="Times New Roman"/>
                <a:sym typeface="Times New Roman"/>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1981200" y="-202824"/>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Data Cleaning</a:t>
            </a:r>
            <a:endParaRPr/>
          </a:p>
        </p:txBody>
      </p:sp>
      <p:sp>
        <p:nvSpPr>
          <p:cNvPr id="91" name="Google Shape;91;p2"/>
          <p:cNvSpPr txBox="1"/>
          <p:nvPr>
            <p:ph idx="1" type="body"/>
          </p:nvPr>
        </p:nvSpPr>
        <p:spPr>
          <a:xfrm>
            <a:off x="37134" y="949054"/>
            <a:ext cx="12184184" cy="5626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We cross-examined body fat percentage with density, and adiposity with height and weight. Based on given formulas, these measurements should align relatively well.</a:t>
            </a:r>
            <a:endParaRPr/>
          </a:p>
          <a:p>
            <a:pPr indent="0" lvl="0" marL="0" rtl="0" algn="l">
              <a:lnSpc>
                <a:spcPct val="90000"/>
              </a:lnSpc>
              <a:spcBef>
                <a:spcPts val="9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90"/>
              </a:spcBef>
              <a:spcAft>
                <a:spcPts val="0"/>
              </a:spcAft>
              <a:buClr>
                <a:schemeClr val="dk1"/>
              </a:buClr>
              <a:buSzPts val="2000"/>
              <a:buChar char="•"/>
            </a:pPr>
            <a:r>
              <a:rPr lang="en-US" sz="2000">
                <a:latin typeface="Times New Roman"/>
                <a:ea typeface="Times New Roman"/>
                <a:cs typeface="Times New Roman"/>
                <a:sym typeface="Times New Roman"/>
              </a:rPr>
              <a:t>We deleted </a:t>
            </a:r>
            <a:r>
              <a:rPr b="1" lang="en-US" sz="2000">
                <a:latin typeface="Times New Roman"/>
                <a:ea typeface="Times New Roman"/>
                <a:cs typeface="Times New Roman"/>
                <a:sym typeface="Times New Roman"/>
              </a:rPr>
              <a:t>two individuals (172-nd and 182-nd)</a:t>
            </a:r>
            <a:r>
              <a:rPr lang="en-US" sz="2000">
                <a:latin typeface="Times New Roman"/>
                <a:ea typeface="Times New Roman"/>
                <a:cs typeface="Times New Roman"/>
                <a:sym typeface="Times New Roman"/>
              </a:rPr>
              <a:t> based on given formula </a:t>
            </a:r>
            <a:r>
              <a:rPr b="1" lang="en-US" sz="2000">
                <a:latin typeface="Times New Roman"/>
                <a:ea typeface="Times New Roman"/>
                <a:cs typeface="Times New Roman"/>
                <a:sym typeface="Times New Roman"/>
              </a:rPr>
              <a:t>Body Fat = 495/Density – 450</a:t>
            </a:r>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228600" lvl="0" marL="228600" rtl="0" algn="l">
              <a:lnSpc>
                <a:spcPct val="100000"/>
              </a:lnSpc>
              <a:spcBef>
                <a:spcPts val="90"/>
              </a:spcBef>
              <a:spcAft>
                <a:spcPts val="0"/>
              </a:spcAft>
              <a:buClr>
                <a:schemeClr val="dk1"/>
              </a:buClr>
              <a:buSzPts val="2000"/>
              <a:buChar char="•"/>
            </a:pPr>
            <a:r>
              <a:rPr b="1" lang="en-US" sz="2000">
                <a:latin typeface="Times New Roman"/>
                <a:ea typeface="Times New Roman"/>
                <a:cs typeface="Times New Roman"/>
                <a:sym typeface="Times New Roman"/>
              </a:rPr>
              <a:t>Reason</a:t>
            </a:r>
            <a:r>
              <a:rPr lang="en-US" sz="2000">
                <a:latin typeface="Times New Roman"/>
                <a:ea typeface="Times New Roman"/>
                <a:cs typeface="Times New Roman"/>
                <a:sym typeface="Times New Roman"/>
              </a:rPr>
              <a:t>:</a:t>
            </a:r>
            <a:endParaRPr/>
          </a:p>
          <a:p>
            <a:pPr indent="-228600" lvl="1" marL="685800" rtl="0" algn="l">
              <a:lnSpc>
                <a:spcPct val="100000"/>
              </a:lnSpc>
              <a:spcBef>
                <a:spcPts val="90"/>
              </a:spcBef>
              <a:spcAft>
                <a:spcPts val="0"/>
              </a:spcAft>
              <a:buClr>
                <a:schemeClr val="dk1"/>
              </a:buClr>
              <a:buSzPts val="1600"/>
              <a:buChar char="•"/>
            </a:pPr>
            <a:r>
              <a:rPr lang="en-US" sz="1600">
                <a:latin typeface="Times New Roman"/>
                <a:ea typeface="Times New Roman"/>
                <a:cs typeface="Times New Roman"/>
                <a:sym typeface="Times New Roman"/>
              </a:rPr>
              <a:t>Index 172’s body fat 1.9 while calculated  body fat is 0.697. Applying the formula could probably recover it, but 0.697 still does not belongs to normal body fat range. </a:t>
            </a:r>
            <a:endParaRPr/>
          </a:p>
          <a:p>
            <a:pPr indent="-228600" lvl="1" marL="685800" rtl="0" algn="l">
              <a:lnSpc>
                <a:spcPct val="100000"/>
              </a:lnSpc>
              <a:spcBef>
                <a:spcPts val="90"/>
              </a:spcBef>
              <a:spcAft>
                <a:spcPts val="0"/>
              </a:spcAft>
              <a:buClr>
                <a:schemeClr val="dk1"/>
              </a:buClr>
              <a:buSzPts val="1600"/>
              <a:buChar char="•"/>
            </a:pPr>
            <a:r>
              <a:rPr lang="en-US" sz="1600">
                <a:latin typeface="Times New Roman"/>
                <a:ea typeface="Times New Roman"/>
                <a:cs typeface="Times New Roman"/>
                <a:sym typeface="Times New Roman"/>
              </a:rPr>
              <a:t>Index 182 had body fat 0.0, and applying the formula cannot recover it.</a:t>
            </a:r>
            <a:endParaRPr/>
          </a:p>
          <a:p>
            <a:pPr indent="-50800" lvl="0" marL="228600" rtl="0" algn="l">
              <a:lnSpc>
                <a:spcPct val="90000"/>
              </a:lnSpc>
              <a:spcBef>
                <a:spcPts val="90"/>
              </a:spcBef>
              <a:spcAft>
                <a:spcPts val="0"/>
              </a:spcAft>
              <a:buClr>
                <a:schemeClr val="dk1"/>
              </a:buClr>
              <a:buSzPts val="2800"/>
              <a:buNone/>
            </a:pPr>
            <a:r>
              <a:t/>
            </a:r>
            <a:endParaRPr b="1">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0" lvl="0" marL="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p:txBody>
      </p:sp>
      <p:graphicFrame>
        <p:nvGraphicFramePr>
          <p:cNvPr id="92" name="Google Shape;92;p2"/>
          <p:cNvGraphicFramePr/>
          <p:nvPr/>
        </p:nvGraphicFramePr>
        <p:xfrm>
          <a:off x="452761" y="2278919"/>
          <a:ext cx="3000000" cy="3000000"/>
        </p:xfrm>
        <a:graphic>
          <a:graphicData uri="http://schemas.openxmlformats.org/drawingml/2006/table">
            <a:tbl>
              <a:tblPr>
                <a:noFill/>
                <a:tableStyleId>{69DA3F4C-44D9-488F-A2EA-0678F2911D43}</a:tableStyleId>
              </a:tblPr>
              <a:tblGrid>
                <a:gridCol w="964325"/>
                <a:gridCol w="964325"/>
                <a:gridCol w="964325"/>
                <a:gridCol w="964325"/>
                <a:gridCol w="964325"/>
                <a:gridCol w="964325"/>
                <a:gridCol w="964325"/>
                <a:gridCol w="964325"/>
                <a:gridCol w="964325"/>
                <a:gridCol w="964325"/>
              </a:tblGrid>
              <a:tr h="482125">
                <a:tc>
                  <a:txBody>
                    <a:bodyPr/>
                    <a:lstStyle/>
                    <a:p>
                      <a:pPr indent="0" lvl="0" marL="0" marR="0" rtl="0" algn="r">
                        <a:spcBef>
                          <a:spcPts val="0"/>
                        </a:spcBef>
                        <a:spcAft>
                          <a:spcPts val="0"/>
                        </a:spcAft>
                        <a:buNone/>
                      </a:pPr>
                      <a:r>
                        <a:rPr lang="en-US" sz="1400" u="none" cap="none" strike="noStrike"/>
                        <a:t>IDNO</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BODYFAT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DENSITY</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AGE</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WEIGHT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HEIGHT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ADIPOSITY</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NECK</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CHEST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ABDOMEN</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r>
              <a:tr h="237350">
                <a:tc>
                  <a:txBody>
                    <a:bodyPr/>
                    <a:lstStyle/>
                    <a:p>
                      <a:pPr indent="0" lvl="0" marL="0" marR="0" rtl="0" algn="r">
                        <a:spcBef>
                          <a:spcPts val="0"/>
                        </a:spcBef>
                        <a:spcAft>
                          <a:spcPts val="0"/>
                        </a:spcAft>
                        <a:buNone/>
                      </a:pPr>
                      <a:r>
                        <a:rPr lang="en-US" sz="1400" u="none" cap="none" strike="noStrike"/>
                        <a:t>172</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1.9</a:t>
                      </a:r>
                      <a:endParaRPr/>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1.0983</a:t>
                      </a:r>
                      <a:endParaRPr/>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35</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125.75</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65.5</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20.6</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34.0</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90.8</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75.0</a:t>
                      </a:r>
                      <a:endParaRPr/>
                    </a:p>
                  </a:txBody>
                  <a:tcPr marT="15250" marB="15250" marR="45725" marL="45725" anchor="ctr"/>
                </a:tc>
              </a:tr>
              <a:tr h="237350">
                <a:tc>
                  <a:txBody>
                    <a:bodyPr/>
                    <a:lstStyle/>
                    <a:p>
                      <a:pPr indent="0" lvl="0" marL="0" marR="0" rtl="0" algn="r">
                        <a:spcBef>
                          <a:spcPts val="0"/>
                        </a:spcBef>
                        <a:spcAft>
                          <a:spcPts val="0"/>
                        </a:spcAft>
                        <a:buNone/>
                      </a:pPr>
                      <a:r>
                        <a:rPr lang="en-US" sz="1400" u="none" cap="none" strike="noStrike"/>
                        <a:t>182</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0.0</a:t>
                      </a:r>
                      <a:endParaRPr/>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1.1089</a:t>
                      </a:r>
                      <a:endParaRPr/>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40</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118.50</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68.0</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18.1</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33.8</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79.3</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69.4</a:t>
                      </a:r>
                      <a:endParaRPr/>
                    </a:p>
                  </a:txBody>
                  <a:tcPr marT="15250" marB="15250" marR="45725" marL="45725" anchor="ctr"/>
                </a:tc>
              </a:tr>
            </a:tbl>
          </a:graphicData>
        </a:graphic>
      </p:graphicFrame>
      <p:pic>
        <p:nvPicPr>
          <p:cNvPr id="93" name="Google Shape;93;p2"/>
          <p:cNvPicPr preferRelativeResize="0"/>
          <p:nvPr/>
        </p:nvPicPr>
        <p:blipFill rotWithShape="1">
          <a:blip r:embed="rId3">
            <a:alphaModFix/>
          </a:blip>
          <a:srcRect b="0" l="0" r="0" t="0"/>
          <a:stretch/>
        </p:blipFill>
        <p:spPr>
          <a:xfrm>
            <a:off x="452761" y="4685484"/>
            <a:ext cx="9173855" cy="17718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 type="body"/>
          </p:nvPr>
        </p:nvSpPr>
        <p:spPr>
          <a:xfrm>
            <a:off x="37134" y="940176"/>
            <a:ext cx="12184184" cy="562642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We modified one</a:t>
            </a:r>
            <a:r>
              <a:rPr b="1" lang="en-US" sz="2000">
                <a:latin typeface="Times New Roman"/>
                <a:ea typeface="Times New Roman"/>
                <a:cs typeface="Times New Roman"/>
                <a:sym typeface="Times New Roman"/>
              </a:rPr>
              <a:t> individual (42-nd)</a:t>
            </a:r>
            <a:r>
              <a:rPr lang="en-US" sz="2000">
                <a:latin typeface="Times New Roman"/>
                <a:ea typeface="Times New Roman"/>
                <a:cs typeface="Times New Roman"/>
                <a:sym typeface="Times New Roman"/>
              </a:rPr>
              <a:t> based on given formula </a:t>
            </a:r>
            <a:r>
              <a:rPr b="1" lang="en-US" sz="2000">
                <a:latin typeface="Times New Roman"/>
                <a:ea typeface="Times New Roman"/>
                <a:cs typeface="Times New Roman"/>
                <a:sym typeface="Times New Roman"/>
              </a:rPr>
              <a:t>Adiposity</a:t>
            </a:r>
            <a:r>
              <a:rPr lang="en-US" sz="20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 703 * Weight / Height^2</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101600" lvl="0" marL="228600" rtl="0" algn="l">
              <a:lnSpc>
                <a:spcPct val="90000"/>
              </a:lnSpc>
              <a:spcBef>
                <a:spcPts val="90"/>
              </a:spcBef>
              <a:spcAft>
                <a:spcPts val="0"/>
              </a:spcAft>
              <a:buClr>
                <a:schemeClr val="dk1"/>
              </a:buClr>
              <a:buSzPts val="2000"/>
              <a:buNone/>
            </a:pPr>
            <a:r>
              <a:t/>
            </a:r>
            <a:endParaRPr b="1" sz="2000">
              <a:latin typeface="Times New Roman"/>
              <a:ea typeface="Times New Roman"/>
              <a:cs typeface="Times New Roman"/>
              <a:sym typeface="Times New Roman"/>
            </a:endParaRPr>
          </a:p>
          <a:p>
            <a:pPr indent="-228600" lvl="0" marL="228600" rtl="0" algn="l">
              <a:lnSpc>
                <a:spcPct val="100000"/>
              </a:lnSpc>
              <a:spcBef>
                <a:spcPts val="90"/>
              </a:spcBef>
              <a:spcAft>
                <a:spcPts val="0"/>
              </a:spcAft>
              <a:buClr>
                <a:schemeClr val="dk1"/>
              </a:buClr>
              <a:buSzPts val="2000"/>
              <a:buChar char="•"/>
            </a:pPr>
            <a:r>
              <a:rPr b="1" lang="en-US" sz="2000">
                <a:latin typeface="Times New Roman"/>
                <a:ea typeface="Times New Roman"/>
                <a:cs typeface="Times New Roman"/>
                <a:sym typeface="Times New Roman"/>
              </a:rPr>
              <a:t>Reason</a:t>
            </a:r>
            <a:r>
              <a:rPr lang="en-US" sz="2000">
                <a:latin typeface="Times New Roman"/>
                <a:ea typeface="Times New Roman"/>
                <a:cs typeface="Times New Roman"/>
                <a:sym typeface="Times New Roman"/>
              </a:rPr>
              <a:t>:</a:t>
            </a:r>
            <a:endParaRPr/>
          </a:p>
          <a:p>
            <a:pPr indent="-228600" lvl="1" marL="685800" rtl="0" algn="l">
              <a:lnSpc>
                <a:spcPct val="100000"/>
              </a:lnSpc>
              <a:spcBef>
                <a:spcPts val="90"/>
              </a:spcBef>
              <a:spcAft>
                <a:spcPts val="0"/>
              </a:spcAft>
              <a:buClr>
                <a:schemeClr val="dk1"/>
              </a:buClr>
              <a:buSzPts val="1600"/>
              <a:buChar char="•"/>
            </a:pPr>
            <a:r>
              <a:rPr lang="en-US" sz="1600">
                <a:latin typeface="Times New Roman"/>
                <a:ea typeface="Times New Roman"/>
                <a:cs typeface="Times New Roman"/>
                <a:sym typeface="Times New Roman"/>
              </a:rPr>
              <a:t>Index 42’s adiposity in dataset is 29.9, while calculate adiposity is 703*205/29.5^2=165.60. We indicate height should have error.</a:t>
            </a:r>
            <a:endParaRPr/>
          </a:p>
          <a:p>
            <a:pPr indent="-50800" lvl="0" marL="228600" rtl="0" algn="l">
              <a:lnSpc>
                <a:spcPct val="90000"/>
              </a:lnSpc>
              <a:spcBef>
                <a:spcPts val="90"/>
              </a:spcBef>
              <a:spcAft>
                <a:spcPts val="0"/>
              </a:spcAft>
              <a:buClr>
                <a:schemeClr val="dk1"/>
              </a:buClr>
              <a:buSzPts val="2800"/>
              <a:buNone/>
            </a:pPr>
            <a:r>
              <a:t/>
            </a:r>
            <a:endParaRPr b="1">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50800" lvl="0" marL="228600" rtl="0" algn="l">
              <a:lnSpc>
                <a:spcPct val="90000"/>
              </a:lnSpc>
              <a:spcBef>
                <a:spcPts val="90"/>
              </a:spcBef>
              <a:spcAft>
                <a:spcPts val="0"/>
              </a:spcAft>
              <a:buClr>
                <a:schemeClr val="dk1"/>
              </a:buClr>
              <a:buSzPts val="2800"/>
              <a:buNone/>
            </a:pPr>
            <a:r>
              <a:t/>
            </a:r>
            <a:endParaRPr u="sng">
              <a:latin typeface="Times New Roman"/>
              <a:ea typeface="Times New Roman"/>
              <a:cs typeface="Times New Roman"/>
              <a:sym typeface="Times New Roman"/>
            </a:endParaRPr>
          </a:p>
          <a:p>
            <a:pPr indent="-228600" lvl="0" marL="228600" rtl="0" algn="l">
              <a:lnSpc>
                <a:spcPct val="100000"/>
              </a:lnSpc>
              <a:spcBef>
                <a:spcPts val="90"/>
              </a:spcBef>
              <a:spcAft>
                <a:spcPts val="0"/>
              </a:spcAft>
              <a:buClr>
                <a:schemeClr val="dk1"/>
              </a:buClr>
              <a:buSzPts val="2000"/>
              <a:buChar char="•"/>
            </a:pPr>
            <a:r>
              <a:rPr lang="en-US" sz="2000" u="sng">
                <a:latin typeface="Times New Roman"/>
                <a:ea typeface="Times New Roman"/>
                <a:cs typeface="Times New Roman"/>
                <a:sym typeface="Times New Roman"/>
              </a:rPr>
              <a:t>Final Cleaned Data</a:t>
            </a:r>
            <a:r>
              <a:rPr b="1" lang="en-US" sz="2000">
                <a:latin typeface="Times New Roman"/>
                <a:ea typeface="Times New Roman"/>
                <a:cs typeface="Times New Roman"/>
                <a:sym typeface="Times New Roman"/>
              </a:rPr>
              <a:t>: n=250 </a:t>
            </a:r>
            <a:r>
              <a:rPr lang="en-US" sz="2000">
                <a:latin typeface="Times New Roman"/>
                <a:ea typeface="Times New Roman"/>
                <a:cs typeface="Times New Roman"/>
                <a:sym typeface="Times New Roman"/>
              </a:rPr>
              <a:t>(from n=252) with </a:t>
            </a:r>
            <a:r>
              <a:rPr b="1" lang="en-US" sz="2000">
                <a:latin typeface="Times New Roman"/>
                <a:ea typeface="Times New Roman"/>
                <a:cs typeface="Times New Roman"/>
                <a:sym typeface="Times New Roman"/>
              </a:rPr>
              <a:t>p=14 </a:t>
            </a:r>
            <a:r>
              <a:rPr lang="en-US" sz="2000">
                <a:latin typeface="Times New Roman"/>
                <a:ea typeface="Times New Roman"/>
                <a:cs typeface="Times New Roman"/>
                <a:sym typeface="Times New Roman"/>
              </a:rPr>
              <a:t>possible predictors</a:t>
            </a:r>
            <a:endParaRPr/>
          </a:p>
          <a:p>
            <a:pPr indent="-228600" lvl="1" marL="685800" rtl="0" algn="l">
              <a:lnSpc>
                <a:spcPct val="100000"/>
              </a:lnSpc>
              <a:spcBef>
                <a:spcPts val="90"/>
              </a:spcBef>
              <a:spcAft>
                <a:spcPts val="0"/>
              </a:spcAft>
              <a:buClr>
                <a:schemeClr val="dk1"/>
              </a:buClr>
              <a:buSzPts val="2000"/>
              <a:buChar char="•"/>
            </a:pPr>
            <a:r>
              <a:rPr lang="en-US" sz="2000">
                <a:latin typeface="Times New Roman"/>
                <a:ea typeface="Times New Roman"/>
                <a:cs typeface="Times New Roman"/>
                <a:sym typeface="Times New Roman"/>
              </a:rPr>
              <a:t>Possible predictors: </a:t>
            </a:r>
            <a:r>
              <a:rPr b="1" lang="en-US" sz="2000">
                <a:latin typeface="Times New Roman"/>
                <a:ea typeface="Times New Roman"/>
                <a:cs typeface="Times New Roman"/>
                <a:sym typeface="Times New Roman"/>
              </a:rPr>
              <a:t>Age, Weight, Height, Adiposity, Neck, Chest, Abdomen, Hip, Thigh, Knee, Ankle, Biceps, Forearm, Wrist</a:t>
            </a:r>
            <a:endParaRPr/>
          </a:p>
        </p:txBody>
      </p:sp>
      <p:graphicFrame>
        <p:nvGraphicFramePr>
          <p:cNvPr id="99" name="Google Shape;99;p3"/>
          <p:cNvGraphicFramePr/>
          <p:nvPr/>
        </p:nvGraphicFramePr>
        <p:xfrm>
          <a:off x="404780" y="1439431"/>
          <a:ext cx="3000000" cy="3000000"/>
        </p:xfrm>
        <a:graphic>
          <a:graphicData uri="http://schemas.openxmlformats.org/drawingml/2006/table">
            <a:tbl>
              <a:tblPr>
                <a:noFill/>
                <a:tableStyleId>{69DA3F4C-44D9-488F-A2EA-0678F2911D43}</a:tableStyleId>
              </a:tblPr>
              <a:tblGrid>
                <a:gridCol w="1039225"/>
                <a:gridCol w="1063875"/>
                <a:gridCol w="1051550"/>
                <a:gridCol w="1051550"/>
                <a:gridCol w="1051550"/>
                <a:gridCol w="1051550"/>
                <a:gridCol w="1051550"/>
                <a:gridCol w="1051550"/>
                <a:gridCol w="1051550"/>
                <a:gridCol w="1051550"/>
              </a:tblGrid>
              <a:tr h="759575">
                <a:tc>
                  <a:txBody>
                    <a:bodyPr/>
                    <a:lstStyle/>
                    <a:p>
                      <a:pPr indent="0" lvl="0" marL="0" marR="0" rtl="0" algn="r">
                        <a:spcBef>
                          <a:spcPts val="0"/>
                        </a:spcBef>
                        <a:spcAft>
                          <a:spcPts val="0"/>
                        </a:spcAft>
                        <a:buNone/>
                      </a:pPr>
                      <a:r>
                        <a:rPr lang="en-US" sz="1400" u="none" cap="none" strike="noStrike"/>
                        <a:t>IDNO</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BODYFAT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DENSITY</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AGE</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WEIGHT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HEIGHT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ADIPOSITY</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NECK</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CHEST</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c>
                  <a:txBody>
                    <a:bodyPr/>
                    <a:lstStyle/>
                    <a:p>
                      <a:pPr indent="0" lvl="0" marL="0" marR="0" rtl="0" algn="r">
                        <a:spcBef>
                          <a:spcPts val="0"/>
                        </a:spcBef>
                        <a:spcAft>
                          <a:spcPts val="0"/>
                        </a:spcAft>
                        <a:buNone/>
                      </a:pPr>
                      <a:r>
                        <a:rPr lang="en-US" sz="1400" u="none" cap="none" strike="noStrike"/>
                        <a:t>ABDOMEN</a:t>
                      </a:r>
                      <a:endParaRPr/>
                    </a:p>
                    <a:p>
                      <a:pPr indent="0" lvl="0" marL="0" marR="0" rtl="0" algn="r">
                        <a:spcBef>
                          <a:spcPts val="0"/>
                        </a:spcBef>
                        <a:spcAft>
                          <a:spcPts val="0"/>
                        </a:spcAft>
                        <a:buNone/>
                      </a:pPr>
                      <a:r>
                        <a:rPr b="0" lang="en-US" sz="1400" u="none" cap="none" strike="noStrike"/>
                        <a:t>&lt;dbl&gt;</a:t>
                      </a:r>
                      <a:endParaRPr/>
                    </a:p>
                  </a:txBody>
                  <a:tcPr marT="45725" marB="22850" marR="45725" marL="45725" anchor="ctr"/>
                </a:tc>
              </a:tr>
              <a:tr h="280450">
                <a:tc>
                  <a:txBody>
                    <a:bodyPr/>
                    <a:lstStyle/>
                    <a:p>
                      <a:pPr indent="0" lvl="0" marL="0" marR="0" rtl="0" algn="r">
                        <a:spcBef>
                          <a:spcPts val="0"/>
                        </a:spcBef>
                        <a:spcAft>
                          <a:spcPts val="0"/>
                        </a:spcAft>
                        <a:buNone/>
                      </a:pPr>
                      <a:r>
                        <a:rPr lang="en-US" sz="1400" u="none" cap="none" strike="noStrike"/>
                        <a:t>42</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31.7</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1.025</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44</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205</a:t>
                      </a:r>
                      <a:endParaRPr/>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29.5</a:t>
                      </a:r>
                      <a:endParaRPr/>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29.9</a:t>
                      </a:r>
                      <a:endParaRPr/>
                    </a:p>
                  </a:txBody>
                  <a:tcPr marT="15250" marB="15250" marR="45725" marL="45725" anchor="ctr">
                    <a:gradFill>
                      <a:gsLst>
                        <a:gs pos="0">
                          <a:srgbClr val="F5F7FC"/>
                        </a:gs>
                        <a:gs pos="85000">
                          <a:srgbClr val="C5D3ED"/>
                        </a:gs>
                        <a:gs pos="100000">
                          <a:srgbClr val="C5D3ED"/>
                        </a:gs>
                      </a:gsLst>
                      <a:lin ang="0" scaled="0"/>
                    </a:gradFill>
                  </a:tcPr>
                </a:tc>
                <a:tc>
                  <a:txBody>
                    <a:bodyPr/>
                    <a:lstStyle/>
                    <a:p>
                      <a:pPr indent="0" lvl="0" marL="0" marR="0" rtl="0" algn="r">
                        <a:spcBef>
                          <a:spcPts val="0"/>
                        </a:spcBef>
                        <a:spcAft>
                          <a:spcPts val="0"/>
                        </a:spcAft>
                        <a:buNone/>
                      </a:pPr>
                      <a:r>
                        <a:rPr lang="en-US" sz="1400" u="none" cap="none" strike="noStrike"/>
                        <a:t>36.6</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106</a:t>
                      </a:r>
                      <a:endParaRPr/>
                    </a:p>
                  </a:txBody>
                  <a:tcPr marT="15250" marB="15250" marR="45725" marL="45725" anchor="ctr"/>
                </a:tc>
                <a:tc>
                  <a:txBody>
                    <a:bodyPr/>
                    <a:lstStyle/>
                    <a:p>
                      <a:pPr indent="0" lvl="0" marL="0" marR="0" rtl="0" algn="r">
                        <a:spcBef>
                          <a:spcPts val="0"/>
                        </a:spcBef>
                        <a:spcAft>
                          <a:spcPts val="0"/>
                        </a:spcAft>
                        <a:buNone/>
                      </a:pPr>
                      <a:r>
                        <a:rPr lang="en-US" sz="1400" u="none" cap="none" strike="noStrike"/>
                        <a:t>104.3</a:t>
                      </a:r>
                      <a:endParaRPr/>
                    </a:p>
                  </a:txBody>
                  <a:tcPr marT="15250" marB="15250" marR="45725" marL="45725" anchor="ctr"/>
                </a:tc>
              </a:tr>
            </a:tbl>
          </a:graphicData>
        </a:graphic>
      </p:graphicFrame>
      <p:pic>
        <p:nvPicPr>
          <p:cNvPr id="100" name="Google Shape;100;p3"/>
          <p:cNvPicPr preferRelativeResize="0"/>
          <p:nvPr/>
        </p:nvPicPr>
        <p:blipFill rotWithShape="1">
          <a:blip r:embed="rId3">
            <a:alphaModFix/>
          </a:blip>
          <a:srcRect b="0" l="0" r="0" t="0"/>
          <a:stretch/>
        </p:blipFill>
        <p:spPr>
          <a:xfrm>
            <a:off x="613525" y="3429000"/>
            <a:ext cx="9173855" cy="1324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22080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Finding the Best Model for Body Fat</a:t>
            </a:r>
            <a:endParaRPr sz="4000">
              <a:latin typeface="Times New Roman"/>
              <a:ea typeface="Times New Roman"/>
              <a:cs typeface="Times New Roman"/>
              <a:sym typeface="Times New Roman"/>
            </a:endParaRPr>
          </a:p>
        </p:txBody>
      </p:sp>
      <p:sp>
        <p:nvSpPr>
          <p:cNvPr id="106" name="Google Shape;106;p4"/>
          <p:cNvSpPr txBox="1"/>
          <p:nvPr>
            <p:ph idx="1" type="body"/>
          </p:nvPr>
        </p:nvSpPr>
        <p:spPr>
          <a:xfrm>
            <a:off x="0" y="1404552"/>
            <a:ext cx="6096000" cy="511865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10000"/>
              </a:lnSpc>
              <a:spcBef>
                <a:spcPts val="0"/>
              </a:spcBef>
              <a:spcAft>
                <a:spcPts val="0"/>
              </a:spcAft>
              <a:buClr>
                <a:schemeClr val="dk1"/>
              </a:buClr>
              <a:buSzPct val="100000"/>
              <a:buChar char="•"/>
            </a:pPr>
            <a:r>
              <a:rPr b="1" lang="en-US" sz="1800">
                <a:latin typeface="Times New Roman"/>
                <a:ea typeface="Times New Roman"/>
                <a:cs typeface="Times New Roman"/>
                <a:sym typeface="Times New Roman"/>
              </a:rPr>
              <a:t>Potential Problem </a:t>
            </a:r>
            <a:endParaRPr/>
          </a:p>
          <a:p>
            <a:pPr indent="-228600" lvl="1" marL="6858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The data set is from 1970s, decades ago. To accurately predict body fat percentage today, we want to somehow manipulate the age distribution to imitate modern American society. Thus, we searched online and used population of U.S. by age of 2022 [origin: </a:t>
            </a:r>
            <a:r>
              <a:rPr lang="en-US" sz="1400" u="sng">
                <a:solidFill>
                  <a:schemeClr val="hlink"/>
                </a:solidFill>
                <a:latin typeface="Times New Roman"/>
                <a:ea typeface="Times New Roman"/>
                <a:cs typeface="Times New Roman"/>
                <a:sym typeface="Times New Roman"/>
                <a:hlinkClick r:id="rId3"/>
              </a:rPr>
              <a:t>https://www.statista.com/statistics/241488/population-of-the-us-by-sex-and-age/</a:t>
            </a:r>
            <a:r>
              <a:rPr lang="en-US" sz="1400">
                <a:latin typeface="Times New Roman"/>
                <a:ea typeface="Times New Roman"/>
                <a:cs typeface="Times New Roman"/>
                <a:sym typeface="Times New Roman"/>
              </a:rPr>
              <a:t>]</a:t>
            </a:r>
            <a:endParaRPr/>
          </a:p>
          <a:p>
            <a:pPr indent="0" lvl="1" marL="457200" rtl="0" algn="l">
              <a:lnSpc>
                <a:spcPct val="90000"/>
              </a:lnSpc>
              <a:spcBef>
                <a:spcPts val="500"/>
              </a:spcBef>
              <a:spcAft>
                <a:spcPts val="0"/>
              </a:spcAft>
              <a:buClr>
                <a:schemeClr val="dk1"/>
              </a:buClr>
              <a:buSzPct val="100000"/>
              <a:buNone/>
            </a:pPr>
            <a:r>
              <a:t/>
            </a:r>
            <a:endParaRPr sz="1400">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Candidate Models</a:t>
            </a:r>
            <a:endParaRPr/>
          </a:p>
          <a:p>
            <a:pPr indent="-228600" lvl="1" marL="685800" rtl="0" algn="l">
              <a:lnSpc>
                <a:spcPct val="110000"/>
              </a:lnSpc>
              <a:spcBef>
                <a:spcPts val="500"/>
              </a:spcBef>
              <a:spcAft>
                <a:spcPts val="0"/>
              </a:spcAft>
              <a:buClr>
                <a:schemeClr val="dk1"/>
              </a:buClr>
              <a:buSzPct val="100000"/>
              <a:buChar char="•"/>
            </a:pPr>
            <a:r>
              <a:rPr b="1" lang="en-US" sz="1400">
                <a:latin typeface="Times New Roman"/>
                <a:ea typeface="Times New Roman"/>
                <a:cs typeface="Times New Roman"/>
                <a:sym typeface="Times New Roman"/>
              </a:rPr>
              <a:t>Linear Regression with bootstrapping (restricted)</a:t>
            </a:r>
            <a:endParaRPr/>
          </a:p>
          <a:p>
            <a:pPr indent="-228600" lvl="2" marL="11430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Bodyfat ~ Age + Weight, Height + Adiposity + Neck + Chest + Abdomen + Hip + Thigh + Knee + Ankle + Biceps + Forearm + Wrist</a:t>
            </a:r>
            <a:endParaRPr/>
          </a:p>
          <a:p>
            <a:pPr indent="-228600" lvl="2" marL="11430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Bodyfat ~ Abdomen</a:t>
            </a:r>
            <a:endParaRPr/>
          </a:p>
          <a:p>
            <a:pPr indent="-228600" lvl="1" marL="685800" rtl="0" algn="l">
              <a:lnSpc>
                <a:spcPct val="110000"/>
              </a:lnSpc>
              <a:spcBef>
                <a:spcPts val="500"/>
              </a:spcBef>
              <a:spcAft>
                <a:spcPts val="0"/>
              </a:spcAft>
              <a:buClr>
                <a:schemeClr val="dk1"/>
              </a:buClr>
              <a:buSzPct val="100000"/>
              <a:buChar char="•"/>
            </a:pPr>
            <a:r>
              <a:rPr b="1" lang="en-US" sz="1400">
                <a:latin typeface="Times New Roman"/>
                <a:ea typeface="Times New Roman"/>
                <a:cs typeface="Times New Roman"/>
                <a:sym typeface="Times New Roman"/>
              </a:rPr>
              <a:t>Weighted Linear regression</a:t>
            </a:r>
            <a:endParaRPr/>
          </a:p>
          <a:p>
            <a:pPr indent="-228600" lvl="2" marL="1143000" rtl="0" algn="l">
              <a:lnSpc>
                <a:spcPct val="110000"/>
              </a:lnSpc>
              <a:spcBef>
                <a:spcPts val="500"/>
              </a:spcBef>
              <a:spcAft>
                <a:spcPts val="0"/>
              </a:spcAft>
              <a:buClr>
                <a:schemeClr val="dk1"/>
              </a:buClr>
              <a:buSzPct val="100000"/>
              <a:buChar char="•"/>
            </a:pPr>
            <a:r>
              <a:rPr lang="en-US" sz="1400">
                <a:latin typeface="Times New Roman"/>
                <a:ea typeface="Times New Roman"/>
                <a:cs typeface="Times New Roman"/>
                <a:sym typeface="Times New Roman"/>
              </a:rPr>
              <a:t>Bodyfat ~ Abdomen</a:t>
            </a:r>
            <a:endParaRPr/>
          </a:p>
          <a:p>
            <a:pPr indent="0" lvl="2" marL="914400" rtl="0" algn="l">
              <a:lnSpc>
                <a:spcPct val="90000"/>
              </a:lnSpc>
              <a:spcBef>
                <a:spcPts val="500"/>
              </a:spcBef>
              <a:spcAft>
                <a:spcPts val="0"/>
              </a:spcAft>
              <a:buClr>
                <a:schemeClr val="dk1"/>
              </a:buClr>
              <a:buSzPct val="100000"/>
              <a:buNone/>
            </a:pPr>
            <a:r>
              <a:t/>
            </a:r>
            <a:endParaRPr b="1" sz="1000">
              <a:latin typeface="Times New Roman"/>
              <a:ea typeface="Times New Roman"/>
              <a:cs typeface="Times New Roman"/>
              <a:sym typeface="Times New Roman"/>
            </a:endParaRPr>
          </a:p>
          <a:p>
            <a:pPr indent="-228600" lvl="0" marL="228600" marR="0" rtl="0" algn="l">
              <a:lnSpc>
                <a:spcPct val="120000"/>
              </a:lnSpc>
              <a:spcBef>
                <a:spcPts val="1000"/>
              </a:spcBef>
              <a:spcAft>
                <a:spcPts val="0"/>
              </a:spcAft>
              <a:buClr>
                <a:srgbClr val="000000"/>
              </a:buClr>
              <a:buSzPct val="100000"/>
              <a:buFont typeface="Arial"/>
              <a:buChar char="•"/>
            </a:pPr>
            <a:r>
              <a:rPr b="1" i="0" lang="en-US" sz="1800" u="none" cap="none" strike="noStrike">
                <a:solidFill>
                  <a:srgbClr val="000000"/>
                </a:solidFill>
                <a:latin typeface="Times New Roman"/>
                <a:ea typeface="Times New Roman"/>
                <a:cs typeface="Times New Roman"/>
                <a:sym typeface="Times New Roman"/>
              </a:rPr>
              <a:t>Metric for Model Performance</a:t>
            </a:r>
            <a:r>
              <a:rPr b="0" i="0" lang="en-US" sz="1800" u="none" cap="none" strike="noStrike">
                <a:solidFill>
                  <a:srgbClr val="000000"/>
                </a:solidFill>
                <a:latin typeface="Times New Roman"/>
                <a:ea typeface="Times New Roman"/>
                <a:cs typeface="Times New Roman"/>
                <a:sym typeface="Times New Roman"/>
              </a:rPr>
              <a:t>: </a:t>
            </a:r>
            <a:endParaRPr/>
          </a:p>
          <a:p>
            <a:pPr indent="-228600" lvl="1" marL="685800" rtl="0" algn="l">
              <a:lnSpc>
                <a:spcPct val="120000"/>
              </a:lnSpc>
              <a:spcBef>
                <a:spcPts val="1000"/>
              </a:spcBef>
              <a:spcAft>
                <a:spcPts val="0"/>
              </a:spcAft>
              <a:buClr>
                <a:srgbClr val="000000"/>
              </a:buClr>
              <a:buSzPct val="100000"/>
              <a:buChar char="•"/>
            </a:pPr>
            <a:r>
              <a:rPr b="0" i="0" lang="en-US" sz="1600" u="none" cap="none" strike="noStrike">
                <a:solidFill>
                  <a:srgbClr val="000000"/>
                </a:solidFill>
                <a:latin typeface="Times New Roman"/>
                <a:ea typeface="Times New Roman"/>
                <a:cs typeface="Times New Roman"/>
                <a:sym typeface="Times New Roman"/>
              </a:rPr>
              <a:t>We’ll define the “best” model based on </a:t>
            </a:r>
            <a:r>
              <a:rPr b="1" i="0" lang="en-US" sz="1600" u="none" cap="none" strike="noStrike">
                <a:solidFill>
                  <a:srgbClr val="000000"/>
                </a:solidFill>
                <a:latin typeface="Times New Roman"/>
                <a:ea typeface="Times New Roman"/>
                <a:cs typeface="Times New Roman"/>
                <a:sym typeface="Times New Roman"/>
              </a:rPr>
              <a:t>R squared, Prediction Range, Residual Plot and Whether residuals follow normal distribution</a:t>
            </a:r>
            <a:endParaRPr/>
          </a:p>
        </p:txBody>
      </p:sp>
      <p:pic>
        <p:nvPicPr>
          <p:cNvPr descr="A graph with numbers and a bar chart&#10;&#10;Description automatically generated with medium confidence" id="107" name="Google Shape;107;p4"/>
          <p:cNvPicPr preferRelativeResize="0"/>
          <p:nvPr/>
        </p:nvPicPr>
        <p:blipFill rotWithShape="1">
          <a:blip r:embed="rId4">
            <a:alphaModFix/>
          </a:blip>
          <a:srcRect b="0" l="0" r="0" t="0"/>
          <a:stretch/>
        </p:blipFill>
        <p:spPr>
          <a:xfrm>
            <a:off x="6096000" y="1695634"/>
            <a:ext cx="5940936" cy="45364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13" name="Google Shape;113;p5"/>
          <p:cNvSpPr txBox="1"/>
          <p:nvPr>
            <p:ph idx="1" type="body"/>
          </p:nvPr>
        </p:nvSpPr>
        <p:spPr>
          <a:xfrm>
            <a:off x="246355" y="1035513"/>
            <a:ext cx="1194564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Choose the best predictor(s)</a:t>
            </a:r>
            <a:endParaRPr/>
          </a:p>
        </p:txBody>
      </p:sp>
      <p:sp>
        <p:nvSpPr>
          <p:cNvPr id="114" name="Google Shape;114;p5"/>
          <p:cNvSpPr txBox="1"/>
          <p:nvPr/>
        </p:nvSpPr>
        <p:spPr>
          <a:xfrm>
            <a:off x="4885914" y="6397861"/>
            <a:ext cx="1891958" cy="28898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Bodyfat ~ abdomen</a:t>
            </a:r>
            <a:endParaRPr/>
          </a:p>
        </p:txBody>
      </p:sp>
      <p:sp>
        <p:nvSpPr>
          <p:cNvPr id="115" name="Google Shape;115;p5"/>
          <p:cNvSpPr txBox="1"/>
          <p:nvPr/>
        </p:nvSpPr>
        <p:spPr>
          <a:xfrm>
            <a:off x="9461842" y="6396493"/>
            <a:ext cx="1891958" cy="28898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Bodyfat ~ .</a:t>
            </a:r>
            <a:endParaRPr/>
          </a:p>
        </p:txBody>
      </p:sp>
      <p:sp>
        <p:nvSpPr>
          <p:cNvPr id="116" name="Google Shape;116;p5"/>
          <p:cNvSpPr txBox="1"/>
          <p:nvPr/>
        </p:nvSpPr>
        <p:spPr>
          <a:xfrm>
            <a:off x="364787" y="3211182"/>
            <a:ext cx="273214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333333"/>
                </a:solidFill>
                <a:latin typeface="Times New Roman"/>
                <a:ea typeface="Times New Roman"/>
                <a:cs typeface="Times New Roman"/>
                <a:sym typeface="Times New Roman"/>
              </a:rPr>
              <a:t>The R-squared values </a:t>
            </a:r>
            <a:r>
              <a:rPr b="1" i="0" lang="en-US" sz="1800" u="none" cap="none" strike="noStrike">
                <a:solidFill>
                  <a:srgbClr val="333333"/>
                </a:solidFill>
                <a:latin typeface="Times New Roman"/>
                <a:ea typeface="Times New Roman"/>
                <a:cs typeface="Times New Roman"/>
                <a:sym typeface="Times New Roman"/>
              </a:rPr>
              <a:t>(0.77/0.67) </a:t>
            </a:r>
            <a:r>
              <a:rPr b="0" i="0" lang="en-US" sz="1800" u="none" cap="none" strike="noStrike">
                <a:solidFill>
                  <a:srgbClr val="333333"/>
                </a:solidFill>
                <a:latin typeface="Times New Roman"/>
                <a:ea typeface="Times New Roman"/>
                <a:cs typeface="Times New Roman"/>
                <a:sym typeface="Times New Roman"/>
              </a:rPr>
              <a:t>did not have enough difference to guarantee the more complicated model.</a:t>
            </a:r>
            <a:endParaRPr sz="1800">
              <a:solidFill>
                <a:schemeClr val="dk1"/>
              </a:solidFill>
              <a:latin typeface="Times New Roman"/>
              <a:ea typeface="Times New Roman"/>
              <a:cs typeface="Times New Roman"/>
              <a:sym typeface="Times New Roman"/>
            </a:endParaRPr>
          </a:p>
        </p:txBody>
      </p:sp>
      <p:grpSp>
        <p:nvGrpSpPr>
          <p:cNvPr id="117" name="Google Shape;117;p5"/>
          <p:cNvGrpSpPr/>
          <p:nvPr/>
        </p:nvGrpSpPr>
        <p:grpSpPr>
          <a:xfrm>
            <a:off x="3590544" y="1158028"/>
            <a:ext cx="8355101" cy="5198882"/>
            <a:chOff x="3590544" y="1158028"/>
            <a:chExt cx="8355101" cy="5198882"/>
          </a:xfrm>
        </p:grpSpPr>
        <p:pic>
          <p:nvPicPr>
            <p:cNvPr id="118" name="Google Shape;118;p5"/>
            <p:cNvPicPr preferRelativeResize="0"/>
            <p:nvPr/>
          </p:nvPicPr>
          <p:blipFill rotWithShape="1">
            <a:blip r:embed="rId3">
              <a:alphaModFix/>
            </a:blip>
            <a:srcRect b="0" l="0" r="0" t="0"/>
            <a:stretch/>
          </p:blipFill>
          <p:spPr>
            <a:xfrm>
              <a:off x="8087818" y="1158028"/>
              <a:ext cx="3857827" cy="5198882"/>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3590544" y="2005572"/>
              <a:ext cx="4250919" cy="4351338"/>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0" l="0" r="0" t="0"/>
          <a:stretch/>
        </p:blipFill>
        <p:spPr>
          <a:xfrm>
            <a:off x="6252838" y="1175957"/>
            <a:ext cx="5757909" cy="4351338"/>
          </a:xfrm>
          <a:prstGeom prst="rect">
            <a:avLst/>
          </a:prstGeom>
          <a:noFill/>
          <a:ln>
            <a:noFill/>
          </a:ln>
        </p:spPr>
      </p:pic>
      <p:sp>
        <p:nvSpPr>
          <p:cNvPr id="125" name="Google Shape;125;p6"/>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26" name="Google Shape;126;p6"/>
          <p:cNvSpPr txBox="1"/>
          <p:nvPr>
            <p:ph idx="1" type="body"/>
          </p:nvPr>
        </p:nvSpPr>
        <p:spPr>
          <a:xfrm>
            <a:off x="338090" y="1165552"/>
            <a:ext cx="5757910" cy="4351338"/>
          </a:xfrm>
          <a:prstGeom prst="rect">
            <a:avLst/>
          </a:prstGeom>
          <a:noFill/>
          <a:ln>
            <a:noFill/>
          </a:ln>
        </p:spPr>
        <p:txBody>
          <a:bodyPr anchorCtr="0" anchor="t" bIns="45700" lIns="91425" spcFirstLastPara="1" rIns="91425" wrap="square" tIns="45700">
            <a:noAutofit/>
          </a:bodyPr>
          <a:lstStyle/>
          <a:p>
            <a:pPr indent="-215900" lvl="0" marL="228600" rtl="0" algn="l">
              <a:lnSpc>
                <a:spcPct val="120000"/>
              </a:lnSpc>
              <a:spcBef>
                <a:spcPts val="0"/>
              </a:spcBef>
              <a:spcAft>
                <a:spcPts val="0"/>
              </a:spcAft>
              <a:buClr>
                <a:schemeClr val="dk1"/>
              </a:buClr>
              <a:buSzPts val="1400"/>
              <a:buChar char="•"/>
            </a:pPr>
            <a:r>
              <a:rPr b="1" lang="en-US" sz="1400">
                <a:latin typeface="Times New Roman"/>
                <a:ea typeface="Times New Roman"/>
                <a:cs typeface="Times New Roman"/>
                <a:sym typeface="Times New Roman"/>
              </a:rPr>
              <a:t>Build New Dataset</a:t>
            </a:r>
            <a:endParaRPr sz="2600"/>
          </a:p>
          <a:p>
            <a:pPr indent="-241300" lvl="1" marL="685800" rtl="0" algn="l">
              <a:lnSpc>
                <a:spcPct val="120000"/>
              </a:lnSpc>
              <a:spcBef>
                <a:spcPts val="500"/>
              </a:spcBef>
              <a:spcAft>
                <a:spcPts val="0"/>
              </a:spcAft>
              <a:buSzPts val="1800"/>
              <a:buChar char="•"/>
            </a:pPr>
            <a:r>
              <a:rPr lang="en-US" sz="1800">
                <a:latin typeface="Times New Roman"/>
                <a:ea typeface="Times New Roman"/>
                <a:cs typeface="Times New Roman"/>
                <a:sym typeface="Times New Roman"/>
              </a:rPr>
              <a:t>Bootstrap each age group separately. (Ideally bootstrap together, but </a:t>
            </a:r>
            <a:r>
              <a:rPr lang="en-US" sz="1800">
                <a:latin typeface="Times New Roman"/>
                <a:ea typeface="Times New Roman"/>
                <a:cs typeface="Times New Roman"/>
                <a:sym typeface="Times New Roman"/>
              </a:rPr>
              <a:t>computationally</a:t>
            </a:r>
            <a:r>
              <a:rPr lang="en-US" sz="1800">
                <a:latin typeface="Times New Roman"/>
                <a:ea typeface="Times New Roman"/>
                <a:cs typeface="Times New Roman"/>
                <a:sym typeface="Times New Roman"/>
              </a:rPr>
              <a:t> impossible)</a:t>
            </a:r>
            <a:endParaRPr sz="1800"/>
          </a:p>
          <a:p>
            <a:pPr indent="-241300" lvl="1" marL="685800" rtl="0" algn="l">
              <a:lnSpc>
                <a:spcPct val="120000"/>
              </a:lnSpc>
              <a:spcBef>
                <a:spcPts val="500"/>
              </a:spcBef>
              <a:spcAft>
                <a:spcPts val="0"/>
              </a:spcAft>
              <a:buSzPts val="1800"/>
              <a:buFont typeface="Times New Roman"/>
              <a:buChar char="•"/>
            </a:pPr>
            <a:r>
              <a:rPr i="0" lang="en-US" sz="1800">
                <a:latin typeface="Times New Roman"/>
                <a:ea typeface="Times New Roman"/>
                <a:cs typeface="Times New Roman"/>
                <a:sym typeface="Times New Roman"/>
              </a:rPr>
              <a:t>For 1970 age groups with percentages higher than 2022 distribution, we want to randomly select fewer samples; for age groups with lower percentages, we want to randomly select more samples. </a:t>
            </a:r>
            <a:endParaRPr sz="1800">
              <a:latin typeface="Times New Roman"/>
              <a:ea typeface="Times New Roman"/>
              <a:cs typeface="Times New Roman"/>
              <a:sym typeface="Times New Roman"/>
            </a:endParaRPr>
          </a:p>
          <a:p>
            <a:pPr indent="-241300" lvl="1" marL="685800" rtl="0" algn="l">
              <a:lnSpc>
                <a:spcPct val="120000"/>
              </a:lnSpc>
              <a:spcBef>
                <a:spcPts val="500"/>
              </a:spcBef>
              <a:spcAft>
                <a:spcPts val="0"/>
              </a:spcAft>
              <a:buSzPts val="1800"/>
              <a:buFont typeface="Times New Roman"/>
              <a:buChar char="•"/>
            </a:pPr>
            <a:r>
              <a:rPr i="0" lang="en-US" sz="1800">
                <a:latin typeface="Times New Roman"/>
                <a:ea typeface="Times New Roman"/>
                <a:cs typeface="Times New Roman"/>
                <a:sym typeface="Times New Roman"/>
              </a:rPr>
              <a:t>At the same time, we want to pick the maximum sample size such that we can pick enough people to satisfy 2022 percentage for each age group.</a:t>
            </a:r>
            <a:endParaRPr i="0" sz="1800">
              <a:latin typeface="Times New Roman"/>
              <a:ea typeface="Times New Roman"/>
              <a:cs typeface="Times New Roman"/>
              <a:sym typeface="Times New Roman"/>
            </a:endParaRPr>
          </a:p>
          <a:p>
            <a:pPr indent="-241300" lvl="1" marL="685800" rtl="0" algn="l">
              <a:lnSpc>
                <a:spcPct val="120000"/>
              </a:lnSpc>
              <a:spcBef>
                <a:spcPts val="500"/>
              </a:spcBef>
              <a:spcAft>
                <a:spcPts val="0"/>
              </a:spcAft>
              <a:buSzPts val="1800"/>
              <a:buFont typeface="Times New Roman"/>
              <a:buChar char="•"/>
            </a:pPr>
            <a:r>
              <a:rPr lang="en-US" sz="1800">
                <a:latin typeface="Times New Roman"/>
                <a:ea typeface="Times New Roman"/>
                <a:cs typeface="Times New Roman"/>
                <a:sym typeface="Times New Roman"/>
              </a:rPr>
              <a:t>Final sample size: 98</a:t>
            </a:r>
            <a:endParaRPr sz="1800">
              <a:latin typeface="Times New Roman"/>
              <a:ea typeface="Times New Roman"/>
              <a:cs typeface="Times New Roman"/>
              <a:sym typeface="Times New Roman"/>
            </a:endParaRPr>
          </a:p>
          <a:p>
            <a:pPr indent="-241300" lvl="1" marL="685800" rtl="0" algn="l">
              <a:lnSpc>
                <a:spcPct val="120000"/>
              </a:lnSpc>
              <a:spcBef>
                <a:spcPts val="500"/>
              </a:spcBef>
              <a:spcAft>
                <a:spcPts val="0"/>
              </a:spcAft>
              <a:buSzPts val="1800"/>
              <a:buFont typeface="Times New Roman"/>
              <a:buChar char="•"/>
            </a:pPr>
            <a:r>
              <a:rPr lang="en-US" sz="1800">
                <a:latin typeface="Times New Roman"/>
                <a:ea typeface="Times New Roman"/>
                <a:cs typeface="Times New Roman"/>
                <a:sym typeface="Times New Roman"/>
              </a:rPr>
              <a:t>R-squared value: 0.67</a:t>
            </a:r>
            <a:endParaRPr sz="1800">
              <a:latin typeface="Times New Roman"/>
              <a:ea typeface="Times New Roman"/>
              <a:cs typeface="Times New Roman"/>
              <a:sym typeface="Times New Roman"/>
            </a:endParaRPr>
          </a:p>
        </p:txBody>
      </p:sp>
      <p:sp>
        <p:nvSpPr>
          <p:cNvPr id="127" name="Google Shape;127;p6"/>
          <p:cNvSpPr txBox="1"/>
          <p:nvPr/>
        </p:nvSpPr>
        <p:spPr>
          <a:xfrm>
            <a:off x="6252838" y="5555576"/>
            <a:ext cx="3466259" cy="92333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Points: (abdomen, bodyfat)</a:t>
            </a:r>
            <a:endParaRPr/>
          </a:p>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Red line: prediction line</a:t>
            </a:r>
            <a:endParaRPr/>
          </a:p>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Black lines: prediction interval</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33" name="Google Shape;133;p7"/>
          <p:cNvSpPr txBox="1"/>
          <p:nvPr>
            <p:ph idx="1" type="body"/>
          </p:nvPr>
        </p:nvSpPr>
        <p:spPr>
          <a:xfrm>
            <a:off x="181253" y="1689361"/>
            <a:ext cx="5757910" cy="4351338"/>
          </a:xfrm>
          <a:prstGeom prst="rect">
            <a:avLst/>
          </a:prstGeom>
          <a:noFill/>
          <a:ln>
            <a:noFill/>
          </a:ln>
        </p:spPr>
        <p:txBody>
          <a:bodyPr anchorCtr="0" anchor="t" bIns="45700" lIns="91425" spcFirstLastPara="1" rIns="91425" wrap="square" tIns="45700">
            <a:normAutofit fontScale="85000" lnSpcReduction="10000"/>
          </a:bodyPr>
          <a:lstStyle/>
          <a:p>
            <a:pPr indent="-255269" lvl="0" marL="228600" rtl="0" algn="l">
              <a:lnSpc>
                <a:spcPct val="12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Potential Problem</a:t>
            </a:r>
            <a:endParaRPr/>
          </a:p>
          <a:p>
            <a:pPr indent="-251459" lvl="1" marL="685800" rtl="0" algn="l">
              <a:lnSpc>
                <a:spcPct val="12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Although the new dataset we built had 2022 age distribution, there was information loss because of the random selection process and the reduced sample size. </a:t>
            </a:r>
            <a:endParaRPr/>
          </a:p>
          <a:p>
            <a:pPr indent="-255269" lvl="0" marL="228600" rtl="0" algn="l">
              <a:lnSpc>
                <a:spcPct val="120000"/>
              </a:lnSpc>
              <a:spcBef>
                <a:spcPts val="1000"/>
              </a:spcBef>
              <a:spcAft>
                <a:spcPts val="0"/>
              </a:spcAft>
              <a:buClr>
                <a:schemeClr val="dk1"/>
              </a:buClr>
              <a:buSzPct val="100000"/>
              <a:buChar char="•"/>
            </a:pPr>
            <a:r>
              <a:rPr b="1" lang="en-US">
                <a:highlight>
                  <a:schemeClr val="lt1"/>
                </a:highlight>
                <a:latin typeface="Times New Roman"/>
                <a:ea typeface="Times New Roman"/>
                <a:cs typeface="Times New Roman"/>
                <a:sym typeface="Times New Roman"/>
              </a:rPr>
              <a:t>Resample</a:t>
            </a:r>
            <a:endParaRPr>
              <a:highlight>
                <a:schemeClr val="lt1"/>
              </a:highlight>
            </a:endParaRPr>
          </a:p>
          <a:p>
            <a:pPr indent="-251459" lvl="1" marL="685800" rtl="0" algn="l">
              <a:lnSpc>
                <a:spcPct val="12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To mitigate that, we sampled 4 more times and combined them to a larger data set. It risked repeating several data entries, but it was more beneficial by preventing information loss.</a:t>
            </a:r>
            <a:endParaRPr/>
          </a:p>
          <a:p>
            <a:pPr indent="-219075" lvl="1" marL="685800" rtl="0" algn="l">
              <a:lnSpc>
                <a:spcPct val="120000"/>
              </a:lnSpc>
              <a:spcBef>
                <a:spcPts val="500"/>
              </a:spcBef>
              <a:spcAft>
                <a:spcPts val="0"/>
              </a:spcAft>
              <a:buSzPct val="75000"/>
              <a:buFont typeface="Times New Roman"/>
              <a:buChar char="•"/>
            </a:pPr>
            <a:r>
              <a:rPr lang="en-US">
                <a:latin typeface="Times New Roman"/>
                <a:ea typeface="Times New Roman"/>
                <a:cs typeface="Times New Roman"/>
                <a:sym typeface="Times New Roman"/>
              </a:rPr>
              <a:t>R-squared value: 0.69</a:t>
            </a:r>
            <a:endParaRPr>
              <a:latin typeface="Times New Roman"/>
              <a:ea typeface="Times New Roman"/>
              <a:cs typeface="Times New Roman"/>
              <a:sym typeface="Times New Roman"/>
            </a:endParaRPr>
          </a:p>
        </p:txBody>
      </p:sp>
      <p:pic>
        <p:nvPicPr>
          <p:cNvPr id="134" name="Google Shape;134;p7"/>
          <p:cNvPicPr preferRelativeResize="0"/>
          <p:nvPr/>
        </p:nvPicPr>
        <p:blipFill rotWithShape="1">
          <a:blip r:embed="rId3">
            <a:alphaModFix/>
          </a:blip>
          <a:srcRect b="0" l="0" r="0" t="0"/>
          <a:stretch/>
        </p:blipFill>
        <p:spPr>
          <a:xfrm>
            <a:off x="6252838" y="1084084"/>
            <a:ext cx="5757910" cy="4471492"/>
          </a:xfrm>
          <a:prstGeom prst="rect">
            <a:avLst/>
          </a:prstGeom>
          <a:noFill/>
          <a:ln>
            <a:noFill/>
          </a:ln>
        </p:spPr>
      </p:pic>
      <p:sp>
        <p:nvSpPr>
          <p:cNvPr id="135" name="Google Shape;135;p7"/>
          <p:cNvSpPr txBox="1"/>
          <p:nvPr/>
        </p:nvSpPr>
        <p:spPr>
          <a:xfrm>
            <a:off x="6252838" y="5555576"/>
            <a:ext cx="3466259" cy="92333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Points: (abdomen, bodyfat)</a:t>
            </a:r>
            <a:endParaRPr/>
          </a:p>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Red line: prediction line</a:t>
            </a:r>
            <a:endParaRPr/>
          </a:p>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Black lines: prediction interval</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Linear Regression with Bootstrapping (Restricted)</a:t>
            </a:r>
            <a:endParaRPr/>
          </a:p>
        </p:txBody>
      </p:sp>
      <p:sp>
        <p:nvSpPr>
          <p:cNvPr id="141" name="Google Shape;141;p8"/>
          <p:cNvSpPr txBox="1"/>
          <p:nvPr>
            <p:ph idx="1" type="body"/>
          </p:nvPr>
        </p:nvSpPr>
        <p:spPr>
          <a:xfrm>
            <a:off x="332174" y="1253331"/>
            <a:ext cx="11705946"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6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Model Analysis</a:t>
            </a:r>
            <a:endParaRPr/>
          </a:p>
          <a:p>
            <a:pPr indent="-228600" lvl="1" marL="685800" rtl="0" algn="l">
              <a:lnSpc>
                <a:spcPct val="16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There are two main limitations of this model. </a:t>
            </a:r>
            <a:endParaRPr/>
          </a:p>
          <a:p>
            <a:pPr indent="-228600" lvl="2" marL="1143000" rtl="0" algn="l">
              <a:lnSpc>
                <a:spcPct val="160000"/>
              </a:lnSpc>
              <a:spcBef>
                <a:spcPts val="500"/>
              </a:spcBef>
              <a:spcAft>
                <a:spcPts val="0"/>
              </a:spcAft>
              <a:buClr>
                <a:schemeClr val="dk1"/>
              </a:buClr>
              <a:buSzPts val="2000"/>
              <a:buChar char="•"/>
            </a:pPr>
            <a:r>
              <a:rPr lang="en-US">
                <a:highlight>
                  <a:srgbClr val="FFFF00"/>
                </a:highlight>
                <a:latin typeface="Times New Roman"/>
                <a:ea typeface="Times New Roman"/>
                <a:cs typeface="Times New Roman"/>
                <a:sym typeface="Times New Roman"/>
              </a:rPr>
              <a:t>It was most accurate with age group 20-74 because of the original data set’s limitation</a:t>
            </a:r>
            <a:r>
              <a:rPr lang="en-US">
                <a:latin typeface="Times New Roman"/>
                <a:ea typeface="Times New Roman"/>
                <a:cs typeface="Times New Roman"/>
                <a:sym typeface="Times New Roman"/>
              </a:rPr>
              <a:t>. But we believed that predictions for people outside that age group would be accurate to a large extent: the regression model trained on all parameters suggested that age did not significantly influence body fat percentage.</a:t>
            </a:r>
            <a:endParaRPr/>
          </a:p>
          <a:p>
            <a:pPr indent="-228600" lvl="2" marL="1143000" rtl="0" algn="l">
              <a:lnSpc>
                <a:spcPct val="160000"/>
              </a:lnSpc>
              <a:spcBef>
                <a:spcPts val="500"/>
              </a:spcBef>
              <a:spcAft>
                <a:spcPts val="0"/>
              </a:spcAft>
              <a:buClr>
                <a:schemeClr val="dk1"/>
              </a:buClr>
              <a:buSzPts val="2000"/>
              <a:buChar char="•"/>
            </a:pPr>
            <a:r>
              <a:rPr lang="en-US">
                <a:highlight>
                  <a:srgbClr val="FFFF00"/>
                </a:highlight>
                <a:latin typeface="Times New Roman"/>
                <a:ea typeface="Times New Roman"/>
                <a:cs typeface="Times New Roman"/>
                <a:sym typeface="Times New Roman"/>
              </a:rPr>
              <a:t>The bootstrapping process counted some data entries repeatedly</a:t>
            </a:r>
            <a:r>
              <a:rPr lang="en-US">
                <a:latin typeface="Times New Roman"/>
                <a:ea typeface="Times New Roman"/>
                <a:cs typeface="Times New Roman"/>
                <a:sym typeface="Times New Roman"/>
              </a:rPr>
              <a:t>. For example, every sample in age group 20-24 was counted 5 times by design, since we wanted the sample size to be as large as possible. We considered this a necessary </a:t>
            </a:r>
            <a:r>
              <a:rPr lang="en-US">
                <a:highlight>
                  <a:srgbClr val="FFFF00"/>
                </a:highlight>
                <a:latin typeface="Times New Roman"/>
                <a:ea typeface="Times New Roman"/>
                <a:cs typeface="Times New Roman"/>
                <a:sym typeface="Times New Roman"/>
              </a:rPr>
              <a:t>trade-off</a:t>
            </a:r>
            <a:r>
              <a:rPr lang="en-US">
                <a:latin typeface="Times New Roman"/>
                <a:ea typeface="Times New Roman"/>
                <a:cs typeface="Times New Roman"/>
                <a:sym typeface="Times New Roman"/>
              </a:rPr>
              <a:t>, since this method brought in much-needed randomness when simulating a new 2022 age distribution.</a:t>
            </a:r>
            <a:endParaRPr b="0" i="0">
              <a:solidFill>
                <a:srgbClr val="33333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16753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Weighted Linear Regression</a:t>
            </a:r>
            <a:endParaRPr/>
          </a:p>
        </p:txBody>
      </p:sp>
      <p:sp>
        <p:nvSpPr>
          <p:cNvPr id="147" name="Google Shape;147;p9"/>
          <p:cNvSpPr txBox="1"/>
          <p:nvPr>
            <p:ph idx="1" type="body"/>
          </p:nvPr>
        </p:nvSpPr>
        <p:spPr>
          <a:xfrm>
            <a:off x="181252" y="1621439"/>
            <a:ext cx="5589234" cy="4351338"/>
          </a:xfrm>
          <a:prstGeom prst="rect">
            <a:avLst/>
          </a:prstGeom>
          <a:blipFill rotWithShape="1">
            <a:blip r:embed="rId3">
              <a:alphaModFix/>
            </a:blip>
            <a:stretch>
              <a:fillRect b="0" l="-1744" r="-2071" t="-3078"/>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id="148" name="Google Shape;148;p9"/>
          <p:cNvPicPr preferRelativeResize="0"/>
          <p:nvPr/>
        </p:nvPicPr>
        <p:blipFill rotWithShape="1">
          <a:blip r:embed="rId4">
            <a:alphaModFix/>
          </a:blip>
          <a:srcRect b="0" l="2185" r="2831" t="0"/>
          <a:stretch/>
        </p:blipFill>
        <p:spPr>
          <a:xfrm>
            <a:off x="5921031" y="1028688"/>
            <a:ext cx="6089717" cy="4351339"/>
          </a:xfrm>
          <a:prstGeom prst="rect">
            <a:avLst/>
          </a:prstGeom>
          <a:noFill/>
          <a:ln>
            <a:noFill/>
          </a:ln>
        </p:spPr>
      </p:pic>
      <p:sp>
        <p:nvSpPr>
          <p:cNvPr id="149" name="Google Shape;149;p9"/>
          <p:cNvSpPr txBox="1"/>
          <p:nvPr/>
        </p:nvSpPr>
        <p:spPr>
          <a:xfrm>
            <a:off x="6096000" y="5367647"/>
            <a:ext cx="3466259" cy="92333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Points: (abdomen, bodyfat)</a:t>
            </a:r>
            <a:endParaRPr/>
          </a:p>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Red line: prediction line</a:t>
            </a:r>
            <a:endParaRPr/>
          </a:p>
          <a:p>
            <a:pPr indent="0" lvl="1" marL="457200" marR="0" rtl="0" algn="l">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Black lines: prediction interval</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2020-10-11T23:42:13Z</dcterms:created>
  <dc:creator>HYUNSEUNG KANG</dc:creator>
</cp:coreProperties>
</file>