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4" r:id="rId3"/>
    <p:sldId id="258" r:id="rId4"/>
    <p:sldId id="266" r:id="rId5"/>
    <p:sldId id="257" r:id="rId6"/>
    <p:sldId id="262" r:id="rId7"/>
    <p:sldId id="263" r:id="rId8"/>
    <p:sldId id="276" r:id="rId9"/>
    <p:sldId id="277" r:id="rId10"/>
    <p:sldId id="265" r:id="rId11"/>
    <p:sldId id="271" r:id="rId12"/>
    <p:sldId id="272" r:id="rId13"/>
    <p:sldId id="273" r:id="rId14"/>
    <p:sldId id="274" r:id="rId15"/>
    <p:sldId id="275" r:id="rId16"/>
    <p:sldId id="259" r:id="rId17"/>
    <p:sldId id="261" r:id="rId18"/>
    <p:sldId id="267" r:id="rId19"/>
    <p:sldId id="268"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ddharth, Ujjwal" initials="SU" lastIdx="1" clrIdx="0">
    <p:extLst>
      <p:ext uri="{19B8F6BF-5375-455C-9EA6-DF929625EA0E}">
        <p15:presenceInfo xmlns:p15="http://schemas.microsoft.com/office/powerpoint/2012/main" userId="Siddharth, Ujj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p:restoredTop sz="94674"/>
  </p:normalViewPr>
  <p:slideViewPr>
    <p:cSldViewPr snapToGrid="0" snapToObjects="1">
      <p:cViewPr varScale="1">
        <p:scale>
          <a:sx n="81" d="100"/>
          <a:sy n="81" d="100"/>
        </p:scale>
        <p:origin x="1531"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ce Lo" userId="25b5c3673d6e3dea" providerId="LiveId" clId="{DDB38003-2607-475A-B587-53B3E2A0B1A0}"/>
    <pc:docChg chg="custSel modSld">
      <pc:chgData name="Laurence Lo" userId="25b5c3673d6e3dea" providerId="LiveId" clId="{DDB38003-2607-475A-B587-53B3E2A0B1A0}" dt="2018-12-17T00:42:56.198" v="13" actId="14100"/>
      <pc:docMkLst>
        <pc:docMk/>
      </pc:docMkLst>
      <pc:sldChg chg="addSp delSp modSp">
        <pc:chgData name="Laurence Lo" userId="25b5c3673d6e3dea" providerId="LiveId" clId="{DDB38003-2607-475A-B587-53B3E2A0B1A0}" dt="2018-12-17T00:42:18.230" v="6" actId="478"/>
        <pc:sldMkLst>
          <pc:docMk/>
          <pc:sldMk cId="2940251508" sldId="261"/>
        </pc:sldMkLst>
        <pc:spChg chg="add del mod">
          <ac:chgData name="Laurence Lo" userId="25b5c3673d6e3dea" providerId="LiveId" clId="{DDB38003-2607-475A-B587-53B3E2A0B1A0}" dt="2018-12-17T00:42:18.230" v="6" actId="478"/>
          <ac:spMkLst>
            <pc:docMk/>
            <pc:sldMk cId="2940251508" sldId="261"/>
            <ac:spMk id="5" creationId="{F8397FC8-53C9-4E3B-8B97-4865B9FEE037}"/>
          </ac:spMkLst>
        </pc:spChg>
      </pc:sldChg>
      <pc:sldChg chg="addSp modSp">
        <pc:chgData name="Laurence Lo" userId="25b5c3673d6e3dea" providerId="LiveId" clId="{DDB38003-2607-475A-B587-53B3E2A0B1A0}" dt="2018-12-17T00:42:56.198" v="13" actId="14100"/>
        <pc:sldMkLst>
          <pc:docMk/>
          <pc:sldMk cId="331771072" sldId="268"/>
        </pc:sldMkLst>
        <pc:spChg chg="add mod">
          <ac:chgData name="Laurence Lo" userId="25b5c3673d6e3dea" providerId="LiveId" clId="{DDB38003-2607-475A-B587-53B3E2A0B1A0}" dt="2018-12-17T00:42:41.171" v="10" actId="14100"/>
          <ac:spMkLst>
            <pc:docMk/>
            <pc:sldMk cId="331771072" sldId="268"/>
            <ac:spMk id="4" creationId="{8D5A541F-FCAB-48C3-8C13-DB90D5851126}"/>
          </ac:spMkLst>
        </pc:spChg>
        <pc:spChg chg="add mod">
          <ac:chgData name="Laurence Lo" userId="25b5c3673d6e3dea" providerId="LiveId" clId="{DDB38003-2607-475A-B587-53B3E2A0B1A0}" dt="2018-12-17T00:42:56.198" v="13" actId="14100"/>
          <ac:spMkLst>
            <pc:docMk/>
            <pc:sldMk cId="331771072" sldId="268"/>
            <ac:spMk id="5" creationId="{0877F32E-88E1-4659-896A-A134AF79E0EE}"/>
          </ac:spMkLst>
        </pc:spChg>
        <pc:picChg chg="add mod">
          <ac:chgData name="Laurence Lo" userId="25b5c3673d6e3dea" providerId="LiveId" clId="{DDB38003-2607-475A-B587-53B3E2A0B1A0}" dt="2018-12-17T00:41:28.640" v="3" actId="1076"/>
          <ac:picMkLst>
            <pc:docMk/>
            <pc:sldMk cId="331771072" sldId="268"/>
            <ac:picMk id="3" creationId="{C8FEDD81-1695-4266-BC02-D949BCDB3AFA}"/>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12-16T22:29:52.837" idx="1">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87AE3-470F-48D7-8AFA-31CB247DB669}" type="datetimeFigureOut">
              <a:rPr lang="en-US" smtClean="0"/>
              <a:t>12/17/2018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979886-74EF-4642-AE36-6DD0E190882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A979886-74EF-4642-AE36-6DD0E190882A}"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979886-74EF-4642-AE36-6DD0E190882A}" type="slidenum">
              <a:rPr lang="en-US" smtClean="0"/>
              <a:t>14</a:t>
            </a:fld>
            <a:endParaRPr lang="en-US"/>
          </a:p>
        </p:txBody>
      </p:sp>
    </p:spTree>
    <p:extLst>
      <p:ext uri="{BB962C8B-B14F-4D97-AF65-F5344CB8AC3E}">
        <p14:creationId xmlns:p14="http://schemas.microsoft.com/office/powerpoint/2010/main" val="105900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D4560C-E380-1943-B5D7-49A23CA338C0}" type="datetimeFigureOut">
              <a:rPr lang="en-US" smtClean="0"/>
              <a:pPr/>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87964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955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0063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61795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560C-E380-1943-B5D7-49A23CA338C0}" type="datetimeFigureOut">
              <a:rPr lang="en-US" smtClean="0"/>
              <a:pPr/>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7145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D4560C-E380-1943-B5D7-49A23CA338C0}" type="datetimeFigureOut">
              <a:rPr lang="en-US" smtClean="0"/>
              <a:pPr/>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96002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D4560C-E380-1943-B5D7-49A23CA338C0}" type="datetimeFigureOut">
              <a:rPr lang="en-US" smtClean="0"/>
              <a:pPr/>
              <a:t>12/17/2018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14133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D4560C-E380-1943-B5D7-49A23CA338C0}" type="datetimeFigureOut">
              <a:rPr lang="en-US" smtClean="0"/>
              <a:pPr/>
              <a:t>12/17/2018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93154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4560C-E380-1943-B5D7-49A23CA338C0}" type="datetimeFigureOut">
              <a:rPr lang="en-US" smtClean="0"/>
              <a:pPr/>
              <a:t>12/17/2018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183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59609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06053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4560C-E380-1943-B5D7-49A23CA338C0}" type="datetimeFigureOut">
              <a:rPr lang="en-US" smtClean="0"/>
              <a:pPr/>
              <a:t>12/17/2018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DACDF-E1A9-A04C-A5FF-FC2443684BF5}" type="slidenum">
              <a:rPr lang="en-US" smtClean="0"/>
              <a:pPr/>
              <a:t>‹#›</a:t>
            </a:fld>
            <a:endParaRPr lang="en-US"/>
          </a:p>
        </p:txBody>
      </p:sp>
      <p:pic>
        <p:nvPicPr>
          <p:cNvPr id="14" name="Picture 13" descr="Engineering_Powerpoint.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4962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205" y="2130425"/>
            <a:ext cx="8987589" cy="1470025"/>
          </a:xfrm>
        </p:spPr>
        <p:txBody>
          <a:bodyPr>
            <a:normAutofit fontScale="90000"/>
          </a:bodyPr>
          <a:lstStyle/>
          <a:p>
            <a:r>
              <a:rPr lang="en-US" dirty="0"/>
              <a:t>Quora Insincere Questions Classification</a:t>
            </a:r>
            <a:br>
              <a:rPr lang="en-US" dirty="0"/>
            </a:br>
            <a:endParaRPr lang="en-US" dirty="0"/>
          </a:p>
        </p:txBody>
      </p:sp>
      <p:sp>
        <p:nvSpPr>
          <p:cNvPr id="3" name="Subtitle 2"/>
          <p:cNvSpPr>
            <a:spLocks noGrp="1"/>
          </p:cNvSpPr>
          <p:nvPr>
            <p:ph type="subTitle" idx="1"/>
          </p:nvPr>
        </p:nvSpPr>
        <p:spPr>
          <a:xfrm>
            <a:off x="1371599" y="4355183"/>
            <a:ext cx="7291633" cy="2069679"/>
          </a:xfrm>
        </p:spPr>
        <p:txBody>
          <a:bodyPr/>
          <a:lstStyle/>
          <a:p>
            <a:pPr algn="r"/>
            <a:r>
              <a:rPr lang="en-US" sz="2000" b="1" u="sng" dirty="0"/>
              <a:t>Group members:</a:t>
            </a:r>
          </a:p>
          <a:p>
            <a:pPr algn="r"/>
            <a:r>
              <a:rPr lang="en-US" sz="2000" dirty="0"/>
              <a:t>Ujjwal Siddharth (uxs170430)</a:t>
            </a:r>
          </a:p>
          <a:p>
            <a:pPr algn="r"/>
            <a:r>
              <a:rPr lang="en-US" sz="2000" dirty="0"/>
              <a:t>Akash Chand (axc173730)</a:t>
            </a:r>
          </a:p>
          <a:p>
            <a:pPr algn="r"/>
            <a:r>
              <a:rPr lang="en-US" sz="2000" dirty="0" err="1"/>
              <a:t>HaoLun</a:t>
            </a:r>
            <a:r>
              <a:rPr lang="en-US" sz="2000" dirty="0"/>
              <a:t> Lo (hxl173830)</a:t>
            </a:r>
          </a:p>
          <a:p>
            <a:pPr algn="r"/>
            <a:r>
              <a:rPr lang="en-US" sz="2000" dirty="0" err="1"/>
              <a:t>Ruolan</a:t>
            </a:r>
            <a:r>
              <a:rPr lang="en-US" sz="2000" dirty="0"/>
              <a:t> Zeng (rxz171630)</a:t>
            </a:r>
          </a:p>
          <a:p>
            <a:pPr algn="r"/>
            <a:endParaRPr lang="en-US" dirty="0"/>
          </a:p>
        </p:txBody>
      </p:sp>
    </p:spTree>
    <p:extLst>
      <p:ext uri="{BB962C8B-B14F-4D97-AF65-F5344CB8AC3E}">
        <p14:creationId xmlns:p14="http://schemas.microsoft.com/office/powerpoint/2010/main" val="1273440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6760-9A62-4948-B779-68F7271DCC81}"/>
              </a:ext>
            </a:extLst>
          </p:cNvPr>
          <p:cNvSpPr>
            <a:spLocks noGrp="1"/>
          </p:cNvSpPr>
          <p:nvPr>
            <p:ph type="title"/>
          </p:nvPr>
        </p:nvSpPr>
        <p:spPr>
          <a:xfrm>
            <a:off x="457200" y="918839"/>
            <a:ext cx="8229600" cy="1143000"/>
          </a:xfrm>
        </p:spPr>
        <p:txBody>
          <a:bodyPr>
            <a:normAutofit fontScale="90000"/>
          </a:bodyPr>
          <a:lstStyle/>
          <a:p>
            <a:r>
              <a:rPr lang="en-US" dirty="0"/>
              <a:t>Supervised Learning Using Spark </a:t>
            </a:r>
            <a:r>
              <a:rPr lang="en-US" dirty="0" err="1"/>
              <a:t>MLlib</a:t>
            </a:r>
            <a:endParaRPr lang="en-US" dirty="0"/>
          </a:p>
        </p:txBody>
      </p:sp>
      <p:pic>
        <p:nvPicPr>
          <p:cNvPr id="15" name="Content Placeholder 14">
            <a:extLst>
              <a:ext uri="{FF2B5EF4-FFF2-40B4-BE49-F238E27FC236}">
                <a16:creationId xmlns:a16="http://schemas.microsoft.com/office/drawing/2014/main" id="{808B9972-3132-46FD-9CAF-91FB1E5075F0}"/>
              </a:ext>
            </a:extLst>
          </p:cNvPr>
          <p:cNvPicPr>
            <a:picLocks noGrp="1" noChangeAspect="1"/>
          </p:cNvPicPr>
          <p:nvPr>
            <p:ph idx="1"/>
          </p:nvPr>
        </p:nvPicPr>
        <p:blipFill>
          <a:blip r:embed="rId2"/>
          <a:stretch>
            <a:fillRect/>
          </a:stretch>
        </p:blipFill>
        <p:spPr>
          <a:xfrm>
            <a:off x="2913171" y="1850994"/>
            <a:ext cx="5573881" cy="1211822"/>
          </a:xfrm>
          <a:prstGeom prst="rect">
            <a:avLst/>
          </a:prstGeom>
        </p:spPr>
      </p:pic>
      <p:pic>
        <p:nvPicPr>
          <p:cNvPr id="17" name="Picture 16">
            <a:extLst>
              <a:ext uri="{FF2B5EF4-FFF2-40B4-BE49-F238E27FC236}">
                <a16:creationId xmlns:a16="http://schemas.microsoft.com/office/drawing/2014/main" id="{F35A382D-17A2-4108-AFA7-55B30190A515}"/>
              </a:ext>
            </a:extLst>
          </p:cNvPr>
          <p:cNvPicPr>
            <a:picLocks noChangeAspect="1"/>
          </p:cNvPicPr>
          <p:nvPr/>
        </p:nvPicPr>
        <p:blipFill>
          <a:blip r:embed="rId3"/>
          <a:stretch>
            <a:fillRect/>
          </a:stretch>
        </p:blipFill>
        <p:spPr>
          <a:xfrm>
            <a:off x="5855471" y="3062816"/>
            <a:ext cx="3063894" cy="3133618"/>
          </a:xfrm>
          <a:prstGeom prst="rect">
            <a:avLst/>
          </a:prstGeom>
        </p:spPr>
      </p:pic>
      <p:pic>
        <p:nvPicPr>
          <p:cNvPr id="19" name="Picture 18">
            <a:extLst>
              <a:ext uri="{FF2B5EF4-FFF2-40B4-BE49-F238E27FC236}">
                <a16:creationId xmlns:a16="http://schemas.microsoft.com/office/drawing/2014/main" id="{BA3B43B1-7AB3-4F0B-8EE5-0D0608146DF9}"/>
              </a:ext>
            </a:extLst>
          </p:cNvPr>
          <p:cNvPicPr>
            <a:picLocks noChangeAspect="1"/>
          </p:cNvPicPr>
          <p:nvPr/>
        </p:nvPicPr>
        <p:blipFill>
          <a:blip r:embed="rId4"/>
          <a:stretch>
            <a:fillRect/>
          </a:stretch>
        </p:blipFill>
        <p:spPr>
          <a:xfrm>
            <a:off x="1908699" y="4751401"/>
            <a:ext cx="3462291" cy="2106599"/>
          </a:xfrm>
          <a:prstGeom prst="rect">
            <a:avLst/>
          </a:prstGeom>
        </p:spPr>
      </p:pic>
      <p:pic>
        <p:nvPicPr>
          <p:cNvPr id="20" name="Picture 19">
            <a:extLst>
              <a:ext uri="{FF2B5EF4-FFF2-40B4-BE49-F238E27FC236}">
                <a16:creationId xmlns:a16="http://schemas.microsoft.com/office/drawing/2014/main" id="{2D71488E-F426-45A9-8DAD-794ACB82DA9A}"/>
              </a:ext>
            </a:extLst>
          </p:cNvPr>
          <p:cNvPicPr>
            <a:picLocks noChangeAspect="1"/>
          </p:cNvPicPr>
          <p:nvPr/>
        </p:nvPicPr>
        <p:blipFill>
          <a:blip r:embed="rId5"/>
          <a:stretch>
            <a:fillRect/>
          </a:stretch>
        </p:blipFill>
        <p:spPr>
          <a:xfrm>
            <a:off x="0" y="2503053"/>
            <a:ext cx="3069530" cy="1851893"/>
          </a:xfrm>
          <a:prstGeom prst="rect">
            <a:avLst/>
          </a:prstGeom>
        </p:spPr>
      </p:pic>
    </p:spTree>
    <p:extLst>
      <p:ext uri="{BB962C8B-B14F-4D97-AF65-F5344CB8AC3E}">
        <p14:creationId xmlns:p14="http://schemas.microsoft.com/office/powerpoint/2010/main" val="428264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8144-FA27-40AE-86DE-19FC60EA3060}"/>
              </a:ext>
            </a:extLst>
          </p:cNvPr>
          <p:cNvSpPr>
            <a:spLocks noGrp="1"/>
          </p:cNvSpPr>
          <p:nvPr>
            <p:ph type="title"/>
          </p:nvPr>
        </p:nvSpPr>
        <p:spPr>
          <a:xfrm>
            <a:off x="-1" y="676413"/>
            <a:ext cx="3008313" cy="1162050"/>
          </a:xfrm>
        </p:spPr>
        <p:txBody>
          <a:bodyPr/>
          <a:lstStyle/>
          <a:p>
            <a:r>
              <a:rPr lang="en-US" dirty="0"/>
              <a:t>Features selected </a:t>
            </a:r>
          </a:p>
        </p:txBody>
      </p:sp>
      <p:pic>
        <p:nvPicPr>
          <p:cNvPr id="6" name="Content Placeholder 5">
            <a:extLst>
              <a:ext uri="{FF2B5EF4-FFF2-40B4-BE49-F238E27FC236}">
                <a16:creationId xmlns:a16="http://schemas.microsoft.com/office/drawing/2014/main" id="{8BDD318B-C5D7-459E-A139-CC4DE5453EB7}"/>
              </a:ext>
            </a:extLst>
          </p:cNvPr>
          <p:cNvPicPr>
            <a:picLocks noGrp="1" noChangeAspect="1"/>
          </p:cNvPicPr>
          <p:nvPr>
            <p:ph idx="1"/>
          </p:nvPr>
        </p:nvPicPr>
        <p:blipFill>
          <a:blip r:embed="rId2"/>
          <a:stretch>
            <a:fillRect/>
          </a:stretch>
        </p:blipFill>
        <p:spPr>
          <a:xfrm>
            <a:off x="880984" y="4734410"/>
            <a:ext cx="3714750" cy="838200"/>
          </a:xfrm>
        </p:spPr>
      </p:pic>
      <p:sp>
        <p:nvSpPr>
          <p:cNvPr id="4" name="Text Placeholder 3">
            <a:extLst>
              <a:ext uri="{FF2B5EF4-FFF2-40B4-BE49-F238E27FC236}">
                <a16:creationId xmlns:a16="http://schemas.microsoft.com/office/drawing/2014/main" id="{FAF45CAC-F55E-493F-B2E6-1262E1E985A8}"/>
              </a:ext>
            </a:extLst>
          </p:cNvPr>
          <p:cNvSpPr>
            <a:spLocks noGrp="1"/>
          </p:cNvSpPr>
          <p:nvPr>
            <p:ph type="body" sz="half" idx="2"/>
          </p:nvPr>
        </p:nvSpPr>
        <p:spPr>
          <a:xfrm>
            <a:off x="0" y="2166937"/>
            <a:ext cx="3008313" cy="4691063"/>
          </a:xfrm>
        </p:spPr>
        <p:txBody>
          <a:bodyPr/>
          <a:lstStyle/>
          <a:p>
            <a:r>
              <a:rPr lang="en-US" dirty="0"/>
              <a:t>We selected two features :</a:t>
            </a:r>
          </a:p>
          <a:p>
            <a:pPr marL="285750" indent="-285750">
              <a:buFont typeface="Arial" panose="020B0604020202020204" pitchFamily="34" charset="0"/>
              <a:buChar char="•"/>
            </a:pPr>
            <a:r>
              <a:rPr lang="en-US" dirty="0" err="1"/>
              <a:t>WordVectors</a:t>
            </a:r>
            <a:r>
              <a:rPr lang="en-US" dirty="0"/>
              <a:t> and Topics after the previous stage.</a:t>
            </a:r>
          </a:p>
          <a:p>
            <a:pPr marL="285750" indent="-285750">
              <a:buFont typeface="Arial" panose="020B0604020202020204" pitchFamily="34" charset="0"/>
              <a:buChar char="•"/>
            </a:pPr>
            <a:r>
              <a:rPr lang="en-US" dirty="0"/>
              <a:t>Both these features are converted to vector form before being fed into the model.</a:t>
            </a:r>
          </a:p>
          <a:p>
            <a:pPr marL="285750" indent="-285750">
              <a:buFont typeface="Arial" panose="020B0604020202020204" pitchFamily="34" charset="0"/>
              <a:buChar char="•"/>
            </a:pPr>
            <a:r>
              <a:rPr lang="en-US" dirty="0" err="1"/>
              <a:t>Traget</a:t>
            </a:r>
            <a:r>
              <a:rPr lang="en-US" dirty="0"/>
              <a:t> Column is the class/label for the data</a:t>
            </a:r>
          </a:p>
          <a:p>
            <a:endParaRPr lang="en-US" dirty="0"/>
          </a:p>
        </p:txBody>
      </p:sp>
      <p:pic>
        <p:nvPicPr>
          <p:cNvPr id="8" name="Picture 7">
            <a:extLst>
              <a:ext uri="{FF2B5EF4-FFF2-40B4-BE49-F238E27FC236}">
                <a16:creationId xmlns:a16="http://schemas.microsoft.com/office/drawing/2014/main" id="{588B8D82-F9F3-4828-9FC0-A1322693DABB}"/>
              </a:ext>
            </a:extLst>
          </p:cNvPr>
          <p:cNvPicPr>
            <a:picLocks noChangeAspect="1"/>
          </p:cNvPicPr>
          <p:nvPr/>
        </p:nvPicPr>
        <p:blipFill>
          <a:blip r:embed="rId3"/>
          <a:stretch>
            <a:fillRect/>
          </a:stretch>
        </p:blipFill>
        <p:spPr>
          <a:xfrm>
            <a:off x="3621596" y="2862186"/>
            <a:ext cx="4789850" cy="1344321"/>
          </a:xfrm>
          <a:prstGeom prst="rect">
            <a:avLst/>
          </a:prstGeom>
        </p:spPr>
      </p:pic>
      <p:sp>
        <p:nvSpPr>
          <p:cNvPr id="9" name="Arrow: Down 8">
            <a:extLst>
              <a:ext uri="{FF2B5EF4-FFF2-40B4-BE49-F238E27FC236}">
                <a16:creationId xmlns:a16="http://schemas.microsoft.com/office/drawing/2014/main" id="{E9C48F19-0AFD-4344-8DDE-1EBABCCB71C1}"/>
              </a:ext>
            </a:extLst>
          </p:cNvPr>
          <p:cNvSpPr/>
          <p:nvPr/>
        </p:nvSpPr>
        <p:spPr>
          <a:xfrm rot="3608700">
            <a:off x="3861390" y="3493868"/>
            <a:ext cx="822354" cy="15814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4BDFAD-AEEE-4BD9-BF92-526CF5740C0B}"/>
              </a:ext>
            </a:extLst>
          </p:cNvPr>
          <p:cNvPicPr>
            <a:picLocks noChangeAspect="1"/>
          </p:cNvPicPr>
          <p:nvPr/>
        </p:nvPicPr>
        <p:blipFill>
          <a:blip r:embed="rId4"/>
          <a:stretch>
            <a:fillRect/>
          </a:stretch>
        </p:blipFill>
        <p:spPr>
          <a:xfrm>
            <a:off x="5163024" y="4611355"/>
            <a:ext cx="3565363" cy="1709546"/>
          </a:xfrm>
          <a:prstGeom prst="rect">
            <a:avLst/>
          </a:prstGeom>
          <a:ln>
            <a:solidFill>
              <a:schemeClr val="accent1"/>
            </a:solidFill>
          </a:ln>
        </p:spPr>
      </p:pic>
      <p:sp>
        <p:nvSpPr>
          <p:cNvPr id="12" name="Arrow: Down 11">
            <a:extLst>
              <a:ext uri="{FF2B5EF4-FFF2-40B4-BE49-F238E27FC236}">
                <a16:creationId xmlns:a16="http://schemas.microsoft.com/office/drawing/2014/main" id="{4D48EBF2-1EB6-40F2-9175-9464AF689D40}"/>
              </a:ext>
            </a:extLst>
          </p:cNvPr>
          <p:cNvSpPr/>
          <p:nvPr/>
        </p:nvSpPr>
        <p:spPr>
          <a:xfrm rot="19774404">
            <a:off x="6565579" y="3985581"/>
            <a:ext cx="822354" cy="96975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41992C5-D608-4984-A64E-B31242275156}"/>
              </a:ext>
            </a:extLst>
          </p:cNvPr>
          <p:cNvPicPr>
            <a:picLocks noChangeAspect="1"/>
          </p:cNvPicPr>
          <p:nvPr/>
        </p:nvPicPr>
        <p:blipFill>
          <a:blip r:embed="rId5"/>
          <a:stretch>
            <a:fillRect/>
          </a:stretch>
        </p:blipFill>
        <p:spPr>
          <a:xfrm>
            <a:off x="3957760" y="1972685"/>
            <a:ext cx="4979003" cy="586050"/>
          </a:xfrm>
          <a:prstGeom prst="rect">
            <a:avLst/>
          </a:prstGeom>
        </p:spPr>
      </p:pic>
    </p:spTree>
    <p:extLst>
      <p:ext uri="{BB962C8B-B14F-4D97-AF65-F5344CB8AC3E}">
        <p14:creationId xmlns:p14="http://schemas.microsoft.com/office/powerpoint/2010/main" val="1084279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FC80-6F93-4D8D-BCD6-5407651FD686}"/>
              </a:ext>
            </a:extLst>
          </p:cNvPr>
          <p:cNvSpPr>
            <a:spLocks noGrp="1"/>
          </p:cNvSpPr>
          <p:nvPr>
            <p:ph type="title"/>
          </p:nvPr>
        </p:nvSpPr>
        <p:spPr>
          <a:xfrm>
            <a:off x="386179" y="1073628"/>
            <a:ext cx="8229600" cy="1143000"/>
          </a:xfrm>
        </p:spPr>
        <p:txBody>
          <a:bodyPr/>
          <a:lstStyle/>
          <a:p>
            <a:r>
              <a:rPr lang="en-US" dirty="0"/>
              <a:t>Data Transformation</a:t>
            </a:r>
          </a:p>
        </p:txBody>
      </p:sp>
      <p:pic>
        <p:nvPicPr>
          <p:cNvPr id="3" name="Picture 2">
            <a:extLst>
              <a:ext uri="{FF2B5EF4-FFF2-40B4-BE49-F238E27FC236}">
                <a16:creationId xmlns:a16="http://schemas.microsoft.com/office/drawing/2014/main" id="{201D31CC-CAC4-48C2-BB2B-83278187E227}"/>
              </a:ext>
            </a:extLst>
          </p:cNvPr>
          <p:cNvPicPr>
            <a:picLocks noChangeAspect="1"/>
          </p:cNvPicPr>
          <p:nvPr/>
        </p:nvPicPr>
        <p:blipFill>
          <a:blip r:embed="rId2"/>
          <a:stretch>
            <a:fillRect/>
          </a:stretch>
        </p:blipFill>
        <p:spPr>
          <a:xfrm>
            <a:off x="4937170" y="1930398"/>
            <a:ext cx="4207907" cy="4861019"/>
          </a:xfrm>
          <a:prstGeom prst="rect">
            <a:avLst/>
          </a:prstGeom>
          <a:ln>
            <a:solidFill>
              <a:schemeClr val="accent1"/>
            </a:solidFill>
          </a:ln>
        </p:spPr>
      </p:pic>
      <p:pic>
        <p:nvPicPr>
          <p:cNvPr id="4" name="Picture 3">
            <a:extLst>
              <a:ext uri="{FF2B5EF4-FFF2-40B4-BE49-F238E27FC236}">
                <a16:creationId xmlns:a16="http://schemas.microsoft.com/office/drawing/2014/main" id="{0AAE970D-B6F4-453B-BD43-AC1CCA675D3C}"/>
              </a:ext>
            </a:extLst>
          </p:cNvPr>
          <p:cNvPicPr>
            <a:picLocks noChangeAspect="1"/>
          </p:cNvPicPr>
          <p:nvPr/>
        </p:nvPicPr>
        <p:blipFill>
          <a:blip r:embed="rId3"/>
          <a:stretch>
            <a:fillRect/>
          </a:stretch>
        </p:blipFill>
        <p:spPr>
          <a:xfrm>
            <a:off x="-6196" y="4232766"/>
            <a:ext cx="4700621" cy="1343035"/>
          </a:xfrm>
          <a:prstGeom prst="rect">
            <a:avLst/>
          </a:prstGeom>
        </p:spPr>
      </p:pic>
      <p:pic>
        <p:nvPicPr>
          <p:cNvPr id="5" name="Picture 4">
            <a:extLst>
              <a:ext uri="{FF2B5EF4-FFF2-40B4-BE49-F238E27FC236}">
                <a16:creationId xmlns:a16="http://schemas.microsoft.com/office/drawing/2014/main" id="{E1A91304-6674-49E0-8427-9D390F3F9453}"/>
              </a:ext>
            </a:extLst>
          </p:cNvPr>
          <p:cNvPicPr>
            <a:picLocks noChangeAspect="1"/>
          </p:cNvPicPr>
          <p:nvPr/>
        </p:nvPicPr>
        <p:blipFill>
          <a:blip r:embed="rId4"/>
          <a:stretch>
            <a:fillRect/>
          </a:stretch>
        </p:blipFill>
        <p:spPr>
          <a:xfrm>
            <a:off x="-6196" y="1930398"/>
            <a:ext cx="4855498" cy="2314188"/>
          </a:xfrm>
          <a:prstGeom prst="rect">
            <a:avLst/>
          </a:prstGeom>
          <a:ln>
            <a:solidFill>
              <a:schemeClr val="accent1"/>
            </a:solidFill>
          </a:ln>
        </p:spPr>
      </p:pic>
    </p:spTree>
    <p:extLst>
      <p:ext uri="{BB962C8B-B14F-4D97-AF65-F5344CB8AC3E}">
        <p14:creationId xmlns:p14="http://schemas.microsoft.com/office/powerpoint/2010/main" val="687974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5C64-135F-4BD0-8D4E-A967FF31F3B0}"/>
              </a:ext>
            </a:extLst>
          </p:cNvPr>
          <p:cNvSpPr>
            <a:spLocks noGrp="1"/>
          </p:cNvSpPr>
          <p:nvPr>
            <p:ph type="title"/>
          </p:nvPr>
        </p:nvSpPr>
        <p:spPr>
          <a:xfrm>
            <a:off x="572609" y="1029240"/>
            <a:ext cx="8229600" cy="1143000"/>
          </a:xfrm>
        </p:spPr>
        <p:txBody>
          <a:bodyPr/>
          <a:lstStyle/>
          <a:p>
            <a:r>
              <a:rPr lang="en-US" dirty="0"/>
              <a:t>Training Classifier</a:t>
            </a:r>
          </a:p>
        </p:txBody>
      </p:sp>
      <p:pic>
        <p:nvPicPr>
          <p:cNvPr id="3" name="Picture 2">
            <a:extLst>
              <a:ext uri="{FF2B5EF4-FFF2-40B4-BE49-F238E27FC236}">
                <a16:creationId xmlns:a16="http://schemas.microsoft.com/office/drawing/2014/main" id="{7AD1AA50-C689-4EF3-8DF1-21F84CADA73F}"/>
              </a:ext>
            </a:extLst>
          </p:cNvPr>
          <p:cNvPicPr>
            <a:picLocks noChangeAspect="1"/>
          </p:cNvPicPr>
          <p:nvPr/>
        </p:nvPicPr>
        <p:blipFill>
          <a:blip r:embed="rId2"/>
          <a:stretch>
            <a:fillRect/>
          </a:stretch>
        </p:blipFill>
        <p:spPr>
          <a:xfrm>
            <a:off x="4781550" y="2436689"/>
            <a:ext cx="4362450" cy="3990975"/>
          </a:xfrm>
          <a:prstGeom prst="rect">
            <a:avLst/>
          </a:prstGeom>
          <a:ln>
            <a:solidFill>
              <a:schemeClr val="accent1"/>
            </a:solidFill>
          </a:ln>
        </p:spPr>
      </p:pic>
      <p:pic>
        <p:nvPicPr>
          <p:cNvPr id="4" name="Picture 3">
            <a:extLst>
              <a:ext uri="{FF2B5EF4-FFF2-40B4-BE49-F238E27FC236}">
                <a16:creationId xmlns:a16="http://schemas.microsoft.com/office/drawing/2014/main" id="{B75F9F43-D9F9-4B05-B3FC-0C2398F35033}"/>
              </a:ext>
            </a:extLst>
          </p:cNvPr>
          <p:cNvPicPr>
            <a:picLocks noChangeAspect="1"/>
          </p:cNvPicPr>
          <p:nvPr/>
        </p:nvPicPr>
        <p:blipFill>
          <a:blip r:embed="rId3"/>
          <a:stretch>
            <a:fillRect/>
          </a:stretch>
        </p:blipFill>
        <p:spPr>
          <a:xfrm>
            <a:off x="66744" y="2507096"/>
            <a:ext cx="4505256" cy="465378"/>
          </a:xfrm>
          <a:prstGeom prst="rect">
            <a:avLst/>
          </a:prstGeom>
          <a:solidFill>
            <a:schemeClr val="bg1"/>
          </a:solidFill>
          <a:ln>
            <a:solidFill>
              <a:schemeClr val="accent1"/>
            </a:solidFill>
          </a:ln>
        </p:spPr>
      </p:pic>
      <p:pic>
        <p:nvPicPr>
          <p:cNvPr id="6" name="Picture 5">
            <a:extLst>
              <a:ext uri="{FF2B5EF4-FFF2-40B4-BE49-F238E27FC236}">
                <a16:creationId xmlns:a16="http://schemas.microsoft.com/office/drawing/2014/main" id="{08207C52-A837-4656-B5DB-B6B8EC19464E}"/>
              </a:ext>
            </a:extLst>
          </p:cNvPr>
          <p:cNvPicPr>
            <a:picLocks noChangeAspect="1"/>
          </p:cNvPicPr>
          <p:nvPr/>
        </p:nvPicPr>
        <p:blipFill>
          <a:blip r:embed="rId4"/>
          <a:stretch>
            <a:fillRect/>
          </a:stretch>
        </p:blipFill>
        <p:spPr>
          <a:xfrm>
            <a:off x="0" y="4180843"/>
            <a:ext cx="4538839" cy="985961"/>
          </a:xfrm>
          <a:prstGeom prst="rect">
            <a:avLst/>
          </a:prstGeom>
          <a:ln>
            <a:solidFill>
              <a:schemeClr val="accent1"/>
            </a:solidFill>
          </a:ln>
        </p:spPr>
      </p:pic>
      <p:sp>
        <p:nvSpPr>
          <p:cNvPr id="7" name="TextBox 6">
            <a:extLst>
              <a:ext uri="{FF2B5EF4-FFF2-40B4-BE49-F238E27FC236}">
                <a16:creationId xmlns:a16="http://schemas.microsoft.com/office/drawing/2014/main" id="{F38F029D-6D09-4EBD-BC8B-E35300FDBFF6}"/>
              </a:ext>
            </a:extLst>
          </p:cNvPr>
          <p:cNvSpPr txBox="1"/>
          <p:nvPr/>
        </p:nvSpPr>
        <p:spPr>
          <a:xfrm>
            <a:off x="884017" y="3132022"/>
            <a:ext cx="3621240" cy="646331"/>
          </a:xfrm>
          <a:prstGeom prst="rect">
            <a:avLst/>
          </a:prstGeom>
          <a:noFill/>
          <a:ln>
            <a:solidFill>
              <a:schemeClr val="accent1"/>
            </a:solidFill>
          </a:ln>
        </p:spPr>
        <p:txBody>
          <a:bodyPr wrap="square" rtlCol="0">
            <a:spAutoFit/>
          </a:bodyPr>
          <a:lstStyle/>
          <a:p>
            <a:r>
              <a:rPr lang="en-US" dirty="0"/>
              <a:t>Splitting data and creating layers (incase of NN)</a:t>
            </a:r>
          </a:p>
        </p:txBody>
      </p:sp>
      <p:sp>
        <p:nvSpPr>
          <p:cNvPr id="8" name="TextBox 7">
            <a:extLst>
              <a:ext uri="{FF2B5EF4-FFF2-40B4-BE49-F238E27FC236}">
                <a16:creationId xmlns:a16="http://schemas.microsoft.com/office/drawing/2014/main" id="{BBFCE18E-B5A0-4265-8DE5-BDF660AC1F29}"/>
              </a:ext>
            </a:extLst>
          </p:cNvPr>
          <p:cNvSpPr txBox="1"/>
          <p:nvPr/>
        </p:nvSpPr>
        <p:spPr>
          <a:xfrm>
            <a:off x="728837" y="5259111"/>
            <a:ext cx="4052713" cy="369332"/>
          </a:xfrm>
          <a:prstGeom prst="rect">
            <a:avLst/>
          </a:prstGeom>
          <a:noFill/>
          <a:ln>
            <a:solidFill>
              <a:schemeClr val="accent1"/>
            </a:solidFill>
          </a:ln>
        </p:spPr>
        <p:txBody>
          <a:bodyPr wrap="none" rtlCol="0">
            <a:spAutoFit/>
          </a:bodyPr>
          <a:lstStyle/>
          <a:p>
            <a:r>
              <a:rPr lang="en-US" dirty="0"/>
              <a:t>Applying Classifier and making the model</a:t>
            </a:r>
          </a:p>
        </p:txBody>
      </p:sp>
    </p:spTree>
    <p:extLst>
      <p:ext uri="{BB962C8B-B14F-4D97-AF65-F5344CB8AC3E}">
        <p14:creationId xmlns:p14="http://schemas.microsoft.com/office/powerpoint/2010/main" val="354992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0F18-0C57-40CD-B0D6-B365769E4C74}"/>
              </a:ext>
            </a:extLst>
          </p:cNvPr>
          <p:cNvSpPr>
            <a:spLocks noGrp="1"/>
          </p:cNvSpPr>
          <p:nvPr>
            <p:ph type="title"/>
          </p:nvPr>
        </p:nvSpPr>
        <p:spPr>
          <a:xfrm>
            <a:off x="457200" y="1082506"/>
            <a:ext cx="8229600" cy="595374"/>
          </a:xfrm>
        </p:spPr>
        <p:txBody>
          <a:bodyPr>
            <a:normAutofit fontScale="90000"/>
          </a:bodyPr>
          <a:lstStyle/>
          <a:p>
            <a:r>
              <a:rPr lang="en-US" dirty="0"/>
              <a:t>Evaluating performance</a:t>
            </a:r>
          </a:p>
        </p:txBody>
      </p:sp>
      <p:pic>
        <p:nvPicPr>
          <p:cNvPr id="3" name="Picture 2">
            <a:extLst>
              <a:ext uri="{FF2B5EF4-FFF2-40B4-BE49-F238E27FC236}">
                <a16:creationId xmlns:a16="http://schemas.microsoft.com/office/drawing/2014/main" id="{197C19CB-E62B-4317-A148-6A2B2F2FFE50}"/>
              </a:ext>
            </a:extLst>
          </p:cNvPr>
          <p:cNvPicPr>
            <a:picLocks noChangeAspect="1"/>
          </p:cNvPicPr>
          <p:nvPr/>
        </p:nvPicPr>
        <p:blipFill>
          <a:blip r:embed="rId3"/>
          <a:stretch>
            <a:fillRect/>
          </a:stretch>
        </p:blipFill>
        <p:spPr>
          <a:xfrm>
            <a:off x="5660346" y="1986994"/>
            <a:ext cx="3279467" cy="4342784"/>
          </a:xfrm>
          <a:prstGeom prst="rect">
            <a:avLst/>
          </a:prstGeom>
          <a:ln>
            <a:solidFill>
              <a:schemeClr val="accent1"/>
            </a:solidFill>
          </a:ln>
        </p:spPr>
      </p:pic>
      <p:pic>
        <p:nvPicPr>
          <p:cNvPr id="5" name="Picture 4">
            <a:extLst>
              <a:ext uri="{FF2B5EF4-FFF2-40B4-BE49-F238E27FC236}">
                <a16:creationId xmlns:a16="http://schemas.microsoft.com/office/drawing/2014/main" id="{EA73932B-2562-4450-9D30-261C388918B3}"/>
              </a:ext>
            </a:extLst>
          </p:cNvPr>
          <p:cNvPicPr>
            <a:picLocks noChangeAspect="1"/>
          </p:cNvPicPr>
          <p:nvPr/>
        </p:nvPicPr>
        <p:blipFill>
          <a:blip r:embed="rId4"/>
          <a:stretch>
            <a:fillRect/>
          </a:stretch>
        </p:blipFill>
        <p:spPr>
          <a:xfrm>
            <a:off x="0" y="1939860"/>
            <a:ext cx="5627539" cy="4342783"/>
          </a:xfrm>
          <a:prstGeom prst="rect">
            <a:avLst/>
          </a:prstGeom>
          <a:ln>
            <a:solidFill>
              <a:schemeClr val="accent1"/>
            </a:solidFill>
          </a:ln>
        </p:spPr>
      </p:pic>
    </p:spTree>
    <p:extLst>
      <p:ext uri="{BB962C8B-B14F-4D97-AF65-F5344CB8AC3E}">
        <p14:creationId xmlns:p14="http://schemas.microsoft.com/office/powerpoint/2010/main" val="1798441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32EA-D77D-4B93-AB8D-9CF8CB18A7E0}"/>
              </a:ext>
            </a:extLst>
          </p:cNvPr>
          <p:cNvSpPr>
            <a:spLocks noGrp="1"/>
          </p:cNvSpPr>
          <p:nvPr>
            <p:ph type="title"/>
          </p:nvPr>
        </p:nvSpPr>
        <p:spPr>
          <a:xfrm>
            <a:off x="457200" y="993729"/>
            <a:ext cx="8229600" cy="1143000"/>
          </a:xfrm>
        </p:spPr>
        <p:txBody>
          <a:bodyPr/>
          <a:lstStyle/>
          <a:p>
            <a:r>
              <a:rPr lang="en-US" dirty="0"/>
              <a:t>Evaluating Performance</a:t>
            </a:r>
          </a:p>
        </p:txBody>
      </p:sp>
      <p:pic>
        <p:nvPicPr>
          <p:cNvPr id="4" name="Picture 3">
            <a:extLst>
              <a:ext uri="{FF2B5EF4-FFF2-40B4-BE49-F238E27FC236}">
                <a16:creationId xmlns:a16="http://schemas.microsoft.com/office/drawing/2014/main" id="{5B6BD105-1B3C-4D7C-8B37-9BA9998D85CD}"/>
              </a:ext>
            </a:extLst>
          </p:cNvPr>
          <p:cNvPicPr>
            <a:picLocks noChangeAspect="1"/>
          </p:cNvPicPr>
          <p:nvPr/>
        </p:nvPicPr>
        <p:blipFill>
          <a:blip r:embed="rId2"/>
          <a:stretch>
            <a:fillRect/>
          </a:stretch>
        </p:blipFill>
        <p:spPr>
          <a:xfrm>
            <a:off x="794552" y="1959176"/>
            <a:ext cx="7721362" cy="3615911"/>
          </a:xfrm>
          <a:prstGeom prst="rect">
            <a:avLst/>
          </a:prstGeom>
          <a:ln>
            <a:solidFill>
              <a:schemeClr val="accent1"/>
            </a:solidFill>
          </a:ln>
        </p:spPr>
      </p:pic>
      <p:sp>
        <p:nvSpPr>
          <p:cNvPr id="5" name="TextBox 4">
            <a:extLst>
              <a:ext uri="{FF2B5EF4-FFF2-40B4-BE49-F238E27FC236}">
                <a16:creationId xmlns:a16="http://schemas.microsoft.com/office/drawing/2014/main" id="{CAA0E7CD-0E63-4D6F-8CE6-A5F87ED921AF}"/>
              </a:ext>
            </a:extLst>
          </p:cNvPr>
          <p:cNvSpPr txBox="1"/>
          <p:nvPr/>
        </p:nvSpPr>
        <p:spPr>
          <a:xfrm>
            <a:off x="457200" y="5770484"/>
            <a:ext cx="7912422" cy="369332"/>
          </a:xfrm>
          <a:prstGeom prst="rect">
            <a:avLst/>
          </a:prstGeom>
          <a:noFill/>
        </p:spPr>
        <p:txBody>
          <a:bodyPr wrap="none" rtlCol="0">
            <a:spAutoFit/>
          </a:bodyPr>
          <a:lstStyle/>
          <a:p>
            <a:r>
              <a:rPr lang="en-US" dirty="0"/>
              <a:t>Based on multiple runs across various classifiers we selected Random Forest Model</a:t>
            </a:r>
          </a:p>
        </p:txBody>
      </p:sp>
    </p:spTree>
    <p:extLst>
      <p:ext uri="{BB962C8B-B14F-4D97-AF65-F5344CB8AC3E}">
        <p14:creationId xmlns:p14="http://schemas.microsoft.com/office/powerpoint/2010/main" val="3933778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8FF0-A4B3-4C0A-8CA1-83FF39CF23BA}"/>
              </a:ext>
            </a:extLst>
          </p:cNvPr>
          <p:cNvSpPr>
            <a:spLocks noGrp="1"/>
          </p:cNvSpPr>
          <p:nvPr>
            <p:ph type="title"/>
          </p:nvPr>
        </p:nvSpPr>
        <p:spPr>
          <a:xfrm>
            <a:off x="628650" y="1131094"/>
            <a:ext cx="7886700" cy="994172"/>
          </a:xfrm>
        </p:spPr>
        <p:txBody>
          <a:bodyPr/>
          <a:lstStyle/>
          <a:p>
            <a:r>
              <a:rPr lang="en-US" dirty="0"/>
              <a:t>Working Environment</a:t>
            </a:r>
          </a:p>
        </p:txBody>
      </p:sp>
      <p:sp>
        <p:nvSpPr>
          <p:cNvPr id="3" name="Content Placeholder 2">
            <a:extLst>
              <a:ext uri="{FF2B5EF4-FFF2-40B4-BE49-F238E27FC236}">
                <a16:creationId xmlns:a16="http://schemas.microsoft.com/office/drawing/2014/main" id="{1D1EE0EB-8B5B-4BE2-809E-8A010FBA258F}"/>
              </a:ext>
            </a:extLst>
          </p:cNvPr>
          <p:cNvSpPr>
            <a:spLocks noGrp="1"/>
          </p:cNvSpPr>
          <p:nvPr>
            <p:ph idx="1"/>
          </p:nvPr>
        </p:nvSpPr>
        <p:spPr>
          <a:xfrm>
            <a:off x="457200" y="2683042"/>
            <a:ext cx="8518358" cy="3443121"/>
          </a:xfrm>
        </p:spPr>
        <p:txBody>
          <a:bodyPr/>
          <a:lstStyle/>
          <a:p>
            <a:r>
              <a:rPr lang="en-US" sz="2800" dirty="0"/>
              <a:t>Linux / OSX with Jupyter </a:t>
            </a:r>
            <a:r>
              <a:rPr lang="en-US" sz="2800" dirty="0">
                <a:sym typeface="Wingdings" panose="05000000000000000000" pitchFamily="2" charset="2"/>
              </a:rPr>
              <a:t></a:t>
            </a:r>
            <a:r>
              <a:rPr lang="en-US" sz="2800" dirty="0"/>
              <a:t> coding</a:t>
            </a:r>
          </a:p>
          <a:p>
            <a:r>
              <a:rPr lang="en-US" sz="2800" dirty="0"/>
              <a:t>Google Cloud Platform (GCP) </a:t>
            </a:r>
            <a:r>
              <a:rPr lang="en-US" sz="2800" dirty="0">
                <a:sym typeface="Wingdings" panose="05000000000000000000" pitchFamily="2" charset="2"/>
              </a:rPr>
              <a:t></a:t>
            </a:r>
            <a:r>
              <a:rPr lang="en-US" sz="2800" dirty="0"/>
              <a:t> training &amp; verification</a:t>
            </a:r>
          </a:p>
          <a:p>
            <a:endParaRPr lang="en-US" dirty="0"/>
          </a:p>
        </p:txBody>
      </p:sp>
    </p:spTree>
    <p:extLst>
      <p:ext uri="{BB962C8B-B14F-4D97-AF65-F5344CB8AC3E}">
        <p14:creationId xmlns:p14="http://schemas.microsoft.com/office/powerpoint/2010/main" val="1774469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528F-3DA2-45AE-B764-A02178067D21}"/>
              </a:ext>
            </a:extLst>
          </p:cNvPr>
          <p:cNvSpPr>
            <a:spLocks noGrp="1"/>
          </p:cNvSpPr>
          <p:nvPr>
            <p:ph type="title"/>
          </p:nvPr>
        </p:nvSpPr>
        <p:spPr>
          <a:xfrm>
            <a:off x="457200" y="846138"/>
            <a:ext cx="8229600" cy="1143000"/>
          </a:xfrm>
        </p:spPr>
        <p:txBody>
          <a:bodyPr/>
          <a:lstStyle/>
          <a:p>
            <a:r>
              <a:rPr lang="en-US" dirty="0"/>
              <a:t>Google Cloud Platform</a:t>
            </a:r>
          </a:p>
        </p:txBody>
      </p:sp>
      <p:pic>
        <p:nvPicPr>
          <p:cNvPr id="8" name="Content Placeholder 7">
            <a:extLst>
              <a:ext uri="{FF2B5EF4-FFF2-40B4-BE49-F238E27FC236}">
                <a16:creationId xmlns:a16="http://schemas.microsoft.com/office/drawing/2014/main" id="{CCB37B51-72D2-47F1-ACFB-EC0530E20B9C}"/>
              </a:ext>
            </a:extLst>
          </p:cNvPr>
          <p:cNvPicPr>
            <a:picLocks noGrp="1" noChangeAspect="1"/>
          </p:cNvPicPr>
          <p:nvPr>
            <p:ph idx="1"/>
          </p:nvPr>
        </p:nvPicPr>
        <p:blipFill>
          <a:blip r:embed="rId2"/>
          <a:stretch>
            <a:fillRect/>
          </a:stretch>
        </p:blipFill>
        <p:spPr>
          <a:xfrm>
            <a:off x="457200" y="1989137"/>
            <a:ext cx="4295918" cy="4387599"/>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7C35BF92-AC96-46ED-B5A6-A47680F3EBAD}"/>
              </a:ext>
            </a:extLst>
          </p:cNvPr>
          <p:cNvPicPr>
            <a:picLocks noChangeAspect="1"/>
          </p:cNvPicPr>
          <p:nvPr/>
        </p:nvPicPr>
        <p:blipFill>
          <a:blip r:embed="rId3"/>
          <a:stretch>
            <a:fillRect/>
          </a:stretch>
        </p:blipFill>
        <p:spPr>
          <a:xfrm>
            <a:off x="5425090" y="3062200"/>
            <a:ext cx="3261710" cy="25926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40251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A32BD09-4121-4A28-B772-C33828E36C30}"/>
              </a:ext>
            </a:extLst>
          </p:cNvPr>
          <p:cNvPicPr>
            <a:picLocks noChangeAspect="1"/>
          </p:cNvPicPr>
          <p:nvPr/>
        </p:nvPicPr>
        <p:blipFill>
          <a:blip r:embed="rId2"/>
          <a:stretch>
            <a:fillRect/>
          </a:stretch>
        </p:blipFill>
        <p:spPr>
          <a:xfrm>
            <a:off x="2135981" y="2970484"/>
            <a:ext cx="4872038" cy="3178969"/>
          </a:xfrm>
          <a:prstGeom prst="rect">
            <a:avLst/>
          </a:prstGeom>
          <a:ln>
            <a:noFill/>
          </a:ln>
          <a:effectLst>
            <a:outerShdw blurRad="190500" algn="tl" rotWithShape="0">
              <a:srgbClr val="000000">
                <a:alpha val="70000"/>
              </a:srgbClr>
            </a:outerShdw>
          </a:effectLst>
        </p:spPr>
      </p:pic>
      <p:sp>
        <p:nvSpPr>
          <p:cNvPr id="13" name="Rectangle 12">
            <a:extLst>
              <a:ext uri="{FF2B5EF4-FFF2-40B4-BE49-F238E27FC236}">
                <a16:creationId xmlns:a16="http://schemas.microsoft.com/office/drawing/2014/main" id="{C941EF28-BB3E-4338-9A64-9C2E29FFE2E0}"/>
              </a:ext>
            </a:extLst>
          </p:cNvPr>
          <p:cNvSpPr/>
          <p:nvPr/>
        </p:nvSpPr>
        <p:spPr>
          <a:xfrm>
            <a:off x="2400300" y="5005739"/>
            <a:ext cx="4607719" cy="11437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itle 1">
            <a:extLst>
              <a:ext uri="{FF2B5EF4-FFF2-40B4-BE49-F238E27FC236}">
                <a16:creationId xmlns:a16="http://schemas.microsoft.com/office/drawing/2014/main" id="{5A6E3EC1-DD64-4CE6-AB56-2AEC1C4C2890}"/>
              </a:ext>
            </a:extLst>
          </p:cNvPr>
          <p:cNvSpPr txBox="1">
            <a:spLocks/>
          </p:cNvSpPr>
          <p:nvPr/>
        </p:nvSpPr>
        <p:spPr>
          <a:xfrm>
            <a:off x="457200" y="113628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Google Cloud Platform</a:t>
            </a:r>
          </a:p>
        </p:txBody>
      </p:sp>
    </p:spTree>
    <p:extLst>
      <p:ext uri="{BB962C8B-B14F-4D97-AF65-F5344CB8AC3E}">
        <p14:creationId xmlns:p14="http://schemas.microsoft.com/office/powerpoint/2010/main" val="3899122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528F-3DA2-45AE-B764-A02178067D21}"/>
              </a:ext>
            </a:extLst>
          </p:cNvPr>
          <p:cNvSpPr>
            <a:spLocks noGrp="1"/>
          </p:cNvSpPr>
          <p:nvPr>
            <p:ph type="title"/>
          </p:nvPr>
        </p:nvSpPr>
        <p:spPr>
          <a:xfrm>
            <a:off x="457200" y="1201070"/>
            <a:ext cx="8229600" cy="1143000"/>
          </a:xfrm>
        </p:spPr>
        <p:txBody>
          <a:bodyPr/>
          <a:lstStyle/>
          <a:p>
            <a:r>
              <a:rPr lang="en-US" dirty="0"/>
              <a:t>Google Cloud Platform</a:t>
            </a:r>
          </a:p>
        </p:txBody>
      </p:sp>
      <p:pic>
        <p:nvPicPr>
          <p:cNvPr id="3" name="Picture 2">
            <a:extLst>
              <a:ext uri="{FF2B5EF4-FFF2-40B4-BE49-F238E27FC236}">
                <a16:creationId xmlns:a16="http://schemas.microsoft.com/office/drawing/2014/main" id="{C8FEDD81-1695-4266-BC02-D949BCDB3AFA}"/>
              </a:ext>
            </a:extLst>
          </p:cNvPr>
          <p:cNvPicPr>
            <a:picLocks noChangeAspect="1"/>
          </p:cNvPicPr>
          <p:nvPr/>
        </p:nvPicPr>
        <p:blipFill>
          <a:blip r:embed="rId2"/>
          <a:stretch>
            <a:fillRect/>
          </a:stretch>
        </p:blipFill>
        <p:spPr>
          <a:xfrm>
            <a:off x="403177" y="2848328"/>
            <a:ext cx="8337646" cy="2737084"/>
          </a:xfrm>
          <a:prstGeom prst="rect">
            <a:avLst/>
          </a:prstGeom>
        </p:spPr>
      </p:pic>
      <p:sp>
        <p:nvSpPr>
          <p:cNvPr id="4" name="Rectangle 3">
            <a:extLst>
              <a:ext uri="{FF2B5EF4-FFF2-40B4-BE49-F238E27FC236}">
                <a16:creationId xmlns:a16="http://schemas.microsoft.com/office/drawing/2014/main" id="{8D5A541F-FCAB-48C3-8C13-DB90D5851126}"/>
              </a:ext>
            </a:extLst>
          </p:cNvPr>
          <p:cNvSpPr/>
          <p:nvPr/>
        </p:nvSpPr>
        <p:spPr>
          <a:xfrm>
            <a:off x="5431866" y="5067057"/>
            <a:ext cx="1790147" cy="3028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0877F32E-88E1-4659-896A-A134AF79E0EE}"/>
              </a:ext>
            </a:extLst>
          </p:cNvPr>
          <p:cNvSpPr/>
          <p:nvPr/>
        </p:nvSpPr>
        <p:spPr>
          <a:xfrm>
            <a:off x="3189547" y="4789123"/>
            <a:ext cx="1597949" cy="1381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177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BBC1-BF73-4E48-B072-4C3B00DC3F92}"/>
              </a:ext>
            </a:extLst>
          </p:cNvPr>
          <p:cNvSpPr>
            <a:spLocks noGrp="1"/>
          </p:cNvSpPr>
          <p:nvPr>
            <p:ph type="title"/>
          </p:nvPr>
        </p:nvSpPr>
        <p:spPr>
          <a:xfrm>
            <a:off x="457200" y="1085521"/>
            <a:ext cx="8229600" cy="114300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D6788BAD-8499-5544-BADE-E8684B24216C}"/>
              </a:ext>
            </a:extLst>
          </p:cNvPr>
          <p:cNvSpPr>
            <a:spLocks noGrp="1"/>
          </p:cNvSpPr>
          <p:nvPr>
            <p:ph idx="1"/>
          </p:nvPr>
        </p:nvSpPr>
        <p:spPr>
          <a:xfrm>
            <a:off x="457200" y="2241461"/>
            <a:ext cx="8229600" cy="4525963"/>
          </a:xfrm>
        </p:spPr>
        <p:txBody>
          <a:bodyPr>
            <a:normAutofit/>
          </a:bodyPr>
          <a:lstStyle/>
          <a:p>
            <a:pPr marL="0" indent="0" fontAlgn="base">
              <a:buNone/>
            </a:pPr>
            <a:r>
              <a:rPr lang="en-US" sz="2400" dirty="0"/>
              <a:t>This project aims at creating an algorithm to predict whether a question asked on Quora is sincere or not.</a:t>
            </a:r>
          </a:p>
          <a:p>
            <a:pPr marL="0" indent="0" fontAlgn="base">
              <a:buNone/>
            </a:pPr>
            <a:r>
              <a:rPr lang="en-US" sz="2400" dirty="0"/>
              <a:t>An </a:t>
            </a:r>
            <a:r>
              <a:rPr lang="en-US" sz="2400" b="1" dirty="0"/>
              <a:t>insincere question </a:t>
            </a:r>
            <a:r>
              <a:rPr lang="en-US" sz="2400" dirty="0"/>
              <a:t>is defined as a question intended to make a statement rather than look for helpful answers. </a:t>
            </a:r>
          </a:p>
          <a:p>
            <a:pPr marL="0" indent="0" fontAlgn="base">
              <a:buNone/>
            </a:pPr>
            <a:r>
              <a:rPr lang="en-US" sz="2400" dirty="0"/>
              <a:t>Some characteristics that can signify that a question is insincere:</a:t>
            </a:r>
          </a:p>
          <a:p>
            <a:pPr fontAlgn="base"/>
            <a:r>
              <a:rPr lang="en-US" sz="2400" dirty="0"/>
              <a:t>Has a non-neutral tone</a:t>
            </a:r>
          </a:p>
          <a:p>
            <a:pPr fontAlgn="base"/>
            <a:r>
              <a:rPr lang="en-US" sz="2400" dirty="0"/>
              <a:t>Is disparaging or inflammatory</a:t>
            </a:r>
          </a:p>
          <a:p>
            <a:pPr fontAlgn="base"/>
            <a:r>
              <a:rPr lang="en-US" sz="2400" dirty="0"/>
              <a:t>Isn't grounded in reality</a:t>
            </a:r>
          </a:p>
          <a:p>
            <a:pPr fontAlgn="base"/>
            <a:r>
              <a:rPr lang="en-US" sz="2400" dirty="0"/>
              <a:t>Uses sexual content (incest, bestiality, pedophilia) for shock value, and not to seek genuine answers</a:t>
            </a:r>
          </a:p>
          <a:p>
            <a:pPr fontAlgn="base"/>
            <a:endParaRPr lang="en-US" sz="2400" dirty="0"/>
          </a:p>
          <a:p>
            <a:endParaRPr lang="en-US" sz="2800" dirty="0"/>
          </a:p>
        </p:txBody>
      </p:sp>
    </p:spTree>
    <p:extLst>
      <p:ext uri="{BB962C8B-B14F-4D97-AF65-F5344CB8AC3E}">
        <p14:creationId xmlns:p14="http://schemas.microsoft.com/office/powerpoint/2010/main" val="2022692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528F-3DA2-45AE-B764-A02178067D21}"/>
              </a:ext>
            </a:extLst>
          </p:cNvPr>
          <p:cNvSpPr>
            <a:spLocks noGrp="1"/>
          </p:cNvSpPr>
          <p:nvPr>
            <p:ph type="title"/>
          </p:nvPr>
        </p:nvSpPr>
        <p:spPr>
          <a:xfrm>
            <a:off x="457200" y="1201070"/>
            <a:ext cx="8229600" cy="1143000"/>
          </a:xfrm>
        </p:spPr>
        <p:txBody>
          <a:bodyPr/>
          <a:lstStyle/>
          <a:p>
            <a:r>
              <a:rPr lang="en-US" dirty="0"/>
              <a:t>Google Cloud Platform</a:t>
            </a:r>
          </a:p>
        </p:txBody>
      </p:sp>
      <p:pic>
        <p:nvPicPr>
          <p:cNvPr id="6" name="Content Placeholder 5">
            <a:extLst>
              <a:ext uri="{FF2B5EF4-FFF2-40B4-BE49-F238E27FC236}">
                <a16:creationId xmlns:a16="http://schemas.microsoft.com/office/drawing/2014/main" id="{490CCF61-AFC0-4ACC-A8F6-68017A1D61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39428" y="2884960"/>
            <a:ext cx="6865144" cy="29932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7313993-35A0-4555-BA88-43805B697B66}"/>
              </a:ext>
            </a:extLst>
          </p:cNvPr>
          <p:cNvSpPr/>
          <p:nvPr/>
        </p:nvSpPr>
        <p:spPr>
          <a:xfrm>
            <a:off x="1139428" y="5336770"/>
            <a:ext cx="2351918" cy="105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4377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AC27-F4B3-4F8A-9B54-9793D19DCCAD}"/>
              </a:ext>
            </a:extLst>
          </p:cNvPr>
          <p:cNvSpPr>
            <a:spLocks noGrp="1"/>
          </p:cNvSpPr>
          <p:nvPr>
            <p:ph type="title"/>
          </p:nvPr>
        </p:nvSpPr>
        <p:spPr>
          <a:xfrm>
            <a:off x="457200" y="1201069"/>
            <a:ext cx="8229600" cy="1143000"/>
          </a:xfrm>
        </p:spPr>
        <p:txBody>
          <a:bodyPr/>
          <a:lstStyle/>
          <a:p>
            <a:r>
              <a:rPr lang="en-US" altLang="zh-TW" dirty="0"/>
              <a:t>Training &amp; Test Data - Source</a:t>
            </a:r>
            <a:endParaRPr lang="en-US" dirty="0"/>
          </a:p>
        </p:txBody>
      </p:sp>
      <p:sp>
        <p:nvSpPr>
          <p:cNvPr id="3" name="Content Placeholder 2">
            <a:extLst>
              <a:ext uri="{FF2B5EF4-FFF2-40B4-BE49-F238E27FC236}">
                <a16:creationId xmlns:a16="http://schemas.microsoft.com/office/drawing/2014/main" id="{B67264EE-A34E-438B-BF5D-ACD4EB958E11}"/>
              </a:ext>
            </a:extLst>
          </p:cNvPr>
          <p:cNvSpPr>
            <a:spLocks noGrp="1"/>
          </p:cNvSpPr>
          <p:nvPr>
            <p:ph idx="1"/>
          </p:nvPr>
        </p:nvSpPr>
        <p:spPr>
          <a:xfrm>
            <a:off x="457200" y="2887579"/>
            <a:ext cx="8229600" cy="3238584"/>
          </a:xfrm>
        </p:spPr>
        <p:txBody>
          <a:bodyPr/>
          <a:lstStyle/>
          <a:p>
            <a:r>
              <a:rPr lang="en-US" dirty="0"/>
              <a:t>Source: Kaggle Code Competition</a:t>
            </a:r>
          </a:p>
          <a:p>
            <a:r>
              <a:rPr lang="en-US" dirty="0"/>
              <a:t>Title: Quora Insincere Question Classification</a:t>
            </a:r>
          </a:p>
          <a:p>
            <a:endParaRPr lang="en-US" dirty="0"/>
          </a:p>
        </p:txBody>
      </p:sp>
    </p:spTree>
    <p:extLst>
      <p:ext uri="{BB962C8B-B14F-4D97-AF65-F5344CB8AC3E}">
        <p14:creationId xmlns:p14="http://schemas.microsoft.com/office/powerpoint/2010/main" val="3324534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5802-168C-41A5-9969-59CB3844AF76}"/>
              </a:ext>
            </a:extLst>
          </p:cNvPr>
          <p:cNvSpPr>
            <a:spLocks noGrp="1"/>
          </p:cNvSpPr>
          <p:nvPr>
            <p:ph type="title"/>
          </p:nvPr>
        </p:nvSpPr>
        <p:spPr>
          <a:xfrm>
            <a:off x="457200" y="1014468"/>
            <a:ext cx="8229600" cy="1143000"/>
          </a:xfrm>
        </p:spPr>
        <p:txBody>
          <a:bodyPr/>
          <a:lstStyle/>
          <a:p>
            <a:r>
              <a:rPr lang="en-US" dirty="0"/>
              <a:t>Training &amp; Test Data – Data Set</a:t>
            </a:r>
          </a:p>
        </p:txBody>
      </p:sp>
      <p:pic>
        <p:nvPicPr>
          <p:cNvPr id="4" name="Content Placeholder 3">
            <a:extLst>
              <a:ext uri="{FF2B5EF4-FFF2-40B4-BE49-F238E27FC236}">
                <a16:creationId xmlns:a16="http://schemas.microsoft.com/office/drawing/2014/main" id="{A6A77D72-ACF7-446D-AABD-F45E8416B2CA}"/>
              </a:ext>
            </a:extLst>
          </p:cNvPr>
          <p:cNvPicPr>
            <a:picLocks noGrp="1" noChangeAspect="1"/>
          </p:cNvPicPr>
          <p:nvPr>
            <p:ph idx="1"/>
          </p:nvPr>
        </p:nvPicPr>
        <p:blipFill>
          <a:blip r:embed="rId2"/>
          <a:stretch>
            <a:fillRect/>
          </a:stretch>
        </p:blipFill>
        <p:spPr>
          <a:xfrm>
            <a:off x="3722024" y="2409651"/>
            <a:ext cx="5092659" cy="4075369"/>
          </a:xfrm>
          <a:prstGeom prst="rect">
            <a:avLst/>
          </a:prstGeom>
        </p:spPr>
      </p:pic>
      <p:sp>
        <p:nvSpPr>
          <p:cNvPr id="5" name="TextBox 4">
            <a:extLst>
              <a:ext uri="{FF2B5EF4-FFF2-40B4-BE49-F238E27FC236}">
                <a16:creationId xmlns:a16="http://schemas.microsoft.com/office/drawing/2014/main" id="{EEC986EE-0025-4E8C-97CA-39B94857626F}"/>
              </a:ext>
            </a:extLst>
          </p:cNvPr>
          <p:cNvSpPr txBox="1"/>
          <p:nvPr/>
        </p:nvSpPr>
        <p:spPr>
          <a:xfrm>
            <a:off x="457200" y="2666493"/>
            <a:ext cx="3104147" cy="3046988"/>
          </a:xfrm>
          <a:prstGeom prst="rect">
            <a:avLst/>
          </a:prstGeom>
          <a:noFill/>
        </p:spPr>
        <p:txBody>
          <a:bodyPr wrap="square" rtlCol="0">
            <a:spAutoFit/>
          </a:bodyPr>
          <a:lstStyle/>
          <a:p>
            <a:r>
              <a:rPr lang="en-US" sz="2400" dirty="0"/>
              <a:t>Data source: Kaggle code competition</a:t>
            </a:r>
          </a:p>
          <a:p>
            <a:endParaRPr lang="en-US" sz="2400" dirty="0"/>
          </a:p>
          <a:p>
            <a:pPr marL="214313" indent="-214313">
              <a:buFont typeface="Arial" panose="020B0604020202020204" pitchFamily="34" charset="0"/>
              <a:buChar char="•"/>
            </a:pPr>
            <a:r>
              <a:rPr lang="en-US" sz="2400" dirty="0"/>
              <a:t>Question ID</a:t>
            </a:r>
          </a:p>
          <a:p>
            <a:pPr marL="214313" indent="-214313">
              <a:buFont typeface="Arial" panose="020B0604020202020204" pitchFamily="34" charset="0"/>
              <a:buChar char="•"/>
            </a:pPr>
            <a:r>
              <a:rPr lang="en-US" sz="2400" b="1" dirty="0"/>
              <a:t>Question text </a:t>
            </a:r>
            <a:r>
              <a:rPr lang="en-US" sz="2400" b="1" dirty="0">
                <a:solidFill>
                  <a:srgbClr val="FF0000"/>
                </a:solidFill>
              </a:rPr>
              <a:t>(Input)</a:t>
            </a:r>
          </a:p>
          <a:p>
            <a:pPr marL="214313" indent="-214313">
              <a:buFont typeface="Arial" panose="020B0604020202020204" pitchFamily="34" charset="0"/>
              <a:buChar char="•"/>
            </a:pPr>
            <a:r>
              <a:rPr lang="en-US" sz="2400" b="1" dirty="0"/>
              <a:t>Target</a:t>
            </a:r>
            <a:r>
              <a:rPr lang="en-US" sz="2400" b="1" dirty="0">
                <a:solidFill>
                  <a:srgbClr val="FF0000"/>
                </a:solidFill>
              </a:rPr>
              <a:t> (Output)</a:t>
            </a:r>
          </a:p>
          <a:p>
            <a:r>
              <a:rPr lang="en-US" sz="2400" b="1" dirty="0">
                <a:solidFill>
                  <a:srgbClr val="FF0000"/>
                </a:solidFill>
              </a:rPr>
              <a:t>0 = sincere question</a:t>
            </a:r>
          </a:p>
          <a:p>
            <a:r>
              <a:rPr lang="en-US" sz="2400" b="1" dirty="0">
                <a:solidFill>
                  <a:srgbClr val="FF0000"/>
                </a:solidFill>
              </a:rPr>
              <a:t>1 = insincere question</a:t>
            </a:r>
          </a:p>
        </p:txBody>
      </p:sp>
    </p:spTree>
    <p:extLst>
      <p:ext uri="{BB962C8B-B14F-4D97-AF65-F5344CB8AC3E}">
        <p14:creationId xmlns:p14="http://schemas.microsoft.com/office/powerpoint/2010/main" val="239245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62AE-FF9E-794E-B066-BEC2360E1781}"/>
              </a:ext>
            </a:extLst>
          </p:cNvPr>
          <p:cNvSpPr>
            <a:spLocks noGrp="1"/>
          </p:cNvSpPr>
          <p:nvPr>
            <p:ph type="title"/>
          </p:nvPr>
        </p:nvSpPr>
        <p:spPr>
          <a:xfrm>
            <a:off x="457200" y="1106845"/>
            <a:ext cx="8229600" cy="1143000"/>
          </a:xfrm>
        </p:spPr>
        <p:txBody>
          <a:bodyPr/>
          <a:lstStyle/>
          <a:p>
            <a:r>
              <a:rPr lang="en-US" dirty="0"/>
              <a:t>Pre-processing</a:t>
            </a:r>
          </a:p>
        </p:txBody>
      </p:sp>
      <p:sp>
        <p:nvSpPr>
          <p:cNvPr id="3" name="Content Placeholder 2">
            <a:extLst>
              <a:ext uri="{FF2B5EF4-FFF2-40B4-BE49-F238E27FC236}">
                <a16:creationId xmlns:a16="http://schemas.microsoft.com/office/drawing/2014/main" id="{C96E4C15-C97A-B440-882A-4E69A848530C}"/>
              </a:ext>
            </a:extLst>
          </p:cNvPr>
          <p:cNvSpPr>
            <a:spLocks noGrp="1"/>
          </p:cNvSpPr>
          <p:nvPr>
            <p:ph idx="1"/>
          </p:nvPr>
        </p:nvSpPr>
        <p:spPr>
          <a:xfrm>
            <a:off x="457200" y="2249844"/>
            <a:ext cx="8229600" cy="4185461"/>
          </a:xfrm>
        </p:spPr>
        <p:txBody>
          <a:bodyPr/>
          <a:lstStyle/>
          <a:p>
            <a:r>
              <a:rPr lang="en-US" sz="2400" dirty="0"/>
              <a:t>1.Remove Punctuation</a:t>
            </a:r>
          </a:p>
          <a:p>
            <a:endParaRPr lang="en-US" sz="2400" dirty="0"/>
          </a:p>
          <a:p>
            <a:endParaRPr lang="en-US" sz="2400" dirty="0"/>
          </a:p>
          <a:p>
            <a:pPr marL="0" indent="0">
              <a:buNone/>
            </a:pPr>
            <a:endParaRPr lang="en-US" sz="2400" dirty="0"/>
          </a:p>
          <a:p>
            <a:pPr marL="0" indent="0">
              <a:buNone/>
            </a:pPr>
            <a:endParaRPr lang="en-US" sz="2400" dirty="0"/>
          </a:p>
          <a:p>
            <a:r>
              <a:rPr lang="en-US" sz="2400" dirty="0"/>
              <a:t>2. Remove Non-ascii Characters</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89E49640-F599-BD4B-9519-2EF35FBECD59}"/>
              </a:ext>
            </a:extLst>
          </p:cNvPr>
          <p:cNvPicPr>
            <a:picLocks noChangeAspect="1"/>
          </p:cNvPicPr>
          <p:nvPr/>
        </p:nvPicPr>
        <p:blipFill>
          <a:blip r:embed="rId2"/>
          <a:stretch>
            <a:fillRect/>
          </a:stretch>
        </p:blipFill>
        <p:spPr>
          <a:xfrm>
            <a:off x="457200" y="2739303"/>
            <a:ext cx="5581291" cy="1741212"/>
          </a:xfrm>
          <a:prstGeom prst="rect">
            <a:avLst/>
          </a:prstGeom>
        </p:spPr>
      </p:pic>
      <p:pic>
        <p:nvPicPr>
          <p:cNvPr id="5" name="Picture 4">
            <a:extLst>
              <a:ext uri="{FF2B5EF4-FFF2-40B4-BE49-F238E27FC236}">
                <a16:creationId xmlns:a16="http://schemas.microsoft.com/office/drawing/2014/main" id="{D1FB6B22-F27D-D340-B08D-8E0CAC18FA48}"/>
              </a:ext>
            </a:extLst>
          </p:cNvPr>
          <p:cNvPicPr>
            <a:picLocks noChangeAspect="1"/>
          </p:cNvPicPr>
          <p:nvPr/>
        </p:nvPicPr>
        <p:blipFill>
          <a:blip r:embed="rId3"/>
          <a:stretch>
            <a:fillRect/>
          </a:stretch>
        </p:blipFill>
        <p:spPr>
          <a:xfrm>
            <a:off x="457200" y="4969974"/>
            <a:ext cx="7797800" cy="977900"/>
          </a:xfrm>
          <a:prstGeom prst="rect">
            <a:avLst/>
          </a:prstGeom>
        </p:spPr>
      </p:pic>
    </p:spTree>
    <p:extLst>
      <p:ext uri="{BB962C8B-B14F-4D97-AF65-F5344CB8AC3E}">
        <p14:creationId xmlns:p14="http://schemas.microsoft.com/office/powerpoint/2010/main" val="3626894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62AE-FF9E-794E-B066-BEC2360E1781}"/>
              </a:ext>
            </a:extLst>
          </p:cNvPr>
          <p:cNvSpPr>
            <a:spLocks noGrp="1"/>
          </p:cNvSpPr>
          <p:nvPr>
            <p:ph type="title"/>
          </p:nvPr>
        </p:nvSpPr>
        <p:spPr>
          <a:xfrm>
            <a:off x="457200" y="1106845"/>
            <a:ext cx="8229600" cy="1143000"/>
          </a:xfrm>
        </p:spPr>
        <p:txBody>
          <a:bodyPr/>
          <a:lstStyle/>
          <a:p>
            <a:r>
              <a:rPr lang="en-US" dirty="0"/>
              <a:t>Pre-processing</a:t>
            </a:r>
          </a:p>
        </p:txBody>
      </p:sp>
      <p:sp>
        <p:nvSpPr>
          <p:cNvPr id="3" name="Content Placeholder 2">
            <a:extLst>
              <a:ext uri="{FF2B5EF4-FFF2-40B4-BE49-F238E27FC236}">
                <a16:creationId xmlns:a16="http://schemas.microsoft.com/office/drawing/2014/main" id="{C96E4C15-C97A-B440-882A-4E69A848530C}"/>
              </a:ext>
            </a:extLst>
          </p:cNvPr>
          <p:cNvSpPr>
            <a:spLocks noGrp="1"/>
          </p:cNvSpPr>
          <p:nvPr>
            <p:ph idx="1"/>
          </p:nvPr>
        </p:nvSpPr>
        <p:spPr>
          <a:xfrm>
            <a:off x="457200" y="2249844"/>
            <a:ext cx="8229600" cy="4366615"/>
          </a:xfrm>
        </p:spPr>
        <p:txBody>
          <a:bodyPr/>
          <a:lstStyle/>
          <a:p>
            <a:pPr marL="0" indent="0">
              <a:buNone/>
            </a:pPr>
            <a:r>
              <a:rPr lang="en-US" sz="2400" dirty="0"/>
              <a:t>3.Remove Numbers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4. Remove empty strings and whitespaces</a:t>
            </a:r>
          </a:p>
          <a:p>
            <a:pPr marL="0" indent="0">
              <a:buNone/>
            </a:pPr>
            <a:endParaRPr lang="en-US" sz="2400" dirty="0"/>
          </a:p>
          <a:p>
            <a:pPr marL="0" indent="0">
              <a:buNone/>
            </a:pPr>
            <a:endParaRPr lang="en-US" sz="1600" dirty="0"/>
          </a:p>
          <a:p>
            <a:pPr marL="0" indent="0">
              <a:buNone/>
            </a:pPr>
            <a:endParaRPr lang="en-US" sz="1400" dirty="0"/>
          </a:p>
        </p:txBody>
      </p:sp>
      <p:pic>
        <p:nvPicPr>
          <p:cNvPr id="4" name="Picture 3">
            <a:extLst>
              <a:ext uri="{FF2B5EF4-FFF2-40B4-BE49-F238E27FC236}">
                <a16:creationId xmlns:a16="http://schemas.microsoft.com/office/drawing/2014/main" id="{B8CF18F0-51A6-6A46-BC25-0D91A02ECAB2}"/>
              </a:ext>
            </a:extLst>
          </p:cNvPr>
          <p:cNvPicPr>
            <a:picLocks noChangeAspect="1"/>
          </p:cNvPicPr>
          <p:nvPr/>
        </p:nvPicPr>
        <p:blipFill>
          <a:blip r:embed="rId2"/>
          <a:stretch>
            <a:fillRect/>
          </a:stretch>
        </p:blipFill>
        <p:spPr>
          <a:xfrm>
            <a:off x="593186" y="2708695"/>
            <a:ext cx="5464258" cy="1604513"/>
          </a:xfrm>
          <a:prstGeom prst="rect">
            <a:avLst/>
          </a:prstGeom>
        </p:spPr>
      </p:pic>
      <p:pic>
        <p:nvPicPr>
          <p:cNvPr id="5" name="Picture 4">
            <a:extLst>
              <a:ext uri="{FF2B5EF4-FFF2-40B4-BE49-F238E27FC236}">
                <a16:creationId xmlns:a16="http://schemas.microsoft.com/office/drawing/2014/main" id="{1982F063-2019-0949-A3C1-C479B7DF3D9C}"/>
              </a:ext>
            </a:extLst>
          </p:cNvPr>
          <p:cNvPicPr>
            <a:picLocks noChangeAspect="1"/>
          </p:cNvPicPr>
          <p:nvPr/>
        </p:nvPicPr>
        <p:blipFill>
          <a:blip r:embed="rId3"/>
          <a:stretch>
            <a:fillRect/>
          </a:stretch>
        </p:blipFill>
        <p:spPr>
          <a:xfrm>
            <a:off x="529806" y="4976455"/>
            <a:ext cx="8029190" cy="859265"/>
          </a:xfrm>
          <a:prstGeom prst="rect">
            <a:avLst/>
          </a:prstGeom>
        </p:spPr>
      </p:pic>
    </p:spTree>
    <p:extLst>
      <p:ext uri="{BB962C8B-B14F-4D97-AF65-F5344CB8AC3E}">
        <p14:creationId xmlns:p14="http://schemas.microsoft.com/office/powerpoint/2010/main" val="254834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62AE-FF9E-794E-B066-BEC2360E1781}"/>
              </a:ext>
            </a:extLst>
          </p:cNvPr>
          <p:cNvSpPr>
            <a:spLocks noGrp="1"/>
          </p:cNvSpPr>
          <p:nvPr>
            <p:ph type="title"/>
          </p:nvPr>
        </p:nvSpPr>
        <p:spPr>
          <a:xfrm>
            <a:off x="457200" y="1106845"/>
            <a:ext cx="8229600" cy="1143000"/>
          </a:xfrm>
        </p:spPr>
        <p:txBody>
          <a:bodyPr/>
          <a:lstStyle/>
          <a:p>
            <a:r>
              <a:rPr lang="en-US" dirty="0"/>
              <a:t>Pre-processing</a:t>
            </a:r>
          </a:p>
        </p:txBody>
      </p:sp>
      <p:sp>
        <p:nvSpPr>
          <p:cNvPr id="3" name="Content Placeholder 2">
            <a:extLst>
              <a:ext uri="{FF2B5EF4-FFF2-40B4-BE49-F238E27FC236}">
                <a16:creationId xmlns:a16="http://schemas.microsoft.com/office/drawing/2014/main" id="{C96E4C15-C97A-B440-882A-4E69A848530C}"/>
              </a:ext>
            </a:extLst>
          </p:cNvPr>
          <p:cNvSpPr>
            <a:spLocks noGrp="1"/>
          </p:cNvSpPr>
          <p:nvPr>
            <p:ph idx="1"/>
          </p:nvPr>
        </p:nvSpPr>
        <p:spPr>
          <a:xfrm>
            <a:off x="457200" y="2249845"/>
            <a:ext cx="8229600" cy="3876318"/>
          </a:xfrm>
        </p:spPr>
        <p:txBody>
          <a:bodyPr>
            <a:normAutofit/>
          </a:bodyPr>
          <a:lstStyle/>
          <a:p>
            <a:pPr marL="0" indent="0">
              <a:buNone/>
            </a:pPr>
            <a:r>
              <a:rPr lang="en-US" sz="2400" dirty="0"/>
              <a:t>5.Tokenizer and Remove </a:t>
            </a:r>
            <a:r>
              <a:rPr lang="en-US" sz="2400" dirty="0" err="1"/>
              <a:t>Stopwords</a:t>
            </a:r>
            <a:endParaRPr lang="en-US" sz="2400" dirty="0"/>
          </a:p>
          <a:p>
            <a:pPr marL="0" indent="0">
              <a:buNone/>
            </a:pPr>
            <a:endParaRPr lang="en-US" sz="2400" dirty="0"/>
          </a:p>
          <a:p>
            <a:pPr marL="0" indent="0">
              <a:buNone/>
            </a:pPr>
            <a:endParaRPr lang="en-US" altLang="zh-CN" sz="2400" dirty="0"/>
          </a:p>
          <a:p>
            <a:pPr marL="0" indent="0">
              <a:buNone/>
            </a:pPr>
            <a:endParaRPr lang="en-US" altLang="zh-CN" sz="2400" dirty="0"/>
          </a:p>
          <a:p>
            <a:pPr marL="0" indent="0">
              <a:buNone/>
            </a:pPr>
            <a:r>
              <a:rPr lang="en-US" altLang="zh-CN" sz="2400" dirty="0"/>
              <a:t>6.</a:t>
            </a:r>
            <a:r>
              <a:rPr lang="en-US" sz="2400" dirty="0"/>
              <a:t>Embedding(word2vec) </a:t>
            </a:r>
          </a:p>
          <a:p>
            <a:pPr marL="0" indent="0">
              <a:buNone/>
            </a:pPr>
            <a:r>
              <a:rPr lang="en-US" sz="1400" dirty="0"/>
              <a:t>Word2Vec computes distributed vector representation of words. </a:t>
            </a:r>
          </a:p>
          <a:p>
            <a:pPr marL="0" indent="0">
              <a:buNone/>
            </a:pPr>
            <a:r>
              <a:rPr lang="en-US" sz="1400" dirty="0"/>
              <a:t>Main advantage: similar words are close in the vector space, which makes generalization to novel patterns easier and model estimation more robust.</a:t>
            </a:r>
          </a:p>
          <a:p>
            <a:pPr marL="0" indent="0">
              <a:buNone/>
            </a:pPr>
            <a:endParaRPr lang="en-US" sz="1400" dirty="0"/>
          </a:p>
          <a:p>
            <a:pPr marL="0" indent="0">
              <a:buNone/>
            </a:pPr>
            <a:endParaRPr lang="en-US" sz="1400" dirty="0"/>
          </a:p>
          <a:p>
            <a:pPr marL="0" indent="0">
              <a:buNone/>
            </a:pPr>
            <a:endParaRPr lang="en-US" dirty="0"/>
          </a:p>
        </p:txBody>
      </p:sp>
      <p:pic>
        <p:nvPicPr>
          <p:cNvPr id="4" name="Picture 3">
            <a:extLst>
              <a:ext uri="{FF2B5EF4-FFF2-40B4-BE49-F238E27FC236}">
                <a16:creationId xmlns:a16="http://schemas.microsoft.com/office/drawing/2014/main" id="{1A549BBE-0B47-6641-B0C5-D860E56B84F4}"/>
              </a:ext>
            </a:extLst>
          </p:cNvPr>
          <p:cNvPicPr>
            <a:picLocks noChangeAspect="1"/>
          </p:cNvPicPr>
          <p:nvPr/>
        </p:nvPicPr>
        <p:blipFill>
          <a:blip r:embed="rId2"/>
          <a:stretch>
            <a:fillRect/>
          </a:stretch>
        </p:blipFill>
        <p:spPr>
          <a:xfrm>
            <a:off x="552090" y="2893799"/>
            <a:ext cx="6442777" cy="823943"/>
          </a:xfrm>
          <a:prstGeom prst="rect">
            <a:avLst/>
          </a:prstGeom>
        </p:spPr>
      </p:pic>
      <p:pic>
        <p:nvPicPr>
          <p:cNvPr id="5" name="Picture 4">
            <a:extLst>
              <a:ext uri="{FF2B5EF4-FFF2-40B4-BE49-F238E27FC236}">
                <a16:creationId xmlns:a16="http://schemas.microsoft.com/office/drawing/2014/main" id="{E20963EE-A309-C74F-96A5-8286ABB3758D}"/>
              </a:ext>
            </a:extLst>
          </p:cNvPr>
          <p:cNvPicPr>
            <a:picLocks noChangeAspect="1"/>
          </p:cNvPicPr>
          <p:nvPr/>
        </p:nvPicPr>
        <p:blipFill>
          <a:blip r:embed="rId3"/>
          <a:stretch>
            <a:fillRect/>
          </a:stretch>
        </p:blipFill>
        <p:spPr>
          <a:xfrm>
            <a:off x="552090" y="5292854"/>
            <a:ext cx="7157960" cy="535939"/>
          </a:xfrm>
          <a:prstGeom prst="rect">
            <a:avLst/>
          </a:prstGeom>
        </p:spPr>
      </p:pic>
    </p:spTree>
    <p:extLst>
      <p:ext uri="{BB962C8B-B14F-4D97-AF65-F5344CB8AC3E}">
        <p14:creationId xmlns:p14="http://schemas.microsoft.com/office/powerpoint/2010/main" val="131535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F64F6814-96D5-4463-898E-405CC0C40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2" y="321176"/>
            <a:ext cx="5380685"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3C284-8CBC-42F2-80B1-8007509B4E92}"/>
              </a:ext>
            </a:extLst>
          </p:cNvPr>
          <p:cNvSpPr>
            <a:spLocks noGrp="1"/>
          </p:cNvSpPr>
          <p:nvPr>
            <p:ph type="title"/>
          </p:nvPr>
        </p:nvSpPr>
        <p:spPr>
          <a:xfrm>
            <a:off x="616137" y="640263"/>
            <a:ext cx="4653738" cy="1344975"/>
          </a:xfrm>
        </p:spPr>
        <p:txBody>
          <a:bodyPr>
            <a:normAutofit/>
          </a:bodyPr>
          <a:lstStyle/>
          <a:p>
            <a:r>
              <a:rPr lang="en-US" sz="3500"/>
              <a:t>Topic Modelling</a:t>
            </a:r>
          </a:p>
        </p:txBody>
      </p:sp>
      <p:sp>
        <p:nvSpPr>
          <p:cNvPr id="3" name="Content Placeholder 2">
            <a:extLst>
              <a:ext uri="{FF2B5EF4-FFF2-40B4-BE49-F238E27FC236}">
                <a16:creationId xmlns:a16="http://schemas.microsoft.com/office/drawing/2014/main" id="{6AEEF05B-B568-49C4-9B43-CA63EE79F5BF}"/>
              </a:ext>
            </a:extLst>
          </p:cNvPr>
          <p:cNvSpPr>
            <a:spLocks noGrp="1"/>
          </p:cNvSpPr>
          <p:nvPr>
            <p:ph idx="1"/>
          </p:nvPr>
        </p:nvSpPr>
        <p:spPr>
          <a:xfrm>
            <a:off x="616136" y="2121762"/>
            <a:ext cx="4653738" cy="3626917"/>
          </a:xfrm>
        </p:spPr>
        <p:txBody>
          <a:bodyPr>
            <a:normAutofit/>
          </a:bodyPr>
          <a:lstStyle/>
          <a:p>
            <a:r>
              <a:rPr lang="en-US" sz="2100"/>
              <a:t>On fitting the sincere and insincere data to an LDA model, we found out that sincere questions dealt with topics related to education, career and books while insincere questions dealt with topics related to Donald Trump, racism and politics.</a:t>
            </a:r>
          </a:p>
          <a:p>
            <a:endParaRPr lang="en-US" sz="2100"/>
          </a:p>
        </p:txBody>
      </p:sp>
      <p:pic>
        <p:nvPicPr>
          <p:cNvPr id="5" name="Picture 4">
            <a:extLst>
              <a:ext uri="{FF2B5EF4-FFF2-40B4-BE49-F238E27FC236}">
                <a16:creationId xmlns:a16="http://schemas.microsoft.com/office/drawing/2014/main" id="{3E08A598-D82F-4FDB-A2D8-87675FAA459B}"/>
              </a:ext>
            </a:extLst>
          </p:cNvPr>
          <p:cNvPicPr>
            <a:picLocks noChangeAspect="1"/>
          </p:cNvPicPr>
          <p:nvPr/>
        </p:nvPicPr>
        <p:blipFill rotWithShape="1">
          <a:blip r:embed="rId2"/>
          <a:srcRect l="15428" r="31192" b="2"/>
          <a:stretch/>
        </p:blipFill>
        <p:spPr>
          <a:xfrm>
            <a:off x="5872163" y="306909"/>
            <a:ext cx="3031807" cy="2286000"/>
          </a:xfrm>
          <a:prstGeom prst="rect">
            <a:avLst/>
          </a:prstGeom>
        </p:spPr>
      </p:pic>
      <p:pic>
        <p:nvPicPr>
          <p:cNvPr id="7" name="Picture 6">
            <a:extLst>
              <a:ext uri="{FF2B5EF4-FFF2-40B4-BE49-F238E27FC236}">
                <a16:creationId xmlns:a16="http://schemas.microsoft.com/office/drawing/2014/main" id="{FEBF9F69-9040-4AB3-AEDB-B74794EE83C1}"/>
              </a:ext>
            </a:extLst>
          </p:cNvPr>
          <p:cNvPicPr>
            <a:picLocks noChangeAspect="1"/>
          </p:cNvPicPr>
          <p:nvPr/>
        </p:nvPicPr>
        <p:blipFill rotWithShape="1">
          <a:blip r:embed="rId3"/>
          <a:srcRect l="7452" r="53857" b="2"/>
          <a:stretch/>
        </p:blipFill>
        <p:spPr>
          <a:xfrm>
            <a:off x="5872163" y="2828925"/>
            <a:ext cx="3031807" cy="3388994"/>
          </a:xfrm>
          <a:prstGeom prst="rect">
            <a:avLst/>
          </a:prstGeom>
        </p:spPr>
      </p:pic>
    </p:spTree>
    <p:extLst>
      <p:ext uri="{BB962C8B-B14F-4D97-AF65-F5344CB8AC3E}">
        <p14:creationId xmlns:p14="http://schemas.microsoft.com/office/powerpoint/2010/main" val="96208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B3A8-CBB1-4730-857B-C68FB4796D27}"/>
              </a:ext>
            </a:extLst>
          </p:cNvPr>
          <p:cNvSpPr>
            <a:spLocks noGrp="1"/>
          </p:cNvSpPr>
          <p:nvPr>
            <p:ph type="title"/>
          </p:nvPr>
        </p:nvSpPr>
        <p:spPr>
          <a:xfrm>
            <a:off x="1135719" y="513612"/>
            <a:ext cx="7420599" cy="1031216"/>
          </a:xfrm>
        </p:spPr>
        <p:txBody>
          <a:bodyPr anchor="b">
            <a:normAutofit/>
          </a:bodyPr>
          <a:lstStyle/>
          <a:p>
            <a:r>
              <a:rPr lang="en-US"/>
              <a:t>Topic Modelling</a:t>
            </a:r>
            <a:endParaRPr lang="en-US" dirty="0"/>
          </a:p>
        </p:txBody>
      </p:sp>
      <p:pic>
        <p:nvPicPr>
          <p:cNvPr id="5" name="Picture 4">
            <a:extLst>
              <a:ext uri="{FF2B5EF4-FFF2-40B4-BE49-F238E27FC236}">
                <a16:creationId xmlns:a16="http://schemas.microsoft.com/office/drawing/2014/main" id="{D1982127-BB30-4DBD-A928-5A49DD33CBC1}"/>
              </a:ext>
            </a:extLst>
          </p:cNvPr>
          <p:cNvPicPr>
            <a:picLocks noChangeAspect="1"/>
          </p:cNvPicPr>
          <p:nvPr/>
        </p:nvPicPr>
        <p:blipFill>
          <a:blip r:embed="rId2"/>
          <a:stretch>
            <a:fillRect/>
          </a:stretch>
        </p:blipFill>
        <p:spPr>
          <a:xfrm>
            <a:off x="1135719" y="3006811"/>
            <a:ext cx="3802037" cy="1920028"/>
          </a:xfrm>
          <a:prstGeom prst="rect">
            <a:avLst/>
          </a:prstGeom>
        </p:spPr>
      </p:pic>
      <p:sp>
        <p:nvSpPr>
          <p:cNvPr id="13" name="Freeform: Shape 9">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85115" y="1884045"/>
            <a:ext cx="2456751"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2" name="Freeform: Shape 11">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1866" y="3222529"/>
            <a:ext cx="2432214"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8F7E1CE-3C9E-4604-8627-077E0AD3BCCD}"/>
              </a:ext>
            </a:extLst>
          </p:cNvPr>
          <p:cNvSpPr>
            <a:spLocks noGrp="1"/>
          </p:cNvSpPr>
          <p:nvPr>
            <p:ph idx="1"/>
          </p:nvPr>
        </p:nvSpPr>
        <p:spPr>
          <a:xfrm>
            <a:off x="5836029" y="2279151"/>
            <a:ext cx="2720298" cy="3387145"/>
          </a:xfrm>
        </p:spPr>
        <p:txBody>
          <a:bodyPr anchor="ctr">
            <a:normAutofit/>
          </a:bodyPr>
          <a:lstStyle/>
          <a:p>
            <a:pPr>
              <a:lnSpc>
                <a:spcPct val="90000"/>
              </a:lnSpc>
            </a:pPr>
            <a:r>
              <a:rPr lang="en-US" sz="1600" dirty="0"/>
              <a:t>The most common way to evaluate a probabilistic model is to measure the log-likelihood of a held-out test set.</a:t>
            </a:r>
          </a:p>
          <a:p>
            <a:pPr>
              <a:lnSpc>
                <a:spcPct val="90000"/>
              </a:lnSpc>
            </a:pPr>
            <a:r>
              <a:rPr lang="en-US" sz="1600" dirty="0"/>
              <a:t>Perplexity is a decreasing function of the log-likelihood, L(w) of the unseen documents. The lower the perplexity, the better the model. </a:t>
            </a:r>
          </a:p>
          <a:p>
            <a:pPr>
              <a:lnSpc>
                <a:spcPct val="90000"/>
              </a:lnSpc>
            </a:pPr>
            <a:r>
              <a:rPr lang="en-US" sz="1600" dirty="0"/>
              <a:t>We found the lowest perplexity for k=20 topics for our dataset.</a:t>
            </a:r>
          </a:p>
        </p:txBody>
      </p:sp>
    </p:spTree>
    <p:extLst>
      <p:ext uri="{BB962C8B-B14F-4D97-AF65-F5344CB8AC3E}">
        <p14:creationId xmlns:p14="http://schemas.microsoft.com/office/powerpoint/2010/main" val="1274358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419</Words>
  <Application>Microsoft Office PowerPoint</Application>
  <PresentationFormat>On-screen Show (4:3)</PresentationFormat>
  <Paragraphs>77</Paragraphs>
  <Slides>20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Quora Insincere Questions Classification </vt:lpstr>
      <vt:lpstr>Introduction</vt:lpstr>
      <vt:lpstr>Training &amp; Test Data - Source</vt:lpstr>
      <vt:lpstr>Training &amp; Test Data – Data Set</vt:lpstr>
      <vt:lpstr>Pre-processing</vt:lpstr>
      <vt:lpstr>Pre-processing</vt:lpstr>
      <vt:lpstr>Pre-processing</vt:lpstr>
      <vt:lpstr>Topic Modelling</vt:lpstr>
      <vt:lpstr>Topic Modelling</vt:lpstr>
      <vt:lpstr>Supervised Learning Using Spark MLlib</vt:lpstr>
      <vt:lpstr>Features selected </vt:lpstr>
      <vt:lpstr>Data Transformation</vt:lpstr>
      <vt:lpstr>Training Classifier</vt:lpstr>
      <vt:lpstr>Evaluating performance</vt:lpstr>
      <vt:lpstr>Evaluating Performance</vt:lpstr>
      <vt:lpstr>Working Environment</vt:lpstr>
      <vt:lpstr>Google Cloud Platform</vt:lpstr>
      <vt:lpstr>PowerPoint Presentation</vt:lpstr>
      <vt:lpstr>Google Cloud Platform</vt:lpstr>
      <vt:lpstr>Google Cloud Platform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Quora Insincere Questions Classification </dc:title>
  <dc:creator>akash.chand6891@outlook.com</dc:creator>
  <cp:lastModifiedBy>akash.chand6891@outlook.com</cp:lastModifiedBy>
  <cp:revision>6</cp:revision>
  <dcterms:created xsi:type="dcterms:W3CDTF">2018-12-17T16:33:27Z</dcterms:created>
  <dcterms:modified xsi:type="dcterms:W3CDTF">2018-12-17T16:55:35Z</dcterms:modified>
</cp:coreProperties>
</file>