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
      <p:font typeface="Nuni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BFC1BA-E925-4260-BD1B-A1929F6E9983}">
  <a:tblStyle styleId="{10BFC1BA-E925-4260-BD1B-A1929F6E998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44" Type="http://schemas.openxmlformats.org/officeDocument/2006/relationships/font" Target="fonts/Nunito-bold.fntdata"/><Relationship Id="rId21" Type="http://schemas.openxmlformats.org/officeDocument/2006/relationships/slide" Target="slides/slide15.xml"/><Relationship Id="rId43" Type="http://schemas.openxmlformats.org/officeDocument/2006/relationships/font" Target="fonts/Nunito-regular.fntdata"/><Relationship Id="rId24" Type="http://schemas.openxmlformats.org/officeDocument/2006/relationships/slide" Target="slides/slide18.xml"/><Relationship Id="rId46" Type="http://schemas.openxmlformats.org/officeDocument/2006/relationships/font" Target="fonts/Nunito-boldItalic.fntdata"/><Relationship Id="rId23" Type="http://schemas.openxmlformats.org/officeDocument/2006/relationships/slide" Target="slides/slide17.xml"/><Relationship Id="rId45"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800"/>
              </a:spcAft>
              <a:buNone/>
            </a:pPr>
            <a:r>
              <a:rPr lang="en" sz="1200">
                <a:solidFill>
                  <a:schemeClr val="dk1"/>
                </a:solidFill>
                <a:latin typeface="Times New Roman"/>
                <a:ea typeface="Times New Roman"/>
                <a:cs typeface="Times New Roman"/>
                <a:sym typeface="Times New Roman"/>
              </a:rPr>
              <a:t>Hello everyone, We are </a:t>
            </a:r>
            <a:r>
              <a:rPr b="1" lang="en" sz="1200">
                <a:solidFill>
                  <a:schemeClr val="dk1"/>
                </a:solidFill>
                <a:latin typeface="Times New Roman"/>
                <a:ea typeface="Times New Roman"/>
                <a:cs typeface="Times New Roman"/>
                <a:sym typeface="Times New Roman"/>
              </a:rPr>
              <a:t>404 Brain Not Found</a:t>
            </a:r>
            <a:r>
              <a:rPr lang="en" sz="1200">
                <a:solidFill>
                  <a:schemeClr val="dk1"/>
                </a:solidFill>
                <a:latin typeface="Times New Roman"/>
                <a:ea typeface="Times New Roman"/>
                <a:cs typeface="Times New Roman"/>
                <a:sym typeface="Times New Roman"/>
              </a:rPr>
              <a:t>, today we will take all of you back to 2010, when we take a case from a bank of Portugal.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b2401653eb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b2401653eb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800"/>
              </a:spcAft>
              <a:buNone/>
            </a:pPr>
            <a:r>
              <a:rPr lang="en" sz="1200">
                <a:solidFill>
                  <a:schemeClr val="dk1"/>
                </a:solidFill>
                <a:latin typeface="Times New Roman"/>
                <a:ea typeface="Times New Roman"/>
                <a:cs typeface="Times New Roman"/>
                <a:sym typeface="Times New Roman"/>
              </a:rPr>
              <a:t>Because we need to predict the probability of subscription, we first choose to build a logistic regression. Before doing so, we plot a correlation matrix and found that several macroeconomic indicators are highly correlated with each other. So we dropped 3 of these variables and only left two macroeconomic indicators in the model.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b2401653eb_1_3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b2401653eb_1_3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 see the accuracy of results, we plotted the ROC curve and calibration curve. The out-of-sample AUC is 78%, which is not too bad. So as the calibration curve. But it looks like the model is overestimating probabilities. what we found interesting is that a significant negative coefficient of 3 months euro interbank rate, or euribor3m here.</a:t>
            </a:r>
            <a:endParaRPr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b2401653eb_1_3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b2401653eb_1_3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8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By changing thresholds of confusion matrices, we observe that while threshold increases, true positives decrease dramatically, and there are always many true negatives and false negatives.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b2401653e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b2401653e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800"/>
              </a:spcAft>
              <a:buNone/>
            </a:pPr>
            <a:r>
              <a:rPr lang="en" sz="1200">
                <a:solidFill>
                  <a:schemeClr val="dk1"/>
                </a:solidFill>
                <a:latin typeface="Times New Roman"/>
                <a:ea typeface="Times New Roman"/>
                <a:cs typeface="Times New Roman"/>
                <a:sym typeface="Times New Roman"/>
              </a:rPr>
              <a:t>We would also like to answer the question of which factors affect the success of a campaign, so we build a random forest model. We ran a random forest before and after PCA, and </a:t>
            </a:r>
            <a:r>
              <a:rPr b="1" lang="en" sz="1200">
                <a:solidFill>
                  <a:schemeClr val="dk1"/>
                </a:solidFill>
                <a:latin typeface="Times New Roman"/>
                <a:ea typeface="Times New Roman"/>
                <a:cs typeface="Times New Roman"/>
                <a:sym typeface="Times New Roman"/>
              </a:rPr>
              <a:t>found</a:t>
            </a:r>
            <a:r>
              <a:rPr lang="en" sz="1200">
                <a:solidFill>
                  <a:schemeClr val="dk1"/>
                </a:solidFill>
                <a:latin typeface="Times New Roman"/>
                <a:ea typeface="Times New Roman"/>
                <a:cs typeface="Times New Roman"/>
                <a:sym typeface="Times New Roman"/>
              </a:rPr>
              <a:t> that Euribor3m, consumer confidence index, age, and RC3, which is an indicator of whether this customer has bought the product before, are most important.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b2401653eb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b2401653eb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800"/>
              </a:spcAft>
              <a:buNone/>
            </a:pPr>
            <a:r>
              <a:rPr lang="en" sz="1200">
                <a:solidFill>
                  <a:schemeClr val="dk1"/>
                </a:solidFill>
                <a:latin typeface="Times New Roman"/>
                <a:ea typeface="Times New Roman"/>
                <a:cs typeface="Times New Roman"/>
                <a:sym typeface="Times New Roman"/>
              </a:rPr>
              <a:t>From the confusion matrices of random forest we conclude the same as the logistic model, that there are way more false negatives and true negatives. We therefore suspect the high accuracy is cause by unbalanced data.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b2401653eb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b2401653eb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b2401653eb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b2401653eb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To  deal with imbalanced data, we choose Smote-NC for oversampling. (Next Next)</a:t>
            </a:r>
            <a:endParaRPr/>
          </a:p>
          <a:p>
            <a:pPr indent="-298450" lvl="0" marL="457200" rtl="0" algn="l">
              <a:spcBef>
                <a:spcPts val="0"/>
              </a:spcBef>
              <a:spcAft>
                <a:spcPts val="0"/>
              </a:spcAft>
              <a:buSzPts val="1100"/>
              <a:buChar char="●"/>
            </a:pPr>
            <a:r>
              <a:rPr lang="en"/>
              <a:t>so now the labels for training data are balanced. (Next)</a:t>
            </a:r>
            <a:endParaRPr/>
          </a:p>
          <a:p>
            <a:pPr indent="-298450" lvl="0" marL="457200" rtl="0" algn="l">
              <a:spcBef>
                <a:spcPts val="0"/>
              </a:spcBef>
              <a:spcAft>
                <a:spcPts val="0"/>
              </a:spcAft>
              <a:buSzPts val="1100"/>
              <a:buChar char="●"/>
            </a:pPr>
            <a:r>
              <a:rPr lang="en"/>
              <a:t>At the same time, the total training sample size increased.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b2401653eb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b2401653eb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run the regression model again and found a really surprising result of out-of-sample AUC equals 1.</a:t>
            </a:r>
            <a:endParaRPr/>
          </a:p>
          <a:p>
            <a:pPr indent="-298450" lvl="0" marL="457200" rtl="0" algn="l">
              <a:spcBef>
                <a:spcPts val="0"/>
              </a:spcBef>
              <a:spcAft>
                <a:spcPts val="0"/>
              </a:spcAft>
              <a:buSzPts val="1100"/>
              <a:buChar char="●"/>
            </a:pPr>
            <a:r>
              <a:rPr lang="en"/>
              <a:t>We doubled check the performance of the model in predicting probabilities by a calibration curve. The perfect overlapping of the curves shows we have done so well to fit the reality. </a:t>
            </a:r>
            <a:endParaRPr/>
          </a:p>
          <a:p>
            <a:pPr indent="-298450" lvl="0" marL="457200" rtl="0" algn="l">
              <a:spcBef>
                <a:spcPts val="0"/>
              </a:spcBef>
              <a:spcAft>
                <a:spcPts val="0"/>
              </a:spcAft>
              <a:buSzPts val="1100"/>
              <a:buChar char="●"/>
            </a:pPr>
            <a:r>
              <a:rPr lang="en"/>
              <a:t>We suspect this result is caused by some intrinsic reason with the Data itself, like it’s already linear separable by a hyperplane.</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b2401653eb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b2401653eb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To tested out our belief, we tried Support Vector Machine. By altering penalty level, we found that in most of the time SVC also gives an before and after SMOTE out-of-sample AUC of 1. </a:t>
            </a:r>
            <a:endParaRPr/>
          </a:p>
          <a:p>
            <a:pPr indent="-298450" lvl="0" marL="457200" rtl="0" algn="l">
              <a:spcBef>
                <a:spcPts val="0"/>
              </a:spcBef>
              <a:spcAft>
                <a:spcPts val="0"/>
              </a:spcAft>
              <a:buSzPts val="1100"/>
              <a:buChar char="●"/>
            </a:pPr>
            <a:r>
              <a:rPr lang="en"/>
              <a:t>So, there indeed exists a hyperplane, or in other words, a certain dominating predictor could separate between "yes" and "no"'s. </a:t>
            </a:r>
            <a:endParaRPr/>
          </a:p>
          <a:p>
            <a:pPr indent="-298450" lvl="0" marL="457200" rtl="0" algn="l">
              <a:spcBef>
                <a:spcPts val="0"/>
              </a:spcBef>
              <a:spcAft>
                <a:spcPts val="0"/>
              </a:spcAft>
              <a:buSzPts val="1100"/>
              <a:buChar char="●"/>
            </a:pPr>
            <a:r>
              <a:rPr lang="en"/>
              <a:t>From the previous evidence, we propose this predictor to be "Euribor3m"--the euro bank interest rate (Next)</a:t>
            </a:r>
            <a:endParaRPr/>
          </a:p>
          <a:p>
            <a:pPr indent="-298450" lvl="0" marL="457200" rtl="0" algn="l">
              <a:spcBef>
                <a:spcPts val="0"/>
              </a:spcBef>
              <a:spcAft>
                <a:spcPts val="0"/>
              </a:spcAft>
              <a:buSzPts val="1100"/>
              <a:buChar char="●"/>
            </a:pPr>
            <a:r>
              <a:rPr lang="en"/>
              <a:t>If this is true, it would make prediction so much easier,because we need to only focus on public Macro Economical metric, which is already available.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b2401653eb_1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b2401653eb_1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So far, we have completed the Bank's first and second tasks given to us.</a:t>
            </a:r>
            <a:endParaRPr/>
          </a:p>
          <a:p>
            <a:pPr indent="-298450" lvl="0" marL="457200" rtl="0" algn="l">
              <a:spcBef>
                <a:spcPts val="0"/>
              </a:spcBef>
              <a:spcAft>
                <a:spcPts val="0"/>
              </a:spcAft>
              <a:buSzPts val="1100"/>
              <a:buChar char="●"/>
            </a:pPr>
            <a:r>
              <a:rPr lang="en"/>
              <a:t>However, </a:t>
            </a:r>
            <a:endParaRPr/>
          </a:p>
          <a:p>
            <a:pPr indent="-298450" lvl="1" marL="914400" rtl="0" algn="l">
              <a:spcBef>
                <a:spcPts val="0"/>
              </a:spcBef>
              <a:spcAft>
                <a:spcPts val="0"/>
              </a:spcAft>
              <a:buSzPts val="1100"/>
              <a:buChar char="○"/>
            </a:pPr>
            <a:r>
              <a:rPr lang="en"/>
              <a:t>given such importance of "Euribor", we still wonder its counterintuitive effect. </a:t>
            </a:r>
            <a:endParaRPr/>
          </a:p>
          <a:p>
            <a:pPr indent="-298450" lvl="1" marL="914400" rtl="0" algn="l">
              <a:spcBef>
                <a:spcPts val="0"/>
              </a:spcBef>
              <a:spcAft>
                <a:spcPts val="0"/>
              </a:spcAft>
              <a:buSzPts val="1100"/>
              <a:buChar char="○"/>
            </a:pPr>
            <a:r>
              <a:rPr lang="en"/>
              <a:t>Also, can we optimize our marketing performance by considering profit?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2401653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2401653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800"/>
              </a:spcAft>
              <a:buNone/>
            </a:pPr>
            <a:r>
              <a:rPr lang="en" sz="1200">
                <a:solidFill>
                  <a:schemeClr val="dk1"/>
                </a:solidFill>
                <a:latin typeface="Times New Roman"/>
                <a:ea typeface="Times New Roman"/>
                <a:cs typeface="Times New Roman"/>
                <a:sym typeface="Times New Roman"/>
              </a:rPr>
              <a:t>We are asked by the bank manager to assess the effectiveness of the telemarketing campaign based on sales data in the past 3 years from 2008 to 2010, and figure out what factors can be used for improving future campaigns.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b2401653eb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b2401653eb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ab0061c1e9_1_1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ab0061c1e9_1_1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For the first question, there are three reasons:</a:t>
            </a:r>
            <a:endParaRPr/>
          </a:p>
          <a:p>
            <a:pPr indent="0" lvl="0" marL="0" rtl="0" algn="l">
              <a:lnSpc>
                <a:spcPct val="115000"/>
              </a:lnSpc>
              <a:spcBef>
                <a:spcPts val="0"/>
              </a:spcBef>
              <a:spcAft>
                <a:spcPts val="0"/>
              </a:spcAft>
              <a:buClr>
                <a:schemeClr val="dk1"/>
              </a:buClr>
              <a:buSzPts val="1100"/>
              <a:buFont typeface="Arial"/>
              <a:buNone/>
            </a:pPr>
            <a:r>
              <a:rPr lang="en"/>
              <a:t>First, most people save money in the bank for more than a year, rather than only 3 months. </a:t>
            </a:r>
            <a:endParaRPr/>
          </a:p>
          <a:p>
            <a:pPr indent="0" lvl="0" marL="0" rtl="0" algn="l">
              <a:lnSpc>
                <a:spcPct val="115000"/>
              </a:lnSpc>
              <a:spcBef>
                <a:spcPts val="0"/>
              </a:spcBef>
              <a:spcAft>
                <a:spcPts val="0"/>
              </a:spcAft>
              <a:buClr>
                <a:schemeClr val="dk1"/>
              </a:buClr>
              <a:buSzPts val="1100"/>
              <a:buFont typeface="Arial"/>
              <a:buNone/>
            </a:pPr>
            <a:r>
              <a:rPr lang="en"/>
              <a:t>Second, many European governments set a policy to raise the deposit insurance cap, raising the compensations for savers. </a:t>
            </a:r>
            <a:endParaRPr/>
          </a:p>
          <a:p>
            <a:pPr indent="0" lvl="0" marL="0" rtl="0" algn="l">
              <a:lnSpc>
                <a:spcPct val="115000"/>
              </a:lnSpc>
              <a:spcBef>
                <a:spcPts val="0"/>
              </a:spcBef>
              <a:spcAft>
                <a:spcPts val="0"/>
              </a:spcAft>
              <a:buClr>
                <a:schemeClr val="dk1"/>
              </a:buClr>
              <a:buSzPts val="1100"/>
              <a:buFont typeface="Arial"/>
              <a:buNone/>
            </a:pPr>
            <a:r>
              <a:rPr lang="en"/>
              <a:t>Third, most customers were afraid that high interest rates would lead to another bubbling market. So they feel much safer with low interest rates.</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ab0061c1e9_1_2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ab0061c1e9_1_2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For the second question, we consider selecting a best classifier to maximize the payoff. By making the assumptions a, b and m, we have the cost matrix like this. Also note that customers who being called have a bigger probability of subscribing, which need to multiply by (1+m)</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ab0061c1e9_1_2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ab0061c1e9_1_2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 for estimating the unit cost A, we first divide the cost into labor cost and phone cost,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ab0061c1e9_1_2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ab0061c1e9_1_2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can use the labor cost of US in 2022 and scale it to Portugal in 2008 using wage difference and GDP per capita. So the unit cost A is about 10.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b0fa83f9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b0fa83f9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For B and m, we estimate by ourselves. For profit, we initially set profit to be small multiplier of cost, but it seems there’s no big difference. So we assume B to be 25 and m to be 0.2 for now.</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b0fa83f92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b0fa83f92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Then, we try to find the best classifier. The algorithm is mainly iterating the threshold I, and find the i that maximize the payoff which equals to the multiplication of cost matrix and confusion matrix. The best payoff is 35 thousand with threshold 0.79.</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b0fa83f92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b0fa83f92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Finally, we conducted a sensitivity analysis by trying values of m and B to see how best threshold and payoff change. As unit cost is $10, the unit profit should at least exceed $50 so that the best threshold can be below 0.5. This means that only when the unit profit is large enough, can the bank profit from telemarketing.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still have time to say a wrap up):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conclusion for today, we would like to highly agree with the current market trends that telemarketing is not a preferred perfect way to target at customers and make profitable returns. With only profit greater than 12 times of the cost, it is worth taking telemarketing strategies for business growth.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9a8c45860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9a8c45860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b2401653eb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b2401653eb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2401653eb_1_2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2401653eb_1_2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800"/>
              </a:spcAft>
              <a:buNone/>
            </a:pPr>
            <a:r>
              <a:rPr i="1" lang="en" sz="1200">
                <a:solidFill>
                  <a:schemeClr val="dk1"/>
                </a:solidFill>
                <a:latin typeface="Times New Roman"/>
                <a:ea typeface="Times New Roman"/>
                <a:cs typeface="Times New Roman"/>
                <a:sym typeface="Times New Roman"/>
              </a:rPr>
              <a:t>As we receive the data, we can use it to build predictive models and furnish it so that we can fulfill the bank's goal of predicting probability. From the models as well as the learning procedure, we are expected to gain some insights regarding this business.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b2401653e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b2401653e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b2401653eb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b2401653eb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b2401653e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b2401653e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b2401653eb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b2401653eb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b2401653eb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b2401653eb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800"/>
              </a:spcAft>
              <a:buNone/>
            </a:pPr>
            <a:r>
              <a:rPr i="1" lang="en" sz="1200">
                <a:solidFill>
                  <a:schemeClr val="dk1"/>
                </a:solidFill>
                <a:latin typeface="Times New Roman"/>
                <a:ea typeface="Times New Roman"/>
                <a:cs typeface="Times New Roman"/>
                <a:sym typeface="Times New Roman"/>
              </a:rPr>
              <a:t>Among the 21 independent variables provided, we first dropped irrelevant columns with missing data. We add a year column as our data was just around the 2008 financial crisis, and we would like to trace the timeline. </a:t>
            </a:r>
            <a:endParaRPr sz="9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b2401653eb_1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b2401653eb_1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80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Here’s the dictionary of our data after preprocessing. Here’s a quick look for continuous and discrete variables’ distributions. For large-ranged continuous variables, we standardized them.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b2401653eb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b2401653eb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800"/>
              </a:spcAft>
              <a:buNone/>
            </a:pPr>
            <a:r>
              <a:rPr i="1" lang="en" sz="1200">
                <a:solidFill>
                  <a:schemeClr val="dk1"/>
                </a:solidFill>
                <a:latin typeface="Times New Roman"/>
                <a:ea typeface="Times New Roman"/>
                <a:cs typeface="Times New Roman"/>
                <a:sym typeface="Times New Roman"/>
              </a:rPr>
              <a:t>For large-ranged continuous variables, we standardized them.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b2401653eb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b2401653eb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After one-hot encoding, we found that those 37 dummy variables have limited explanatory power. So we would like to reduce the number of dummy variables by PCA. From the elbow plot, we decide to use the first 6 pcs. </a:t>
            </a:r>
            <a:endParaRPr/>
          </a:p>
          <a:p>
            <a:pPr indent="0" lvl="0" marL="0" rtl="0" algn="l">
              <a:spcBef>
                <a:spcPts val="800"/>
              </a:spcBef>
              <a:spcAft>
                <a:spcPts val="0"/>
              </a:spcAft>
              <a:buNone/>
            </a:pPr>
            <a:r>
              <a:t/>
            </a:r>
            <a:endParaRPr/>
          </a:p>
          <a:p>
            <a:pPr indent="0" lvl="0" marL="0" rtl="0" algn="l">
              <a:spcBef>
                <a:spcPts val="0"/>
              </a:spcBef>
              <a:spcAft>
                <a:spcPts val="0"/>
              </a:spcAft>
              <a:buNone/>
            </a:pPr>
            <a:r>
              <a:rPr lang="en"/>
              <a:t>PC3 represents people who has past success </a:t>
            </a:r>
            <a:r>
              <a:rPr lang="en"/>
              <a:t>experience: load heavily on psuccess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b2401653eb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b2401653eb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14.png"/><Relationship Id="rId5" Type="http://schemas.openxmlformats.org/officeDocument/2006/relationships/image" Target="../media/image19.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timedoctor.com/blog/average-salary-in-portugal/" TargetMode="Externa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timedoctor.com/blog/average-salary-in-portugal/" TargetMode="External"/><Relationship Id="rId4" Type="http://schemas.openxmlformats.org/officeDocument/2006/relationships/hyperlink" Target="https://data.worldbank.org/indicator/NY.GDP.PCAP.CD?locations=PT" TargetMode="External"/><Relationship Id="rId5" Type="http://schemas.openxmlformats.org/officeDocument/2006/relationships/image" Target="../media/image25.png"/><Relationship Id="rId6"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hyperlink" Target="http://drive.google.com/file/d/1qq56YqKiAncfnp-rQOPCsXotdQFEhSAX/view" TargetMode="External"/><Relationship Id="rId4" Type="http://schemas.openxmlformats.org/officeDocument/2006/relationships/image" Target="../media/image32.jpg"/><Relationship Id="rId5" Type="http://schemas.openxmlformats.org/officeDocument/2006/relationships/hyperlink" Target="http://drive.google.com/file/d/1E3nn0dOI-TWcYsmqgl2JPrk50T3Ai9Q0/view" TargetMode="External"/><Relationship Id="rId6"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914550" y="1572575"/>
            <a:ext cx="73149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Bank Telemarketing Analysis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404 Brain Not Found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22"/>
          <p:cNvPicPr preferRelativeResize="0"/>
          <p:nvPr/>
        </p:nvPicPr>
        <p:blipFill>
          <a:blip r:embed="rId3">
            <a:alphaModFix/>
          </a:blip>
          <a:stretch>
            <a:fillRect/>
          </a:stretch>
        </p:blipFill>
        <p:spPr>
          <a:xfrm>
            <a:off x="4669875" y="380125"/>
            <a:ext cx="3827549" cy="3876150"/>
          </a:xfrm>
          <a:prstGeom prst="rect">
            <a:avLst/>
          </a:prstGeom>
          <a:noFill/>
          <a:ln>
            <a:noFill/>
          </a:ln>
        </p:spPr>
      </p:pic>
      <p:sp>
        <p:nvSpPr>
          <p:cNvPr id="243" name="Google Shape;243;p22"/>
          <p:cNvSpPr txBox="1"/>
          <p:nvPr>
            <p:ph idx="1" type="body"/>
          </p:nvPr>
        </p:nvSpPr>
        <p:spPr>
          <a:xfrm>
            <a:off x="328025" y="4163500"/>
            <a:ext cx="7415100" cy="605100"/>
          </a:xfrm>
          <a:prstGeom prst="rect">
            <a:avLst/>
          </a:prstGeom>
        </p:spPr>
        <p:txBody>
          <a:bodyPr anchorCtr="0" anchor="b" bIns="91425" lIns="91425" spcFirstLastPara="1" rIns="91425" wrap="square" tIns="91425">
            <a:normAutofit lnSpcReduction="10000"/>
          </a:bodyPr>
          <a:lstStyle/>
          <a:p>
            <a:pPr indent="0" lvl="0" marL="0" rtl="0" algn="l">
              <a:spcBef>
                <a:spcPts val="0"/>
              </a:spcBef>
              <a:spcAft>
                <a:spcPts val="0"/>
              </a:spcAft>
              <a:buNone/>
            </a:pPr>
            <a:r>
              <a:rPr lang="en" sz="2800">
                <a:solidFill>
                  <a:schemeClr val="lt1"/>
                </a:solidFill>
                <a:latin typeface="Nunito"/>
                <a:ea typeface="Nunito"/>
                <a:cs typeface="Nunito"/>
                <a:sym typeface="Nunito"/>
              </a:rPr>
              <a:t>Logistic Regression</a:t>
            </a:r>
            <a:r>
              <a:rPr lang="en" sz="2800">
                <a:solidFill>
                  <a:schemeClr val="lt1"/>
                </a:solidFill>
                <a:latin typeface="Nunito"/>
                <a:ea typeface="Nunito"/>
                <a:cs typeface="Nunito"/>
                <a:sym typeface="Nunito"/>
              </a:rPr>
              <a:t> - Correlation Matrix</a:t>
            </a:r>
            <a:endParaRPr/>
          </a:p>
        </p:txBody>
      </p:sp>
      <p:sp>
        <p:nvSpPr>
          <p:cNvPr id="244" name="Google Shape;244;p22"/>
          <p:cNvSpPr txBox="1"/>
          <p:nvPr/>
        </p:nvSpPr>
        <p:spPr>
          <a:xfrm>
            <a:off x="863575" y="955075"/>
            <a:ext cx="30894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Calibri"/>
              <a:buChar char="●"/>
            </a:pPr>
            <a:r>
              <a:rPr lang="en">
                <a:latin typeface="Calibri"/>
                <a:ea typeface="Calibri"/>
                <a:cs typeface="Calibri"/>
                <a:sym typeface="Calibri"/>
              </a:rPr>
              <a:t>On Continuous Variables</a:t>
            </a:r>
            <a:endParaRPr>
              <a:latin typeface="Calibri"/>
              <a:ea typeface="Calibri"/>
              <a:cs typeface="Calibri"/>
              <a:sym typeface="Calibri"/>
            </a:endParaRPr>
          </a:p>
          <a:p>
            <a:pPr indent="-317500" lvl="0" marL="457200" rtl="0" algn="l">
              <a:lnSpc>
                <a:spcPct val="200000"/>
              </a:lnSpc>
              <a:spcBef>
                <a:spcPts val="0"/>
              </a:spcBef>
              <a:spcAft>
                <a:spcPts val="0"/>
              </a:spcAft>
              <a:buSzPts val="1400"/>
              <a:buFont typeface="Calibri"/>
              <a:buChar char="●"/>
            </a:pPr>
            <a:r>
              <a:rPr lang="en">
                <a:latin typeface="Calibri"/>
                <a:ea typeface="Calibri"/>
                <a:cs typeface="Calibri"/>
                <a:sym typeface="Calibri"/>
              </a:rPr>
              <a:t>After Scaling</a:t>
            </a:r>
            <a:endParaRPr>
              <a:latin typeface="Calibri"/>
              <a:ea typeface="Calibri"/>
              <a:cs typeface="Calibri"/>
              <a:sym typeface="Calibri"/>
            </a:endParaRPr>
          </a:p>
          <a:p>
            <a:pPr indent="-317500" lvl="0" marL="457200" rtl="0" algn="l">
              <a:lnSpc>
                <a:spcPct val="200000"/>
              </a:lnSpc>
              <a:spcBef>
                <a:spcPts val="0"/>
              </a:spcBef>
              <a:spcAft>
                <a:spcPts val="0"/>
              </a:spcAft>
              <a:buSzPts val="1400"/>
              <a:buFont typeface="Calibri"/>
              <a:buChar char="●"/>
            </a:pPr>
            <a:r>
              <a:rPr lang="en">
                <a:latin typeface="Calibri"/>
                <a:ea typeface="Calibri"/>
                <a:cs typeface="Calibri"/>
                <a:sym typeface="Calibri"/>
              </a:rPr>
              <a:t>Macroeconomic Indicators are </a:t>
            </a:r>
            <a:r>
              <a:rPr lang="en">
                <a:latin typeface="Calibri"/>
                <a:ea typeface="Calibri"/>
                <a:cs typeface="Calibri"/>
                <a:sym typeface="Calibri"/>
              </a:rPr>
              <a:t>highly</a:t>
            </a:r>
            <a:r>
              <a:rPr lang="en">
                <a:latin typeface="Calibri"/>
                <a:ea typeface="Calibri"/>
                <a:cs typeface="Calibri"/>
                <a:sym typeface="Calibri"/>
              </a:rPr>
              <a:t> correlated, therefore only use euribor3m, and dropped other Macroeconomic variables for logistic regression</a:t>
            </a:r>
            <a:endParaRPr>
              <a:latin typeface="Calibri"/>
              <a:ea typeface="Calibri"/>
              <a:cs typeface="Calibri"/>
              <a:sym typeface="Calibri"/>
            </a:endParaRPr>
          </a:p>
        </p:txBody>
      </p:sp>
      <p:sp>
        <p:nvSpPr>
          <p:cNvPr id="245" name="Google Shape;245;p22"/>
          <p:cNvSpPr/>
          <p:nvPr/>
        </p:nvSpPr>
        <p:spPr>
          <a:xfrm>
            <a:off x="6924225" y="1469600"/>
            <a:ext cx="702600" cy="509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6" name="Google Shape;246;p22"/>
          <p:cNvSpPr/>
          <p:nvPr/>
        </p:nvSpPr>
        <p:spPr>
          <a:xfrm>
            <a:off x="6298325" y="1498850"/>
            <a:ext cx="478200" cy="450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7" name="Google Shape;247;p22"/>
          <p:cNvSpPr/>
          <p:nvPr/>
        </p:nvSpPr>
        <p:spPr>
          <a:xfrm>
            <a:off x="0"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248" name="Google Shape;248;p22"/>
          <p:cNvSpPr/>
          <p:nvPr/>
        </p:nvSpPr>
        <p:spPr>
          <a:xfrm>
            <a:off x="4145400" y="4725"/>
            <a:ext cx="24645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Enhancement</a:t>
            </a:r>
            <a:endParaRPr>
              <a:solidFill>
                <a:schemeClr val="dk1"/>
              </a:solidFill>
            </a:endParaRPr>
          </a:p>
        </p:txBody>
      </p:sp>
      <p:sp>
        <p:nvSpPr>
          <p:cNvPr id="249" name="Google Shape;249;p22"/>
          <p:cNvSpPr/>
          <p:nvPr/>
        </p:nvSpPr>
        <p:spPr>
          <a:xfrm>
            <a:off x="6609900" y="4725"/>
            <a:ext cx="25341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Economic Analysis</a:t>
            </a:r>
            <a:endParaRPr>
              <a:solidFill>
                <a:schemeClr val="dk1"/>
              </a:solidFill>
            </a:endParaRPr>
          </a:p>
        </p:txBody>
      </p:sp>
      <p:sp>
        <p:nvSpPr>
          <p:cNvPr id="250" name="Google Shape;250;p22"/>
          <p:cNvSpPr/>
          <p:nvPr/>
        </p:nvSpPr>
        <p:spPr>
          <a:xfrm>
            <a:off x="2072675" y="4725"/>
            <a:ext cx="20727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Model Building</a:t>
            </a:r>
            <a:endParaRPr b="1">
              <a:solidFill>
                <a:schemeClr val="dk1"/>
              </a:solidFill>
            </a:endParaRPr>
          </a:p>
        </p:txBody>
      </p:sp>
      <p:sp>
        <p:nvSpPr>
          <p:cNvPr id="251" name="Google Shape;251;p22"/>
          <p:cNvSpPr/>
          <p:nvPr/>
        </p:nvSpPr>
        <p:spPr>
          <a:xfrm>
            <a:off x="6924225" y="2966700"/>
            <a:ext cx="478200" cy="450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3"/>
          <p:cNvSpPr txBox="1"/>
          <p:nvPr>
            <p:ph idx="4294967295" type="title"/>
          </p:nvPr>
        </p:nvSpPr>
        <p:spPr>
          <a:xfrm>
            <a:off x="668325" y="607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 - AUC</a:t>
            </a:r>
            <a:endParaRPr/>
          </a:p>
        </p:txBody>
      </p:sp>
      <p:pic>
        <p:nvPicPr>
          <p:cNvPr id="257" name="Google Shape;257;p23"/>
          <p:cNvPicPr preferRelativeResize="0"/>
          <p:nvPr/>
        </p:nvPicPr>
        <p:blipFill>
          <a:blip r:embed="rId3">
            <a:alphaModFix/>
          </a:blip>
          <a:stretch>
            <a:fillRect/>
          </a:stretch>
        </p:blipFill>
        <p:spPr>
          <a:xfrm>
            <a:off x="5698125" y="390450"/>
            <a:ext cx="2475900" cy="2370475"/>
          </a:xfrm>
          <a:prstGeom prst="rect">
            <a:avLst/>
          </a:prstGeom>
          <a:noFill/>
          <a:ln>
            <a:noFill/>
          </a:ln>
        </p:spPr>
      </p:pic>
      <p:pic>
        <p:nvPicPr>
          <p:cNvPr id="258" name="Google Shape;258;p23"/>
          <p:cNvPicPr preferRelativeResize="0"/>
          <p:nvPr/>
        </p:nvPicPr>
        <p:blipFill>
          <a:blip r:embed="rId4">
            <a:alphaModFix/>
          </a:blip>
          <a:stretch>
            <a:fillRect/>
          </a:stretch>
        </p:blipFill>
        <p:spPr>
          <a:xfrm>
            <a:off x="5782083" y="2760925"/>
            <a:ext cx="2391942" cy="2313401"/>
          </a:xfrm>
          <a:prstGeom prst="rect">
            <a:avLst/>
          </a:prstGeom>
          <a:noFill/>
          <a:ln>
            <a:noFill/>
          </a:ln>
        </p:spPr>
      </p:pic>
      <p:cxnSp>
        <p:nvCxnSpPr>
          <p:cNvPr id="259" name="Google Shape;259;p23"/>
          <p:cNvCxnSpPr>
            <a:stCxn id="260" idx="6"/>
            <a:endCxn id="261" idx="2"/>
          </p:cNvCxnSpPr>
          <p:nvPr/>
        </p:nvCxnSpPr>
        <p:spPr>
          <a:xfrm>
            <a:off x="3597325" y="2688275"/>
            <a:ext cx="702300" cy="936000"/>
          </a:xfrm>
          <a:prstGeom prst="bentConnector3">
            <a:avLst>
              <a:gd fmla="val 49995" name="adj1"/>
            </a:avLst>
          </a:prstGeom>
          <a:noFill/>
          <a:ln cap="flat" cmpd="sng" w="9525">
            <a:solidFill>
              <a:srgbClr val="C2C2C2"/>
            </a:solidFill>
            <a:prstDash val="solid"/>
            <a:round/>
            <a:headEnd len="sm" w="sm" type="none"/>
            <a:tailEnd len="sm" w="sm" type="none"/>
          </a:ln>
        </p:spPr>
      </p:cxnSp>
      <p:cxnSp>
        <p:nvCxnSpPr>
          <p:cNvPr id="262" name="Google Shape;262;p23"/>
          <p:cNvCxnSpPr>
            <a:stCxn id="260" idx="6"/>
            <a:endCxn id="263" idx="2"/>
          </p:cNvCxnSpPr>
          <p:nvPr/>
        </p:nvCxnSpPr>
        <p:spPr>
          <a:xfrm flipH="1" rot="10800000">
            <a:off x="3597325" y="1760675"/>
            <a:ext cx="702300" cy="927600"/>
          </a:xfrm>
          <a:prstGeom prst="bentConnector3">
            <a:avLst>
              <a:gd fmla="val 49995" name="adj1"/>
            </a:avLst>
          </a:prstGeom>
          <a:noFill/>
          <a:ln cap="flat" cmpd="sng" w="9525">
            <a:solidFill>
              <a:srgbClr val="C2C2C2"/>
            </a:solidFill>
            <a:prstDash val="solid"/>
            <a:round/>
            <a:headEnd len="sm" w="sm" type="none"/>
            <a:tailEnd len="sm" w="sm" type="none"/>
          </a:ln>
        </p:spPr>
      </p:cxnSp>
      <p:grpSp>
        <p:nvGrpSpPr>
          <p:cNvPr id="264" name="Google Shape;264;p23"/>
          <p:cNvGrpSpPr/>
          <p:nvPr/>
        </p:nvGrpSpPr>
        <p:grpSpPr>
          <a:xfrm>
            <a:off x="4299550" y="1601000"/>
            <a:ext cx="1356350" cy="319200"/>
            <a:chOff x="5056925" y="1476150"/>
            <a:chExt cx="1356350" cy="319200"/>
          </a:xfrm>
        </p:grpSpPr>
        <p:sp>
          <p:nvSpPr>
            <p:cNvPr id="265" name="Google Shape;265;p23"/>
            <p:cNvSpPr/>
            <p:nvPr/>
          </p:nvSpPr>
          <p:spPr>
            <a:xfrm>
              <a:off x="5326675" y="1476150"/>
              <a:ext cx="1086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ROC Curve</a:t>
              </a:r>
              <a:endParaRPr sz="1100">
                <a:solidFill>
                  <a:srgbClr val="3D3D3D"/>
                </a:solidFill>
                <a:latin typeface="Roboto"/>
                <a:ea typeface="Roboto"/>
                <a:cs typeface="Roboto"/>
                <a:sym typeface="Roboto"/>
              </a:endParaRPr>
            </a:p>
          </p:txBody>
        </p:sp>
        <p:sp>
          <p:nvSpPr>
            <p:cNvPr id="263" name="Google Shape;263;p23"/>
            <p:cNvSpPr/>
            <p:nvPr/>
          </p:nvSpPr>
          <p:spPr>
            <a:xfrm>
              <a:off x="5056925" y="1548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23"/>
          <p:cNvGrpSpPr/>
          <p:nvPr/>
        </p:nvGrpSpPr>
        <p:grpSpPr>
          <a:xfrm>
            <a:off x="4299550" y="3464675"/>
            <a:ext cx="1482600" cy="319200"/>
            <a:chOff x="3650050" y="3348150"/>
            <a:chExt cx="1482600" cy="319200"/>
          </a:xfrm>
        </p:grpSpPr>
        <p:sp>
          <p:nvSpPr>
            <p:cNvPr id="267" name="Google Shape;267;p23"/>
            <p:cNvSpPr/>
            <p:nvPr/>
          </p:nvSpPr>
          <p:spPr>
            <a:xfrm>
              <a:off x="3824050" y="3348150"/>
              <a:ext cx="1308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Calibration Curve</a:t>
              </a:r>
              <a:endParaRPr sz="1100">
                <a:solidFill>
                  <a:srgbClr val="3D3D3D"/>
                </a:solidFill>
                <a:latin typeface="Roboto"/>
                <a:ea typeface="Roboto"/>
                <a:cs typeface="Roboto"/>
                <a:sym typeface="Roboto"/>
              </a:endParaRPr>
            </a:p>
          </p:txBody>
        </p:sp>
        <p:sp>
          <p:nvSpPr>
            <p:cNvPr id="261" name="Google Shape;261;p23"/>
            <p:cNvSpPr/>
            <p:nvPr/>
          </p:nvSpPr>
          <p:spPr>
            <a:xfrm>
              <a:off x="3650050" y="3420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23"/>
          <p:cNvSpPr txBox="1"/>
          <p:nvPr/>
        </p:nvSpPr>
        <p:spPr>
          <a:xfrm>
            <a:off x="6758175" y="1920200"/>
            <a:ext cx="156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AUC = 77.93%</a:t>
            </a:r>
            <a:endParaRPr>
              <a:latin typeface="Calibri"/>
              <a:ea typeface="Calibri"/>
              <a:cs typeface="Calibri"/>
              <a:sym typeface="Calibri"/>
            </a:endParaRPr>
          </a:p>
        </p:txBody>
      </p:sp>
      <p:sp>
        <p:nvSpPr>
          <p:cNvPr id="269" name="Google Shape;269;p23"/>
          <p:cNvSpPr/>
          <p:nvPr/>
        </p:nvSpPr>
        <p:spPr>
          <a:xfrm>
            <a:off x="0"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270" name="Google Shape;270;p23"/>
          <p:cNvSpPr/>
          <p:nvPr/>
        </p:nvSpPr>
        <p:spPr>
          <a:xfrm>
            <a:off x="4145400" y="4725"/>
            <a:ext cx="24645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Enhancement</a:t>
            </a:r>
            <a:endParaRPr>
              <a:solidFill>
                <a:schemeClr val="dk1"/>
              </a:solidFill>
            </a:endParaRPr>
          </a:p>
        </p:txBody>
      </p:sp>
      <p:sp>
        <p:nvSpPr>
          <p:cNvPr id="271" name="Google Shape;271;p23"/>
          <p:cNvSpPr/>
          <p:nvPr/>
        </p:nvSpPr>
        <p:spPr>
          <a:xfrm>
            <a:off x="6609900" y="4725"/>
            <a:ext cx="25341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Economic Analysis</a:t>
            </a:r>
            <a:endParaRPr>
              <a:solidFill>
                <a:schemeClr val="dk1"/>
              </a:solidFill>
            </a:endParaRPr>
          </a:p>
        </p:txBody>
      </p:sp>
      <p:sp>
        <p:nvSpPr>
          <p:cNvPr id="272" name="Google Shape;272;p23"/>
          <p:cNvSpPr/>
          <p:nvPr/>
        </p:nvSpPr>
        <p:spPr>
          <a:xfrm>
            <a:off x="2072675" y="4725"/>
            <a:ext cx="20727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Model Building</a:t>
            </a:r>
            <a:endParaRPr b="1">
              <a:solidFill>
                <a:schemeClr val="dk1"/>
              </a:solidFill>
            </a:endParaRPr>
          </a:p>
        </p:txBody>
      </p:sp>
      <p:grpSp>
        <p:nvGrpSpPr>
          <p:cNvPr id="273" name="Google Shape;273;p23"/>
          <p:cNvGrpSpPr/>
          <p:nvPr/>
        </p:nvGrpSpPr>
        <p:grpSpPr>
          <a:xfrm>
            <a:off x="819150" y="1476150"/>
            <a:ext cx="2652426" cy="2890701"/>
            <a:chOff x="819150" y="1476150"/>
            <a:chExt cx="2652426" cy="2890701"/>
          </a:xfrm>
        </p:grpSpPr>
        <p:pic>
          <p:nvPicPr>
            <p:cNvPr id="274" name="Google Shape;274;p23"/>
            <p:cNvPicPr preferRelativeResize="0"/>
            <p:nvPr/>
          </p:nvPicPr>
          <p:blipFill>
            <a:blip r:embed="rId5">
              <a:alphaModFix/>
            </a:blip>
            <a:stretch>
              <a:fillRect/>
            </a:stretch>
          </p:blipFill>
          <p:spPr>
            <a:xfrm>
              <a:off x="819150" y="1476150"/>
              <a:ext cx="2652426" cy="2890701"/>
            </a:xfrm>
            <a:prstGeom prst="rect">
              <a:avLst/>
            </a:prstGeom>
            <a:noFill/>
            <a:ln>
              <a:noFill/>
            </a:ln>
          </p:spPr>
        </p:pic>
        <p:sp>
          <p:nvSpPr>
            <p:cNvPr id="275" name="Google Shape;275;p23"/>
            <p:cNvSpPr/>
            <p:nvPr/>
          </p:nvSpPr>
          <p:spPr>
            <a:xfrm>
              <a:off x="1446600" y="3341525"/>
              <a:ext cx="320100" cy="125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23"/>
          <p:cNvSpPr/>
          <p:nvPr/>
        </p:nvSpPr>
        <p:spPr>
          <a:xfrm>
            <a:off x="3423325" y="2601275"/>
            <a:ext cx="174000" cy="174000"/>
          </a:xfrm>
          <a:prstGeom prst="ellipse">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24"/>
          <p:cNvPicPr preferRelativeResize="0"/>
          <p:nvPr/>
        </p:nvPicPr>
        <p:blipFill>
          <a:blip r:embed="rId3">
            <a:alphaModFix/>
          </a:blip>
          <a:stretch>
            <a:fillRect/>
          </a:stretch>
        </p:blipFill>
        <p:spPr>
          <a:xfrm>
            <a:off x="328025" y="2229075"/>
            <a:ext cx="2081026" cy="2293424"/>
          </a:xfrm>
          <a:prstGeom prst="rect">
            <a:avLst/>
          </a:prstGeom>
          <a:noFill/>
          <a:ln>
            <a:noFill/>
          </a:ln>
        </p:spPr>
      </p:pic>
      <p:pic>
        <p:nvPicPr>
          <p:cNvPr id="281" name="Google Shape;281;p24"/>
          <p:cNvPicPr preferRelativeResize="0"/>
          <p:nvPr/>
        </p:nvPicPr>
        <p:blipFill>
          <a:blip r:embed="rId4">
            <a:alphaModFix/>
          </a:blip>
          <a:stretch>
            <a:fillRect/>
          </a:stretch>
        </p:blipFill>
        <p:spPr>
          <a:xfrm>
            <a:off x="2293125" y="2216088"/>
            <a:ext cx="2278872" cy="2319400"/>
          </a:xfrm>
          <a:prstGeom prst="rect">
            <a:avLst/>
          </a:prstGeom>
          <a:noFill/>
          <a:ln>
            <a:noFill/>
          </a:ln>
        </p:spPr>
      </p:pic>
      <p:pic>
        <p:nvPicPr>
          <p:cNvPr id="282" name="Google Shape;282;p24"/>
          <p:cNvPicPr preferRelativeResize="0"/>
          <p:nvPr/>
        </p:nvPicPr>
        <p:blipFill>
          <a:blip r:embed="rId5">
            <a:alphaModFix/>
          </a:blip>
          <a:stretch>
            <a:fillRect/>
          </a:stretch>
        </p:blipFill>
        <p:spPr>
          <a:xfrm>
            <a:off x="4518776" y="2216112"/>
            <a:ext cx="2118536" cy="2247626"/>
          </a:xfrm>
          <a:prstGeom prst="rect">
            <a:avLst/>
          </a:prstGeom>
          <a:noFill/>
          <a:ln>
            <a:noFill/>
          </a:ln>
        </p:spPr>
      </p:pic>
      <p:pic>
        <p:nvPicPr>
          <p:cNvPr id="283" name="Google Shape;283;p24"/>
          <p:cNvPicPr preferRelativeResize="0"/>
          <p:nvPr/>
        </p:nvPicPr>
        <p:blipFill>
          <a:blip r:embed="rId6">
            <a:alphaModFix/>
          </a:blip>
          <a:stretch>
            <a:fillRect/>
          </a:stretch>
        </p:blipFill>
        <p:spPr>
          <a:xfrm>
            <a:off x="6637300" y="2198263"/>
            <a:ext cx="2278875" cy="2283318"/>
          </a:xfrm>
          <a:prstGeom prst="rect">
            <a:avLst/>
          </a:prstGeom>
          <a:noFill/>
          <a:ln>
            <a:noFill/>
          </a:ln>
        </p:spPr>
      </p:pic>
      <p:sp>
        <p:nvSpPr>
          <p:cNvPr id="284" name="Google Shape;284;p24"/>
          <p:cNvSpPr txBox="1"/>
          <p:nvPr>
            <p:ph idx="4294967295" type="title"/>
          </p:nvPr>
        </p:nvSpPr>
        <p:spPr>
          <a:xfrm>
            <a:off x="668325" y="607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 - Confusion Matrix</a:t>
            </a:r>
            <a:endParaRPr/>
          </a:p>
        </p:txBody>
      </p:sp>
      <p:sp>
        <p:nvSpPr>
          <p:cNvPr id="285" name="Google Shape;285;p24"/>
          <p:cNvSpPr/>
          <p:nvPr/>
        </p:nvSpPr>
        <p:spPr>
          <a:xfrm rot="-6133">
            <a:off x="499444" y="1712050"/>
            <a:ext cx="7903813" cy="2973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6" name="Google Shape;286;p24"/>
          <p:cNvSpPr txBox="1"/>
          <p:nvPr/>
        </p:nvSpPr>
        <p:spPr>
          <a:xfrm>
            <a:off x="531675" y="1162350"/>
            <a:ext cx="10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Thresholds</a:t>
            </a:r>
            <a:endParaRPr>
              <a:latin typeface="Calibri"/>
              <a:ea typeface="Calibri"/>
              <a:cs typeface="Calibri"/>
              <a:sym typeface="Calibri"/>
            </a:endParaRPr>
          </a:p>
        </p:txBody>
      </p:sp>
      <p:sp>
        <p:nvSpPr>
          <p:cNvPr id="287" name="Google Shape;287;p24"/>
          <p:cNvSpPr txBox="1"/>
          <p:nvPr/>
        </p:nvSpPr>
        <p:spPr>
          <a:xfrm>
            <a:off x="668325" y="1511150"/>
            <a:ext cx="63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0.2</a:t>
            </a:r>
            <a:endParaRPr>
              <a:latin typeface="Calibri"/>
              <a:ea typeface="Calibri"/>
              <a:cs typeface="Calibri"/>
              <a:sym typeface="Calibri"/>
            </a:endParaRPr>
          </a:p>
        </p:txBody>
      </p:sp>
      <p:sp>
        <p:nvSpPr>
          <p:cNvPr id="288" name="Google Shape;288;p24"/>
          <p:cNvSpPr txBox="1"/>
          <p:nvPr/>
        </p:nvSpPr>
        <p:spPr>
          <a:xfrm>
            <a:off x="2952375" y="1511150"/>
            <a:ext cx="63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0.3</a:t>
            </a:r>
            <a:endParaRPr>
              <a:latin typeface="Calibri"/>
              <a:ea typeface="Calibri"/>
              <a:cs typeface="Calibri"/>
              <a:sym typeface="Calibri"/>
            </a:endParaRPr>
          </a:p>
        </p:txBody>
      </p:sp>
      <p:sp>
        <p:nvSpPr>
          <p:cNvPr id="289" name="Google Shape;289;p24"/>
          <p:cNvSpPr txBox="1"/>
          <p:nvPr/>
        </p:nvSpPr>
        <p:spPr>
          <a:xfrm>
            <a:off x="5086075" y="1511150"/>
            <a:ext cx="63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0.5</a:t>
            </a:r>
            <a:endParaRPr>
              <a:latin typeface="Calibri"/>
              <a:ea typeface="Calibri"/>
              <a:cs typeface="Calibri"/>
              <a:sym typeface="Calibri"/>
            </a:endParaRPr>
          </a:p>
        </p:txBody>
      </p:sp>
      <p:sp>
        <p:nvSpPr>
          <p:cNvPr id="290" name="Google Shape;290;p24"/>
          <p:cNvSpPr txBox="1"/>
          <p:nvPr/>
        </p:nvSpPr>
        <p:spPr>
          <a:xfrm>
            <a:off x="7327150" y="1511150"/>
            <a:ext cx="63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0.8</a:t>
            </a:r>
            <a:endParaRPr>
              <a:latin typeface="Calibri"/>
              <a:ea typeface="Calibri"/>
              <a:cs typeface="Calibri"/>
              <a:sym typeface="Calibri"/>
            </a:endParaRPr>
          </a:p>
        </p:txBody>
      </p:sp>
      <p:sp>
        <p:nvSpPr>
          <p:cNvPr id="291" name="Google Shape;291;p24"/>
          <p:cNvSpPr/>
          <p:nvPr/>
        </p:nvSpPr>
        <p:spPr>
          <a:xfrm>
            <a:off x="0"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292" name="Google Shape;292;p24"/>
          <p:cNvSpPr/>
          <p:nvPr/>
        </p:nvSpPr>
        <p:spPr>
          <a:xfrm>
            <a:off x="4145400" y="4725"/>
            <a:ext cx="24645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Enhancement</a:t>
            </a:r>
            <a:endParaRPr>
              <a:solidFill>
                <a:schemeClr val="dk1"/>
              </a:solidFill>
            </a:endParaRPr>
          </a:p>
        </p:txBody>
      </p:sp>
      <p:sp>
        <p:nvSpPr>
          <p:cNvPr id="293" name="Google Shape;293;p24"/>
          <p:cNvSpPr/>
          <p:nvPr/>
        </p:nvSpPr>
        <p:spPr>
          <a:xfrm>
            <a:off x="6609900" y="4725"/>
            <a:ext cx="25341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Economic Analysis</a:t>
            </a:r>
            <a:endParaRPr>
              <a:solidFill>
                <a:schemeClr val="dk1"/>
              </a:solidFill>
            </a:endParaRPr>
          </a:p>
        </p:txBody>
      </p:sp>
      <p:sp>
        <p:nvSpPr>
          <p:cNvPr id="294" name="Google Shape;294;p24"/>
          <p:cNvSpPr/>
          <p:nvPr/>
        </p:nvSpPr>
        <p:spPr>
          <a:xfrm>
            <a:off x="2072675" y="4725"/>
            <a:ext cx="20727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Model Building</a:t>
            </a:r>
            <a:endParaRPr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5"/>
          <p:cNvSpPr txBox="1"/>
          <p:nvPr>
            <p:ph idx="4294967295" type="title"/>
          </p:nvPr>
        </p:nvSpPr>
        <p:spPr>
          <a:xfrm>
            <a:off x="5905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 Feature Importances</a:t>
            </a:r>
            <a:endParaRPr/>
          </a:p>
        </p:txBody>
      </p:sp>
      <p:pic>
        <p:nvPicPr>
          <p:cNvPr id="300" name="Google Shape;300;p25"/>
          <p:cNvPicPr preferRelativeResize="0"/>
          <p:nvPr/>
        </p:nvPicPr>
        <p:blipFill>
          <a:blip r:embed="rId3">
            <a:alphaModFix/>
          </a:blip>
          <a:stretch>
            <a:fillRect/>
          </a:stretch>
        </p:blipFill>
        <p:spPr>
          <a:xfrm>
            <a:off x="296100" y="900100"/>
            <a:ext cx="4340125" cy="3675175"/>
          </a:xfrm>
          <a:prstGeom prst="rect">
            <a:avLst/>
          </a:prstGeom>
          <a:noFill/>
          <a:ln>
            <a:noFill/>
          </a:ln>
        </p:spPr>
      </p:pic>
      <p:sp>
        <p:nvSpPr>
          <p:cNvPr id="301" name="Google Shape;301;p25"/>
          <p:cNvSpPr/>
          <p:nvPr/>
        </p:nvSpPr>
        <p:spPr>
          <a:xfrm>
            <a:off x="296100" y="1076625"/>
            <a:ext cx="426900" cy="30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2" name="Google Shape;302;p25"/>
          <p:cNvPicPr preferRelativeResize="0"/>
          <p:nvPr/>
        </p:nvPicPr>
        <p:blipFill>
          <a:blip r:embed="rId4">
            <a:alphaModFix/>
          </a:blip>
          <a:stretch>
            <a:fillRect/>
          </a:stretch>
        </p:blipFill>
        <p:spPr>
          <a:xfrm>
            <a:off x="4636225" y="941250"/>
            <a:ext cx="4182426" cy="3592875"/>
          </a:xfrm>
          <a:prstGeom prst="rect">
            <a:avLst/>
          </a:prstGeom>
          <a:noFill/>
          <a:ln>
            <a:noFill/>
          </a:ln>
        </p:spPr>
      </p:pic>
      <p:pic>
        <p:nvPicPr>
          <p:cNvPr id="303" name="Google Shape;303;p25"/>
          <p:cNvPicPr preferRelativeResize="0"/>
          <p:nvPr/>
        </p:nvPicPr>
        <p:blipFill rotWithShape="1">
          <a:blip r:embed="rId3">
            <a:alphaModFix/>
          </a:blip>
          <a:srcRect b="86543" l="9987" r="3917" t="4691"/>
          <a:stretch/>
        </p:blipFill>
        <p:spPr>
          <a:xfrm>
            <a:off x="1323125" y="1867635"/>
            <a:ext cx="7415100" cy="778177"/>
          </a:xfrm>
          <a:prstGeom prst="rect">
            <a:avLst/>
          </a:prstGeom>
          <a:noFill/>
          <a:ln>
            <a:noFill/>
          </a:ln>
          <a:effectLst>
            <a:outerShdw blurRad="57150" rotWithShape="0" algn="bl" dir="5400000" dist="47625">
              <a:srgbClr val="000000">
                <a:alpha val="67000"/>
              </a:srgbClr>
            </a:outerShdw>
          </a:effectLst>
        </p:spPr>
      </p:pic>
      <p:sp>
        <p:nvSpPr>
          <p:cNvPr id="304" name="Google Shape;304;p25"/>
          <p:cNvSpPr txBox="1"/>
          <p:nvPr/>
        </p:nvSpPr>
        <p:spPr>
          <a:xfrm>
            <a:off x="1323125" y="2816575"/>
            <a:ext cx="297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Calibri"/>
                <a:ea typeface="Calibri"/>
                <a:cs typeface="Calibri"/>
                <a:sym typeface="Calibri"/>
              </a:rPr>
              <a:t>AUC Before PCA: 0.8876</a:t>
            </a:r>
            <a:endParaRPr b="1">
              <a:solidFill>
                <a:schemeClr val="dk2"/>
              </a:solidFill>
              <a:latin typeface="Calibri"/>
              <a:ea typeface="Calibri"/>
              <a:cs typeface="Calibri"/>
              <a:sym typeface="Calibri"/>
            </a:endParaRPr>
          </a:p>
        </p:txBody>
      </p:sp>
      <p:sp>
        <p:nvSpPr>
          <p:cNvPr id="305" name="Google Shape;305;p25"/>
          <p:cNvSpPr txBox="1"/>
          <p:nvPr/>
        </p:nvSpPr>
        <p:spPr>
          <a:xfrm>
            <a:off x="5903425" y="2816575"/>
            <a:ext cx="297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12121"/>
                </a:solidFill>
                <a:latin typeface="Calibri"/>
                <a:ea typeface="Calibri"/>
                <a:cs typeface="Calibri"/>
                <a:sym typeface="Calibri"/>
              </a:rPr>
              <a:t>AUC After</a:t>
            </a:r>
            <a:r>
              <a:rPr b="1" lang="en">
                <a:solidFill>
                  <a:srgbClr val="212121"/>
                </a:solidFill>
                <a:latin typeface="Calibri"/>
                <a:ea typeface="Calibri"/>
                <a:cs typeface="Calibri"/>
                <a:sym typeface="Calibri"/>
              </a:rPr>
              <a:t> PCA: 0.8920</a:t>
            </a:r>
            <a:endParaRPr b="1">
              <a:solidFill>
                <a:srgbClr val="212121"/>
              </a:solidFill>
              <a:latin typeface="Calibri"/>
              <a:ea typeface="Calibri"/>
              <a:cs typeface="Calibri"/>
              <a:sym typeface="Calibri"/>
            </a:endParaRPr>
          </a:p>
        </p:txBody>
      </p:sp>
      <p:sp>
        <p:nvSpPr>
          <p:cNvPr id="306" name="Google Shape;306;p25"/>
          <p:cNvSpPr/>
          <p:nvPr/>
        </p:nvSpPr>
        <p:spPr>
          <a:xfrm>
            <a:off x="0"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307" name="Google Shape;307;p25"/>
          <p:cNvSpPr/>
          <p:nvPr/>
        </p:nvSpPr>
        <p:spPr>
          <a:xfrm>
            <a:off x="4145400" y="4725"/>
            <a:ext cx="24645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Enhancement</a:t>
            </a:r>
            <a:endParaRPr>
              <a:solidFill>
                <a:schemeClr val="dk1"/>
              </a:solidFill>
            </a:endParaRPr>
          </a:p>
        </p:txBody>
      </p:sp>
      <p:sp>
        <p:nvSpPr>
          <p:cNvPr id="308" name="Google Shape;308;p25"/>
          <p:cNvSpPr/>
          <p:nvPr/>
        </p:nvSpPr>
        <p:spPr>
          <a:xfrm>
            <a:off x="2072675" y="4725"/>
            <a:ext cx="20727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Model Building</a:t>
            </a:r>
            <a:endParaRPr b="1">
              <a:solidFill>
                <a:schemeClr val="dk1"/>
              </a:solidFill>
            </a:endParaRPr>
          </a:p>
        </p:txBody>
      </p:sp>
      <p:sp>
        <p:nvSpPr>
          <p:cNvPr id="309" name="Google Shape;309;p25"/>
          <p:cNvSpPr/>
          <p:nvPr/>
        </p:nvSpPr>
        <p:spPr>
          <a:xfrm>
            <a:off x="6609900" y="4725"/>
            <a:ext cx="25341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Economical Analysis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6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6"/>
          <p:cNvSpPr txBox="1"/>
          <p:nvPr>
            <p:ph idx="4294967295"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 Bootstrapping</a:t>
            </a:r>
            <a:endParaRPr/>
          </a:p>
        </p:txBody>
      </p:sp>
      <p:pic>
        <p:nvPicPr>
          <p:cNvPr id="315" name="Google Shape;315;p26"/>
          <p:cNvPicPr preferRelativeResize="0"/>
          <p:nvPr/>
        </p:nvPicPr>
        <p:blipFill>
          <a:blip r:embed="rId3">
            <a:alphaModFix/>
          </a:blip>
          <a:stretch>
            <a:fillRect/>
          </a:stretch>
        </p:blipFill>
        <p:spPr>
          <a:xfrm>
            <a:off x="819151" y="1547950"/>
            <a:ext cx="3567800" cy="2502350"/>
          </a:xfrm>
          <a:prstGeom prst="rect">
            <a:avLst/>
          </a:prstGeom>
          <a:noFill/>
          <a:ln>
            <a:noFill/>
          </a:ln>
        </p:spPr>
      </p:pic>
      <p:pic>
        <p:nvPicPr>
          <p:cNvPr id="316" name="Google Shape;316;p26"/>
          <p:cNvPicPr preferRelativeResize="0"/>
          <p:nvPr/>
        </p:nvPicPr>
        <p:blipFill>
          <a:blip r:embed="rId4">
            <a:alphaModFix/>
          </a:blip>
          <a:stretch>
            <a:fillRect/>
          </a:stretch>
        </p:blipFill>
        <p:spPr>
          <a:xfrm>
            <a:off x="4572000" y="1602725"/>
            <a:ext cx="3320825" cy="2392800"/>
          </a:xfrm>
          <a:prstGeom prst="rect">
            <a:avLst/>
          </a:prstGeom>
          <a:noFill/>
          <a:ln>
            <a:noFill/>
          </a:ln>
        </p:spPr>
      </p:pic>
      <p:sp>
        <p:nvSpPr>
          <p:cNvPr id="317" name="Google Shape;317;p26"/>
          <p:cNvSpPr txBox="1"/>
          <p:nvPr/>
        </p:nvSpPr>
        <p:spPr>
          <a:xfrm>
            <a:off x="903925" y="4050300"/>
            <a:ext cx="297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Calibri"/>
                <a:ea typeface="Calibri"/>
                <a:cs typeface="Calibri"/>
                <a:sym typeface="Calibri"/>
              </a:rPr>
              <a:t>Accuracy </a:t>
            </a:r>
            <a:r>
              <a:rPr b="1" lang="en">
                <a:solidFill>
                  <a:schemeClr val="dk2"/>
                </a:solidFill>
                <a:latin typeface="Calibri"/>
                <a:ea typeface="Calibri"/>
                <a:cs typeface="Calibri"/>
                <a:sym typeface="Calibri"/>
              </a:rPr>
              <a:t>Before PCA: 0.8868</a:t>
            </a:r>
            <a:endParaRPr b="1">
              <a:solidFill>
                <a:schemeClr val="dk2"/>
              </a:solidFill>
              <a:latin typeface="Calibri"/>
              <a:ea typeface="Calibri"/>
              <a:cs typeface="Calibri"/>
              <a:sym typeface="Calibri"/>
            </a:endParaRPr>
          </a:p>
        </p:txBody>
      </p:sp>
      <p:sp>
        <p:nvSpPr>
          <p:cNvPr id="318" name="Google Shape;318;p26"/>
          <p:cNvSpPr txBox="1"/>
          <p:nvPr/>
        </p:nvSpPr>
        <p:spPr>
          <a:xfrm>
            <a:off x="4745463" y="4050300"/>
            <a:ext cx="297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12121"/>
                </a:solidFill>
                <a:latin typeface="Calibri"/>
                <a:ea typeface="Calibri"/>
                <a:cs typeface="Calibri"/>
                <a:sym typeface="Calibri"/>
              </a:rPr>
              <a:t>Accuracy After</a:t>
            </a:r>
            <a:r>
              <a:rPr b="1" lang="en">
                <a:solidFill>
                  <a:srgbClr val="212121"/>
                </a:solidFill>
                <a:latin typeface="Calibri"/>
                <a:ea typeface="Calibri"/>
                <a:cs typeface="Calibri"/>
                <a:sym typeface="Calibri"/>
              </a:rPr>
              <a:t> PCA: 0.8868</a:t>
            </a:r>
            <a:endParaRPr b="1">
              <a:solidFill>
                <a:srgbClr val="212121"/>
              </a:solidFill>
              <a:latin typeface="Calibri"/>
              <a:ea typeface="Calibri"/>
              <a:cs typeface="Calibri"/>
              <a:sym typeface="Calibri"/>
            </a:endParaRPr>
          </a:p>
        </p:txBody>
      </p:sp>
      <p:sp>
        <p:nvSpPr>
          <p:cNvPr id="319" name="Google Shape;319;p26"/>
          <p:cNvSpPr/>
          <p:nvPr/>
        </p:nvSpPr>
        <p:spPr>
          <a:xfrm>
            <a:off x="0"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320" name="Google Shape;320;p26"/>
          <p:cNvSpPr/>
          <p:nvPr/>
        </p:nvSpPr>
        <p:spPr>
          <a:xfrm>
            <a:off x="4145375" y="4725"/>
            <a:ext cx="24645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Enhancement</a:t>
            </a:r>
            <a:endParaRPr>
              <a:solidFill>
                <a:schemeClr val="dk1"/>
              </a:solidFill>
            </a:endParaRPr>
          </a:p>
        </p:txBody>
      </p:sp>
      <p:sp>
        <p:nvSpPr>
          <p:cNvPr id="321" name="Google Shape;321;p26"/>
          <p:cNvSpPr/>
          <p:nvPr/>
        </p:nvSpPr>
        <p:spPr>
          <a:xfrm>
            <a:off x="6609900" y="4725"/>
            <a:ext cx="25341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Economic Analysis</a:t>
            </a:r>
            <a:endParaRPr>
              <a:solidFill>
                <a:schemeClr val="dk1"/>
              </a:solidFill>
            </a:endParaRPr>
          </a:p>
        </p:txBody>
      </p:sp>
      <p:sp>
        <p:nvSpPr>
          <p:cNvPr id="322" name="Google Shape;322;p26"/>
          <p:cNvSpPr/>
          <p:nvPr/>
        </p:nvSpPr>
        <p:spPr>
          <a:xfrm>
            <a:off x="2072675" y="4725"/>
            <a:ext cx="20727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Model Building</a:t>
            </a:r>
            <a:endParaRPr b="1">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6" name="Shape 326"/>
        <p:cNvGrpSpPr/>
        <p:nvPr/>
      </p:nvGrpSpPr>
      <p:grpSpPr>
        <a:xfrm>
          <a:off x="0" y="0"/>
          <a:ext cx="0" cy="0"/>
          <a:chOff x="0" y="0"/>
          <a:chExt cx="0" cy="0"/>
        </a:xfrm>
      </p:grpSpPr>
      <p:sp>
        <p:nvSpPr>
          <p:cNvPr id="327" name="Google Shape;327;p27"/>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chemeClr val="dk1"/>
                </a:solidFill>
              </a:rPr>
              <a:t>Model Enhancement</a:t>
            </a:r>
            <a:endParaRPr b="1">
              <a:solidFill>
                <a:schemeClr val="dk1"/>
              </a:solidFill>
            </a:endParaRPr>
          </a:p>
        </p:txBody>
      </p:sp>
      <p:sp>
        <p:nvSpPr>
          <p:cNvPr id="328" name="Google Shape;328;p27"/>
          <p:cNvSpPr/>
          <p:nvPr/>
        </p:nvSpPr>
        <p:spPr>
          <a:xfrm rot="5400000">
            <a:off x="312175" y="-312500"/>
            <a:ext cx="1120500" cy="17469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txBox="1"/>
          <p:nvPr/>
        </p:nvSpPr>
        <p:spPr>
          <a:xfrm>
            <a:off x="96350" y="70300"/>
            <a:ext cx="96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Nunito"/>
                <a:ea typeface="Nunito"/>
                <a:cs typeface="Nunito"/>
                <a:sym typeface="Nunito"/>
              </a:rPr>
              <a:t>Part 3</a:t>
            </a:r>
            <a:endParaRPr b="1" sz="1600">
              <a:solidFill>
                <a:schemeClr val="dk1"/>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8"/>
          <p:cNvSpPr txBox="1"/>
          <p:nvPr>
            <p:ph idx="4294967295" type="title"/>
          </p:nvPr>
        </p:nvSpPr>
        <p:spPr>
          <a:xfrm>
            <a:off x="742950" y="540800"/>
            <a:ext cx="7505700" cy="6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Unbalanced Data Problem</a:t>
            </a:r>
            <a:endParaRPr/>
          </a:p>
        </p:txBody>
      </p:sp>
      <p:grpSp>
        <p:nvGrpSpPr>
          <p:cNvPr id="335" name="Google Shape;335;p28"/>
          <p:cNvGrpSpPr/>
          <p:nvPr/>
        </p:nvGrpSpPr>
        <p:grpSpPr>
          <a:xfrm>
            <a:off x="191900" y="1249775"/>
            <a:ext cx="3509775" cy="746550"/>
            <a:chOff x="1319425" y="1604725"/>
            <a:chExt cx="3509775" cy="746550"/>
          </a:xfrm>
        </p:grpSpPr>
        <p:sp>
          <p:nvSpPr>
            <p:cNvPr id="336" name="Google Shape;336;p28"/>
            <p:cNvSpPr/>
            <p:nvPr/>
          </p:nvSpPr>
          <p:spPr>
            <a:xfrm>
              <a:off x="1495125" y="1604725"/>
              <a:ext cx="3334075" cy="7465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txBox="1"/>
            <p:nvPr/>
          </p:nvSpPr>
          <p:spPr>
            <a:xfrm>
              <a:off x="1319425" y="1761700"/>
              <a:ext cx="3363600" cy="585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300">
                  <a:latin typeface="Calibri"/>
                  <a:ea typeface="Calibri"/>
                  <a:cs typeface="Calibri"/>
                  <a:sym typeface="Calibri"/>
                </a:rPr>
                <a:t>36548 labeled ‘No’ vs. 4640 labeled ‘Yes’ </a:t>
              </a:r>
              <a:endParaRPr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p:txBody>
        </p:sp>
      </p:grpSp>
      <p:grpSp>
        <p:nvGrpSpPr>
          <p:cNvPr id="338" name="Google Shape;338;p28"/>
          <p:cNvGrpSpPr/>
          <p:nvPr/>
        </p:nvGrpSpPr>
        <p:grpSpPr>
          <a:xfrm>
            <a:off x="48350" y="2235600"/>
            <a:ext cx="3653325" cy="746550"/>
            <a:chOff x="1161575" y="2848650"/>
            <a:chExt cx="3653325" cy="746550"/>
          </a:xfrm>
        </p:grpSpPr>
        <p:sp>
          <p:nvSpPr>
            <p:cNvPr id="339" name="Google Shape;339;p28"/>
            <p:cNvSpPr/>
            <p:nvPr/>
          </p:nvSpPr>
          <p:spPr>
            <a:xfrm>
              <a:off x="1489875" y="2848650"/>
              <a:ext cx="3325025" cy="7465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340" name="Google Shape;340;p28"/>
            <p:cNvSpPr txBox="1"/>
            <p:nvPr/>
          </p:nvSpPr>
          <p:spPr>
            <a:xfrm>
              <a:off x="1161575" y="3001050"/>
              <a:ext cx="3639000" cy="384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300">
                  <a:latin typeface="Calibri"/>
                  <a:ea typeface="Calibri"/>
                  <a:cs typeface="Calibri"/>
                  <a:sym typeface="Calibri"/>
                </a:rPr>
                <a:t>Have continuous and categorical variables</a:t>
              </a:r>
              <a:endParaRPr sz="1300">
                <a:latin typeface="Calibri"/>
                <a:ea typeface="Calibri"/>
                <a:cs typeface="Calibri"/>
                <a:sym typeface="Calibri"/>
              </a:endParaRPr>
            </a:p>
          </p:txBody>
        </p:sp>
      </p:grpSp>
      <p:sp>
        <p:nvSpPr>
          <p:cNvPr id="341" name="Google Shape;341;p28"/>
          <p:cNvSpPr txBox="1"/>
          <p:nvPr/>
        </p:nvSpPr>
        <p:spPr>
          <a:xfrm>
            <a:off x="5142350" y="1710050"/>
            <a:ext cx="1854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Calibri"/>
                <a:ea typeface="Calibri"/>
                <a:cs typeface="Calibri"/>
                <a:sym typeface="Calibri"/>
              </a:rPr>
              <a:t>SMOTE-NC</a:t>
            </a:r>
            <a:endParaRPr b="1" sz="2000">
              <a:latin typeface="Calibri"/>
              <a:ea typeface="Calibri"/>
              <a:cs typeface="Calibri"/>
              <a:sym typeface="Calibri"/>
            </a:endParaRPr>
          </a:p>
        </p:txBody>
      </p:sp>
      <p:cxnSp>
        <p:nvCxnSpPr>
          <p:cNvPr id="342" name="Google Shape;342;p28"/>
          <p:cNvCxnSpPr>
            <a:stCxn id="340" idx="3"/>
          </p:cNvCxnSpPr>
          <p:nvPr/>
        </p:nvCxnSpPr>
        <p:spPr>
          <a:xfrm flipH="1" rot="10800000">
            <a:off x="3687350" y="1949550"/>
            <a:ext cx="1455000" cy="630900"/>
          </a:xfrm>
          <a:prstGeom prst="bentConnector3">
            <a:avLst>
              <a:gd fmla="val 11507" name="adj1"/>
            </a:avLst>
          </a:prstGeom>
          <a:noFill/>
          <a:ln cap="flat" cmpd="sng" w="9525">
            <a:solidFill>
              <a:schemeClr val="dk2"/>
            </a:solidFill>
            <a:prstDash val="solid"/>
            <a:round/>
            <a:headEnd len="med" w="med" type="none"/>
            <a:tailEnd len="med" w="med" type="none"/>
          </a:ln>
        </p:spPr>
      </p:cxnSp>
      <p:cxnSp>
        <p:nvCxnSpPr>
          <p:cNvPr id="343" name="Google Shape;343;p28"/>
          <p:cNvCxnSpPr>
            <a:stCxn id="336" idx="3"/>
          </p:cNvCxnSpPr>
          <p:nvPr/>
        </p:nvCxnSpPr>
        <p:spPr>
          <a:xfrm>
            <a:off x="3701675" y="1623050"/>
            <a:ext cx="1440600" cy="340500"/>
          </a:xfrm>
          <a:prstGeom prst="bentConnector3">
            <a:avLst>
              <a:gd fmla="val 10628" name="adj1"/>
            </a:avLst>
          </a:prstGeom>
          <a:noFill/>
          <a:ln cap="flat" cmpd="sng" w="9525">
            <a:solidFill>
              <a:schemeClr val="dk2"/>
            </a:solidFill>
            <a:prstDash val="solid"/>
            <a:round/>
            <a:headEnd len="med" w="med" type="none"/>
            <a:tailEnd len="med" w="med" type="none"/>
          </a:ln>
        </p:spPr>
      </p:cxnSp>
      <p:sp>
        <p:nvSpPr>
          <p:cNvPr id="344" name="Google Shape;344;p28"/>
          <p:cNvSpPr txBox="1"/>
          <p:nvPr/>
        </p:nvSpPr>
        <p:spPr>
          <a:xfrm>
            <a:off x="3956100" y="2045113"/>
            <a:ext cx="12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latin typeface="Calibri"/>
                <a:ea typeface="Calibri"/>
                <a:cs typeface="Calibri"/>
                <a:sym typeface="Calibri"/>
              </a:rPr>
              <a:t>Oversampling </a:t>
            </a:r>
            <a:endParaRPr>
              <a:solidFill>
                <a:srgbClr val="980000"/>
              </a:solidFill>
              <a:latin typeface="Calibri"/>
              <a:ea typeface="Calibri"/>
              <a:cs typeface="Calibri"/>
              <a:sym typeface="Calibri"/>
            </a:endParaRPr>
          </a:p>
        </p:txBody>
      </p:sp>
      <p:sp>
        <p:nvSpPr>
          <p:cNvPr id="345" name="Google Shape;345;p28"/>
          <p:cNvSpPr/>
          <p:nvPr/>
        </p:nvSpPr>
        <p:spPr>
          <a:xfrm>
            <a:off x="0"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346" name="Google Shape;346;p28"/>
          <p:cNvSpPr/>
          <p:nvPr/>
        </p:nvSpPr>
        <p:spPr>
          <a:xfrm>
            <a:off x="2072675"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solidFill>
                <a:schemeClr val="dk1"/>
              </a:solidFill>
            </a:endParaRPr>
          </a:p>
        </p:txBody>
      </p:sp>
      <p:sp>
        <p:nvSpPr>
          <p:cNvPr id="347" name="Google Shape;347;p28"/>
          <p:cNvSpPr/>
          <p:nvPr/>
        </p:nvSpPr>
        <p:spPr>
          <a:xfrm>
            <a:off x="6609900" y="4725"/>
            <a:ext cx="25341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Economic Analysis</a:t>
            </a:r>
            <a:endParaRPr>
              <a:solidFill>
                <a:schemeClr val="dk1"/>
              </a:solidFill>
            </a:endParaRPr>
          </a:p>
        </p:txBody>
      </p:sp>
      <p:sp>
        <p:nvSpPr>
          <p:cNvPr id="348" name="Google Shape;348;p28"/>
          <p:cNvSpPr/>
          <p:nvPr/>
        </p:nvSpPr>
        <p:spPr>
          <a:xfrm>
            <a:off x="4145400" y="4725"/>
            <a:ext cx="24645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Model Enhancement</a:t>
            </a:r>
            <a:endParaRPr b="1">
              <a:solidFill>
                <a:schemeClr val="dk1"/>
              </a:solidFill>
            </a:endParaRPr>
          </a:p>
        </p:txBody>
      </p:sp>
      <p:sp>
        <p:nvSpPr>
          <p:cNvPr id="349" name="Google Shape;349;p28"/>
          <p:cNvSpPr/>
          <p:nvPr/>
        </p:nvSpPr>
        <p:spPr>
          <a:xfrm>
            <a:off x="3605238" y="1536038"/>
            <a:ext cx="174000" cy="174000"/>
          </a:xfrm>
          <a:prstGeom prst="ellipse">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3605250" y="2484750"/>
            <a:ext cx="174000" cy="174000"/>
          </a:xfrm>
          <a:prstGeom prst="ellipse">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28"/>
          <p:cNvGrpSpPr/>
          <p:nvPr/>
        </p:nvGrpSpPr>
        <p:grpSpPr>
          <a:xfrm>
            <a:off x="3956139" y="2707100"/>
            <a:ext cx="4975513" cy="2232231"/>
            <a:chOff x="3956139" y="2707100"/>
            <a:chExt cx="4975513" cy="2232231"/>
          </a:xfrm>
        </p:grpSpPr>
        <p:grpSp>
          <p:nvGrpSpPr>
            <p:cNvPr id="352" name="Google Shape;352;p28"/>
            <p:cNvGrpSpPr/>
            <p:nvPr/>
          </p:nvGrpSpPr>
          <p:grpSpPr>
            <a:xfrm>
              <a:off x="3956139" y="2707165"/>
              <a:ext cx="4975513" cy="2232166"/>
              <a:chOff x="818025" y="1565325"/>
              <a:chExt cx="6473475" cy="2771500"/>
            </a:xfrm>
          </p:grpSpPr>
          <p:pic>
            <p:nvPicPr>
              <p:cNvPr id="353" name="Google Shape;353;p28"/>
              <p:cNvPicPr preferRelativeResize="0"/>
              <p:nvPr/>
            </p:nvPicPr>
            <p:blipFill>
              <a:blip r:embed="rId3">
                <a:alphaModFix/>
              </a:blip>
              <a:stretch>
                <a:fillRect/>
              </a:stretch>
            </p:blipFill>
            <p:spPr>
              <a:xfrm>
                <a:off x="818025" y="1565325"/>
                <a:ext cx="3113325" cy="2694725"/>
              </a:xfrm>
              <a:prstGeom prst="rect">
                <a:avLst/>
              </a:prstGeom>
              <a:noFill/>
              <a:ln>
                <a:noFill/>
              </a:ln>
            </p:spPr>
          </p:pic>
          <p:pic>
            <p:nvPicPr>
              <p:cNvPr id="354" name="Google Shape;354;p28"/>
              <p:cNvPicPr preferRelativeResize="0"/>
              <p:nvPr/>
            </p:nvPicPr>
            <p:blipFill>
              <a:blip r:embed="rId4">
                <a:alphaModFix/>
              </a:blip>
              <a:stretch>
                <a:fillRect/>
              </a:stretch>
            </p:blipFill>
            <p:spPr>
              <a:xfrm>
                <a:off x="3999250" y="1565325"/>
                <a:ext cx="3292250" cy="2771500"/>
              </a:xfrm>
              <a:prstGeom prst="rect">
                <a:avLst/>
              </a:prstGeom>
              <a:noFill/>
              <a:ln>
                <a:noFill/>
              </a:ln>
            </p:spPr>
          </p:pic>
        </p:grpSp>
        <p:sp>
          <p:nvSpPr>
            <p:cNvPr id="355" name="Google Shape;355;p28"/>
            <p:cNvSpPr txBox="1"/>
            <p:nvPr/>
          </p:nvSpPr>
          <p:spPr>
            <a:xfrm>
              <a:off x="4855075" y="2707100"/>
              <a:ext cx="1046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Calibri"/>
                  <a:ea typeface="Calibri"/>
                  <a:cs typeface="Calibri"/>
                  <a:sym typeface="Calibri"/>
                </a:rPr>
                <a:t>Before</a:t>
              </a:r>
              <a:endParaRPr sz="1300">
                <a:latin typeface="Calibri"/>
                <a:ea typeface="Calibri"/>
                <a:cs typeface="Calibri"/>
                <a:sym typeface="Calibri"/>
              </a:endParaRPr>
            </a:p>
          </p:txBody>
        </p:sp>
        <p:sp>
          <p:nvSpPr>
            <p:cNvPr id="356" name="Google Shape;356;p28"/>
            <p:cNvSpPr txBox="1"/>
            <p:nvPr/>
          </p:nvSpPr>
          <p:spPr>
            <a:xfrm>
              <a:off x="7589650" y="2734950"/>
              <a:ext cx="1046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Calibri"/>
                  <a:ea typeface="Calibri"/>
                  <a:cs typeface="Calibri"/>
                  <a:sym typeface="Calibri"/>
                </a:rPr>
                <a:t>After</a:t>
              </a:r>
              <a:endParaRPr sz="1300">
                <a:latin typeface="Calibri"/>
                <a:ea typeface="Calibri"/>
                <a:cs typeface="Calibri"/>
                <a:sym typeface="Calibri"/>
              </a:endParaRPr>
            </a:p>
          </p:txBody>
        </p:sp>
      </p:grpSp>
      <p:grpSp>
        <p:nvGrpSpPr>
          <p:cNvPr id="357" name="Google Shape;357;p28"/>
          <p:cNvGrpSpPr/>
          <p:nvPr/>
        </p:nvGrpSpPr>
        <p:grpSpPr>
          <a:xfrm>
            <a:off x="6534777" y="1648550"/>
            <a:ext cx="2265873" cy="615600"/>
            <a:chOff x="6534777" y="1648550"/>
            <a:chExt cx="2265873" cy="615600"/>
          </a:xfrm>
        </p:grpSpPr>
        <p:sp>
          <p:nvSpPr>
            <p:cNvPr id="358" name="Google Shape;358;p28"/>
            <p:cNvSpPr txBox="1"/>
            <p:nvPr/>
          </p:nvSpPr>
          <p:spPr>
            <a:xfrm>
              <a:off x="7120350" y="1648550"/>
              <a:ext cx="168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25587 labeled ‘No’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25587 labeled ‘Yes’</a:t>
              </a:r>
              <a:endParaRPr>
                <a:latin typeface="Calibri"/>
                <a:ea typeface="Calibri"/>
                <a:cs typeface="Calibri"/>
                <a:sym typeface="Calibri"/>
              </a:endParaRPr>
            </a:p>
          </p:txBody>
        </p:sp>
        <p:sp>
          <p:nvSpPr>
            <p:cNvPr id="359" name="Google Shape;359;p28"/>
            <p:cNvSpPr/>
            <p:nvPr/>
          </p:nvSpPr>
          <p:spPr>
            <a:xfrm>
              <a:off x="6534777" y="1841000"/>
              <a:ext cx="552900" cy="2307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60" name="Google Shape;360;p28"/>
          <p:cNvSpPr txBox="1"/>
          <p:nvPr/>
        </p:nvSpPr>
        <p:spPr>
          <a:xfrm>
            <a:off x="7344600" y="1316900"/>
            <a:ext cx="12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latin typeface="Calibri"/>
                <a:ea typeface="Calibri"/>
                <a:cs typeface="Calibri"/>
                <a:sym typeface="Calibri"/>
              </a:rPr>
              <a:t>Balanced!</a:t>
            </a:r>
            <a:r>
              <a:rPr lang="en">
                <a:solidFill>
                  <a:srgbClr val="980000"/>
                </a:solidFill>
                <a:latin typeface="Calibri"/>
                <a:ea typeface="Calibri"/>
                <a:cs typeface="Calibri"/>
                <a:sym typeface="Calibri"/>
              </a:rPr>
              <a:t> </a:t>
            </a:r>
            <a:endParaRPr>
              <a:solidFill>
                <a:srgbClr val="98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9"/>
          <p:cNvSpPr txBox="1"/>
          <p:nvPr>
            <p:ph idx="1" type="body"/>
          </p:nvPr>
        </p:nvSpPr>
        <p:spPr>
          <a:xfrm>
            <a:off x="328025" y="4163500"/>
            <a:ext cx="82038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Claim: The data is linearly </a:t>
            </a:r>
            <a:r>
              <a:rPr b="1" lang="en"/>
              <a:t>separable</a:t>
            </a:r>
            <a:r>
              <a:rPr b="1" lang="en"/>
              <a:t> by a </a:t>
            </a:r>
            <a:r>
              <a:rPr b="1" lang="en"/>
              <a:t>hyperplane.</a:t>
            </a:r>
            <a:endParaRPr b="1"/>
          </a:p>
        </p:txBody>
      </p:sp>
      <p:sp>
        <p:nvSpPr>
          <p:cNvPr id="366" name="Google Shape;366;p29"/>
          <p:cNvSpPr txBox="1"/>
          <p:nvPr>
            <p:ph idx="4294967295" type="title"/>
          </p:nvPr>
        </p:nvSpPr>
        <p:spPr>
          <a:xfrm>
            <a:off x="742950" y="540800"/>
            <a:ext cx="7505700" cy="6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 After SMOTE-NC</a:t>
            </a:r>
            <a:endParaRPr/>
          </a:p>
        </p:txBody>
      </p:sp>
      <p:sp>
        <p:nvSpPr>
          <p:cNvPr id="367" name="Google Shape;367;p29"/>
          <p:cNvSpPr/>
          <p:nvPr/>
        </p:nvSpPr>
        <p:spPr>
          <a:xfrm>
            <a:off x="0"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368" name="Google Shape;368;p29"/>
          <p:cNvSpPr/>
          <p:nvPr/>
        </p:nvSpPr>
        <p:spPr>
          <a:xfrm>
            <a:off x="2072675"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solidFill>
                <a:schemeClr val="dk1"/>
              </a:solidFill>
            </a:endParaRPr>
          </a:p>
        </p:txBody>
      </p:sp>
      <p:sp>
        <p:nvSpPr>
          <p:cNvPr id="369" name="Google Shape;369;p29"/>
          <p:cNvSpPr/>
          <p:nvPr/>
        </p:nvSpPr>
        <p:spPr>
          <a:xfrm>
            <a:off x="6609900" y="4725"/>
            <a:ext cx="25341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Economic Analysis</a:t>
            </a:r>
            <a:endParaRPr>
              <a:solidFill>
                <a:schemeClr val="dk1"/>
              </a:solidFill>
            </a:endParaRPr>
          </a:p>
        </p:txBody>
      </p:sp>
      <p:sp>
        <p:nvSpPr>
          <p:cNvPr id="370" name="Google Shape;370;p29"/>
          <p:cNvSpPr/>
          <p:nvPr/>
        </p:nvSpPr>
        <p:spPr>
          <a:xfrm>
            <a:off x="4145400" y="4725"/>
            <a:ext cx="24645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Model Enhancement</a:t>
            </a:r>
            <a:endParaRPr b="1">
              <a:solidFill>
                <a:schemeClr val="dk1"/>
              </a:solidFill>
            </a:endParaRPr>
          </a:p>
        </p:txBody>
      </p:sp>
      <p:pic>
        <p:nvPicPr>
          <p:cNvPr id="371" name="Google Shape;371;p29"/>
          <p:cNvPicPr preferRelativeResize="0"/>
          <p:nvPr/>
        </p:nvPicPr>
        <p:blipFill>
          <a:blip r:embed="rId3">
            <a:alphaModFix/>
          </a:blip>
          <a:stretch>
            <a:fillRect/>
          </a:stretch>
        </p:blipFill>
        <p:spPr>
          <a:xfrm>
            <a:off x="1117850" y="1358000"/>
            <a:ext cx="2771113" cy="2653100"/>
          </a:xfrm>
          <a:prstGeom prst="rect">
            <a:avLst/>
          </a:prstGeom>
          <a:noFill/>
          <a:ln>
            <a:noFill/>
          </a:ln>
        </p:spPr>
      </p:pic>
      <p:pic>
        <p:nvPicPr>
          <p:cNvPr id="372" name="Google Shape;372;p29"/>
          <p:cNvPicPr preferRelativeResize="0"/>
          <p:nvPr/>
        </p:nvPicPr>
        <p:blipFill>
          <a:blip r:embed="rId4">
            <a:alphaModFix/>
          </a:blip>
          <a:stretch>
            <a:fillRect/>
          </a:stretch>
        </p:blipFill>
        <p:spPr>
          <a:xfrm>
            <a:off x="4682213" y="1510400"/>
            <a:ext cx="2747064" cy="265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0"/>
          <p:cNvSpPr txBox="1"/>
          <p:nvPr>
            <p:ph idx="4294967295" type="title"/>
          </p:nvPr>
        </p:nvSpPr>
        <p:spPr>
          <a:xfrm>
            <a:off x="742950" y="540800"/>
            <a:ext cx="7505700" cy="6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Validate: SVM</a:t>
            </a:r>
            <a:r>
              <a:rPr lang="en"/>
              <a:t> After SMOTE-NC</a:t>
            </a:r>
            <a:endParaRPr/>
          </a:p>
        </p:txBody>
      </p:sp>
      <p:sp>
        <p:nvSpPr>
          <p:cNvPr id="378" name="Google Shape;378;p30"/>
          <p:cNvSpPr txBox="1"/>
          <p:nvPr/>
        </p:nvSpPr>
        <p:spPr>
          <a:xfrm>
            <a:off x="1383950" y="3976300"/>
            <a:ext cx="15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Before SMOTE-NC</a:t>
            </a:r>
            <a:endParaRPr>
              <a:latin typeface="Calibri"/>
              <a:ea typeface="Calibri"/>
              <a:cs typeface="Calibri"/>
              <a:sym typeface="Calibri"/>
            </a:endParaRPr>
          </a:p>
        </p:txBody>
      </p:sp>
      <p:sp>
        <p:nvSpPr>
          <p:cNvPr id="379" name="Google Shape;379;p30"/>
          <p:cNvSpPr txBox="1"/>
          <p:nvPr/>
        </p:nvSpPr>
        <p:spPr>
          <a:xfrm>
            <a:off x="5281038" y="3976300"/>
            <a:ext cx="15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After</a:t>
            </a:r>
            <a:r>
              <a:rPr lang="en">
                <a:latin typeface="Calibri"/>
                <a:ea typeface="Calibri"/>
                <a:cs typeface="Calibri"/>
                <a:sym typeface="Calibri"/>
              </a:rPr>
              <a:t> SMOTE-NC</a:t>
            </a:r>
            <a:endParaRPr>
              <a:latin typeface="Calibri"/>
              <a:ea typeface="Calibri"/>
              <a:cs typeface="Calibri"/>
              <a:sym typeface="Calibri"/>
            </a:endParaRPr>
          </a:p>
        </p:txBody>
      </p:sp>
      <p:sp>
        <p:nvSpPr>
          <p:cNvPr id="380" name="Google Shape;380;p30"/>
          <p:cNvSpPr/>
          <p:nvPr/>
        </p:nvSpPr>
        <p:spPr>
          <a:xfrm>
            <a:off x="0"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381" name="Google Shape;381;p30"/>
          <p:cNvSpPr/>
          <p:nvPr/>
        </p:nvSpPr>
        <p:spPr>
          <a:xfrm>
            <a:off x="2072675"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solidFill>
                <a:schemeClr val="dk1"/>
              </a:solidFill>
            </a:endParaRPr>
          </a:p>
        </p:txBody>
      </p:sp>
      <p:sp>
        <p:nvSpPr>
          <p:cNvPr id="382" name="Google Shape;382;p30"/>
          <p:cNvSpPr/>
          <p:nvPr/>
        </p:nvSpPr>
        <p:spPr>
          <a:xfrm>
            <a:off x="6609900" y="4725"/>
            <a:ext cx="25341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Economic Analysis</a:t>
            </a:r>
            <a:endParaRPr>
              <a:solidFill>
                <a:schemeClr val="dk1"/>
              </a:solidFill>
            </a:endParaRPr>
          </a:p>
        </p:txBody>
      </p:sp>
      <p:sp>
        <p:nvSpPr>
          <p:cNvPr id="383" name="Google Shape;383;p30"/>
          <p:cNvSpPr/>
          <p:nvPr/>
        </p:nvSpPr>
        <p:spPr>
          <a:xfrm>
            <a:off x="4145400" y="4725"/>
            <a:ext cx="24645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Model Enhancement</a:t>
            </a:r>
            <a:endParaRPr b="1">
              <a:solidFill>
                <a:schemeClr val="dk1"/>
              </a:solidFill>
            </a:endParaRPr>
          </a:p>
        </p:txBody>
      </p:sp>
      <p:pic>
        <p:nvPicPr>
          <p:cNvPr id="384" name="Google Shape;384;p30"/>
          <p:cNvPicPr preferRelativeResize="0"/>
          <p:nvPr/>
        </p:nvPicPr>
        <p:blipFill>
          <a:blip r:embed="rId3">
            <a:alphaModFix/>
          </a:blip>
          <a:stretch>
            <a:fillRect/>
          </a:stretch>
        </p:blipFill>
        <p:spPr>
          <a:xfrm>
            <a:off x="1117850" y="1358000"/>
            <a:ext cx="2771113" cy="2653100"/>
          </a:xfrm>
          <a:prstGeom prst="rect">
            <a:avLst/>
          </a:prstGeom>
          <a:noFill/>
          <a:ln>
            <a:noFill/>
          </a:ln>
        </p:spPr>
      </p:pic>
      <p:pic>
        <p:nvPicPr>
          <p:cNvPr id="385" name="Google Shape;385;p30"/>
          <p:cNvPicPr preferRelativeResize="0"/>
          <p:nvPr/>
        </p:nvPicPr>
        <p:blipFill>
          <a:blip r:embed="rId3">
            <a:alphaModFix/>
          </a:blip>
          <a:stretch>
            <a:fillRect/>
          </a:stretch>
        </p:blipFill>
        <p:spPr>
          <a:xfrm>
            <a:off x="4657625" y="1358000"/>
            <a:ext cx="2771113" cy="2653100"/>
          </a:xfrm>
          <a:prstGeom prst="rect">
            <a:avLst/>
          </a:prstGeom>
          <a:noFill/>
          <a:ln>
            <a:noFill/>
          </a:ln>
        </p:spPr>
      </p:pic>
      <p:sp>
        <p:nvSpPr>
          <p:cNvPr id="386" name="Google Shape;386;p30"/>
          <p:cNvSpPr txBox="1"/>
          <p:nvPr/>
        </p:nvSpPr>
        <p:spPr>
          <a:xfrm>
            <a:off x="6894950" y="712425"/>
            <a:ext cx="15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Calibri"/>
                <a:ea typeface="Calibri"/>
                <a:cs typeface="Calibri"/>
                <a:sym typeface="Calibri"/>
              </a:rPr>
              <a:t>euribor3m!</a:t>
            </a:r>
            <a:endParaRPr b="1">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1"/>
          <p:cNvSpPr txBox="1"/>
          <p:nvPr>
            <p:ph idx="4294967295" type="title"/>
          </p:nvPr>
        </p:nvSpPr>
        <p:spPr>
          <a:xfrm>
            <a:off x="742950" y="540800"/>
            <a:ext cx="7505700" cy="6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a:t>
            </a:r>
            <a:r>
              <a:rPr lang="en"/>
              <a:t> of what we have done so far…</a:t>
            </a:r>
            <a:endParaRPr/>
          </a:p>
        </p:txBody>
      </p:sp>
      <p:sp>
        <p:nvSpPr>
          <p:cNvPr id="392" name="Google Shape;392;p31"/>
          <p:cNvSpPr txBox="1"/>
          <p:nvPr/>
        </p:nvSpPr>
        <p:spPr>
          <a:xfrm>
            <a:off x="863575" y="1136050"/>
            <a:ext cx="72924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Calibri"/>
              <a:buChar char="●"/>
            </a:pPr>
            <a:r>
              <a:rPr lang="en">
                <a:latin typeface="Calibri"/>
                <a:ea typeface="Calibri"/>
                <a:cs typeface="Calibri"/>
                <a:sym typeface="Calibri"/>
              </a:rPr>
              <a:t>We have almost completed the task from </a:t>
            </a:r>
            <a:r>
              <a:rPr lang="en">
                <a:latin typeface="Calibri"/>
                <a:ea typeface="Calibri"/>
                <a:cs typeface="Calibri"/>
                <a:sym typeface="Calibri"/>
              </a:rPr>
              <a:t>Portugal</a:t>
            </a:r>
            <a:r>
              <a:rPr lang="en">
                <a:latin typeface="Calibri"/>
                <a:ea typeface="Calibri"/>
                <a:cs typeface="Calibri"/>
                <a:sym typeface="Calibri"/>
              </a:rPr>
              <a:t> Bank:</a:t>
            </a:r>
            <a:endParaRPr>
              <a:latin typeface="Calibri"/>
              <a:ea typeface="Calibri"/>
              <a:cs typeface="Calibri"/>
              <a:sym typeface="Calibri"/>
            </a:endParaRPr>
          </a:p>
          <a:p>
            <a:pPr indent="-317500" lvl="1" marL="914400" rtl="0" algn="l">
              <a:lnSpc>
                <a:spcPct val="200000"/>
              </a:lnSpc>
              <a:spcBef>
                <a:spcPts val="0"/>
              </a:spcBef>
              <a:spcAft>
                <a:spcPts val="0"/>
              </a:spcAft>
              <a:buSzPts val="1400"/>
              <a:buFont typeface="Calibri"/>
              <a:buChar char="○"/>
            </a:pPr>
            <a:r>
              <a:rPr lang="en">
                <a:latin typeface="Calibri"/>
                <a:ea typeface="Calibri"/>
                <a:cs typeface="Calibri"/>
                <a:sym typeface="Calibri"/>
              </a:rPr>
              <a:t>Predicting the likelihood of subscribing – </a:t>
            </a:r>
            <a:r>
              <a:rPr b="1" lang="en">
                <a:latin typeface="Calibri"/>
                <a:ea typeface="Calibri"/>
                <a:cs typeface="Calibri"/>
                <a:sym typeface="Calibri"/>
              </a:rPr>
              <a:t>Logistic</a:t>
            </a:r>
            <a:r>
              <a:rPr b="1" lang="en">
                <a:latin typeface="Calibri"/>
                <a:ea typeface="Calibri"/>
                <a:cs typeface="Calibri"/>
                <a:sym typeface="Calibri"/>
              </a:rPr>
              <a:t> Regression</a:t>
            </a:r>
            <a:endParaRPr b="1">
              <a:latin typeface="Calibri"/>
              <a:ea typeface="Calibri"/>
              <a:cs typeface="Calibri"/>
              <a:sym typeface="Calibri"/>
            </a:endParaRPr>
          </a:p>
          <a:p>
            <a:pPr indent="-317500" lvl="1" marL="914400" rtl="0" algn="l">
              <a:lnSpc>
                <a:spcPct val="200000"/>
              </a:lnSpc>
              <a:spcBef>
                <a:spcPts val="0"/>
              </a:spcBef>
              <a:spcAft>
                <a:spcPts val="0"/>
              </a:spcAft>
              <a:buSzPts val="1400"/>
              <a:buFont typeface="Calibri"/>
              <a:buChar char="○"/>
            </a:pPr>
            <a:r>
              <a:rPr lang="en">
                <a:latin typeface="Calibri"/>
                <a:ea typeface="Calibri"/>
                <a:cs typeface="Calibri"/>
                <a:sym typeface="Calibri"/>
              </a:rPr>
              <a:t>What </a:t>
            </a:r>
            <a:r>
              <a:rPr b="1" lang="en">
                <a:latin typeface="Calibri"/>
                <a:ea typeface="Calibri"/>
                <a:cs typeface="Calibri"/>
                <a:sym typeface="Calibri"/>
              </a:rPr>
              <a:t>factors</a:t>
            </a:r>
            <a:r>
              <a:rPr lang="en">
                <a:latin typeface="Calibri"/>
                <a:ea typeface="Calibri"/>
                <a:cs typeface="Calibri"/>
                <a:sym typeface="Calibri"/>
              </a:rPr>
              <a:t> are mostly likely to increase a customer’s probability of subscribing</a:t>
            </a:r>
            <a:endParaRPr>
              <a:latin typeface="Calibri"/>
              <a:ea typeface="Calibri"/>
              <a:cs typeface="Calibri"/>
              <a:sym typeface="Calibri"/>
            </a:endParaRPr>
          </a:p>
          <a:p>
            <a:pPr indent="-317500" lvl="2" marL="1371600" rtl="0" algn="l">
              <a:lnSpc>
                <a:spcPct val="200000"/>
              </a:lnSpc>
              <a:spcBef>
                <a:spcPts val="0"/>
              </a:spcBef>
              <a:spcAft>
                <a:spcPts val="0"/>
              </a:spcAft>
              <a:buSzPts val="1400"/>
              <a:buFont typeface="Calibri"/>
              <a:buChar char="■"/>
            </a:pPr>
            <a:r>
              <a:rPr lang="en">
                <a:latin typeface="Calibri"/>
                <a:ea typeface="Calibri"/>
                <a:cs typeface="Calibri"/>
                <a:sym typeface="Calibri"/>
              </a:rPr>
              <a:t>E</a:t>
            </a:r>
            <a:r>
              <a:rPr lang="en">
                <a:latin typeface="Calibri"/>
                <a:ea typeface="Calibri"/>
                <a:cs typeface="Calibri"/>
                <a:sym typeface="Calibri"/>
              </a:rPr>
              <a:t>uribor3m, cons_conf_idx, age, also the “RC’s”</a:t>
            </a:r>
            <a:endParaRPr>
              <a:latin typeface="Calibri"/>
              <a:ea typeface="Calibri"/>
              <a:cs typeface="Calibri"/>
              <a:sym typeface="Calibri"/>
            </a:endParaRPr>
          </a:p>
          <a:p>
            <a:pPr indent="-317500" lvl="0" marL="457200" rtl="0" algn="l">
              <a:lnSpc>
                <a:spcPct val="200000"/>
              </a:lnSpc>
              <a:spcBef>
                <a:spcPts val="0"/>
              </a:spcBef>
              <a:spcAft>
                <a:spcPts val="0"/>
              </a:spcAft>
              <a:buSzPts val="1400"/>
              <a:buFont typeface="Calibri"/>
              <a:buChar char="●"/>
            </a:pPr>
            <a:r>
              <a:rPr lang="en">
                <a:latin typeface="Calibri"/>
                <a:ea typeface="Calibri"/>
                <a:cs typeface="Calibri"/>
                <a:sym typeface="Calibri"/>
              </a:rPr>
              <a:t>Questions: </a:t>
            </a:r>
            <a:endParaRPr>
              <a:latin typeface="Calibri"/>
              <a:ea typeface="Calibri"/>
              <a:cs typeface="Calibri"/>
              <a:sym typeface="Calibri"/>
            </a:endParaRPr>
          </a:p>
          <a:p>
            <a:pPr indent="-317500" lvl="1" marL="914400" rtl="0" algn="l">
              <a:lnSpc>
                <a:spcPct val="200000"/>
              </a:lnSpc>
              <a:spcBef>
                <a:spcPts val="0"/>
              </a:spcBef>
              <a:spcAft>
                <a:spcPts val="0"/>
              </a:spcAft>
              <a:buSzPts val="1400"/>
              <a:buFont typeface="Calibri"/>
              <a:buChar char="○"/>
            </a:pPr>
            <a:r>
              <a:rPr lang="en">
                <a:latin typeface="Calibri"/>
                <a:ea typeface="Calibri"/>
                <a:cs typeface="Calibri"/>
                <a:sym typeface="Calibri"/>
              </a:rPr>
              <a:t>Why does euribor3m obtain a </a:t>
            </a:r>
            <a:r>
              <a:rPr b="1" lang="en">
                <a:latin typeface="Calibri"/>
                <a:ea typeface="Calibri"/>
                <a:cs typeface="Calibri"/>
                <a:sym typeface="Calibri"/>
              </a:rPr>
              <a:t>counterintuitive</a:t>
            </a:r>
            <a:r>
              <a:rPr lang="en">
                <a:latin typeface="Calibri"/>
                <a:ea typeface="Calibri"/>
                <a:cs typeface="Calibri"/>
                <a:sym typeface="Calibri"/>
              </a:rPr>
              <a:t> negative coefficient? </a:t>
            </a:r>
            <a:endParaRPr>
              <a:latin typeface="Calibri"/>
              <a:ea typeface="Calibri"/>
              <a:cs typeface="Calibri"/>
              <a:sym typeface="Calibri"/>
            </a:endParaRPr>
          </a:p>
          <a:p>
            <a:pPr indent="-317500" lvl="1" marL="914400" rtl="0" algn="l">
              <a:lnSpc>
                <a:spcPct val="200000"/>
              </a:lnSpc>
              <a:spcBef>
                <a:spcPts val="0"/>
              </a:spcBef>
              <a:spcAft>
                <a:spcPts val="0"/>
              </a:spcAft>
              <a:buSzPts val="1400"/>
              <a:buFont typeface="Calibri"/>
              <a:buChar char="○"/>
            </a:pPr>
            <a:r>
              <a:rPr lang="en">
                <a:latin typeface="Calibri"/>
                <a:ea typeface="Calibri"/>
                <a:cs typeface="Calibri"/>
                <a:sym typeface="Calibri"/>
              </a:rPr>
              <a:t>Can we </a:t>
            </a:r>
            <a:r>
              <a:rPr b="1" lang="en">
                <a:latin typeface="Calibri"/>
                <a:ea typeface="Calibri"/>
                <a:cs typeface="Calibri"/>
                <a:sym typeface="Calibri"/>
              </a:rPr>
              <a:t>optimize</a:t>
            </a:r>
            <a:r>
              <a:rPr lang="en">
                <a:latin typeface="Calibri"/>
                <a:ea typeface="Calibri"/>
                <a:cs typeface="Calibri"/>
                <a:sym typeface="Calibri"/>
              </a:rPr>
              <a:t> our marketing </a:t>
            </a:r>
            <a:r>
              <a:rPr lang="en">
                <a:latin typeface="Calibri"/>
                <a:ea typeface="Calibri"/>
                <a:cs typeface="Calibri"/>
                <a:sym typeface="Calibri"/>
              </a:rPr>
              <a:t>performance</a:t>
            </a:r>
            <a:r>
              <a:rPr lang="en">
                <a:latin typeface="Calibri"/>
                <a:ea typeface="Calibri"/>
                <a:cs typeface="Calibri"/>
                <a:sym typeface="Calibri"/>
              </a:rPr>
              <a:t> also through maximizing </a:t>
            </a:r>
            <a:r>
              <a:rPr b="1" lang="en">
                <a:latin typeface="Calibri"/>
                <a:ea typeface="Calibri"/>
                <a:cs typeface="Calibri"/>
                <a:sym typeface="Calibri"/>
              </a:rPr>
              <a:t>profit</a:t>
            </a:r>
            <a:r>
              <a:rPr lang="en">
                <a:latin typeface="Calibri"/>
                <a:ea typeface="Calibri"/>
                <a:cs typeface="Calibri"/>
                <a:sym typeface="Calibri"/>
              </a:rPr>
              <a:t>?</a:t>
            </a:r>
            <a:endParaRPr>
              <a:latin typeface="Calibri"/>
              <a:ea typeface="Calibri"/>
              <a:cs typeface="Calibri"/>
              <a:sym typeface="Calibri"/>
            </a:endParaRPr>
          </a:p>
        </p:txBody>
      </p:sp>
      <p:sp>
        <p:nvSpPr>
          <p:cNvPr id="393" name="Google Shape;393;p31"/>
          <p:cNvSpPr/>
          <p:nvPr/>
        </p:nvSpPr>
        <p:spPr>
          <a:xfrm>
            <a:off x="0"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394" name="Google Shape;394;p31"/>
          <p:cNvSpPr/>
          <p:nvPr/>
        </p:nvSpPr>
        <p:spPr>
          <a:xfrm>
            <a:off x="2072675"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solidFill>
                <a:schemeClr val="dk1"/>
              </a:solidFill>
            </a:endParaRPr>
          </a:p>
        </p:txBody>
      </p:sp>
      <p:sp>
        <p:nvSpPr>
          <p:cNvPr id="395" name="Google Shape;395;p31"/>
          <p:cNvSpPr/>
          <p:nvPr/>
        </p:nvSpPr>
        <p:spPr>
          <a:xfrm>
            <a:off x="6609900" y="4725"/>
            <a:ext cx="25341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Economic Analysis</a:t>
            </a:r>
            <a:endParaRPr>
              <a:solidFill>
                <a:schemeClr val="dk1"/>
              </a:solidFill>
            </a:endParaRPr>
          </a:p>
        </p:txBody>
      </p:sp>
      <p:sp>
        <p:nvSpPr>
          <p:cNvPr id="396" name="Google Shape;396;p31"/>
          <p:cNvSpPr/>
          <p:nvPr/>
        </p:nvSpPr>
        <p:spPr>
          <a:xfrm>
            <a:off x="4145400" y="4725"/>
            <a:ext cx="24645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Model Enhancement</a:t>
            </a:r>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33" name="Shape 133"/>
        <p:cNvGrpSpPr/>
        <p:nvPr/>
      </p:nvGrpSpPr>
      <p:grpSpPr>
        <a:xfrm>
          <a:off x="0" y="0"/>
          <a:ext cx="0" cy="0"/>
          <a:chOff x="0" y="0"/>
          <a:chExt cx="0" cy="0"/>
        </a:xfrm>
      </p:grpSpPr>
      <p:sp>
        <p:nvSpPr>
          <p:cNvPr id="134" name="Google Shape;134;p14"/>
          <p:cNvSpPr txBox="1"/>
          <p:nvPr>
            <p:ph type="title"/>
          </p:nvPr>
        </p:nvSpPr>
        <p:spPr>
          <a:xfrm>
            <a:off x="3502384" y="3548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chemeClr val="dk1"/>
                </a:solidFill>
              </a:rPr>
              <a:t>Scenario</a:t>
            </a:r>
            <a:endParaRPr b="1">
              <a:solidFill>
                <a:schemeClr val="dk1"/>
              </a:solidFill>
            </a:endParaRPr>
          </a:p>
        </p:txBody>
      </p:sp>
      <p:sp>
        <p:nvSpPr>
          <p:cNvPr id="135" name="Google Shape;135;p14"/>
          <p:cNvSpPr txBox="1"/>
          <p:nvPr>
            <p:ph idx="4294967295" type="body"/>
          </p:nvPr>
        </p:nvSpPr>
        <p:spPr>
          <a:xfrm>
            <a:off x="1092450" y="1466075"/>
            <a:ext cx="5859900" cy="2439900"/>
          </a:xfrm>
          <a:prstGeom prst="rect">
            <a:avLst/>
          </a:prstGeom>
        </p:spPr>
        <p:txBody>
          <a:bodyPr anchorCtr="0" anchor="t" bIns="91425" lIns="91425" spcFirstLastPara="1" rIns="91425" wrap="square" tIns="91425">
            <a:noAutofit/>
          </a:bodyPr>
          <a:lstStyle/>
          <a:p>
            <a:pPr indent="0" lvl="0" marL="457200" rtl="0" algn="just">
              <a:spcBef>
                <a:spcPts val="1100"/>
              </a:spcBef>
              <a:spcAft>
                <a:spcPts val="0"/>
              </a:spcAft>
              <a:buNone/>
            </a:pPr>
            <a:r>
              <a:rPr lang="en" sz="1400">
                <a:solidFill>
                  <a:schemeClr val="dk1"/>
                </a:solidFill>
              </a:rPr>
              <a:t>We work for a Portugal Bank. The past few </a:t>
            </a:r>
            <a:r>
              <a:rPr lang="en" sz="1400">
                <a:solidFill>
                  <a:schemeClr val="dk1"/>
                </a:solidFill>
              </a:rPr>
              <a:t>telemarketing</a:t>
            </a:r>
            <a:r>
              <a:rPr lang="en" sz="1400">
                <a:solidFill>
                  <a:schemeClr val="dk1"/>
                </a:solidFill>
              </a:rPr>
              <a:t> campaigns have not gone as well as the firm would have hoped, and they are looking for ways to </a:t>
            </a:r>
            <a:r>
              <a:rPr b="1" i="1" lang="en" sz="1400">
                <a:solidFill>
                  <a:schemeClr val="dk1"/>
                </a:solidFill>
              </a:rPr>
              <a:t>optimize</a:t>
            </a:r>
            <a:r>
              <a:rPr lang="en" sz="1400">
                <a:solidFill>
                  <a:schemeClr val="dk1"/>
                </a:solidFill>
              </a:rPr>
              <a:t> their marketing efforts. They have supplied you with data from a previous campaign and some additional metrics such as the consumer price index and consumer confidence index. They want to know whether you can </a:t>
            </a:r>
            <a:r>
              <a:rPr b="1" i="1" lang="en" sz="1400">
                <a:solidFill>
                  <a:schemeClr val="dk1"/>
                </a:solidFill>
              </a:rPr>
              <a:t>predict</a:t>
            </a:r>
            <a:r>
              <a:rPr lang="en" sz="1400">
                <a:solidFill>
                  <a:schemeClr val="dk1"/>
                </a:solidFill>
              </a:rPr>
              <a:t> the likelihood of subscribing to a term deposit. The manager would also like to know </a:t>
            </a:r>
            <a:r>
              <a:rPr b="1" i="1" lang="en" sz="1400">
                <a:solidFill>
                  <a:schemeClr val="dk1"/>
                </a:solidFill>
              </a:rPr>
              <a:t>what factors</a:t>
            </a:r>
            <a:r>
              <a:rPr lang="en" sz="1400">
                <a:solidFill>
                  <a:schemeClr val="dk1"/>
                </a:solidFill>
              </a:rPr>
              <a:t> are most likely to increase a customer's probability of subscribing. </a:t>
            </a:r>
            <a:endParaRPr sz="1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00" name="Shape 400"/>
        <p:cNvGrpSpPr/>
        <p:nvPr/>
      </p:nvGrpSpPr>
      <p:grpSpPr>
        <a:xfrm>
          <a:off x="0" y="0"/>
          <a:ext cx="0" cy="0"/>
          <a:chOff x="0" y="0"/>
          <a:chExt cx="0" cy="0"/>
        </a:xfrm>
      </p:grpSpPr>
      <p:sp>
        <p:nvSpPr>
          <p:cNvPr id="401" name="Google Shape;401;p32"/>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chemeClr val="dk1"/>
                </a:solidFill>
              </a:rPr>
              <a:t>Economic Analysis</a:t>
            </a:r>
            <a:endParaRPr b="1">
              <a:solidFill>
                <a:schemeClr val="dk1"/>
              </a:solidFill>
            </a:endParaRPr>
          </a:p>
        </p:txBody>
      </p:sp>
      <p:sp>
        <p:nvSpPr>
          <p:cNvPr id="402" name="Google Shape;402;p32"/>
          <p:cNvSpPr/>
          <p:nvPr/>
        </p:nvSpPr>
        <p:spPr>
          <a:xfrm rot="5400000">
            <a:off x="312175" y="-312500"/>
            <a:ext cx="1120500" cy="17469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txBox="1"/>
          <p:nvPr/>
        </p:nvSpPr>
        <p:spPr>
          <a:xfrm>
            <a:off x="96350" y="70300"/>
            <a:ext cx="96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Nunito"/>
                <a:ea typeface="Nunito"/>
                <a:cs typeface="Nunito"/>
                <a:sym typeface="Nunito"/>
              </a:rPr>
              <a:t>Part 4</a:t>
            </a:r>
            <a:endParaRPr b="1" sz="1600">
              <a:solidFill>
                <a:schemeClr val="dk1"/>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7E74"/>
        </a:solidFill>
      </p:bgPr>
    </p:bg>
    <p:spTree>
      <p:nvGrpSpPr>
        <p:cNvPr id="407" name="Shape 407"/>
        <p:cNvGrpSpPr/>
        <p:nvPr/>
      </p:nvGrpSpPr>
      <p:grpSpPr>
        <a:xfrm>
          <a:off x="0" y="0"/>
          <a:ext cx="0" cy="0"/>
          <a:chOff x="0" y="0"/>
          <a:chExt cx="0" cy="0"/>
        </a:xfrm>
      </p:grpSpPr>
      <p:sp>
        <p:nvSpPr>
          <p:cNvPr id="408" name="Google Shape;408;p33"/>
          <p:cNvSpPr txBox="1"/>
          <p:nvPr>
            <p:ph type="title"/>
          </p:nvPr>
        </p:nvSpPr>
        <p:spPr>
          <a:xfrm>
            <a:off x="438150" y="312200"/>
            <a:ext cx="8018400" cy="103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Interpretation: what does negative correlation between interest rates and </a:t>
            </a:r>
            <a:r>
              <a:rPr lang="en"/>
              <a:t>subscription</a:t>
            </a:r>
            <a:r>
              <a:rPr lang="en"/>
              <a:t> mean?</a:t>
            </a:r>
            <a:endParaRPr/>
          </a:p>
        </p:txBody>
      </p:sp>
      <p:sp>
        <p:nvSpPr>
          <p:cNvPr id="409" name="Google Shape;409;p33"/>
          <p:cNvSpPr txBox="1"/>
          <p:nvPr>
            <p:ph idx="1" type="body"/>
          </p:nvPr>
        </p:nvSpPr>
        <p:spPr>
          <a:xfrm>
            <a:off x="510945" y="1395613"/>
            <a:ext cx="3627000" cy="283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Basic Macroeconomic Relationship: </a:t>
            </a:r>
            <a:endParaRPr b="1" sz="1400"/>
          </a:p>
          <a:p>
            <a:pPr indent="0" lvl="0" marL="0" rtl="0" algn="l">
              <a:spcBef>
                <a:spcPts val="1200"/>
              </a:spcBef>
              <a:spcAft>
                <a:spcPts val="1200"/>
              </a:spcAft>
              <a:buNone/>
            </a:pPr>
            <a:r>
              <a:t/>
            </a:r>
            <a:endParaRPr/>
          </a:p>
        </p:txBody>
      </p:sp>
      <p:sp>
        <p:nvSpPr>
          <p:cNvPr id="410" name="Google Shape;410;p33"/>
          <p:cNvSpPr/>
          <p:nvPr/>
        </p:nvSpPr>
        <p:spPr>
          <a:xfrm>
            <a:off x="1161825" y="1803438"/>
            <a:ext cx="2926200" cy="399300"/>
          </a:xfrm>
          <a:prstGeom prst="wedgeEllipseCallout">
            <a:avLst>
              <a:gd fmla="val -20833" name="adj1"/>
              <a:gd fmla="val 625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Calibri"/>
                <a:ea typeface="Calibri"/>
                <a:cs typeface="Calibri"/>
                <a:sym typeface="Calibri"/>
              </a:rPr>
              <a:t>Interest rate up, save more</a:t>
            </a:r>
            <a:endParaRPr sz="1300">
              <a:latin typeface="Calibri"/>
              <a:ea typeface="Calibri"/>
              <a:cs typeface="Calibri"/>
              <a:sym typeface="Calibri"/>
            </a:endParaRPr>
          </a:p>
        </p:txBody>
      </p:sp>
      <p:cxnSp>
        <p:nvCxnSpPr>
          <p:cNvPr id="411" name="Google Shape;411;p33"/>
          <p:cNvCxnSpPr/>
          <p:nvPr/>
        </p:nvCxnSpPr>
        <p:spPr>
          <a:xfrm flipH="1">
            <a:off x="4507905" y="1523236"/>
            <a:ext cx="12000" cy="3216900"/>
          </a:xfrm>
          <a:prstGeom prst="straightConnector1">
            <a:avLst/>
          </a:prstGeom>
          <a:noFill/>
          <a:ln cap="flat" cmpd="sng" w="19050">
            <a:solidFill>
              <a:schemeClr val="dk2"/>
            </a:solidFill>
            <a:prstDash val="lgDash"/>
            <a:round/>
            <a:headEnd len="med" w="med" type="none"/>
            <a:tailEnd len="med" w="med" type="none"/>
          </a:ln>
        </p:spPr>
      </p:cxnSp>
      <p:sp>
        <p:nvSpPr>
          <p:cNvPr id="412" name="Google Shape;412;p33"/>
          <p:cNvSpPr txBox="1"/>
          <p:nvPr>
            <p:ph idx="1" type="body"/>
          </p:nvPr>
        </p:nvSpPr>
        <p:spPr>
          <a:xfrm>
            <a:off x="510950" y="2292099"/>
            <a:ext cx="3627000" cy="3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Our Model Finds: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grpSp>
        <p:nvGrpSpPr>
          <p:cNvPr id="413" name="Google Shape;413;p33"/>
          <p:cNvGrpSpPr/>
          <p:nvPr/>
        </p:nvGrpSpPr>
        <p:grpSpPr>
          <a:xfrm>
            <a:off x="776250" y="2707700"/>
            <a:ext cx="3154700" cy="1354300"/>
            <a:chOff x="776250" y="3164900"/>
            <a:chExt cx="3154700" cy="1354300"/>
          </a:xfrm>
        </p:grpSpPr>
        <p:pic>
          <p:nvPicPr>
            <p:cNvPr id="414" name="Google Shape;414;p33"/>
            <p:cNvPicPr preferRelativeResize="0"/>
            <p:nvPr/>
          </p:nvPicPr>
          <p:blipFill rotWithShape="1">
            <a:blip r:embed="rId3">
              <a:alphaModFix/>
            </a:blip>
            <a:srcRect b="90798" l="0" r="0" t="0"/>
            <a:stretch/>
          </p:blipFill>
          <p:spPr>
            <a:xfrm>
              <a:off x="776250" y="3164900"/>
              <a:ext cx="3154699" cy="223749"/>
            </a:xfrm>
            <a:prstGeom prst="rect">
              <a:avLst/>
            </a:prstGeom>
            <a:noFill/>
            <a:ln>
              <a:noFill/>
            </a:ln>
          </p:spPr>
        </p:pic>
        <p:pic>
          <p:nvPicPr>
            <p:cNvPr id="415" name="Google Shape;415;p33"/>
            <p:cNvPicPr preferRelativeResize="0"/>
            <p:nvPr/>
          </p:nvPicPr>
          <p:blipFill rotWithShape="1">
            <a:blip r:embed="rId3">
              <a:alphaModFix/>
            </a:blip>
            <a:srcRect b="0" l="0" r="0" t="53249"/>
            <a:stretch/>
          </p:blipFill>
          <p:spPr>
            <a:xfrm>
              <a:off x="776250" y="3382350"/>
              <a:ext cx="3154699" cy="1136850"/>
            </a:xfrm>
            <a:prstGeom prst="rect">
              <a:avLst/>
            </a:prstGeom>
            <a:noFill/>
            <a:ln>
              <a:noFill/>
            </a:ln>
          </p:spPr>
        </p:pic>
      </p:grpSp>
      <p:sp>
        <p:nvSpPr>
          <p:cNvPr id="416" name="Google Shape;416;p33"/>
          <p:cNvSpPr txBox="1"/>
          <p:nvPr/>
        </p:nvSpPr>
        <p:spPr>
          <a:xfrm>
            <a:off x="510950" y="4061975"/>
            <a:ext cx="3939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-0.7234 shows </a:t>
            </a:r>
            <a:r>
              <a:rPr b="1" lang="en">
                <a:latin typeface="Calibri"/>
                <a:ea typeface="Calibri"/>
                <a:cs typeface="Calibri"/>
                <a:sym typeface="Calibri"/>
              </a:rPr>
              <a:t>increase in interest</a:t>
            </a:r>
            <a:r>
              <a:rPr lang="en">
                <a:latin typeface="Calibri"/>
                <a:ea typeface="Calibri"/>
                <a:cs typeface="Calibri"/>
                <a:sym typeface="Calibri"/>
              </a:rPr>
              <a:t> would lead to decrease in subscription, in other words, </a:t>
            </a:r>
            <a:r>
              <a:rPr b="1" lang="en">
                <a:latin typeface="Calibri"/>
                <a:ea typeface="Calibri"/>
                <a:cs typeface="Calibri"/>
                <a:sym typeface="Calibri"/>
              </a:rPr>
              <a:t>less savings</a:t>
            </a:r>
            <a:r>
              <a:rPr lang="en">
                <a:latin typeface="Calibri"/>
                <a:ea typeface="Calibri"/>
                <a:cs typeface="Calibri"/>
                <a:sym typeface="Calibri"/>
              </a:rPr>
              <a:t> are made</a:t>
            </a:r>
            <a:endParaRPr>
              <a:latin typeface="Calibri"/>
              <a:ea typeface="Calibri"/>
              <a:cs typeface="Calibri"/>
              <a:sym typeface="Calibri"/>
            </a:endParaRPr>
          </a:p>
        </p:txBody>
      </p:sp>
      <p:sp>
        <p:nvSpPr>
          <p:cNvPr id="417" name="Google Shape;417;p33"/>
          <p:cNvSpPr/>
          <p:nvPr/>
        </p:nvSpPr>
        <p:spPr>
          <a:xfrm>
            <a:off x="4076175" y="2577725"/>
            <a:ext cx="981600" cy="4764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WHY?</a:t>
            </a:r>
            <a:endParaRPr/>
          </a:p>
        </p:txBody>
      </p:sp>
      <p:sp>
        <p:nvSpPr>
          <p:cNvPr id="418" name="Google Shape;418;p33"/>
          <p:cNvSpPr/>
          <p:nvPr/>
        </p:nvSpPr>
        <p:spPr>
          <a:xfrm>
            <a:off x="1522150" y="3850175"/>
            <a:ext cx="417900" cy="211800"/>
          </a:xfrm>
          <a:prstGeom prst="rect">
            <a:avLst/>
          </a:prstGeom>
          <a:solidFill>
            <a:srgbClr val="F2B600">
              <a:alpha val="30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 name="Google Shape;419;p33"/>
          <p:cNvGrpSpPr/>
          <p:nvPr/>
        </p:nvGrpSpPr>
        <p:grpSpPr>
          <a:xfrm>
            <a:off x="5117050" y="1523225"/>
            <a:ext cx="3231000" cy="679675"/>
            <a:chOff x="5117050" y="1523225"/>
            <a:chExt cx="3231000" cy="679675"/>
          </a:xfrm>
        </p:grpSpPr>
        <p:sp>
          <p:nvSpPr>
            <p:cNvPr id="420" name="Google Shape;420;p33"/>
            <p:cNvSpPr/>
            <p:nvPr/>
          </p:nvSpPr>
          <p:spPr>
            <a:xfrm>
              <a:off x="5193250" y="1651500"/>
              <a:ext cx="3154800" cy="5514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     Long-term interest rate (Euribor 2Y/10Y) </a:t>
              </a:r>
              <a:endParaRPr sz="1100">
                <a:latin typeface="Calibri"/>
                <a:ea typeface="Calibri"/>
                <a:cs typeface="Calibri"/>
                <a:sym typeface="Calibri"/>
              </a:endParaRPr>
            </a:p>
            <a:p>
              <a:pPr indent="0" lvl="0" marL="0" rtl="0" algn="ctr">
                <a:lnSpc>
                  <a:spcPct val="115000"/>
                </a:lnSpc>
                <a:spcBef>
                  <a:spcPts val="0"/>
                </a:spcBef>
                <a:spcAft>
                  <a:spcPts val="0"/>
                </a:spcAft>
                <a:buNone/>
              </a:pPr>
              <a:r>
                <a:rPr lang="en" sz="1100">
                  <a:latin typeface="Calibri"/>
                  <a:ea typeface="Calibri"/>
                  <a:cs typeface="Calibri"/>
                  <a:sym typeface="Calibri"/>
                </a:rPr>
                <a:t>V.S </a:t>
              </a:r>
              <a:endParaRPr sz="1100">
                <a:latin typeface="Calibri"/>
                <a:ea typeface="Calibri"/>
                <a:cs typeface="Calibri"/>
                <a:sym typeface="Calibri"/>
              </a:endParaRPr>
            </a:p>
            <a:p>
              <a:pPr indent="0" lvl="0" marL="0" rtl="0" algn="ctr">
                <a:lnSpc>
                  <a:spcPct val="115000"/>
                </a:lnSpc>
                <a:spcBef>
                  <a:spcPts val="0"/>
                </a:spcBef>
                <a:spcAft>
                  <a:spcPts val="0"/>
                </a:spcAft>
                <a:buNone/>
              </a:pPr>
              <a:r>
                <a:rPr lang="en" sz="1100">
                  <a:latin typeface="Calibri"/>
                  <a:ea typeface="Calibri"/>
                  <a:cs typeface="Calibri"/>
                  <a:sym typeface="Calibri"/>
                </a:rPr>
                <a:t>short-term interest rate (Euribor 3M)</a:t>
              </a:r>
              <a:endParaRPr>
                <a:latin typeface="Calibri"/>
                <a:ea typeface="Calibri"/>
                <a:cs typeface="Calibri"/>
                <a:sym typeface="Calibri"/>
              </a:endParaRPr>
            </a:p>
          </p:txBody>
        </p:sp>
        <p:sp>
          <p:nvSpPr>
            <p:cNvPr id="421" name="Google Shape;421;p33"/>
            <p:cNvSpPr/>
            <p:nvPr/>
          </p:nvSpPr>
          <p:spPr>
            <a:xfrm>
              <a:off x="5117050" y="1523225"/>
              <a:ext cx="417900" cy="339300"/>
            </a:xfrm>
            <a:prstGeom prst="hexagon">
              <a:avLst>
                <a:gd fmla="val 25000" name="adj"/>
                <a:gd fmla="val 115470" name="vf"/>
              </a:avLst>
            </a:prstGeom>
            <a:solidFill>
              <a:srgbClr val="A2C4C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a:t>
              </a:r>
              <a:endParaRPr b="1" sz="1800">
                <a:latin typeface="Calibri"/>
                <a:ea typeface="Calibri"/>
                <a:cs typeface="Calibri"/>
                <a:sym typeface="Calibri"/>
              </a:endParaRPr>
            </a:p>
          </p:txBody>
        </p:sp>
      </p:grpSp>
      <p:grpSp>
        <p:nvGrpSpPr>
          <p:cNvPr id="422" name="Google Shape;422;p33"/>
          <p:cNvGrpSpPr/>
          <p:nvPr/>
        </p:nvGrpSpPr>
        <p:grpSpPr>
          <a:xfrm>
            <a:off x="5117050" y="2666225"/>
            <a:ext cx="3231000" cy="679675"/>
            <a:chOff x="5117050" y="2513825"/>
            <a:chExt cx="3231000" cy="679675"/>
          </a:xfrm>
        </p:grpSpPr>
        <p:sp>
          <p:nvSpPr>
            <p:cNvPr id="423" name="Google Shape;423;p33"/>
            <p:cNvSpPr/>
            <p:nvPr/>
          </p:nvSpPr>
          <p:spPr>
            <a:xfrm>
              <a:off x="5193250" y="2642100"/>
              <a:ext cx="3154800" cy="5514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Government</a:t>
              </a:r>
              <a:r>
                <a:rPr lang="en" sz="1100">
                  <a:latin typeface="Calibri"/>
                  <a:ea typeface="Calibri"/>
                  <a:cs typeface="Calibri"/>
                  <a:sym typeface="Calibri"/>
                </a:rPr>
                <a:t> Policy: </a:t>
              </a:r>
              <a:endParaRPr sz="1100">
                <a:latin typeface="Calibri"/>
                <a:ea typeface="Calibri"/>
                <a:cs typeface="Calibri"/>
                <a:sym typeface="Calibri"/>
              </a:endParaRPr>
            </a:p>
            <a:p>
              <a:pPr indent="0" lvl="0" marL="0" rtl="0" algn="ctr">
                <a:lnSpc>
                  <a:spcPct val="115000"/>
                </a:lnSpc>
                <a:spcBef>
                  <a:spcPts val="0"/>
                </a:spcBef>
                <a:spcAft>
                  <a:spcPts val="0"/>
                </a:spcAft>
                <a:buNone/>
              </a:pPr>
              <a:r>
                <a:rPr lang="en" sz="1100">
                  <a:latin typeface="Calibri"/>
                  <a:ea typeface="Calibri"/>
                  <a:cs typeface="Calibri"/>
                  <a:sym typeface="Calibri"/>
                </a:rPr>
                <a:t>Raise deposit Insurance cap</a:t>
              </a:r>
              <a:endParaRPr>
                <a:latin typeface="Calibri"/>
                <a:ea typeface="Calibri"/>
                <a:cs typeface="Calibri"/>
                <a:sym typeface="Calibri"/>
              </a:endParaRPr>
            </a:p>
          </p:txBody>
        </p:sp>
        <p:sp>
          <p:nvSpPr>
            <p:cNvPr id="424" name="Google Shape;424;p33"/>
            <p:cNvSpPr/>
            <p:nvPr/>
          </p:nvSpPr>
          <p:spPr>
            <a:xfrm>
              <a:off x="5117050" y="2513825"/>
              <a:ext cx="417900" cy="339300"/>
            </a:xfrm>
            <a:prstGeom prst="hexagon">
              <a:avLst>
                <a:gd fmla="val 25000" name="adj"/>
                <a:gd fmla="val 115470" name="vf"/>
              </a:avLst>
            </a:prstGeom>
            <a:solidFill>
              <a:srgbClr val="A2C4C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2</a:t>
              </a:r>
              <a:endParaRPr b="1" sz="1800">
                <a:latin typeface="Calibri"/>
                <a:ea typeface="Calibri"/>
                <a:cs typeface="Calibri"/>
                <a:sym typeface="Calibri"/>
              </a:endParaRPr>
            </a:p>
          </p:txBody>
        </p:sp>
      </p:grpSp>
      <p:grpSp>
        <p:nvGrpSpPr>
          <p:cNvPr id="425" name="Google Shape;425;p33"/>
          <p:cNvGrpSpPr/>
          <p:nvPr/>
        </p:nvGrpSpPr>
        <p:grpSpPr>
          <a:xfrm>
            <a:off x="5117050" y="3809225"/>
            <a:ext cx="3231000" cy="679675"/>
            <a:chOff x="5117050" y="3809225"/>
            <a:chExt cx="3231000" cy="679675"/>
          </a:xfrm>
        </p:grpSpPr>
        <p:sp>
          <p:nvSpPr>
            <p:cNvPr id="426" name="Google Shape;426;p33"/>
            <p:cNvSpPr/>
            <p:nvPr/>
          </p:nvSpPr>
          <p:spPr>
            <a:xfrm>
              <a:off x="5193250" y="3937500"/>
              <a:ext cx="3154800" cy="5514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Low </a:t>
              </a:r>
              <a:r>
                <a:rPr lang="en" sz="1100">
                  <a:latin typeface="Calibri"/>
                  <a:ea typeface="Calibri"/>
                  <a:cs typeface="Calibri"/>
                  <a:sym typeface="Calibri"/>
                </a:rPr>
                <a:t>c</a:t>
              </a:r>
              <a:r>
                <a:rPr lang="en" sz="1100">
                  <a:latin typeface="Calibri"/>
                  <a:ea typeface="Calibri"/>
                  <a:cs typeface="Calibri"/>
                  <a:sym typeface="Calibri"/>
                </a:rPr>
                <a:t>onsumer </a:t>
              </a:r>
              <a:r>
                <a:rPr lang="en" sz="1100">
                  <a:latin typeface="Calibri"/>
                  <a:ea typeface="Calibri"/>
                  <a:cs typeface="Calibri"/>
                  <a:sym typeface="Calibri"/>
                </a:rPr>
                <a:t>c</a:t>
              </a:r>
              <a:r>
                <a:rPr lang="en" sz="1100">
                  <a:latin typeface="Calibri"/>
                  <a:ea typeface="Calibri"/>
                  <a:cs typeface="Calibri"/>
                  <a:sym typeface="Calibri"/>
                </a:rPr>
                <a:t>onfidence </a:t>
              </a:r>
              <a:endParaRPr sz="1100">
                <a:latin typeface="Calibri"/>
                <a:ea typeface="Calibri"/>
                <a:cs typeface="Calibri"/>
                <a:sym typeface="Calibri"/>
              </a:endParaRPr>
            </a:p>
            <a:p>
              <a:pPr indent="0" lvl="0" marL="0" rtl="0" algn="ctr">
                <a:lnSpc>
                  <a:spcPct val="115000"/>
                </a:lnSpc>
                <a:spcBef>
                  <a:spcPts val="0"/>
                </a:spcBef>
                <a:spcAft>
                  <a:spcPts val="0"/>
                </a:spcAft>
                <a:buNone/>
              </a:pPr>
              <a:r>
                <a:rPr lang="en" sz="1100">
                  <a:latin typeface="Calibri"/>
                  <a:ea typeface="Calibri"/>
                  <a:cs typeface="Calibri"/>
                  <a:sym typeface="Calibri"/>
                </a:rPr>
                <a:t>resulted from crisis</a:t>
              </a:r>
              <a:endParaRPr>
                <a:latin typeface="Calibri"/>
                <a:ea typeface="Calibri"/>
                <a:cs typeface="Calibri"/>
                <a:sym typeface="Calibri"/>
              </a:endParaRPr>
            </a:p>
          </p:txBody>
        </p:sp>
        <p:sp>
          <p:nvSpPr>
            <p:cNvPr id="427" name="Google Shape;427;p33"/>
            <p:cNvSpPr/>
            <p:nvPr/>
          </p:nvSpPr>
          <p:spPr>
            <a:xfrm>
              <a:off x="5117050" y="3809225"/>
              <a:ext cx="417900" cy="339300"/>
            </a:xfrm>
            <a:prstGeom prst="hexagon">
              <a:avLst>
                <a:gd fmla="val 25000" name="adj"/>
                <a:gd fmla="val 115470" name="vf"/>
              </a:avLst>
            </a:prstGeom>
            <a:solidFill>
              <a:srgbClr val="A2C4C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3</a:t>
              </a:r>
              <a:endParaRPr b="1" sz="1800">
                <a:latin typeface="Calibri"/>
                <a:ea typeface="Calibri"/>
                <a:cs typeface="Calibri"/>
                <a:sym typeface="Calibri"/>
              </a:endParaRPr>
            </a:p>
          </p:txBody>
        </p:sp>
      </p:grpSp>
      <p:sp>
        <p:nvSpPr>
          <p:cNvPr id="428" name="Google Shape;428;p33"/>
          <p:cNvSpPr/>
          <p:nvPr/>
        </p:nvSpPr>
        <p:spPr>
          <a:xfrm>
            <a:off x="0"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429" name="Google Shape;429;p33"/>
          <p:cNvSpPr/>
          <p:nvPr/>
        </p:nvSpPr>
        <p:spPr>
          <a:xfrm>
            <a:off x="2072675"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solidFill>
                <a:schemeClr val="dk1"/>
              </a:solidFill>
            </a:endParaRPr>
          </a:p>
        </p:txBody>
      </p:sp>
      <p:sp>
        <p:nvSpPr>
          <p:cNvPr id="430" name="Google Shape;430;p33"/>
          <p:cNvSpPr/>
          <p:nvPr/>
        </p:nvSpPr>
        <p:spPr>
          <a:xfrm>
            <a:off x="4145400" y="4725"/>
            <a:ext cx="24645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Enhancement</a:t>
            </a:r>
            <a:endParaRPr>
              <a:solidFill>
                <a:schemeClr val="dk1"/>
              </a:solidFill>
            </a:endParaRPr>
          </a:p>
        </p:txBody>
      </p:sp>
      <p:sp>
        <p:nvSpPr>
          <p:cNvPr id="431" name="Google Shape;431;p33"/>
          <p:cNvSpPr/>
          <p:nvPr/>
        </p:nvSpPr>
        <p:spPr>
          <a:xfrm>
            <a:off x="6609900" y="4725"/>
            <a:ext cx="25341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Economic Analysis</a:t>
            </a:r>
            <a:endParaRPr b="1">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35" name="Shape 435"/>
        <p:cNvGrpSpPr/>
        <p:nvPr/>
      </p:nvGrpSpPr>
      <p:grpSpPr>
        <a:xfrm>
          <a:off x="0" y="0"/>
          <a:ext cx="0" cy="0"/>
          <a:chOff x="0" y="0"/>
          <a:chExt cx="0" cy="0"/>
        </a:xfrm>
      </p:grpSpPr>
      <p:sp>
        <p:nvSpPr>
          <p:cNvPr id="436" name="Google Shape;436;p34"/>
          <p:cNvSpPr txBox="1"/>
          <p:nvPr>
            <p:ph type="title"/>
          </p:nvPr>
        </p:nvSpPr>
        <p:spPr>
          <a:xfrm>
            <a:off x="596925" y="358550"/>
            <a:ext cx="79191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Draft cost matrix for profit prediction and confusion matrix</a:t>
            </a:r>
            <a:endParaRPr/>
          </a:p>
        </p:txBody>
      </p:sp>
      <p:sp>
        <p:nvSpPr>
          <p:cNvPr id="437" name="Google Shape;437;p34"/>
          <p:cNvSpPr txBox="1"/>
          <p:nvPr/>
        </p:nvSpPr>
        <p:spPr>
          <a:xfrm>
            <a:off x="951825" y="1422675"/>
            <a:ext cx="6546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Calibri"/>
                <a:ea typeface="Calibri"/>
                <a:cs typeface="Calibri"/>
                <a:sym typeface="Calibri"/>
              </a:rPr>
              <a:t>Assumption:</a:t>
            </a:r>
            <a:endParaRPr b="1" i="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A: </a:t>
            </a:r>
            <a:r>
              <a:rPr lang="en">
                <a:latin typeface="Calibri"/>
                <a:ea typeface="Calibri"/>
                <a:cs typeface="Calibri"/>
                <a:sym typeface="Calibri"/>
              </a:rPr>
              <a:t>Telemarketing Cost per Customer </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B: </a:t>
            </a:r>
            <a:r>
              <a:rPr lang="en">
                <a:latin typeface="Calibri"/>
                <a:ea typeface="Calibri"/>
                <a:cs typeface="Calibri"/>
                <a:sym typeface="Calibri"/>
              </a:rPr>
              <a:t>Profit per Customer Subscription </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m:</a:t>
            </a:r>
            <a:r>
              <a:rPr lang="en">
                <a:latin typeface="Calibri"/>
                <a:ea typeface="Calibri"/>
                <a:cs typeface="Calibri"/>
                <a:sym typeface="Calibri"/>
              </a:rPr>
              <a:t> to what extent would the telemarketing increase the subscription, in percentage </a:t>
            </a:r>
            <a:endParaRPr>
              <a:latin typeface="Calibri"/>
              <a:ea typeface="Calibri"/>
              <a:cs typeface="Calibri"/>
              <a:sym typeface="Calibri"/>
            </a:endParaRPr>
          </a:p>
        </p:txBody>
      </p:sp>
      <p:graphicFrame>
        <p:nvGraphicFramePr>
          <p:cNvPr id="438" name="Google Shape;438;p34"/>
          <p:cNvGraphicFramePr/>
          <p:nvPr/>
        </p:nvGraphicFramePr>
        <p:xfrm>
          <a:off x="951825" y="2661650"/>
          <a:ext cx="3000000" cy="3000000"/>
        </p:xfrm>
        <a:graphic>
          <a:graphicData uri="http://schemas.openxmlformats.org/drawingml/2006/table">
            <a:tbl>
              <a:tblPr>
                <a:noFill/>
                <a:tableStyleId>{10BFC1BA-E925-4260-BD1B-A1929F6E9983}</a:tableStyleId>
              </a:tblPr>
              <a:tblGrid>
                <a:gridCol w="2511975"/>
                <a:gridCol w="2361975"/>
                <a:gridCol w="2237025"/>
              </a:tblGrid>
              <a:tr h="339150">
                <a:tc gridSpan="3">
                  <a:txBody>
                    <a:bodyPr/>
                    <a:lstStyle/>
                    <a:p>
                      <a:pPr indent="0" lvl="0" marL="0" rtl="0" algn="ctr">
                        <a:lnSpc>
                          <a:spcPct val="100000"/>
                        </a:lnSpc>
                        <a:spcBef>
                          <a:spcPts val="0"/>
                        </a:spcBef>
                        <a:spcAft>
                          <a:spcPts val="0"/>
                        </a:spcAft>
                        <a:buNone/>
                      </a:pPr>
                      <a:r>
                        <a:rPr b="1" lang="en" sz="1300">
                          <a:latin typeface="Calibri"/>
                          <a:ea typeface="Calibri"/>
                          <a:cs typeface="Calibri"/>
                          <a:sym typeface="Calibri"/>
                        </a:rPr>
                        <a:t>Cost Matrix Table</a:t>
                      </a:r>
                      <a:endParaRPr b="1" sz="1300">
                        <a:latin typeface="Calibri"/>
                        <a:ea typeface="Calibri"/>
                        <a:cs typeface="Calibri"/>
                        <a:sym typeface="Calibri"/>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428675">
                <a:tc>
                  <a:txBody>
                    <a:bodyPr/>
                    <a:lstStyle/>
                    <a:p>
                      <a:pPr indent="0" lvl="0" marL="0" rtl="0" algn="ctr">
                        <a:lnSpc>
                          <a:spcPct val="100000"/>
                        </a:lnSpc>
                        <a:spcBef>
                          <a:spcPts val="0"/>
                        </a:spcBef>
                        <a:spcAft>
                          <a:spcPts val="0"/>
                        </a:spcAft>
                        <a:buNone/>
                      </a:pPr>
                      <a:r>
                        <a:rPr lang="en" sz="1300">
                          <a:latin typeface="Calibri"/>
                          <a:ea typeface="Calibri"/>
                          <a:cs typeface="Calibri"/>
                          <a:sym typeface="Calibri"/>
                        </a:rPr>
                        <a:t> </a:t>
                      </a:r>
                      <a:endParaRPr sz="13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300">
                          <a:latin typeface="Calibri"/>
                          <a:ea typeface="Calibri"/>
                          <a:cs typeface="Calibri"/>
                          <a:sym typeface="Calibri"/>
                        </a:rPr>
                        <a:t>Treatment - 0 (not call)</a:t>
                      </a:r>
                      <a:endParaRPr b="1" sz="13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300">
                          <a:latin typeface="Calibri"/>
                          <a:ea typeface="Calibri"/>
                          <a:cs typeface="Calibri"/>
                          <a:sym typeface="Calibri"/>
                        </a:rPr>
                        <a:t>Treatment - 1 (call)</a:t>
                      </a:r>
                      <a:endParaRPr b="1" sz="13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8125">
                <a:tc>
                  <a:txBody>
                    <a:bodyPr/>
                    <a:lstStyle/>
                    <a:p>
                      <a:pPr indent="0" lvl="0" marL="0" rtl="0" algn="l">
                        <a:lnSpc>
                          <a:spcPct val="100000"/>
                        </a:lnSpc>
                        <a:spcBef>
                          <a:spcPts val="0"/>
                        </a:spcBef>
                        <a:spcAft>
                          <a:spcPts val="0"/>
                        </a:spcAft>
                        <a:buNone/>
                      </a:pPr>
                      <a:r>
                        <a:rPr b="1" lang="en" sz="1300">
                          <a:latin typeface="Calibri"/>
                          <a:ea typeface="Calibri"/>
                          <a:cs typeface="Calibri"/>
                          <a:sym typeface="Calibri"/>
                        </a:rPr>
                        <a:t>Outcome - 0 (non-subscribe)</a:t>
                      </a:r>
                      <a:endParaRPr b="1" sz="13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Calibri"/>
                          <a:ea typeface="Calibri"/>
                          <a:cs typeface="Calibri"/>
                          <a:sym typeface="Calibri"/>
                        </a:rPr>
                        <a:t>-A</a:t>
                      </a:r>
                      <a:endParaRPr sz="13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19000">
                <a:tc>
                  <a:txBody>
                    <a:bodyPr/>
                    <a:lstStyle/>
                    <a:p>
                      <a:pPr indent="0" lvl="0" marL="0" rtl="0" algn="l">
                        <a:lnSpc>
                          <a:spcPct val="100000"/>
                        </a:lnSpc>
                        <a:spcBef>
                          <a:spcPts val="0"/>
                        </a:spcBef>
                        <a:spcAft>
                          <a:spcPts val="0"/>
                        </a:spcAft>
                        <a:buNone/>
                      </a:pPr>
                      <a:r>
                        <a:rPr b="1" lang="en" sz="1300">
                          <a:latin typeface="Calibri"/>
                          <a:ea typeface="Calibri"/>
                          <a:cs typeface="Calibri"/>
                          <a:sym typeface="Calibri"/>
                        </a:rPr>
                        <a:t>Outcome - 1 (subscribe)</a:t>
                      </a:r>
                      <a:endParaRPr b="1" sz="13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Calibri"/>
                          <a:ea typeface="Calibri"/>
                          <a:cs typeface="Calibri"/>
                          <a:sym typeface="Calibri"/>
                        </a:rPr>
                        <a:t>+B</a:t>
                      </a:r>
                      <a:endParaRPr sz="13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Calibri"/>
                          <a:ea typeface="Calibri"/>
                          <a:cs typeface="Calibri"/>
                          <a:sym typeface="Calibri"/>
                        </a:rPr>
                        <a:t>-A + B*(1+m)</a:t>
                      </a:r>
                      <a:endParaRPr sz="1300">
                        <a:latin typeface="Calibri"/>
                        <a:ea typeface="Calibri"/>
                        <a:cs typeface="Calibri"/>
                        <a:sym typeface="Calibri"/>
                      </a:endParaRPr>
                    </a:p>
                    <a:p>
                      <a:pPr indent="0" lvl="0" marL="0" rtl="0" algn="ctr">
                        <a:lnSpc>
                          <a:spcPct val="100000"/>
                        </a:lnSpc>
                        <a:spcBef>
                          <a:spcPts val="0"/>
                        </a:spcBef>
                        <a:spcAft>
                          <a:spcPts val="0"/>
                        </a:spcAft>
                        <a:buNone/>
                      </a:pPr>
                      <a:r>
                        <a:rPr lang="en" sz="1300">
                          <a:latin typeface="Calibri"/>
                          <a:ea typeface="Calibri"/>
                          <a:cs typeface="Calibri"/>
                          <a:sym typeface="Calibri"/>
                        </a:rPr>
                        <a:t> </a:t>
                      </a:r>
                      <a:endParaRPr sz="13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39" name="Google Shape;439;p34"/>
          <p:cNvSpPr/>
          <p:nvPr/>
        </p:nvSpPr>
        <p:spPr>
          <a:xfrm>
            <a:off x="0"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440" name="Google Shape;440;p34"/>
          <p:cNvSpPr/>
          <p:nvPr/>
        </p:nvSpPr>
        <p:spPr>
          <a:xfrm>
            <a:off x="2072675"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solidFill>
                <a:schemeClr val="dk1"/>
              </a:solidFill>
            </a:endParaRPr>
          </a:p>
        </p:txBody>
      </p:sp>
      <p:sp>
        <p:nvSpPr>
          <p:cNvPr id="441" name="Google Shape;441;p34"/>
          <p:cNvSpPr/>
          <p:nvPr/>
        </p:nvSpPr>
        <p:spPr>
          <a:xfrm>
            <a:off x="4145400" y="4725"/>
            <a:ext cx="24645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Enhancement</a:t>
            </a:r>
            <a:endParaRPr>
              <a:solidFill>
                <a:schemeClr val="dk1"/>
              </a:solidFill>
            </a:endParaRPr>
          </a:p>
        </p:txBody>
      </p:sp>
      <p:sp>
        <p:nvSpPr>
          <p:cNvPr id="442" name="Google Shape;442;p34"/>
          <p:cNvSpPr/>
          <p:nvPr/>
        </p:nvSpPr>
        <p:spPr>
          <a:xfrm>
            <a:off x="6609900" y="4725"/>
            <a:ext cx="25341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Economic Analysis</a:t>
            </a:r>
            <a:endParaRPr b="1">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46" name="Shape 446"/>
        <p:cNvGrpSpPr/>
        <p:nvPr/>
      </p:nvGrpSpPr>
      <p:grpSpPr>
        <a:xfrm>
          <a:off x="0" y="0"/>
          <a:ext cx="0" cy="0"/>
          <a:chOff x="0" y="0"/>
          <a:chExt cx="0" cy="0"/>
        </a:xfrm>
      </p:grpSpPr>
      <p:sp>
        <p:nvSpPr>
          <p:cNvPr id="447" name="Google Shape;447;p35"/>
          <p:cNvSpPr txBox="1"/>
          <p:nvPr>
            <p:ph type="title"/>
          </p:nvPr>
        </p:nvSpPr>
        <p:spPr>
          <a:xfrm>
            <a:off x="408075" y="371450"/>
            <a:ext cx="8184600" cy="51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estimate the cost in Portugal 2008 - 2010?</a:t>
            </a:r>
            <a:endParaRPr/>
          </a:p>
        </p:txBody>
      </p:sp>
      <p:grpSp>
        <p:nvGrpSpPr>
          <p:cNvPr id="448" name="Google Shape;448;p35"/>
          <p:cNvGrpSpPr/>
          <p:nvPr/>
        </p:nvGrpSpPr>
        <p:grpSpPr>
          <a:xfrm>
            <a:off x="580149" y="2159050"/>
            <a:ext cx="3558300" cy="1033675"/>
            <a:chOff x="5117050" y="1523225"/>
            <a:chExt cx="3558300" cy="1033675"/>
          </a:xfrm>
        </p:grpSpPr>
        <p:sp>
          <p:nvSpPr>
            <p:cNvPr id="449" name="Google Shape;449;p35"/>
            <p:cNvSpPr/>
            <p:nvPr/>
          </p:nvSpPr>
          <p:spPr>
            <a:xfrm>
              <a:off x="5193250" y="1863600"/>
              <a:ext cx="3392400" cy="6933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latin typeface="Calibri"/>
                  <a:ea typeface="Calibri"/>
                  <a:cs typeface="Calibri"/>
                  <a:sym typeface="Calibri"/>
                </a:rPr>
                <a:t>Labor Cost  </a:t>
              </a:r>
              <a:endParaRPr sz="1200">
                <a:latin typeface="Calibri"/>
                <a:ea typeface="Calibri"/>
                <a:cs typeface="Calibri"/>
                <a:sym typeface="Calibri"/>
              </a:endParaRPr>
            </a:p>
            <a:p>
              <a:pPr indent="0" lvl="0" marL="0" rtl="0" algn="ctr">
                <a:lnSpc>
                  <a:spcPct val="115000"/>
                </a:lnSpc>
                <a:spcBef>
                  <a:spcPts val="0"/>
                </a:spcBef>
                <a:spcAft>
                  <a:spcPts val="0"/>
                </a:spcAft>
                <a:buNone/>
              </a:pPr>
              <a:r>
                <a:rPr b="1" lang="en" sz="1200">
                  <a:latin typeface="Calibri"/>
                  <a:ea typeface="Calibri"/>
                  <a:cs typeface="Calibri"/>
                  <a:sym typeface="Calibri"/>
                </a:rPr>
                <a:t>+ </a:t>
              </a:r>
              <a:endParaRPr b="1" sz="1200">
                <a:latin typeface="Calibri"/>
                <a:ea typeface="Calibri"/>
                <a:cs typeface="Calibri"/>
                <a:sym typeface="Calibri"/>
              </a:endParaRPr>
            </a:p>
            <a:p>
              <a:pPr indent="0" lvl="0" marL="0" rtl="0" algn="ctr">
                <a:lnSpc>
                  <a:spcPct val="115000"/>
                </a:lnSpc>
                <a:spcBef>
                  <a:spcPts val="0"/>
                </a:spcBef>
                <a:spcAft>
                  <a:spcPts val="0"/>
                </a:spcAft>
                <a:buNone/>
              </a:pPr>
              <a:r>
                <a:rPr lang="en" sz="1200">
                  <a:latin typeface="Calibri"/>
                  <a:ea typeface="Calibri"/>
                  <a:cs typeface="Calibri"/>
                  <a:sym typeface="Calibri"/>
                </a:rPr>
                <a:t>Cost per minute call * Average Duration of the calls</a:t>
              </a:r>
              <a:endParaRPr sz="1200">
                <a:latin typeface="Calibri"/>
                <a:ea typeface="Calibri"/>
                <a:cs typeface="Calibri"/>
                <a:sym typeface="Calibri"/>
              </a:endParaRPr>
            </a:p>
          </p:txBody>
        </p:sp>
        <p:sp>
          <p:nvSpPr>
            <p:cNvPr id="450" name="Google Shape;450;p35"/>
            <p:cNvSpPr/>
            <p:nvPr/>
          </p:nvSpPr>
          <p:spPr>
            <a:xfrm>
              <a:off x="5117050" y="1523225"/>
              <a:ext cx="3558300" cy="339300"/>
            </a:xfrm>
            <a:prstGeom prst="hexagon">
              <a:avLst>
                <a:gd fmla="val 25000" name="adj"/>
                <a:gd fmla="val 115470" name="vf"/>
              </a:avLst>
            </a:prstGeom>
            <a:solidFill>
              <a:srgbClr val="A2C4C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Telemarketing Cost (A)</a:t>
              </a:r>
              <a:endParaRPr b="1">
                <a:latin typeface="Calibri"/>
                <a:ea typeface="Calibri"/>
                <a:cs typeface="Calibri"/>
                <a:sym typeface="Calibri"/>
              </a:endParaRPr>
            </a:p>
          </p:txBody>
        </p:sp>
      </p:grpSp>
      <p:sp>
        <p:nvSpPr>
          <p:cNvPr id="451" name="Google Shape;451;p35"/>
          <p:cNvSpPr/>
          <p:nvPr/>
        </p:nvSpPr>
        <p:spPr>
          <a:xfrm>
            <a:off x="4162010" y="2633373"/>
            <a:ext cx="676800" cy="2973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2" name="Google Shape;452;p35"/>
          <p:cNvSpPr txBox="1"/>
          <p:nvPr/>
        </p:nvSpPr>
        <p:spPr>
          <a:xfrm>
            <a:off x="4904725" y="1770200"/>
            <a:ext cx="3884400" cy="2106300"/>
          </a:xfrm>
          <a:prstGeom prst="rect">
            <a:avLst/>
          </a:prstGeom>
          <a:noFill/>
          <a:ln cap="flat" cmpd="sng" w="9525">
            <a:solidFill>
              <a:schemeClr val="lt1"/>
            </a:solidFill>
            <a:prstDash val="dashDot"/>
            <a:round/>
            <a:headEnd len="sm" w="sm" type="none"/>
            <a:tailEnd len="sm" w="sm" type="none"/>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100">
                <a:latin typeface="Calibri"/>
                <a:ea typeface="Calibri"/>
                <a:cs typeface="Calibri"/>
                <a:sym typeface="Calibri"/>
              </a:rPr>
              <a:t>2022 US telemarketing cost: 75 per hour </a:t>
            </a:r>
            <a:endParaRPr sz="1100">
              <a:latin typeface="Calibri"/>
              <a:ea typeface="Calibri"/>
              <a:cs typeface="Calibri"/>
              <a:sym typeface="Calibri"/>
            </a:endParaRPr>
          </a:p>
          <a:p>
            <a:pPr indent="0" lvl="0" marL="457200" rtl="0" algn="l">
              <a:lnSpc>
                <a:spcPct val="115000"/>
              </a:lnSpc>
              <a:spcBef>
                <a:spcPts val="0"/>
              </a:spcBef>
              <a:spcAft>
                <a:spcPts val="0"/>
              </a:spcAft>
              <a:buNone/>
            </a:pPr>
            <a:r>
              <a:rPr lang="en" sz="1100">
                <a:latin typeface="Calibri"/>
                <a:ea typeface="Calibri"/>
                <a:cs typeface="Calibri"/>
                <a:sym typeface="Calibri"/>
              </a:rPr>
              <a:t>2022 US Labor cost 25 per hour </a:t>
            </a:r>
            <a:endParaRPr sz="1100">
              <a:latin typeface="Calibri"/>
              <a:ea typeface="Calibri"/>
              <a:cs typeface="Calibri"/>
              <a:sym typeface="Calibri"/>
            </a:endParaRPr>
          </a:p>
          <a:p>
            <a:pPr indent="0" lvl="0" marL="0" rtl="0" algn="l">
              <a:lnSpc>
                <a:spcPct val="115000"/>
              </a:lnSpc>
              <a:spcBef>
                <a:spcPts val="0"/>
              </a:spcBef>
              <a:spcAft>
                <a:spcPts val="0"/>
              </a:spcAft>
              <a:buNone/>
            </a:pPr>
            <a:r>
              <a:rPr b="1" lang="en" sz="1100">
                <a:latin typeface="Calibri"/>
                <a:ea typeface="Calibri"/>
                <a:cs typeface="Calibri"/>
                <a:sym typeface="Calibri"/>
              </a:rPr>
              <a:t>→ Scale it to Portugal Cost via </a:t>
            </a:r>
            <a:r>
              <a:rPr b="1" lang="en" sz="1100" u="sng">
                <a:solidFill>
                  <a:schemeClr val="hlink"/>
                </a:solidFill>
                <a:latin typeface="Calibri"/>
                <a:ea typeface="Calibri"/>
                <a:cs typeface="Calibri"/>
                <a:sym typeface="Calibri"/>
                <a:hlinkClick r:id="rId3"/>
              </a:rPr>
              <a:t>Wage Difference vector</a:t>
            </a:r>
            <a:r>
              <a:rPr b="1" lang="en" sz="1100">
                <a:latin typeface="Calibri"/>
                <a:ea typeface="Calibri"/>
                <a:cs typeface="Calibri"/>
                <a:sym typeface="Calibri"/>
              </a:rPr>
              <a:t>: </a:t>
            </a:r>
            <a:endParaRPr b="1" sz="1100">
              <a:latin typeface="Calibri"/>
              <a:ea typeface="Calibri"/>
              <a:cs typeface="Calibri"/>
              <a:sym typeface="Calibri"/>
            </a:endParaRPr>
          </a:p>
          <a:p>
            <a:pPr indent="0" lvl="0" marL="457200" rtl="0" algn="l">
              <a:lnSpc>
                <a:spcPct val="115000"/>
              </a:lnSpc>
              <a:spcBef>
                <a:spcPts val="0"/>
              </a:spcBef>
              <a:spcAft>
                <a:spcPts val="0"/>
              </a:spcAft>
              <a:buNone/>
            </a:pPr>
            <a:r>
              <a:t/>
            </a:r>
            <a:endParaRPr sz="1100">
              <a:latin typeface="Calibri"/>
              <a:ea typeface="Calibri"/>
              <a:cs typeface="Calibri"/>
              <a:sym typeface="Calibri"/>
            </a:endParaRPr>
          </a:p>
          <a:p>
            <a:pPr indent="0" lvl="0" marL="457200" rtl="0" algn="l">
              <a:lnSpc>
                <a:spcPct val="115000"/>
              </a:lnSpc>
              <a:spcBef>
                <a:spcPts val="0"/>
              </a:spcBef>
              <a:spcAft>
                <a:spcPts val="0"/>
              </a:spcAft>
              <a:buNone/>
            </a:pPr>
            <a:r>
              <a:t/>
            </a:r>
            <a:endParaRPr sz="1100">
              <a:latin typeface="Calibri"/>
              <a:ea typeface="Calibri"/>
              <a:cs typeface="Calibri"/>
              <a:sym typeface="Calibri"/>
            </a:endParaRPr>
          </a:p>
          <a:p>
            <a:pPr indent="0" lvl="0" marL="457200" rtl="0" algn="l">
              <a:lnSpc>
                <a:spcPct val="115000"/>
              </a:lnSpc>
              <a:spcBef>
                <a:spcPts val="0"/>
              </a:spcBef>
              <a:spcAft>
                <a:spcPts val="0"/>
              </a:spcAft>
              <a:buNone/>
            </a:pPr>
            <a:r>
              <a:rPr lang="en" sz="1100">
                <a:latin typeface="Calibri"/>
                <a:ea typeface="Calibri"/>
                <a:cs typeface="Calibri"/>
                <a:sym typeface="Calibri"/>
              </a:rPr>
              <a:t>2022 Portugal telemarketing cost: 75/3 = 25 per hour </a:t>
            </a:r>
            <a:endParaRPr sz="1100">
              <a:latin typeface="Calibri"/>
              <a:ea typeface="Calibri"/>
              <a:cs typeface="Calibri"/>
              <a:sym typeface="Calibri"/>
            </a:endParaRPr>
          </a:p>
          <a:p>
            <a:pPr indent="0" lvl="0" marL="457200" rtl="0" algn="l">
              <a:lnSpc>
                <a:spcPct val="115000"/>
              </a:lnSpc>
              <a:spcBef>
                <a:spcPts val="0"/>
              </a:spcBef>
              <a:spcAft>
                <a:spcPts val="0"/>
              </a:spcAft>
              <a:buNone/>
            </a:pPr>
            <a:r>
              <a:rPr lang="en" sz="1100">
                <a:latin typeface="Calibri"/>
                <a:ea typeface="Calibri"/>
                <a:cs typeface="Calibri"/>
                <a:sym typeface="Calibri"/>
              </a:rPr>
              <a:t>2022 Portugal Labor cost 25/3 = 8 per hour </a:t>
            </a:r>
            <a:endParaRPr sz="1100">
              <a:latin typeface="Calibri"/>
              <a:ea typeface="Calibri"/>
              <a:cs typeface="Calibri"/>
              <a:sym typeface="Calibri"/>
            </a:endParaRPr>
          </a:p>
          <a:p>
            <a:pPr indent="0" lvl="0" marL="0" rtl="0" algn="l">
              <a:lnSpc>
                <a:spcPct val="115000"/>
              </a:lnSpc>
              <a:spcBef>
                <a:spcPts val="0"/>
              </a:spcBef>
              <a:spcAft>
                <a:spcPts val="0"/>
              </a:spcAft>
              <a:buNone/>
            </a:pPr>
            <a:r>
              <a:rPr b="1" lang="en" sz="1100">
                <a:solidFill>
                  <a:srgbClr val="C2C2C2"/>
                </a:solidFill>
                <a:latin typeface="Calibri"/>
                <a:ea typeface="Calibri"/>
                <a:cs typeface="Calibri"/>
                <a:sym typeface="Calibri"/>
              </a:rPr>
              <a:t>→ Scale to 2008 via Purchasing Power Parity:</a:t>
            </a:r>
            <a:endParaRPr b="1" sz="1100">
              <a:solidFill>
                <a:srgbClr val="C2C2C2"/>
              </a:solidFill>
              <a:latin typeface="Calibri"/>
              <a:ea typeface="Calibri"/>
              <a:cs typeface="Calibri"/>
              <a:sym typeface="Calibri"/>
            </a:endParaRPr>
          </a:p>
          <a:p>
            <a:pPr indent="0" lvl="0" marL="457200" rtl="0" algn="l">
              <a:lnSpc>
                <a:spcPct val="115000"/>
              </a:lnSpc>
              <a:spcBef>
                <a:spcPts val="0"/>
              </a:spcBef>
              <a:spcAft>
                <a:spcPts val="0"/>
              </a:spcAft>
              <a:buNone/>
            </a:pPr>
            <a:r>
              <a:rPr lang="en" sz="1100">
                <a:solidFill>
                  <a:srgbClr val="C2C2C2"/>
                </a:solidFill>
                <a:latin typeface="Calibri"/>
                <a:ea typeface="Calibri"/>
                <a:cs typeface="Calibri"/>
                <a:sym typeface="Calibri"/>
              </a:rPr>
              <a:t>2008 Portugal telemarketing cost: 25/1 = 25 per hour </a:t>
            </a:r>
            <a:endParaRPr sz="1100">
              <a:solidFill>
                <a:srgbClr val="C2C2C2"/>
              </a:solidFill>
              <a:latin typeface="Calibri"/>
              <a:ea typeface="Calibri"/>
              <a:cs typeface="Calibri"/>
              <a:sym typeface="Calibri"/>
            </a:endParaRPr>
          </a:p>
          <a:p>
            <a:pPr indent="0" lvl="0" marL="457200" rtl="0" algn="l">
              <a:lnSpc>
                <a:spcPct val="115000"/>
              </a:lnSpc>
              <a:spcBef>
                <a:spcPts val="0"/>
              </a:spcBef>
              <a:spcAft>
                <a:spcPts val="0"/>
              </a:spcAft>
              <a:buNone/>
            </a:pPr>
            <a:r>
              <a:rPr lang="en" sz="1100">
                <a:solidFill>
                  <a:srgbClr val="C2C2C2"/>
                </a:solidFill>
                <a:latin typeface="Calibri"/>
                <a:ea typeface="Calibri"/>
                <a:cs typeface="Calibri"/>
                <a:sym typeface="Calibri"/>
              </a:rPr>
              <a:t>2008 Portugal Labor cost 25/1 = 8 per hour </a:t>
            </a:r>
            <a:endParaRPr sz="1100">
              <a:solidFill>
                <a:srgbClr val="C2C2C2"/>
              </a:solidFill>
              <a:latin typeface="Calibri"/>
              <a:ea typeface="Calibri"/>
              <a:cs typeface="Calibri"/>
              <a:sym typeface="Calibri"/>
            </a:endParaRPr>
          </a:p>
        </p:txBody>
      </p:sp>
      <p:pic>
        <p:nvPicPr>
          <p:cNvPr id="453" name="Google Shape;453;p35"/>
          <p:cNvPicPr preferRelativeResize="0"/>
          <p:nvPr/>
        </p:nvPicPr>
        <p:blipFill>
          <a:blip r:embed="rId4">
            <a:alphaModFix/>
          </a:blip>
          <a:stretch>
            <a:fillRect/>
          </a:stretch>
        </p:blipFill>
        <p:spPr>
          <a:xfrm>
            <a:off x="6081325" y="2480000"/>
            <a:ext cx="1191200" cy="311550"/>
          </a:xfrm>
          <a:prstGeom prst="rect">
            <a:avLst/>
          </a:prstGeom>
          <a:noFill/>
          <a:ln>
            <a:noFill/>
          </a:ln>
        </p:spPr>
      </p:pic>
      <p:sp>
        <p:nvSpPr>
          <p:cNvPr id="454" name="Google Shape;454;p35"/>
          <p:cNvSpPr/>
          <p:nvPr/>
        </p:nvSpPr>
        <p:spPr>
          <a:xfrm>
            <a:off x="0"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455" name="Google Shape;455;p35"/>
          <p:cNvSpPr/>
          <p:nvPr/>
        </p:nvSpPr>
        <p:spPr>
          <a:xfrm>
            <a:off x="2072675"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solidFill>
                <a:schemeClr val="dk1"/>
              </a:solidFill>
            </a:endParaRPr>
          </a:p>
        </p:txBody>
      </p:sp>
      <p:sp>
        <p:nvSpPr>
          <p:cNvPr id="456" name="Google Shape;456;p35"/>
          <p:cNvSpPr/>
          <p:nvPr/>
        </p:nvSpPr>
        <p:spPr>
          <a:xfrm>
            <a:off x="4145400" y="4725"/>
            <a:ext cx="24645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Enhancement</a:t>
            </a:r>
            <a:endParaRPr>
              <a:solidFill>
                <a:schemeClr val="dk1"/>
              </a:solidFill>
            </a:endParaRPr>
          </a:p>
        </p:txBody>
      </p:sp>
      <p:sp>
        <p:nvSpPr>
          <p:cNvPr id="457" name="Google Shape;457;p35"/>
          <p:cNvSpPr/>
          <p:nvPr/>
        </p:nvSpPr>
        <p:spPr>
          <a:xfrm>
            <a:off x="6609900" y="4725"/>
            <a:ext cx="25341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Economic Analysis</a:t>
            </a:r>
            <a:endParaRPr b="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61" name="Shape 461"/>
        <p:cNvGrpSpPr/>
        <p:nvPr/>
      </p:nvGrpSpPr>
      <p:grpSpPr>
        <a:xfrm>
          <a:off x="0" y="0"/>
          <a:ext cx="0" cy="0"/>
          <a:chOff x="0" y="0"/>
          <a:chExt cx="0" cy="0"/>
        </a:xfrm>
      </p:grpSpPr>
      <p:sp>
        <p:nvSpPr>
          <p:cNvPr id="462" name="Google Shape;462;p36"/>
          <p:cNvSpPr txBox="1"/>
          <p:nvPr>
            <p:ph type="title"/>
          </p:nvPr>
        </p:nvSpPr>
        <p:spPr>
          <a:xfrm>
            <a:off x="408075" y="371450"/>
            <a:ext cx="8184600" cy="51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estimate the cost in Portugal 2008 - 2010?</a:t>
            </a:r>
            <a:endParaRPr/>
          </a:p>
        </p:txBody>
      </p:sp>
      <p:grpSp>
        <p:nvGrpSpPr>
          <p:cNvPr id="463" name="Google Shape;463;p36"/>
          <p:cNvGrpSpPr/>
          <p:nvPr/>
        </p:nvGrpSpPr>
        <p:grpSpPr>
          <a:xfrm>
            <a:off x="580149" y="1244650"/>
            <a:ext cx="3558300" cy="1033675"/>
            <a:chOff x="5117050" y="1523225"/>
            <a:chExt cx="3558300" cy="1033675"/>
          </a:xfrm>
        </p:grpSpPr>
        <p:sp>
          <p:nvSpPr>
            <p:cNvPr id="464" name="Google Shape;464;p36"/>
            <p:cNvSpPr/>
            <p:nvPr/>
          </p:nvSpPr>
          <p:spPr>
            <a:xfrm>
              <a:off x="5193250" y="1863600"/>
              <a:ext cx="3392400" cy="6933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Labor Cost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 </a:t>
              </a:r>
              <a:endParaRPr b="1"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Cost per minute call * Average Duration of the calls</a:t>
              </a:r>
              <a:endParaRPr sz="1200"/>
            </a:p>
          </p:txBody>
        </p:sp>
        <p:sp>
          <p:nvSpPr>
            <p:cNvPr id="465" name="Google Shape;465;p36"/>
            <p:cNvSpPr/>
            <p:nvPr/>
          </p:nvSpPr>
          <p:spPr>
            <a:xfrm>
              <a:off x="5117050" y="1523225"/>
              <a:ext cx="3558300" cy="339300"/>
            </a:xfrm>
            <a:prstGeom prst="hexagon">
              <a:avLst>
                <a:gd fmla="val 25000" name="adj"/>
                <a:gd fmla="val 115470" name="vf"/>
              </a:avLst>
            </a:prstGeom>
            <a:solidFill>
              <a:srgbClr val="A2C4C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Telemarketing Cost (A)</a:t>
              </a:r>
              <a:endParaRPr b="1">
                <a:latin typeface="Calibri"/>
                <a:ea typeface="Calibri"/>
                <a:cs typeface="Calibri"/>
                <a:sym typeface="Calibri"/>
              </a:endParaRPr>
            </a:p>
          </p:txBody>
        </p:sp>
      </p:grpSp>
      <p:sp>
        <p:nvSpPr>
          <p:cNvPr id="466" name="Google Shape;466;p36"/>
          <p:cNvSpPr txBox="1"/>
          <p:nvPr/>
        </p:nvSpPr>
        <p:spPr>
          <a:xfrm>
            <a:off x="4904725" y="1389200"/>
            <a:ext cx="3870300" cy="2106300"/>
          </a:xfrm>
          <a:prstGeom prst="rect">
            <a:avLst/>
          </a:prstGeom>
          <a:noFill/>
          <a:ln cap="flat" cmpd="sng" w="9525">
            <a:solidFill>
              <a:schemeClr val="lt1"/>
            </a:solidFill>
            <a:prstDash val="dashDot"/>
            <a:round/>
            <a:headEnd len="sm" w="sm" type="none"/>
            <a:tailEnd len="sm" w="sm" type="none"/>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100">
                <a:solidFill>
                  <a:srgbClr val="999999"/>
                </a:solidFill>
                <a:latin typeface="Calibri"/>
                <a:ea typeface="Calibri"/>
                <a:cs typeface="Calibri"/>
                <a:sym typeface="Calibri"/>
              </a:rPr>
              <a:t>2022 US telemarketing cost: 75 per hour </a:t>
            </a:r>
            <a:endParaRPr sz="1100">
              <a:solidFill>
                <a:srgbClr val="999999"/>
              </a:solidFill>
              <a:latin typeface="Calibri"/>
              <a:ea typeface="Calibri"/>
              <a:cs typeface="Calibri"/>
              <a:sym typeface="Calibri"/>
            </a:endParaRPr>
          </a:p>
          <a:p>
            <a:pPr indent="0" lvl="0" marL="457200" rtl="0" algn="l">
              <a:lnSpc>
                <a:spcPct val="115000"/>
              </a:lnSpc>
              <a:spcBef>
                <a:spcPts val="0"/>
              </a:spcBef>
              <a:spcAft>
                <a:spcPts val="0"/>
              </a:spcAft>
              <a:buNone/>
            </a:pPr>
            <a:r>
              <a:rPr lang="en" sz="1100">
                <a:solidFill>
                  <a:srgbClr val="999999"/>
                </a:solidFill>
                <a:latin typeface="Calibri"/>
                <a:ea typeface="Calibri"/>
                <a:cs typeface="Calibri"/>
                <a:sym typeface="Calibri"/>
              </a:rPr>
              <a:t>2022 US Labor cost 25 per hour </a:t>
            </a:r>
            <a:endParaRPr sz="1100">
              <a:solidFill>
                <a:srgbClr val="999999"/>
              </a:solidFill>
              <a:latin typeface="Calibri"/>
              <a:ea typeface="Calibri"/>
              <a:cs typeface="Calibri"/>
              <a:sym typeface="Calibri"/>
            </a:endParaRPr>
          </a:p>
          <a:p>
            <a:pPr indent="0" lvl="0" marL="0" rtl="0" algn="l">
              <a:lnSpc>
                <a:spcPct val="115000"/>
              </a:lnSpc>
              <a:spcBef>
                <a:spcPts val="0"/>
              </a:spcBef>
              <a:spcAft>
                <a:spcPts val="0"/>
              </a:spcAft>
              <a:buNone/>
            </a:pPr>
            <a:r>
              <a:rPr b="1" lang="en" sz="1100">
                <a:solidFill>
                  <a:srgbClr val="999999"/>
                </a:solidFill>
                <a:latin typeface="Calibri"/>
                <a:ea typeface="Calibri"/>
                <a:cs typeface="Calibri"/>
                <a:sym typeface="Calibri"/>
              </a:rPr>
              <a:t>→ Scale it to Portugal Cost via </a:t>
            </a:r>
            <a:r>
              <a:rPr b="1" lang="en" sz="1100" u="sng">
                <a:solidFill>
                  <a:srgbClr val="999999"/>
                </a:solidFill>
                <a:latin typeface="Calibri"/>
                <a:ea typeface="Calibri"/>
                <a:cs typeface="Calibri"/>
                <a:sym typeface="Calibri"/>
                <a:hlinkClick r:id="rId3">
                  <a:extLst>
                    <a:ext uri="{A12FA001-AC4F-418D-AE19-62706E023703}">
                      <ahyp:hlinkClr val="tx"/>
                    </a:ext>
                  </a:extLst>
                </a:hlinkClick>
              </a:rPr>
              <a:t>Wage Difference vector</a:t>
            </a:r>
            <a:r>
              <a:rPr b="1" lang="en" sz="1100">
                <a:solidFill>
                  <a:srgbClr val="999999"/>
                </a:solidFill>
                <a:latin typeface="Calibri"/>
                <a:ea typeface="Calibri"/>
                <a:cs typeface="Calibri"/>
                <a:sym typeface="Calibri"/>
              </a:rPr>
              <a:t>: </a:t>
            </a:r>
            <a:endParaRPr b="1" sz="1100">
              <a:solidFill>
                <a:srgbClr val="999999"/>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100">
              <a:solidFill>
                <a:srgbClr val="999999"/>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100">
              <a:solidFill>
                <a:srgbClr val="999999"/>
              </a:solidFill>
              <a:latin typeface="Calibri"/>
              <a:ea typeface="Calibri"/>
              <a:cs typeface="Calibri"/>
              <a:sym typeface="Calibri"/>
            </a:endParaRPr>
          </a:p>
          <a:p>
            <a:pPr indent="0" lvl="0" marL="457200" rtl="0" algn="l">
              <a:lnSpc>
                <a:spcPct val="115000"/>
              </a:lnSpc>
              <a:spcBef>
                <a:spcPts val="0"/>
              </a:spcBef>
              <a:spcAft>
                <a:spcPts val="0"/>
              </a:spcAft>
              <a:buNone/>
            </a:pPr>
            <a:r>
              <a:rPr lang="en" sz="1100">
                <a:solidFill>
                  <a:srgbClr val="999999"/>
                </a:solidFill>
                <a:latin typeface="Calibri"/>
                <a:ea typeface="Calibri"/>
                <a:cs typeface="Calibri"/>
                <a:sym typeface="Calibri"/>
              </a:rPr>
              <a:t>2022 Portugal telemarketing cost: 75/3 = 25 per hour </a:t>
            </a:r>
            <a:endParaRPr sz="1100">
              <a:solidFill>
                <a:srgbClr val="999999"/>
              </a:solidFill>
              <a:latin typeface="Calibri"/>
              <a:ea typeface="Calibri"/>
              <a:cs typeface="Calibri"/>
              <a:sym typeface="Calibri"/>
            </a:endParaRPr>
          </a:p>
          <a:p>
            <a:pPr indent="0" lvl="0" marL="457200" rtl="0" algn="l">
              <a:lnSpc>
                <a:spcPct val="115000"/>
              </a:lnSpc>
              <a:spcBef>
                <a:spcPts val="0"/>
              </a:spcBef>
              <a:spcAft>
                <a:spcPts val="0"/>
              </a:spcAft>
              <a:buNone/>
            </a:pPr>
            <a:r>
              <a:rPr lang="en" sz="1100">
                <a:solidFill>
                  <a:srgbClr val="999999"/>
                </a:solidFill>
                <a:latin typeface="Calibri"/>
                <a:ea typeface="Calibri"/>
                <a:cs typeface="Calibri"/>
                <a:sym typeface="Calibri"/>
              </a:rPr>
              <a:t>2022 Portugal Labor cost 25/3 = 8 per hour </a:t>
            </a:r>
            <a:endParaRPr sz="1100">
              <a:solidFill>
                <a:srgbClr val="999999"/>
              </a:solidFill>
              <a:latin typeface="Calibri"/>
              <a:ea typeface="Calibri"/>
              <a:cs typeface="Calibri"/>
              <a:sym typeface="Calibri"/>
            </a:endParaRPr>
          </a:p>
          <a:p>
            <a:pPr indent="0" lvl="0" marL="0" rtl="0" algn="l">
              <a:lnSpc>
                <a:spcPct val="115000"/>
              </a:lnSpc>
              <a:spcBef>
                <a:spcPts val="0"/>
              </a:spcBef>
              <a:spcAft>
                <a:spcPts val="0"/>
              </a:spcAft>
              <a:buNone/>
            </a:pPr>
            <a:r>
              <a:rPr b="1" lang="en" sz="1100">
                <a:latin typeface="Calibri"/>
                <a:ea typeface="Calibri"/>
                <a:cs typeface="Calibri"/>
                <a:sym typeface="Calibri"/>
              </a:rPr>
              <a:t>→ Scale to 2008 via </a:t>
            </a:r>
            <a:r>
              <a:rPr b="1" lang="en" sz="1100" u="sng">
                <a:solidFill>
                  <a:schemeClr val="hlink"/>
                </a:solidFill>
                <a:latin typeface="Calibri"/>
                <a:ea typeface="Calibri"/>
                <a:cs typeface="Calibri"/>
                <a:sym typeface="Calibri"/>
                <a:hlinkClick r:id="rId4"/>
              </a:rPr>
              <a:t>GDP per capita</a:t>
            </a:r>
            <a:r>
              <a:rPr b="1" lang="en" sz="1100">
                <a:latin typeface="Calibri"/>
                <a:ea typeface="Calibri"/>
                <a:cs typeface="Calibri"/>
                <a:sym typeface="Calibri"/>
              </a:rPr>
              <a:t> = 1:</a:t>
            </a:r>
            <a:endParaRPr b="1" sz="1100">
              <a:latin typeface="Calibri"/>
              <a:ea typeface="Calibri"/>
              <a:cs typeface="Calibri"/>
              <a:sym typeface="Calibri"/>
            </a:endParaRPr>
          </a:p>
          <a:p>
            <a:pPr indent="0" lvl="0" marL="457200" rtl="0" algn="l">
              <a:lnSpc>
                <a:spcPct val="115000"/>
              </a:lnSpc>
              <a:spcBef>
                <a:spcPts val="0"/>
              </a:spcBef>
              <a:spcAft>
                <a:spcPts val="0"/>
              </a:spcAft>
              <a:buNone/>
            </a:pPr>
            <a:r>
              <a:rPr lang="en" sz="1100">
                <a:latin typeface="Calibri"/>
                <a:ea typeface="Calibri"/>
                <a:cs typeface="Calibri"/>
                <a:sym typeface="Calibri"/>
              </a:rPr>
              <a:t>2008 Portugal telemarketing cost: 25/1 = 25 per hour </a:t>
            </a:r>
            <a:endParaRPr sz="1100">
              <a:latin typeface="Calibri"/>
              <a:ea typeface="Calibri"/>
              <a:cs typeface="Calibri"/>
              <a:sym typeface="Calibri"/>
            </a:endParaRPr>
          </a:p>
          <a:p>
            <a:pPr indent="0" lvl="0" marL="457200" rtl="0" algn="l">
              <a:lnSpc>
                <a:spcPct val="115000"/>
              </a:lnSpc>
              <a:spcBef>
                <a:spcPts val="0"/>
              </a:spcBef>
              <a:spcAft>
                <a:spcPts val="0"/>
              </a:spcAft>
              <a:buNone/>
            </a:pPr>
            <a:r>
              <a:rPr lang="en" sz="1100">
                <a:latin typeface="Calibri"/>
                <a:ea typeface="Calibri"/>
                <a:cs typeface="Calibri"/>
                <a:sym typeface="Calibri"/>
              </a:rPr>
              <a:t>2008 Portugal Labor cost 8/1 = 8 per hour </a:t>
            </a:r>
            <a:endParaRPr sz="1100">
              <a:latin typeface="Calibri"/>
              <a:ea typeface="Calibri"/>
              <a:cs typeface="Calibri"/>
              <a:sym typeface="Calibri"/>
            </a:endParaRPr>
          </a:p>
        </p:txBody>
      </p:sp>
      <p:pic>
        <p:nvPicPr>
          <p:cNvPr id="467" name="Google Shape;467;p36"/>
          <p:cNvPicPr preferRelativeResize="0"/>
          <p:nvPr/>
        </p:nvPicPr>
        <p:blipFill>
          <a:blip r:embed="rId5">
            <a:alphaModFix/>
          </a:blip>
          <a:stretch>
            <a:fillRect/>
          </a:stretch>
        </p:blipFill>
        <p:spPr>
          <a:xfrm>
            <a:off x="6081325" y="2099000"/>
            <a:ext cx="1191200" cy="311550"/>
          </a:xfrm>
          <a:prstGeom prst="rect">
            <a:avLst/>
          </a:prstGeom>
          <a:noFill/>
          <a:ln>
            <a:noFill/>
          </a:ln>
        </p:spPr>
      </p:pic>
      <p:pic>
        <p:nvPicPr>
          <p:cNvPr id="468" name="Google Shape;468;p36"/>
          <p:cNvPicPr preferRelativeResize="0"/>
          <p:nvPr/>
        </p:nvPicPr>
        <p:blipFill>
          <a:blip r:embed="rId6">
            <a:alphaModFix/>
          </a:blip>
          <a:stretch>
            <a:fillRect/>
          </a:stretch>
        </p:blipFill>
        <p:spPr>
          <a:xfrm>
            <a:off x="448700" y="1008200"/>
            <a:ext cx="4303448" cy="3737350"/>
          </a:xfrm>
          <a:prstGeom prst="rect">
            <a:avLst/>
          </a:prstGeom>
          <a:noFill/>
          <a:ln>
            <a:noFill/>
          </a:ln>
        </p:spPr>
      </p:pic>
      <p:cxnSp>
        <p:nvCxnSpPr>
          <p:cNvPr id="469" name="Google Shape;469;p36"/>
          <p:cNvCxnSpPr/>
          <p:nvPr/>
        </p:nvCxnSpPr>
        <p:spPr>
          <a:xfrm>
            <a:off x="3153750" y="2268325"/>
            <a:ext cx="1502400" cy="0"/>
          </a:xfrm>
          <a:prstGeom prst="straightConnector1">
            <a:avLst/>
          </a:prstGeom>
          <a:noFill/>
          <a:ln cap="flat" cmpd="sng" w="19050">
            <a:solidFill>
              <a:schemeClr val="accent2"/>
            </a:solidFill>
            <a:prstDash val="dash"/>
            <a:round/>
            <a:headEnd len="med" w="med" type="none"/>
            <a:tailEnd len="med" w="med" type="none"/>
          </a:ln>
        </p:spPr>
      </p:cxnSp>
      <p:sp>
        <p:nvSpPr>
          <p:cNvPr id="470" name="Google Shape;470;p36"/>
          <p:cNvSpPr txBox="1"/>
          <p:nvPr/>
        </p:nvSpPr>
        <p:spPr>
          <a:xfrm>
            <a:off x="4954475" y="3704550"/>
            <a:ext cx="3627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Overall Telemarketing Cost </a:t>
            </a:r>
            <a:endParaRPr b="1">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 8 + 25*Average Duration </a:t>
            </a:r>
            <a:endParaRPr>
              <a:latin typeface="Calibri"/>
              <a:ea typeface="Calibri"/>
              <a:cs typeface="Calibri"/>
              <a:sym typeface="Calibri"/>
            </a:endParaRPr>
          </a:p>
          <a:p>
            <a:pPr indent="457200" lvl="0" marL="457200" rtl="0" algn="l">
              <a:spcBef>
                <a:spcPts val="0"/>
              </a:spcBef>
              <a:spcAft>
                <a:spcPts val="0"/>
              </a:spcAft>
              <a:buNone/>
            </a:pPr>
            <a:r>
              <a:rPr lang="en">
                <a:latin typeface="Calibri"/>
                <a:ea typeface="Calibri"/>
                <a:cs typeface="Calibri"/>
                <a:sym typeface="Calibri"/>
              </a:rPr>
              <a:t>= 9.79</a:t>
            </a:r>
            <a:endParaRPr>
              <a:latin typeface="Calibri"/>
              <a:ea typeface="Calibri"/>
              <a:cs typeface="Calibri"/>
              <a:sym typeface="Calibri"/>
            </a:endParaRPr>
          </a:p>
        </p:txBody>
      </p:sp>
      <p:sp>
        <p:nvSpPr>
          <p:cNvPr id="471" name="Google Shape;471;p36"/>
          <p:cNvSpPr/>
          <p:nvPr/>
        </p:nvSpPr>
        <p:spPr>
          <a:xfrm>
            <a:off x="0"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472" name="Google Shape;472;p36"/>
          <p:cNvSpPr/>
          <p:nvPr/>
        </p:nvSpPr>
        <p:spPr>
          <a:xfrm>
            <a:off x="2072675"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solidFill>
                <a:schemeClr val="dk1"/>
              </a:solidFill>
            </a:endParaRPr>
          </a:p>
        </p:txBody>
      </p:sp>
      <p:sp>
        <p:nvSpPr>
          <p:cNvPr id="473" name="Google Shape;473;p36"/>
          <p:cNvSpPr/>
          <p:nvPr/>
        </p:nvSpPr>
        <p:spPr>
          <a:xfrm>
            <a:off x="4145400" y="4725"/>
            <a:ext cx="24645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Enhancement</a:t>
            </a:r>
            <a:endParaRPr>
              <a:solidFill>
                <a:schemeClr val="dk1"/>
              </a:solidFill>
            </a:endParaRPr>
          </a:p>
        </p:txBody>
      </p:sp>
      <p:sp>
        <p:nvSpPr>
          <p:cNvPr id="474" name="Google Shape;474;p36"/>
          <p:cNvSpPr/>
          <p:nvPr/>
        </p:nvSpPr>
        <p:spPr>
          <a:xfrm>
            <a:off x="6609900" y="4725"/>
            <a:ext cx="25341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Economic Analysis</a:t>
            </a:r>
            <a:endParaRPr b="1">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78" name="Shape 478"/>
        <p:cNvGrpSpPr/>
        <p:nvPr/>
      </p:nvGrpSpPr>
      <p:grpSpPr>
        <a:xfrm>
          <a:off x="0" y="0"/>
          <a:ext cx="0" cy="0"/>
          <a:chOff x="0" y="0"/>
          <a:chExt cx="0" cy="0"/>
        </a:xfrm>
      </p:grpSpPr>
      <p:sp>
        <p:nvSpPr>
          <p:cNvPr id="479" name="Google Shape;479;p37"/>
          <p:cNvSpPr txBox="1"/>
          <p:nvPr>
            <p:ph type="title"/>
          </p:nvPr>
        </p:nvSpPr>
        <p:spPr>
          <a:xfrm>
            <a:off x="408075" y="371450"/>
            <a:ext cx="8184600" cy="51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estimate the cost in Portugal 2008 - 2010?</a:t>
            </a:r>
            <a:endParaRPr/>
          </a:p>
        </p:txBody>
      </p:sp>
      <p:grpSp>
        <p:nvGrpSpPr>
          <p:cNvPr id="480" name="Google Shape;480;p37"/>
          <p:cNvGrpSpPr/>
          <p:nvPr/>
        </p:nvGrpSpPr>
        <p:grpSpPr>
          <a:xfrm>
            <a:off x="570986" y="964250"/>
            <a:ext cx="3558300" cy="1033675"/>
            <a:chOff x="5117050" y="1523225"/>
            <a:chExt cx="3558300" cy="1033675"/>
          </a:xfrm>
        </p:grpSpPr>
        <p:sp>
          <p:nvSpPr>
            <p:cNvPr id="481" name="Google Shape;481;p37"/>
            <p:cNvSpPr/>
            <p:nvPr/>
          </p:nvSpPr>
          <p:spPr>
            <a:xfrm>
              <a:off x="5193250" y="1863600"/>
              <a:ext cx="3392400" cy="6933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latin typeface="Calibri"/>
                  <a:ea typeface="Calibri"/>
                  <a:cs typeface="Calibri"/>
                  <a:sym typeface="Calibri"/>
                </a:rPr>
                <a:t>Labor Cost  </a:t>
              </a:r>
              <a:endParaRPr sz="1200">
                <a:latin typeface="Calibri"/>
                <a:ea typeface="Calibri"/>
                <a:cs typeface="Calibri"/>
                <a:sym typeface="Calibri"/>
              </a:endParaRPr>
            </a:p>
            <a:p>
              <a:pPr indent="0" lvl="0" marL="0" rtl="0" algn="ctr">
                <a:lnSpc>
                  <a:spcPct val="115000"/>
                </a:lnSpc>
                <a:spcBef>
                  <a:spcPts val="0"/>
                </a:spcBef>
                <a:spcAft>
                  <a:spcPts val="0"/>
                </a:spcAft>
                <a:buNone/>
              </a:pPr>
              <a:r>
                <a:rPr b="1" lang="en" sz="1200">
                  <a:latin typeface="Calibri"/>
                  <a:ea typeface="Calibri"/>
                  <a:cs typeface="Calibri"/>
                  <a:sym typeface="Calibri"/>
                </a:rPr>
                <a:t>+ </a:t>
              </a:r>
              <a:endParaRPr b="1" sz="1200">
                <a:latin typeface="Calibri"/>
                <a:ea typeface="Calibri"/>
                <a:cs typeface="Calibri"/>
                <a:sym typeface="Calibri"/>
              </a:endParaRPr>
            </a:p>
            <a:p>
              <a:pPr indent="0" lvl="0" marL="0" rtl="0" algn="ctr">
                <a:lnSpc>
                  <a:spcPct val="115000"/>
                </a:lnSpc>
                <a:spcBef>
                  <a:spcPts val="0"/>
                </a:spcBef>
                <a:spcAft>
                  <a:spcPts val="0"/>
                </a:spcAft>
                <a:buNone/>
              </a:pPr>
              <a:r>
                <a:rPr lang="en" sz="1200">
                  <a:latin typeface="Calibri"/>
                  <a:ea typeface="Calibri"/>
                  <a:cs typeface="Calibri"/>
                  <a:sym typeface="Calibri"/>
                </a:rPr>
                <a:t>Cost per minute call * Average Duration of the calls</a:t>
              </a:r>
              <a:endParaRPr sz="1200">
                <a:latin typeface="Calibri"/>
                <a:ea typeface="Calibri"/>
                <a:cs typeface="Calibri"/>
                <a:sym typeface="Calibri"/>
              </a:endParaRPr>
            </a:p>
          </p:txBody>
        </p:sp>
        <p:sp>
          <p:nvSpPr>
            <p:cNvPr id="482" name="Google Shape;482;p37"/>
            <p:cNvSpPr/>
            <p:nvPr/>
          </p:nvSpPr>
          <p:spPr>
            <a:xfrm>
              <a:off x="5117050" y="1523225"/>
              <a:ext cx="3558300" cy="339300"/>
            </a:xfrm>
            <a:prstGeom prst="hexagon">
              <a:avLst>
                <a:gd fmla="val 25000" name="adj"/>
                <a:gd fmla="val 115470" name="vf"/>
              </a:avLst>
            </a:prstGeom>
            <a:solidFill>
              <a:srgbClr val="A2C4C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Telemarketing Cost (A)</a:t>
              </a:r>
              <a:endParaRPr b="1">
                <a:latin typeface="Calibri"/>
                <a:ea typeface="Calibri"/>
                <a:cs typeface="Calibri"/>
                <a:sym typeface="Calibri"/>
              </a:endParaRPr>
            </a:p>
          </p:txBody>
        </p:sp>
      </p:grpSp>
      <p:grpSp>
        <p:nvGrpSpPr>
          <p:cNvPr id="483" name="Google Shape;483;p37"/>
          <p:cNvGrpSpPr/>
          <p:nvPr/>
        </p:nvGrpSpPr>
        <p:grpSpPr>
          <a:xfrm>
            <a:off x="570782" y="2182800"/>
            <a:ext cx="3558358" cy="945300"/>
            <a:chOff x="5117050" y="2513825"/>
            <a:chExt cx="3339300" cy="945300"/>
          </a:xfrm>
        </p:grpSpPr>
        <p:sp>
          <p:nvSpPr>
            <p:cNvPr id="484" name="Google Shape;484;p37"/>
            <p:cNvSpPr/>
            <p:nvPr/>
          </p:nvSpPr>
          <p:spPr>
            <a:xfrm>
              <a:off x="5193250" y="2853125"/>
              <a:ext cx="3154800" cy="6060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Lack of References, Need to Estimate</a:t>
              </a:r>
              <a:endParaRPr sz="1100">
                <a:latin typeface="Calibri"/>
                <a:ea typeface="Calibri"/>
                <a:cs typeface="Calibri"/>
                <a:sym typeface="Calibri"/>
              </a:endParaRPr>
            </a:p>
            <a:p>
              <a:pPr indent="0" lvl="0" marL="0" rtl="0" algn="ctr">
                <a:lnSpc>
                  <a:spcPct val="115000"/>
                </a:lnSpc>
                <a:spcBef>
                  <a:spcPts val="0"/>
                </a:spcBef>
                <a:spcAft>
                  <a:spcPts val="0"/>
                </a:spcAft>
                <a:buNone/>
              </a:pPr>
              <a:r>
                <a:rPr lang="en" sz="1100">
                  <a:latin typeface="Calibri"/>
                  <a:ea typeface="Calibri"/>
                  <a:cs typeface="Calibri"/>
                  <a:sym typeface="Calibri"/>
                </a:rPr>
                <a:t>→ A*(2.5, 5, 7.5, 10, 12.5)</a:t>
              </a:r>
              <a:endParaRPr sz="1100">
                <a:latin typeface="Calibri"/>
                <a:ea typeface="Calibri"/>
                <a:cs typeface="Calibri"/>
                <a:sym typeface="Calibri"/>
              </a:endParaRPr>
            </a:p>
          </p:txBody>
        </p:sp>
        <p:sp>
          <p:nvSpPr>
            <p:cNvPr id="485" name="Google Shape;485;p37"/>
            <p:cNvSpPr/>
            <p:nvPr/>
          </p:nvSpPr>
          <p:spPr>
            <a:xfrm>
              <a:off x="5117050" y="2513825"/>
              <a:ext cx="3339300" cy="339300"/>
            </a:xfrm>
            <a:prstGeom prst="hexagon">
              <a:avLst>
                <a:gd fmla="val 25000" name="adj"/>
                <a:gd fmla="val 115470" name="vf"/>
              </a:avLst>
            </a:prstGeom>
            <a:solidFill>
              <a:srgbClr val="A2C4C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Calibri"/>
                  <a:ea typeface="Calibri"/>
                  <a:cs typeface="Calibri"/>
                  <a:sym typeface="Calibri"/>
                </a:rPr>
                <a:t>Profit Per subscription (B)</a:t>
              </a:r>
              <a:endParaRPr b="1" sz="1300">
                <a:latin typeface="Calibri"/>
                <a:ea typeface="Calibri"/>
                <a:cs typeface="Calibri"/>
                <a:sym typeface="Calibri"/>
              </a:endParaRPr>
            </a:p>
          </p:txBody>
        </p:sp>
      </p:grpSp>
      <p:grpSp>
        <p:nvGrpSpPr>
          <p:cNvPr id="486" name="Google Shape;486;p37"/>
          <p:cNvGrpSpPr/>
          <p:nvPr/>
        </p:nvGrpSpPr>
        <p:grpSpPr>
          <a:xfrm>
            <a:off x="571133" y="3326450"/>
            <a:ext cx="3627816" cy="956275"/>
            <a:chOff x="5117050" y="3809225"/>
            <a:chExt cx="3339300" cy="956275"/>
          </a:xfrm>
        </p:grpSpPr>
        <p:sp>
          <p:nvSpPr>
            <p:cNvPr id="487" name="Google Shape;487;p37"/>
            <p:cNvSpPr/>
            <p:nvPr/>
          </p:nvSpPr>
          <p:spPr>
            <a:xfrm>
              <a:off x="5193250" y="4149600"/>
              <a:ext cx="3154800" cy="6159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Sensitivity Analysis </a:t>
              </a:r>
              <a:endParaRPr sz="1100">
                <a:latin typeface="Calibri"/>
                <a:ea typeface="Calibri"/>
                <a:cs typeface="Calibri"/>
                <a:sym typeface="Calibri"/>
              </a:endParaRPr>
            </a:p>
            <a:p>
              <a:pPr indent="0" lvl="0" marL="0" rtl="0" algn="ctr">
                <a:lnSpc>
                  <a:spcPct val="115000"/>
                </a:lnSpc>
                <a:spcBef>
                  <a:spcPts val="0"/>
                </a:spcBef>
                <a:spcAft>
                  <a:spcPts val="0"/>
                </a:spcAft>
                <a:buNone/>
              </a:pPr>
              <a:r>
                <a:rPr lang="en" sz="1100">
                  <a:latin typeface="Calibri"/>
                  <a:ea typeface="Calibri"/>
                  <a:cs typeface="Calibri"/>
                  <a:sym typeface="Calibri"/>
                </a:rPr>
                <a:t>to</a:t>
              </a:r>
              <a:endParaRPr sz="1100">
                <a:latin typeface="Calibri"/>
                <a:ea typeface="Calibri"/>
                <a:cs typeface="Calibri"/>
                <a:sym typeface="Calibri"/>
              </a:endParaRPr>
            </a:p>
            <a:p>
              <a:pPr indent="0" lvl="0" marL="0" rtl="0" algn="ctr">
                <a:lnSpc>
                  <a:spcPct val="115000"/>
                </a:lnSpc>
                <a:spcBef>
                  <a:spcPts val="0"/>
                </a:spcBef>
                <a:spcAft>
                  <a:spcPts val="0"/>
                </a:spcAft>
                <a:buNone/>
              </a:pPr>
              <a:r>
                <a:rPr lang="en" sz="1100">
                  <a:latin typeface="Calibri"/>
                  <a:ea typeface="Calibri"/>
                  <a:cs typeface="Calibri"/>
                  <a:sym typeface="Calibri"/>
                </a:rPr>
                <a:t> test for a range from 0 to 0.5</a:t>
              </a:r>
              <a:endParaRPr>
                <a:latin typeface="Calibri"/>
                <a:ea typeface="Calibri"/>
                <a:cs typeface="Calibri"/>
                <a:sym typeface="Calibri"/>
              </a:endParaRPr>
            </a:p>
          </p:txBody>
        </p:sp>
        <p:sp>
          <p:nvSpPr>
            <p:cNvPr id="488" name="Google Shape;488;p37"/>
            <p:cNvSpPr/>
            <p:nvPr/>
          </p:nvSpPr>
          <p:spPr>
            <a:xfrm>
              <a:off x="5117050" y="3809225"/>
              <a:ext cx="3339300" cy="339300"/>
            </a:xfrm>
            <a:prstGeom prst="hexagon">
              <a:avLst>
                <a:gd fmla="val 25000" name="adj"/>
                <a:gd fmla="val 115470" name="vf"/>
              </a:avLst>
            </a:prstGeom>
            <a:solidFill>
              <a:srgbClr val="A2C4C9"/>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Calibri"/>
                  <a:ea typeface="Calibri"/>
                  <a:cs typeface="Calibri"/>
                  <a:sym typeface="Calibri"/>
                </a:rPr>
                <a:t>Rate to increase subscription (m)</a:t>
              </a:r>
              <a:endParaRPr b="1" sz="1300">
                <a:latin typeface="Calibri"/>
                <a:ea typeface="Calibri"/>
                <a:cs typeface="Calibri"/>
                <a:sym typeface="Calibri"/>
              </a:endParaRPr>
            </a:p>
          </p:txBody>
        </p:sp>
      </p:grpSp>
      <p:sp>
        <p:nvSpPr>
          <p:cNvPr id="489" name="Google Shape;489;p37"/>
          <p:cNvSpPr/>
          <p:nvPr/>
        </p:nvSpPr>
        <p:spPr>
          <a:xfrm>
            <a:off x="1908738" y="2842150"/>
            <a:ext cx="1222800" cy="170400"/>
          </a:xfrm>
          <a:prstGeom prst="rect">
            <a:avLst/>
          </a:prstGeom>
          <a:solidFill>
            <a:srgbClr val="E81313">
              <a:alpha val="1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rot="-6095">
            <a:off x="4198900" y="2778711"/>
            <a:ext cx="676801" cy="2973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1" name="Google Shape;491;p37"/>
          <p:cNvSpPr txBox="1"/>
          <p:nvPr/>
        </p:nvSpPr>
        <p:spPr>
          <a:xfrm>
            <a:off x="4945313" y="1664000"/>
            <a:ext cx="3627900" cy="938100"/>
          </a:xfrm>
          <a:prstGeom prst="rect">
            <a:avLst/>
          </a:prstGeom>
          <a:noFill/>
          <a:ln cap="flat" cmpd="sng" w="9525">
            <a:solidFill>
              <a:schemeClr val="lt1"/>
            </a:solidFill>
            <a:prstDash val="dashDot"/>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latin typeface="Calibri"/>
                <a:ea typeface="Calibri"/>
                <a:cs typeface="Calibri"/>
                <a:sym typeface="Calibri"/>
              </a:rPr>
              <a:t>Challenges &amp; Experiments</a:t>
            </a:r>
            <a:endParaRPr b="1" sz="1100">
              <a:latin typeface="Calibri"/>
              <a:ea typeface="Calibri"/>
              <a:cs typeface="Calibri"/>
              <a:sym typeface="Calibri"/>
            </a:endParaRPr>
          </a:p>
          <a:p>
            <a:pPr indent="0" lvl="0" marL="0" rtl="0" algn="l">
              <a:lnSpc>
                <a:spcPct val="115000"/>
              </a:lnSpc>
              <a:spcBef>
                <a:spcPts val="0"/>
              </a:spcBef>
              <a:spcAft>
                <a:spcPts val="0"/>
              </a:spcAft>
              <a:buNone/>
            </a:pPr>
            <a:r>
              <a:rPr lang="en" sz="1100">
                <a:latin typeface="Calibri"/>
                <a:ea typeface="Calibri"/>
                <a:cs typeface="Calibri"/>
                <a:sym typeface="Calibri"/>
              </a:rPr>
              <a:t>Phase 1: A*(1, 1.5, 2, 2.5, 3) → no differences in classifier selection</a:t>
            </a:r>
            <a:endParaRPr sz="1100">
              <a:latin typeface="Calibri"/>
              <a:ea typeface="Calibri"/>
              <a:cs typeface="Calibri"/>
              <a:sym typeface="Calibri"/>
            </a:endParaRPr>
          </a:p>
          <a:p>
            <a:pPr indent="0" lvl="0" marL="0" rtl="0" algn="l">
              <a:lnSpc>
                <a:spcPct val="115000"/>
              </a:lnSpc>
              <a:spcBef>
                <a:spcPts val="0"/>
              </a:spcBef>
              <a:spcAft>
                <a:spcPts val="0"/>
              </a:spcAft>
              <a:buNone/>
            </a:pPr>
            <a:r>
              <a:rPr lang="en" sz="1100">
                <a:latin typeface="Calibri"/>
                <a:ea typeface="Calibri"/>
                <a:cs typeface="Calibri"/>
                <a:sym typeface="Calibri"/>
              </a:rPr>
              <a:t>Phase 2: try large numbers</a:t>
            </a:r>
            <a:endParaRPr sz="1100">
              <a:latin typeface="Calibri"/>
              <a:ea typeface="Calibri"/>
              <a:cs typeface="Calibri"/>
              <a:sym typeface="Calibri"/>
            </a:endParaRPr>
          </a:p>
        </p:txBody>
      </p:sp>
      <p:sp>
        <p:nvSpPr>
          <p:cNvPr id="492" name="Google Shape;492;p37"/>
          <p:cNvSpPr/>
          <p:nvPr/>
        </p:nvSpPr>
        <p:spPr>
          <a:xfrm>
            <a:off x="4945288" y="1943550"/>
            <a:ext cx="517200" cy="170400"/>
          </a:xfrm>
          <a:prstGeom prst="rect">
            <a:avLst/>
          </a:prstGeom>
          <a:solidFill>
            <a:srgbClr val="FF8D0A">
              <a:alpha val="2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4945288" y="2324550"/>
            <a:ext cx="517200" cy="170400"/>
          </a:xfrm>
          <a:prstGeom prst="rect">
            <a:avLst/>
          </a:prstGeom>
          <a:solidFill>
            <a:srgbClr val="FF8D0A">
              <a:alpha val="2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7"/>
          <p:cNvSpPr txBox="1"/>
          <p:nvPr/>
        </p:nvSpPr>
        <p:spPr>
          <a:xfrm>
            <a:off x="4945313" y="964250"/>
            <a:ext cx="3627900" cy="615600"/>
          </a:xfrm>
          <a:prstGeom prst="rect">
            <a:avLst/>
          </a:prstGeom>
          <a:noFill/>
          <a:ln cap="flat" cmpd="sng" w="9525">
            <a:solidFill>
              <a:schemeClr val="lt1"/>
            </a:solidFill>
            <a:prstDash val="dash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Overall Telemarketing Cost </a:t>
            </a:r>
            <a:endParaRPr b="1">
              <a:latin typeface="Calibri"/>
              <a:ea typeface="Calibri"/>
              <a:cs typeface="Calibri"/>
              <a:sym typeface="Calibri"/>
            </a:endParaRPr>
          </a:p>
          <a:p>
            <a:pPr indent="0" lvl="0" marL="457200" rtl="0" algn="l">
              <a:spcBef>
                <a:spcPts val="0"/>
              </a:spcBef>
              <a:spcAft>
                <a:spcPts val="0"/>
              </a:spcAft>
              <a:buNone/>
            </a:pPr>
            <a:r>
              <a:rPr lang="en">
                <a:latin typeface="Calibri"/>
                <a:ea typeface="Calibri"/>
                <a:cs typeface="Calibri"/>
                <a:sym typeface="Calibri"/>
              </a:rPr>
              <a:t>= 8 + 25*Average Duration = 9.79</a:t>
            </a:r>
            <a:endParaRPr>
              <a:latin typeface="Calibri"/>
              <a:ea typeface="Calibri"/>
              <a:cs typeface="Calibri"/>
              <a:sym typeface="Calibri"/>
            </a:endParaRPr>
          </a:p>
        </p:txBody>
      </p:sp>
      <p:pic>
        <p:nvPicPr>
          <p:cNvPr id="495" name="Google Shape;495;p37"/>
          <p:cNvPicPr preferRelativeResize="0"/>
          <p:nvPr/>
        </p:nvPicPr>
        <p:blipFill>
          <a:blip r:embed="rId3">
            <a:alphaModFix/>
          </a:blip>
          <a:stretch>
            <a:fillRect/>
          </a:stretch>
        </p:blipFill>
        <p:spPr>
          <a:xfrm>
            <a:off x="5265676" y="2654875"/>
            <a:ext cx="3030895" cy="2183825"/>
          </a:xfrm>
          <a:prstGeom prst="rect">
            <a:avLst/>
          </a:prstGeom>
          <a:noFill/>
          <a:ln>
            <a:noFill/>
          </a:ln>
        </p:spPr>
      </p:pic>
      <p:sp>
        <p:nvSpPr>
          <p:cNvPr id="496" name="Google Shape;496;p37"/>
          <p:cNvSpPr/>
          <p:nvPr/>
        </p:nvSpPr>
        <p:spPr>
          <a:xfrm rot="-6095">
            <a:off x="4198900" y="1102311"/>
            <a:ext cx="676801" cy="2973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7" name="Google Shape;497;p37"/>
          <p:cNvSpPr/>
          <p:nvPr/>
        </p:nvSpPr>
        <p:spPr>
          <a:xfrm>
            <a:off x="0"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498" name="Google Shape;498;p37"/>
          <p:cNvSpPr/>
          <p:nvPr/>
        </p:nvSpPr>
        <p:spPr>
          <a:xfrm>
            <a:off x="2072675"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solidFill>
                <a:schemeClr val="dk1"/>
              </a:solidFill>
            </a:endParaRPr>
          </a:p>
        </p:txBody>
      </p:sp>
      <p:sp>
        <p:nvSpPr>
          <p:cNvPr id="499" name="Google Shape;499;p37"/>
          <p:cNvSpPr/>
          <p:nvPr/>
        </p:nvSpPr>
        <p:spPr>
          <a:xfrm>
            <a:off x="4145400" y="4725"/>
            <a:ext cx="24645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Enhancement</a:t>
            </a:r>
            <a:endParaRPr>
              <a:solidFill>
                <a:schemeClr val="dk1"/>
              </a:solidFill>
            </a:endParaRPr>
          </a:p>
        </p:txBody>
      </p:sp>
      <p:sp>
        <p:nvSpPr>
          <p:cNvPr id="500" name="Google Shape;500;p37"/>
          <p:cNvSpPr/>
          <p:nvPr/>
        </p:nvSpPr>
        <p:spPr>
          <a:xfrm>
            <a:off x="6609900" y="4725"/>
            <a:ext cx="25341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Economic Analysis</a:t>
            </a:r>
            <a:endParaRPr b="1">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04" name="Shape 504"/>
        <p:cNvGrpSpPr/>
        <p:nvPr/>
      </p:nvGrpSpPr>
      <p:grpSpPr>
        <a:xfrm>
          <a:off x="0" y="0"/>
          <a:ext cx="0" cy="0"/>
          <a:chOff x="0" y="0"/>
          <a:chExt cx="0" cy="0"/>
        </a:xfrm>
      </p:grpSpPr>
      <p:sp>
        <p:nvSpPr>
          <p:cNvPr id="505" name="Google Shape;505;p38"/>
          <p:cNvSpPr txBox="1"/>
          <p:nvPr>
            <p:ph type="title"/>
          </p:nvPr>
        </p:nvSpPr>
        <p:spPr>
          <a:xfrm>
            <a:off x="408075" y="371450"/>
            <a:ext cx="8184600" cy="51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of finding the best classifier</a:t>
            </a:r>
            <a:endParaRPr/>
          </a:p>
        </p:txBody>
      </p:sp>
      <p:pic>
        <p:nvPicPr>
          <p:cNvPr id="506" name="Google Shape;506;p38"/>
          <p:cNvPicPr preferRelativeResize="0"/>
          <p:nvPr/>
        </p:nvPicPr>
        <p:blipFill>
          <a:blip r:embed="rId3">
            <a:alphaModFix/>
          </a:blip>
          <a:stretch>
            <a:fillRect/>
          </a:stretch>
        </p:blipFill>
        <p:spPr>
          <a:xfrm>
            <a:off x="4393075" y="1261850"/>
            <a:ext cx="4412175" cy="3075675"/>
          </a:xfrm>
          <a:prstGeom prst="rect">
            <a:avLst/>
          </a:prstGeom>
          <a:noFill/>
          <a:ln>
            <a:noFill/>
          </a:ln>
        </p:spPr>
      </p:pic>
      <p:cxnSp>
        <p:nvCxnSpPr>
          <p:cNvPr id="507" name="Google Shape;507;p38"/>
          <p:cNvCxnSpPr/>
          <p:nvPr/>
        </p:nvCxnSpPr>
        <p:spPr>
          <a:xfrm>
            <a:off x="7763325" y="1561888"/>
            <a:ext cx="0" cy="2475600"/>
          </a:xfrm>
          <a:prstGeom prst="straightConnector1">
            <a:avLst/>
          </a:prstGeom>
          <a:noFill/>
          <a:ln cap="flat" cmpd="sng" w="28575">
            <a:solidFill>
              <a:schemeClr val="accent3"/>
            </a:solidFill>
            <a:prstDash val="solid"/>
            <a:round/>
            <a:headEnd len="med" w="med" type="none"/>
            <a:tailEnd len="med" w="med" type="none"/>
          </a:ln>
        </p:spPr>
      </p:cxnSp>
      <p:sp>
        <p:nvSpPr>
          <p:cNvPr id="508" name="Google Shape;508;p38"/>
          <p:cNvSpPr txBox="1"/>
          <p:nvPr/>
        </p:nvSpPr>
        <p:spPr>
          <a:xfrm>
            <a:off x="7054375" y="4170550"/>
            <a:ext cx="161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alibri"/>
                <a:ea typeface="Calibri"/>
                <a:cs typeface="Calibri"/>
                <a:sym typeface="Calibri"/>
              </a:rPr>
              <a:t>Best threshold = 0.79</a:t>
            </a:r>
            <a:endParaRPr b="1" sz="1200">
              <a:latin typeface="Calibri"/>
              <a:ea typeface="Calibri"/>
              <a:cs typeface="Calibri"/>
              <a:sym typeface="Calibri"/>
            </a:endParaRPr>
          </a:p>
        </p:txBody>
      </p:sp>
      <p:cxnSp>
        <p:nvCxnSpPr>
          <p:cNvPr id="509" name="Google Shape;509;p38"/>
          <p:cNvCxnSpPr/>
          <p:nvPr/>
        </p:nvCxnSpPr>
        <p:spPr>
          <a:xfrm flipH="1">
            <a:off x="4935175" y="1538250"/>
            <a:ext cx="2860200" cy="16200"/>
          </a:xfrm>
          <a:prstGeom prst="straightConnector1">
            <a:avLst/>
          </a:prstGeom>
          <a:noFill/>
          <a:ln cap="flat" cmpd="sng" w="28575">
            <a:solidFill>
              <a:schemeClr val="accent3"/>
            </a:solidFill>
            <a:prstDash val="solid"/>
            <a:round/>
            <a:headEnd len="med" w="med" type="none"/>
            <a:tailEnd len="med" w="med" type="none"/>
          </a:ln>
        </p:spPr>
      </p:cxnSp>
      <p:sp>
        <p:nvSpPr>
          <p:cNvPr id="510" name="Google Shape;510;p38"/>
          <p:cNvSpPr txBox="1"/>
          <p:nvPr/>
        </p:nvSpPr>
        <p:spPr>
          <a:xfrm>
            <a:off x="4899425" y="964250"/>
            <a:ext cx="161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alibri"/>
                <a:ea typeface="Calibri"/>
                <a:cs typeface="Calibri"/>
                <a:sym typeface="Calibri"/>
              </a:rPr>
              <a:t>Best payoff = 34,900</a:t>
            </a:r>
            <a:endParaRPr b="1" sz="1200">
              <a:latin typeface="Calibri"/>
              <a:ea typeface="Calibri"/>
              <a:cs typeface="Calibri"/>
              <a:sym typeface="Calibri"/>
            </a:endParaRPr>
          </a:p>
        </p:txBody>
      </p:sp>
      <p:sp>
        <p:nvSpPr>
          <p:cNvPr id="511" name="Google Shape;511;p38"/>
          <p:cNvSpPr/>
          <p:nvPr/>
        </p:nvSpPr>
        <p:spPr>
          <a:xfrm>
            <a:off x="689200" y="1928663"/>
            <a:ext cx="3485100" cy="44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alibri"/>
                <a:ea typeface="Calibri"/>
                <a:cs typeface="Calibri"/>
                <a:sym typeface="Calibri"/>
              </a:rPr>
              <a:t>Creating a </a:t>
            </a:r>
            <a:r>
              <a:rPr lang="en" sz="1200">
                <a:latin typeface="Calibri"/>
                <a:ea typeface="Calibri"/>
                <a:cs typeface="Calibri"/>
                <a:sym typeface="Calibri"/>
              </a:rPr>
              <a:t>continuous</a:t>
            </a:r>
            <a:r>
              <a:rPr lang="en" sz="1200">
                <a:latin typeface="Calibri"/>
                <a:ea typeface="Calibri"/>
                <a:cs typeface="Calibri"/>
                <a:sym typeface="Calibri"/>
              </a:rPr>
              <a:t> </a:t>
            </a:r>
            <a:r>
              <a:rPr lang="en" sz="1200">
                <a:latin typeface="Calibri"/>
                <a:ea typeface="Calibri"/>
                <a:cs typeface="Calibri"/>
                <a:sym typeface="Calibri"/>
              </a:rPr>
              <a:t>series</a:t>
            </a:r>
            <a:r>
              <a:rPr lang="en" sz="1200">
                <a:latin typeface="Calibri"/>
                <a:ea typeface="Calibri"/>
                <a:cs typeface="Calibri"/>
                <a:sym typeface="Calibri"/>
              </a:rPr>
              <a:t> </a:t>
            </a:r>
            <a:r>
              <a:rPr b="1" lang="en" sz="1200">
                <a:latin typeface="Calibri"/>
                <a:ea typeface="Calibri"/>
                <a:cs typeface="Calibri"/>
                <a:sym typeface="Calibri"/>
              </a:rPr>
              <a:t>[0,1] </a:t>
            </a:r>
            <a:r>
              <a:rPr lang="en" sz="1200">
                <a:latin typeface="Calibri"/>
                <a:ea typeface="Calibri"/>
                <a:cs typeface="Calibri"/>
                <a:sym typeface="Calibri"/>
              </a:rPr>
              <a:t>for </a:t>
            </a:r>
            <a:r>
              <a:rPr b="1" lang="en" sz="1200">
                <a:latin typeface="Calibri"/>
                <a:ea typeface="Calibri"/>
                <a:cs typeface="Calibri"/>
                <a:sym typeface="Calibri"/>
              </a:rPr>
              <a:t>threshold i</a:t>
            </a:r>
            <a:r>
              <a:rPr lang="en" sz="1200">
                <a:latin typeface="Calibri"/>
                <a:ea typeface="Calibri"/>
                <a:cs typeface="Calibri"/>
                <a:sym typeface="Calibri"/>
              </a:rPr>
              <a:t>: </a:t>
            </a:r>
            <a:endParaRPr sz="1200">
              <a:latin typeface="Calibri"/>
              <a:ea typeface="Calibri"/>
              <a:cs typeface="Calibri"/>
              <a:sym typeface="Calibri"/>
            </a:endParaRPr>
          </a:p>
          <a:p>
            <a:pPr indent="0" lvl="0" marL="0" rtl="0" algn="ctr">
              <a:spcBef>
                <a:spcPts val="0"/>
              </a:spcBef>
              <a:spcAft>
                <a:spcPts val="0"/>
              </a:spcAft>
              <a:buNone/>
            </a:pPr>
            <a:r>
              <a:rPr lang="en" sz="1200">
                <a:latin typeface="Calibri"/>
                <a:ea typeface="Calibri"/>
                <a:cs typeface="Calibri"/>
                <a:sym typeface="Calibri"/>
              </a:rPr>
              <a:t>Iterate through all values of [0,1] with step of 0.005</a:t>
            </a:r>
            <a:endParaRPr sz="1200">
              <a:latin typeface="Calibri"/>
              <a:ea typeface="Calibri"/>
              <a:cs typeface="Calibri"/>
              <a:sym typeface="Calibri"/>
            </a:endParaRPr>
          </a:p>
        </p:txBody>
      </p:sp>
      <p:sp>
        <p:nvSpPr>
          <p:cNvPr id="512" name="Google Shape;512;p38"/>
          <p:cNvSpPr/>
          <p:nvPr/>
        </p:nvSpPr>
        <p:spPr>
          <a:xfrm>
            <a:off x="689200" y="1162525"/>
            <a:ext cx="3485100" cy="35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alibri"/>
                <a:ea typeface="Calibri"/>
                <a:cs typeface="Calibri"/>
                <a:sym typeface="Calibri"/>
              </a:rPr>
              <a:t>Given the best prediction model: </a:t>
            </a:r>
            <a:r>
              <a:rPr b="1" lang="en" sz="1200">
                <a:latin typeface="Calibri"/>
                <a:ea typeface="Calibri"/>
                <a:cs typeface="Calibri"/>
                <a:sym typeface="Calibri"/>
              </a:rPr>
              <a:t>logistic regression</a:t>
            </a:r>
            <a:endParaRPr b="1" sz="1200">
              <a:latin typeface="Calibri"/>
              <a:ea typeface="Calibri"/>
              <a:cs typeface="Calibri"/>
              <a:sym typeface="Calibri"/>
            </a:endParaRPr>
          </a:p>
        </p:txBody>
      </p:sp>
      <p:sp>
        <p:nvSpPr>
          <p:cNvPr id="513" name="Google Shape;513;p38"/>
          <p:cNvSpPr/>
          <p:nvPr/>
        </p:nvSpPr>
        <p:spPr>
          <a:xfrm>
            <a:off x="689200" y="2781188"/>
            <a:ext cx="3485100" cy="82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alibri"/>
                <a:ea typeface="Calibri"/>
                <a:cs typeface="Calibri"/>
                <a:sym typeface="Calibri"/>
              </a:rPr>
              <a:t>The </a:t>
            </a:r>
            <a:r>
              <a:rPr b="1" lang="en" sz="1200">
                <a:latin typeface="Calibri"/>
                <a:ea typeface="Calibri"/>
                <a:cs typeface="Calibri"/>
                <a:sym typeface="Calibri"/>
              </a:rPr>
              <a:t>payoff π</a:t>
            </a:r>
            <a:r>
              <a:rPr lang="en" sz="1200">
                <a:latin typeface="Calibri"/>
                <a:ea typeface="Calibri"/>
                <a:cs typeface="Calibri"/>
                <a:sym typeface="Calibri"/>
              </a:rPr>
              <a:t> given threshold i = </a:t>
            </a:r>
            <a:endParaRPr sz="1200">
              <a:latin typeface="Calibri"/>
              <a:ea typeface="Calibri"/>
              <a:cs typeface="Calibri"/>
              <a:sym typeface="Calibri"/>
            </a:endParaRPr>
          </a:p>
          <a:p>
            <a:pPr indent="0" lvl="0" marL="0" rtl="0" algn="ctr">
              <a:spcBef>
                <a:spcPts val="0"/>
              </a:spcBef>
              <a:spcAft>
                <a:spcPts val="0"/>
              </a:spcAft>
              <a:buNone/>
            </a:pPr>
            <a:r>
              <a:rPr b="1" lang="en" sz="1200">
                <a:latin typeface="Calibri"/>
                <a:ea typeface="Calibri"/>
                <a:cs typeface="Calibri"/>
                <a:sym typeface="Calibri"/>
              </a:rPr>
              <a:t>cost matrix * confusion matrix </a:t>
            </a:r>
            <a:r>
              <a:rPr lang="en" sz="1200">
                <a:latin typeface="Calibri"/>
                <a:ea typeface="Calibri"/>
                <a:cs typeface="Calibri"/>
                <a:sym typeface="Calibri"/>
              </a:rPr>
              <a:t>with threshold level i</a:t>
            </a:r>
            <a:endParaRPr sz="1200">
              <a:latin typeface="Calibri"/>
              <a:ea typeface="Calibri"/>
              <a:cs typeface="Calibri"/>
              <a:sym typeface="Calibri"/>
            </a:endParaRPr>
          </a:p>
          <a:p>
            <a:pPr indent="0" lvl="0" marL="0" rtl="0" algn="ctr">
              <a:spcBef>
                <a:spcPts val="0"/>
              </a:spcBef>
              <a:spcAft>
                <a:spcPts val="0"/>
              </a:spcAft>
              <a:buNone/>
            </a:pPr>
            <a:r>
              <a:rPr lang="en" sz="1200">
                <a:latin typeface="Calibri"/>
                <a:ea typeface="Calibri"/>
                <a:cs typeface="Calibri"/>
                <a:sym typeface="Calibri"/>
              </a:rPr>
              <a:t>Assume: cost matrix (A=10, m=0.2, B=25)</a:t>
            </a:r>
            <a:endParaRPr sz="1200">
              <a:latin typeface="Calibri"/>
              <a:ea typeface="Calibri"/>
              <a:cs typeface="Calibri"/>
              <a:sym typeface="Calibri"/>
            </a:endParaRPr>
          </a:p>
          <a:p>
            <a:pPr indent="0" lvl="0" marL="0" rtl="0" algn="ctr">
              <a:spcBef>
                <a:spcPts val="0"/>
              </a:spcBef>
              <a:spcAft>
                <a:spcPts val="0"/>
              </a:spcAft>
              <a:buNone/>
            </a:pPr>
            <a:r>
              <a:rPr lang="en" sz="1200">
                <a:latin typeface="Calibri"/>
                <a:ea typeface="Calibri"/>
                <a:cs typeface="Calibri"/>
                <a:sym typeface="Calibri"/>
              </a:rPr>
              <a:t>Confusion matrix (logistic regression, threshold=i)</a:t>
            </a:r>
            <a:endParaRPr sz="1200">
              <a:latin typeface="Calibri"/>
              <a:ea typeface="Calibri"/>
              <a:cs typeface="Calibri"/>
              <a:sym typeface="Calibri"/>
            </a:endParaRPr>
          </a:p>
        </p:txBody>
      </p:sp>
      <p:sp>
        <p:nvSpPr>
          <p:cNvPr id="514" name="Google Shape;514;p38"/>
          <p:cNvSpPr/>
          <p:nvPr/>
        </p:nvSpPr>
        <p:spPr>
          <a:xfrm>
            <a:off x="689200" y="3996438"/>
            <a:ext cx="3485100" cy="44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alibri"/>
                <a:ea typeface="Calibri"/>
                <a:cs typeface="Calibri"/>
                <a:sym typeface="Calibri"/>
              </a:rPr>
              <a:t>Find the best classifier:</a:t>
            </a:r>
            <a:endParaRPr sz="1200">
              <a:latin typeface="Calibri"/>
              <a:ea typeface="Calibri"/>
              <a:cs typeface="Calibri"/>
              <a:sym typeface="Calibri"/>
            </a:endParaRPr>
          </a:p>
          <a:p>
            <a:pPr indent="0" lvl="0" marL="0" rtl="0" algn="ctr">
              <a:spcBef>
                <a:spcPts val="0"/>
              </a:spcBef>
              <a:spcAft>
                <a:spcPts val="0"/>
              </a:spcAft>
              <a:buNone/>
            </a:pPr>
            <a:r>
              <a:rPr lang="en" sz="1200">
                <a:latin typeface="Calibri"/>
                <a:ea typeface="Calibri"/>
                <a:cs typeface="Calibri"/>
                <a:sym typeface="Calibri"/>
              </a:rPr>
              <a:t>The largest π with the respectively threshold i</a:t>
            </a:r>
            <a:endParaRPr sz="1200">
              <a:latin typeface="Calibri"/>
              <a:ea typeface="Calibri"/>
              <a:cs typeface="Calibri"/>
              <a:sym typeface="Calibri"/>
            </a:endParaRPr>
          </a:p>
        </p:txBody>
      </p:sp>
      <p:cxnSp>
        <p:nvCxnSpPr>
          <p:cNvPr id="515" name="Google Shape;515;p38"/>
          <p:cNvCxnSpPr>
            <a:stCxn id="512" idx="2"/>
            <a:endCxn id="511" idx="0"/>
          </p:cNvCxnSpPr>
          <p:nvPr/>
        </p:nvCxnSpPr>
        <p:spPr>
          <a:xfrm>
            <a:off x="2431750" y="1516525"/>
            <a:ext cx="0" cy="412200"/>
          </a:xfrm>
          <a:prstGeom prst="straightConnector1">
            <a:avLst/>
          </a:prstGeom>
          <a:noFill/>
          <a:ln cap="flat" cmpd="sng" w="9525">
            <a:solidFill>
              <a:schemeClr val="dk2"/>
            </a:solidFill>
            <a:prstDash val="solid"/>
            <a:round/>
            <a:headEnd len="med" w="med" type="none"/>
            <a:tailEnd len="med" w="med" type="triangle"/>
          </a:ln>
        </p:spPr>
      </p:cxnSp>
      <p:cxnSp>
        <p:nvCxnSpPr>
          <p:cNvPr id="516" name="Google Shape;516;p38"/>
          <p:cNvCxnSpPr>
            <a:stCxn id="511" idx="2"/>
            <a:endCxn id="513" idx="0"/>
          </p:cNvCxnSpPr>
          <p:nvPr/>
        </p:nvCxnSpPr>
        <p:spPr>
          <a:xfrm>
            <a:off x="2431750" y="2369063"/>
            <a:ext cx="0" cy="412200"/>
          </a:xfrm>
          <a:prstGeom prst="straightConnector1">
            <a:avLst/>
          </a:prstGeom>
          <a:noFill/>
          <a:ln cap="flat" cmpd="sng" w="9525">
            <a:solidFill>
              <a:schemeClr val="dk2"/>
            </a:solidFill>
            <a:prstDash val="solid"/>
            <a:round/>
            <a:headEnd len="med" w="med" type="none"/>
            <a:tailEnd len="med" w="med" type="triangle"/>
          </a:ln>
        </p:spPr>
      </p:cxnSp>
      <p:cxnSp>
        <p:nvCxnSpPr>
          <p:cNvPr id="517" name="Google Shape;517;p38"/>
          <p:cNvCxnSpPr>
            <a:stCxn id="513" idx="2"/>
            <a:endCxn id="514" idx="0"/>
          </p:cNvCxnSpPr>
          <p:nvPr/>
        </p:nvCxnSpPr>
        <p:spPr>
          <a:xfrm>
            <a:off x="2431750" y="3610988"/>
            <a:ext cx="0" cy="385500"/>
          </a:xfrm>
          <a:prstGeom prst="straightConnector1">
            <a:avLst/>
          </a:prstGeom>
          <a:noFill/>
          <a:ln cap="flat" cmpd="sng" w="9525">
            <a:solidFill>
              <a:schemeClr val="dk2"/>
            </a:solidFill>
            <a:prstDash val="solid"/>
            <a:round/>
            <a:headEnd len="med" w="med" type="none"/>
            <a:tailEnd len="med" w="med" type="triangle"/>
          </a:ln>
        </p:spPr>
      </p:cxnSp>
      <p:sp>
        <p:nvSpPr>
          <p:cNvPr id="518" name="Google Shape;518;p38"/>
          <p:cNvSpPr/>
          <p:nvPr/>
        </p:nvSpPr>
        <p:spPr>
          <a:xfrm>
            <a:off x="0"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519" name="Google Shape;519;p38"/>
          <p:cNvSpPr/>
          <p:nvPr/>
        </p:nvSpPr>
        <p:spPr>
          <a:xfrm>
            <a:off x="2072675"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solidFill>
                <a:schemeClr val="dk1"/>
              </a:solidFill>
            </a:endParaRPr>
          </a:p>
        </p:txBody>
      </p:sp>
      <p:sp>
        <p:nvSpPr>
          <p:cNvPr id="520" name="Google Shape;520;p38"/>
          <p:cNvSpPr/>
          <p:nvPr/>
        </p:nvSpPr>
        <p:spPr>
          <a:xfrm>
            <a:off x="4145400" y="4725"/>
            <a:ext cx="24645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Enhancement</a:t>
            </a:r>
            <a:endParaRPr>
              <a:solidFill>
                <a:schemeClr val="dk1"/>
              </a:solidFill>
            </a:endParaRPr>
          </a:p>
        </p:txBody>
      </p:sp>
      <p:sp>
        <p:nvSpPr>
          <p:cNvPr id="521" name="Google Shape;521;p38"/>
          <p:cNvSpPr/>
          <p:nvPr/>
        </p:nvSpPr>
        <p:spPr>
          <a:xfrm>
            <a:off x="6609900" y="4725"/>
            <a:ext cx="25341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Economic Analysis</a:t>
            </a:r>
            <a:endParaRPr b="1">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25" name="Shape 525"/>
        <p:cNvGrpSpPr/>
        <p:nvPr/>
      </p:nvGrpSpPr>
      <p:grpSpPr>
        <a:xfrm>
          <a:off x="0" y="0"/>
          <a:ext cx="0" cy="0"/>
          <a:chOff x="0" y="0"/>
          <a:chExt cx="0" cy="0"/>
        </a:xfrm>
      </p:grpSpPr>
      <p:sp>
        <p:nvSpPr>
          <p:cNvPr id="526" name="Google Shape;526;p39"/>
          <p:cNvSpPr txBox="1"/>
          <p:nvPr>
            <p:ph type="title"/>
          </p:nvPr>
        </p:nvSpPr>
        <p:spPr>
          <a:xfrm>
            <a:off x="408075" y="371450"/>
            <a:ext cx="8184600" cy="51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Sensitivity analysis: Trying various values of inputs</a:t>
            </a:r>
            <a:endParaRPr/>
          </a:p>
        </p:txBody>
      </p:sp>
      <p:pic>
        <p:nvPicPr>
          <p:cNvPr id="527" name="Google Shape;527;p39"/>
          <p:cNvPicPr preferRelativeResize="0"/>
          <p:nvPr/>
        </p:nvPicPr>
        <p:blipFill>
          <a:blip r:embed="rId3">
            <a:alphaModFix/>
          </a:blip>
          <a:stretch>
            <a:fillRect/>
          </a:stretch>
        </p:blipFill>
        <p:spPr>
          <a:xfrm>
            <a:off x="847525" y="1200150"/>
            <a:ext cx="3657600" cy="2743200"/>
          </a:xfrm>
          <a:prstGeom prst="rect">
            <a:avLst/>
          </a:prstGeom>
          <a:noFill/>
          <a:ln>
            <a:noFill/>
          </a:ln>
        </p:spPr>
      </p:pic>
      <p:pic>
        <p:nvPicPr>
          <p:cNvPr id="528" name="Google Shape;528;p39"/>
          <p:cNvPicPr preferRelativeResize="0"/>
          <p:nvPr/>
        </p:nvPicPr>
        <p:blipFill>
          <a:blip r:embed="rId4">
            <a:alphaModFix/>
          </a:blip>
          <a:stretch>
            <a:fillRect/>
          </a:stretch>
        </p:blipFill>
        <p:spPr>
          <a:xfrm>
            <a:off x="4967377" y="1200151"/>
            <a:ext cx="3657600" cy="2743200"/>
          </a:xfrm>
          <a:prstGeom prst="rect">
            <a:avLst/>
          </a:prstGeom>
          <a:noFill/>
          <a:ln>
            <a:noFill/>
          </a:ln>
        </p:spPr>
      </p:pic>
      <p:sp>
        <p:nvSpPr>
          <p:cNvPr id="529" name="Google Shape;529;p39"/>
          <p:cNvSpPr/>
          <p:nvPr/>
        </p:nvSpPr>
        <p:spPr>
          <a:xfrm>
            <a:off x="1057975" y="927750"/>
            <a:ext cx="3236700" cy="272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Best threshold values of the classifier</a:t>
            </a:r>
            <a:endParaRPr>
              <a:latin typeface="Calibri"/>
              <a:ea typeface="Calibri"/>
              <a:cs typeface="Calibri"/>
              <a:sym typeface="Calibri"/>
            </a:endParaRPr>
          </a:p>
        </p:txBody>
      </p:sp>
      <p:sp>
        <p:nvSpPr>
          <p:cNvPr id="530" name="Google Shape;530;p39"/>
          <p:cNvSpPr/>
          <p:nvPr/>
        </p:nvSpPr>
        <p:spPr>
          <a:xfrm>
            <a:off x="5111450" y="927750"/>
            <a:ext cx="3597300" cy="272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Best payoff values of the respective thresholds</a:t>
            </a:r>
            <a:endParaRPr>
              <a:latin typeface="Calibri"/>
              <a:ea typeface="Calibri"/>
              <a:cs typeface="Calibri"/>
              <a:sym typeface="Calibri"/>
            </a:endParaRPr>
          </a:p>
        </p:txBody>
      </p:sp>
      <p:sp>
        <p:nvSpPr>
          <p:cNvPr id="531" name="Google Shape;531;p39"/>
          <p:cNvSpPr txBox="1"/>
          <p:nvPr/>
        </p:nvSpPr>
        <p:spPr>
          <a:xfrm>
            <a:off x="176575" y="1938825"/>
            <a:ext cx="832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Calibri"/>
                <a:ea typeface="Calibri"/>
                <a:cs typeface="Calibri"/>
                <a:sym typeface="Calibri"/>
              </a:rPr>
              <a:t>m</a:t>
            </a:r>
            <a:endParaRPr b="1" sz="1000">
              <a:latin typeface="Calibri"/>
              <a:ea typeface="Calibri"/>
              <a:cs typeface="Calibri"/>
              <a:sym typeface="Calibri"/>
            </a:endParaRPr>
          </a:p>
          <a:p>
            <a:pPr indent="0" lvl="0" marL="0" rtl="0" algn="ctr">
              <a:spcBef>
                <a:spcPts val="0"/>
              </a:spcBef>
              <a:spcAft>
                <a:spcPts val="0"/>
              </a:spcAft>
              <a:buNone/>
            </a:pPr>
            <a:r>
              <a:t/>
            </a:r>
            <a:endParaRPr b="1" sz="1000">
              <a:latin typeface="Calibri"/>
              <a:ea typeface="Calibri"/>
              <a:cs typeface="Calibri"/>
              <a:sym typeface="Calibri"/>
            </a:endParaRPr>
          </a:p>
          <a:p>
            <a:pPr indent="0" lvl="0" marL="0" rtl="0" algn="ctr">
              <a:spcBef>
                <a:spcPts val="0"/>
              </a:spcBef>
              <a:spcAft>
                <a:spcPts val="0"/>
              </a:spcAft>
              <a:buNone/>
            </a:pPr>
            <a:r>
              <a:rPr lang="en" sz="1000">
                <a:latin typeface="Calibri"/>
                <a:ea typeface="Calibri"/>
                <a:cs typeface="Calibri"/>
                <a:sym typeface="Calibri"/>
              </a:rPr>
              <a:t>Rate to increase subscription</a:t>
            </a:r>
            <a:endParaRPr sz="1000">
              <a:latin typeface="Calibri"/>
              <a:ea typeface="Calibri"/>
              <a:cs typeface="Calibri"/>
              <a:sym typeface="Calibri"/>
            </a:endParaRPr>
          </a:p>
        </p:txBody>
      </p:sp>
      <p:sp>
        <p:nvSpPr>
          <p:cNvPr id="532" name="Google Shape;532;p39"/>
          <p:cNvSpPr txBox="1"/>
          <p:nvPr/>
        </p:nvSpPr>
        <p:spPr>
          <a:xfrm>
            <a:off x="1430500" y="3893700"/>
            <a:ext cx="2315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Calibri"/>
                <a:ea typeface="Calibri"/>
                <a:cs typeface="Calibri"/>
                <a:sym typeface="Calibri"/>
              </a:rPr>
              <a:t>B - Profit Per subscription</a:t>
            </a:r>
            <a:endParaRPr sz="1000">
              <a:latin typeface="Calibri"/>
              <a:ea typeface="Calibri"/>
              <a:cs typeface="Calibri"/>
              <a:sym typeface="Calibri"/>
            </a:endParaRPr>
          </a:p>
        </p:txBody>
      </p:sp>
      <p:sp>
        <p:nvSpPr>
          <p:cNvPr id="533" name="Google Shape;533;p39"/>
          <p:cNvSpPr txBox="1"/>
          <p:nvPr/>
        </p:nvSpPr>
        <p:spPr>
          <a:xfrm>
            <a:off x="5638475" y="3893700"/>
            <a:ext cx="2315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Calibri"/>
                <a:ea typeface="Calibri"/>
                <a:cs typeface="Calibri"/>
                <a:sym typeface="Calibri"/>
              </a:rPr>
              <a:t>B - Profit Per subscription</a:t>
            </a:r>
            <a:endParaRPr sz="1000">
              <a:latin typeface="Calibri"/>
              <a:ea typeface="Calibri"/>
              <a:cs typeface="Calibri"/>
              <a:sym typeface="Calibri"/>
            </a:endParaRPr>
          </a:p>
        </p:txBody>
      </p:sp>
      <p:sp>
        <p:nvSpPr>
          <p:cNvPr id="534" name="Google Shape;534;p39"/>
          <p:cNvSpPr txBox="1"/>
          <p:nvPr/>
        </p:nvSpPr>
        <p:spPr>
          <a:xfrm>
            <a:off x="4294675" y="1938825"/>
            <a:ext cx="832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Calibri"/>
                <a:ea typeface="Calibri"/>
                <a:cs typeface="Calibri"/>
                <a:sym typeface="Calibri"/>
              </a:rPr>
              <a:t>m</a:t>
            </a:r>
            <a:endParaRPr b="1" sz="1000">
              <a:latin typeface="Calibri"/>
              <a:ea typeface="Calibri"/>
              <a:cs typeface="Calibri"/>
              <a:sym typeface="Calibri"/>
            </a:endParaRPr>
          </a:p>
          <a:p>
            <a:pPr indent="0" lvl="0" marL="0" rtl="0" algn="ctr">
              <a:spcBef>
                <a:spcPts val="0"/>
              </a:spcBef>
              <a:spcAft>
                <a:spcPts val="0"/>
              </a:spcAft>
              <a:buNone/>
            </a:pPr>
            <a:r>
              <a:t/>
            </a:r>
            <a:endParaRPr b="1" sz="1000">
              <a:latin typeface="Calibri"/>
              <a:ea typeface="Calibri"/>
              <a:cs typeface="Calibri"/>
              <a:sym typeface="Calibri"/>
            </a:endParaRPr>
          </a:p>
          <a:p>
            <a:pPr indent="0" lvl="0" marL="0" rtl="0" algn="ctr">
              <a:spcBef>
                <a:spcPts val="0"/>
              </a:spcBef>
              <a:spcAft>
                <a:spcPts val="0"/>
              </a:spcAft>
              <a:buNone/>
            </a:pPr>
            <a:r>
              <a:rPr lang="en" sz="1000">
                <a:latin typeface="Calibri"/>
                <a:ea typeface="Calibri"/>
                <a:cs typeface="Calibri"/>
                <a:sym typeface="Calibri"/>
              </a:rPr>
              <a:t>Rate to increase subscription</a:t>
            </a:r>
            <a:endParaRPr sz="1000">
              <a:latin typeface="Calibri"/>
              <a:ea typeface="Calibri"/>
              <a:cs typeface="Calibri"/>
              <a:sym typeface="Calibri"/>
            </a:endParaRPr>
          </a:p>
        </p:txBody>
      </p:sp>
      <p:sp>
        <p:nvSpPr>
          <p:cNvPr id="535" name="Google Shape;535;p39"/>
          <p:cNvSpPr txBox="1"/>
          <p:nvPr/>
        </p:nvSpPr>
        <p:spPr>
          <a:xfrm>
            <a:off x="567950" y="4254550"/>
            <a:ext cx="8092800" cy="554100"/>
          </a:xfrm>
          <a:prstGeom prst="rect">
            <a:avLst/>
          </a:prstGeom>
          <a:noFill/>
          <a:ln cap="flat" cmpd="sng" w="9525">
            <a:solidFill>
              <a:schemeClr val="lt1"/>
            </a:solidFill>
            <a:prstDash val="dash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alibri"/>
                <a:ea typeface="Calibri"/>
                <a:cs typeface="Calibri"/>
                <a:sym typeface="Calibri"/>
              </a:rPr>
              <a:t>Conclusions: </a:t>
            </a:r>
            <a:r>
              <a:rPr lang="en" sz="1200">
                <a:latin typeface="Calibri"/>
                <a:ea typeface="Calibri"/>
                <a:cs typeface="Calibri"/>
                <a:sym typeface="Calibri"/>
              </a:rPr>
              <a:t>Only when the unit profit is large enough (&gt;=3 times the unit cost), can the bank profit from telemarketing and have a much larger preference to give subscriptions to customers (lower value of threshold that divides the result into 0 or 1).</a:t>
            </a:r>
            <a:endParaRPr sz="1200">
              <a:latin typeface="Calibri"/>
              <a:ea typeface="Calibri"/>
              <a:cs typeface="Calibri"/>
              <a:sym typeface="Calibri"/>
            </a:endParaRPr>
          </a:p>
        </p:txBody>
      </p:sp>
      <p:sp>
        <p:nvSpPr>
          <p:cNvPr id="536" name="Google Shape;536;p39"/>
          <p:cNvSpPr/>
          <p:nvPr/>
        </p:nvSpPr>
        <p:spPr>
          <a:xfrm>
            <a:off x="0"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537" name="Google Shape;537;p39"/>
          <p:cNvSpPr/>
          <p:nvPr/>
        </p:nvSpPr>
        <p:spPr>
          <a:xfrm>
            <a:off x="2072675"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solidFill>
                <a:schemeClr val="dk1"/>
              </a:solidFill>
            </a:endParaRPr>
          </a:p>
        </p:txBody>
      </p:sp>
      <p:sp>
        <p:nvSpPr>
          <p:cNvPr id="538" name="Google Shape;538;p39"/>
          <p:cNvSpPr/>
          <p:nvPr/>
        </p:nvSpPr>
        <p:spPr>
          <a:xfrm>
            <a:off x="4145400" y="4725"/>
            <a:ext cx="24645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Enhancement</a:t>
            </a:r>
            <a:endParaRPr>
              <a:solidFill>
                <a:schemeClr val="dk1"/>
              </a:solidFill>
            </a:endParaRPr>
          </a:p>
        </p:txBody>
      </p:sp>
      <p:sp>
        <p:nvSpPr>
          <p:cNvPr id="539" name="Google Shape;539;p39"/>
          <p:cNvSpPr/>
          <p:nvPr/>
        </p:nvSpPr>
        <p:spPr>
          <a:xfrm>
            <a:off x="6609900" y="4725"/>
            <a:ext cx="25341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Economic Analysis</a:t>
            </a:r>
            <a:endParaRPr b="1">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43" name="Shape 543"/>
        <p:cNvGrpSpPr/>
        <p:nvPr/>
      </p:nvGrpSpPr>
      <p:grpSpPr>
        <a:xfrm>
          <a:off x="0" y="0"/>
          <a:ext cx="0" cy="0"/>
          <a:chOff x="0" y="0"/>
          <a:chExt cx="0" cy="0"/>
        </a:xfrm>
      </p:grpSpPr>
      <p:sp>
        <p:nvSpPr>
          <p:cNvPr id="544" name="Google Shape;544;p4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a:t>
            </a:r>
            <a:endParaRPr/>
          </a:p>
        </p:txBody>
      </p:sp>
      <p:sp>
        <p:nvSpPr>
          <p:cNvPr id="545" name="Google Shape;545;p40"/>
          <p:cNvSpPr txBox="1"/>
          <p:nvPr>
            <p:ph idx="1" type="body"/>
          </p:nvPr>
        </p:nvSpPr>
        <p:spPr>
          <a:xfrm>
            <a:off x="819150" y="1559800"/>
            <a:ext cx="7505700" cy="2448000"/>
          </a:xfrm>
          <a:prstGeom prst="rect">
            <a:avLst/>
          </a:prstGeom>
        </p:spPr>
        <p:txBody>
          <a:bodyPr anchorCtr="0" anchor="t" bIns="91425" lIns="91425" spcFirstLastPara="1" rIns="91425" wrap="square" tIns="91425">
            <a:noAutofit/>
          </a:bodyPr>
          <a:lstStyle/>
          <a:p>
            <a:pPr indent="-304800" lvl="0" marL="457200" rtl="0" algn="l">
              <a:spcBef>
                <a:spcPts val="1100"/>
              </a:spcBef>
              <a:spcAft>
                <a:spcPts val="0"/>
              </a:spcAft>
              <a:buClr>
                <a:srgbClr val="000000"/>
              </a:buClr>
              <a:buSzPts val="1200"/>
              <a:buFont typeface="Times New Roman"/>
              <a:buChar char="●"/>
            </a:pPr>
            <a:r>
              <a:rPr lang="en" sz="1200">
                <a:solidFill>
                  <a:srgbClr val="000000"/>
                </a:solidFill>
                <a:highlight>
                  <a:srgbClr val="FFFFFF"/>
                </a:highlight>
                <a:latin typeface="Times New Roman"/>
                <a:ea typeface="Times New Roman"/>
                <a:cs typeface="Times New Roman"/>
                <a:sym typeface="Times New Roman"/>
              </a:rPr>
              <a:t>S. Moro, P. Cortez and P. Rita. A Data-Driven Approach to Predict the Success of Bank Telemarketing. Decision Support Systems, Elsevier, 62:22-31, June 2014</a:t>
            </a:r>
            <a:endParaRPr sz="1200">
              <a:solidFill>
                <a:srgbClr val="000000"/>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highlight>
                  <a:srgbClr val="FFFFFF"/>
                </a:highlight>
                <a:latin typeface="Times New Roman"/>
                <a:ea typeface="Times New Roman"/>
                <a:cs typeface="Times New Roman"/>
                <a:sym typeface="Times New Roman"/>
              </a:rPr>
              <a:t>S. Moro, R. Laureano and P. Cortez. Using Data Mining for Bank Direct Marketing: An Application of the CRISP-DM Methodology. In P. Novais et al. (Eds.), Proceedings of the European Simulation and Modelling Conference - ESM'2011, pp. 117-121, Guimaraes, Portugal, October, 2011. EUROSIS.</a:t>
            </a:r>
            <a:endParaRPr sz="1200">
              <a:solidFill>
                <a:srgbClr val="000000"/>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“Deposit Insurance.” </a:t>
            </a:r>
            <a:r>
              <a:rPr i="1" lang="en" sz="1200">
                <a:solidFill>
                  <a:srgbClr val="000000"/>
                </a:solidFill>
                <a:latin typeface="Times New Roman"/>
                <a:ea typeface="Times New Roman"/>
                <a:cs typeface="Times New Roman"/>
                <a:sym typeface="Times New Roman"/>
              </a:rPr>
              <a:t>FDIC</a:t>
            </a:r>
            <a:r>
              <a:rPr lang="en" sz="1200">
                <a:solidFill>
                  <a:srgbClr val="000000"/>
                </a:solidFill>
                <a:latin typeface="Times New Roman"/>
                <a:ea typeface="Times New Roman"/>
                <a:cs typeface="Times New Roman"/>
                <a:sym typeface="Times New Roman"/>
              </a:rPr>
              <a:t>, European Central Bank, 9 Oct. 2016, https://www.fdic.gov/resources/deposit-insurance/. </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Magellan Solutions. “How Much Is the Cost of Telemarketing?” </a:t>
            </a:r>
            <a:r>
              <a:rPr i="1" lang="en" sz="1200">
                <a:solidFill>
                  <a:srgbClr val="000000"/>
                </a:solidFill>
                <a:latin typeface="Times New Roman"/>
                <a:ea typeface="Times New Roman"/>
                <a:cs typeface="Times New Roman"/>
                <a:sym typeface="Times New Roman"/>
              </a:rPr>
              <a:t>Magellan Solutions</a:t>
            </a:r>
            <a:r>
              <a:rPr lang="en" sz="1200">
                <a:solidFill>
                  <a:srgbClr val="000000"/>
                </a:solidFill>
                <a:latin typeface="Times New Roman"/>
                <a:ea typeface="Times New Roman"/>
                <a:cs typeface="Times New Roman"/>
                <a:sym typeface="Times New Roman"/>
              </a:rPr>
              <a:t>, 15 Sept. 2021, https://www.magellan-solutions.com/blog/cost-of-telemarketing/. </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Murphy, Eliza. “Bank of America Accelerates US Minimum Hourly Wage to $22 as next Step to $25 by 2025.” </a:t>
            </a:r>
            <a:r>
              <a:rPr i="1" lang="en" sz="1200">
                <a:solidFill>
                  <a:srgbClr val="000000"/>
                </a:solidFill>
                <a:latin typeface="Times New Roman"/>
                <a:ea typeface="Times New Roman"/>
                <a:cs typeface="Times New Roman"/>
                <a:sym typeface="Times New Roman"/>
              </a:rPr>
              <a:t>Bank of America Accelerates US Minimum Hourly Wage to $22 as Next Step to $25 by 2025</a:t>
            </a:r>
            <a:r>
              <a:rPr lang="en" sz="1200">
                <a:solidFill>
                  <a:srgbClr val="000000"/>
                </a:solidFill>
                <a:latin typeface="Times New Roman"/>
                <a:ea typeface="Times New Roman"/>
                <a:cs typeface="Times New Roman"/>
                <a:sym typeface="Times New Roman"/>
              </a:rPr>
              <a:t>, Bank of America, 23 May 2022, https://newsroom.bankofamerica.com/content/newsroom/press-releases/2022/05/bank-of-america-accelerates-us-minimum-hourly-wage-to--22-as-nex.html. </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1"/>
          <p:cNvSpPr txBox="1"/>
          <p:nvPr>
            <p:ph type="title"/>
          </p:nvPr>
        </p:nvSpPr>
        <p:spPr>
          <a:xfrm>
            <a:off x="81915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Timeline </a:t>
            </a:r>
            <a:endParaRPr/>
          </a:p>
        </p:txBody>
      </p:sp>
      <p:grpSp>
        <p:nvGrpSpPr>
          <p:cNvPr id="141" name="Google Shape;141;p15"/>
          <p:cNvGrpSpPr/>
          <p:nvPr/>
        </p:nvGrpSpPr>
        <p:grpSpPr>
          <a:xfrm flipH="1">
            <a:off x="5626075" y="1986780"/>
            <a:ext cx="2941829" cy="1047300"/>
            <a:chOff x="857520" y="1684225"/>
            <a:chExt cx="2941829" cy="1047300"/>
          </a:xfrm>
        </p:grpSpPr>
        <p:sp>
          <p:nvSpPr>
            <p:cNvPr id="142" name="Google Shape;142;p15"/>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Model Enhancement</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1600"/>
                </a:spcAft>
                <a:buNone/>
              </a:pPr>
              <a:r>
                <a:rPr b="1" lang="en" sz="800">
                  <a:latin typeface="Roboto"/>
                  <a:ea typeface="Roboto"/>
                  <a:cs typeface="Roboto"/>
                  <a:sym typeface="Roboto"/>
                </a:rPr>
                <a:t>SMOTE, SVM, K-means Clustering</a:t>
              </a:r>
              <a:endParaRPr b="1" sz="800">
                <a:latin typeface="Roboto"/>
                <a:ea typeface="Roboto"/>
                <a:cs typeface="Roboto"/>
                <a:sym typeface="Roboto"/>
              </a:endParaRPr>
            </a:p>
          </p:txBody>
        </p:sp>
        <p:cxnSp>
          <p:nvCxnSpPr>
            <p:cNvPr id="143" name="Google Shape;143;p15"/>
            <p:cNvCxnSpPr/>
            <p:nvPr/>
          </p:nvCxnSpPr>
          <p:spPr>
            <a:xfrm rot="10800000">
              <a:off x="3046949" y="2215320"/>
              <a:ext cx="752400" cy="0"/>
            </a:xfrm>
            <a:prstGeom prst="straightConnector1">
              <a:avLst/>
            </a:prstGeom>
            <a:noFill/>
            <a:ln cap="flat" cmpd="sng" w="9525">
              <a:solidFill>
                <a:srgbClr val="C2C2C2"/>
              </a:solidFill>
              <a:prstDash val="solid"/>
              <a:round/>
              <a:headEnd len="sm" w="sm" type="none"/>
              <a:tailEnd len="sm" w="sm" type="none"/>
            </a:ln>
          </p:spPr>
        </p:cxnSp>
        <p:sp>
          <p:nvSpPr>
            <p:cNvPr id="144" name="Google Shape;144;p15"/>
            <p:cNvSpPr/>
            <p:nvPr/>
          </p:nvSpPr>
          <p:spPr>
            <a:xfrm>
              <a:off x="3020371" y="2111851"/>
              <a:ext cx="198600" cy="198300"/>
            </a:xfrm>
            <a:prstGeom prst="ellipse">
              <a:avLst/>
            </a:prstGeom>
            <a:solidFill>
              <a:srgbClr val="0C8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3</a:t>
              </a:r>
              <a:endParaRPr>
                <a:solidFill>
                  <a:srgbClr val="FFFFFF"/>
                </a:solidFill>
              </a:endParaRPr>
            </a:p>
          </p:txBody>
        </p:sp>
      </p:grpSp>
      <p:grpSp>
        <p:nvGrpSpPr>
          <p:cNvPr id="146" name="Google Shape;146;p15"/>
          <p:cNvGrpSpPr/>
          <p:nvPr/>
        </p:nvGrpSpPr>
        <p:grpSpPr>
          <a:xfrm>
            <a:off x="535540" y="2680105"/>
            <a:ext cx="3319714" cy="1047300"/>
            <a:chOff x="857520" y="1684225"/>
            <a:chExt cx="3319714" cy="1047300"/>
          </a:xfrm>
        </p:grpSpPr>
        <p:sp>
          <p:nvSpPr>
            <p:cNvPr id="147" name="Google Shape;147;p15"/>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Economic Analysis</a:t>
              </a:r>
              <a:endParaRPr b="1" sz="1200">
                <a:latin typeface="Roboto"/>
                <a:ea typeface="Roboto"/>
                <a:cs typeface="Roboto"/>
                <a:sym typeface="Roboto"/>
              </a:endParaRPr>
            </a:p>
            <a:p>
              <a:pPr indent="0" lvl="0" marL="0" rtl="0" algn="r">
                <a:spcBef>
                  <a:spcPts val="0"/>
                </a:spcBef>
                <a:spcAft>
                  <a:spcPts val="0"/>
                </a:spcAft>
                <a:buNone/>
              </a:pPr>
              <a:r>
                <a:t/>
              </a:r>
              <a:endParaRPr b="1" sz="1200">
                <a:latin typeface="Roboto"/>
                <a:ea typeface="Roboto"/>
                <a:cs typeface="Roboto"/>
                <a:sym typeface="Roboto"/>
              </a:endParaRPr>
            </a:p>
            <a:p>
              <a:pPr indent="0" lvl="0" marL="0" rtl="0" algn="r">
                <a:spcBef>
                  <a:spcPts val="0"/>
                </a:spcBef>
                <a:spcAft>
                  <a:spcPts val="1600"/>
                </a:spcAft>
                <a:buNone/>
              </a:pPr>
              <a:r>
                <a:rPr b="1" lang="en" sz="800">
                  <a:latin typeface="Roboto"/>
                  <a:ea typeface="Roboto"/>
                  <a:cs typeface="Roboto"/>
                  <a:sym typeface="Roboto"/>
                </a:rPr>
                <a:t> Macroeconomics Interpretation </a:t>
              </a:r>
              <a:endParaRPr b="1" sz="800">
                <a:latin typeface="Roboto"/>
                <a:ea typeface="Roboto"/>
                <a:cs typeface="Roboto"/>
                <a:sym typeface="Roboto"/>
              </a:endParaRPr>
            </a:p>
          </p:txBody>
        </p:sp>
        <p:cxnSp>
          <p:nvCxnSpPr>
            <p:cNvPr id="148" name="Google Shape;148;p15"/>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149" name="Google Shape;149;p15"/>
            <p:cNvSpPr/>
            <p:nvPr/>
          </p:nvSpPr>
          <p:spPr>
            <a:xfrm>
              <a:off x="3020371" y="2111851"/>
              <a:ext cx="198600" cy="198300"/>
            </a:xfrm>
            <a:prstGeom prst="ellips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4</a:t>
              </a:r>
              <a:endParaRPr>
                <a:solidFill>
                  <a:srgbClr val="FFFFFF"/>
                </a:solidFill>
              </a:endParaRPr>
            </a:p>
          </p:txBody>
        </p:sp>
      </p:grpSp>
      <p:grpSp>
        <p:nvGrpSpPr>
          <p:cNvPr id="151" name="Google Shape;151;p15"/>
          <p:cNvGrpSpPr/>
          <p:nvPr/>
        </p:nvGrpSpPr>
        <p:grpSpPr>
          <a:xfrm flipH="1">
            <a:off x="4837475" y="792730"/>
            <a:ext cx="3730429" cy="1047300"/>
            <a:chOff x="857520" y="1684225"/>
            <a:chExt cx="3730429" cy="1047300"/>
          </a:xfrm>
        </p:grpSpPr>
        <p:sp>
          <p:nvSpPr>
            <p:cNvPr id="152" name="Google Shape;152;p15"/>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Data Cleaning and Preprocessing</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1600"/>
                </a:spcAft>
                <a:buNone/>
              </a:pPr>
              <a:r>
                <a:rPr b="1" lang="en" sz="800">
                  <a:latin typeface="Roboto"/>
                  <a:ea typeface="Roboto"/>
                  <a:cs typeface="Roboto"/>
                  <a:sym typeface="Roboto"/>
                </a:rPr>
                <a:t>Missing Value Handling &amp; Dimension Reduction &amp; Scaling</a:t>
              </a:r>
              <a:endParaRPr b="1" sz="800">
                <a:latin typeface="Roboto"/>
                <a:ea typeface="Roboto"/>
                <a:cs typeface="Roboto"/>
                <a:sym typeface="Roboto"/>
              </a:endParaRPr>
            </a:p>
          </p:txBody>
        </p:sp>
        <p:cxnSp>
          <p:nvCxnSpPr>
            <p:cNvPr id="153" name="Google Shape;153;p15"/>
            <p:cNvCxnSpPr/>
            <p:nvPr/>
          </p:nvCxnSpPr>
          <p:spPr>
            <a:xfrm rot="10800000">
              <a:off x="3046849" y="2215320"/>
              <a:ext cx="1541100" cy="0"/>
            </a:xfrm>
            <a:prstGeom prst="straightConnector1">
              <a:avLst/>
            </a:prstGeom>
            <a:noFill/>
            <a:ln cap="flat" cmpd="sng" w="9525">
              <a:solidFill>
                <a:srgbClr val="C2C2C2"/>
              </a:solidFill>
              <a:prstDash val="solid"/>
              <a:round/>
              <a:headEnd len="sm" w="sm" type="none"/>
              <a:tailEnd len="sm" w="sm" type="none"/>
            </a:ln>
          </p:spPr>
        </p:cxnSp>
        <p:sp>
          <p:nvSpPr>
            <p:cNvPr id="154" name="Google Shape;154;p15"/>
            <p:cNvSpPr/>
            <p:nvPr/>
          </p:nvSpPr>
          <p:spPr>
            <a:xfrm>
              <a:off x="3020371" y="2111851"/>
              <a:ext cx="198600" cy="198300"/>
            </a:xfrm>
            <a:prstGeom prst="ellipse">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1</a:t>
              </a:r>
              <a:endParaRPr>
                <a:solidFill>
                  <a:srgbClr val="FFFFFF"/>
                </a:solidFill>
              </a:endParaRPr>
            </a:p>
          </p:txBody>
        </p:sp>
      </p:grpSp>
      <p:grpSp>
        <p:nvGrpSpPr>
          <p:cNvPr id="156" name="Google Shape;156;p15"/>
          <p:cNvGrpSpPr/>
          <p:nvPr/>
        </p:nvGrpSpPr>
        <p:grpSpPr>
          <a:xfrm>
            <a:off x="2817423" y="945750"/>
            <a:ext cx="3509166" cy="3251991"/>
            <a:chOff x="3217473" y="1225350"/>
            <a:chExt cx="3118150" cy="3159727"/>
          </a:xfrm>
        </p:grpSpPr>
        <p:sp>
          <p:nvSpPr>
            <p:cNvPr id="157" name="Google Shape;157;p15"/>
            <p:cNvSpPr/>
            <p:nvPr/>
          </p:nvSpPr>
          <p:spPr>
            <a:xfrm>
              <a:off x="3579175" y="2711400"/>
              <a:ext cx="2396410" cy="97116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158" name="Google Shape;158;p15"/>
            <p:cNvSpPr/>
            <p:nvPr/>
          </p:nvSpPr>
          <p:spPr>
            <a:xfrm>
              <a:off x="3730755" y="2527208"/>
              <a:ext cx="2079127" cy="837209"/>
            </a:xfrm>
            <a:custGeom>
              <a:rect b="b" l="l" r="r" t="t"/>
              <a:pathLst>
                <a:path extrusionOk="0" h="16300" w="49248">
                  <a:moveTo>
                    <a:pt x="0" y="7554"/>
                  </a:moveTo>
                  <a:lnTo>
                    <a:pt x="24649" y="16300"/>
                  </a:lnTo>
                  <a:lnTo>
                    <a:pt x="49248" y="7604"/>
                  </a:lnTo>
                  <a:lnTo>
                    <a:pt x="24599" y="0"/>
                  </a:lnTo>
                  <a:close/>
                </a:path>
              </a:pathLst>
            </a:custGeom>
            <a:solidFill>
              <a:srgbClr val="D9D9D9"/>
            </a:solidFill>
            <a:ln>
              <a:noFill/>
            </a:ln>
          </p:spPr>
        </p:sp>
        <p:sp>
          <p:nvSpPr>
            <p:cNvPr id="159" name="Google Shape;159;p15"/>
            <p:cNvSpPr/>
            <p:nvPr/>
          </p:nvSpPr>
          <p:spPr>
            <a:xfrm>
              <a:off x="3946479" y="2252239"/>
              <a:ext cx="1647477" cy="663383"/>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160" name="Google Shape;160;p15"/>
            <p:cNvSpPr/>
            <p:nvPr/>
          </p:nvSpPr>
          <p:spPr>
            <a:xfrm>
              <a:off x="4265445" y="1828277"/>
              <a:ext cx="1014014" cy="416547"/>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161" name="Google Shape;161;p15"/>
            <p:cNvSpPr/>
            <p:nvPr/>
          </p:nvSpPr>
          <p:spPr>
            <a:xfrm>
              <a:off x="3217473" y="3154705"/>
              <a:ext cx="1559116" cy="1230372"/>
            </a:xfrm>
            <a:custGeom>
              <a:rect b="b" l="l" r="r" t="t"/>
              <a:pathLst>
                <a:path extrusionOk="0" h="20822" w="31954">
                  <a:moveTo>
                    <a:pt x="7355" y="0"/>
                  </a:moveTo>
                  <a:lnTo>
                    <a:pt x="31954" y="8796"/>
                  </a:lnTo>
                  <a:lnTo>
                    <a:pt x="31954" y="20822"/>
                  </a:lnTo>
                  <a:lnTo>
                    <a:pt x="0" y="8895"/>
                  </a:lnTo>
                  <a:close/>
                </a:path>
              </a:pathLst>
            </a:custGeom>
            <a:solidFill>
              <a:srgbClr val="085631"/>
            </a:solidFill>
            <a:ln>
              <a:noFill/>
            </a:ln>
          </p:spPr>
        </p:sp>
        <p:sp>
          <p:nvSpPr>
            <p:cNvPr id="162" name="Google Shape;162;p15"/>
            <p:cNvSpPr/>
            <p:nvPr/>
          </p:nvSpPr>
          <p:spPr>
            <a:xfrm>
              <a:off x="3790596" y="2554725"/>
              <a:ext cx="982143" cy="653205"/>
            </a:xfrm>
            <a:custGeom>
              <a:rect b="b" l="l" r="r" t="t"/>
              <a:pathLst>
                <a:path extrusionOk="0" h="12771" w="23257">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163" name="Google Shape;163;p15"/>
            <p:cNvSpPr/>
            <p:nvPr/>
          </p:nvSpPr>
          <p:spPr>
            <a:xfrm flipH="1">
              <a:off x="4770690" y="2554725"/>
              <a:ext cx="982143" cy="653205"/>
            </a:xfrm>
            <a:custGeom>
              <a:rect b="b" l="l" r="r" t="t"/>
              <a:pathLst>
                <a:path extrusionOk="0" h="12771" w="23257">
                  <a:moveTo>
                    <a:pt x="3727" y="0"/>
                  </a:moveTo>
                  <a:lnTo>
                    <a:pt x="0" y="4522"/>
                  </a:lnTo>
                  <a:lnTo>
                    <a:pt x="23257" y="12771"/>
                  </a:lnTo>
                  <a:lnTo>
                    <a:pt x="23257" y="7056"/>
                  </a:lnTo>
                  <a:close/>
                </a:path>
              </a:pathLst>
            </a:custGeom>
            <a:solidFill>
              <a:srgbClr val="F4B400"/>
            </a:solidFill>
            <a:ln>
              <a:noFill/>
            </a:ln>
          </p:spPr>
        </p:sp>
        <p:sp>
          <p:nvSpPr>
            <p:cNvPr id="164" name="Google Shape;164;p15"/>
            <p:cNvSpPr/>
            <p:nvPr/>
          </p:nvSpPr>
          <p:spPr>
            <a:xfrm>
              <a:off x="4002555" y="2023456"/>
              <a:ext cx="770191" cy="721896"/>
            </a:xfrm>
            <a:custGeom>
              <a:rect b="b" l="l" r="r" t="t"/>
              <a:pathLst>
                <a:path extrusionOk="0" h="14114" w="18238">
                  <a:moveTo>
                    <a:pt x="6262" y="0"/>
                  </a:moveTo>
                  <a:lnTo>
                    <a:pt x="18238" y="4324"/>
                  </a:lnTo>
                  <a:lnTo>
                    <a:pt x="18238" y="14114"/>
                  </a:lnTo>
                  <a:lnTo>
                    <a:pt x="0" y="7554"/>
                  </a:lnTo>
                  <a:close/>
                </a:path>
              </a:pathLst>
            </a:custGeom>
            <a:solidFill>
              <a:srgbClr val="085631"/>
            </a:solidFill>
            <a:ln>
              <a:noFill/>
            </a:ln>
          </p:spPr>
        </p:sp>
        <p:sp>
          <p:nvSpPr>
            <p:cNvPr id="165" name="Google Shape;165;p15"/>
            <p:cNvSpPr/>
            <p:nvPr/>
          </p:nvSpPr>
          <p:spPr>
            <a:xfrm flipH="1">
              <a:off x="4770683" y="2023456"/>
              <a:ext cx="770191" cy="721896"/>
            </a:xfrm>
            <a:custGeom>
              <a:rect b="b" l="l" r="r" t="t"/>
              <a:pathLst>
                <a:path extrusionOk="0" h="14114" w="18238">
                  <a:moveTo>
                    <a:pt x="6262" y="0"/>
                  </a:moveTo>
                  <a:lnTo>
                    <a:pt x="18238" y="4324"/>
                  </a:lnTo>
                  <a:lnTo>
                    <a:pt x="18238" y="14114"/>
                  </a:lnTo>
                  <a:lnTo>
                    <a:pt x="0" y="7554"/>
                  </a:lnTo>
                  <a:close/>
                </a:path>
              </a:pathLst>
            </a:custGeom>
            <a:solidFill>
              <a:srgbClr val="0B7743"/>
            </a:solidFill>
            <a:ln>
              <a:noFill/>
            </a:ln>
          </p:spPr>
        </p:sp>
        <p:sp>
          <p:nvSpPr>
            <p:cNvPr id="166" name="Google Shape;166;p15"/>
            <p:cNvSpPr/>
            <p:nvPr/>
          </p:nvSpPr>
          <p:spPr>
            <a:xfrm>
              <a:off x="4323640" y="1225350"/>
              <a:ext cx="449116" cy="854010"/>
            </a:xfrm>
            <a:custGeom>
              <a:rect b="b" l="l" r="r" t="t"/>
              <a:pathLst>
                <a:path extrusionOk="0" h="16697" w="10635">
                  <a:moveTo>
                    <a:pt x="10635" y="0"/>
                  </a:moveTo>
                  <a:lnTo>
                    <a:pt x="0" y="12722"/>
                  </a:lnTo>
                  <a:lnTo>
                    <a:pt x="10635" y="16697"/>
                  </a:lnTo>
                  <a:close/>
                </a:path>
              </a:pathLst>
            </a:custGeom>
            <a:solidFill>
              <a:srgbClr val="085631"/>
            </a:solidFill>
            <a:ln>
              <a:noFill/>
            </a:ln>
          </p:spPr>
        </p:sp>
        <p:sp>
          <p:nvSpPr>
            <p:cNvPr id="167" name="Google Shape;167;p15"/>
            <p:cNvSpPr/>
            <p:nvPr/>
          </p:nvSpPr>
          <p:spPr>
            <a:xfrm flipH="1">
              <a:off x="4770673" y="1225350"/>
              <a:ext cx="449116" cy="854010"/>
            </a:xfrm>
            <a:custGeom>
              <a:rect b="b" l="l" r="r" t="t"/>
              <a:pathLst>
                <a:path extrusionOk="0" h="16697" w="10635">
                  <a:moveTo>
                    <a:pt x="10635" y="0"/>
                  </a:moveTo>
                  <a:lnTo>
                    <a:pt x="0" y="12722"/>
                  </a:lnTo>
                  <a:lnTo>
                    <a:pt x="10635" y="16697"/>
                  </a:lnTo>
                  <a:close/>
                </a:path>
              </a:pathLst>
            </a:custGeom>
            <a:solidFill>
              <a:srgbClr val="0B7140"/>
            </a:solidFill>
            <a:ln>
              <a:noFill/>
            </a:ln>
          </p:spPr>
        </p:sp>
        <p:sp>
          <p:nvSpPr>
            <p:cNvPr id="168" name="Google Shape;168;p15"/>
            <p:cNvSpPr/>
            <p:nvPr/>
          </p:nvSpPr>
          <p:spPr>
            <a:xfrm>
              <a:off x="3636034" y="2553603"/>
              <a:ext cx="1136642" cy="946913"/>
            </a:xfrm>
            <a:custGeom>
              <a:rect b="b" l="l" r="r" t="t"/>
              <a:pathLst>
                <a:path extrusionOk="0" h="46623" w="65016">
                  <a:moveTo>
                    <a:pt x="17858" y="0"/>
                  </a:moveTo>
                  <a:lnTo>
                    <a:pt x="0" y="22135"/>
                  </a:lnTo>
                  <a:lnTo>
                    <a:pt x="65016" y="46623"/>
                  </a:lnTo>
                  <a:lnTo>
                    <a:pt x="65016" y="17537"/>
                  </a:lnTo>
                  <a:close/>
                </a:path>
              </a:pathLst>
            </a:custGeom>
            <a:solidFill>
              <a:srgbClr val="085631"/>
            </a:solidFill>
            <a:ln>
              <a:noFill/>
            </a:ln>
          </p:spPr>
        </p:sp>
        <p:sp>
          <p:nvSpPr>
            <p:cNvPr id="169" name="Google Shape;169;p15"/>
            <p:cNvSpPr/>
            <p:nvPr/>
          </p:nvSpPr>
          <p:spPr>
            <a:xfrm flipH="1">
              <a:off x="4770657" y="2555106"/>
              <a:ext cx="1136642" cy="946913"/>
            </a:xfrm>
            <a:custGeom>
              <a:rect b="b" l="l" r="r" t="t"/>
              <a:pathLst>
                <a:path extrusionOk="0" h="46623" w="65016">
                  <a:moveTo>
                    <a:pt x="17858" y="0"/>
                  </a:moveTo>
                  <a:lnTo>
                    <a:pt x="0" y="22135"/>
                  </a:lnTo>
                  <a:lnTo>
                    <a:pt x="65016" y="46623"/>
                  </a:lnTo>
                  <a:lnTo>
                    <a:pt x="65016" y="17537"/>
                  </a:lnTo>
                  <a:close/>
                </a:path>
              </a:pathLst>
            </a:custGeom>
            <a:solidFill>
              <a:srgbClr val="0C8148"/>
            </a:solidFill>
            <a:ln>
              <a:noFill/>
            </a:ln>
          </p:spPr>
        </p:sp>
        <p:sp>
          <p:nvSpPr>
            <p:cNvPr id="170" name="Google Shape;170;p15"/>
            <p:cNvSpPr/>
            <p:nvPr/>
          </p:nvSpPr>
          <p:spPr>
            <a:xfrm flipH="1">
              <a:off x="4776508" y="3154705"/>
              <a:ext cx="1559116" cy="1230372"/>
            </a:xfrm>
            <a:custGeom>
              <a:rect b="b" l="l" r="r" t="t"/>
              <a:pathLst>
                <a:path extrusionOk="0" h="20822" w="31954">
                  <a:moveTo>
                    <a:pt x="7355" y="0"/>
                  </a:moveTo>
                  <a:lnTo>
                    <a:pt x="31954" y="8796"/>
                  </a:lnTo>
                  <a:lnTo>
                    <a:pt x="31954" y="20822"/>
                  </a:lnTo>
                  <a:lnTo>
                    <a:pt x="0" y="8895"/>
                  </a:lnTo>
                  <a:close/>
                </a:path>
              </a:pathLst>
            </a:custGeom>
            <a:solidFill>
              <a:srgbClr val="0E9453"/>
            </a:solidFill>
            <a:ln>
              <a:noFill/>
            </a:ln>
          </p:spPr>
        </p:sp>
      </p:grpSp>
      <p:grpSp>
        <p:nvGrpSpPr>
          <p:cNvPr id="171" name="Google Shape;171;p15"/>
          <p:cNvGrpSpPr/>
          <p:nvPr/>
        </p:nvGrpSpPr>
        <p:grpSpPr>
          <a:xfrm>
            <a:off x="535540" y="1399145"/>
            <a:ext cx="3319714" cy="1047300"/>
            <a:chOff x="857520" y="1684225"/>
            <a:chExt cx="3319714" cy="1047300"/>
          </a:xfrm>
        </p:grpSpPr>
        <p:sp>
          <p:nvSpPr>
            <p:cNvPr id="172" name="Google Shape;172;p15"/>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Models for Explaining and Prediction</a:t>
              </a:r>
              <a:endParaRPr b="1" sz="1200">
                <a:latin typeface="Roboto"/>
                <a:ea typeface="Roboto"/>
                <a:cs typeface="Roboto"/>
                <a:sym typeface="Roboto"/>
              </a:endParaRPr>
            </a:p>
            <a:p>
              <a:pPr indent="0" lvl="0" marL="0" rtl="0" algn="r">
                <a:spcBef>
                  <a:spcPts val="0"/>
                </a:spcBef>
                <a:spcAft>
                  <a:spcPts val="0"/>
                </a:spcAft>
                <a:buNone/>
              </a:pPr>
              <a:r>
                <a:t/>
              </a:r>
              <a:endParaRPr b="1" sz="1200">
                <a:latin typeface="Roboto"/>
                <a:ea typeface="Roboto"/>
                <a:cs typeface="Roboto"/>
                <a:sym typeface="Roboto"/>
              </a:endParaRPr>
            </a:p>
            <a:p>
              <a:pPr indent="0" lvl="0" marL="0" rtl="0" algn="r">
                <a:spcBef>
                  <a:spcPts val="0"/>
                </a:spcBef>
                <a:spcAft>
                  <a:spcPts val="1600"/>
                </a:spcAft>
                <a:buNone/>
              </a:pPr>
              <a:r>
                <a:rPr b="1" lang="en" sz="800">
                  <a:latin typeface="Roboto"/>
                  <a:ea typeface="Roboto"/>
                  <a:cs typeface="Roboto"/>
                  <a:sym typeface="Roboto"/>
                </a:rPr>
                <a:t>Logistic Regression &amp; Random Forests </a:t>
              </a:r>
              <a:endParaRPr b="1" sz="800">
                <a:latin typeface="Roboto"/>
                <a:ea typeface="Roboto"/>
                <a:cs typeface="Roboto"/>
                <a:sym typeface="Roboto"/>
              </a:endParaRPr>
            </a:p>
          </p:txBody>
        </p:sp>
        <p:cxnSp>
          <p:nvCxnSpPr>
            <p:cNvPr id="173" name="Google Shape;173;p15"/>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174" name="Google Shape;174;p15"/>
            <p:cNvSpPr/>
            <p:nvPr/>
          </p:nvSpPr>
          <p:spPr>
            <a:xfrm>
              <a:off x="3020371" y="2111851"/>
              <a:ext cx="198600" cy="198300"/>
            </a:xfrm>
            <a:prstGeom prst="ellipse">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2</a:t>
              </a:r>
              <a:endParaRPr>
                <a:solidFill>
                  <a:srgbClr val="FFFFFF"/>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2"/>
          <p:cNvSpPr txBox="1"/>
          <p:nvPr>
            <p:ph idx="4294967295" type="title"/>
          </p:nvPr>
        </p:nvSpPr>
        <p:spPr>
          <a:xfrm>
            <a:off x="742950" y="540800"/>
            <a:ext cx="7505700" cy="6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 </a:t>
            </a:r>
            <a:r>
              <a:rPr lang="en"/>
              <a:t>Separability</a:t>
            </a:r>
            <a:endParaRPr/>
          </a:p>
        </p:txBody>
      </p:sp>
      <p:pic>
        <p:nvPicPr>
          <p:cNvPr id="556" name="Google Shape;556;p42"/>
          <p:cNvPicPr preferRelativeResize="0"/>
          <p:nvPr/>
        </p:nvPicPr>
        <p:blipFill>
          <a:blip r:embed="rId3">
            <a:alphaModFix/>
          </a:blip>
          <a:stretch>
            <a:fillRect/>
          </a:stretch>
        </p:blipFill>
        <p:spPr>
          <a:xfrm>
            <a:off x="1295424" y="1720725"/>
            <a:ext cx="6400749" cy="2324775"/>
          </a:xfrm>
          <a:prstGeom prst="rect">
            <a:avLst/>
          </a:prstGeom>
          <a:noFill/>
          <a:ln>
            <a:noFill/>
          </a:ln>
        </p:spPr>
      </p:pic>
      <p:sp>
        <p:nvSpPr>
          <p:cNvPr id="557" name="Google Shape;557;p42"/>
          <p:cNvSpPr txBox="1"/>
          <p:nvPr/>
        </p:nvSpPr>
        <p:spPr>
          <a:xfrm>
            <a:off x="1091375" y="1135525"/>
            <a:ext cx="22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Cluster Plots Involve Euribor</a:t>
            </a:r>
            <a:endParaRPr>
              <a:latin typeface="Calibri"/>
              <a:ea typeface="Calibri"/>
              <a:cs typeface="Calibri"/>
              <a:sym typeface="Calibri"/>
            </a:endParaRPr>
          </a:p>
        </p:txBody>
      </p:sp>
      <p:sp>
        <p:nvSpPr>
          <p:cNvPr id="558" name="Google Shape;558;p42"/>
          <p:cNvSpPr/>
          <p:nvPr/>
        </p:nvSpPr>
        <p:spPr>
          <a:xfrm>
            <a:off x="0"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559" name="Google Shape;559;p42"/>
          <p:cNvSpPr/>
          <p:nvPr/>
        </p:nvSpPr>
        <p:spPr>
          <a:xfrm>
            <a:off x="2072675"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solidFill>
                <a:schemeClr val="dk1"/>
              </a:solidFill>
            </a:endParaRPr>
          </a:p>
        </p:txBody>
      </p:sp>
      <p:sp>
        <p:nvSpPr>
          <p:cNvPr id="560" name="Google Shape;560;p42"/>
          <p:cNvSpPr/>
          <p:nvPr/>
        </p:nvSpPr>
        <p:spPr>
          <a:xfrm>
            <a:off x="6609900" y="4725"/>
            <a:ext cx="25341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Economic Analysis</a:t>
            </a:r>
            <a:endParaRPr>
              <a:solidFill>
                <a:schemeClr val="dk1"/>
              </a:solidFill>
            </a:endParaRPr>
          </a:p>
        </p:txBody>
      </p:sp>
      <p:sp>
        <p:nvSpPr>
          <p:cNvPr id="561" name="Google Shape;561;p42"/>
          <p:cNvSpPr/>
          <p:nvPr/>
        </p:nvSpPr>
        <p:spPr>
          <a:xfrm>
            <a:off x="4145400" y="4725"/>
            <a:ext cx="24645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Model Enhancement</a:t>
            </a:r>
            <a:endParaRPr b="1">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3"/>
          <p:cNvSpPr txBox="1"/>
          <p:nvPr>
            <p:ph idx="4294967295" type="title"/>
          </p:nvPr>
        </p:nvSpPr>
        <p:spPr>
          <a:xfrm>
            <a:off x="742950" y="540800"/>
            <a:ext cx="7505700" cy="6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 Separability</a:t>
            </a:r>
            <a:endParaRPr/>
          </a:p>
        </p:txBody>
      </p:sp>
      <p:pic>
        <p:nvPicPr>
          <p:cNvPr id="567" name="Google Shape;567;p43"/>
          <p:cNvPicPr preferRelativeResize="0"/>
          <p:nvPr/>
        </p:nvPicPr>
        <p:blipFill>
          <a:blip r:embed="rId3">
            <a:alphaModFix/>
          </a:blip>
          <a:stretch>
            <a:fillRect/>
          </a:stretch>
        </p:blipFill>
        <p:spPr>
          <a:xfrm>
            <a:off x="1236813" y="1727475"/>
            <a:ext cx="6670376" cy="2436025"/>
          </a:xfrm>
          <a:prstGeom prst="rect">
            <a:avLst/>
          </a:prstGeom>
          <a:noFill/>
          <a:ln>
            <a:noFill/>
          </a:ln>
        </p:spPr>
      </p:pic>
      <p:sp>
        <p:nvSpPr>
          <p:cNvPr id="568" name="Google Shape;568;p43"/>
          <p:cNvSpPr txBox="1"/>
          <p:nvPr/>
        </p:nvSpPr>
        <p:spPr>
          <a:xfrm>
            <a:off x="1091375" y="1135525"/>
            <a:ext cx="291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Cluster Plots Not Involve </a:t>
            </a:r>
            <a:r>
              <a:rPr lang="en">
                <a:latin typeface="Calibri"/>
                <a:ea typeface="Calibri"/>
                <a:cs typeface="Calibri"/>
                <a:sym typeface="Calibri"/>
              </a:rPr>
              <a:t>euribor3m</a:t>
            </a:r>
            <a:endParaRPr>
              <a:latin typeface="Calibri"/>
              <a:ea typeface="Calibri"/>
              <a:cs typeface="Calibri"/>
              <a:sym typeface="Calibri"/>
            </a:endParaRPr>
          </a:p>
        </p:txBody>
      </p:sp>
      <p:sp>
        <p:nvSpPr>
          <p:cNvPr id="569" name="Google Shape;569;p43"/>
          <p:cNvSpPr/>
          <p:nvPr/>
        </p:nvSpPr>
        <p:spPr>
          <a:xfrm>
            <a:off x="0"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570" name="Google Shape;570;p43"/>
          <p:cNvSpPr/>
          <p:nvPr/>
        </p:nvSpPr>
        <p:spPr>
          <a:xfrm>
            <a:off x="2072675"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solidFill>
                <a:schemeClr val="dk1"/>
              </a:solidFill>
            </a:endParaRPr>
          </a:p>
        </p:txBody>
      </p:sp>
      <p:sp>
        <p:nvSpPr>
          <p:cNvPr id="571" name="Google Shape;571;p43"/>
          <p:cNvSpPr/>
          <p:nvPr/>
        </p:nvSpPr>
        <p:spPr>
          <a:xfrm>
            <a:off x="6609900" y="4725"/>
            <a:ext cx="25341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Economic Analysis</a:t>
            </a:r>
            <a:endParaRPr>
              <a:solidFill>
                <a:schemeClr val="dk1"/>
              </a:solidFill>
            </a:endParaRPr>
          </a:p>
        </p:txBody>
      </p:sp>
      <p:sp>
        <p:nvSpPr>
          <p:cNvPr id="572" name="Google Shape;572;p43"/>
          <p:cNvSpPr/>
          <p:nvPr/>
        </p:nvSpPr>
        <p:spPr>
          <a:xfrm>
            <a:off x="4145400" y="4725"/>
            <a:ext cx="24645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Model Enhancement</a:t>
            </a:r>
            <a:endParaRPr b="1">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pic>
        <p:nvPicPr>
          <p:cNvPr id="577" name="Google Shape;577;p44" title="3D Plot - Made with Clipchamp_1670807313262.mp4">
            <a:hlinkClick r:id="rId3"/>
          </p:cNvPr>
          <p:cNvPicPr preferRelativeResize="0"/>
          <p:nvPr/>
        </p:nvPicPr>
        <p:blipFill>
          <a:blip r:embed="rId4">
            <a:alphaModFix/>
          </a:blip>
          <a:stretch>
            <a:fillRect/>
          </a:stretch>
        </p:blipFill>
        <p:spPr>
          <a:xfrm>
            <a:off x="452825" y="1231238"/>
            <a:ext cx="4263500" cy="3197625"/>
          </a:xfrm>
          <a:prstGeom prst="rect">
            <a:avLst/>
          </a:prstGeom>
          <a:noFill/>
          <a:ln>
            <a:noFill/>
          </a:ln>
        </p:spPr>
      </p:pic>
      <p:sp>
        <p:nvSpPr>
          <p:cNvPr id="578" name="Google Shape;578;p44"/>
          <p:cNvSpPr txBox="1"/>
          <p:nvPr>
            <p:ph idx="4294967295" type="title"/>
          </p:nvPr>
        </p:nvSpPr>
        <p:spPr>
          <a:xfrm>
            <a:off x="742950" y="540800"/>
            <a:ext cx="7505700" cy="6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 Separability</a:t>
            </a:r>
            <a:endParaRPr/>
          </a:p>
        </p:txBody>
      </p:sp>
      <p:sp>
        <p:nvSpPr>
          <p:cNvPr id="579" name="Google Shape;579;p44"/>
          <p:cNvSpPr/>
          <p:nvPr/>
        </p:nvSpPr>
        <p:spPr>
          <a:xfrm>
            <a:off x="0"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580" name="Google Shape;580;p44"/>
          <p:cNvSpPr/>
          <p:nvPr/>
        </p:nvSpPr>
        <p:spPr>
          <a:xfrm>
            <a:off x="2072675"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solidFill>
                <a:schemeClr val="dk1"/>
              </a:solidFill>
            </a:endParaRPr>
          </a:p>
        </p:txBody>
      </p:sp>
      <p:sp>
        <p:nvSpPr>
          <p:cNvPr id="581" name="Google Shape;581;p44"/>
          <p:cNvSpPr/>
          <p:nvPr/>
        </p:nvSpPr>
        <p:spPr>
          <a:xfrm>
            <a:off x="6609900" y="4725"/>
            <a:ext cx="25341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Economic Analysis</a:t>
            </a:r>
            <a:endParaRPr>
              <a:solidFill>
                <a:schemeClr val="dk1"/>
              </a:solidFill>
            </a:endParaRPr>
          </a:p>
        </p:txBody>
      </p:sp>
      <p:sp>
        <p:nvSpPr>
          <p:cNvPr id="582" name="Google Shape;582;p44"/>
          <p:cNvSpPr/>
          <p:nvPr/>
        </p:nvSpPr>
        <p:spPr>
          <a:xfrm>
            <a:off x="4145400" y="4725"/>
            <a:ext cx="24645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Model Enhancement</a:t>
            </a:r>
            <a:endParaRPr b="1">
              <a:solidFill>
                <a:schemeClr val="dk1"/>
              </a:solidFill>
            </a:endParaRPr>
          </a:p>
        </p:txBody>
      </p:sp>
      <p:pic>
        <p:nvPicPr>
          <p:cNvPr id="583" name="Google Shape;583;p44" title="2clusters3D - Made with Clipchamp_1670822635110.mp4">
            <a:hlinkClick r:id="rId5"/>
          </p:cNvPr>
          <p:cNvPicPr preferRelativeResize="0"/>
          <p:nvPr/>
        </p:nvPicPr>
        <p:blipFill>
          <a:blip r:embed="rId6">
            <a:alphaModFix/>
          </a:blip>
          <a:stretch>
            <a:fillRect/>
          </a:stretch>
        </p:blipFill>
        <p:spPr>
          <a:xfrm>
            <a:off x="4687975" y="1231250"/>
            <a:ext cx="4195726" cy="3197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9" name="Shape 179"/>
        <p:cNvGrpSpPr/>
        <p:nvPr/>
      </p:nvGrpSpPr>
      <p:grpSpPr>
        <a:xfrm>
          <a:off x="0" y="0"/>
          <a:ext cx="0" cy="0"/>
          <a:chOff x="0" y="0"/>
          <a:chExt cx="0" cy="0"/>
        </a:xfrm>
      </p:grpSpPr>
      <p:sp>
        <p:nvSpPr>
          <p:cNvPr id="180" name="Google Shape;180;p16"/>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chemeClr val="dk1"/>
                </a:solidFill>
              </a:rPr>
              <a:t>Data Cleaning And Preprocessing</a:t>
            </a:r>
            <a:endParaRPr b="1">
              <a:solidFill>
                <a:schemeClr val="dk1"/>
              </a:solidFill>
            </a:endParaRPr>
          </a:p>
        </p:txBody>
      </p:sp>
      <p:sp>
        <p:nvSpPr>
          <p:cNvPr id="181" name="Google Shape;181;p16"/>
          <p:cNvSpPr/>
          <p:nvPr/>
        </p:nvSpPr>
        <p:spPr>
          <a:xfrm rot="5400000">
            <a:off x="312175" y="-312500"/>
            <a:ext cx="1120500" cy="17469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txBox="1"/>
          <p:nvPr/>
        </p:nvSpPr>
        <p:spPr>
          <a:xfrm>
            <a:off x="96350" y="70300"/>
            <a:ext cx="96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Nunito"/>
                <a:ea typeface="Nunito"/>
                <a:cs typeface="Nunito"/>
                <a:sym typeface="Nunito"/>
              </a:rPr>
              <a:t>Part 1</a:t>
            </a:r>
            <a:endParaRPr b="1" sz="1600">
              <a:solidFill>
                <a:schemeClr val="dk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idx="4294967295" type="title"/>
          </p:nvPr>
        </p:nvSpPr>
        <p:spPr>
          <a:xfrm>
            <a:off x="755175" y="358450"/>
            <a:ext cx="7505700" cy="61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a:t>
            </a:r>
            <a:endParaRPr/>
          </a:p>
        </p:txBody>
      </p:sp>
      <p:sp>
        <p:nvSpPr>
          <p:cNvPr id="188" name="Google Shape;188;p17"/>
          <p:cNvSpPr txBox="1"/>
          <p:nvPr/>
        </p:nvSpPr>
        <p:spPr>
          <a:xfrm>
            <a:off x="1178675" y="1168200"/>
            <a:ext cx="6564300" cy="2124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Calibri"/>
              <a:buChar char="●"/>
            </a:pPr>
            <a:r>
              <a:rPr lang="en">
                <a:latin typeface="Calibri"/>
                <a:ea typeface="Calibri"/>
                <a:cs typeface="Calibri"/>
                <a:sym typeface="Calibri"/>
              </a:rPr>
              <a:t>Dropped “pdays” : </a:t>
            </a:r>
            <a:r>
              <a:rPr lang="en">
                <a:latin typeface="Calibri"/>
                <a:ea typeface="Calibri"/>
                <a:cs typeface="Calibri"/>
                <a:sym typeface="Calibri"/>
              </a:rPr>
              <a:t>too many unknown values</a:t>
            </a:r>
            <a:endParaRPr>
              <a:latin typeface="Calibri"/>
              <a:ea typeface="Calibri"/>
              <a:cs typeface="Calibri"/>
              <a:sym typeface="Calibri"/>
            </a:endParaRPr>
          </a:p>
          <a:p>
            <a:pPr indent="-317500" lvl="0" marL="457200" rtl="0" algn="l">
              <a:lnSpc>
                <a:spcPct val="200000"/>
              </a:lnSpc>
              <a:spcBef>
                <a:spcPts val="0"/>
              </a:spcBef>
              <a:spcAft>
                <a:spcPts val="0"/>
              </a:spcAft>
              <a:buSzPts val="1400"/>
              <a:buFont typeface="Calibri"/>
              <a:buChar char="●"/>
            </a:pPr>
            <a:r>
              <a:rPr lang="en">
                <a:latin typeface="Calibri"/>
                <a:ea typeface="Calibri"/>
                <a:cs typeface="Calibri"/>
                <a:sym typeface="Calibri"/>
              </a:rPr>
              <a:t>Dropped “duration”: highly affects the output target (e.g., if duration=0 then y='no'). Yet, the duration is not known before a call is performed</a:t>
            </a:r>
            <a:endParaRPr>
              <a:latin typeface="Calibri"/>
              <a:ea typeface="Calibri"/>
              <a:cs typeface="Calibri"/>
              <a:sym typeface="Calibri"/>
            </a:endParaRPr>
          </a:p>
          <a:p>
            <a:pPr indent="-317500" lvl="0" marL="457200" rtl="0" algn="l">
              <a:lnSpc>
                <a:spcPct val="200000"/>
              </a:lnSpc>
              <a:spcBef>
                <a:spcPts val="0"/>
              </a:spcBef>
              <a:spcAft>
                <a:spcPts val="0"/>
              </a:spcAft>
              <a:buSzPts val="1400"/>
              <a:buFont typeface="Calibri"/>
              <a:buChar char="●"/>
            </a:pPr>
            <a:r>
              <a:rPr lang="en">
                <a:latin typeface="Calibri"/>
                <a:ea typeface="Calibri"/>
                <a:cs typeface="Calibri"/>
                <a:sym typeface="Calibri"/>
              </a:rPr>
              <a:t>Add “Year” column: would like to trace effects of financial crisis</a:t>
            </a:r>
            <a:endParaRPr>
              <a:latin typeface="Calibri"/>
              <a:ea typeface="Calibri"/>
              <a:cs typeface="Calibri"/>
              <a:sym typeface="Calibri"/>
            </a:endParaRPr>
          </a:p>
          <a:p>
            <a:pPr indent="-317500" lvl="0" marL="457200" rtl="0" algn="l">
              <a:lnSpc>
                <a:spcPct val="200000"/>
              </a:lnSpc>
              <a:spcBef>
                <a:spcPts val="0"/>
              </a:spcBef>
              <a:spcAft>
                <a:spcPts val="0"/>
              </a:spcAft>
              <a:buSzPts val="1400"/>
              <a:buFont typeface="Calibri"/>
              <a:buChar char="●"/>
            </a:pPr>
            <a:r>
              <a:rPr lang="en">
                <a:latin typeface="Calibri"/>
                <a:ea typeface="Calibri"/>
                <a:cs typeface="Calibri"/>
                <a:sym typeface="Calibri"/>
              </a:rPr>
              <a:t>Impute missing values with distribution of the known data</a:t>
            </a:r>
            <a:endParaRPr>
              <a:latin typeface="Calibri"/>
              <a:ea typeface="Calibri"/>
              <a:cs typeface="Calibri"/>
              <a:sym typeface="Calibri"/>
            </a:endParaRPr>
          </a:p>
        </p:txBody>
      </p:sp>
      <p:sp>
        <p:nvSpPr>
          <p:cNvPr id="189" name="Google Shape;189;p17"/>
          <p:cNvSpPr/>
          <p:nvPr/>
        </p:nvSpPr>
        <p:spPr>
          <a:xfrm>
            <a:off x="2072675"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solidFill>
                <a:schemeClr val="dk1"/>
              </a:solidFill>
            </a:endParaRPr>
          </a:p>
        </p:txBody>
      </p:sp>
      <p:sp>
        <p:nvSpPr>
          <p:cNvPr id="190" name="Google Shape;190;p17"/>
          <p:cNvSpPr/>
          <p:nvPr/>
        </p:nvSpPr>
        <p:spPr>
          <a:xfrm>
            <a:off x="0" y="4725"/>
            <a:ext cx="20727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114300" rotWithShape="0" algn="bl">
              <a:srgbClr val="000000">
                <a:alpha val="75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Data Preprocessing</a:t>
            </a:r>
            <a:endParaRPr b="1">
              <a:solidFill>
                <a:schemeClr val="dk1"/>
              </a:solidFill>
            </a:endParaRPr>
          </a:p>
        </p:txBody>
      </p:sp>
      <p:sp>
        <p:nvSpPr>
          <p:cNvPr id="191" name="Google Shape;191;p17"/>
          <p:cNvSpPr/>
          <p:nvPr/>
        </p:nvSpPr>
        <p:spPr>
          <a:xfrm>
            <a:off x="4145400" y="4725"/>
            <a:ext cx="24645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Enhancement</a:t>
            </a:r>
            <a:endParaRPr>
              <a:solidFill>
                <a:schemeClr val="dk1"/>
              </a:solidFill>
            </a:endParaRPr>
          </a:p>
        </p:txBody>
      </p:sp>
      <p:sp>
        <p:nvSpPr>
          <p:cNvPr id="192" name="Google Shape;192;p17"/>
          <p:cNvSpPr/>
          <p:nvPr/>
        </p:nvSpPr>
        <p:spPr>
          <a:xfrm>
            <a:off x="6609900" y="4725"/>
            <a:ext cx="25341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Economic Analysis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idx="1" type="body"/>
          </p:nvPr>
        </p:nvSpPr>
        <p:spPr>
          <a:xfrm>
            <a:off x="328025" y="4163500"/>
            <a:ext cx="7415100" cy="605100"/>
          </a:xfrm>
          <a:prstGeom prst="rect">
            <a:avLst/>
          </a:prstGeom>
        </p:spPr>
        <p:txBody>
          <a:bodyPr anchorCtr="0" anchor="b" bIns="91425" lIns="91425" spcFirstLastPara="1" rIns="91425" wrap="square" tIns="91425">
            <a:normAutofit lnSpcReduction="10000"/>
          </a:bodyPr>
          <a:lstStyle/>
          <a:p>
            <a:pPr indent="0" lvl="0" marL="0" rtl="0" algn="l">
              <a:spcBef>
                <a:spcPts val="0"/>
              </a:spcBef>
              <a:spcAft>
                <a:spcPts val="0"/>
              </a:spcAft>
              <a:buNone/>
            </a:pPr>
            <a:r>
              <a:rPr lang="en" sz="2800">
                <a:solidFill>
                  <a:schemeClr val="lt1"/>
                </a:solidFill>
                <a:latin typeface="Nunito"/>
                <a:ea typeface="Nunito"/>
                <a:cs typeface="Nunito"/>
                <a:sym typeface="Nunito"/>
              </a:rPr>
              <a:t>Data Overview - Continuous Variables</a:t>
            </a:r>
            <a:endParaRPr/>
          </a:p>
        </p:txBody>
      </p:sp>
      <p:pic>
        <p:nvPicPr>
          <p:cNvPr id="198" name="Google Shape;198;p18"/>
          <p:cNvPicPr preferRelativeResize="0"/>
          <p:nvPr/>
        </p:nvPicPr>
        <p:blipFill>
          <a:blip r:embed="rId3">
            <a:alphaModFix/>
          </a:blip>
          <a:stretch>
            <a:fillRect/>
          </a:stretch>
        </p:blipFill>
        <p:spPr>
          <a:xfrm>
            <a:off x="2127125" y="304800"/>
            <a:ext cx="5133963" cy="3858700"/>
          </a:xfrm>
          <a:prstGeom prst="rect">
            <a:avLst/>
          </a:prstGeom>
          <a:noFill/>
          <a:ln>
            <a:noFill/>
          </a:ln>
        </p:spPr>
      </p:pic>
      <p:pic>
        <p:nvPicPr>
          <p:cNvPr id="199" name="Google Shape;199;p18"/>
          <p:cNvPicPr preferRelativeResize="0"/>
          <p:nvPr/>
        </p:nvPicPr>
        <p:blipFill>
          <a:blip r:embed="rId4">
            <a:alphaModFix/>
          </a:blip>
          <a:stretch>
            <a:fillRect/>
          </a:stretch>
        </p:blipFill>
        <p:spPr>
          <a:xfrm>
            <a:off x="2815373" y="424200"/>
            <a:ext cx="4260224" cy="3739300"/>
          </a:xfrm>
          <a:prstGeom prst="rect">
            <a:avLst/>
          </a:prstGeom>
          <a:noFill/>
          <a:ln>
            <a:noFill/>
          </a:ln>
        </p:spPr>
      </p:pic>
      <p:sp>
        <p:nvSpPr>
          <p:cNvPr id="200" name="Google Shape;200;p18"/>
          <p:cNvSpPr/>
          <p:nvPr/>
        </p:nvSpPr>
        <p:spPr>
          <a:xfrm>
            <a:off x="2072675"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solidFill>
                <a:schemeClr val="dk1"/>
              </a:solidFill>
            </a:endParaRPr>
          </a:p>
        </p:txBody>
      </p:sp>
      <p:sp>
        <p:nvSpPr>
          <p:cNvPr id="201" name="Google Shape;201;p18"/>
          <p:cNvSpPr/>
          <p:nvPr/>
        </p:nvSpPr>
        <p:spPr>
          <a:xfrm>
            <a:off x="0" y="4725"/>
            <a:ext cx="20727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114300" rotWithShape="0" algn="bl">
              <a:srgbClr val="000000">
                <a:alpha val="75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Data Preprocessing</a:t>
            </a:r>
            <a:endParaRPr b="1">
              <a:solidFill>
                <a:schemeClr val="dk1"/>
              </a:solidFill>
            </a:endParaRPr>
          </a:p>
        </p:txBody>
      </p:sp>
      <p:sp>
        <p:nvSpPr>
          <p:cNvPr id="202" name="Google Shape;202;p18"/>
          <p:cNvSpPr/>
          <p:nvPr/>
        </p:nvSpPr>
        <p:spPr>
          <a:xfrm>
            <a:off x="4145400" y="4725"/>
            <a:ext cx="24645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Enhancement</a:t>
            </a:r>
            <a:endParaRPr>
              <a:solidFill>
                <a:schemeClr val="dk1"/>
              </a:solidFill>
            </a:endParaRPr>
          </a:p>
        </p:txBody>
      </p:sp>
      <p:sp>
        <p:nvSpPr>
          <p:cNvPr id="203" name="Google Shape;203;p18"/>
          <p:cNvSpPr/>
          <p:nvPr/>
        </p:nvSpPr>
        <p:spPr>
          <a:xfrm>
            <a:off x="6609900" y="4725"/>
            <a:ext cx="25341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Economic Analysis</a:t>
            </a:r>
            <a:endParaRPr>
              <a:solidFill>
                <a:schemeClr val="dk1"/>
              </a:solidFill>
            </a:endParaRPr>
          </a:p>
        </p:txBody>
      </p:sp>
      <p:sp>
        <p:nvSpPr>
          <p:cNvPr id="204" name="Google Shape;204;p18"/>
          <p:cNvSpPr txBox="1"/>
          <p:nvPr/>
        </p:nvSpPr>
        <p:spPr>
          <a:xfrm>
            <a:off x="831525" y="987725"/>
            <a:ext cx="133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19 Independent Variables</a:t>
            </a:r>
            <a:endParaRPr b="1">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000"/>
                                        <p:tgtEl>
                                          <p:spTgt spid="19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9"/>
          <p:cNvSpPr txBox="1"/>
          <p:nvPr>
            <p:ph idx="1" type="body"/>
          </p:nvPr>
        </p:nvSpPr>
        <p:spPr>
          <a:xfrm>
            <a:off x="328025" y="4163500"/>
            <a:ext cx="7415100" cy="605100"/>
          </a:xfrm>
          <a:prstGeom prst="rect">
            <a:avLst/>
          </a:prstGeom>
        </p:spPr>
        <p:txBody>
          <a:bodyPr anchorCtr="0" anchor="b" bIns="91425" lIns="91425" spcFirstLastPara="1" rIns="91425" wrap="square" tIns="91425">
            <a:normAutofit lnSpcReduction="10000"/>
          </a:bodyPr>
          <a:lstStyle/>
          <a:p>
            <a:pPr indent="0" lvl="0" marL="0" rtl="0" algn="l">
              <a:spcBef>
                <a:spcPts val="0"/>
              </a:spcBef>
              <a:spcAft>
                <a:spcPts val="0"/>
              </a:spcAft>
              <a:buNone/>
            </a:pPr>
            <a:r>
              <a:rPr lang="en" sz="2800">
                <a:solidFill>
                  <a:schemeClr val="lt1"/>
                </a:solidFill>
                <a:latin typeface="Nunito"/>
                <a:ea typeface="Nunito"/>
                <a:cs typeface="Nunito"/>
                <a:sym typeface="Nunito"/>
              </a:rPr>
              <a:t>Data Overview - Categorical Variables</a:t>
            </a:r>
            <a:endParaRPr/>
          </a:p>
        </p:txBody>
      </p:sp>
      <p:pic>
        <p:nvPicPr>
          <p:cNvPr id="210" name="Google Shape;210;p19"/>
          <p:cNvPicPr preferRelativeResize="0"/>
          <p:nvPr/>
        </p:nvPicPr>
        <p:blipFill>
          <a:blip r:embed="rId3">
            <a:alphaModFix/>
          </a:blip>
          <a:stretch>
            <a:fillRect/>
          </a:stretch>
        </p:blipFill>
        <p:spPr>
          <a:xfrm>
            <a:off x="2239325" y="467025"/>
            <a:ext cx="4665324" cy="3772026"/>
          </a:xfrm>
          <a:prstGeom prst="rect">
            <a:avLst/>
          </a:prstGeom>
          <a:noFill/>
          <a:ln>
            <a:noFill/>
          </a:ln>
        </p:spPr>
      </p:pic>
      <p:sp>
        <p:nvSpPr>
          <p:cNvPr id="211" name="Google Shape;211;p19"/>
          <p:cNvSpPr/>
          <p:nvPr/>
        </p:nvSpPr>
        <p:spPr>
          <a:xfrm>
            <a:off x="2072675"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solidFill>
                <a:schemeClr val="dk1"/>
              </a:solidFill>
            </a:endParaRPr>
          </a:p>
        </p:txBody>
      </p:sp>
      <p:sp>
        <p:nvSpPr>
          <p:cNvPr id="212" name="Google Shape;212;p19"/>
          <p:cNvSpPr/>
          <p:nvPr/>
        </p:nvSpPr>
        <p:spPr>
          <a:xfrm>
            <a:off x="0" y="4725"/>
            <a:ext cx="20727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114300" rotWithShape="0" algn="bl">
              <a:srgbClr val="000000">
                <a:alpha val="75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Data Preprocessing</a:t>
            </a:r>
            <a:endParaRPr b="1">
              <a:solidFill>
                <a:schemeClr val="dk1"/>
              </a:solidFill>
            </a:endParaRPr>
          </a:p>
        </p:txBody>
      </p:sp>
      <p:sp>
        <p:nvSpPr>
          <p:cNvPr id="213" name="Google Shape;213;p19"/>
          <p:cNvSpPr/>
          <p:nvPr/>
        </p:nvSpPr>
        <p:spPr>
          <a:xfrm>
            <a:off x="4145400" y="4725"/>
            <a:ext cx="24645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Enhancement</a:t>
            </a:r>
            <a:endParaRPr>
              <a:solidFill>
                <a:schemeClr val="dk1"/>
              </a:solidFill>
            </a:endParaRPr>
          </a:p>
        </p:txBody>
      </p:sp>
      <p:sp>
        <p:nvSpPr>
          <p:cNvPr id="214" name="Google Shape;214;p19"/>
          <p:cNvSpPr/>
          <p:nvPr/>
        </p:nvSpPr>
        <p:spPr>
          <a:xfrm>
            <a:off x="6609900" y="4725"/>
            <a:ext cx="25341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Economic Analysis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ph idx="4294967295" type="title"/>
          </p:nvPr>
        </p:nvSpPr>
        <p:spPr>
          <a:xfrm>
            <a:off x="784350" y="826175"/>
            <a:ext cx="7062600" cy="460200"/>
          </a:xfrm>
          <a:prstGeom prst="rect">
            <a:avLst/>
          </a:prstGeom>
        </p:spPr>
        <p:txBody>
          <a:bodyPr anchorCtr="0" anchor="t" bIns="91425" lIns="91425" spcFirstLastPara="1" rIns="91425" wrap="square" tIns="91425">
            <a:noAutofit/>
          </a:bodyPr>
          <a:lstStyle/>
          <a:p>
            <a:pPr indent="-356870" lvl="0" marL="457200" rtl="0" algn="l">
              <a:spcBef>
                <a:spcPts val="0"/>
              </a:spcBef>
              <a:spcAft>
                <a:spcPts val="0"/>
              </a:spcAft>
              <a:buSzPts val="2020"/>
              <a:buChar char="-"/>
            </a:pPr>
            <a:r>
              <a:rPr lang="en" sz="2020"/>
              <a:t>PCA for Categorical Variable</a:t>
            </a:r>
            <a:endParaRPr sz="2020"/>
          </a:p>
        </p:txBody>
      </p:sp>
      <p:pic>
        <p:nvPicPr>
          <p:cNvPr id="220" name="Google Shape;220;p20"/>
          <p:cNvPicPr preferRelativeResize="0"/>
          <p:nvPr/>
        </p:nvPicPr>
        <p:blipFill>
          <a:blip r:embed="rId3">
            <a:alphaModFix/>
          </a:blip>
          <a:stretch>
            <a:fillRect/>
          </a:stretch>
        </p:blipFill>
        <p:spPr>
          <a:xfrm>
            <a:off x="4802400" y="1397300"/>
            <a:ext cx="3212525" cy="2213825"/>
          </a:xfrm>
          <a:prstGeom prst="rect">
            <a:avLst/>
          </a:prstGeom>
          <a:noFill/>
          <a:ln>
            <a:noFill/>
          </a:ln>
        </p:spPr>
      </p:pic>
      <p:cxnSp>
        <p:nvCxnSpPr>
          <p:cNvPr id="221" name="Google Shape;221;p20"/>
          <p:cNvCxnSpPr>
            <a:stCxn id="222" idx="1"/>
          </p:cNvCxnSpPr>
          <p:nvPr/>
        </p:nvCxnSpPr>
        <p:spPr>
          <a:xfrm rot="10800000">
            <a:off x="2613550" y="3444475"/>
            <a:ext cx="241200" cy="61680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20"/>
          <p:cNvSpPr txBox="1"/>
          <p:nvPr/>
        </p:nvSpPr>
        <p:spPr>
          <a:xfrm>
            <a:off x="2854750" y="3645625"/>
            <a:ext cx="263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We used only the first six principal components to reduce the dimension of dummies</a:t>
            </a:r>
            <a:endParaRPr>
              <a:latin typeface="Calibri"/>
              <a:ea typeface="Calibri"/>
              <a:cs typeface="Calibri"/>
              <a:sym typeface="Calibri"/>
            </a:endParaRPr>
          </a:p>
        </p:txBody>
      </p:sp>
      <p:pic>
        <p:nvPicPr>
          <p:cNvPr id="223" name="Google Shape;223;p20"/>
          <p:cNvPicPr preferRelativeResize="0"/>
          <p:nvPr/>
        </p:nvPicPr>
        <p:blipFill>
          <a:blip r:embed="rId4">
            <a:alphaModFix/>
          </a:blip>
          <a:stretch>
            <a:fillRect/>
          </a:stretch>
        </p:blipFill>
        <p:spPr>
          <a:xfrm>
            <a:off x="304800" y="2005450"/>
            <a:ext cx="4172923" cy="795075"/>
          </a:xfrm>
          <a:prstGeom prst="rect">
            <a:avLst/>
          </a:prstGeom>
          <a:noFill/>
          <a:ln>
            <a:noFill/>
          </a:ln>
        </p:spPr>
      </p:pic>
      <p:cxnSp>
        <p:nvCxnSpPr>
          <p:cNvPr id="224" name="Google Shape;224;p20"/>
          <p:cNvCxnSpPr/>
          <p:nvPr/>
        </p:nvCxnSpPr>
        <p:spPr>
          <a:xfrm>
            <a:off x="2516150" y="1397300"/>
            <a:ext cx="30600" cy="202380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20"/>
          <p:cNvCxnSpPr/>
          <p:nvPr/>
        </p:nvCxnSpPr>
        <p:spPr>
          <a:xfrm flipH="1">
            <a:off x="5684450" y="1373000"/>
            <a:ext cx="8400" cy="2072400"/>
          </a:xfrm>
          <a:prstGeom prst="straightConnector1">
            <a:avLst/>
          </a:prstGeom>
          <a:noFill/>
          <a:ln cap="flat" cmpd="sng" w="9525">
            <a:solidFill>
              <a:schemeClr val="dk2"/>
            </a:solidFill>
            <a:prstDash val="solid"/>
            <a:round/>
            <a:headEnd len="med" w="med" type="none"/>
            <a:tailEnd len="med" w="med" type="none"/>
          </a:ln>
        </p:spPr>
      </p:cxnSp>
      <p:sp>
        <p:nvSpPr>
          <p:cNvPr id="226" name="Google Shape;226;p20"/>
          <p:cNvSpPr txBox="1"/>
          <p:nvPr>
            <p:ph idx="4294967295" type="title"/>
          </p:nvPr>
        </p:nvSpPr>
        <p:spPr>
          <a:xfrm>
            <a:off x="755175" y="358450"/>
            <a:ext cx="7505700" cy="61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a:t>
            </a:r>
            <a:endParaRPr/>
          </a:p>
        </p:txBody>
      </p:sp>
      <p:sp>
        <p:nvSpPr>
          <p:cNvPr id="227" name="Google Shape;227;p20"/>
          <p:cNvSpPr/>
          <p:nvPr/>
        </p:nvSpPr>
        <p:spPr>
          <a:xfrm>
            <a:off x="2072675" y="4725"/>
            <a:ext cx="20727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solidFill>
                <a:schemeClr val="dk1"/>
              </a:solidFill>
            </a:endParaRPr>
          </a:p>
        </p:txBody>
      </p:sp>
      <p:sp>
        <p:nvSpPr>
          <p:cNvPr id="228" name="Google Shape;228;p20"/>
          <p:cNvSpPr/>
          <p:nvPr/>
        </p:nvSpPr>
        <p:spPr>
          <a:xfrm>
            <a:off x="0" y="4725"/>
            <a:ext cx="2072700" cy="322200"/>
          </a:xfrm>
          <a:prstGeom prst="rect">
            <a:avLst/>
          </a:prstGeom>
          <a:solidFill>
            <a:schemeClr val="accent1"/>
          </a:solidFill>
          <a:ln cap="flat" cmpd="sng" w="38100">
            <a:solidFill>
              <a:schemeClr val="dk2"/>
            </a:solidFill>
            <a:prstDash val="solid"/>
            <a:round/>
            <a:headEnd len="sm" w="sm" type="none"/>
            <a:tailEnd len="sm" w="sm" type="none"/>
          </a:ln>
          <a:effectLst>
            <a:outerShdw blurRad="114300" rotWithShape="0" algn="bl">
              <a:srgbClr val="000000">
                <a:alpha val="75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Data Preprocessing</a:t>
            </a:r>
            <a:endParaRPr b="1">
              <a:solidFill>
                <a:schemeClr val="dk1"/>
              </a:solidFill>
            </a:endParaRPr>
          </a:p>
        </p:txBody>
      </p:sp>
      <p:sp>
        <p:nvSpPr>
          <p:cNvPr id="229" name="Google Shape;229;p20"/>
          <p:cNvSpPr/>
          <p:nvPr/>
        </p:nvSpPr>
        <p:spPr>
          <a:xfrm>
            <a:off x="4145400" y="4725"/>
            <a:ext cx="24645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Enhancement</a:t>
            </a:r>
            <a:endParaRPr>
              <a:solidFill>
                <a:schemeClr val="dk1"/>
              </a:solidFill>
            </a:endParaRPr>
          </a:p>
        </p:txBody>
      </p:sp>
      <p:sp>
        <p:nvSpPr>
          <p:cNvPr id="230" name="Google Shape;230;p20"/>
          <p:cNvSpPr/>
          <p:nvPr/>
        </p:nvSpPr>
        <p:spPr>
          <a:xfrm>
            <a:off x="6609900" y="4725"/>
            <a:ext cx="2534100" cy="322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Economic Analysis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34" name="Shape 234"/>
        <p:cNvGrpSpPr/>
        <p:nvPr/>
      </p:nvGrpSpPr>
      <p:grpSpPr>
        <a:xfrm>
          <a:off x="0" y="0"/>
          <a:ext cx="0" cy="0"/>
          <a:chOff x="0" y="0"/>
          <a:chExt cx="0" cy="0"/>
        </a:xfrm>
      </p:grpSpPr>
      <p:sp>
        <p:nvSpPr>
          <p:cNvPr id="235" name="Google Shape;235;p21"/>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chemeClr val="dk1"/>
                </a:solidFill>
              </a:rPr>
              <a:t>Models For Explaining And Prediction</a:t>
            </a:r>
            <a:endParaRPr b="1">
              <a:solidFill>
                <a:schemeClr val="dk1"/>
              </a:solidFill>
            </a:endParaRPr>
          </a:p>
        </p:txBody>
      </p:sp>
      <p:sp>
        <p:nvSpPr>
          <p:cNvPr id="236" name="Google Shape;236;p21"/>
          <p:cNvSpPr/>
          <p:nvPr/>
        </p:nvSpPr>
        <p:spPr>
          <a:xfrm rot="5400000">
            <a:off x="312175" y="-312500"/>
            <a:ext cx="1120500" cy="17469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txBox="1"/>
          <p:nvPr/>
        </p:nvSpPr>
        <p:spPr>
          <a:xfrm>
            <a:off x="96350" y="70300"/>
            <a:ext cx="96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Nunito"/>
                <a:ea typeface="Nunito"/>
                <a:cs typeface="Nunito"/>
                <a:sym typeface="Nunito"/>
              </a:rPr>
              <a:t>Part 2</a:t>
            </a:r>
            <a:endParaRPr b="1" sz="1600">
              <a:solidFill>
                <a:schemeClr val="dk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E0C99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