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09" r:id="rId2"/>
    <p:sldId id="333" r:id="rId3"/>
    <p:sldId id="297" r:id="rId4"/>
    <p:sldId id="410" r:id="rId5"/>
    <p:sldId id="411" r:id="rId6"/>
    <p:sldId id="334" r:id="rId7"/>
    <p:sldId id="413" r:id="rId8"/>
    <p:sldId id="414" r:id="rId9"/>
    <p:sldId id="412" r:id="rId10"/>
    <p:sldId id="421" r:id="rId11"/>
    <p:sldId id="415" r:id="rId12"/>
    <p:sldId id="416" r:id="rId13"/>
    <p:sldId id="418" r:id="rId14"/>
    <p:sldId id="417" r:id="rId15"/>
    <p:sldId id="422" r:id="rId16"/>
    <p:sldId id="419" r:id="rId17"/>
    <p:sldId id="295" r:id="rId18"/>
    <p:sldId id="42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E77"/>
    <a:srgbClr val="414455"/>
    <a:srgbClr val="FBFBFB"/>
    <a:srgbClr val="4C4F64"/>
    <a:srgbClr val="C00000"/>
    <a:srgbClr val="A6A6A6"/>
    <a:srgbClr val="E20000"/>
    <a:srgbClr val="14B28B"/>
    <a:srgbClr val="0D0D0D"/>
    <a:srgbClr val="18D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6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02" y="155"/>
      </p:cViewPr>
      <p:guideLst>
        <p:guide orient="horz" pos="1710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FEB9A-23AB-4D00-A72E-AD507B0F1653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533" y="685800"/>
            <a:ext cx="6094933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6CF1A-E888-4A07-B96A-456D0CF694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8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8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F95D-4039-21B4-B07A-3702234EA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DAA5DB-CC5A-7CEE-FAEA-7F1A35F98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2629DC-B25E-0237-958A-E1A92710A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0BAA1E-CFB8-4316-11E8-C947AD0078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53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FFC1-350E-F18A-69BD-9E6AF7B9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00F65C-3A77-B4B8-B5EF-74741AFC5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B045F9-3F2A-2B3D-50EB-600AC7147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DE588-E038-FD10-F53A-373F8BDC3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78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F0F1-ED10-283E-F1A2-42C6D185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220631-A531-2AD7-0C14-38F556570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4DD45A-0507-F78C-761C-A84217BA7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3F89CF-5D05-3CBA-CE54-803B64C38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07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B7EC-7E04-F2EE-C336-22E4E6B6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7F5489-3A69-067B-2724-070129A95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948671-3D6B-E47B-E181-49F903D28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A6E65B-36E9-2C7B-1E56-E1A3C9BAC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01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ABF36-99C2-D051-EC5E-33DF730F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905E9E-295A-A063-BED5-DDD8006A8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E69149-17C8-8821-EF99-319294DBE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52F26-D9AB-8A5C-EF29-ADB62F907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457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E9FDD-B05E-6E7B-C0E1-A6D7D3C6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12E3F1-6A79-E230-6E42-DCF33B2DB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3FAE76-A699-8388-E30E-6C4353F6B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E9D21-01A8-CAB8-0526-C5F2EC3B7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46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707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87F8-8A86-3C84-541E-D97771E16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95C0FF-19EE-B084-56CF-DCEB1830B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2E58C7-26AB-F7BA-6DCD-E4D3FFEB2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5DD47-183B-8D0D-1B24-134119794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8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5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2885-AE35-126A-935A-42368D2B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87CA4F-6C9F-4E66-323D-D39746E92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0781A-633E-AE9B-74A3-E2964F7D4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B5004-9A63-7DCF-BF61-E5698FE048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1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C7812-3AE1-B16A-D607-7E29FF46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EB3356-E6C2-9B38-30FE-561A654B7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766341-F11B-602E-CA8B-B503A3CF7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70C5F-D043-F2F7-C091-D27BC849A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34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44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CBF9-4F69-6DFA-4624-C7D536852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8EA350-2A12-85D0-787D-C9C55FEBB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762334-630D-7DB6-03B0-C10975886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C8C5E6-9BFD-89A6-5C68-5FBC30DA6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52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552B-34F4-059C-9C94-2C6FAD626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C81B74-F668-0079-7592-32027FC00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7CEB2B-C37E-826B-CAE5-9D24ED929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A475C-4559-449F-A128-429212562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183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F94BA-4D21-7439-5B25-C6B46A62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AE7E39-20B8-665F-378A-BD30C64ED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BE344E-FF75-9F1B-854A-D8835661C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745CFF-ED6C-61C3-E941-4F6BF4C8C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5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DE70A-813D-1C59-72D1-5C49E89A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334FB5-6A10-C698-FB5D-36DEF437B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A7C2E0-9B0B-BB9F-97CD-E044FE4C9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FE0BA-F988-5977-6F6E-EE3664529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6CF1A-E888-4A07-B96A-456D0CF6948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4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099"/>
            <a:ext cx="7772400" cy="1102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5160"/>
            <a:ext cx="6400800" cy="1314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8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015"/>
            <a:ext cx="2057400" cy="4389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015"/>
            <a:ext cx="6019800" cy="4389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754"/>
            <a:ext cx="7772400" cy="102173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416"/>
            <a:ext cx="7772400" cy="11253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361"/>
            <a:ext cx="4038600" cy="339506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536"/>
            <a:ext cx="4040188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442"/>
            <a:ext cx="4040188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536"/>
            <a:ext cx="4041775" cy="47990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442"/>
            <a:ext cx="4041775" cy="296398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823"/>
            <a:ext cx="3008313" cy="87169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49" y="204824"/>
            <a:ext cx="5111750" cy="43906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514"/>
            <a:ext cx="3008313" cy="351891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080"/>
            <a:ext cx="5486400" cy="42512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662"/>
            <a:ext cx="5486400" cy="308664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208"/>
            <a:ext cx="5486400" cy="60375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8035" indent="0">
              <a:buNone/>
              <a:defRPr sz="675"/>
            </a:lvl7pPr>
            <a:lvl8pPr marL="2400935" indent="0">
              <a:buNone/>
              <a:defRPr sz="675"/>
            </a:lvl8pPr>
            <a:lvl9pPr marL="2743835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6015"/>
            <a:ext cx="8229600" cy="8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361"/>
            <a:ext cx="8229600" cy="339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1069-3899-470A-8AB1-734237277644}" type="datetimeFigureOut">
              <a:rPr lang="zh-CN" altLang="en-US" smtClean="0"/>
              <a:pPr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C7957-89EC-4DC7-A1B9-6F0B3159CBF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6540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spcBef>
          <a:spcPct val="15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任意多边形 3"/>
          <p:cNvSpPr/>
          <p:nvPr/>
        </p:nvSpPr>
        <p:spPr>
          <a:xfrm>
            <a:off x="207169" y="1510163"/>
            <a:ext cx="8589169" cy="1808560"/>
          </a:xfrm>
          <a:custGeom>
            <a:avLst/>
            <a:gdLst>
              <a:gd name="txL" fmla="*/ 0 w 11417523"/>
              <a:gd name="txT" fmla="*/ 0 h 2411413"/>
              <a:gd name="txR" fmla="*/ 11417523 w 11417523"/>
              <a:gd name="txB" fmla="*/ 2411413 h 2411413"/>
            </a:gdLst>
            <a:ahLst/>
            <a:cxnLst>
              <a:cxn ang="0">
                <a:pos x="0" y="0"/>
              </a:cxn>
              <a:cxn ang="0">
                <a:pos x="10763065" y="8775"/>
              </a:cxn>
              <a:cxn ang="0">
                <a:pos x="11417523" y="1219857"/>
              </a:cxn>
              <a:cxn ang="0">
                <a:pos x="10770010" y="2411413"/>
              </a:cxn>
              <a:cxn ang="0">
                <a:pos x="0" y="2411413"/>
              </a:cxn>
              <a:cxn ang="0">
                <a:pos x="657225" y="1209675"/>
              </a:cxn>
              <a:cxn ang="0">
                <a:pos x="0" y="0"/>
              </a:cxn>
            </a:cxnLst>
            <a:rect l="txL" t="txT" r="txR" b="txB"/>
            <a:pathLst>
              <a:path w="11417523" h="2411413">
                <a:moveTo>
                  <a:pt x="0" y="0"/>
                </a:moveTo>
                <a:lnTo>
                  <a:pt x="10763065" y="8775"/>
                </a:lnTo>
                <a:lnTo>
                  <a:pt x="11417523" y="1219857"/>
                </a:lnTo>
                <a:lnTo>
                  <a:pt x="10770010" y="2411413"/>
                </a:lnTo>
                <a:lnTo>
                  <a:pt x="0" y="2411413"/>
                </a:lnTo>
                <a:lnTo>
                  <a:pt x="657225" y="1209675"/>
                </a:lnTo>
                <a:lnTo>
                  <a:pt x="0" y="0"/>
                </a:lnTo>
                <a:close/>
              </a:path>
            </a:pathLst>
          </a:custGeom>
          <a:solidFill>
            <a:srgbClr val="14335D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任意多边形 4"/>
          <p:cNvSpPr/>
          <p:nvPr/>
        </p:nvSpPr>
        <p:spPr>
          <a:xfrm>
            <a:off x="225029" y="1522069"/>
            <a:ext cx="8554640" cy="1788319"/>
          </a:xfrm>
          <a:custGeom>
            <a:avLst/>
            <a:gdLst>
              <a:gd name="txL" fmla="*/ 0 w 11405821"/>
              <a:gd name="txT" fmla="*/ 0 h 2382838"/>
              <a:gd name="txR" fmla="*/ 11405821 w 11405821"/>
              <a:gd name="txB" fmla="*/ 2382838 h 2382838"/>
            </a:gdLst>
            <a:ahLst/>
            <a:cxnLst>
              <a:cxn ang="0">
                <a:pos x="0" y="0"/>
              </a:cxn>
              <a:cxn ang="0">
                <a:pos x="10753938" y="0"/>
              </a:cxn>
              <a:cxn ang="0">
                <a:pos x="11405821" y="1206319"/>
              </a:cxn>
              <a:cxn ang="0">
                <a:pos x="10766480" y="2382838"/>
              </a:cxn>
              <a:cxn ang="0">
                <a:pos x="0" y="2382838"/>
              </a:cxn>
              <a:cxn ang="0">
                <a:pos x="649288" y="1195388"/>
              </a:cxn>
            </a:cxnLst>
            <a:rect l="txL" t="txT" r="txR" b="txB"/>
            <a:pathLst>
              <a:path w="11405821" h="2382838">
                <a:moveTo>
                  <a:pt x="0" y="0"/>
                </a:moveTo>
                <a:lnTo>
                  <a:pt x="10753938" y="0"/>
                </a:lnTo>
                <a:lnTo>
                  <a:pt x="11405821" y="1206319"/>
                </a:lnTo>
                <a:lnTo>
                  <a:pt x="10766480" y="2382838"/>
                </a:lnTo>
                <a:lnTo>
                  <a:pt x="0" y="2382838"/>
                </a:lnTo>
                <a:lnTo>
                  <a:pt x="649288" y="1195388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任意多边形 5"/>
          <p:cNvSpPr/>
          <p:nvPr/>
        </p:nvSpPr>
        <p:spPr>
          <a:xfrm>
            <a:off x="260747" y="1542310"/>
            <a:ext cx="8490347" cy="1746647"/>
          </a:xfrm>
          <a:custGeom>
            <a:avLst/>
            <a:gdLst>
              <a:gd name="txL" fmla="*/ 0 w 11320096"/>
              <a:gd name="txT" fmla="*/ 0 h 2328863"/>
              <a:gd name="txR" fmla="*/ 11320096 w 11320096"/>
              <a:gd name="txB" fmla="*/ 2328863 h 2328863"/>
            </a:gdLst>
            <a:ahLst/>
            <a:cxnLst>
              <a:cxn ang="0">
                <a:pos x="0" y="0"/>
              </a:cxn>
              <a:cxn ang="0">
                <a:pos x="10682797" y="0"/>
              </a:cxn>
              <a:cxn ang="0">
                <a:pos x="11320096" y="1179332"/>
              </a:cxn>
              <a:cxn ang="0">
                <a:pos x="10695421" y="2328863"/>
              </a:cxn>
              <a:cxn ang="0">
                <a:pos x="0" y="2328863"/>
              </a:cxn>
              <a:cxn ang="0">
                <a:pos x="628650" y="1168400"/>
              </a:cxn>
            </a:cxnLst>
            <a:rect l="txL" t="txT" r="txR" b="txB"/>
            <a:pathLst>
              <a:path w="11320096" h="2328863">
                <a:moveTo>
                  <a:pt x="0" y="0"/>
                </a:moveTo>
                <a:lnTo>
                  <a:pt x="10682797" y="0"/>
                </a:lnTo>
                <a:lnTo>
                  <a:pt x="11320096" y="1179332"/>
                </a:lnTo>
                <a:lnTo>
                  <a:pt x="10695421" y="2328863"/>
                </a:lnTo>
                <a:lnTo>
                  <a:pt x="0" y="2328863"/>
                </a:lnTo>
                <a:lnTo>
                  <a:pt x="628650" y="1168400"/>
                </a:lnTo>
                <a:close/>
              </a:path>
            </a:pathLst>
          </a:custGeom>
          <a:solidFill>
            <a:srgbClr val="F2EED8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7" name="任意多边形 6"/>
          <p:cNvSpPr/>
          <p:nvPr/>
        </p:nvSpPr>
        <p:spPr>
          <a:xfrm>
            <a:off x="296466" y="1563741"/>
            <a:ext cx="8429625" cy="1704975"/>
          </a:xfrm>
          <a:custGeom>
            <a:avLst/>
            <a:gdLst>
              <a:gd name="txL" fmla="*/ 0 w 11239498"/>
              <a:gd name="txT" fmla="*/ 0 h 2273300"/>
              <a:gd name="txR" fmla="*/ 11239498 w 11239498"/>
              <a:gd name="txB" fmla="*/ 2273300 h 2273300"/>
            </a:gdLst>
            <a:ahLst/>
            <a:cxnLst>
              <a:cxn ang="0">
                <a:pos x="0" y="0"/>
              </a:cxn>
              <a:cxn ang="0">
                <a:pos x="10620214" y="0"/>
              </a:cxn>
              <a:cxn ang="0">
                <a:pos x="11239498" y="1145995"/>
              </a:cxn>
              <a:cxn ang="0">
                <a:pos x="10626901" y="2273300"/>
              </a:cxn>
              <a:cxn ang="0">
                <a:pos x="0" y="2273300"/>
              </a:cxn>
              <a:cxn ang="0">
                <a:pos x="615950" y="1139825"/>
              </a:cxn>
            </a:cxnLst>
            <a:rect l="txL" t="txT" r="txR" b="txB"/>
            <a:pathLst>
              <a:path w="11239498" h="2273300">
                <a:moveTo>
                  <a:pt x="0" y="0"/>
                </a:moveTo>
                <a:lnTo>
                  <a:pt x="10620214" y="0"/>
                </a:lnTo>
                <a:lnTo>
                  <a:pt x="11239498" y="1145995"/>
                </a:lnTo>
                <a:lnTo>
                  <a:pt x="10626901" y="2273300"/>
                </a:lnTo>
                <a:lnTo>
                  <a:pt x="0" y="2273300"/>
                </a:lnTo>
                <a:lnTo>
                  <a:pt x="615950" y="1139825"/>
                </a:lnTo>
                <a:close/>
              </a:path>
            </a:pathLst>
          </a:custGeom>
          <a:solidFill>
            <a:srgbClr val="414455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87" name="文本框 16"/>
          <p:cNvSpPr/>
          <p:nvPr/>
        </p:nvSpPr>
        <p:spPr>
          <a:xfrm>
            <a:off x="892097" y="2164028"/>
            <a:ext cx="7488832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What Determines the Length of Stay in Animal Shelters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400" b="1" dirty="0">
              <a:solidFill>
                <a:srgbClr val="F2EED8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88" name="矩形 8"/>
          <p:cNvSpPr/>
          <p:nvPr/>
        </p:nvSpPr>
        <p:spPr>
          <a:xfrm>
            <a:off x="882304" y="3479530"/>
            <a:ext cx="7200800" cy="754053"/>
          </a:xfrm>
          <a:prstGeom prst="rect">
            <a:avLst/>
          </a:prstGeom>
          <a:solidFill>
            <a:srgbClr val="414455"/>
          </a:solidFill>
          <a:ln w="9525">
            <a:noFill/>
          </a:ln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100000"/>
              </a:lnSpc>
            </a:pPr>
            <a:endParaRPr lang="en-GB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algn="ctr" eaLnBrk="1" hangingPunct="1">
              <a:lnSpc>
                <a:spcPct val="100000"/>
              </a:lnSpc>
            </a:pPr>
            <a:r>
              <a:rPr lang="en-GB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Group 19 Ce Zha, </a:t>
            </a:r>
            <a:r>
              <a:rPr lang="en-GB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Fanzhen</a:t>
            </a:r>
            <a:r>
              <a:rPr lang="en-GB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Pei, </a:t>
            </a:r>
            <a:r>
              <a:rPr lang="en-GB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Hongxiang</a:t>
            </a:r>
            <a:r>
              <a:rPr lang="en-GB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Huang, </a:t>
            </a:r>
            <a:r>
              <a:rPr lang="en-GB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Ruoning</a:t>
            </a:r>
            <a:r>
              <a:rPr lang="en-GB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Hou, </a:t>
            </a:r>
            <a:r>
              <a:rPr lang="en-GB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Shaoran</a:t>
            </a:r>
            <a:r>
              <a:rPr lang="en-GB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Xu</a:t>
            </a:r>
          </a:p>
          <a:p>
            <a:pPr lvl="0" algn="ctr" eaLnBrk="1" hangingPunct="1">
              <a:lnSpc>
                <a:spcPct val="100000"/>
              </a:lnSpc>
            </a:pPr>
            <a:endParaRPr lang="zh-CN" altLang="en-US" sz="1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8" name="TextBox 7"/>
          <p:cNvSpPr>
            <a:spLocks noChangeArrowheads="1"/>
          </p:cNvSpPr>
          <p:nvPr/>
        </p:nvSpPr>
        <p:spPr bwMode="auto">
          <a:xfrm>
            <a:off x="1108352" y="2847228"/>
            <a:ext cx="70563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Lucida Bright" panose="02040602050505020304" pitchFamily="18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 Generalized Linear Model Approach Based on Dallas Shelter Data</a:t>
            </a:r>
            <a:endParaRPr lang="zh-CN" altLang="en-US" sz="1600" b="1" dirty="0">
              <a:solidFill>
                <a:schemeClr val="bg1"/>
              </a:solidFill>
              <a:latin typeface="Lucida Bright" panose="02040602050505020304" pitchFamily="18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Freeform 5"/>
          <p:cNvSpPr/>
          <p:nvPr/>
        </p:nvSpPr>
        <p:spPr bwMode="auto">
          <a:xfrm rot="1855731">
            <a:off x="1263650" y="1468120"/>
            <a:ext cx="1822450" cy="1643380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cxnSp>
        <p:nvCxnSpPr>
          <p:cNvPr id="87" name="直接连接符 86"/>
          <p:cNvCxnSpPr/>
          <p:nvPr/>
        </p:nvCxnSpPr>
        <p:spPr>
          <a:xfrm>
            <a:off x="3903662" y="2715766"/>
            <a:ext cx="431990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76"/>
          <p:cNvSpPr/>
          <p:nvPr/>
        </p:nvSpPr>
        <p:spPr>
          <a:xfrm>
            <a:off x="537162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" name="Freeform 77"/>
          <p:cNvSpPr/>
          <p:nvPr/>
        </p:nvSpPr>
        <p:spPr>
          <a:xfrm>
            <a:off x="5664518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" name="Freeform 78"/>
          <p:cNvSpPr/>
          <p:nvPr/>
        </p:nvSpPr>
        <p:spPr>
          <a:xfrm>
            <a:off x="595741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" name="Freeform 79"/>
          <p:cNvSpPr/>
          <p:nvPr/>
        </p:nvSpPr>
        <p:spPr>
          <a:xfrm>
            <a:off x="625030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" name="Freeform 80"/>
          <p:cNvSpPr/>
          <p:nvPr/>
        </p:nvSpPr>
        <p:spPr>
          <a:xfrm>
            <a:off x="6543199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2" name="Freeform 81"/>
          <p:cNvSpPr/>
          <p:nvPr/>
        </p:nvSpPr>
        <p:spPr>
          <a:xfrm>
            <a:off x="3896916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" name="Freeform 82"/>
          <p:cNvSpPr/>
          <p:nvPr/>
        </p:nvSpPr>
        <p:spPr>
          <a:xfrm>
            <a:off x="418981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" name="Freeform 83"/>
          <p:cNvSpPr/>
          <p:nvPr/>
        </p:nvSpPr>
        <p:spPr>
          <a:xfrm>
            <a:off x="448270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" name="Freeform 84"/>
          <p:cNvSpPr/>
          <p:nvPr/>
        </p:nvSpPr>
        <p:spPr>
          <a:xfrm>
            <a:off x="4768454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" name="Freeform 85"/>
          <p:cNvSpPr/>
          <p:nvPr/>
        </p:nvSpPr>
        <p:spPr>
          <a:xfrm>
            <a:off x="5061347" y="1784245"/>
            <a:ext cx="207169" cy="198834"/>
          </a:xfrm>
          <a:custGeom>
            <a:avLst/>
            <a:gdLst>
              <a:gd name="txL" fmla="*/ 0 w 174"/>
              <a:gd name="txT" fmla="*/ 0 h 167"/>
              <a:gd name="txR" fmla="*/ 174 w 174"/>
              <a:gd name="txB" fmla="*/ 167 h 167"/>
            </a:gdLst>
            <a:ahLst/>
            <a:cxnLst>
              <a:cxn ang="0">
                <a:pos x="90" y="0"/>
              </a:cxn>
              <a:cxn ang="0">
                <a:pos x="114" y="56"/>
              </a:cxn>
              <a:cxn ang="0">
                <a:pos x="174" y="62"/>
              </a:cxn>
              <a:cxn ang="0">
                <a:pos x="132" y="105"/>
              </a:cxn>
              <a:cxn ang="0">
                <a:pos x="144" y="167"/>
              </a:cxn>
              <a:cxn ang="0">
                <a:pos x="90" y="136"/>
              </a:cxn>
              <a:cxn ang="0">
                <a:pos x="36" y="167"/>
              </a:cxn>
              <a:cxn ang="0">
                <a:pos x="48" y="105"/>
              </a:cxn>
              <a:cxn ang="0">
                <a:pos x="0" y="62"/>
              </a:cxn>
              <a:cxn ang="0">
                <a:pos x="60" y="56"/>
              </a:cxn>
              <a:cxn ang="0">
                <a:pos x="90" y="0"/>
              </a:cxn>
            </a:cxnLst>
            <a:rect l="txL" t="txT" r="txR" b="txB"/>
            <a:pathLst>
              <a:path w="174" h="167">
                <a:moveTo>
                  <a:pt x="90" y="0"/>
                </a:moveTo>
                <a:lnTo>
                  <a:pt x="114" y="56"/>
                </a:lnTo>
                <a:lnTo>
                  <a:pt x="174" y="62"/>
                </a:lnTo>
                <a:lnTo>
                  <a:pt x="132" y="105"/>
                </a:lnTo>
                <a:lnTo>
                  <a:pt x="144" y="167"/>
                </a:lnTo>
                <a:lnTo>
                  <a:pt x="90" y="136"/>
                </a:lnTo>
                <a:lnTo>
                  <a:pt x="36" y="167"/>
                </a:lnTo>
                <a:lnTo>
                  <a:pt x="48" y="105"/>
                </a:lnTo>
                <a:lnTo>
                  <a:pt x="0" y="62"/>
                </a:lnTo>
                <a:lnTo>
                  <a:pt x="60" y="56"/>
                </a:lnTo>
                <a:lnTo>
                  <a:pt x="9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7" name="Freeform 81"/>
          <p:cNvSpPr/>
          <p:nvPr/>
        </p:nvSpPr>
        <p:spPr>
          <a:xfrm>
            <a:off x="3635931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54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54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3" name="Freeform 80"/>
          <p:cNvSpPr/>
          <p:nvPr/>
        </p:nvSpPr>
        <p:spPr>
          <a:xfrm>
            <a:off x="6867525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4" name="Freeform 80"/>
          <p:cNvSpPr/>
          <p:nvPr/>
        </p:nvSpPr>
        <p:spPr>
          <a:xfrm>
            <a:off x="7136924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5" name="Freeform 80"/>
          <p:cNvSpPr/>
          <p:nvPr/>
        </p:nvSpPr>
        <p:spPr>
          <a:xfrm>
            <a:off x="746125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6" name="Freeform 80"/>
          <p:cNvSpPr/>
          <p:nvPr/>
        </p:nvSpPr>
        <p:spPr>
          <a:xfrm>
            <a:off x="7755890" y="1784245"/>
            <a:ext cx="200025" cy="198834"/>
          </a:xfrm>
          <a:custGeom>
            <a:avLst/>
            <a:gdLst>
              <a:gd name="txL" fmla="*/ 0 w 168"/>
              <a:gd name="txT" fmla="*/ 0 h 167"/>
              <a:gd name="txR" fmla="*/ 168 w 168"/>
              <a:gd name="txB" fmla="*/ 167 h 167"/>
            </a:gdLst>
            <a:ahLst/>
            <a:cxnLst>
              <a:cxn ang="0">
                <a:pos x="84" y="0"/>
              </a:cxn>
              <a:cxn ang="0">
                <a:pos x="108" y="56"/>
              </a:cxn>
              <a:cxn ang="0">
                <a:pos x="168" y="62"/>
              </a:cxn>
              <a:cxn ang="0">
                <a:pos x="126" y="105"/>
              </a:cxn>
              <a:cxn ang="0">
                <a:pos x="138" y="167"/>
              </a:cxn>
              <a:cxn ang="0">
                <a:pos x="84" y="136"/>
              </a:cxn>
              <a:cxn ang="0">
                <a:pos x="30" y="167"/>
              </a:cxn>
              <a:cxn ang="0">
                <a:pos x="42" y="105"/>
              </a:cxn>
              <a:cxn ang="0">
                <a:pos x="0" y="62"/>
              </a:cxn>
              <a:cxn ang="0">
                <a:pos x="60" y="56"/>
              </a:cxn>
              <a:cxn ang="0">
                <a:pos x="84" y="0"/>
              </a:cxn>
            </a:cxnLst>
            <a:rect l="txL" t="txT" r="txR" b="txB"/>
            <a:pathLst>
              <a:path w="168" h="167">
                <a:moveTo>
                  <a:pt x="84" y="0"/>
                </a:moveTo>
                <a:lnTo>
                  <a:pt x="108" y="56"/>
                </a:lnTo>
                <a:lnTo>
                  <a:pt x="168" y="62"/>
                </a:lnTo>
                <a:lnTo>
                  <a:pt x="126" y="105"/>
                </a:lnTo>
                <a:lnTo>
                  <a:pt x="138" y="167"/>
                </a:lnTo>
                <a:lnTo>
                  <a:pt x="84" y="136"/>
                </a:lnTo>
                <a:lnTo>
                  <a:pt x="30" y="167"/>
                </a:lnTo>
                <a:lnTo>
                  <a:pt x="42" y="105"/>
                </a:lnTo>
                <a:lnTo>
                  <a:pt x="0" y="62"/>
                </a:lnTo>
                <a:lnTo>
                  <a:pt x="60" y="56"/>
                </a:lnTo>
                <a:lnTo>
                  <a:pt x="84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 vert="horz" wrap="square" anchor="t"/>
          <a:lstStyle/>
          <a:p>
            <a:pPr lvl="0">
              <a:lnSpc>
                <a:spcPct val="100000"/>
              </a:lnSpc>
            </a:pPr>
            <a:endParaRPr sz="135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5B4AD2-1AAA-6252-D27A-F494EE452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305" y="2667"/>
            <a:ext cx="1861695" cy="991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5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00D5F-7A09-7D2A-0625-D08EFAA6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34B7E2-BF0D-09C2-3563-251003B78D36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A79FA16-B8EE-8CFD-2D1E-C7A3D88B0815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4E8D750F-F5E3-2E58-7AA2-70429DE1EE41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7EF2E7C0-BE57-3AA6-C34F-E300E34FFDB4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83E8D5A-C9AA-AE21-1D3A-C43DF7FA9497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D1513F4D-504A-C73C-016B-D91A57E79BEB}"/>
              </a:ext>
            </a:extLst>
          </p:cNvPr>
          <p:cNvSpPr txBox="1"/>
          <p:nvPr/>
        </p:nvSpPr>
        <p:spPr>
          <a:xfrm>
            <a:off x="952373" y="231626"/>
            <a:ext cx="3152655" cy="67517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GB" altLang="zh-CN" sz="135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Results</a:t>
            </a:r>
          </a:p>
          <a:p>
            <a:pPr marL="0" lvl="1"/>
            <a:endParaRPr lang="en-GB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BE1B1F1-E1AB-3961-6C07-DAE9C1624662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6F1873D-7E51-CD30-0185-C93A553DD5A0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A33AB20-0B90-FC01-BC57-A8ECE08D2C63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7B43E3D1-3BB0-C59B-E832-7EB6E7C0BC34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C20CB436-3115-6411-ECBD-2568DE2E11C1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08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B3ABAB-42F4-1810-2685-183652CF780D}"/>
              </a:ext>
            </a:extLst>
          </p:cNvPr>
          <p:cNvGrpSpPr/>
          <p:nvPr/>
        </p:nvGrpSpPr>
        <p:grpSpPr>
          <a:xfrm>
            <a:off x="1241551" y="936170"/>
            <a:ext cx="394805" cy="355962"/>
            <a:chOff x="5424755" y="1340768"/>
            <a:chExt cx="670560" cy="60458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5DBFCFF3-86B5-5DC1-8007-4DD4893BFE1D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D384795A-A42F-D98C-FC78-DF1FB350C6CD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9E0CE71-B008-604C-A48A-722FC058DF5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7BE84CE2-D522-63E1-39B1-AE31A0BC70BD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2736820-5177-EF56-0D01-3ABFBB625CEE}"/>
              </a:ext>
            </a:extLst>
          </p:cNvPr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4C25FAF-FEF4-4BE5-0159-ED818E4151DA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24A6F38C-7A30-391E-EF8B-BFABD5B4E10E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10F08C3D-5BF3-421D-6326-8073E8F6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82" y="3003798"/>
            <a:ext cx="743776" cy="786452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A5E2460-6589-7669-1EC2-5056F4D24550}"/>
              </a:ext>
            </a:extLst>
          </p:cNvPr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10" name="Freeform 301">
              <a:extLst>
                <a:ext uri="{FF2B5EF4-FFF2-40B4-BE49-F238E27FC236}">
                  <a16:creationId xmlns:a16="http://schemas.microsoft.com/office/drawing/2014/main" id="{4CE28829-7257-DF65-9FF4-626EFD1B3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302">
              <a:extLst>
                <a:ext uri="{FF2B5EF4-FFF2-40B4-BE49-F238E27FC236}">
                  <a16:creationId xmlns:a16="http://schemas.microsoft.com/office/drawing/2014/main" id="{B4C2740D-3821-5E06-C34A-04C96D36E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4CD47E39-5579-E97F-DDAB-423209308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02C1EEC-E640-CA1A-D645-734BFF180257}"/>
              </a:ext>
            </a:extLst>
          </p:cNvPr>
          <p:cNvSpPr txBox="1"/>
          <p:nvPr/>
        </p:nvSpPr>
        <p:spPr>
          <a:xfrm>
            <a:off x="1636356" y="886923"/>
            <a:ext cx="6453860" cy="334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b="1" i="1" dirty="0"/>
              <a:t>Model Overview</a:t>
            </a:r>
            <a:r>
              <a:rPr lang="en-GB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•Dependent variable: time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at_shelter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•Transformation: Log transformation applied to reduce skewness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•Model type: Poisson GLM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•Independent variables: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animal_type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intake_type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outcome_type</a:t>
            </a: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</a:t>
            </a:r>
            <a:r>
              <a:rPr lang="en-GB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chip_status</a:t>
            </a:r>
            <a:endParaRPr lang="en-GB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GB" altLang="zh-CN" b="1" i="1" dirty="0"/>
              <a:t>Justification</a:t>
            </a:r>
            <a:r>
              <a:rPr lang="en-GB" altLang="zh-CN" dirty="0"/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•Variables selected based on prior EDA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•Poisson model is suitable for non-negative count data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GB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•Log transformation improves model stability and reduces outlier impact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24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DE3D2-E9DF-488D-B881-06291624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4073F8D-A6D7-B7E6-655D-A2899206ECCD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D9DD0BFE-DA3A-4BD4-3E24-3975145441F2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FFB6F664-E3D0-4D8D-5611-6B66FD1C1A23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3C6C264C-3FB3-5623-6494-842FD8D8DFF8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241192-E543-6929-BC64-831C47CF80B5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B7EB39A4-0F61-AF58-F697-F3610D32CF8A}"/>
              </a:ext>
            </a:extLst>
          </p:cNvPr>
          <p:cNvSpPr txBox="1"/>
          <p:nvPr/>
        </p:nvSpPr>
        <p:spPr>
          <a:xfrm>
            <a:off x="952373" y="231626"/>
            <a:ext cx="3152655" cy="67517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GB" altLang="zh-CN" sz="135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Results</a:t>
            </a:r>
          </a:p>
          <a:p>
            <a:pPr marL="0" lvl="1"/>
            <a:endParaRPr lang="en-GB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EABC41C-0D2E-9DE9-43A6-44A42FC17508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F0B3983-B417-E1D9-B6CB-2E2EF2A444BF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577F946-984B-55B5-65F3-405FCBBB1A3A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12AD751-A7B6-CF77-BD7C-1FB9DD152C55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E85D8BDB-7542-7B52-7338-F4C9DED5A27D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09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87E79D5-593D-0704-2DB7-F169C4FF1253}"/>
              </a:ext>
            </a:extLst>
          </p:cNvPr>
          <p:cNvGrpSpPr/>
          <p:nvPr/>
        </p:nvGrpSpPr>
        <p:grpSpPr>
          <a:xfrm>
            <a:off x="6007214" y="849572"/>
            <a:ext cx="394805" cy="355962"/>
            <a:chOff x="5424755" y="1340768"/>
            <a:chExt cx="670560" cy="60458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3171CF62-B872-CEBD-45DE-5C4BB8D9658A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05173B75-85EC-BBC3-0E8B-D4CEC197CEA1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2523F5CE-E5BD-D27B-2387-D809C95AF9CB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15EF7B3-EE1C-4419-B40B-A6450AB1B088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36F0C35-12C8-DEEE-AC9C-A0199F4314BC}"/>
              </a:ext>
            </a:extLst>
          </p:cNvPr>
          <p:cNvSpPr txBox="1"/>
          <p:nvPr/>
        </p:nvSpPr>
        <p:spPr>
          <a:xfrm>
            <a:off x="5979420" y="1306757"/>
            <a:ext cx="3029282" cy="228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DOG: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+0.16 → Dogs stay longer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Owner Surrender: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−1.48 → Much shorter stay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Stray: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−1.09 → Shorter stay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Euthanized: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−0.66 → Short stay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Returned to Owner: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−1.48 → Shortest stay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Scan Chip: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+0.19 → Slightly longer stay 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 &lt; 0.001)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Scan No Chip: 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significant</a:t>
            </a: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(p = 0.82)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DF7F3B9-E2B6-1036-DC17-0062A0733DCB}"/>
              </a:ext>
            </a:extLst>
          </p:cNvPr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BC101716-E301-4F60-1FAB-F5C9A4088018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3FBEB746-7113-6C48-CCB9-2D8EDCE29E8E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1C9C02B-B87A-BF64-CE64-F6C996B2495F}"/>
              </a:ext>
            </a:extLst>
          </p:cNvPr>
          <p:cNvSpPr txBox="1"/>
          <p:nvPr/>
        </p:nvSpPr>
        <p:spPr>
          <a:xfrm>
            <a:off x="6439206" y="802489"/>
            <a:ext cx="261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Poisson GLM Results: Factors Influencing Time at Shelter</a:t>
            </a:r>
            <a:endParaRPr lang="zh-CN" altLang="en-US" sz="14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EA1FE5-49B2-1034-2516-4C10AA30B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347" y="3280844"/>
            <a:ext cx="743776" cy="7864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588AD1-0269-A5C9-33C0-F4D024CC8F8C}"/>
              </a:ext>
            </a:extLst>
          </p:cNvPr>
          <p:cNvSpPr txBox="1"/>
          <p:nvPr/>
        </p:nvSpPr>
        <p:spPr>
          <a:xfrm>
            <a:off x="6452215" y="3438150"/>
            <a:ext cx="26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Insight:</a:t>
            </a:r>
            <a:endParaRPr lang="zh-CN" altLang="en-US" sz="1400" b="1" i="1" dirty="0"/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C2EEE7D9-8277-7C85-5A52-2F6B09E69D9C}"/>
              </a:ext>
            </a:extLst>
          </p:cNvPr>
          <p:cNvSpPr txBox="1"/>
          <p:nvPr/>
        </p:nvSpPr>
        <p:spPr>
          <a:xfrm>
            <a:off x="5776434" y="3876955"/>
            <a:ext cx="3275856" cy="70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Dogs and chipped animals stay longer; owner-surrendered and returned animals stay least.</a:t>
            </a:r>
            <a:endParaRPr lang="zh-CN" alt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5A984B-D4A1-9471-97CE-25701A73D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26" y="752625"/>
            <a:ext cx="5267401" cy="421270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8A4892B-EB91-D91D-CF1F-5A90FFDB5FAF}"/>
              </a:ext>
            </a:extLst>
          </p:cNvPr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10" name="Freeform 301">
              <a:extLst>
                <a:ext uri="{FF2B5EF4-FFF2-40B4-BE49-F238E27FC236}">
                  <a16:creationId xmlns:a16="http://schemas.microsoft.com/office/drawing/2014/main" id="{8E7323EF-F0CD-E0FC-8EFC-C97E689F6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302">
              <a:extLst>
                <a:ext uri="{FF2B5EF4-FFF2-40B4-BE49-F238E27FC236}">
                  <a16:creationId xmlns:a16="http://schemas.microsoft.com/office/drawing/2014/main" id="{841CBD48-A63C-98D0-36EB-CE373CC916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C20AA6B6-56A3-6915-2107-981EFD7D59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3602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F238-072F-4EE2-BE2D-3094DF836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D0AB913-6D1D-9944-6197-9C08AB9CF35D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2B45890-88FB-78D2-91C1-D1134670637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96EA44ED-9FED-460C-3130-77ED2AC1FB18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4054DF0A-4755-11E7-678E-F65D794BD5A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D50AB130-FDAE-C947-F369-5DD50DA7184A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0BB774F8-643A-2C05-01F6-7AF6FFF08BF7}"/>
              </a:ext>
            </a:extLst>
          </p:cNvPr>
          <p:cNvSpPr txBox="1"/>
          <p:nvPr/>
        </p:nvSpPr>
        <p:spPr>
          <a:xfrm>
            <a:off x="952373" y="231626"/>
            <a:ext cx="3152655" cy="67517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Statistical </a:t>
            </a:r>
            <a:r>
              <a:rPr lang="en-GB" altLang="zh-CN" sz="135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Modeling</a:t>
            </a:r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Results</a:t>
            </a:r>
          </a:p>
          <a:p>
            <a:pPr marL="0" lvl="1"/>
            <a:endParaRPr lang="en-GB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E6D53D1-6E12-5F98-4D79-A6C7BE2BCCE3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FF8748D-C514-0A49-32B3-87425CAF0005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09A2983D-3023-6599-9254-DAD58E1F0081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94B8A3B-C49C-D084-E963-C650AA8041B4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2246934A-F2B8-92DB-0957-53601011F0F1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10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2F17D48-F5E5-1C48-FF08-DD9E7527EF94}"/>
              </a:ext>
            </a:extLst>
          </p:cNvPr>
          <p:cNvGrpSpPr/>
          <p:nvPr/>
        </p:nvGrpSpPr>
        <p:grpSpPr>
          <a:xfrm>
            <a:off x="328297" y="3876974"/>
            <a:ext cx="394805" cy="355962"/>
            <a:chOff x="5424755" y="1340768"/>
            <a:chExt cx="670560" cy="60458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25A5D3B-A8BB-DAC6-BE1D-A8B3A61357AD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1C7A86D8-F6EA-F7FB-F274-0ACBAE2093CF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7B123E8A-085D-4F2F-60CB-4526D1ACE06F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C5B5AA2-43DC-CD19-C775-CD5A1F63787D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94EBE22-C3BE-9A2A-7967-11F6F8199546}"/>
              </a:ext>
            </a:extLst>
          </p:cNvPr>
          <p:cNvSpPr txBox="1"/>
          <p:nvPr/>
        </p:nvSpPr>
        <p:spPr>
          <a:xfrm>
            <a:off x="768236" y="3897337"/>
            <a:ext cx="56846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Residual Diagnostics: Model Fit</a:t>
            </a:r>
          </a:p>
          <a:p>
            <a:endParaRPr lang="en-US" altLang="zh-CN" sz="1400" b="1" i="1" dirty="0"/>
          </a:p>
          <a:p>
            <a:r>
              <a:rPr lang="en-US" altLang="zh-CN" sz="1400" b="1" i="1" dirty="0"/>
              <a:t>Residuals vs. Fitted </a:t>
            </a:r>
            <a:r>
              <a:rPr lang="en-US" altLang="zh-CN" sz="1400" i="1" dirty="0"/>
              <a:t>→ No strong pattern, model fits well </a:t>
            </a:r>
            <a:r>
              <a:rPr lang="en-US" altLang="zh-CN" sz="1400" dirty="0"/>
              <a:t>✅</a:t>
            </a:r>
          </a:p>
          <a:p>
            <a:endParaRPr lang="en-US" altLang="zh-CN" sz="1400" i="1" dirty="0"/>
          </a:p>
          <a:p>
            <a:r>
              <a:rPr lang="en-US" altLang="zh-CN" sz="1400" b="1" i="1" dirty="0"/>
              <a:t>Q-Q Plot </a:t>
            </a:r>
            <a:r>
              <a:rPr lang="en-US" altLang="zh-CN" sz="1400" i="1" dirty="0"/>
              <a:t>→ Some high residuals, indicating outliers</a:t>
            </a:r>
            <a:br>
              <a:rPr lang="en-US" altLang="zh-CN" sz="1400" i="1" dirty="0"/>
            </a:br>
            <a:endParaRPr lang="en-US" altLang="zh-CN" sz="1400" i="1" dirty="0"/>
          </a:p>
          <a:p>
            <a:endParaRPr lang="zh-CN" altLang="en-US" sz="1400" b="1" i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DF296F-0CFB-A233-8BF6-048FE2F17FDC}"/>
              </a:ext>
            </a:extLst>
          </p:cNvPr>
          <p:cNvGrpSpPr>
            <a:grpSpLocks noChangeAspect="1"/>
          </p:cNvGrpSpPr>
          <p:nvPr/>
        </p:nvGrpSpPr>
        <p:grpSpPr>
          <a:xfrm>
            <a:off x="545241" y="255081"/>
            <a:ext cx="273335" cy="234470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10" name="Freeform 301">
              <a:extLst>
                <a:ext uri="{FF2B5EF4-FFF2-40B4-BE49-F238E27FC236}">
                  <a16:creationId xmlns:a16="http://schemas.microsoft.com/office/drawing/2014/main" id="{6AFB7901-7DD2-4520-D543-6A07B69BA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" name="Freeform 302">
              <a:extLst>
                <a:ext uri="{FF2B5EF4-FFF2-40B4-BE49-F238E27FC236}">
                  <a16:creationId xmlns:a16="http://schemas.microsoft.com/office/drawing/2014/main" id="{0C54F6EA-CA96-3DAC-D12A-B945652F00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" name="Freeform 303">
              <a:extLst>
                <a:ext uri="{FF2B5EF4-FFF2-40B4-BE49-F238E27FC236}">
                  <a16:creationId xmlns:a16="http://schemas.microsoft.com/office/drawing/2014/main" id="{354DB660-58F3-7C48-41E6-ECC191EA0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3" name="图片 2" descr="截屏2025-03-22 00.07.42">
            <a:extLst>
              <a:ext uri="{FF2B5EF4-FFF2-40B4-BE49-F238E27FC236}">
                <a16:creationId xmlns:a16="http://schemas.microsoft.com/office/drawing/2014/main" id="{3A194047-DCBF-CD07-991E-9FF11E7A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39726"/>
            <a:ext cx="4089022" cy="2800873"/>
          </a:xfrm>
          <a:prstGeom prst="rect">
            <a:avLst/>
          </a:prstGeom>
        </p:spPr>
      </p:pic>
      <p:pic>
        <p:nvPicPr>
          <p:cNvPr id="4" name="图片 3" descr="截屏2025-03-22 00.08.25">
            <a:extLst>
              <a:ext uri="{FF2B5EF4-FFF2-40B4-BE49-F238E27FC236}">
                <a16:creationId xmlns:a16="http://schemas.microsoft.com/office/drawing/2014/main" id="{5E34C850-6D7B-F9AA-EDDB-A54D2FD1E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558" y="839725"/>
            <a:ext cx="4499698" cy="280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83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AF72E-ADDF-09A4-6773-ACB2E334B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104E1CBD-5BD9-C3D7-5C99-C4DB88034842}"/>
              </a:ext>
            </a:extLst>
          </p:cNvPr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38D25B4D-C3DA-D0A1-485F-982A8C2EF65B}"/>
              </a:ext>
            </a:extLst>
          </p:cNvPr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31E471A2-E001-026A-EB04-1B525EF125BA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AFBC18FC-7A7D-1A74-8D43-EB736A26F741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>
            <a:extLst>
              <a:ext uri="{FF2B5EF4-FFF2-40B4-BE49-F238E27FC236}">
                <a16:creationId xmlns:a16="http://schemas.microsoft.com/office/drawing/2014/main" id="{65DB90F7-6985-4899-84DF-2C7B2D87EAF0}"/>
              </a:ext>
            </a:extLst>
          </p:cNvPr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5A06CE6B-4625-8F00-8E14-1C32DEFE6CFC}"/>
              </a:ext>
            </a:extLst>
          </p:cNvPr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DC290A73-1743-7B00-9A46-E09D3C289D96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0B30399-91C2-07E8-3F1E-483A50185D30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36AA6270-D5B9-9437-2C1E-D0EAB99DAEAD}"/>
              </a:ext>
            </a:extLst>
          </p:cNvPr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4E035C-3585-0B95-5116-E0B2E2AC4345}"/>
              </a:ext>
            </a:extLst>
          </p:cNvPr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46BBC6-B38B-3368-9FBC-CE8A4E52BCE9}"/>
              </a:ext>
            </a:extLst>
          </p:cNvPr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4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55" name="Freeform 9">
            <a:extLst>
              <a:ext uri="{FF2B5EF4-FFF2-40B4-BE49-F238E27FC236}">
                <a16:creationId xmlns:a16="http://schemas.microsoft.com/office/drawing/2014/main" id="{65A601DA-BC48-F220-3CAF-F35E7F2F80E9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2427150" y="2247010"/>
            <a:ext cx="659384" cy="70261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22A11F42-B061-478B-AC5D-2768172F9827}"/>
              </a:ext>
            </a:extLst>
          </p:cNvPr>
          <p:cNvSpPr txBox="1"/>
          <p:nvPr/>
        </p:nvSpPr>
        <p:spPr>
          <a:xfrm>
            <a:off x="5490320" y="2273428"/>
            <a:ext cx="3951962" cy="48280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038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55" grpId="0" bldLvl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DB3F7-8117-FA27-2E31-DA5BA5559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>
            <a:extLst>
              <a:ext uri="{FF2B5EF4-FFF2-40B4-BE49-F238E27FC236}">
                <a16:creationId xmlns:a16="http://schemas.microsoft.com/office/drawing/2014/main" id="{6AC3E658-3504-62E3-CA7B-7CD84F6D19A6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D635F91-D041-873E-54C4-9B594E0B9CB7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68207BF4-7AAB-98F1-2819-695C5F06ADC9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81" name="Freeform 5">
                <a:extLst>
                  <a:ext uri="{FF2B5EF4-FFF2-40B4-BE49-F238E27FC236}">
                    <a16:creationId xmlns:a16="http://schemas.microsoft.com/office/drawing/2014/main" id="{8D4236C3-FAAA-CFFA-ADA5-9D64E2E30445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0CCD30E-A6D6-10CB-ED6E-18F9CF84F370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3" name="文本框 9">
            <a:extLst>
              <a:ext uri="{FF2B5EF4-FFF2-40B4-BE49-F238E27FC236}">
                <a16:creationId xmlns:a16="http://schemas.microsoft.com/office/drawing/2014/main" id="{570F5D18-17C2-1FDC-DA2C-D0C5E485C51B}"/>
              </a:ext>
            </a:extLst>
          </p:cNvPr>
          <p:cNvSpPr txBox="1"/>
          <p:nvPr/>
        </p:nvSpPr>
        <p:spPr>
          <a:xfrm>
            <a:off x="952374" y="231626"/>
            <a:ext cx="1403790" cy="4674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79D0BCA8-4A64-E6D5-E05F-9AF8C63D2DAF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883B1ABF-1401-355E-D160-E870ED4E7C63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9BACFEE-3CF3-46D0-523B-702C5502DDA5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9A5CB735-C7CC-8779-FF0F-B431796D81FD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63" name="文本框 9">
            <a:extLst>
              <a:ext uri="{FF2B5EF4-FFF2-40B4-BE49-F238E27FC236}">
                <a16:creationId xmlns:a16="http://schemas.microsoft.com/office/drawing/2014/main" id="{C82135F2-7B36-15A9-9F8F-A0143391D1D2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12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105818EA-3AFA-C1CA-BB06-783183AC31D1}"/>
              </a:ext>
            </a:extLst>
          </p:cNvPr>
          <p:cNvGrpSpPr/>
          <p:nvPr/>
        </p:nvGrpSpPr>
        <p:grpSpPr>
          <a:xfrm>
            <a:off x="411766" y="1065258"/>
            <a:ext cx="502789" cy="453321"/>
            <a:chOff x="5424755" y="1340768"/>
            <a:chExt cx="670560" cy="604586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F0CC3E36-04CA-E734-9C9C-C8AC27A30551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0D9755BE-1F6A-8C8E-4EDF-FF28336690C7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94" name="Freeform 5">
                  <a:extLst>
                    <a:ext uri="{FF2B5EF4-FFF2-40B4-BE49-F238E27FC236}">
                      <a16:creationId xmlns:a16="http://schemas.microsoft.com/office/drawing/2014/main" id="{C8A9A219-064F-6764-92A2-C97E9F3E9231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95" name="Freeform 5">
                  <a:extLst>
                    <a:ext uri="{FF2B5EF4-FFF2-40B4-BE49-F238E27FC236}">
                      <a16:creationId xmlns:a16="http://schemas.microsoft.com/office/drawing/2014/main" id="{010DA67F-0857-07AB-3130-A0E19649DFD3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93" name="Freeform 5">
                <a:extLst>
                  <a:ext uri="{FF2B5EF4-FFF2-40B4-BE49-F238E27FC236}">
                    <a16:creationId xmlns:a16="http://schemas.microsoft.com/office/drawing/2014/main" id="{75C1889E-8EA9-D07B-FAE3-9511C05F889A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91" name="TextBox 7">
              <a:extLst>
                <a:ext uri="{FF2B5EF4-FFF2-40B4-BE49-F238E27FC236}">
                  <a16:creationId xmlns:a16="http://schemas.microsoft.com/office/drawing/2014/main" id="{E07D3167-3D3C-AE55-1BD9-4DB824DF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02F5287B-B6E7-0A73-2BD9-960B669E2C41}"/>
              </a:ext>
            </a:extLst>
          </p:cNvPr>
          <p:cNvSpPr/>
          <p:nvPr/>
        </p:nvSpPr>
        <p:spPr>
          <a:xfrm>
            <a:off x="978479" y="1116759"/>
            <a:ext cx="5784501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600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Animal type </a:t>
            </a:r>
            <a:r>
              <a:rPr lang="en-US" altLang="zh-CN" sz="1600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affects shelter time: dogs stay longer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D23ACF71-0363-D7A2-21F6-EB789151C319}"/>
              </a:ext>
            </a:extLst>
          </p:cNvPr>
          <p:cNvGrpSpPr/>
          <p:nvPr/>
        </p:nvGrpSpPr>
        <p:grpSpPr>
          <a:xfrm>
            <a:off x="411513" y="1744004"/>
            <a:ext cx="502789" cy="453321"/>
            <a:chOff x="5424755" y="1340768"/>
            <a:chExt cx="670560" cy="604586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FFCE07D6-E51E-8C09-546D-919CEEEC669D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60A448E8-7AC8-CF7C-7122-161CC0138CC3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03" name="Freeform 5">
                  <a:extLst>
                    <a:ext uri="{FF2B5EF4-FFF2-40B4-BE49-F238E27FC236}">
                      <a16:creationId xmlns:a16="http://schemas.microsoft.com/office/drawing/2014/main" id="{CFFB3DB4-B0CE-BDB1-0E08-F0A46F023CFD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04" name="Freeform 5">
                  <a:extLst>
                    <a:ext uri="{FF2B5EF4-FFF2-40B4-BE49-F238E27FC236}">
                      <a16:creationId xmlns:a16="http://schemas.microsoft.com/office/drawing/2014/main" id="{68BD7FF5-4B0D-7C83-3BC1-62D89C2F65E3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02" name="Freeform 5">
                <a:extLst>
                  <a:ext uri="{FF2B5EF4-FFF2-40B4-BE49-F238E27FC236}">
                    <a16:creationId xmlns:a16="http://schemas.microsoft.com/office/drawing/2014/main" id="{F47C9B0F-35FA-B6E2-87EB-54A80FD8C56A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00" name="TextBox 7">
              <a:extLst>
                <a:ext uri="{FF2B5EF4-FFF2-40B4-BE49-F238E27FC236}">
                  <a16:creationId xmlns:a16="http://schemas.microsoft.com/office/drawing/2014/main" id="{7A6CA12C-E3C6-9F8B-B458-92004A3F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605DE08-D078-0FF2-CC95-E35EB6256DC0}"/>
              </a:ext>
            </a:extLst>
          </p:cNvPr>
          <p:cNvGrpSpPr/>
          <p:nvPr/>
        </p:nvGrpSpPr>
        <p:grpSpPr>
          <a:xfrm>
            <a:off x="410406" y="2454609"/>
            <a:ext cx="502789" cy="453321"/>
            <a:chOff x="5424755" y="1340768"/>
            <a:chExt cx="670560" cy="604586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FA89C59-5467-9105-7868-BDEA3D293E92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B8D3557F-0ADA-E24D-5F85-5F4746EDF7F4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12" name="Freeform 5">
                  <a:extLst>
                    <a:ext uri="{FF2B5EF4-FFF2-40B4-BE49-F238E27FC236}">
                      <a16:creationId xmlns:a16="http://schemas.microsoft.com/office/drawing/2014/main" id="{23668ECC-4108-F773-F087-51CD2A5CC1FF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13" name="Freeform 5">
                  <a:extLst>
                    <a:ext uri="{FF2B5EF4-FFF2-40B4-BE49-F238E27FC236}">
                      <a16:creationId xmlns:a16="http://schemas.microsoft.com/office/drawing/2014/main" id="{DFB29A7C-FD17-5272-69B4-2FBAEAC06F13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11" name="Freeform 5">
                <a:extLst>
                  <a:ext uri="{FF2B5EF4-FFF2-40B4-BE49-F238E27FC236}">
                    <a16:creationId xmlns:a16="http://schemas.microsoft.com/office/drawing/2014/main" id="{1B766E43-771E-A895-539F-0F75F2F86E76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09" name="TextBox 7">
              <a:extLst>
                <a:ext uri="{FF2B5EF4-FFF2-40B4-BE49-F238E27FC236}">
                  <a16:creationId xmlns:a16="http://schemas.microsoft.com/office/drawing/2014/main" id="{B65ACD08-7B25-0B01-78FF-12B370FDC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D21F4E9B-7087-CB56-637E-EE0844E0B1A4}"/>
              </a:ext>
            </a:extLst>
          </p:cNvPr>
          <p:cNvGrpSpPr/>
          <p:nvPr/>
        </p:nvGrpSpPr>
        <p:grpSpPr>
          <a:xfrm>
            <a:off x="409299" y="3158871"/>
            <a:ext cx="502789" cy="453321"/>
            <a:chOff x="5424755" y="1340768"/>
            <a:chExt cx="670560" cy="604586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C06BEE35-4232-F8F0-3C70-287A86BB6919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F4F13674-5BEB-168D-7910-865E7E22A3C2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21" name="Freeform 5">
                  <a:extLst>
                    <a:ext uri="{FF2B5EF4-FFF2-40B4-BE49-F238E27FC236}">
                      <a16:creationId xmlns:a16="http://schemas.microsoft.com/office/drawing/2014/main" id="{2D25CC7F-1CAC-28D1-E65B-3F81B506C441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22" name="Freeform 5">
                  <a:extLst>
                    <a:ext uri="{FF2B5EF4-FFF2-40B4-BE49-F238E27FC236}">
                      <a16:creationId xmlns:a16="http://schemas.microsoft.com/office/drawing/2014/main" id="{426E0BC0-FB2B-C69D-970E-A62C081CEB92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20" name="Freeform 5">
                <a:extLst>
                  <a:ext uri="{FF2B5EF4-FFF2-40B4-BE49-F238E27FC236}">
                    <a16:creationId xmlns:a16="http://schemas.microsoft.com/office/drawing/2014/main" id="{141E661C-8420-789F-92EB-D983E40E711F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18" name="TextBox 7">
              <a:extLst>
                <a:ext uri="{FF2B5EF4-FFF2-40B4-BE49-F238E27FC236}">
                  <a16:creationId xmlns:a16="http://schemas.microsoft.com/office/drawing/2014/main" id="{D5D66250-43B7-B024-EB53-693917779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4" cy="304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Freeform 9">
            <a:extLst>
              <a:ext uri="{FF2B5EF4-FFF2-40B4-BE49-F238E27FC236}">
                <a16:creationId xmlns:a16="http://schemas.microsoft.com/office/drawing/2014/main" id="{5173E29B-7409-8B23-010D-560F3BCF9EFE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536160" y="241454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A3333D-B969-CFAF-1A1C-904B51BBC1FE}"/>
              </a:ext>
            </a:extLst>
          </p:cNvPr>
          <p:cNvSpPr/>
          <p:nvPr/>
        </p:nvSpPr>
        <p:spPr>
          <a:xfrm>
            <a:off x="1002813" y="1808563"/>
            <a:ext cx="5784501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600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Intake type </a:t>
            </a:r>
            <a:r>
              <a:rPr lang="en-US" altLang="zh-CN" sz="1600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critical: owner surrender &amp; stray = shortest stays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FD83-49A6-4A54-E124-ACD44368F675}"/>
              </a:ext>
            </a:extLst>
          </p:cNvPr>
          <p:cNvSpPr/>
          <p:nvPr/>
        </p:nvSpPr>
        <p:spPr>
          <a:xfrm>
            <a:off x="996033" y="2519168"/>
            <a:ext cx="5784501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600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Outcome type </a:t>
            </a:r>
            <a:r>
              <a:rPr lang="en-US" altLang="zh-CN" sz="1600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matters: adoption &amp; euthanasia = longer stays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8B2A9-77C2-5912-094C-BD2A57F48BAE}"/>
              </a:ext>
            </a:extLst>
          </p:cNvPr>
          <p:cNvSpPr/>
          <p:nvPr/>
        </p:nvSpPr>
        <p:spPr>
          <a:xfrm>
            <a:off x="1002813" y="3223430"/>
            <a:ext cx="5784501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600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Microchip scan </a:t>
            </a:r>
            <a:r>
              <a:rPr lang="en-US" altLang="zh-CN" sz="1600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slightly increases shelter time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7213E5D-A9F9-C945-72EF-4C6B5AD963C4}"/>
              </a:ext>
            </a:extLst>
          </p:cNvPr>
          <p:cNvGrpSpPr/>
          <p:nvPr/>
        </p:nvGrpSpPr>
        <p:grpSpPr>
          <a:xfrm>
            <a:off x="408192" y="3876025"/>
            <a:ext cx="502789" cy="453321"/>
            <a:chOff x="5424755" y="1340768"/>
            <a:chExt cx="670560" cy="60458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E21169-EA3D-F7FF-72E5-3D062955F480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93298897-B57B-3602-F2C7-079870B23118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04114863-CEA3-A543-EB8B-5DC7AE1BB9AF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2" name="Freeform 5">
                  <a:extLst>
                    <a:ext uri="{FF2B5EF4-FFF2-40B4-BE49-F238E27FC236}">
                      <a16:creationId xmlns:a16="http://schemas.microsoft.com/office/drawing/2014/main" id="{BA2E6AF7-9F0F-8740-18A1-32A10F359165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FF29063A-40EF-9C1B-6A4F-93F36C55DE88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893640-9481-5BC1-131C-EF527E2B3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05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CCB785A4-EF37-5BEA-79C0-5C5B9768CF1D}"/>
              </a:ext>
            </a:extLst>
          </p:cNvPr>
          <p:cNvSpPr/>
          <p:nvPr/>
        </p:nvSpPr>
        <p:spPr>
          <a:xfrm>
            <a:off x="983094" y="3921577"/>
            <a:ext cx="5784501" cy="31544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US" altLang="zh-CN" sz="1600" b="1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Poisson GLM fits well, </a:t>
            </a:r>
            <a:r>
              <a:rPr lang="en-US" altLang="zh-CN" sz="1600" dirty="0">
                <a:solidFill>
                  <a:srgbClr val="41445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variables are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2589661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150"/>
                            </p:stCondLst>
                            <p:childTnLst>
                              <p:par>
                                <p:cTn id="31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2" grpId="0" bldLvl="0" animBg="1"/>
      <p:bldP spid="3" grpId="0"/>
      <p:bldP spid="4" grpId="0"/>
      <p:bldP spid="5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B918-A2DB-00A2-7D95-32A4C866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E8B056CB-1E3F-AAE5-6E65-0CD5D9CBE6D9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BB42275-C0FA-F186-D972-FAB4F8B579F0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039BC74C-053A-3283-1B8F-C79DCB9EA1C7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FA2674E0-8C37-3B40-F2DB-EF4380CD91B1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C406985-9FB5-987A-6418-32465BD42794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91EE6372-AB98-A25B-F988-C426A12D1271}"/>
              </a:ext>
            </a:extLst>
          </p:cNvPr>
          <p:cNvSpPr txBox="1"/>
          <p:nvPr/>
        </p:nvSpPr>
        <p:spPr>
          <a:xfrm>
            <a:off x="952373" y="231626"/>
            <a:ext cx="3152655" cy="67517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  <a:p>
            <a:pPr marL="0" lvl="1"/>
            <a:endParaRPr lang="en-GB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CD8782E-DDDE-EA47-8023-948BEEC34B34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FD0437-3487-16F3-05AA-6DB1A194189C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CD8E71AA-781B-2181-B07A-A432C039AB00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55D9492-B220-8D3D-C3F4-A307E221130A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49FA754D-4511-E84B-1573-62836C1141DE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13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A861CCD-0AE3-21EB-E20E-736FD00AE78A}"/>
              </a:ext>
            </a:extLst>
          </p:cNvPr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A9BB56-4855-C273-3F6C-C5A43CF68B0B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5E22DB3-EEF1-9E74-640A-2773786A6D33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D5F5539-866C-B2CC-4FB5-11202CF1A605}"/>
              </a:ext>
            </a:extLst>
          </p:cNvPr>
          <p:cNvSpPr txBox="1"/>
          <p:nvPr/>
        </p:nvSpPr>
        <p:spPr>
          <a:xfrm>
            <a:off x="1688842" y="647592"/>
            <a:ext cx="6453860" cy="366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i="1" dirty="0"/>
              <a:t>Strongest negative effects found in:</a:t>
            </a:r>
            <a:r>
              <a:rPr lang="en-GB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Variable: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intake_type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OWNER SURRENDER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Intake Type = Owner Surrender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Outcome Type = Returned to Owner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i="1" dirty="0"/>
              <a:t>Coefficients: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Owner Surrender → −1.4761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Returned to Owner → −1.4772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i="1" dirty="0"/>
              <a:t>Impact: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Both reduce shelter time by ~77%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• Only 23% of baseline stay duration	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600" b="1" i="1" dirty="0"/>
              <a:t>Observation: 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These two variables are the strongest predictors affecting shelter stay</a:t>
            </a:r>
            <a:endParaRPr lang="en-GB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9">
            <a:extLst>
              <a:ext uri="{FF2B5EF4-FFF2-40B4-BE49-F238E27FC236}">
                <a16:creationId xmlns:a16="http://schemas.microsoft.com/office/drawing/2014/main" id="{9D386E9C-A951-2AE1-E3E5-8958FAB6FFD9}"/>
              </a:ext>
            </a:extLst>
          </p:cNvPr>
          <p:cNvSpPr>
            <a:spLocks noEditPoints="1"/>
          </p:cNvSpPr>
          <p:nvPr/>
        </p:nvSpPr>
        <p:spPr bwMode="auto">
          <a:xfrm rot="19469485">
            <a:off x="536160" y="241454"/>
            <a:ext cx="251789" cy="268296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57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391FC-7DDC-C87E-19C7-29E8AB245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B23D75FE-7136-60C9-E15A-8D6EFE6898F3}"/>
              </a:ext>
            </a:extLst>
          </p:cNvPr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7593B84B-B6AE-C0B3-CFF5-F88140A83807}"/>
              </a:ext>
            </a:extLst>
          </p:cNvPr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ABFD3D02-6E63-EC51-8BF2-29F833BD24C8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1E7C5E7E-5410-B837-B6EC-19684CB3425F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>
            <a:extLst>
              <a:ext uri="{FF2B5EF4-FFF2-40B4-BE49-F238E27FC236}">
                <a16:creationId xmlns:a16="http://schemas.microsoft.com/office/drawing/2014/main" id="{8E966A97-5B0C-315A-6D10-DEB48D51EDBC}"/>
              </a:ext>
            </a:extLst>
          </p:cNvPr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378BF05-C204-BF82-9618-B5F4966518FB}"/>
              </a:ext>
            </a:extLst>
          </p:cNvPr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557E9A00-2FDE-8621-0B63-0797D2F7690A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86A913E1-4E14-CE6A-8C08-E8D3F3CC0EDF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A43AC073-2C7C-C68C-D0C1-25F3E5B59EF0}"/>
              </a:ext>
            </a:extLst>
          </p:cNvPr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3AC9EC-26A0-6135-032A-7443BF8B0BA0}"/>
              </a:ext>
            </a:extLst>
          </p:cNvPr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AFE71-AC39-AF74-75E8-F856FA31D3C5}"/>
              </a:ext>
            </a:extLst>
          </p:cNvPr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5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5" name="Freeform 206">
            <a:extLst>
              <a:ext uri="{FF2B5EF4-FFF2-40B4-BE49-F238E27FC236}">
                <a16:creationId xmlns:a16="http://schemas.microsoft.com/office/drawing/2014/main" id="{6423D6D8-9490-DF08-1FAA-9DFA08BC87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17460" y="2264788"/>
            <a:ext cx="544277" cy="657916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9">
            <a:extLst>
              <a:ext uri="{FF2B5EF4-FFF2-40B4-BE49-F238E27FC236}">
                <a16:creationId xmlns:a16="http://schemas.microsoft.com/office/drawing/2014/main" id="{D3316D72-BDAB-3AA1-CC4B-988F2BD8AE41}"/>
              </a:ext>
            </a:extLst>
          </p:cNvPr>
          <p:cNvSpPr txBox="1"/>
          <p:nvPr/>
        </p:nvSpPr>
        <p:spPr>
          <a:xfrm>
            <a:off x="5490320" y="2273428"/>
            <a:ext cx="3951962" cy="48280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Future Research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44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45" grpId="0" bldLvl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zh-CN" sz="2000" b="1" kern="100" dirty="0">
              <a:solidFill>
                <a:srgbClr val="5B5E77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000" b="1" kern="100" dirty="0">
              <a:solidFill>
                <a:srgbClr val="5B5E77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b="1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Limitations</a:t>
            </a:r>
          </a:p>
          <a:p>
            <a:pPr algn="just"/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• Some data points with “unknown” values were excluded	</a:t>
            </a:r>
          </a:p>
          <a:p>
            <a:pPr algn="just"/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000" kern="100" dirty="0">
                <a:solidFill>
                  <a:srgbClr val="5B5E77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Small sample size for birds → merged into “others” → may affect interpretation</a:t>
            </a:r>
          </a:p>
          <a:p>
            <a:pPr algn="just"/>
            <a:r>
              <a:rPr lang="en-US" altLang="zh-CN" sz="2000" b="1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Future Work</a:t>
            </a:r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en-US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Try Negative Binomial regression to handle overdispersion	</a:t>
            </a:r>
          </a:p>
          <a:p>
            <a:pPr algn="just"/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• </a:t>
            </a:r>
            <a:r>
              <a:rPr lang="zh-CN" altLang="en-US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Improve data quality by addressing missing or ambiguous values	</a:t>
            </a:r>
          </a:p>
          <a:p>
            <a:pPr algn="just"/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•</a:t>
            </a:r>
            <a:r>
              <a:rPr lang="zh-CN" altLang="en-US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solidFill>
                  <a:srgbClr val="5B5E77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Collect more data on minority animal types (e.g., birds)</a:t>
            </a:r>
          </a:p>
          <a:p>
            <a:pPr algn="just"/>
            <a:endParaRPr lang="zh-CN" altLang="zh-CN" sz="2800" kern="100" dirty="0">
              <a:solidFill>
                <a:srgbClr val="5B5E77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7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7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AAB2560-D6A8-199B-4765-786261B7E302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">
            <a:extLst>
              <a:ext uri="{FF2B5EF4-FFF2-40B4-BE49-F238E27FC236}">
                <a16:creationId xmlns:a16="http://schemas.microsoft.com/office/drawing/2014/main" id="{4ACCFA09-E18A-77FB-A775-115D567D2336}"/>
              </a:ext>
            </a:extLst>
          </p:cNvPr>
          <p:cNvSpPr txBox="1"/>
          <p:nvPr/>
        </p:nvSpPr>
        <p:spPr>
          <a:xfrm>
            <a:off x="952374" y="231626"/>
            <a:ext cx="2395490" cy="675170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Future Research</a:t>
            </a:r>
          </a:p>
          <a:p>
            <a:pPr marL="0" lvl="1"/>
            <a:endParaRPr lang="en-GB" altLang="zh-CN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7A59B2D-B575-568E-ECD2-2C279BF21084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92E3C8E-5FDE-5F6B-91E5-03D162559BBF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6479071-221B-EC9C-34AD-52EEC6E1D1A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372D58C8-D0B0-98C2-715B-78A2A2230338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6B5FAF79-E9F2-CB29-AD7D-2829495DAAEB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2" name="Freeform 206">
            <a:extLst>
              <a:ext uri="{FF2B5EF4-FFF2-40B4-BE49-F238E27FC236}">
                <a16:creationId xmlns:a16="http://schemas.microsoft.com/office/drawing/2014/main" id="{86B12F2B-48E1-414F-2214-CD3BB87850D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1835" y="228224"/>
            <a:ext cx="226146" cy="273362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9">
            <a:extLst>
              <a:ext uri="{FF2B5EF4-FFF2-40B4-BE49-F238E27FC236}">
                <a16:creationId xmlns:a16="http://schemas.microsoft.com/office/drawing/2014/main" id="{87B99AD1-7D3E-3177-7378-A9A36E9B11AB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15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C3404-0FA5-BA47-60F6-196195088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0D98DB7-3143-DA71-78DB-79D1F5066F7A}"/>
              </a:ext>
            </a:extLst>
          </p:cNvPr>
          <p:cNvSpPr/>
          <p:nvPr/>
        </p:nvSpPr>
        <p:spPr>
          <a:xfrm>
            <a:off x="-17314" y="1437748"/>
            <a:ext cx="9161314" cy="237564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53EFCFF-1EAD-2BE0-B183-8F63518FB274}"/>
              </a:ext>
            </a:extLst>
          </p:cNvPr>
          <p:cNvGrpSpPr/>
          <p:nvPr/>
        </p:nvGrpSpPr>
        <p:grpSpPr>
          <a:xfrm>
            <a:off x="6643726" y="1978289"/>
            <a:ext cx="208734" cy="138347"/>
            <a:chOff x="9482595" y="2565731"/>
            <a:chExt cx="278384" cy="18451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54C6AEA-F0B2-136D-7A1A-DAB222E14EC5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8BDFA41-9470-B967-3459-25DC4E999EA9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415F81-FD04-23C3-0641-5CE6DD6DA447}"/>
              </a:ext>
            </a:extLst>
          </p:cNvPr>
          <p:cNvSpPr txBox="1"/>
          <p:nvPr/>
        </p:nvSpPr>
        <p:spPr>
          <a:xfrm>
            <a:off x="1115616" y="1910030"/>
            <a:ext cx="58161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/>
              <a:t>Thank you! 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95577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 5"/>
          <p:cNvSpPr/>
          <p:nvPr/>
        </p:nvSpPr>
        <p:spPr bwMode="auto">
          <a:xfrm rot="3564117">
            <a:off x="3705581" y="-820187"/>
            <a:ext cx="1701563" cy="1534153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gradFill>
            <a:gsLst>
              <a:gs pos="0">
                <a:srgbClr val="D3D3D3"/>
              </a:gs>
              <a:gs pos="100000">
                <a:srgbClr val="F9F9F9"/>
              </a:gs>
            </a:gsLst>
            <a:lin ang="21594000" scaled="0"/>
          </a:gradFill>
          <a:ln w="12700" cap="flat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28" name="TextBox 7"/>
          <p:cNvSpPr>
            <a:spLocks noChangeArrowheads="1"/>
          </p:cNvSpPr>
          <p:nvPr/>
        </p:nvSpPr>
        <p:spPr bwMode="auto">
          <a:xfrm>
            <a:off x="4121278" y="60279"/>
            <a:ext cx="882657" cy="489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sp>
        <p:nvSpPr>
          <p:cNvPr id="79" name="Freeform 5"/>
          <p:cNvSpPr/>
          <p:nvPr/>
        </p:nvSpPr>
        <p:spPr bwMode="auto">
          <a:xfrm rot="3564117">
            <a:off x="3782655" y="-750695"/>
            <a:ext cx="1547413" cy="1395169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12700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sp>
        <p:nvSpPr>
          <p:cNvPr id="80" name="TextBox 79"/>
          <p:cNvSpPr txBox="1"/>
          <p:nvPr/>
        </p:nvSpPr>
        <p:spPr>
          <a:xfrm>
            <a:off x="4140064" y="744747"/>
            <a:ext cx="645160" cy="228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CONTENTS</a:t>
            </a:r>
            <a:endParaRPr lang="zh-CN" altLang="en-US" sz="900" b="1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980635" y="1166122"/>
            <a:ext cx="896234" cy="808057"/>
            <a:chOff x="3720691" y="2824413"/>
            <a:chExt cx="1341120" cy="1209172"/>
          </a:xfrm>
        </p:grpSpPr>
        <p:sp>
          <p:nvSpPr>
            <p:cNvPr id="8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4" name="Freeform 5"/>
          <p:cNvSpPr/>
          <p:nvPr/>
        </p:nvSpPr>
        <p:spPr bwMode="auto">
          <a:xfrm rot="1855731">
            <a:off x="1036141" y="1225404"/>
            <a:ext cx="773492" cy="697392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85" name="组合 84"/>
          <p:cNvGrpSpPr/>
          <p:nvPr/>
        </p:nvGrpSpPr>
        <p:grpSpPr>
          <a:xfrm>
            <a:off x="995254" y="2271165"/>
            <a:ext cx="861221" cy="776489"/>
            <a:chOff x="3720691" y="2824413"/>
            <a:chExt cx="1341120" cy="1209172"/>
          </a:xfrm>
        </p:grpSpPr>
        <p:sp>
          <p:nvSpPr>
            <p:cNvPr id="86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87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88" name="Freeform 5"/>
          <p:cNvSpPr/>
          <p:nvPr/>
        </p:nvSpPr>
        <p:spPr bwMode="auto">
          <a:xfrm rot="1855731">
            <a:off x="1057853" y="2330962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89" name="组合 88"/>
          <p:cNvGrpSpPr/>
          <p:nvPr/>
        </p:nvGrpSpPr>
        <p:grpSpPr>
          <a:xfrm>
            <a:off x="992276" y="3400321"/>
            <a:ext cx="861221" cy="776489"/>
            <a:chOff x="3720691" y="2824413"/>
            <a:chExt cx="1341120" cy="1209172"/>
          </a:xfrm>
        </p:grpSpPr>
        <p:sp>
          <p:nvSpPr>
            <p:cNvPr id="90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1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2" name="Freeform 5"/>
          <p:cNvSpPr/>
          <p:nvPr/>
        </p:nvSpPr>
        <p:spPr bwMode="auto">
          <a:xfrm rot="1855731">
            <a:off x="1057853" y="3453491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93" name="组合 92"/>
          <p:cNvGrpSpPr/>
          <p:nvPr/>
        </p:nvGrpSpPr>
        <p:grpSpPr>
          <a:xfrm>
            <a:off x="3690667" y="1152455"/>
            <a:ext cx="861221" cy="776489"/>
            <a:chOff x="3720691" y="2824413"/>
            <a:chExt cx="1341120" cy="1209172"/>
          </a:xfrm>
        </p:grpSpPr>
        <p:sp>
          <p:nvSpPr>
            <p:cNvPr id="9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96" name="Freeform 5"/>
          <p:cNvSpPr/>
          <p:nvPr/>
        </p:nvSpPr>
        <p:spPr bwMode="auto">
          <a:xfrm rot="1855731">
            <a:off x="3768426" y="1205625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97" name="组合 96"/>
          <p:cNvGrpSpPr/>
          <p:nvPr/>
        </p:nvGrpSpPr>
        <p:grpSpPr>
          <a:xfrm>
            <a:off x="3687464" y="2264951"/>
            <a:ext cx="861221" cy="776489"/>
            <a:chOff x="3720691" y="2824413"/>
            <a:chExt cx="1341120" cy="1209172"/>
          </a:xfrm>
        </p:grpSpPr>
        <p:sp>
          <p:nvSpPr>
            <p:cNvPr id="98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99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00" name="Freeform 5"/>
          <p:cNvSpPr/>
          <p:nvPr/>
        </p:nvSpPr>
        <p:spPr bwMode="auto">
          <a:xfrm rot="1855731">
            <a:off x="3753266" y="2310723"/>
            <a:ext cx="743274" cy="670147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7602782" y="2032281"/>
            <a:ext cx="208734" cy="138347"/>
            <a:chOff x="9482595" y="2565731"/>
            <a:chExt cx="278384" cy="184511"/>
          </a:xfrm>
        </p:grpSpPr>
        <p:sp>
          <p:nvSpPr>
            <p:cNvPr id="117" name="椭圆 116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9" name="Freeform 126"/>
          <p:cNvSpPr>
            <a:spLocks noChangeAspect="1" noEditPoints="1"/>
          </p:cNvSpPr>
          <p:nvPr/>
        </p:nvSpPr>
        <p:spPr bwMode="auto">
          <a:xfrm>
            <a:off x="1285561" y="1386255"/>
            <a:ext cx="293926" cy="36779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261"/>
          <p:cNvSpPr/>
          <p:nvPr/>
        </p:nvSpPr>
        <p:spPr bwMode="auto">
          <a:xfrm>
            <a:off x="1221586" y="2471188"/>
            <a:ext cx="389353" cy="389353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1231556" y="3601533"/>
            <a:ext cx="453151" cy="388719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2" name="Freeform 301"/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Freeform 302"/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Freeform 303"/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 rot="19469485">
            <a:off x="3950349" y="1346415"/>
            <a:ext cx="375309" cy="399914"/>
          </a:xfrm>
          <a:custGeom>
            <a:avLst/>
            <a:gdLst>
              <a:gd name="T0" fmla="*/ 147 w 243"/>
              <a:gd name="T1" fmla="*/ 240 h 269"/>
              <a:gd name="T2" fmla="*/ 90 w 243"/>
              <a:gd name="T3" fmla="*/ 234 h 269"/>
              <a:gd name="T4" fmla="*/ 147 w 243"/>
              <a:gd name="T5" fmla="*/ 227 h 269"/>
              <a:gd name="T6" fmla="*/ 147 w 243"/>
              <a:gd name="T7" fmla="*/ 243 h 269"/>
              <a:gd name="T8" fmla="*/ 90 w 243"/>
              <a:gd name="T9" fmla="*/ 252 h 269"/>
              <a:gd name="T10" fmla="*/ 96 w 243"/>
              <a:gd name="T11" fmla="*/ 256 h 269"/>
              <a:gd name="T12" fmla="*/ 105 w 243"/>
              <a:gd name="T13" fmla="*/ 262 h 269"/>
              <a:gd name="T14" fmla="*/ 126 w 243"/>
              <a:gd name="T15" fmla="*/ 269 h 269"/>
              <a:gd name="T16" fmla="*/ 138 w 243"/>
              <a:gd name="T17" fmla="*/ 261 h 269"/>
              <a:gd name="T18" fmla="*/ 147 w 243"/>
              <a:gd name="T19" fmla="*/ 256 h 269"/>
              <a:gd name="T20" fmla="*/ 147 w 243"/>
              <a:gd name="T21" fmla="*/ 243 h 269"/>
              <a:gd name="T22" fmla="*/ 128 w 243"/>
              <a:gd name="T23" fmla="*/ 32 h 269"/>
              <a:gd name="T24" fmla="*/ 122 w 243"/>
              <a:gd name="T25" fmla="*/ 0 h 269"/>
              <a:gd name="T26" fmla="*/ 115 w 243"/>
              <a:gd name="T27" fmla="*/ 32 h 269"/>
              <a:gd name="T28" fmla="*/ 54 w 243"/>
              <a:gd name="T29" fmla="*/ 63 h 269"/>
              <a:gd name="T30" fmla="*/ 63 w 243"/>
              <a:gd name="T31" fmla="*/ 63 h 269"/>
              <a:gd name="T32" fmla="*/ 45 w 243"/>
              <a:gd name="T33" fmla="*/ 36 h 269"/>
              <a:gd name="T34" fmla="*/ 36 w 243"/>
              <a:gd name="T35" fmla="*/ 45 h 269"/>
              <a:gd name="T36" fmla="*/ 38 w 243"/>
              <a:gd name="T37" fmla="*/ 122 h 269"/>
              <a:gd name="T38" fmla="*/ 6 w 243"/>
              <a:gd name="T39" fmla="*/ 115 h 269"/>
              <a:gd name="T40" fmla="*/ 6 w 243"/>
              <a:gd name="T41" fmla="*/ 128 h 269"/>
              <a:gd name="T42" fmla="*/ 38 w 243"/>
              <a:gd name="T43" fmla="*/ 122 h 269"/>
              <a:gd name="T44" fmla="*/ 36 w 243"/>
              <a:gd name="T45" fmla="*/ 199 h 269"/>
              <a:gd name="T46" fmla="*/ 40 w 243"/>
              <a:gd name="T47" fmla="*/ 209 h 269"/>
              <a:gd name="T48" fmla="*/ 63 w 243"/>
              <a:gd name="T49" fmla="*/ 189 h 269"/>
              <a:gd name="T50" fmla="*/ 54 w 243"/>
              <a:gd name="T51" fmla="*/ 180 h 269"/>
              <a:gd name="T52" fmla="*/ 180 w 243"/>
              <a:gd name="T53" fmla="*/ 180 h 269"/>
              <a:gd name="T54" fmla="*/ 199 w 243"/>
              <a:gd name="T55" fmla="*/ 208 h 269"/>
              <a:gd name="T56" fmla="*/ 208 w 243"/>
              <a:gd name="T57" fmla="*/ 208 h 269"/>
              <a:gd name="T58" fmla="*/ 189 w 243"/>
              <a:gd name="T59" fmla="*/ 180 h 269"/>
              <a:gd name="T60" fmla="*/ 211 w 243"/>
              <a:gd name="T61" fmla="*/ 115 h 269"/>
              <a:gd name="T62" fmla="*/ 211 w 243"/>
              <a:gd name="T63" fmla="*/ 128 h 269"/>
              <a:gd name="T64" fmla="*/ 243 w 243"/>
              <a:gd name="T65" fmla="*/ 122 h 269"/>
              <a:gd name="T66" fmla="*/ 185 w 243"/>
              <a:gd name="T67" fmla="*/ 65 h 269"/>
              <a:gd name="T68" fmla="*/ 208 w 243"/>
              <a:gd name="T69" fmla="*/ 45 h 269"/>
              <a:gd name="T70" fmla="*/ 199 w 243"/>
              <a:gd name="T71" fmla="*/ 36 h 269"/>
              <a:gd name="T72" fmla="*/ 180 w 243"/>
              <a:gd name="T73" fmla="*/ 63 h 269"/>
              <a:gd name="T74" fmla="*/ 154 w 243"/>
              <a:gd name="T75" fmla="*/ 218 h 269"/>
              <a:gd name="T76" fmla="*/ 96 w 243"/>
              <a:gd name="T77" fmla="*/ 224 h 269"/>
              <a:gd name="T78" fmla="*/ 96 w 243"/>
              <a:gd name="T79" fmla="*/ 211 h 269"/>
              <a:gd name="T80" fmla="*/ 122 w 243"/>
              <a:gd name="T81" fmla="*/ 58 h 269"/>
              <a:gd name="T82" fmla="*/ 148 w 243"/>
              <a:gd name="T83" fmla="*/ 211 h 269"/>
              <a:gd name="T84" fmla="*/ 107 w 243"/>
              <a:gd name="T85" fmla="*/ 76 h 269"/>
              <a:gd name="T86" fmla="*/ 67 w 243"/>
              <a:gd name="T87" fmla="*/ 111 h 269"/>
              <a:gd name="T88" fmla="*/ 72 w 243"/>
              <a:gd name="T89" fmla="*/ 117 h 269"/>
              <a:gd name="T90" fmla="*/ 104 w 243"/>
              <a:gd name="T91" fmla="*/ 82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3" h="269">
                <a:moveTo>
                  <a:pt x="154" y="234"/>
                </a:moveTo>
                <a:cubicBezTo>
                  <a:pt x="154" y="237"/>
                  <a:pt x="151" y="240"/>
                  <a:pt x="147" y="240"/>
                </a:cubicBezTo>
                <a:cubicBezTo>
                  <a:pt x="96" y="240"/>
                  <a:pt x="96" y="240"/>
                  <a:pt x="96" y="240"/>
                </a:cubicBezTo>
                <a:cubicBezTo>
                  <a:pt x="92" y="240"/>
                  <a:pt x="90" y="237"/>
                  <a:pt x="90" y="234"/>
                </a:cubicBezTo>
                <a:cubicBezTo>
                  <a:pt x="90" y="230"/>
                  <a:pt x="92" y="227"/>
                  <a:pt x="96" y="227"/>
                </a:cubicBezTo>
                <a:cubicBezTo>
                  <a:pt x="147" y="227"/>
                  <a:pt x="147" y="227"/>
                  <a:pt x="147" y="227"/>
                </a:cubicBezTo>
                <a:cubicBezTo>
                  <a:pt x="151" y="227"/>
                  <a:pt x="154" y="230"/>
                  <a:pt x="154" y="234"/>
                </a:cubicBezTo>
                <a:close/>
                <a:moveTo>
                  <a:pt x="147" y="243"/>
                </a:moveTo>
                <a:cubicBezTo>
                  <a:pt x="96" y="243"/>
                  <a:pt x="96" y="243"/>
                  <a:pt x="96" y="243"/>
                </a:cubicBezTo>
                <a:cubicBezTo>
                  <a:pt x="92" y="243"/>
                  <a:pt x="89" y="247"/>
                  <a:pt x="90" y="252"/>
                </a:cubicBezTo>
                <a:cubicBezTo>
                  <a:pt x="91" y="254"/>
                  <a:pt x="93" y="256"/>
                  <a:pt x="96" y="256"/>
                </a:cubicBezTo>
                <a:cubicBezTo>
                  <a:pt x="96" y="256"/>
                  <a:pt x="96" y="256"/>
                  <a:pt x="96" y="256"/>
                </a:cubicBezTo>
                <a:cubicBezTo>
                  <a:pt x="100" y="256"/>
                  <a:pt x="103" y="258"/>
                  <a:pt x="105" y="261"/>
                </a:cubicBezTo>
                <a:cubicBezTo>
                  <a:pt x="105" y="262"/>
                  <a:pt x="105" y="262"/>
                  <a:pt x="105" y="262"/>
                </a:cubicBezTo>
                <a:cubicBezTo>
                  <a:pt x="107" y="266"/>
                  <a:pt x="112" y="269"/>
                  <a:pt x="117" y="269"/>
                </a:cubicBezTo>
                <a:cubicBezTo>
                  <a:pt x="126" y="269"/>
                  <a:pt x="126" y="269"/>
                  <a:pt x="126" y="269"/>
                </a:cubicBezTo>
                <a:cubicBezTo>
                  <a:pt x="131" y="269"/>
                  <a:pt x="136" y="266"/>
                  <a:pt x="138" y="262"/>
                </a:cubicBezTo>
                <a:cubicBezTo>
                  <a:pt x="138" y="261"/>
                  <a:pt x="138" y="261"/>
                  <a:pt x="138" y="261"/>
                </a:cubicBezTo>
                <a:cubicBezTo>
                  <a:pt x="140" y="258"/>
                  <a:pt x="143" y="256"/>
                  <a:pt x="147" y="256"/>
                </a:cubicBezTo>
                <a:cubicBezTo>
                  <a:pt x="147" y="256"/>
                  <a:pt x="147" y="256"/>
                  <a:pt x="147" y="256"/>
                </a:cubicBezTo>
                <a:cubicBezTo>
                  <a:pt x="150" y="256"/>
                  <a:pt x="152" y="254"/>
                  <a:pt x="153" y="252"/>
                </a:cubicBezTo>
                <a:cubicBezTo>
                  <a:pt x="155" y="247"/>
                  <a:pt x="151" y="243"/>
                  <a:pt x="147" y="243"/>
                </a:cubicBezTo>
                <a:close/>
                <a:moveTo>
                  <a:pt x="122" y="38"/>
                </a:moveTo>
                <a:cubicBezTo>
                  <a:pt x="125" y="38"/>
                  <a:pt x="128" y="36"/>
                  <a:pt x="128" y="32"/>
                </a:cubicBezTo>
                <a:cubicBezTo>
                  <a:pt x="128" y="6"/>
                  <a:pt x="128" y="6"/>
                  <a:pt x="128" y="6"/>
                </a:cubicBezTo>
                <a:cubicBezTo>
                  <a:pt x="128" y="3"/>
                  <a:pt x="125" y="0"/>
                  <a:pt x="122" y="0"/>
                </a:cubicBezTo>
                <a:cubicBezTo>
                  <a:pt x="118" y="0"/>
                  <a:pt x="115" y="3"/>
                  <a:pt x="115" y="6"/>
                </a:cubicBezTo>
                <a:cubicBezTo>
                  <a:pt x="115" y="32"/>
                  <a:pt x="115" y="32"/>
                  <a:pt x="115" y="32"/>
                </a:cubicBezTo>
                <a:cubicBezTo>
                  <a:pt x="115" y="36"/>
                  <a:pt x="118" y="38"/>
                  <a:pt x="122" y="38"/>
                </a:cubicBezTo>
                <a:close/>
                <a:moveTo>
                  <a:pt x="54" y="63"/>
                </a:moveTo>
                <a:cubicBezTo>
                  <a:pt x="55" y="64"/>
                  <a:pt x="57" y="65"/>
                  <a:pt x="58" y="65"/>
                </a:cubicBezTo>
                <a:cubicBezTo>
                  <a:pt x="60" y="65"/>
                  <a:pt x="62" y="64"/>
                  <a:pt x="63" y="63"/>
                </a:cubicBezTo>
                <a:cubicBezTo>
                  <a:pt x="65" y="60"/>
                  <a:pt x="65" y="56"/>
                  <a:pt x="63" y="54"/>
                </a:cubicBezTo>
                <a:cubicBezTo>
                  <a:pt x="45" y="36"/>
                  <a:pt x="45" y="36"/>
                  <a:pt x="45" y="36"/>
                </a:cubicBezTo>
                <a:cubicBezTo>
                  <a:pt x="42" y="33"/>
                  <a:pt x="38" y="33"/>
                  <a:pt x="36" y="36"/>
                </a:cubicBezTo>
                <a:cubicBezTo>
                  <a:pt x="33" y="38"/>
                  <a:pt x="33" y="42"/>
                  <a:pt x="36" y="45"/>
                </a:cubicBezTo>
                <a:lnTo>
                  <a:pt x="54" y="63"/>
                </a:lnTo>
                <a:close/>
                <a:moveTo>
                  <a:pt x="38" y="122"/>
                </a:moveTo>
                <a:cubicBezTo>
                  <a:pt x="38" y="118"/>
                  <a:pt x="36" y="115"/>
                  <a:pt x="32" y="115"/>
                </a:cubicBezTo>
                <a:cubicBezTo>
                  <a:pt x="6" y="115"/>
                  <a:pt x="6" y="115"/>
                  <a:pt x="6" y="115"/>
                </a:cubicBezTo>
                <a:cubicBezTo>
                  <a:pt x="3" y="115"/>
                  <a:pt x="0" y="118"/>
                  <a:pt x="0" y="122"/>
                </a:cubicBezTo>
                <a:cubicBezTo>
                  <a:pt x="0" y="125"/>
                  <a:pt x="3" y="128"/>
                  <a:pt x="6" y="128"/>
                </a:cubicBezTo>
                <a:cubicBezTo>
                  <a:pt x="32" y="128"/>
                  <a:pt x="32" y="128"/>
                  <a:pt x="32" y="128"/>
                </a:cubicBezTo>
                <a:cubicBezTo>
                  <a:pt x="36" y="128"/>
                  <a:pt x="38" y="125"/>
                  <a:pt x="38" y="122"/>
                </a:cubicBezTo>
                <a:close/>
                <a:moveTo>
                  <a:pt x="54" y="180"/>
                </a:moveTo>
                <a:cubicBezTo>
                  <a:pt x="36" y="199"/>
                  <a:pt x="36" y="199"/>
                  <a:pt x="36" y="199"/>
                </a:cubicBezTo>
                <a:cubicBezTo>
                  <a:pt x="33" y="201"/>
                  <a:pt x="33" y="205"/>
                  <a:pt x="36" y="208"/>
                </a:cubicBezTo>
                <a:cubicBezTo>
                  <a:pt x="37" y="209"/>
                  <a:pt x="39" y="209"/>
                  <a:pt x="40" y="209"/>
                </a:cubicBezTo>
                <a:cubicBezTo>
                  <a:pt x="42" y="209"/>
                  <a:pt x="43" y="209"/>
                  <a:pt x="45" y="208"/>
                </a:cubicBezTo>
                <a:cubicBezTo>
                  <a:pt x="63" y="189"/>
                  <a:pt x="63" y="189"/>
                  <a:pt x="63" y="189"/>
                </a:cubicBezTo>
                <a:cubicBezTo>
                  <a:pt x="65" y="187"/>
                  <a:pt x="65" y="183"/>
                  <a:pt x="63" y="180"/>
                </a:cubicBezTo>
                <a:cubicBezTo>
                  <a:pt x="60" y="178"/>
                  <a:pt x="56" y="178"/>
                  <a:pt x="54" y="180"/>
                </a:cubicBezTo>
                <a:close/>
                <a:moveTo>
                  <a:pt x="189" y="180"/>
                </a:moveTo>
                <a:cubicBezTo>
                  <a:pt x="187" y="178"/>
                  <a:pt x="183" y="178"/>
                  <a:pt x="180" y="180"/>
                </a:cubicBezTo>
                <a:cubicBezTo>
                  <a:pt x="178" y="183"/>
                  <a:pt x="178" y="187"/>
                  <a:pt x="180" y="189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200" y="209"/>
                  <a:pt x="201" y="209"/>
                  <a:pt x="203" y="209"/>
                </a:cubicBezTo>
                <a:cubicBezTo>
                  <a:pt x="205" y="209"/>
                  <a:pt x="206" y="209"/>
                  <a:pt x="208" y="208"/>
                </a:cubicBezTo>
                <a:cubicBezTo>
                  <a:pt x="210" y="205"/>
                  <a:pt x="210" y="201"/>
                  <a:pt x="208" y="199"/>
                </a:cubicBezTo>
                <a:lnTo>
                  <a:pt x="189" y="180"/>
                </a:lnTo>
                <a:close/>
                <a:moveTo>
                  <a:pt x="237" y="115"/>
                </a:moveTo>
                <a:cubicBezTo>
                  <a:pt x="211" y="115"/>
                  <a:pt x="211" y="115"/>
                  <a:pt x="211" y="115"/>
                </a:cubicBezTo>
                <a:cubicBezTo>
                  <a:pt x="208" y="115"/>
                  <a:pt x="205" y="118"/>
                  <a:pt x="205" y="122"/>
                </a:cubicBezTo>
                <a:cubicBezTo>
                  <a:pt x="205" y="125"/>
                  <a:pt x="208" y="128"/>
                  <a:pt x="211" y="128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40" y="128"/>
                  <a:pt x="243" y="125"/>
                  <a:pt x="243" y="122"/>
                </a:cubicBezTo>
                <a:cubicBezTo>
                  <a:pt x="243" y="118"/>
                  <a:pt x="240" y="115"/>
                  <a:pt x="237" y="115"/>
                </a:cubicBezTo>
                <a:close/>
                <a:moveTo>
                  <a:pt x="185" y="65"/>
                </a:moveTo>
                <a:cubicBezTo>
                  <a:pt x="187" y="65"/>
                  <a:pt x="188" y="64"/>
                  <a:pt x="189" y="63"/>
                </a:cubicBezTo>
                <a:cubicBezTo>
                  <a:pt x="208" y="45"/>
                  <a:pt x="208" y="45"/>
                  <a:pt x="208" y="45"/>
                </a:cubicBezTo>
                <a:cubicBezTo>
                  <a:pt x="210" y="42"/>
                  <a:pt x="210" y="38"/>
                  <a:pt x="208" y="36"/>
                </a:cubicBezTo>
                <a:cubicBezTo>
                  <a:pt x="205" y="33"/>
                  <a:pt x="201" y="33"/>
                  <a:pt x="199" y="3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78" y="56"/>
                  <a:pt x="178" y="60"/>
                  <a:pt x="180" y="63"/>
                </a:cubicBezTo>
                <a:cubicBezTo>
                  <a:pt x="182" y="64"/>
                  <a:pt x="183" y="65"/>
                  <a:pt x="185" y="65"/>
                </a:cubicBezTo>
                <a:close/>
                <a:moveTo>
                  <a:pt x="154" y="218"/>
                </a:moveTo>
                <a:cubicBezTo>
                  <a:pt x="154" y="221"/>
                  <a:pt x="151" y="224"/>
                  <a:pt x="147" y="224"/>
                </a:cubicBezTo>
                <a:cubicBezTo>
                  <a:pt x="96" y="224"/>
                  <a:pt x="96" y="224"/>
                  <a:pt x="96" y="224"/>
                </a:cubicBezTo>
                <a:cubicBezTo>
                  <a:pt x="92" y="224"/>
                  <a:pt x="90" y="221"/>
                  <a:pt x="90" y="218"/>
                </a:cubicBezTo>
                <a:cubicBezTo>
                  <a:pt x="90" y="214"/>
                  <a:pt x="92" y="211"/>
                  <a:pt x="96" y="211"/>
                </a:cubicBezTo>
                <a:cubicBezTo>
                  <a:pt x="92" y="175"/>
                  <a:pt x="54" y="167"/>
                  <a:pt x="54" y="125"/>
                </a:cubicBezTo>
                <a:cubicBezTo>
                  <a:pt x="54" y="88"/>
                  <a:pt x="84" y="58"/>
                  <a:pt x="122" y="58"/>
                </a:cubicBezTo>
                <a:cubicBezTo>
                  <a:pt x="159" y="58"/>
                  <a:pt x="189" y="88"/>
                  <a:pt x="189" y="125"/>
                </a:cubicBezTo>
                <a:cubicBezTo>
                  <a:pt x="189" y="167"/>
                  <a:pt x="152" y="175"/>
                  <a:pt x="148" y="211"/>
                </a:cubicBezTo>
                <a:cubicBezTo>
                  <a:pt x="151" y="211"/>
                  <a:pt x="154" y="214"/>
                  <a:pt x="154" y="218"/>
                </a:cubicBezTo>
                <a:close/>
                <a:moveTo>
                  <a:pt x="107" y="76"/>
                </a:moveTo>
                <a:cubicBezTo>
                  <a:pt x="106" y="73"/>
                  <a:pt x="103" y="72"/>
                  <a:pt x="101" y="73"/>
                </a:cubicBezTo>
                <a:cubicBezTo>
                  <a:pt x="84" y="80"/>
                  <a:pt x="72" y="94"/>
                  <a:pt x="67" y="111"/>
                </a:cubicBezTo>
                <a:cubicBezTo>
                  <a:pt x="67" y="113"/>
                  <a:pt x="68" y="116"/>
                  <a:pt x="71" y="117"/>
                </a:cubicBezTo>
                <a:cubicBezTo>
                  <a:pt x="71" y="117"/>
                  <a:pt x="72" y="117"/>
                  <a:pt x="72" y="117"/>
                </a:cubicBezTo>
                <a:cubicBezTo>
                  <a:pt x="74" y="117"/>
                  <a:pt x="76" y="115"/>
                  <a:pt x="77" y="113"/>
                </a:cubicBezTo>
                <a:cubicBezTo>
                  <a:pt x="80" y="99"/>
                  <a:pt x="91" y="87"/>
                  <a:pt x="104" y="82"/>
                </a:cubicBezTo>
                <a:cubicBezTo>
                  <a:pt x="107" y="81"/>
                  <a:pt x="108" y="78"/>
                  <a:pt x="107" y="76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Freeform 206"/>
          <p:cNvSpPr>
            <a:spLocks noChangeAspect="1" noEditPoints="1"/>
          </p:cNvSpPr>
          <p:nvPr/>
        </p:nvSpPr>
        <p:spPr bwMode="auto">
          <a:xfrm>
            <a:off x="3977272" y="2451457"/>
            <a:ext cx="321462" cy="388580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3135" y="1290226"/>
            <a:ext cx="1359924" cy="71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GB" altLang="zh-CN" sz="10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Analysis Objective</a:t>
            </a:r>
          </a:p>
          <a:p>
            <a:pPr algn="ctr">
              <a:spcAft>
                <a:spcPts val="0"/>
              </a:spcAft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1895C38-9A3A-2A19-3A6C-33679FA227A3}"/>
              </a:ext>
            </a:extLst>
          </p:cNvPr>
          <p:cNvSpPr/>
          <p:nvPr/>
        </p:nvSpPr>
        <p:spPr>
          <a:xfrm>
            <a:off x="1579487" y="2286052"/>
            <a:ext cx="2186653" cy="991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</a:p>
          <a:p>
            <a:pPr algn="ctr">
              <a:spcBef>
                <a:spcPts val="500"/>
              </a:spcBef>
              <a:defRPr/>
            </a:pPr>
            <a:r>
              <a:rPr lang="en-GB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GB" altLang="zh-CN" sz="105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Exploratory Data Analysis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en-GB" altLang="zh-CN" sz="1200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A415240-B959-0ACE-BE44-0DE9C16AE29D}"/>
              </a:ext>
            </a:extLst>
          </p:cNvPr>
          <p:cNvSpPr/>
          <p:nvPr/>
        </p:nvSpPr>
        <p:spPr>
          <a:xfrm>
            <a:off x="1819329" y="3382508"/>
            <a:ext cx="1573957" cy="1163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GB" altLang="zh-CN" sz="105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Statistical </a:t>
            </a:r>
            <a:r>
              <a:rPr lang="en-GB" altLang="zh-CN" sz="1050" b="1" kern="100" dirty="0" err="1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Modeling</a:t>
            </a:r>
            <a:r>
              <a:rPr lang="en-GB" altLang="zh-CN" sz="105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GB" altLang="zh-CN" sz="105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Results</a:t>
            </a:r>
          </a:p>
          <a:p>
            <a:pPr>
              <a:spcBef>
                <a:spcPts val="500"/>
              </a:spcBef>
              <a:spcAft>
                <a:spcPts val="0"/>
              </a:spcAft>
              <a:defRPr/>
            </a:pPr>
            <a:endParaRPr lang="en-GB" altLang="zh-CN" sz="10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98B415-8414-4E91-5553-12068EF00054}"/>
              </a:ext>
            </a:extLst>
          </p:cNvPr>
          <p:cNvSpPr/>
          <p:nvPr/>
        </p:nvSpPr>
        <p:spPr>
          <a:xfrm>
            <a:off x="4862212" y="1248795"/>
            <a:ext cx="896399" cy="71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GB" altLang="zh-CN" sz="10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  <a:p>
            <a:pPr algn="ctr">
              <a:spcAft>
                <a:spcPts val="0"/>
              </a:spcAft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4DC4ED1-9C93-6D91-22A5-E51A0E5647AB}"/>
              </a:ext>
            </a:extLst>
          </p:cNvPr>
          <p:cNvSpPr/>
          <p:nvPr/>
        </p:nvSpPr>
        <p:spPr>
          <a:xfrm>
            <a:off x="4740796" y="2330065"/>
            <a:ext cx="1220206" cy="929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zh-CN" sz="1200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r>
              <a:rPr lang="en-GB" altLang="zh-CN" sz="1000" b="1" kern="10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Future Research</a:t>
            </a:r>
          </a:p>
          <a:p>
            <a:pPr algn="ctr">
              <a:spcBef>
                <a:spcPts val="500"/>
              </a:spcBef>
              <a:spcAft>
                <a:spcPts val="0"/>
              </a:spcAft>
              <a:defRPr/>
            </a:pPr>
            <a:endParaRPr lang="en-GB" altLang="zh-CN" sz="1000" b="1" kern="10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endParaRPr lang="zh-CN" altLang="zh-CN" sz="1050" kern="100" dirty="0">
              <a:solidFill>
                <a:srgbClr val="414455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1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5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1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28" grpId="0"/>
      <p:bldP spid="79" grpId="0" bldLvl="0" animBg="1"/>
      <p:bldP spid="80" grpId="0"/>
      <p:bldP spid="84" grpId="0" bldLvl="0" animBg="1"/>
      <p:bldP spid="88" grpId="0" bldLvl="0" animBg="1"/>
      <p:bldP spid="92" grpId="0" bldLvl="0" animBg="1"/>
      <p:bldP spid="96" grpId="0" bldLvl="0" animBg="1"/>
      <p:bldP spid="100" grpId="0" bldLvl="0" animBg="1"/>
      <p:bldP spid="39" grpId="0" bldLvl="0" animBg="1"/>
      <p:bldP spid="40" grpId="0" bldLvl="0" animBg="1"/>
      <p:bldP spid="46" grpId="0" bldLvl="0" animBg="1"/>
      <p:bldP spid="47" grpId="0" bldLvl="0" animBg="1"/>
      <p:bldP spid="44" grpId="0"/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1" name="圆角矩形 70"/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1" name="TextBox 80"/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1</a:t>
            </a:r>
          </a:p>
        </p:txBody>
      </p:sp>
      <p:sp>
        <p:nvSpPr>
          <p:cNvPr id="112" name="文本框 9"/>
          <p:cNvSpPr txBox="1"/>
          <p:nvPr/>
        </p:nvSpPr>
        <p:spPr>
          <a:xfrm>
            <a:off x="5490320" y="2273428"/>
            <a:ext cx="3951962" cy="48280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Objective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71" name="组合 170"/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72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73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75" name="Freeform 5"/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82" name="组合 181"/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83" name="椭圆 18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4" name="椭圆 18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Freeform 126"/>
          <p:cNvSpPr>
            <a:spLocks noChangeAspect="1" noEditPoints="1"/>
          </p:cNvSpPr>
          <p:nvPr/>
        </p:nvSpPr>
        <p:spPr bwMode="auto">
          <a:xfrm>
            <a:off x="2591422" y="2358888"/>
            <a:ext cx="396354" cy="495960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71" grpId="0" bldLvl="0" animBg="1"/>
      <p:bldP spid="72" grpId="0" bldLvl="0" animBg="1"/>
      <p:bldP spid="81" grpId="0"/>
      <p:bldP spid="112" grpId="0"/>
      <p:bldP spid="175" grpId="0" bldLvl="0" animBg="1"/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3F497-8EC8-6073-7B40-1585FD95C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9F0AB56-D488-1CF3-383C-C22285801C1B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295F71D-F972-3FA4-ECBA-9D9835D9189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B3BE63A4-332B-2461-F850-BC15246922E3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BC9443A5-E0DE-8A11-240D-13F4BDF43E7E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EFC98D4-7839-6545-8407-3A21E8AB08CF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16238F41-72A0-E66E-BCA3-4A35A29D4E98}"/>
              </a:ext>
            </a:extLst>
          </p:cNvPr>
          <p:cNvSpPr txBox="1"/>
          <p:nvPr/>
        </p:nvSpPr>
        <p:spPr>
          <a:xfrm>
            <a:off x="952374" y="231626"/>
            <a:ext cx="1675410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Objective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B738D0D-C46F-7DA2-9001-68809D60D517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B4ACB32-53D9-385B-F9B5-17F5C233BE1A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2AD1C31-5591-38E2-A77E-F757057FACB0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EA6DFC5A-A28A-269E-DEA0-A4D0117DC1EF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C549F108-A1BF-8272-D8E7-CE5D8BC19957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02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4" name="Freeform 126">
            <a:extLst>
              <a:ext uri="{FF2B5EF4-FFF2-40B4-BE49-F238E27FC236}">
                <a16:creationId xmlns:a16="http://schemas.microsoft.com/office/drawing/2014/main" id="{44B7DBDA-0B2C-47E2-5D1D-CBAFD11E89E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67694" y="263306"/>
            <a:ext cx="200874" cy="251355"/>
          </a:xfrm>
          <a:custGeom>
            <a:avLst/>
            <a:gdLst>
              <a:gd name="T0" fmla="*/ 48 w 81"/>
              <a:gd name="T1" fmla="*/ 27 h 101"/>
              <a:gd name="T2" fmla="*/ 4 w 81"/>
              <a:gd name="T3" fmla="*/ 48 h 101"/>
              <a:gd name="T4" fmla="*/ 0 w 81"/>
              <a:gd name="T5" fmla="*/ 31 h 101"/>
              <a:gd name="T6" fmla="*/ 58 w 81"/>
              <a:gd name="T7" fmla="*/ 90 h 101"/>
              <a:gd name="T8" fmla="*/ 81 w 81"/>
              <a:gd name="T9" fmla="*/ 98 h 101"/>
              <a:gd name="T10" fmla="*/ 58 w 81"/>
              <a:gd name="T11" fmla="*/ 90 h 101"/>
              <a:gd name="T12" fmla="*/ 53 w 81"/>
              <a:gd name="T13" fmla="*/ 101 h 101"/>
              <a:gd name="T14" fmla="*/ 29 w 81"/>
              <a:gd name="T15" fmla="*/ 98 h 101"/>
              <a:gd name="T16" fmla="*/ 0 w 81"/>
              <a:gd name="T17" fmla="*/ 90 h 101"/>
              <a:gd name="T18" fmla="*/ 29 w 81"/>
              <a:gd name="T19" fmla="*/ 87 h 101"/>
              <a:gd name="T20" fmla="*/ 38 w 81"/>
              <a:gd name="T21" fmla="*/ 76 h 101"/>
              <a:gd name="T22" fmla="*/ 0 w 81"/>
              <a:gd name="T23" fmla="*/ 72 h 101"/>
              <a:gd name="T24" fmla="*/ 4 w 81"/>
              <a:gd name="T25" fmla="*/ 54 h 101"/>
              <a:gd name="T26" fmla="*/ 48 w 81"/>
              <a:gd name="T27" fmla="*/ 76 h 101"/>
              <a:gd name="T28" fmla="*/ 44 w 81"/>
              <a:gd name="T29" fmla="*/ 87 h 101"/>
              <a:gd name="T30" fmla="*/ 53 w 81"/>
              <a:gd name="T31" fmla="*/ 90 h 101"/>
              <a:gd name="T32" fmla="*/ 4 w 81"/>
              <a:gd name="T33" fmla="*/ 0 h 101"/>
              <a:gd name="T34" fmla="*/ 48 w 81"/>
              <a:gd name="T35" fmla="*/ 21 h 101"/>
              <a:gd name="T36" fmla="*/ 0 w 81"/>
              <a:gd name="T37" fmla="*/ 17 h 101"/>
              <a:gd name="T38" fmla="*/ 4 w 81"/>
              <a:gd name="T39" fmla="*/ 0 h 101"/>
              <a:gd name="T40" fmla="*/ 53 w 81"/>
              <a:gd name="T41" fmla="*/ 76 h 101"/>
              <a:gd name="T42" fmla="*/ 81 w 81"/>
              <a:gd name="T43" fmla="*/ 72 h 101"/>
              <a:gd name="T44" fmla="*/ 77 w 81"/>
              <a:gd name="T45" fmla="*/ 54 h 101"/>
              <a:gd name="T46" fmla="*/ 59 w 81"/>
              <a:gd name="T47" fmla="*/ 8 h 101"/>
              <a:gd name="T48" fmla="*/ 69 w 81"/>
              <a:gd name="T49" fmla="*/ 13 h 101"/>
              <a:gd name="T50" fmla="*/ 59 w 81"/>
              <a:gd name="T51" fmla="*/ 8 h 101"/>
              <a:gd name="T52" fmla="*/ 69 w 81"/>
              <a:gd name="T53" fmla="*/ 63 h 101"/>
              <a:gd name="T54" fmla="*/ 59 w 81"/>
              <a:gd name="T55" fmla="*/ 67 h 101"/>
              <a:gd name="T56" fmla="*/ 59 w 81"/>
              <a:gd name="T57" fmla="*/ 35 h 101"/>
              <a:gd name="T58" fmla="*/ 69 w 81"/>
              <a:gd name="T59" fmla="*/ 40 h 101"/>
              <a:gd name="T60" fmla="*/ 59 w 81"/>
              <a:gd name="T61" fmla="*/ 35 h 101"/>
              <a:gd name="T62" fmla="*/ 53 w 81"/>
              <a:gd name="T63" fmla="*/ 21 h 101"/>
              <a:gd name="T64" fmla="*/ 81 w 81"/>
              <a:gd name="T65" fmla="*/ 17 h 101"/>
              <a:gd name="T66" fmla="*/ 77 w 81"/>
              <a:gd name="T67" fmla="*/ 0 h 101"/>
              <a:gd name="T68" fmla="*/ 53 w 81"/>
              <a:gd name="T69" fmla="*/ 27 h 101"/>
              <a:gd name="T70" fmla="*/ 77 w 81"/>
              <a:gd name="T71" fmla="*/ 48 h 101"/>
              <a:gd name="T72" fmla="*/ 81 w 81"/>
              <a:gd name="T73" fmla="*/ 31 h 101"/>
              <a:gd name="T74" fmla="*/ 53 w 81"/>
              <a:gd name="T75" fmla="*/ 27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1" h="101">
                <a:moveTo>
                  <a:pt x="4" y="27"/>
                </a:moveTo>
                <a:cubicBezTo>
                  <a:pt x="48" y="27"/>
                  <a:pt x="48" y="27"/>
                  <a:pt x="48" y="27"/>
                </a:cubicBezTo>
                <a:cubicBezTo>
                  <a:pt x="48" y="48"/>
                  <a:pt x="48" y="48"/>
                  <a:pt x="4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46"/>
                  <a:pt x="0" y="44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29"/>
                  <a:pt x="2" y="27"/>
                  <a:pt x="4" y="27"/>
                </a:cubicBezTo>
                <a:close/>
                <a:moveTo>
                  <a:pt x="58" y="90"/>
                </a:moveTo>
                <a:cubicBezTo>
                  <a:pt x="81" y="90"/>
                  <a:pt x="81" y="90"/>
                  <a:pt x="81" y="90"/>
                </a:cubicBezTo>
                <a:cubicBezTo>
                  <a:pt x="81" y="98"/>
                  <a:pt x="81" y="98"/>
                  <a:pt x="81" y="98"/>
                </a:cubicBezTo>
                <a:cubicBezTo>
                  <a:pt x="58" y="98"/>
                  <a:pt x="58" y="98"/>
                  <a:pt x="58" y="98"/>
                </a:cubicBezTo>
                <a:cubicBezTo>
                  <a:pt x="58" y="90"/>
                  <a:pt x="58" y="90"/>
                  <a:pt x="58" y="90"/>
                </a:cubicBezTo>
                <a:close/>
                <a:moveTo>
                  <a:pt x="53" y="98"/>
                </a:moveTo>
                <a:cubicBezTo>
                  <a:pt x="53" y="101"/>
                  <a:pt x="53" y="101"/>
                  <a:pt x="53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29" y="98"/>
                  <a:pt x="29" y="98"/>
                  <a:pt x="29" y="9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0"/>
                  <a:pt x="0" y="90"/>
                  <a:pt x="0" y="90"/>
                </a:cubicBezTo>
                <a:cubicBezTo>
                  <a:pt x="29" y="90"/>
                  <a:pt x="29" y="90"/>
                  <a:pt x="29" y="90"/>
                </a:cubicBezTo>
                <a:cubicBezTo>
                  <a:pt x="29" y="87"/>
                  <a:pt x="29" y="87"/>
                  <a:pt x="29" y="87"/>
                </a:cubicBezTo>
                <a:cubicBezTo>
                  <a:pt x="38" y="87"/>
                  <a:pt x="38" y="87"/>
                  <a:pt x="38" y="87"/>
                </a:cubicBezTo>
                <a:cubicBezTo>
                  <a:pt x="38" y="76"/>
                  <a:pt x="38" y="76"/>
                  <a:pt x="38" y="76"/>
                </a:cubicBezTo>
                <a:cubicBezTo>
                  <a:pt x="4" y="76"/>
                  <a:pt x="4" y="76"/>
                  <a:pt x="4" y="76"/>
                </a:cubicBezTo>
                <a:cubicBezTo>
                  <a:pt x="2" y="76"/>
                  <a:pt x="0" y="74"/>
                  <a:pt x="0" y="72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56"/>
                  <a:pt x="2" y="54"/>
                  <a:pt x="4" y="54"/>
                </a:cubicBezTo>
                <a:cubicBezTo>
                  <a:pt x="48" y="54"/>
                  <a:pt x="48" y="54"/>
                  <a:pt x="48" y="54"/>
                </a:cubicBezTo>
                <a:cubicBezTo>
                  <a:pt x="48" y="76"/>
                  <a:pt x="48" y="76"/>
                  <a:pt x="48" y="76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87"/>
                  <a:pt x="44" y="87"/>
                  <a:pt x="44" y="87"/>
                </a:cubicBezTo>
                <a:cubicBezTo>
                  <a:pt x="53" y="87"/>
                  <a:pt x="53" y="87"/>
                  <a:pt x="53" y="87"/>
                </a:cubicBezTo>
                <a:cubicBezTo>
                  <a:pt x="53" y="90"/>
                  <a:pt x="53" y="90"/>
                  <a:pt x="53" y="90"/>
                </a:cubicBezTo>
                <a:cubicBezTo>
                  <a:pt x="53" y="98"/>
                  <a:pt x="53" y="98"/>
                  <a:pt x="53" y="98"/>
                </a:cubicBezTo>
                <a:close/>
                <a:moveTo>
                  <a:pt x="4" y="0"/>
                </a:moveTo>
                <a:cubicBezTo>
                  <a:pt x="48" y="0"/>
                  <a:pt x="48" y="0"/>
                  <a:pt x="48" y="0"/>
                </a:cubicBezTo>
                <a:cubicBezTo>
                  <a:pt x="48" y="21"/>
                  <a:pt x="48" y="21"/>
                  <a:pt x="48" y="21"/>
                </a:cubicBezTo>
                <a:cubicBezTo>
                  <a:pt x="4" y="21"/>
                  <a:pt x="4" y="21"/>
                  <a:pt x="4" y="21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  <a:moveTo>
                  <a:pt x="53" y="54"/>
                </a:moveTo>
                <a:cubicBezTo>
                  <a:pt x="53" y="76"/>
                  <a:pt x="53" y="76"/>
                  <a:pt x="53" y="76"/>
                </a:cubicBezTo>
                <a:cubicBezTo>
                  <a:pt x="77" y="76"/>
                  <a:pt x="77" y="76"/>
                  <a:pt x="77" y="76"/>
                </a:cubicBezTo>
                <a:cubicBezTo>
                  <a:pt x="79" y="76"/>
                  <a:pt x="81" y="74"/>
                  <a:pt x="81" y="72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6"/>
                  <a:pt x="79" y="54"/>
                  <a:pt x="77" y="54"/>
                </a:cubicBezTo>
                <a:cubicBezTo>
                  <a:pt x="53" y="54"/>
                  <a:pt x="53" y="54"/>
                  <a:pt x="53" y="54"/>
                </a:cubicBezTo>
                <a:close/>
                <a:moveTo>
                  <a:pt x="59" y="8"/>
                </a:moveTo>
                <a:cubicBezTo>
                  <a:pt x="69" y="8"/>
                  <a:pt x="69" y="8"/>
                  <a:pt x="69" y="8"/>
                </a:cubicBezTo>
                <a:cubicBezTo>
                  <a:pt x="69" y="13"/>
                  <a:pt x="69" y="13"/>
                  <a:pt x="69" y="13"/>
                </a:cubicBezTo>
                <a:cubicBezTo>
                  <a:pt x="59" y="13"/>
                  <a:pt x="59" y="13"/>
                  <a:pt x="59" y="13"/>
                </a:cubicBezTo>
                <a:cubicBezTo>
                  <a:pt x="59" y="8"/>
                  <a:pt x="59" y="8"/>
                  <a:pt x="59" y="8"/>
                </a:cubicBezTo>
                <a:close/>
                <a:moveTo>
                  <a:pt x="59" y="63"/>
                </a:moveTo>
                <a:cubicBezTo>
                  <a:pt x="69" y="63"/>
                  <a:pt x="69" y="63"/>
                  <a:pt x="69" y="63"/>
                </a:cubicBezTo>
                <a:cubicBezTo>
                  <a:pt x="69" y="67"/>
                  <a:pt x="69" y="67"/>
                  <a:pt x="69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3"/>
                  <a:pt x="59" y="63"/>
                  <a:pt x="59" y="63"/>
                </a:cubicBezTo>
                <a:close/>
                <a:moveTo>
                  <a:pt x="59" y="35"/>
                </a:moveTo>
                <a:cubicBezTo>
                  <a:pt x="69" y="35"/>
                  <a:pt x="69" y="35"/>
                  <a:pt x="69" y="35"/>
                </a:cubicBezTo>
                <a:cubicBezTo>
                  <a:pt x="69" y="40"/>
                  <a:pt x="69" y="40"/>
                  <a:pt x="69" y="40"/>
                </a:cubicBezTo>
                <a:cubicBezTo>
                  <a:pt x="59" y="40"/>
                  <a:pt x="59" y="40"/>
                  <a:pt x="59" y="40"/>
                </a:cubicBezTo>
                <a:cubicBezTo>
                  <a:pt x="59" y="35"/>
                  <a:pt x="59" y="35"/>
                  <a:pt x="59" y="35"/>
                </a:cubicBezTo>
                <a:close/>
                <a:moveTo>
                  <a:pt x="53" y="0"/>
                </a:moveTo>
                <a:cubicBezTo>
                  <a:pt x="53" y="21"/>
                  <a:pt x="53" y="21"/>
                  <a:pt x="53" y="21"/>
                </a:cubicBezTo>
                <a:cubicBezTo>
                  <a:pt x="77" y="21"/>
                  <a:pt x="77" y="21"/>
                  <a:pt x="77" y="21"/>
                </a:cubicBezTo>
                <a:cubicBezTo>
                  <a:pt x="79" y="21"/>
                  <a:pt x="81" y="19"/>
                  <a:pt x="81" y="17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2"/>
                  <a:pt x="79" y="0"/>
                  <a:pt x="77" y="0"/>
                </a:cubicBezTo>
                <a:cubicBezTo>
                  <a:pt x="53" y="0"/>
                  <a:pt x="53" y="0"/>
                  <a:pt x="53" y="0"/>
                </a:cubicBezTo>
                <a:close/>
                <a:moveTo>
                  <a:pt x="53" y="27"/>
                </a:moveTo>
                <a:cubicBezTo>
                  <a:pt x="53" y="48"/>
                  <a:pt x="53" y="48"/>
                  <a:pt x="53" y="48"/>
                </a:cubicBezTo>
                <a:cubicBezTo>
                  <a:pt x="77" y="48"/>
                  <a:pt x="77" y="48"/>
                  <a:pt x="77" y="48"/>
                </a:cubicBezTo>
                <a:cubicBezTo>
                  <a:pt x="79" y="48"/>
                  <a:pt x="81" y="46"/>
                  <a:pt x="81" y="44"/>
                </a:cubicBezTo>
                <a:cubicBezTo>
                  <a:pt x="81" y="31"/>
                  <a:pt x="81" y="31"/>
                  <a:pt x="81" y="31"/>
                </a:cubicBezTo>
                <a:cubicBezTo>
                  <a:pt x="81" y="29"/>
                  <a:pt x="79" y="27"/>
                  <a:pt x="77" y="27"/>
                </a:cubicBezTo>
                <a:lnTo>
                  <a:pt x="53" y="27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53BD3BB2-162C-7437-2CDE-039C3238B035}"/>
              </a:ext>
            </a:extLst>
          </p:cNvPr>
          <p:cNvSpPr/>
          <p:nvPr/>
        </p:nvSpPr>
        <p:spPr bwMode="auto">
          <a:xfrm flipH="1">
            <a:off x="4243560" y="4352369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0"/>
          </a:p>
        </p:txBody>
      </p:sp>
      <p:sp>
        <p:nvSpPr>
          <p:cNvPr id="20" name="Freeform 24">
            <a:extLst>
              <a:ext uri="{FF2B5EF4-FFF2-40B4-BE49-F238E27FC236}">
                <a16:creationId xmlns:a16="http://schemas.microsoft.com/office/drawing/2014/main" id="{91CCC4F7-04E3-6EBB-95F4-6967A3CD91ED}"/>
              </a:ext>
            </a:extLst>
          </p:cNvPr>
          <p:cNvSpPr/>
          <p:nvPr/>
        </p:nvSpPr>
        <p:spPr>
          <a:xfrm flipH="1">
            <a:off x="4067890" y="4024510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27" name="Freeform 25">
            <a:extLst>
              <a:ext uri="{FF2B5EF4-FFF2-40B4-BE49-F238E27FC236}">
                <a16:creationId xmlns:a16="http://schemas.microsoft.com/office/drawing/2014/main" id="{A6E4F769-FCB3-6095-FC0C-6D0A61E1FD4D}"/>
              </a:ext>
            </a:extLst>
          </p:cNvPr>
          <p:cNvSpPr/>
          <p:nvPr/>
        </p:nvSpPr>
        <p:spPr>
          <a:xfrm flipH="1">
            <a:off x="4350820" y="4526613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6643798B-A110-7B01-72F5-014C71AEDBD0}"/>
              </a:ext>
            </a:extLst>
          </p:cNvPr>
          <p:cNvSpPr/>
          <p:nvPr/>
        </p:nvSpPr>
        <p:spPr bwMode="auto">
          <a:xfrm>
            <a:off x="4496694" y="3449098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CAA5D164-9D58-2CCC-FB34-320752B9E60D}"/>
              </a:ext>
            </a:extLst>
          </p:cNvPr>
          <p:cNvSpPr/>
          <p:nvPr/>
        </p:nvSpPr>
        <p:spPr bwMode="auto">
          <a:xfrm>
            <a:off x="4534784" y="3378869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6BADDC4C-894B-691C-29DA-84FE58C03C1D}"/>
              </a:ext>
            </a:extLst>
          </p:cNvPr>
          <p:cNvSpPr/>
          <p:nvPr/>
        </p:nvSpPr>
        <p:spPr bwMode="auto">
          <a:xfrm>
            <a:off x="4522881" y="3422911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A3BF0D48-7A66-30E9-EAF1-B557AB32C37E}"/>
              </a:ext>
            </a:extLst>
          </p:cNvPr>
          <p:cNvSpPr/>
          <p:nvPr/>
        </p:nvSpPr>
        <p:spPr bwMode="auto">
          <a:xfrm>
            <a:off x="4514549" y="3828808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7DB09D42-FAD6-C40E-8DFC-1D41DF536FCE}"/>
              </a:ext>
            </a:extLst>
          </p:cNvPr>
          <p:cNvSpPr/>
          <p:nvPr/>
        </p:nvSpPr>
        <p:spPr bwMode="auto">
          <a:xfrm>
            <a:off x="4634770" y="3447908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0273886D-D4C5-00D7-DA66-2B4812DA27F3}"/>
              </a:ext>
            </a:extLst>
          </p:cNvPr>
          <p:cNvSpPr/>
          <p:nvPr/>
        </p:nvSpPr>
        <p:spPr bwMode="auto">
          <a:xfrm>
            <a:off x="4671670" y="3375299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0D12FB54-FE56-F034-889E-58D2431AD0D3}"/>
              </a:ext>
            </a:extLst>
          </p:cNvPr>
          <p:cNvSpPr/>
          <p:nvPr/>
        </p:nvSpPr>
        <p:spPr bwMode="auto">
          <a:xfrm>
            <a:off x="4660957" y="3421721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5" name="Freeform 12">
            <a:extLst>
              <a:ext uri="{FF2B5EF4-FFF2-40B4-BE49-F238E27FC236}">
                <a16:creationId xmlns:a16="http://schemas.microsoft.com/office/drawing/2014/main" id="{266A8C8D-04EE-5D02-7B2D-F30D63B38DF0}"/>
              </a:ext>
            </a:extLst>
          </p:cNvPr>
          <p:cNvSpPr/>
          <p:nvPr/>
        </p:nvSpPr>
        <p:spPr bwMode="auto">
          <a:xfrm>
            <a:off x="4652625" y="3825238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36" name="Freeform 13">
            <a:extLst>
              <a:ext uri="{FF2B5EF4-FFF2-40B4-BE49-F238E27FC236}">
                <a16:creationId xmlns:a16="http://schemas.microsoft.com/office/drawing/2014/main" id="{7CA4E877-7FF6-0154-4544-0FC3346352B1}"/>
              </a:ext>
            </a:extLst>
          </p:cNvPr>
          <p:cNvSpPr/>
          <p:nvPr/>
        </p:nvSpPr>
        <p:spPr bwMode="auto">
          <a:xfrm>
            <a:off x="4754992" y="3450288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37" name="Group 123">
            <a:extLst>
              <a:ext uri="{FF2B5EF4-FFF2-40B4-BE49-F238E27FC236}">
                <a16:creationId xmlns:a16="http://schemas.microsoft.com/office/drawing/2014/main" id="{BFF665BA-D30E-C81D-433B-295855CF541B}"/>
              </a:ext>
            </a:extLst>
          </p:cNvPr>
          <p:cNvGrpSpPr/>
          <p:nvPr/>
        </p:nvGrpSpPr>
        <p:grpSpPr>
          <a:xfrm>
            <a:off x="3828927" y="3388392"/>
            <a:ext cx="613013" cy="465414"/>
            <a:chOff x="7170738" y="4168775"/>
            <a:chExt cx="817563" cy="620713"/>
          </a:xfrm>
          <a:solidFill>
            <a:srgbClr val="0D0D0D">
              <a:alpha val="21176"/>
            </a:srgbClr>
          </a:solidFill>
        </p:grpSpPr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1822210C-90C5-E26B-582B-5CF443EE91D1}"/>
                </a:ext>
              </a:extLst>
            </p:cNvPr>
            <p:cNvSpPr/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5E5F6731-851A-4162-A8C0-D741DD090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BCFF1AB8-4CDF-CE1B-F2C2-FEE876019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B61FAF00-E852-F651-408A-41137A4AE6D3}"/>
                </a:ext>
              </a:extLst>
            </p:cNvPr>
            <p:cNvSpPr/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1D207693-C2C9-E001-AF5F-B77427480433}"/>
                </a:ext>
              </a:extLst>
            </p:cNvPr>
            <p:cNvSpPr/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0CAD8935-5488-B8FE-076D-B6C7E0B1052A}"/>
                </a:ext>
              </a:extLst>
            </p:cNvPr>
            <p:cNvSpPr/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</p:grpSp>
      <p:sp>
        <p:nvSpPr>
          <p:cNvPr id="45" name="Freeform 20">
            <a:extLst>
              <a:ext uri="{FF2B5EF4-FFF2-40B4-BE49-F238E27FC236}">
                <a16:creationId xmlns:a16="http://schemas.microsoft.com/office/drawing/2014/main" id="{71D558E5-EA6D-0F0A-D065-5E33D7C2A642}"/>
              </a:ext>
            </a:extLst>
          </p:cNvPr>
          <p:cNvSpPr>
            <a:spLocks noEditPoints="1"/>
          </p:cNvSpPr>
          <p:nvPr/>
        </p:nvSpPr>
        <p:spPr bwMode="auto">
          <a:xfrm>
            <a:off x="3330185" y="1769563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8A89A378-9547-2D4E-0240-00A7F3F40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781" y="1681480"/>
            <a:ext cx="105938" cy="105938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7" name="Freeform 22">
            <a:extLst>
              <a:ext uri="{FF2B5EF4-FFF2-40B4-BE49-F238E27FC236}">
                <a16:creationId xmlns:a16="http://schemas.microsoft.com/office/drawing/2014/main" id="{E668822F-8121-205E-5CD1-CF640FE366C4}"/>
              </a:ext>
            </a:extLst>
          </p:cNvPr>
          <p:cNvSpPr/>
          <p:nvPr/>
        </p:nvSpPr>
        <p:spPr bwMode="auto">
          <a:xfrm>
            <a:off x="5654871" y="1760041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8" name="Freeform 23">
            <a:extLst>
              <a:ext uri="{FF2B5EF4-FFF2-40B4-BE49-F238E27FC236}">
                <a16:creationId xmlns:a16="http://schemas.microsoft.com/office/drawing/2014/main" id="{E4D2C413-EEBB-1420-08E6-32C740E30230}"/>
              </a:ext>
            </a:extLst>
          </p:cNvPr>
          <p:cNvSpPr/>
          <p:nvPr/>
        </p:nvSpPr>
        <p:spPr bwMode="auto">
          <a:xfrm>
            <a:off x="5508462" y="1760041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49" name="Freeform 24">
            <a:extLst>
              <a:ext uri="{FF2B5EF4-FFF2-40B4-BE49-F238E27FC236}">
                <a16:creationId xmlns:a16="http://schemas.microsoft.com/office/drawing/2014/main" id="{BB566708-5FC0-E6F6-35D0-A47429E99227}"/>
              </a:ext>
            </a:extLst>
          </p:cNvPr>
          <p:cNvSpPr/>
          <p:nvPr/>
        </p:nvSpPr>
        <p:spPr bwMode="auto">
          <a:xfrm>
            <a:off x="5664393" y="1643390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0" name="Freeform 25">
            <a:extLst>
              <a:ext uri="{FF2B5EF4-FFF2-40B4-BE49-F238E27FC236}">
                <a16:creationId xmlns:a16="http://schemas.microsoft.com/office/drawing/2014/main" id="{B55490A8-B63E-40CE-0AAD-15C6054C261B}"/>
              </a:ext>
            </a:extLst>
          </p:cNvPr>
          <p:cNvSpPr>
            <a:spLocks noEditPoints="1"/>
          </p:cNvSpPr>
          <p:nvPr/>
        </p:nvSpPr>
        <p:spPr bwMode="auto">
          <a:xfrm>
            <a:off x="4812128" y="1387473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1" name="Freeform 26">
            <a:extLst>
              <a:ext uri="{FF2B5EF4-FFF2-40B4-BE49-F238E27FC236}">
                <a16:creationId xmlns:a16="http://schemas.microsoft.com/office/drawing/2014/main" id="{7680A337-12E2-6309-648F-5C4F87F795DA}"/>
              </a:ext>
            </a:extLst>
          </p:cNvPr>
          <p:cNvSpPr>
            <a:spLocks noEditPoints="1"/>
          </p:cNvSpPr>
          <p:nvPr/>
        </p:nvSpPr>
        <p:spPr bwMode="auto">
          <a:xfrm>
            <a:off x="4666909" y="1531500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2" name="Freeform 27">
            <a:extLst>
              <a:ext uri="{FF2B5EF4-FFF2-40B4-BE49-F238E27FC236}">
                <a16:creationId xmlns:a16="http://schemas.microsoft.com/office/drawing/2014/main" id="{A226EFC9-940E-F65B-456A-B52634C017DE}"/>
              </a:ext>
            </a:extLst>
          </p:cNvPr>
          <p:cNvSpPr>
            <a:spLocks noEditPoints="1"/>
          </p:cNvSpPr>
          <p:nvPr/>
        </p:nvSpPr>
        <p:spPr bwMode="auto">
          <a:xfrm>
            <a:off x="4701428" y="1427943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3" name="Freeform 28">
            <a:extLst>
              <a:ext uri="{FF2B5EF4-FFF2-40B4-BE49-F238E27FC236}">
                <a16:creationId xmlns:a16="http://schemas.microsoft.com/office/drawing/2014/main" id="{4CC66CD6-52AE-FE07-2A87-89A577064E84}"/>
              </a:ext>
            </a:extLst>
          </p:cNvPr>
          <p:cNvSpPr>
            <a:spLocks noEditPoints="1"/>
          </p:cNvSpPr>
          <p:nvPr/>
        </p:nvSpPr>
        <p:spPr bwMode="auto">
          <a:xfrm>
            <a:off x="4701428" y="1427943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4" name="Oval 29">
            <a:extLst>
              <a:ext uri="{FF2B5EF4-FFF2-40B4-BE49-F238E27FC236}">
                <a16:creationId xmlns:a16="http://schemas.microsoft.com/office/drawing/2014/main" id="{0D81D96F-4B4B-DC50-4080-4EC96F37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121" y="1580304"/>
            <a:ext cx="70229" cy="70229"/>
          </a:xfrm>
          <a:prstGeom prst="ellipse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5" name="Freeform 30">
            <a:extLst>
              <a:ext uri="{FF2B5EF4-FFF2-40B4-BE49-F238E27FC236}">
                <a16:creationId xmlns:a16="http://schemas.microsoft.com/office/drawing/2014/main" id="{853127F5-9ECC-806E-76D0-C0C246928970}"/>
              </a:ext>
            </a:extLst>
          </p:cNvPr>
          <p:cNvSpPr>
            <a:spLocks noEditPoints="1"/>
          </p:cNvSpPr>
          <p:nvPr/>
        </p:nvSpPr>
        <p:spPr bwMode="auto">
          <a:xfrm>
            <a:off x="5401333" y="1257728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6" name="Rectangle 31">
            <a:extLst>
              <a:ext uri="{FF2B5EF4-FFF2-40B4-BE49-F238E27FC236}">
                <a16:creationId xmlns:a16="http://schemas.microsoft.com/office/drawing/2014/main" id="{7D8D8750-5FA6-7534-62F2-FA576F6A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918" y="1256538"/>
            <a:ext cx="48803" cy="355905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57" name="Freeform 32">
            <a:extLst>
              <a:ext uri="{FF2B5EF4-FFF2-40B4-BE49-F238E27FC236}">
                <a16:creationId xmlns:a16="http://schemas.microsoft.com/office/drawing/2014/main" id="{F9B71122-F4B8-B7A2-044F-EDD334B491F9}"/>
              </a:ext>
            </a:extLst>
          </p:cNvPr>
          <p:cNvSpPr>
            <a:spLocks noEditPoints="1"/>
          </p:cNvSpPr>
          <p:nvPr/>
        </p:nvSpPr>
        <p:spPr bwMode="auto">
          <a:xfrm>
            <a:off x="3724180" y="3049152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58" name="Group 127">
            <a:extLst>
              <a:ext uri="{FF2B5EF4-FFF2-40B4-BE49-F238E27FC236}">
                <a16:creationId xmlns:a16="http://schemas.microsoft.com/office/drawing/2014/main" id="{A3C6F1B8-DA97-B0A7-8E1B-A55C342A2E1B}"/>
              </a:ext>
            </a:extLst>
          </p:cNvPr>
          <p:cNvGrpSpPr/>
          <p:nvPr/>
        </p:nvGrpSpPr>
        <p:grpSpPr>
          <a:xfrm>
            <a:off x="4908543" y="3357444"/>
            <a:ext cx="380902" cy="490410"/>
            <a:chOff x="8610600" y="4127500"/>
            <a:chExt cx="508001" cy="654050"/>
          </a:xfrm>
          <a:solidFill>
            <a:srgbClr val="0D0D0D">
              <a:alpha val="21176"/>
            </a:srgbClr>
          </a:solidFill>
        </p:grpSpPr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4ABDEA4B-C1F9-09A7-C964-B02D24C1BE27}"/>
                </a:ext>
              </a:extLst>
            </p:cNvPr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6D69560B-F026-770B-0B28-D2B0ED27A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53594E7B-A7F1-A3BF-E71F-99964CA2CB85}"/>
                </a:ext>
              </a:extLst>
            </p:cNvPr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2DF0FE71-4E6B-5B59-4A52-F02181B3D9DB}"/>
                </a:ext>
              </a:extLst>
            </p:cNvPr>
            <p:cNvSpPr/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301A2C4B-6F35-BBCD-E983-F6E300EE5DFE}"/>
                </a:ext>
              </a:extLst>
            </p:cNvPr>
            <p:cNvSpPr/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6C397F4-1BE9-CFE1-F8A9-612BAA2E68E3}"/>
                </a:ext>
              </a:extLst>
            </p:cNvPr>
            <p:cNvSpPr/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D41FACEE-C5B7-8EE8-A1F9-97DF4D248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D8BC7800-84F5-5C0F-7147-290570EBF073}"/>
                </a:ext>
              </a:extLst>
            </p:cNvPr>
            <p:cNvSpPr/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</p:grpSp>
      <p:sp>
        <p:nvSpPr>
          <p:cNvPr id="67" name="Freeform 41">
            <a:extLst>
              <a:ext uri="{FF2B5EF4-FFF2-40B4-BE49-F238E27FC236}">
                <a16:creationId xmlns:a16="http://schemas.microsoft.com/office/drawing/2014/main" id="{B67E8889-BA2E-91AB-7BF5-0E11919F59AB}"/>
              </a:ext>
            </a:extLst>
          </p:cNvPr>
          <p:cNvSpPr>
            <a:spLocks noEditPoints="1"/>
          </p:cNvSpPr>
          <p:nvPr/>
        </p:nvSpPr>
        <p:spPr bwMode="auto">
          <a:xfrm>
            <a:off x="5223977" y="2862273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68" name="Freeform 42">
            <a:extLst>
              <a:ext uri="{FF2B5EF4-FFF2-40B4-BE49-F238E27FC236}">
                <a16:creationId xmlns:a16="http://schemas.microsoft.com/office/drawing/2014/main" id="{6FD58B02-10AC-F3A8-D405-BC277064C071}"/>
              </a:ext>
            </a:extLst>
          </p:cNvPr>
          <p:cNvSpPr/>
          <p:nvPr/>
        </p:nvSpPr>
        <p:spPr bwMode="auto">
          <a:xfrm>
            <a:off x="5307299" y="3132475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69" name="Freeform 43">
            <a:extLst>
              <a:ext uri="{FF2B5EF4-FFF2-40B4-BE49-F238E27FC236}">
                <a16:creationId xmlns:a16="http://schemas.microsoft.com/office/drawing/2014/main" id="{B52382FA-FA5F-C6CC-C6E7-5BEFF5D2CDB1}"/>
              </a:ext>
            </a:extLst>
          </p:cNvPr>
          <p:cNvSpPr/>
          <p:nvPr/>
        </p:nvSpPr>
        <p:spPr bwMode="auto">
          <a:xfrm>
            <a:off x="5278731" y="3177707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0" name="Freeform 44">
            <a:extLst>
              <a:ext uri="{FF2B5EF4-FFF2-40B4-BE49-F238E27FC236}">
                <a16:creationId xmlns:a16="http://schemas.microsoft.com/office/drawing/2014/main" id="{0521AF8B-AF51-5CD9-EBCA-F981DA4057AC}"/>
              </a:ext>
            </a:extLst>
          </p:cNvPr>
          <p:cNvSpPr/>
          <p:nvPr/>
        </p:nvSpPr>
        <p:spPr bwMode="auto">
          <a:xfrm>
            <a:off x="4387185" y="924440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1" name="Freeform 45">
            <a:extLst>
              <a:ext uri="{FF2B5EF4-FFF2-40B4-BE49-F238E27FC236}">
                <a16:creationId xmlns:a16="http://schemas.microsoft.com/office/drawing/2014/main" id="{E179684A-B04E-ABB6-1CF6-99A68DEDFDD2}"/>
              </a:ext>
            </a:extLst>
          </p:cNvPr>
          <p:cNvSpPr>
            <a:spLocks noEditPoints="1"/>
          </p:cNvSpPr>
          <p:nvPr/>
        </p:nvSpPr>
        <p:spPr bwMode="auto">
          <a:xfrm>
            <a:off x="4270534" y="2919408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2" name="Freeform 46">
            <a:extLst>
              <a:ext uri="{FF2B5EF4-FFF2-40B4-BE49-F238E27FC236}">
                <a16:creationId xmlns:a16="http://schemas.microsoft.com/office/drawing/2014/main" id="{4C109183-EEE5-5E1D-A826-1F19036214A6}"/>
              </a:ext>
            </a:extLst>
          </p:cNvPr>
          <p:cNvSpPr>
            <a:spLocks noEditPoints="1"/>
          </p:cNvSpPr>
          <p:nvPr/>
        </p:nvSpPr>
        <p:spPr bwMode="auto">
          <a:xfrm>
            <a:off x="5116848" y="2130229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3" name="Freeform 47">
            <a:extLst>
              <a:ext uri="{FF2B5EF4-FFF2-40B4-BE49-F238E27FC236}">
                <a16:creationId xmlns:a16="http://schemas.microsoft.com/office/drawing/2014/main" id="{3B178DF0-13F1-6569-246B-9BEBA5C266C8}"/>
              </a:ext>
            </a:extLst>
          </p:cNvPr>
          <p:cNvSpPr>
            <a:spLocks noEditPoints="1"/>
          </p:cNvSpPr>
          <p:nvPr/>
        </p:nvSpPr>
        <p:spPr bwMode="auto">
          <a:xfrm>
            <a:off x="5582261" y="2339725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4" name="Freeform 48">
            <a:extLst>
              <a:ext uri="{FF2B5EF4-FFF2-40B4-BE49-F238E27FC236}">
                <a16:creationId xmlns:a16="http://schemas.microsoft.com/office/drawing/2014/main" id="{35BD5864-8B24-E5EA-EBAC-AA6CFD3C223C}"/>
              </a:ext>
            </a:extLst>
          </p:cNvPr>
          <p:cNvSpPr>
            <a:spLocks noEditPoints="1"/>
          </p:cNvSpPr>
          <p:nvPr/>
        </p:nvSpPr>
        <p:spPr bwMode="auto">
          <a:xfrm>
            <a:off x="4656196" y="2406382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75" name="Freeform 49">
            <a:extLst>
              <a:ext uri="{FF2B5EF4-FFF2-40B4-BE49-F238E27FC236}">
                <a16:creationId xmlns:a16="http://schemas.microsoft.com/office/drawing/2014/main" id="{BA830265-E51B-38F8-0E98-0FAADB713F77}"/>
              </a:ext>
            </a:extLst>
          </p:cNvPr>
          <p:cNvSpPr/>
          <p:nvPr/>
        </p:nvSpPr>
        <p:spPr bwMode="auto">
          <a:xfrm>
            <a:off x="4735947" y="2544459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76" name="Group 126">
            <a:extLst>
              <a:ext uri="{FF2B5EF4-FFF2-40B4-BE49-F238E27FC236}">
                <a16:creationId xmlns:a16="http://schemas.microsoft.com/office/drawing/2014/main" id="{2DDE0A8F-3AD0-6645-E215-54520B179608}"/>
              </a:ext>
            </a:extLst>
          </p:cNvPr>
          <p:cNvGrpSpPr/>
          <p:nvPr/>
        </p:nvGrpSpPr>
        <p:grpSpPr>
          <a:xfrm>
            <a:off x="4829982" y="2965830"/>
            <a:ext cx="340430" cy="323766"/>
            <a:chOff x="8505825" y="3605213"/>
            <a:chExt cx="454025" cy="431800"/>
          </a:xfrm>
          <a:solidFill>
            <a:srgbClr val="0D0D0D">
              <a:alpha val="21176"/>
            </a:srgbClr>
          </a:solidFill>
        </p:grpSpPr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9B951633-BAF6-4327-1BC8-774E639C9C81}"/>
                </a:ext>
              </a:extLst>
            </p:cNvPr>
            <p:cNvSpPr/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6FB0FD11-9532-9F26-B2C7-3BD55A0D46A7}"/>
                </a:ext>
              </a:extLst>
            </p:cNvPr>
            <p:cNvSpPr/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350">
                <a:solidFill>
                  <a:srgbClr val="414455"/>
                </a:solidFill>
              </a:endParaRPr>
            </a:p>
          </p:txBody>
        </p:sp>
      </p:grpSp>
      <p:sp>
        <p:nvSpPr>
          <p:cNvPr id="79" name="Freeform 52">
            <a:extLst>
              <a:ext uri="{FF2B5EF4-FFF2-40B4-BE49-F238E27FC236}">
                <a16:creationId xmlns:a16="http://schemas.microsoft.com/office/drawing/2014/main" id="{5B1C96DF-3C89-E395-B508-69ECADFCEAEF}"/>
              </a:ext>
            </a:extLst>
          </p:cNvPr>
          <p:cNvSpPr/>
          <p:nvPr/>
        </p:nvSpPr>
        <p:spPr bwMode="auto">
          <a:xfrm>
            <a:off x="3780124" y="1038710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0" name="Freeform 53">
            <a:extLst>
              <a:ext uri="{FF2B5EF4-FFF2-40B4-BE49-F238E27FC236}">
                <a16:creationId xmlns:a16="http://schemas.microsoft.com/office/drawing/2014/main" id="{0F3E6399-75B6-F665-6206-0E33BB299DD0}"/>
              </a:ext>
            </a:extLst>
          </p:cNvPr>
          <p:cNvSpPr/>
          <p:nvPr/>
        </p:nvSpPr>
        <p:spPr bwMode="auto">
          <a:xfrm>
            <a:off x="4166977" y="1016094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1" name="Freeform 54">
            <a:extLst>
              <a:ext uri="{FF2B5EF4-FFF2-40B4-BE49-F238E27FC236}">
                <a16:creationId xmlns:a16="http://schemas.microsoft.com/office/drawing/2014/main" id="{CBA992CF-62E3-E869-AF04-C0F2904FB275}"/>
              </a:ext>
            </a:extLst>
          </p:cNvPr>
          <p:cNvSpPr/>
          <p:nvPr/>
        </p:nvSpPr>
        <p:spPr bwMode="auto">
          <a:xfrm>
            <a:off x="3846782" y="1148219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2" name="Freeform 55">
            <a:extLst>
              <a:ext uri="{FF2B5EF4-FFF2-40B4-BE49-F238E27FC236}">
                <a16:creationId xmlns:a16="http://schemas.microsoft.com/office/drawing/2014/main" id="{AED7A3F8-038A-0744-D251-1229A5345414}"/>
              </a:ext>
            </a:extLst>
          </p:cNvPr>
          <p:cNvSpPr>
            <a:spLocks noEditPoints="1"/>
          </p:cNvSpPr>
          <p:nvPr/>
        </p:nvSpPr>
        <p:spPr bwMode="auto">
          <a:xfrm>
            <a:off x="3532539" y="1369618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3" name="Freeform 56">
            <a:extLst>
              <a:ext uri="{FF2B5EF4-FFF2-40B4-BE49-F238E27FC236}">
                <a16:creationId xmlns:a16="http://schemas.microsoft.com/office/drawing/2014/main" id="{A6050F3A-24B7-913F-24C8-1C0E41B6A294}"/>
              </a:ext>
            </a:extLst>
          </p:cNvPr>
          <p:cNvSpPr>
            <a:spLocks noEditPoints="1"/>
          </p:cNvSpPr>
          <p:nvPr/>
        </p:nvSpPr>
        <p:spPr bwMode="auto">
          <a:xfrm>
            <a:off x="3330185" y="2187364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4" name="Freeform 57">
            <a:extLst>
              <a:ext uri="{FF2B5EF4-FFF2-40B4-BE49-F238E27FC236}">
                <a16:creationId xmlns:a16="http://schemas.microsoft.com/office/drawing/2014/main" id="{FEB08226-A8B0-0B55-45A3-A3ED0D25A85A}"/>
              </a:ext>
            </a:extLst>
          </p:cNvPr>
          <p:cNvSpPr>
            <a:spLocks noEditPoints="1"/>
          </p:cNvSpPr>
          <p:nvPr/>
        </p:nvSpPr>
        <p:spPr bwMode="auto">
          <a:xfrm>
            <a:off x="4866882" y="1014904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5" name="Freeform 58">
            <a:extLst>
              <a:ext uri="{FF2B5EF4-FFF2-40B4-BE49-F238E27FC236}">
                <a16:creationId xmlns:a16="http://schemas.microsoft.com/office/drawing/2014/main" id="{C98D05D4-267F-9E56-5799-EA982841FE1A}"/>
              </a:ext>
            </a:extLst>
          </p:cNvPr>
          <p:cNvSpPr>
            <a:spLocks noEditPoints="1"/>
          </p:cNvSpPr>
          <p:nvPr/>
        </p:nvSpPr>
        <p:spPr bwMode="auto">
          <a:xfrm>
            <a:off x="3466691" y="2638699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6" name="Rectangle 59">
            <a:extLst>
              <a:ext uri="{FF2B5EF4-FFF2-40B4-BE49-F238E27FC236}">
                <a16:creationId xmlns:a16="http://schemas.microsoft.com/office/drawing/2014/main" id="{FC157024-036B-9D71-B6E9-549C76C57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297" y="2268306"/>
            <a:ext cx="47017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7" name="Rectangle 60">
            <a:extLst>
              <a:ext uri="{FF2B5EF4-FFF2-40B4-BE49-F238E27FC236}">
                <a16:creationId xmlns:a16="http://schemas.microsoft.com/office/drawing/2014/main" id="{D6F85B7C-AA44-F18D-A969-BAC22251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342" y="2220693"/>
            <a:ext cx="43208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8" name="Rectangle 61">
            <a:extLst>
              <a:ext uri="{FF2B5EF4-FFF2-40B4-BE49-F238E27FC236}">
                <a16:creationId xmlns:a16="http://schemas.microsoft.com/office/drawing/2014/main" id="{3BB799CD-D2AA-AF14-A21B-544B50E21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558" y="2171890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B491FF51-3C7F-2118-1258-6CA4CDCB4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222" y="1996914"/>
            <a:ext cx="58326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0" name="Rectangle 63">
            <a:extLst>
              <a:ext uri="{FF2B5EF4-FFF2-40B4-BE49-F238E27FC236}">
                <a16:creationId xmlns:a16="http://schemas.microsoft.com/office/drawing/2014/main" id="{409DE110-6999-A425-F92E-676DA233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558" y="1987391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1" name="Rectangle 64">
            <a:extLst>
              <a:ext uri="{FF2B5EF4-FFF2-40B4-BE49-F238E27FC236}">
                <a16:creationId xmlns:a16="http://schemas.microsoft.com/office/drawing/2014/main" id="{33A504A5-1D0B-29E7-DD55-13B36D13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824" y="2171890"/>
            <a:ext cx="89274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F5F86649-A0D7-F614-E013-82B8E97C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299" y="1996914"/>
            <a:ext cx="57135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3" name="Rectangle 66">
            <a:extLst>
              <a:ext uri="{FF2B5EF4-FFF2-40B4-BE49-F238E27FC236}">
                <a16:creationId xmlns:a16="http://schemas.microsoft.com/office/drawing/2014/main" id="{F54738C3-4A36-6568-8B3D-3106BE5F5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824" y="1987391"/>
            <a:ext cx="89274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4" name="Rectangle 67">
            <a:extLst>
              <a:ext uri="{FF2B5EF4-FFF2-40B4-BE49-F238E27FC236}">
                <a16:creationId xmlns:a16="http://schemas.microsoft.com/office/drawing/2014/main" id="{9CE5A74E-9B5D-8E03-0E80-2BA8B1A5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671" y="2171890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5" name="Rectangle 68">
            <a:extLst>
              <a:ext uri="{FF2B5EF4-FFF2-40B4-BE49-F238E27FC236}">
                <a16:creationId xmlns:a16="http://schemas.microsoft.com/office/drawing/2014/main" id="{0E94AA45-BFFE-304B-FBB3-9644A1AC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146" y="1996914"/>
            <a:ext cx="59516" cy="190450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6" name="Rectangle 69">
            <a:extLst>
              <a:ext uri="{FF2B5EF4-FFF2-40B4-BE49-F238E27FC236}">
                <a16:creationId xmlns:a16="http://schemas.microsoft.com/office/drawing/2014/main" id="{C51ACEFC-4F92-DE5D-7D4D-A7F483D6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671" y="1987391"/>
            <a:ext cx="9165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7" name="Rectangle 70">
            <a:extLst>
              <a:ext uri="{FF2B5EF4-FFF2-40B4-BE49-F238E27FC236}">
                <a16:creationId xmlns:a16="http://schemas.microsoft.com/office/drawing/2014/main" id="{D4413017-38B4-6677-DB63-31353356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2342" y="1935018"/>
            <a:ext cx="432085" cy="23806"/>
          </a:xfrm>
          <a:prstGeom prst="rect">
            <a:avLst/>
          </a:pr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8" name="Freeform 71">
            <a:extLst>
              <a:ext uri="{FF2B5EF4-FFF2-40B4-BE49-F238E27FC236}">
                <a16:creationId xmlns:a16="http://schemas.microsoft.com/office/drawing/2014/main" id="{DC48B2F7-71AB-B155-9725-5701A94BCBD0}"/>
              </a:ext>
            </a:extLst>
          </p:cNvPr>
          <p:cNvSpPr/>
          <p:nvPr/>
        </p:nvSpPr>
        <p:spPr bwMode="auto">
          <a:xfrm>
            <a:off x="4982342" y="1796941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99" name="Freeform 72">
            <a:extLst>
              <a:ext uri="{FF2B5EF4-FFF2-40B4-BE49-F238E27FC236}">
                <a16:creationId xmlns:a16="http://schemas.microsoft.com/office/drawing/2014/main" id="{EE810C8E-0D2E-1292-65CB-4AC972047663}"/>
              </a:ext>
            </a:extLst>
          </p:cNvPr>
          <p:cNvSpPr>
            <a:spLocks noEditPoints="1"/>
          </p:cNvSpPr>
          <p:nvPr/>
        </p:nvSpPr>
        <p:spPr bwMode="auto">
          <a:xfrm>
            <a:off x="3794408" y="1921924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0" name="Freeform 73">
            <a:extLst>
              <a:ext uri="{FF2B5EF4-FFF2-40B4-BE49-F238E27FC236}">
                <a16:creationId xmlns:a16="http://schemas.microsoft.com/office/drawing/2014/main" id="{8A41A8F0-9A3B-1A0B-DA19-5B26531CC8D2}"/>
              </a:ext>
            </a:extLst>
          </p:cNvPr>
          <p:cNvSpPr>
            <a:spLocks noEditPoints="1"/>
          </p:cNvSpPr>
          <p:nvPr/>
        </p:nvSpPr>
        <p:spPr bwMode="auto">
          <a:xfrm>
            <a:off x="5118038" y="2351628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1" name="Freeform 74">
            <a:extLst>
              <a:ext uri="{FF2B5EF4-FFF2-40B4-BE49-F238E27FC236}">
                <a16:creationId xmlns:a16="http://schemas.microsoft.com/office/drawing/2014/main" id="{90600CA2-EBBA-5879-E7CB-D37C1D3CD086}"/>
              </a:ext>
            </a:extLst>
          </p:cNvPr>
          <p:cNvSpPr>
            <a:spLocks noEditPoints="1"/>
          </p:cNvSpPr>
          <p:nvPr/>
        </p:nvSpPr>
        <p:spPr bwMode="auto">
          <a:xfrm>
            <a:off x="3892014" y="1511265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2" name="Freeform 75">
            <a:extLst>
              <a:ext uri="{FF2B5EF4-FFF2-40B4-BE49-F238E27FC236}">
                <a16:creationId xmlns:a16="http://schemas.microsoft.com/office/drawing/2014/main" id="{E75B5548-7E72-666C-7C09-ED3F61322C25}"/>
              </a:ext>
            </a:extLst>
          </p:cNvPr>
          <p:cNvSpPr>
            <a:spLocks noEditPoints="1"/>
          </p:cNvSpPr>
          <p:nvPr/>
        </p:nvSpPr>
        <p:spPr bwMode="auto">
          <a:xfrm>
            <a:off x="4434797" y="1874311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3" name="Freeform 76">
            <a:extLst>
              <a:ext uri="{FF2B5EF4-FFF2-40B4-BE49-F238E27FC236}">
                <a16:creationId xmlns:a16="http://schemas.microsoft.com/office/drawing/2014/main" id="{6EBCEA00-A0DB-7FB3-2ACD-EE54ABE220D5}"/>
              </a:ext>
            </a:extLst>
          </p:cNvPr>
          <p:cNvSpPr>
            <a:spLocks noEditPoints="1"/>
          </p:cNvSpPr>
          <p:nvPr/>
        </p:nvSpPr>
        <p:spPr bwMode="auto">
          <a:xfrm>
            <a:off x="4008665" y="2426617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4" name="Freeform 77">
            <a:extLst>
              <a:ext uri="{FF2B5EF4-FFF2-40B4-BE49-F238E27FC236}">
                <a16:creationId xmlns:a16="http://schemas.microsoft.com/office/drawing/2014/main" id="{0CC5911B-AFB3-188E-0CEB-DC4DA2F9AFA2}"/>
              </a:ext>
            </a:extLst>
          </p:cNvPr>
          <p:cNvSpPr/>
          <p:nvPr/>
        </p:nvSpPr>
        <p:spPr bwMode="auto">
          <a:xfrm>
            <a:off x="4219351" y="1890976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5" name="Freeform 78">
            <a:extLst>
              <a:ext uri="{FF2B5EF4-FFF2-40B4-BE49-F238E27FC236}">
                <a16:creationId xmlns:a16="http://schemas.microsoft.com/office/drawing/2014/main" id="{AE1B7691-A67F-65B1-0039-D9E432B921D2}"/>
              </a:ext>
            </a:extLst>
          </p:cNvPr>
          <p:cNvSpPr/>
          <p:nvPr/>
        </p:nvSpPr>
        <p:spPr bwMode="auto">
          <a:xfrm>
            <a:off x="4290770" y="1860027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6" name="Freeform 79">
            <a:extLst>
              <a:ext uri="{FF2B5EF4-FFF2-40B4-BE49-F238E27FC236}">
                <a16:creationId xmlns:a16="http://schemas.microsoft.com/office/drawing/2014/main" id="{53F92501-038D-17C0-A607-68AE724FEA22}"/>
              </a:ext>
            </a:extLst>
          </p:cNvPr>
          <p:cNvSpPr>
            <a:spLocks noEditPoints="1"/>
          </p:cNvSpPr>
          <p:nvPr/>
        </p:nvSpPr>
        <p:spPr bwMode="auto">
          <a:xfrm>
            <a:off x="4040803" y="2862273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7" name="Freeform 80">
            <a:extLst>
              <a:ext uri="{FF2B5EF4-FFF2-40B4-BE49-F238E27FC236}">
                <a16:creationId xmlns:a16="http://schemas.microsoft.com/office/drawing/2014/main" id="{61058C83-EDF8-C6DD-9621-ACA1591942AB}"/>
              </a:ext>
            </a:extLst>
          </p:cNvPr>
          <p:cNvSpPr>
            <a:spLocks noEditPoints="1"/>
          </p:cNvSpPr>
          <p:nvPr/>
        </p:nvSpPr>
        <p:spPr bwMode="auto">
          <a:xfrm>
            <a:off x="5339437" y="1660054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8" name="Freeform 81">
            <a:extLst>
              <a:ext uri="{FF2B5EF4-FFF2-40B4-BE49-F238E27FC236}">
                <a16:creationId xmlns:a16="http://schemas.microsoft.com/office/drawing/2014/main" id="{7C74AFC2-8908-FCEA-E082-E9B3292CAA6F}"/>
              </a:ext>
            </a:extLst>
          </p:cNvPr>
          <p:cNvSpPr>
            <a:spLocks noEditPoints="1"/>
          </p:cNvSpPr>
          <p:nvPr/>
        </p:nvSpPr>
        <p:spPr bwMode="auto">
          <a:xfrm>
            <a:off x="4280056" y="1348192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09" name="Freeform 82">
            <a:extLst>
              <a:ext uri="{FF2B5EF4-FFF2-40B4-BE49-F238E27FC236}">
                <a16:creationId xmlns:a16="http://schemas.microsoft.com/office/drawing/2014/main" id="{A4985E77-8FEA-0923-8180-19E605142ECE}"/>
              </a:ext>
            </a:extLst>
          </p:cNvPr>
          <p:cNvSpPr>
            <a:spLocks noEditPoints="1"/>
          </p:cNvSpPr>
          <p:nvPr/>
        </p:nvSpPr>
        <p:spPr bwMode="auto">
          <a:xfrm>
            <a:off x="4165786" y="1282725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0" name="Freeform 83">
            <a:extLst>
              <a:ext uri="{FF2B5EF4-FFF2-40B4-BE49-F238E27FC236}">
                <a16:creationId xmlns:a16="http://schemas.microsoft.com/office/drawing/2014/main" id="{6EF177E2-7E9D-ADFF-32ED-DB0EAFECC88B}"/>
              </a:ext>
            </a:extLst>
          </p:cNvPr>
          <p:cNvSpPr/>
          <p:nvPr/>
        </p:nvSpPr>
        <p:spPr bwMode="auto">
          <a:xfrm>
            <a:off x="4113412" y="1380331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1" name="Freeform 84">
            <a:extLst>
              <a:ext uri="{FF2B5EF4-FFF2-40B4-BE49-F238E27FC236}">
                <a16:creationId xmlns:a16="http://schemas.microsoft.com/office/drawing/2014/main" id="{B25F31D2-341B-CD89-688B-5BE6694EF2AD}"/>
              </a:ext>
            </a:extLst>
          </p:cNvPr>
          <p:cNvSpPr/>
          <p:nvPr/>
        </p:nvSpPr>
        <p:spPr bwMode="auto">
          <a:xfrm>
            <a:off x="4062229" y="1387473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2" name="Freeform 85">
            <a:extLst>
              <a:ext uri="{FF2B5EF4-FFF2-40B4-BE49-F238E27FC236}">
                <a16:creationId xmlns:a16="http://schemas.microsoft.com/office/drawing/2014/main" id="{7686445F-1D9B-F1C9-C2FD-A93B7F357D4C}"/>
              </a:ext>
            </a:extLst>
          </p:cNvPr>
          <p:cNvSpPr>
            <a:spLocks noEditPoints="1"/>
          </p:cNvSpPr>
          <p:nvPr/>
        </p:nvSpPr>
        <p:spPr bwMode="auto">
          <a:xfrm>
            <a:off x="3999142" y="2256403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3" name="Freeform 86">
            <a:extLst>
              <a:ext uri="{FF2B5EF4-FFF2-40B4-BE49-F238E27FC236}">
                <a16:creationId xmlns:a16="http://schemas.microsoft.com/office/drawing/2014/main" id="{570EBCE4-E47C-9D50-3CA8-61F8900ECBD7}"/>
              </a:ext>
            </a:extLst>
          </p:cNvPr>
          <p:cNvSpPr/>
          <p:nvPr/>
        </p:nvSpPr>
        <p:spPr bwMode="auto">
          <a:xfrm>
            <a:off x="5384669" y="2563504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4" name="Freeform 87">
            <a:extLst>
              <a:ext uri="{FF2B5EF4-FFF2-40B4-BE49-F238E27FC236}">
                <a16:creationId xmlns:a16="http://schemas.microsoft.com/office/drawing/2014/main" id="{F3BF1914-3F8F-8A6B-970D-C720F2C0F948}"/>
              </a:ext>
            </a:extLst>
          </p:cNvPr>
          <p:cNvSpPr/>
          <p:nvPr/>
        </p:nvSpPr>
        <p:spPr bwMode="auto">
          <a:xfrm>
            <a:off x="5489416" y="2555171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5" name="Freeform 88">
            <a:extLst>
              <a:ext uri="{FF2B5EF4-FFF2-40B4-BE49-F238E27FC236}">
                <a16:creationId xmlns:a16="http://schemas.microsoft.com/office/drawing/2014/main" id="{7598CBE0-2727-1C53-7BE7-214E3ABCA7CB}"/>
              </a:ext>
            </a:extLst>
          </p:cNvPr>
          <p:cNvSpPr/>
          <p:nvPr/>
        </p:nvSpPr>
        <p:spPr bwMode="auto">
          <a:xfrm>
            <a:off x="5420378" y="2603975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6" name="Freeform 89">
            <a:extLst>
              <a:ext uri="{FF2B5EF4-FFF2-40B4-BE49-F238E27FC236}">
                <a16:creationId xmlns:a16="http://schemas.microsoft.com/office/drawing/2014/main" id="{F5607D90-4FC8-8916-866D-5DBC65FBF08B}"/>
              </a:ext>
            </a:extLst>
          </p:cNvPr>
          <p:cNvSpPr>
            <a:spLocks noEditPoints="1"/>
          </p:cNvSpPr>
          <p:nvPr/>
        </p:nvSpPr>
        <p:spPr bwMode="auto">
          <a:xfrm>
            <a:off x="5134703" y="1635058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7" name="Freeform 90">
            <a:extLst>
              <a:ext uri="{FF2B5EF4-FFF2-40B4-BE49-F238E27FC236}">
                <a16:creationId xmlns:a16="http://schemas.microsoft.com/office/drawing/2014/main" id="{B25E4C00-D434-AA59-F2F0-82A45839E15F}"/>
              </a:ext>
            </a:extLst>
          </p:cNvPr>
          <p:cNvSpPr/>
          <p:nvPr/>
        </p:nvSpPr>
        <p:spPr bwMode="auto">
          <a:xfrm>
            <a:off x="3745605" y="2430189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8" name="Freeform 91">
            <a:extLst>
              <a:ext uri="{FF2B5EF4-FFF2-40B4-BE49-F238E27FC236}">
                <a16:creationId xmlns:a16="http://schemas.microsoft.com/office/drawing/2014/main" id="{8B1B7651-26D0-AF57-F9C3-61D169295C62}"/>
              </a:ext>
            </a:extLst>
          </p:cNvPr>
          <p:cNvSpPr/>
          <p:nvPr/>
        </p:nvSpPr>
        <p:spPr bwMode="auto">
          <a:xfrm>
            <a:off x="3736083" y="2423047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19" name="Freeform 92">
            <a:extLst>
              <a:ext uri="{FF2B5EF4-FFF2-40B4-BE49-F238E27FC236}">
                <a16:creationId xmlns:a16="http://schemas.microsoft.com/office/drawing/2014/main" id="{ACF9945C-9B88-C88C-0883-5B250F8A05CF}"/>
              </a:ext>
            </a:extLst>
          </p:cNvPr>
          <p:cNvSpPr/>
          <p:nvPr/>
        </p:nvSpPr>
        <p:spPr bwMode="auto">
          <a:xfrm>
            <a:off x="3767031" y="2465898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0" name="Freeform 93">
            <a:extLst>
              <a:ext uri="{FF2B5EF4-FFF2-40B4-BE49-F238E27FC236}">
                <a16:creationId xmlns:a16="http://schemas.microsoft.com/office/drawing/2014/main" id="{2707630E-42E2-8677-D204-DF94F7FCF4DB}"/>
              </a:ext>
            </a:extLst>
          </p:cNvPr>
          <p:cNvSpPr>
            <a:spLocks noEditPoints="1"/>
          </p:cNvSpPr>
          <p:nvPr/>
        </p:nvSpPr>
        <p:spPr bwMode="auto">
          <a:xfrm>
            <a:off x="4765705" y="3668116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1" name="Freeform 94">
            <a:extLst>
              <a:ext uri="{FF2B5EF4-FFF2-40B4-BE49-F238E27FC236}">
                <a16:creationId xmlns:a16="http://schemas.microsoft.com/office/drawing/2014/main" id="{64FB566B-1D25-3D2B-6723-BCB3492B18CC}"/>
              </a:ext>
            </a:extLst>
          </p:cNvPr>
          <p:cNvSpPr/>
          <p:nvPr/>
        </p:nvSpPr>
        <p:spPr bwMode="auto">
          <a:xfrm>
            <a:off x="4566923" y="2483752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2" name="Freeform 95">
            <a:extLst>
              <a:ext uri="{FF2B5EF4-FFF2-40B4-BE49-F238E27FC236}">
                <a16:creationId xmlns:a16="http://schemas.microsoft.com/office/drawing/2014/main" id="{D6F98FE1-79E6-0F7A-8ABD-35B720874D75}"/>
              </a:ext>
            </a:extLst>
          </p:cNvPr>
          <p:cNvSpPr/>
          <p:nvPr/>
        </p:nvSpPr>
        <p:spPr bwMode="auto">
          <a:xfrm>
            <a:off x="4556209" y="2346867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3" name="Freeform 96">
            <a:extLst>
              <a:ext uri="{FF2B5EF4-FFF2-40B4-BE49-F238E27FC236}">
                <a16:creationId xmlns:a16="http://schemas.microsoft.com/office/drawing/2014/main" id="{335EB874-BF3C-6518-65F1-B6E5CDB4635D}"/>
              </a:ext>
            </a:extLst>
          </p:cNvPr>
          <p:cNvSpPr/>
          <p:nvPr/>
        </p:nvSpPr>
        <p:spPr bwMode="auto">
          <a:xfrm>
            <a:off x="4587158" y="2370673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4" name="Freeform 97">
            <a:extLst>
              <a:ext uri="{FF2B5EF4-FFF2-40B4-BE49-F238E27FC236}">
                <a16:creationId xmlns:a16="http://schemas.microsoft.com/office/drawing/2014/main" id="{5A525C38-A578-012D-3FAB-5DB3F9B18BC7}"/>
              </a:ext>
            </a:extLst>
          </p:cNvPr>
          <p:cNvSpPr/>
          <p:nvPr/>
        </p:nvSpPr>
        <p:spPr bwMode="auto">
          <a:xfrm>
            <a:off x="4578826" y="2518272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7EDFE7C4-1210-9C3E-338A-1C3B6F2D7181}"/>
              </a:ext>
            </a:extLst>
          </p:cNvPr>
          <p:cNvSpPr>
            <a:spLocks noEditPoints="1"/>
          </p:cNvSpPr>
          <p:nvPr/>
        </p:nvSpPr>
        <p:spPr bwMode="auto">
          <a:xfrm>
            <a:off x="4540736" y="1312483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0D0D0D">
              <a:alpha val="21176"/>
            </a:srgbClr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350">
              <a:solidFill>
                <a:srgbClr val="414455"/>
              </a:solidFill>
            </a:endParaRPr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2544F4A7-F11F-B46B-5EA7-E25C00C9E7DA}"/>
              </a:ext>
            </a:extLst>
          </p:cNvPr>
          <p:cNvGrpSpPr/>
          <p:nvPr/>
        </p:nvGrpSpPr>
        <p:grpSpPr>
          <a:xfrm>
            <a:off x="6029782" y="1338795"/>
            <a:ext cx="502789" cy="453321"/>
            <a:chOff x="5424755" y="1340768"/>
            <a:chExt cx="670560" cy="604586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6415C749-ED95-2070-F99C-221B2794AA29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8D0DD96-ED44-F8E4-147C-E149DD3F5C80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31" name="Freeform 5">
                  <a:extLst>
                    <a:ext uri="{FF2B5EF4-FFF2-40B4-BE49-F238E27FC236}">
                      <a16:creationId xmlns:a16="http://schemas.microsoft.com/office/drawing/2014/main" id="{850DA25A-62D0-2958-FA5F-73E7D6F09AC3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32" name="Freeform 5">
                  <a:extLst>
                    <a:ext uri="{FF2B5EF4-FFF2-40B4-BE49-F238E27FC236}">
                      <a16:creationId xmlns:a16="http://schemas.microsoft.com/office/drawing/2014/main" id="{ED375F88-D4B2-3E84-BA67-F6F872BA3CC8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30" name="Freeform 5">
                <a:extLst>
                  <a:ext uri="{FF2B5EF4-FFF2-40B4-BE49-F238E27FC236}">
                    <a16:creationId xmlns:a16="http://schemas.microsoft.com/office/drawing/2014/main" id="{00867D30-D38C-A622-4750-1886F309851A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28" name="TextBox 7">
              <a:extLst>
                <a:ext uri="{FF2B5EF4-FFF2-40B4-BE49-F238E27FC236}">
                  <a16:creationId xmlns:a16="http://schemas.microsoft.com/office/drawing/2014/main" id="{58775B41-1AEC-2BBD-C295-20A6B6FD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03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3" name="矩形 132">
            <a:extLst>
              <a:ext uri="{FF2B5EF4-FFF2-40B4-BE49-F238E27FC236}">
                <a16:creationId xmlns:a16="http://schemas.microsoft.com/office/drawing/2014/main" id="{1A69F3A0-5CEA-CB74-F867-0C9C7867FED5}"/>
              </a:ext>
            </a:extLst>
          </p:cNvPr>
          <p:cNvSpPr/>
          <p:nvPr/>
        </p:nvSpPr>
        <p:spPr>
          <a:xfrm>
            <a:off x="6588224" y="1415251"/>
            <a:ext cx="845051" cy="253891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GB" altLang="zh-CN" sz="12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Method:</a:t>
            </a:r>
            <a:endParaRPr lang="en-US" altLang="zh-CN" sz="12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47">
            <a:extLst>
              <a:ext uri="{FF2B5EF4-FFF2-40B4-BE49-F238E27FC236}">
                <a16:creationId xmlns:a16="http://schemas.microsoft.com/office/drawing/2014/main" id="{3D682180-096C-86BE-F4D2-820C6E05A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1612443"/>
            <a:ext cx="202885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GB" altLang="zh-CN" sz="1050" dirty="0">
                <a:latin typeface="Sitka Small" pitchFamily="2" charset="0"/>
                <a:sym typeface="微软雅黑" panose="020B0503020204020204" pitchFamily="34" charset="-122"/>
              </a:rPr>
              <a:t>Generalized Linear Model (GLM)</a:t>
            </a:r>
            <a:endParaRPr lang="zh-CN" altLang="en-US" sz="1050" dirty="0">
              <a:latin typeface="Sitka Small" pitchFamily="2" charset="0"/>
              <a:sym typeface="微软雅黑" panose="020B0503020204020204" pitchFamily="34" charset="-122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B91DFC2B-E268-78C7-4C42-F4CF81436F7B}"/>
              </a:ext>
            </a:extLst>
          </p:cNvPr>
          <p:cNvCxnSpPr/>
          <p:nvPr/>
        </p:nvCxnSpPr>
        <p:spPr>
          <a:xfrm>
            <a:off x="5535077" y="1487459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555A8732-C8BC-ACB3-C03A-C5BB5A695C9B}"/>
              </a:ext>
            </a:extLst>
          </p:cNvPr>
          <p:cNvGrpSpPr/>
          <p:nvPr/>
        </p:nvGrpSpPr>
        <p:grpSpPr>
          <a:xfrm>
            <a:off x="6092552" y="2853355"/>
            <a:ext cx="502789" cy="453321"/>
            <a:chOff x="5424755" y="1340768"/>
            <a:chExt cx="670560" cy="604586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D2D87820-5D38-91F2-CCFD-4AC00DE55970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1978E8A9-9484-EFE0-C91D-E3850C96B369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41" name="Freeform 5">
                  <a:extLst>
                    <a:ext uri="{FF2B5EF4-FFF2-40B4-BE49-F238E27FC236}">
                      <a16:creationId xmlns:a16="http://schemas.microsoft.com/office/drawing/2014/main" id="{2909CB10-7ED4-F8F3-29DD-48B494FC5CA6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42" name="Freeform 5">
                  <a:extLst>
                    <a:ext uri="{FF2B5EF4-FFF2-40B4-BE49-F238E27FC236}">
                      <a16:creationId xmlns:a16="http://schemas.microsoft.com/office/drawing/2014/main" id="{BFCB2126-5890-78C9-EFE0-CAB8172B9D40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40" name="Freeform 5">
                <a:extLst>
                  <a:ext uri="{FF2B5EF4-FFF2-40B4-BE49-F238E27FC236}">
                    <a16:creationId xmlns:a16="http://schemas.microsoft.com/office/drawing/2014/main" id="{54090E25-4BE2-B517-25A9-5997EADF3437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38" name="TextBox 7">
              <a:extLst>
                <a:ext uri="{FF2B5EF4-FFF2-40B4-BE49-F238E27FC236}">
                  <a16:creationId xmlns:a16="http://schemas.microsoft.com/office/drawing/2014/main" id="{0C7347F3-51D3-45D8-CA27-DDEC04E2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04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04E4E5F7-3307-1D5A-B408-B356A5434D83}"/>
              </a:ext>
            </a:extLst>
          </p:cNvPr>
          <p:cNvSpPr/>
          <p:nvPr/>
        </p:nvSpPr>
        <p:spPr>
          <a:xfrm>
            <a:off x="6648254" y="2952937"/>
            <a:ext cx="1163522" cy="287655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GB" altLang="zh-CN" sz="135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Goal:</a:t>
            </a:r>
            <a:endParaRPr lang="en-US" altLang="zh-CN" sz="135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47">
            <a:extLst>
              <a:ext uri="{FF2B5EF4-FFF2-40B4-BE49-F238E27FC236}">
                <a16:creationId xmlns:a16="http://schemas.microsoft.com/office/drawing/2014/main" id="{FF5612D6-979F-3E00-9FED-36D455EF9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222483"/>
            <a:ext cx="2028858" cy="207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Wingdings 2" panose="05020102010507070707" pitchFamily="18" charset="2"/>
              <a:buChar char=""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Identify variables significantly associated with shelter stay</a:t>
            </a:r>
          </a:p>
          <a:p>
            <a:pPr marL="171450" indent="-171450">
              <a:lnSpc>
                <a:spcPct val="120000"/>
              </a:lnSpc>
              <a:spcBef>
                <a:spcPct val="0"/>
              </a:spcBef>
              <a:buFont typeface="Wingdings 2" panose="05020102010507070707" pitchFamily="18" charset="2"/>
              <a:buChar char=""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Which variable has the greatest impact on shelter stay time, and how strong is this impact?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100" dirty="0">
              <a:latin typeface="Sitka Small" pitchFamily="2" charset="0"/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C92A023-23FD-73D9-7A61-18BFE6438907}"/>
              </a:ext>
            </a:extLst>
          </p:cNvPr>
          <p:cNvCxnSpPr/>
          <p:nvPr/>
        </p:nvCxnSpPr>
        <p:spPr>
          <a:xfrm>
            <a:off x="5597846" y="3003210"/>
            <a:ext cx="548697" cy="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52B682A-B22A-A418-36CC-C6FF1F5E4EB8}"/>
              </a:ext>
            </a:extLst>
          </p:cNvPr>
          <p:cNvCxnSpPr/>
          <p:nvPr/>
        </p:nvCxnSpPr>
        <p:spPr>
          <a:xfrm>
            <a:off x="3051447" y="1491171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2CEC4C53-8570-3D80-F2EB-5DCC1AFDD3FC}"/>
              </a:ext>
            </a:extLst>
          </p:cNvPr>
          <p:cNvGrpSpPr/>
          <p:nvPr/>
        </p:nvGrpSpPr>
        <p:grpSpPr>
          <a:xfrm>
            <a:off x="2611428" y="1330386"/>
            <a:ext cx="502789" cy="453321"/>
            <a:chOff x="5424755" y="1340768"/>
            <a:chExt cx="670560" cy="604586"/>
          </a:xfrm>
        </p:grpSpPr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7E2DB07E-0093-9773-921B-1D44C0D33BAC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2A04990D-CE78-6EB2-9885-3170F190D24D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52" name="Freeform 5">
                  <a:extLst>
                    <a:ext uri="{FF2B5EF4-FFF2-40B4-BE49-F238E27FC236}">
                      <a16:creationId xmlns:a16="http://schemas.microsoft.com/office/drawing/2014/main" id="{BB7BCDBB-A806-3365-C6A3-D53AFFAA97BA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53" name="Freeform 5">
                  <a:extLst>
                    <a:ext uri="{FF2B5EF4-FFF2-40B4-BE49-F238E27FC236}">
                      <a16:creationId xmlns:a16="http://schemas.microsoft.com/office/drawing/2014/main" id="{7F3EC214-4F22-356B-080C-6BEB034FEE22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51" name="Freeform 5">
                <a:extLst>
                  <a:ext uri="{FF2B5EF4-FFF2-40B4-BE49-F238E27FC236}">
                    <a16:creationId xmlns:a16="http://schemas.microsoft.com/office/drawing/2014/main" id="{5DF212CB-8091-E28F-AB98-7A93971A5DA9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49" name="TextBox 7">
              <a:extLst>
                <a:ext uri="{FF2B5EF4-FFF2-40B4-BE49-F238E27FC236}">
                  <a16:creationId xmlns:a16="http://schemas.microsoft.com/office/drawing/2014/main" id="{ED0572DF-C357-1485-3397-92C0AD46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01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4" name="矩形 153">
            <a:extLst>
              <a:ext uri="{FF2B5EF4-FFF2-40B4-BE49-F238E27FC236}">
                <a16:creationId xmlns:a16="http://schemas.microsoft.com/office/drawing/2014/main" id="{8DB6F62C-77E5-29CF-30DD-F895CBFDA6F3}"/>
              </a:ext>
            </a:extLst>
          </p:cNvPr>
          <p:cNvSpPr/>
          <p:nvPr/>
        </p:nvSpPr>
        <p:spPr>
          <a:xfrm>
            <a:off x="424016" y="1364774"/>
            <a:ext cx="2232248" cy="438557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en-US" altLang="zh-CN" sz="12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Investigate factors influencing Time at Shelter</a:t>
            </a:r>
          </a:p>
        </p:txBody>
      </p: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33E8300-EC5F-D74F-532B-944B3631A3A7}"/>
              </a:ext>
            </a:extLst>
          </p:cNvPr>
          <p:cNvCxnSpPr/>
          <p:nvPr/>
        </p:nvCxnSpPr>
        <p:spPr>
          <a:xfrm>
            <a:off x="3060225" y="3004136"/>
            <a:ext cx="548697" cy="1190"/>
          </a:xfrm>
          <a:prstGeom prst="line">
            <a:avLst/>
          </a:prstGeom>
          <a:ln>
            <a:solidFill>
              <a:srgbClr val="41445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7486F551-8528-96B4-F5C5-D42A1B8532E4}"/>
              </a:ext>
            </a:extLst>
          </p:cNvPr>
          <p:cNvGrpSpPr/>
          <p:nvPr/>
        </p:nvGrpSpPr>
        <p:grpSpPr>
          <a:xfrm>
            <a:off x="2611428" y="2790954"/>
            <a:ext cx="502789" cy="453321"/>
            <a:chOff x="5424755" y="1340768"/>
            <a:chExt cx="670560" cy="604586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0A5789C4-9E26-5C00-CF56-17D32D5D0BAE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5424755" y="1340768"/>
              <a:chExt cx="670560" cy="604586"/>
            </a:xfrm>
          </p:grpSpPr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9F9ED4E1-1086-5927-13E9-274563FC5D7F}"/>
                  </a:ext>
                </a:extLst>
              </p:cNvPr>
              <p:cNvGrpSpPr/>
              <p:nvPr/>
            </p:nvGrpSpPr>
            <p:grpSpPr>
              <a:xfrm>
                <a:off x="5424755" y="1340768"/>
                <a:ext cx="670560" cy="604586"/>
                <a:chOff x="3720691" y="2824413"/>
                <a:chExt cx="1341120" cy="1209172"/>
              </a:xfrm>
            </p:grpSpPr>
            <p:sp>
              <p:nvSpPr>
                <p:cNvPr id="162" name="Freeform 5">
                  <a:extLst>
                    <a:ext uri="{FF2B5EF4-FFF2-40B4-BE49-F238E27FC236}">
                      <a16:creationId xmlns:a16="http://schemas.microsoft.com/office/drawing/2014/main" id="{C8063F33-BDF5-8930-3A84-8B3ECC49A4F6}"/>
                    </a:ext>
                  </a:extLst>
                </p:cNvPr>
                <p:cNvSpPr/>
                <p:nvPr/>
              </p:nvSpPr>
              <p:spPr bwMode="auto">
                <a:xfrm rot="1855731">
                  <a:off x="3720691" y="2824413"/>
                  <a:ext cx="1341120" cy="1209172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16200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190500" dist="1143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  <p:sp>
              <p:nvSpPr>
                <p:cNvPr id="163" name="Freeform 5">
                  <a:extLst>
                    <a:ext uri="{FF2B5EF4-FFF2-40B4-BE49-F238E27FC236}">
                      <a16:creationId xmlns:a16="http://schemas.microsoft.com/office/drawing/2014/main" id="{3C89E7C1-667E-535D-9FA6-2E9F86BCC6D7}"/>
                    </a:ext>
                  </a:extLst>
                </p:cNvPr>
                <p:cNvSpPr/>
                <p:nvPr/>
              </p:nvSpPr>
              <p:spPr bwMode="auto">
                <a:xfrm rot="1855731">
                  <a:off x="3764581" y="2863367"/>
                  <a:ext cx="1264630" cy="1140208"/>
                </a:xfrm>
                <a:custGeom>
                  <a:avLst/>
                  <a:gdLst>
                    <a:gd name="T0" fmla="*/ 2151 w 2740"/>
                    <a:gd name="T1" fmla="*/ 2315 h 2446"/>
                    <a:gd name="T2" fmla="*/ 2055 w 2740"/>
                    <a:gd name="T3" fmla="*/ 2410 h 2446"/>
                    <a:gd name="T4" fmla="*/ 1918 w 2740"/>
                    <a:gd name="T5" fmla="*/ 2445 h 2446"/>
                    <a:gd name="T6" fmla="*/ 816 w 2740"/>
                    <a:gd name="T7" fmla="*/ 2445 h 2446"/>
                    <a:gd name="T8" fmla="*/ 685 w 2740"/>
                    <a:gd name="T9" fmla="*/ 2410 h 2446"/>
                    <a:gd name="T10" fmla="*/ 589 w 2740"/>
                    <a:gd name="T11" fmla="*/ 2314 h 2446"/>
                    <a:gd name="T12" fmla="*/ 36 w 2740"/>
                    <a:gd name="T13" fmla="*/ 1356 h 2446"/>
                    <a:gd name="T14" fmla="*/ 0 w 2740"/>
                    <a:gd name="T15" fmla="*/ 1223 h 2446"/>
                    <a:gd name="T16" fmla="*/ 36 w 2740"/>
                    <a:gd name="T17" fmla="*/ 1089 h 2446"/>
                    <a:gd name="T18" fmla="*/ 587 w 2740"/>
                    <a:gd name="T19" fmla="*/ 135 h 2446"/>
                    <a:gd name="T20" fmla="*/ 685 w 2740"/>
                    <a:gd name="T21" fmla="*/ 37 h 2446"/>
                    <a:gd name="T22" fmla="*/ 810 w 2740"/>
                    <a:gd name="T23" fmla="*/ 1 h 2446"/>
                    <a:gd name="T24" fmla="*/ 1916 w 2740"/>
                    <a:gd name="T25" fmla="*/ 1 h 2446"/>
                    <a:gd name="T26" fmla="*/ 2055 w 2740"/>
                    <a:gd name="T27" fmla="*/ 37 h 2446"/>
                    <a:gd name="T28" fmla="*/ 2151 w 2740"/>
                    <a:gd name="T29" fmla="*/ 132 h 2446"/>
                    <a:gd name="T30" fmla="*/ 2702 w 2740"/>
                    <a:gd name="T31" fmla="*/ 1086 h 2446"/>
                    <a:gd name="T32" fmla="*/ 2740 w 2740"/>
                    <a:gd name="T33" fmla="*/ 1223 h 2446"/>
                    <a:gd name="T34" fmla="*/ 2701 w 2740"/>
                    <a:gd name="T35" fmla="*/ 1361 h 2446"/>
                    <a:gd name="T36" fmla="*/ 2151 w 2740"/>
                    <a:gd name="T37" fmla="*/ 2315 h 2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40" h="2446">
                      <a:moveTo>
                        <a:pt x="2151" y="2315"/>
                      </a:moveTo>
                      <a:cubicBezTo>
                        <a:pt x="2128" y="2353"/>
                        <a:pt x="2096" y="2386"/>
                        <a:pt x="2055" y="2410"/>
                      </a:cubicBezTo>
                      <a:cubicBezTo>
                        <a:pt x="2012" y="2435"/>
                        <a:pt x="1965" y="2446"/>
                        <a:pt x="1918" y="2445"/>
                      </a:cubicBezTo>
                      <a:lnTo>
                        <a:pt x="816" y="2445"/>
                      </a:lnTo>
                      <a:cubicBezTo>
                        <a:pt x="772" y="2445"/>
                        <a:pt x="726" y="2434"/>
                        <a:pt x="685" y="2410"/>
                      </a:cubicBezTo>
                      <a:cubicBezTo>
                        <a:pt x="644" y="2386"/>
                        <a:pt x="611" y="2353"/>
                        <a:pt x="589" y="2314"/>
                      </a:cubicBezTo>
                      <a:lnTo>
                        <a:pt x="36" y="1356"/>
                      </a:lnTo>
                      <a:cubicBezTo>
                        <a:pt x="13" y="1317"/>
                        <a:pt x="0" y="1272"/>
                        <a:pt x="0" y="1223"/>
                      </a:cubicBezTo>
                      <a:cubicBezTo>
                        <a:pt x="0" y="1174"/>
                        <a:pt x="13" y="1129"/>
                        <a:pt x="36" y="1089"/>
                      </a:cubicBezTo>
                      <a:lnTo>
                        <a:pt x="587" y="135"/>
                      </a:lnTo>
                      <a:cubicBezTo>
                        <a:pt x="610" y="96"/>
                        <a:pt x="643" y="61"/>
                        <a:pt x="685" y="37"/>
                      </a:cubicBezTo>
                      <a:cubicBezTo>
                        <a:pt x="724" y="14"/>
                        <a:pt x="767" y="2"/>
                        <a:pt x="810" y="1"/>
                      </a:cubicBezTo>
                      <a:lnTo>
                        <a:pt x="1916" y="1"/>
                      </a:lnTo>
                      <a:cubicBezTo>
                        <a:pt x="1963" y="0"/>
                        <a:pt x="2011" y="11"/>
                        <a:pt x="2055" y="37"/>
                      </a:cubicBezTo>
                      <a:cubicBezTo>
                        <a:pt x="2096" y="60"/>
                        <a:pt x="2129" y="93"/>
                        <a:pt x="2151" y="132"/>
                      </a:cubicBezTo>
                      <a:lnTo>
                        <a:pt x="2702" y="1086"/>
                      </a:lnTo>
                      <a:cubicBezTo>
                        <a:pt x="2726" y="1126"/>
                        <a:pt x="2740" y="1173"/>
                        <a:pt x="2740" y="1223"/>
                      </a:cubicBezTo>
                      <a:cubicBezTo>
                        <a:pt x="2740" y="1274"/>
                        <a:pt x="2726" y="1321"/>
                        <a:pt x="2701" y="1361"/>
                      </a:cubicBezTo>
                      <a:lnTo>
                        <a:pt x="2151" y="231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D3D3D3"/>
                    </a:gs>
                    <a:gs pos="100000">
                      <a:srgbClr val="F9F9F9"/>
                    </a:gs>
                  </a:gsLst>
                  <a:lin ang="21594000" scaled="0"/>
                </a:gradFill>
                <a:ln w="12700" cap="flat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68562" tIns="34281" rIns="68562" bIns="34281" numCol="1" anchor="t" anchorCtr="0" compatLnSpc="1"/>
                <a:lstStyle/>
                <a:p>
                  <a:endParaRPr lang="zh-CN" altLang="en-US" sz="1350">
                    <a:solidFill>
                      <a:srgbClr val="414455"/>
                    </a:solidFill>
                  </a:endParaRPr>
                </a:p>
              </p:txBody>
            </p:sp>
          </p:grpSp>
          <p:sp>
            <p:nvSpPr>
              <p:cNvPr id="161" name="Freeform 5">
                <a:extLst>
                  <a:ext uri="{FF2B5EF4-FFF2-40B4-BE49-F238E27FC236}">
                    <a16:creationId xmlns:a16="http://schemas.microsoft.com/office/drawing/2014/main" id="{A22CBE60-A29F-A335-16C2-40B531350D5D}"/>
                  </a:ext>
                </a:extLst>
              </p:cNvPr>
              <p:cNvSpPr/>
              <p:nvPr/>
            </p:nvSpPr>
            <p:spPr bwMode="auto">
              <a:xfrm rot="1855731">
                <a:off x="5470180" y="1383052"/>
                <a:ext cx="576760" cy="520015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414455"/>
                </a:solidFill>
                <a:prstDash val="sysDash"/>
                <a:miter lim="800000"/>
              </a:ln>
              <a:effectLst/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>
                  <a:solidFill>
                    <a:srgbClr val="414455"/>
                  </a:solidFill>
                </a:endParaRPr>
              </a:p>
            </p:txBody>
          </p:sp>
        </p:grpSp>
        <p:sp>
          <p:nvSpPr>
            <p:cNvPr id="159" name="TextBox 7">
              <a:extLst>
                <a:ext uri="{FF2B5EF4-FFF2-40B4-BE49-F238E27FC236}">
                  <a16:creationId xmlns:a16="http://schemas.microsoft.com/office/drawing/2014/main" id="{187C9340-53DC-25B9-DF10-3C1D97EA0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003" y="1484784"/>
              <a:ext cx="576063" cy="30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500" b="1" dirty="0">
                  <a:solidFill>
                    <a:srgbClr val="41445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sym typeface="微软雅黑" panose="020B0503020204020204" pitchFamily="34" charset="-122"/>
                </a:rPr>
                <a:t>02</a:t>
              </a:r>
              <a:endParaRPr lang="zh-CN" altLang="en-US" sz="1500" b="1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353EC459-DBBE-6B8A-419C-254BB4F5F906}"/>
              </a:ext>
            </a:extLst>
          </p:cNvPr>
          <p:cNvSpPr/>
          <p:nvPr/>
        </p:nvSpPr>
        <p:spPr>
          <a:xfrm>
            <a:off x="1461779" y="2899650"/>
            <a:ext cx="1166005" cy="253891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r>
              <a:rPr lang="en-GB" altLang="zh-CN" sz="1200" b="1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variables:</a:t>
            </a:r>
            <a:endParaRPr lang="en-US" altLang="zh-CN" sz="1200" b="1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47">
            <a:extLst>
              <a:ext uri="{FF2B5EF4-FFF2-40B4-BE49-F238E27FC236}">
                <a16:creationId xmlns:a16="http://schemas.microsoft.com/office/drawing/2014/main" id="{A9B0C9DE-C5A3-0268-4C20-EF11502EE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46" y="2954675"/>
            <a:ext cx="1153011" cy="125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Animal Type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Intake Type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Chip Status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100" dirty="0">
                <a:latin typeface="Sitka Small" pitchFamily="2" charset="0"/>
                <a:sym typeface="微软雅黑" panose="020B0503020204020204" pitchFamily="34" charset="-122"/>
              </a:rPr>
              <a:t>Outcome Type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sym typeface="微软雅黑" panose="020B0503020204020204" pitchFamily="34" charset="-122"/>
            </a:endParaRP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53C43552-4F1A-45D9-3A8B-E68804AB3FC4}"/>
              </a:ext>
            </a:extLst>
          </p:cNvPr>
          <p:cNvGrpSpPr/>
          <p:nvPr/>
        </p:nvGrpSpPr>
        <p:grpSpPr>
          <a:xfrm>
            <a:off x="5497097" y="1168410"/>
            <a:ext cx="208734" cy="138347"/>
            <a:chOff x="9482595" y="2565731"/>
            <a:chExt cx="278384" cy="184511"/>
          </a:xfrm>
        </p:grpSpPr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7296E990-77FF-EC82-8670-3C9677634FEE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875BC6AC-ECBF-C283-2C2F-572DFFA3F0C6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414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625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2500"/>
                            </p:stCondLst>
                            <p:childTnLst>
                              <p:par>
                                <p:cTn id="3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3000"/>
                            </p:stCondLst>
                            <p:childTnLst>
                              <p:par>
                                <p:cTn id="36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0" dur="4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3" dur="4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3500"/>
                            </p:stCondLst>
                            <p:childTnLst>
                              <p:par>
                                <p:cTn id="3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4000"/>
                            </p:stCondLst>
                            <p:childTnLst>
                              <p:par>
                                <p:cTn id="37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7" dur="4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0" dur="4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500"/>
                            </p:stCondLst>
                            <p:childTnLst>
                              <p:par>
                                <p:cTn id="3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5000"/>
                            </p:stCondLst>
                            <p:childTnLst>
                              <p:par>
                                <p:cTn id="39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4" dur="4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900"/>
                            </p:stCondLst>
                            <p:childTnLst>
                              <p:par>
                                <p:cTn id="4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6400"/>
                            </p:stCondLst>
                            <p:childTnLst>
                              <p:par>
                                <p:cTn id="410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8" dur="4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1" dur="4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7300"/>
                            </p:stCondLst>
                            <p:childTnLst>
                              <p:par>
                                <p:cTn id="4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14" grpId="0" bldLvl="0" animBg="1"/>
      <p:bldP spid="20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4" grpId="0" bldLvl="0" animBg="1"/>
      <p:bldP spid="75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6" grpId="0" bldLvl="0" animBg="1"/>
      <p:bldP spid="87" grpId="0" bldLvl="0" animBg="1"/>
      <p:bldP spid="88" grpId="0" bldLvl="0" animBg="1"/>
      <p:bldP spid="89" grpId="0" bldLvl="0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10" grpId="0" bldLvl="0" animBg="1"/>
      <p:bldP spid="111" grpId="0" bldLvl="0" animBg="1"/>
      <p:bldP spid="112" grpId="0" bldLvl="0" animBg="1"/>
      <p:bldP spid="113" grpId="0" bldLvl="0" animBg="1"/>
      <p:bldP spid="114" grpId="0" bldLvl="0" animBg="1"/>
      <p:bldP spid="115" grpId="0" bldLvl="0" animBg="1"/>
      <p:bldP spid="116" grpId="0" bldLvl="0" animBg="1"/>
      <p:bldP spid="117" grpId="0" bldLvl="0" animBg="1"/>
      <p:bldP spid="118" grpId="0" bldLvl="0" animBg="1"/>
      <p:bldP spid="119" grpId="0" bldLvl="0" animBg="1"/>
      <p:bldP spid="120" grpId="0" bldLvl="0" animBg="1"/>
      <p:bldP spid="121" grpId="0" bldLvl="0" animBg="1"/>
      <p:bldP spid="122" grpId="0" bldLvl="0" animBg="1"/>
      <p:bldP spid="123" grpId="0" bldLvl="0" animBg="1"/>
      <p:bldP spid="124" grpId="0" bldLvl="0" animBg="1"/>
      <p:bldP spid="125" grpId="0" bldLvl="0" animBg="1"/>
      <p:bldP spid="133" grpId="0"/>
      <p:bldP spid="134" grpId="0"/>
      <p:bldP spid="143" grpId="0"/>
      <p:bldP spid="144" grpId="0"/>
      <p:bldP spid="154" grpId="0"/>
      <p:bldP spid="164" grpId="0"/>
      <p:bldP spid="1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D324A-7ADA-BC9E-1705-FB81B44D0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20856895-A449-2B49-7CB4-8399620D7C55}"/>
              </a:ext>
            </a:extLst>
          </p:cNvPr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C2E48C9-B8BE-6A92-5AB9-FAAA0B659847}"/>
              </a:ext>
            </a:extLst>
          </p:cNvPr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F5A3FBED-D1BD-58D8-BC29-FDB6E588C442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6713A0B5-F4E0-EED6-8A4D-3375E1821988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>
            <a:extLst>
              <a:ext uri="{FF2B5EF4-FFF2-40B4-BE49-F238E27FC236}">
                <a16:creationId xmlns:a16="http://schemas.microsoft.com/office/drawing/2014/main" id="{91222BB6-59C6-C787-1C6C-D5FBDBCE2E70}"/>
              </a:ext>
            </a:extLst>
          </p:cNvPr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69E8C949-1D71-86A8-3D74-E6DF6B154DE7}"/>
              </a:ext>
            </a:extLst>
          </p:cNvPr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B1EBACC4-F2F2-FC73-8D08-A725A20CB401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1BECA35A-AB53-9C66-424B-BA2894BF75F9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BDA2389A-4AA7-81F0-5925-866C385113D1}"/>
              </a:ext>
            </a:extLst>
          </p:cNvPr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7C17CA-76AC-E821-D1CE-274ECB049C8C}"/>
              </a:ext>
            </a:extLst>
          </p:cNvPr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9D1C7-52C0-ED53-1F64-36803B8D990A}"/>
              </a:ext>
            </a:extLst>
          </p:cNvPr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2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86DB2331-BE59-191F-8935-0523C84E3EB9}"/>
              </a:ext>
            </a:extLst>
          </p:cNvPr>
          <p:cNvSpPr txBox="1"/>
          <p:nvPr/>
        </p:nvSpPr>
        <p:spPr>
          <a:xfrm>
            <a:off x="5121595" y="2281122"/>
            <a:ext cx="4363670" cy="4674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Exploratory Data Analysis</a:t>
            </a:r>
            <a:endParaRPr lang="zh-CN" altLang="en-US" sz="2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Freeform 261">
            <a:extLst>
              <a:ext uri="{FF2B5EF4-FFF2-40B4-BE49-F238E27FC236}">
                <a16:creationId xmlns:a16="http://schemas.microsoft.com/office/drawing/2014/main" id="{22F87F1E-A568-C480-F0BF-5AE2141D86E5}"/>
              </a:ext>
            </a:extLst>
          </p:cNvPr>
          <p:cNvSpPr/>
          <p:nvPr/>
        </p:nvSpPr>
        <p:spPr bwMode="auto">
          <a:xfrm>
            <a:off x="2476727" y="2379846"/>
            <a:ext cx="509408" cy="509408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83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19" grpId="0"/>
      <p:bldP spid="5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/>
          <p:cNvSpPr txBox="1"/>
          <p:nvPr/>
        </p:nvSpPr>
        <p:spPr>
          <a:xfrm>
            <a:off x="952374" y="231626"/>
            <a:ext cx="2483560" cy="4674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/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/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/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04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 bwMode="auto">
          <a:xfrm>
            <a:off x="2628290" y="857910"/>
            <a:ext cx="3925630" cy="256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anose="0201060903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zh-CN" altLang="en-US" sz="1800" b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单击此处添加名称</a:t>
            </a:r>
            <a:endParaRPr lang="zh-CN" sz="1800" b="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弧形 36"/>
          <p:cNvSpPr/>
          <p:nvPr/>
        </p:nvSpPr>
        <p:spPr>
          <a:xfrm>
            <a:off x="3168209" y="790466"/>
            <a:ext cx="377944" cy="377944"/>
          </a:xfrm>
          <a:prstGeom prst="arc">
            <a:avLst>
              <a:gd name="adj1" fmla="val 18916496"/>
              <a:gd name="adj2" fmla="val 2632855"/>
            </a:avLst>
          </a:prstGeom>
          <a:ln>
            <a:solidFill>
              <a:srgbClr val="41445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8" name="组合 37"/>
          <p:cNvGrpSpPr/>
          <p:nvPr/>
        </p:nvGrpSpPr>
        <p:grpSpPr>
          <a:xfrm>
            <a:off x="6083660" y="1675232"/>
            <a:ext cx="394805" cy="355962"/>
            <a:chOff x="5424755" y="1340768"/>
            <a:chExt cx="670560" cy="604586"/>
          </a:xfrm>
        </p:grpSpPr>
        <p:grpSp>
          <p:nvGrpSpPr>
            <p:cNvPr id="39" name="组合 38"/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/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/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/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6007214" y="2190272"/>
            <a:ext cx="3029282" cy="1002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Right-skewed distribution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Most animals stay for a short time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Fewer animals stay for a long time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/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Freeform 261">
            <a:extLst>
              <a:ext uri="{FF2B5EF4-FFF2-40B4-BE49-F238E27FC236}">
                <a16:creationId xmlns:a16="http://schemas.microsoft.com/office/drawing/2014/main" id="{52178D51-3142-48F6-C7F3-B4FCE44563DB}"/>
              </a:ext>
            </a:extLst>
          </p:cNvPr>
          <p:cNvSpPr/>
          <p:nvPr/>
        </p:nvSpPr>
        <p:spPr bwMode="auto">
          <a:xfrm>
            <a:off x="551496" y="281280"/>
            <a:ext cx="220306" cy="22030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CFC515-EA25-B24C-6E83-7781E94C5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76" y="768123"/>
            <a:ext cx="5388546" cy="375640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7" grpId="0" bldLvl="0" animBg="1"/>
      <p:bldP spid="61" grpId="0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B106-4579-EC3E-6B9D-58A9F380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502E38-AC5F-C778-61E5-D4937F3B03D3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B1212B-DFCF-9D83-19FF-DE76D4D3B57B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F8758943-740B-D357-3BFC-9D04D06701C8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C60C3B12-2578-096F-71C3-317BEAB152D9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132DA7E-601B-8F99-93FE-D7EF1396A0D5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8619B79A-09F8-2474-7724-4F32ED478027}"/>
              </a:ext>
            </a:extLst>
          </p:cNvPr>
          <p:cNvSpPr txBox="1"/>
          <p:nvPr/>
        </p:nvSpPr>
        <p:spPr>
          <a:xfrm>
            <a:off x="952374" y="231626"/>
            <a:ext cx="2483560" cy="4674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29F6BF6-C3C2-9315-EC04-17ADAD673710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A1FE50A-C253-6057-B1A9-1DF449498308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CB577CB-3280-E198-DFEF-39C027A9CFFA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6C8241E-BB89-6580-1423-36BAC552B20C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F7139F33-878C-C833-05C3-8859980913A2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05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A8827AF-A2AC-DCB5-52C3-B13EFF1DACFD}"/>
              </a:ext>
            </a:extLst>
          </p:cNvPr>
          <p:cNvGrpSpPr/>
          <p:nvPr/>
        </p:nvGrpSpPr>
        <p:grpSpPr>
          <a:xfrm>
            <a:off x="6007214" y="849572"/>
            <a:ext cx="394805" cy="355962"/>
            <a:chOff x="5424755" y="1340768"/>
            <a:chExt cx="670560" cy="60458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F4DB77B-07AD-87A8-D5F4-C7B813E212C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B9BDDD47-4C70-DDF5-4CBA-D48B3B3988FC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124E2B64-67A4-E95E-08AB-402F24135FFC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2660140-F51C-4D9C-387D-E4634B080961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26B0003-7ABF-8D62-A81B-C5370E84972B}"/>
              </a:ext>
            </a:extLst>
          </p:cNvPr>
          <p:cNvSpPr txBox="1"/>
          <p:nvPr/>
        </p:nvSpPr>
        <p:spPr>
          <a:xfrm>
            <a:off x="5979420" y="1306757"/>
            <a:ext cx="3029282" cy="20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Animal Type: Dogs 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are the majority, followed by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cats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Chip Status: 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Most animals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 not have a chip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Intake Type: Stray animals 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 up the largest portion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Outcome Type: Adoption </a:t>
            </a:r>
            <a:r>
              <a:rPr lang="en-US" altLang="zh-CN" sz="11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is the most common, followed by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euthanasia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170F552-31DE-6F3D-9BD6-DAD9D3EA895E}"/>
              </a:ext>
            </a:extLst>
          </p:cNvPr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FB4EF54-0CEA-277D-8CAE-6BFAD5B615F2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C66DE918-7942-EB24-D48F-8DFD27E4E2F6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Freeform 261">
            <a:extLst>
              <a:ext uri="{FF2B5EF4-FFF2-40B4-BE49-F238E27FC236}">
                <a16:creationId xmlns:a16="http://schemas.microsoft.com/office/drawing/2014/main" id="{E7C39DAE-3933-DA7A-B0F1-A86B6FE3A7D2}"/>
              </a:ext>
            </a:extLst>
          </p:cNvPr>
          <p:cNvSpPr/>
          <p:nvPr/>
        </p:nvSpPr>
        <p:spPr bwMode="auto">
          <a:xfrm>
            <a:off x="551496" y="281280"/>
            <a:ext cx="220306" cy="22030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图片 1" descr="截屏2025-03-21 22.32.48">
            <a:extLst>
              <a:ext uri="{FF2B5EF4-FFF2-40B4-BE49-F238E27FC236}">
                <a16:creationId xmlns:a16="http://schemas.microsoft.com/office/drawing/2014/main" id="{8DE8C9B3-8A1D-6CC3-5F92-F0BD086A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224" y="962825"/>
            <a:ext cx="5307721" cy="36301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B32CF3-8332-502E-F453-2A1F27A3D9B5}"/>
              </a:ext>
            </a:extLst>
          </p:cNvPr>
          <p:cNvSpPr txBox="1"/>
          <p:nvPr/>
        </p:nvSpPr>
        <p:spPr>
          <a:xfrm>
            <a:off x="6439206" y="802489"/>
            <a:ext cx="261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Proportional Distribution of Key Variables </a:t>
            </a:r>
            <a:endParaRPr lang="zh-CN" altLang="en-US" sz="14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9BAC4C-77C7-AD5B-8718-01171BE70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805" y="3058605"/>
            <a:ext cx="743776" cy="7864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2B67A1-C1D9-4764-1812-C66372DE002E}"/>
              </a:ext>
            </a:extLst>
          </p:cNvPr>
          <p:cNvSpPr txBox="1"/>
          <p:nvPr/>
        </p:nvSpPr>
        <p:spPr>
          <a:xfrm>
            <a:off x="6469396" y="3261453"/>
            <a:ext cx="26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Key Takeaway:</a:t>
            </a:r>
            <a:endParaRPr lang="zh-CN" altLang="en-US" sz="1400" b="1" i="1" dirty="0"/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C346E1AD-E915-B5E5-4415-13CD2CD160E8}"/>
              </a:ext>
            </a:extLst>
          </p:cNvPr>
          <p:cNvSpPr txBox="1"/>
          <p:nvPr/>
        </p:nvSpPr>
        <p:spPr>
          <a:xfrm>
            <a:off x="6053198" y="3650826"/>
            <a:ext cx="3029282" cy="94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Dogs &amp; strays dominate the dataset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Adoption is the most frequent outcome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95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 bldLvl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043F0-530E-E737-A657-7F64A96F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AF8AA8B5-FB32-C3E1-0425-1735FA560F1B}"/>
              </a:ext>
            </a:extLst>
          </p:cNvPr>
          <p:cNvGrpSpPr/>
          <p:nvPr/>
        </p:nvGrpSpPr>
        <p:grpSpPr>
          <a:xfrm>
            <a:off x="414620" y="142563"/>
            <a:ext cx="502789" cy="453321"/>
            <a:chOff x="5424755" y="1340768"/>
            <a:chExt cx="670560" cy="6045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308E95E-7C92-3F0A-2E00-57C4EBDB7F03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18" name="Freeform 5">
                <a:extLst>
                  <a:ext uri="{FF2B5EF4-FFF2-40B4-BE49-F238E27FC236}">
                    <a16:creationId xmlns:a16="http://schemas.microsoft.com/office/drawing/2014/main" id="{051896A8-BC48-66D0-7027-1717DC0F2BE2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5F7161A8-F7A0-546C-152E-BA0D4B0BDB04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</p:grp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226CCB3-4DFB-6397-715B-2756944291CE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733691AB-4704-EDD3-E33B-3B19A719B426}"/>
              </a:ext>
            </a:extLst>
          </p:cNvPr>
          <p:cNvSpPr txBox="1"/>
          <p:nvPr/>
        </p:nvSpPr>
        <p:spPr>
          <a:xfrm>
            <a:off x="952374" y="231626"/>
            <a:ext cx="2483560" cy="46742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135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</a:t>
            </a:r>
          </a:p>
          <a:p>
            <a:pPr marL="0" lvl="1"/>
            <a:endParaRPr lang="zh-CN" altLang="en-US" sz="1350" dirty="0">
              <a:solidFill>
                <a:srgbClr val="4144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44C9BA5-DFDD-CCC8-0438-60B2D7C8B2E7}"/>
              </a:ext>
            </a:extLst>
          </p:cNvPr>
          <p:cNvCxnSpPr/>
          <p:nvPr/>
        </p:nvCxnSpPr>
        <p:spPr>
          <a:xfrm>
            <a:off x="1006366" y="501586"/>
            <a:ext cx="7291077" cy="0"/>
          </a:xfrm>
          <a:prstGeom prst="line">
            <a:avLst/>
          </a:prstGeom>
          <a:ln>
            <a:solidFill>
              <a:srgbClr val="41445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4AFD728-BA8C-1E7F-C49C-5552419ABCB4}"/>
              </a:ext>
            </a:extLst>
          </p:cNvPr>
          <p:cNvGrpSpPr/>
          <p:nvPr/>
        </p:nvGrpSpPr>
        <p:grpSpPr>
          <a:xfrm>
            <a:off x="8427406" y="345603"/>
            <a:ext cx="193989" cy="174903"/>
            <a:chOff x="3720691" y="2824413"/>
            <a:chExt cx="1341120" cy="120917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075840F-D152-FE33-41FB-B7461C1CAA55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0A17602-FE89-E74C-31EA-454C753C78B7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6" name="文本框 9">
            <a:extLst>
              <a:ext uri="{FF2B5EF4-FFF2-40B4-BE49-F238E27FC236}">
                <a16:creationId xmlns:a16="http://schemas.microsoft.com/office/drawing/2014/main" id="{89D01556-E51B-221C-789F-05F2572134BB}"/>
              </a:ext>
            </a:extLst>
          </p:cNvPr>
          <p:cNvSpPr txBox="1"/>
          <p:nvPr/>
        </p:nvSpPr>
        <p:spPr>
          <a:xfrm>
            <a:off x="8027484" y="250547"/>
            <a:ext cx="323952" cy="259671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US" altLang="zh-CN" sz="1350" dirty="0">
                <a:solidFill>
                  <a:srgbClr val="414455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06</a:t>
            </a:r>
            <a:endParaRPr lang="zh-CN" altLang="en-US" sz="1350" dirty="0">
              <a:solidFill>
                <a:srgbClr val="414455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D7D0103-91A7-E990-B6B8-D35744E0A32F}"/>
              </a:ext>
            </a:extLst>
          </p:cNvPr>
          <p:cNvGrpSpPr/>
          <p:nvPr/>
        </p:nvGrpSpPr>
        <p:grpSpPr>
          <a:xfrm>
            <a:off x="6007214" y="849572"/>
            <a:ext cx="394805" cy="355962"/>
            <a:chOff x="5424755" y="1340768"/>
            <a:chExt cx="670560" cy="60458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ECADAAC-FF2A-0546-7715-7E665CA44670}"/>
                </a:ext>
              </a:extLst>
            </p:cNvPr>
            <p:cNvGrpSpPr/>
            <p:nvPr/>
          </p:nvGrpSpPr>
          <p:grpSpPr>
            <a:xfrm>
              <a:off x="5424755" y="1340768"/>
              <a:ext cx="670560" cy="604586"/>
              <a:chOff x="3720691" y="2824413"/>
              <a:chExt cx="1341120" cy="1209172"/>
            </a:xfrm>
          </p:grpSpPr>
          <p:sp>
            <p:nvSpPr>
              <p:cNvPr id="41" name="Freeform 5">
                <a:extLst>
                  <a:ext uri="{FF2B5EF4-FFF2-40B4-BE49-F238E27FC236}">
                    <a16:creationId xmlns:a16="http://schemas.microsoft.com/office/drawing/2014/main" id="{8A3C2DE0-D9FF-29EA-AB27-A13E045EC7DA}"/>
                  </a:ext>
                </a:extLst>
              </p:cNvPr>
              <p:cNvSpPr/>
              <p:nvPr/>
            </p:nvSpPr>
            <p:spPr bwMode="auto">
              <a:xfrm rot="1855731">
                <a:off x="3720691" y="2824413"/>
                <a:ext cx="1341120" cy="1209172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16200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1905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9E9CA5D6-69E1-A47A-4604-CCA5C723465D}"/>
                  </a:ext>
                </a:extLst>
              </p:cNvPr>
              <p:cNvSpPr/>
              <p:nvPr/>
            </p:nvSpPr>
            <p:spPr bwMode="auto">
              <a:xfrm rot="1855731">
                <a:off x="3764581" y="2863367"/>
                <a:ext cx="1264630" cy="114020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gradFill>
                <a:gsLst>
                  <a:gs pos="0">
                    <a:srgbClr val="D3D3D3"/>
                  </a:gs>
                  <a:gs pos="100000">
                    <a:srgbClr val="F9F9F9"/>
                  </a:gs>
                </a:gsLst>
                <a:lin ang="21594000" scaled="0"/>
              </a:gradFill>
              <a:ln w="12700" cap="flat">
                <a:noFill/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68562" tIns="34281" rIns="68562" bIns="34281" numCol="1" anchor="t" anchorCtr="0" compatLnSpc="1"/>
              <a:lstStyle/>
              <a:p>
                <a:endParaRPr lang="zh-CN" altLang="en-US" sz="1350" dirty="0"/>
              </a:p>
            </p:txBody>
          </p:sp>
        </p:grp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87650442-F172-2F5E-A994-BA2B8CB3F391}"/>
                </a:ext>
              </a:extLst>
            </p:cNvPr>
            <p:cNvSpPr/>
            <p:nvPr/>
          </p:nvSpPr>
          <p:spPr bwMode="auto">
            <a:xfrm rot="1855731">
              <a:off x="5470180" y="1383052"/>
              <a:ext cx="576760" cy="52001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noFill/>
            <a:ln w="9525" cap="flat">
              <a:solidFill>
                <a:srgbClr val="414455"/>
              </a:solidFill>
              <a:prstDash val="sysDash"/>
              <a:miter lim="800000"/>
            </a:ln>
            <a:effectLst/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21A0479-D77A-7600-37F1-75D81E660A21}"/>
              </a:ext>
            </a:extLst>
          </p:cNvPr>
          <p:cNvSpPr txBox="1"/>
          <p:nvPr/>
        </p:nvSpPr>
        <p:spPr>
          <a:xfrm>
            <a:off x="5979420" y="1306757"/>
            <a:ext cx="3029282" cy="1962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</a:t>
            </a:r>
            <a:r>
              <a:rPr lang="en-US" altLang="zh-CN" sz="1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Adoption: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Longest stay, several outliers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Died: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Very short stay, median near 0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Euthanized: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Longer stay, wide spread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Foster: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Short stay, tight distribution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• Returned to Owner: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Also short, similar to Foster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0824151-340B-0282-D00E-5505130AEA04}"/>
              </a:ext>
            </a:extLst>
          </p:cNvPr>
          <p:cNvGrpSpPr/>
          <p:nvPr/>
        </p:nvGrpSpPr>
        <p:grpSpPr>
          <a:xfrm>
            <a:off x="8196694" y="1168410"/>
            <a:ext cx="208734" cy="138347"/>
            <a:chOff x="9482595" y="2565731"/>
            <a:chExt cx="278384" cy="184511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B70362B-CBED-539A-FB95-F1DA3BFEE369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3D23EEC-D931-2968-F9A3-1323513634C2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Freeform 261">
            <a:extLst>
              <a:ext uri="{FF2B5EF4-FFF2-40B4-BE49-F238E27FC236}">
                <a16:creationId xmlns:a16="http://schemas.microsoft.com/office/drawing/2014/main" id="{E6E5CB39-EFA7-AD27-9C61-E0187D93615F}"/>
              </a:ext>
            </a:extLst>
          </p:cNvPr>
          <p:cNvSpPr/>
          <p:nvPr/>
        </p:nvSpPr>
        <p:spPr bwMode="auto">
          <a:xfrm>
            <a:off x="551496" y="281280"/>
            <a:ext cx="220306" cy="220306"/>
          </a:xfrm>
          <a:custGeom>
            <a:avLst/>
            <a:gdLst>
              <a:gd name="T0" fmla="*/ 84 w 86"/>
              <a:gd name="T1" fmla="*/ 13 h 86"/>
              <a:gd name="T2" fmla="*/ 74 w 86"/>
              <a:gd name="T3" fmla="*/ 1 h 86"/>
              <a:gd name="T4" fmla="*/ 72 w 86"/>
              <a:gd name="T5" fmla="*/ 1 h 86"/>
              <a:gd name="T6" fmla="*/ 71 w 86"/>
              <a:gd name="T7" fmla="*/ 1 h 86"/>
              <a:gd name="T8" fmla="*/ 69 w 86"/>
              <a:gd name="T9" fmla="*/ 4 h 86"/>
              <a:gd name="T10" fmla="*/ 69 w 86"/>
              <a:gd name="T11" fmla="*/ 10 h 86"/>
              <a:gd name="T12" fmla="*/ 59 w 86"/>
              <a:gd name="T13" fmla="*/ 10 h 86"/>
              <a:gd name="T14" fmla="*/ 59 w 86"/>
              <a:gd name="T15" fmla="*/ 1 h 86"/>
              <a:gd name="T16" fmla="*/ 58 w 86"/>
              <a:gd name="T17" fmla="*/ 0 h 86"/>
              <a:gd name="T18" fmla="*/ 46 w 86"/>
              <a:gd name="T19" fmla="*/ 0 h 86"/>
              <a:gd name="T20" fmla="*/ 45 w 86"/>
              <a:gd name="T21" fmla="*/ 1 h 86"/>
              <a:gd name="T22" fmla="*/ 45 w 86"/>
              <a:gd name="T23" fmla="*/ 10 h 86"/>
              <a:gd name="T24" fmla="*/ 44 w 86"/>
              <a:gd name="T25" fmla="*/ 13 h 86"/>
              <a:gd name="T26" fmla="*/ 44 w 86"/>
              <a:gd name="T27" fmla="*/ 21 h 86"/>
              <a:gd name="T28" fmla="*/ 45 w 86"/>
              <a:gd name="T29" fmla="*/ 24 h 86"/>
              <a:gd name="T30" fmla="*/ 45 w 86"/>
              <a:gd name="T31" fmla="*/ 27 h 86"/>
              <a:gd name="T32" fmla="*/ 37 w 86"/>
              <a:gd name="T33" fmla="*/ 27 h 86"/>
              <a:gd name="T34" fmla="*/ 37 w 86"/>
              <a:gd name="T35" fmla="*/ 21 h 86"/>
              <a:gd name="T36" fmla="*/ 34 w 86"/>
              <a:gd name="T37" fmla="*/ 18 h 86"/>
              <a:gd name="T38" fmla="*/ 32 w 86"/>
              <a:gd name="T39" fmla="*/ 18 h 86"/>
              <a:gd name="T40" fmla="*/ 29 w 86"/>
              <a:gd name="T41" fmla="*/ 18 h 86"/>
              <a:gd name="T42" fmla="*/ 3 w 86"/>
              <a:gd name="T43" fmla="*/ 30 h 86"/>
              <a:gd name="T44" fmla="*/ 0 w 86"/>
              <a:gd name="T45" fmla="*/ 34 h 86"/>
              <a:gd name="T46" fmla="*/ 3 w 86"/>
              <a:gd name="T47" fmla="*/ 38 h 86"/>
              <a:gd name="T48" fmla="*/ 29 w 86"/>
              <a:gd name="T49" fmla="*/ 50 h 86"/>
              <a:gd name="T50" fmla="*/ 31 w 86"/>
              <a:gd name="T51" fmla="*/ 51 h 86"/>
              <a:gd name="T52" fmla="*/ 34 w 86"/>
              <a:gd name="T53" fmla="*/ 50 h 86"/>
              <a:gd name="T54" fmla="*/ 37 w 86"/>
              <a:gd name="T55" fmla="*/ 47 h 86"/>
              <a:gd name="T56" fmla="*/ 37 w 86"/>
              <a:gd name="T57" fmla="*/ 42 h 86"/>
              <a:gd name="T58" fmla="*/ 45 w 86"/>
              <a:gd name="T59" fmla="*/ 42 h 86"/>
              <a:gd name="T60" fmla="*/ 45 w 86"/>
              <a:gd name="T61" fmla="*/ 85 h 86"/>
              <a:gd name="T62" fmla="*/ 46 w 86"/>
              <a:gd name="T63" fmla="*/ 86 h 86"/>
              <a:gd name="T64" fmla="*/ 58 w 86"/>
              <a:gd name="T65" fmla="*/ 86 h 86"/>
              <a:gd name="T66" fmla="*/ 59 w 86"/>
              <a:gd name="T67" fmla="*/ 85 h 86"/>
              <a:gd name="T68" fmla="*/ 59 w 86"/>
              <a:gd name="T69" fmla="*/ 41 h 86"/>
              <a:gd name="T70" fmla="*/ 62 w 86"/>
              <a:gd name="T71" fmla="*/ 38 h 86"/>
              <a:gd name="T72" fmla="*/ 62 w 86"/>
              <a:gd name="T73" fmla="*/ 30 h 86"/>
              <a:gd name="T74" fmla="*/ 59 w 86"/>
              <a:gd name="T75" fmla="*/ 27 h 86"/>
              <a:gd name="T76" fmla="*/ 59 w 86"/>
              <a:gd name="T77" fmla="*/ 25 h 86"/>
              <a:gd name="T78" fmla="*/ 69 w 86"/>
              <a:gd name="T79" fmla="*/ 25 h 86"/>
              <a:gd name="T80" fmla="*/ 69 w 86"/>
              <a:gd name="T81" fmla="*/ 30 h 86"/>
              <a:gd name="T82" fmla="*/ 71 w 86"/>
              <a:gd name="T83" fmla="*/ 33 h 86"/>
              <a:gd name="T84" fmla="*/ 73 w 86"/>
              <a:gd name="T85" fmla="*/ 34 h 86"/>
              <a:gd name="T86" fmla="*/ 74 w 86"/>
              <a:gd name="T87" fmla="*/ 33 h 86"/>
              <a:gd name="T88" fmla="*/ 84 w 86"/>
              <a:gd name="T89" fmla="*/ 21 h 86"/>
              <a:gd name="T90" fmla="*/ 86 w 86"/>
              <a:gd name="T91" fmla="*/ 17 h 86"/>
              <a:gd name="T92" fmla="*/ 84 w 86"/>
              <a:gd name="T93" fmla="*/ 1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86" h="86">
                <a:moveTo>
                  <a:pt x="84" y="13"/>
                </a:moveTo>
                <a:cubicBezTo>
                  <a:pt x="74" y="1"/>
                  <a:pt x="74" y="1"/>
                  <a:pt x="74" y="1"/>
                </a:cubicBezTo>
                <a:cubicBezTo>
                  <a:pt x="73" y="1"/>
                  <a:pt x="73" y="1"/>
                  <a:pt x="72" y="1"/>
                </a:cubicBezTo>
                <a:cubicBezTo>
                  <a:pt x="72" y="1"/>
                  <a:pt x="71" y="1"/>
                  <a:pt x="71" y="1"/>
                </a:cubicBezTo>
                <a:cubicBezTo>
                  <a:pt x="70" y="2"/>
                  <a:pt x="69" y="3"/>
                  <a:pt x="69" y="4"/>
                </a:cubicBezTo>
                <a:cubicBezTo>
                  <a:pt x="69" y="10"/>
                  <a:pt x="69" y="10"/>
                  <a:pt x="69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1"/>
                  <a:pt x="59" y="1"/>
                  <a:pt x="59" y="1"/>
                </a:cubicBezTo>
                <a:cubicBezTo>
                  <a:pt x="59" y="1"/>
                  <a:pt x="59" y="0"/>
                  <a:pt x="58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1"/>
                  <a:pt x="45" y="1"/>
                </a:cubicBezTo>
                <a:cubicBezTo>
                  <a:pt x="45" y="10"/>
                  <a:pt x="45" y="10"/>
                  <a:pt x="45" y="10"/>
                </a:cubicBezTo>
                <a:cubicBezTo>
                  <a:pt x="44" y="11"/>
                  <a:pt x="44" y="12"/>
                  <a:pt x="44" y="13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4" y="23"/>
                  <a:pt x="45" y="24"/>
                </a:cubicBezTo>
                <a:cubicBezTo>
                  <a:pt x="45" y="27"/>
                  <a:pt x="45" y="27"/>
                  <a:pt x="45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37" y="21"/>
                  <a:pt x="37" y="21"/>
                  <a:pt x="37" y="21"/>
                </a:cubicBezTo>
                <a:cubicBezTo>
                  <a:pt x="37" y="20"/>
                  <a:pt x="36" y="19"/>
                  <a:pt x="34" y="18"/>
                </a:cubicBezTo>
                <a:cubicBezTo>
                  <a:pt x="34" y="18"/>
                  <a:pt x="33" y="18"/>
                  <a:pt x="32" y="18"/>
                </a:cubicBezTo>
                <a:cubicBezTo>
                  <a:pt x="31" y="18"/>
                  <a:pt x="30" y="18"/>
                  <a:pt x="29" y="18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1"/>
                  <a:pt x="0" y="33"/>
                  <a:pt x="0" y="34"/>
                </a:cubicBezTo>
                <a:cubicBezTo>
                  <a:pt x="0" y="36"/>
                  <a:pt x="1" y="38"/>
                  <a:pt x="3" y="38"/>
                </a:cubicBezTo>
                <a:cubicBezTo>
                  <a:pt x="29" y="50"/>
                  <a:pt x="29" y="50"/>
                  <a:pt x="29" y="50"/>
                </a:cubicBezTo>
                <a:cubicBezTo>
                  <a:pt x="29" y="51"/>
                  <a:pt x="30" y="51"/>
                  <a:pt x="31" y="51"/>
                </a:cubicBezTo>
                <a:cubicBezTo>
                  <a:pt x="32" y="51"/>
                  <a:pt x="33" y="51"/>
                  <a:pt x="34" y="50"/>
                </a:cubicBezTo>
                <a:cubicBezTo>
                  <a:pt x="36" y="50"/>
                  <a:pt x="37" y="48"/>
                  <a:pt x="37" y="47"/>
                </a:cubicBezTo>
                <a:cubicBezTo>
                  <a:pt x="37" y="42"/>
                  <a:pt x="37" y="42"/>
                  <a:pt x="37" y="42"/>
                </a:cubicBezTo>
                <a:cubicBezTo>
                  <a:pt x="45" y="42"/>
                  <a:pt x="45" y="42"/>
                  <a:pt x="45" y="42"/>
                </a:cubicBezTo>
                <a:cubicBezTo>
                  <a:pt x="45" y="85"/>
                  <a:pt x="45" y="85"/>
                  <a:pt x="45" y="85"/>
                </a:cubicBezTo>
                <a:cubicBezTo>
                  <a:pt x="45" y="86"/>
                  <a:pt x="45" y="86"/>
                  <a:pt x="46" y="86"/>
                </a:cubicBezTo>
                <a:cubicBezTo>
                  <a:pt x="58" y="86"/>
                  <a:pt x="58" y="86"/>
                  <a:pt x="58" y="86"/>
                </a:cubicBezTo>
                <a:cubicBezTo>
                  <a:pt x="59" y="86"/>
                  <a:pt x="59" y="86"/>
                  <a:pt x="59" y="85"/>
                </a:cubicBezTo>
                <a:cubicBezTo>
                  <a:pt x="59" y="41"/>
                  <a:pt x="59" y="41"/>
                  <a:pt x="59" y="41"/>
                </a:cubicBezTo>
                <a:cubicBezTo>
                  <a:pt x="61" y="41"/>
                  <a:pt x="62" y="40"/>
                  <a:pt x="62" y="38"/>
                </a:cubicBezTo>
                <a:cubicBezTo>
                  <a:pt x="62" y="30"/>
                  <a:pt x="62" y="30"/>
                  <a:pt x="62" y="30"/>
                </a:cubicBezTo>
                <a:cubicBezTo>
                  <a:pt x="62" y="29"/>
                  <a:pt x="61" y="28"/>
                  <a:pt x="59" y="27"/>
                </a:cubicBezTo>
                <a:cubicBezTo>
                  <a:pt x="59" y="25"/>
                  <a:pt x="59" y="25"/>
                  <a:pt x="5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9" y="30"/>
                  <a:pt x="69" y="30"/>
                  <a:pt x="69" y="30"/>
                </a:cubicBezTo>
                <a:cubicBezTo>
                  <a:pt x="69" y="31"/>
                  <a:pt x="70" y="33"/>
                  <a:pt x="71" y="33"/>
                </a:cubicBezTo>
                <a:cubicBezTo>
                  <a:pt x="71" y="34"/>
                  <a:pt x="72" y="34"/>
                  <a:pt x="73" y="34"/>
                </a:cubicBezTo>
                <a:cubicBezTo>
                  <a:pt x="73" y="34"/>
                  <a:pt x="74" y="34"/>
                  <a:pt x="74" y="33"/>
                </a:cubicBezTo>
                <a:cubicBezTo>
                  <a:pt x="84" y="21"/>
                  <a:pt x="84" y="21"/>
                  <a:pt x="84" y="21"/>
                </a:cubicBezTo>
                <a:cubicBezTo>
                  <a:pt x="85" y="21"/>
                  <a:pt x="86" y="19"/>
                  <a:pt x="86" y="17"/>
                </a:cubicBezTo>
                <a:cubicBezTo>
                  <a:pt x="86" y="16"/>
                  <a:pt x="85" y="14"/>
                  <a:pt x="84" y="13"/>
                </a:cubicBezTo>
                <a:close/>
              </a:path>
            </a:pathLst>
          </a:custGeom>
          <a:solidFill>
            <a:srgbClr val="414455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FD984B-5385-63F5-8245-0CC0216495AF}"/>
              </a:ext>
            </a:extLst>
          </p:cNvPr>
          <p:cNvSpPr txBox="1"/>
          <p:nvPr/>
        </p:nvSpPr>
        <p:spPr>
          <a:xfrm>
            <a:off x="6439206" y="802489"/>
            <a:ext cx="261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Log-Transformed Time at Shelter by Outcome Type</a:t>
            </a:r>
            <a:endParaRPr lang="zh-CN" altLang="en-US" sz="14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D7C2BF-4DC7-578A-EA02-F219A85E1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05" y="3058605"/>
            <a:ext cx="743776" cy="78645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6AE509-5CEF-DD56-5AE8-46E602381496}"/>
              </a:ext>
            </a:extLst>
          </p:cNvPr>
          <p:cNvSpPr txBox="1"/>
          <p:nvPr/>
        </p:nvSpPr>
        <p:spPr>
          <a:xfrm>
            <a:off x="6470038" y="3216488"/>
            <a:ext cx="261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/>
              <a:t>Insight:</a:t>
            </a:r>
            <a:endParaRPr lang="zh-CN" altLang="en-US" sz="1400" b="1" i="1" dirty="0"/>
          </a:p>
        </p:txBody>
      </p:sp>
      <p:sp>
        <p:nvSpPr>
          <p:cNvPr id="8" name="TextBox 60">
            <a:extLst>
              <a:ext uri="{FF2B5EF4-FFF2-40B4-BE49-F238E27FC236}">
                <a16:creationId xmlns:a16="http://schemas.microsoft.com/office/drawing/2014/main" id="{6C2BA479-881A-B378-118F-A2D9B528587C}"/>
              </a:ext>
            </a:extLst>
          </p:cNvPr>
          <p:cNvSpPr txBox="1"/>
          <p:nvPr/>
        </p:nvSpPr>
        <p:spPr>
          <a:xfrm>
            <a:off x="5868144" y="3650826"/>
            <a:ext cx="3275856" cy="510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0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Adoption &amp; Euthanized ⬆/ Died, Foster, Returned ⬇</a:t>
            </a:r>
            <a:endParaRPr lang="zh-CN" altLang="en-US" sz="105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92E022-22FB-E471-D104-F7A38EB03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24" y="889474"/>
            <a:ext cx="5267401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 bldLvl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63F92-0314-BD0A-C782-99727E02D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111637A4-92CB-7F7C-E576-A07FD055185C}"/>
              </a:ext>
            </a:extLst>
          </p:cNvPr>
          <p:cNvSpPr/>
          <p:nvPr/>
        </p:nvSpPr>
        <p:spPr>
          <a:xfrm>
            <a:off x="0" y="1978413"/>
            <a:ext cx="2789599" cy="12152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555B9033-609F-F35D-5343-4832D7E91A12}"/>
              </a:ext>
            </a:extLst>
          </p:cNvPr>
          <p:cNvGrpSpPr/>
          <p:nvPr/>
        </p:nvGrpSpPr>
        <p:grpSpPr>
          <a:xfrm>
            <a:off x="2064628" y="1988867"/>
            <a:ext cx="1384430" cy="1248221"/>
            <a:chOff x="3720691" y="2824413"/>
            <a:chExt cx="1341120" cy="1209172"/>
          </a:xfrm>
        </p:grpSpPr>
        <p:sp>
          <p:nvSpPr>
            <p:cNvPr id="160" name="Freeform 5">
              <a:extLst>
                <a:ext uri="{FF2B5EF4-FFF2-40B4-BE49-F238E27FC236}">
                  <a16:creationId xmlns:a16="http://schemas.microsoft.com/office/drawing/2014/main" id="{7153EEB1-C110-3629-46DF-ADAA061658F6}"/>
                </a:ext>
              </a:extLst>
            </p:cNvPr>
            <p:cNvSpPr/>
            <p:nvPr/>
          </p:nvSpPr>
          <p:spPr bwMode="auto">
            <a:xfrm rot="1855731">
              <a:off x="3720691" y="2824413"/>
              <a:ext cx="1341120" cy="1209172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16200000" scaled="0"/>
            </a:gradFill>
            <a:ln w="12700" cap="flat">
              <a:noFill/>
              <a:prstDash val="solid"/>
              <a:miter lim="800000"/>
            </a:ln>
            <a:effectLst>
              <a:outerShdw blurRad="1905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161" name="Freeform 5">
              <a:extLst>
                <a:ext uri="{FF2B5EF4-FFF2-40B4-BE49-F238E27FC236}">
                  <a16:creationId xmlns:a16="http://schemas.microsoft.com/office/drawing/2014/main" id="{653492B1-2169-3CD0-BAE7-2D5ED9215625}"/>
                </a:ext>
              </a:extLst>
            </p:cNvPr>
            <p:cNvSpPr/>
            <p:nvPr/>
          </p:nvSpPr>
          <p:spPr bwMode="auto">
            <a:xfrm rot="1855731">
              <a:off x="3764581" y="2863367"/>
              <a:ext cx="1264630" cy="1140208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gradFill>
              <a:gsLst>
                <a:gs pos="0">
                  <a:srgbClr val="D3D3D3"/>
                </a:gs>
                <a:gs pos="100000">
                  <a:srgbClr val="F9F9F9"/>
                </a:gs>
              </a:gsLst>
              <a:lin ang="21594000" scaled="0"/>
            </a:gradFill>
            <a:ln w="12700" cap="flat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350"/>
            </a:p>
          </p:txBody>
        </p:sp>
      </p:grpSp>
      <p:sp>
        <p:nvSpPr>
          <p:cNvPr id="162" name="Freeform 5">
            <a:extLst>
              <a:ext uri="{FF2B5EF4-FFF2-40B4-BE49-F238E27FC236}">
                <a16:creationId xmlns:a16="http://schemas.microsoft.com/office/drawing/2014/main" id="{367396C1-C107-0A6B-7F42-1E4CFDA804EE}"/>
              </a:ext>
            </a:extLst>
          </p:cNvPr>
          <p:cNvSpPr/>
          <p:nvPr/>
        </p:nvSpPr>
        <p:spPr bwMode="auto">
          <a:xfrm rot="1855731">
            <a:off x="2159429" y="2074341"/>
            <a:ext cx="1194827" cy="10772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noFill/>
          <a:ln w="9525" cap="flat">
            <a:solidFill>
              <a:srgbClr val="414455"/>
            </a:solidFill>
            <a:prstDash val="sysDash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350"/>
          </a:p>
        </p:txBody>
      </p: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371D1AC5-FA32-8813-95E3-F15DB0883BE9}"/>
              </a:ext>
            </a:extLst>
          </p:cNvPr>
          <p:cNvGrpSpPr/>
          <p:nvPr/>
        </p:nvGrpSpPr>
        <p:grpSpPr>
          <a:xfrm>
            <a:off x="3350801" y="2079269"/>
            <a:ext cx="208734" cy="138347"/>
            <a:chOff x="9482595" y="2565731"/>
            <a:chExt cx="278384" cy="184511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B58508DA-1E3A-5BE4-40DD-D8FF8DAE26A7}"/>
                </a:ext>
              </a:extLst>
            </p:cNvPr>
            <p:cNvSpPr/>
            <p:nvPr/>
          </p:nvSpPr>
          <p:spPr>
            <a:xfrm>
              <a:off x="9482595" y="2565731"/>
              <a:ext cx="71376" cy="71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C26487E-3429-9DB5-CAE0-C5574122D361}"/>
                </a:ext>
              </a:extLst>
            </p:cNvPr>
            <p:cNvSpPr/>
            <p:nvPr/>
          </p:nvSpPr>
          <p:spPr>
            <a:xfrm>
              <a:off x="9625979" y="2615242"/>
              <a:ext cx="135000" cy="135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7E59CED7-8E34-8FD8-8096-50AFF34FA743}"/>
              </a:ext>
            </a:extLst>
          </p:cNvPr>
          <p:cNvSpPr/>
          <p:nvPr/>
        </p:nvSpPr>
        <p:spPr>
          <a:xfrm>
            <a:off x="4086072" y="1950849"/>
            <a:ext cx="4913267" cy="1215263"/>
          </a:xfrm>
          <a:prstGeom prst="round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C0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BA351-889B-1A37-E468-02B27C23513D}"/>
              </a:ext>
            </a:extLst>
          </p:cNvPr>
          <p:cNvSpPr/>
          <p:nvPr/>
        </p:nvSpPr>
        <p:spPr>
          <a:xfrm>
            <a:off x="5003935" y="1950849"/>
            <a:ext cx="4157379" cy="1215263"/>
          </a:xfrm>
          <a:prstGeom prst="rect">
            <a:avLst/>
          </a:prstGeom>
          <a:solidFill>
            <a:srgbClr val="5B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A538C-7D90-00EB-D043-C15B4788BA05}"/>
              </a:ext>
            </a:extLst>
          </p:cNvPr>
          <p:cNvSpPr txBox="1"/>
          <p:nvPr/>
        </p:nvSpPr>
        <p:spPr>
          <a:xfrm flipH="1">
            <a:off x="4410024" y="2091923"/>
            <a:ext cx="269960" cy="845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5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3</a:t>
            </a:r>
            <a:endParaRPr lang="id-ID" sz="4950" b="1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C195851-7201-2190-B148-D3BB2F8EB65B}"/>
              </a:ext>
            </a:extLst>
          </p:cNvPr>
          <p:cNvGrpSpPr>
            <a:grpSpLocks noChangeAspect="1"/>
          </p:cNvGrpSpPr>
          <p:nvPr/>
        </p:nvGrpSpPr>
        <p:grpSpPr>
          <a:xfrm>
            <a:off x="2441288" y="2318905"/>
            <a:ext cx="672929" cy="577247"/>
            <a:chOff x="5084763" y="971548"/>
            <a:chExt cx="323865" cy="277813"/>
          </a:xfrm>
          <a:solidFill>
            <a:srgbClr val="414455"/>
          </a:solidFill>
        </p:grpSpPr>
        <p:sp>
          <p:nvSpPr>
            <p:cNvPr id="46" name="Freeform 301">
              <a:extLst>
                <a:ext uri="{FF2B5EF4-FFF2-40B4-BE49-F238E27FC236}">
                  <a16:creationId xmlns:a16="http://schemas.microsoft.com/office/drawing/2014/main" id="{B21D0C5E-19A4-32A4-A705-5E1E5324A6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40" y="1031873"/>
              <a:ext cx="217488" cy="217488"/>
            </a:xfrm>
            <a:custGeom>
              <a:avLst/>
              <a:gdLst>
                <a:gd name="T0" fmla="*/ 6 w 58"/>
                <a:gd name="T1" fmla="*/ 14 h 58"/>
                <a:gd name="T2" fmla="*/ 7 w 58"/>
                <a:gd name="T3" fmla="*/ 19 h 58"/>
                <a:gd name="T4" fmla="*/ 4 w 58"/>
                <a:gd name="T5" fmla="*/ 20 h 58"/>
                <a:gd name="T6" fmla="*/ 0 w 58"/>
                <a:gd name="T7" fmla="*/ 23 h 58"/>
                <a:gd name="T8" fmla="*/ 2 w 58"/>
                <a:gd name="T9" fmla="*/ 27 h 58"/>
                <a:gd name="T10" fmla="*/ 5 w 58"/>
                <a:gd name="T11" fmla="*/ 31 h 58"/>
                <a:gd name="T12" fmla="*/ 2 w 58"/>
                <a:gd name="T13" fmla="*/ 34 h 58"/>
                <a:gd name="T14" fmla="*/ 1 w 58"/>
                <a:gd name="T15" fmla="*/ 38 h 58"/>
                <a:gd name="T16" fmla="*/ 5 w 58"/>
                <a:gd name="T17" fmla="*/ 41 h 58"/>
                <a:gd name="T18" fmla="*/ 8 w 58"/>
                <a:gd name="T19" fmla="*/ 42 h 58"/>
                <a:gd name="T20" fmla="*/ 8 w 58"/>
                <a:gd name="T21" fmla="*/ 46 h 58"/>
                <a:gd name="T22" fmla="*/ 9 w 58"/>
                <a:gd name="T23" fmla="*/ 51 h 58"/>
                <a:gd name="T24" fmla="*/ 14 w 58"/>
                <a:gd name="T25" fmla="*/ 51 h 58"/>
                <a:gd name="T26" fmla="*/ 18 w 58"/>
                <a:gd name="T27" fmla="*/ 51 h 58"/>
                <a:gd name="T28" fmla="*/ 19 w 58"/>
                <a:gd name="T29" fmla="*/ 54 h 58"/>
                <a:gd name="T30" fmla="*/ 22 w 58"/>
                <a:gd name="T31" fmla="*/ 58 h 58"/>
                <a:gd name="T32" fmla="*/ 27 w 58"/>
                <a:gd name="T33" fmla="*/ 56 h 58"/>
                <a:gd name="T34" fmla="*/ 31 w 58"/>
                <a:gd name="T35" fmla="*/ 53 h 58"/>
                <a:gd name="T36" fmla="*/ 33 w 58"/>
                <a:gd name="T37" fmla="*/ 56 h 58"/>
                <a:gd name="T38" fmla="*/ 38 w 58"/>
                <a:gd name="T39" fmla="*/ 57 h 58"/>
                <a:gd name="T40" fmla="*/ 40 w 58"/>
                <a:gd name="T41" fmla="*/ 53 h 58"/>
                <a:gd name="T42" fmla="*/ 42 w 58"/>
                <a:gd name="T43" fmla="*/ 49 h 58"/>
                <a:gd name="T44" fmla="*/ 46 w 58"/>
                <a:gd name="T45" fmla="*/ 50 h 58"/>
                <a:gd name="T46" fmla="*/ 50 w 58"/>
                <a:gd name="T47" fmla="*/ 49 h 58"/>
                <a:gd name="T48" fmla="*/ 51 w 58"/>
                <a:gd name="T49" fmla="*/ 44 h 58"/>
                <a:gd name="T50" fmla="*/ 50 w 58"/>
                <a:gd name="T51" fmla="*/ 40 h 58"/>
                <a:gd name="T52" fmla="*/ 54 w 58"/>
                <a:gd name="T53" fmla="*/ 39 h 58"/>
                <a:gd name="T54" fmla="*/ 57 w 58"/>
                <a:gd name="T55" fmla="*/ 35 h 58"/>
                <a:gd name="T56" fmla="*/ 55 w 58"/>
                <a:gd name="T57" fmla="*/ 31 h 58"/>
                <a:gd name="T58" fmla="*/ 52 w 58"/>
                <a:gd name="T59" fmla="*/ 27 h 58"/>
                <a:gd name="T60" fmla="*/ 55 w 58"/>
                <a:gd name="T61" fmla="*/ 25 h 58"/>
                <a:gd name="T62" fmla="*/ 56 w 58"/>
                <a:gd name="T63" fmla="*/ 20 h 58"/>
                <a:gd name="T64" fmla="*/ 53 w 58"/>
                <a:gd name="T65" fmla="*/ 18 h 58"/>
                <a:gd name="T66" fmla="*/ 48 w 58"/>
                <a:gd name="T67" fmla="*/ 16 h 58"/>
                <a:gd name="T68" fmla="*/ 49 w 58"/>
                <a:gd name="T69" fmla="*/ 12 h 58"/>
                <a:gd name="T70" fmla="*/ 48 w 58"/>
                <a:gd name="T71" fmla="*/ 8 h 58"/>
                <a:gd name="T72" fmla="*/ 44 w 58"/>
                <a:gd name="T73" fmla="*/ 7 h 58"/>
                <a:gd name="T74" fmla="*/ 39 w 58"/>
                <a:gd name="T75" fmla="*/ 8 h 58"/>
                <a:gd name="T76" fmla="*/ 38 w 58"/>
                <a:gd name="T77" fmla="*/ 4 h 58"/>
                <a:gd name="T78" fmla="*/ 35 w 58"/>
                <a:gd name="T79" fmla="*/ 1 h 58"/>
                <a:gd name="T80" fmla="*/ 30 w 58"/>
                <a:gd name="T81" fmla="*/ 3 h 58"/>
                <a:gd name="T82" fmla="*/ 27 w 58"/>
                <a:gd name="T83" fmla="*/ 5 h 58"/>
                <a:gd name="T84" fmla="*/ 24 w 58"/>
                <a:gd name="T85" fmla="*/ 3 h 58"/>
                <a:gd name="T86" fmla="*/ 20 w 58"/>
                <a:gd name="T87" fmla="*/ 1 h 58"/>
                <a:gd name="T88" fmla="*/ 17 w 58"/>
                <a:gd name="T89" fmla="*/ 5 h 58"/>
                <a:gd name="T90" fmla="*/ 15 w 58"/>
                <a:gd name="T91" fmla="*/ 10 h 58"/>
                <a:gd name="T92" fmla="*/ 12 w 58"/>
                <a:gd name="T93" fmla="*/ 9 h 58"/>
                <a:gd name="T94" fmla="*/ 7 w 58"/>
                <a:gd name="T95" fmla="*/ 10 h 58"/>
                <a:gd name="T96" fmla="*/ 6 w 58"/>
                <a:gd name="T97" fmla="*/ 14 h 58"/>
                <a:gd name="T98" fmla="*/ 23 w 58"/>
                <a:gd name="T99" fmla="*/ 13 h 58"/>
                <a:gd name="T100" fmla="*/ 45 w 58"/>
                <a:gd name="T101" fmla="*/ 24 h 58"/>
                <a:gd name="T102" fmla="*/ 34 w 58"/>
                <a:gd name="T103" fmla="*/ 45 h 58"/>
                <a:gd name="T104" fmla="*/ 13 w 58"/>
                <a:gd name="T105" fmla="*/ 34 h 58"/>
                <a:gd name="T106" fmla="*/ 23 w 58"/>
                <a:gd name="T10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8" h="58">
                  <a:moveTo>
                    <a:pt x="6" y="14"/>
                  </a:moveTo>
                  <a:cubicBezTo>
                    <a:pt x="8" y="15"/>
                    <a:pt x="7" y="18"/>
                    <a:pt x="7" y="19"/>
                  </a:cubicBezTo>
                  <a:cubicBezTo>
                    <a:pt x="7" y="20"/>
                    <a:pt x="5" y="20"/>
                    <a:pt x="4" y="20"/>
                  </a:cubicBezTo>
                  <a:cubicBezTo>
                    <a:pt x="2" y="20"/>
                    <a:pt x="0" y="21"/>
                    <a:pt x="0" y="23"/>
                  </a:cubicBezTo>
                  <a:cubicBezTo>
                    <a:pt x="0" y="25"/>
                    <a:pt x="0" y="27"/>
                    <a:pt x="2" y="27"/>
                  </a:cubicBezTo>
                  <a:cubicBezTo>
                    <a:pt x="3" y="28"/>
                    <a:pt x="5" y="30"/>
                    <a:pt x="5" y="31"/>
                  </a:cubicBezTo>
                  <a:cubicBezTo>
                    <a:pt x="5" y="32"/>
                    <a:pt x="4" y="33"/>
                    <a:pt x="2" y="34"/>
                  </a:cubicBezTo>
                  <a:cubicBezTo>
                    <a:pt x="1" y="34"/>
                    <a:pt x="0" y="36"/>
                    <a:pt x="1" y="38"/>
                  </a:cubicBezTo>
                  <a:cubicBezTo>
                    <a:pt x="1" y="40"/>
                    <a:pt x="3" y="42"/>
                    <a:pt x="5" y="41"/>
                  </a:cubicBezTo>
                  <a:cubicBezTo>
                    <a:pt x="6" y="41"/>
                    <a:pt x="8" y="41"/>
                    <a:pt x="8" y="42"/>
                  </a:cubicBezTo>
                  <a:cubicBezTo>
                    <a:pt x="9" y="42"/>
                    <a:pt x="9" y="45"/>
                    <a:pt x="8" y="46"/>
                  </a:cubicBezTo>
                  <a:cubicBezTo>
                    <a:pt x="7" y="47"/>
                    <a:pt x="7" y="50"/>
                    <a:pt x="9" y="51"/>
                  </a:cubicBezTo>
                  <a:cubicBezTo>
                    <a:pt x="11" y="52"/>
                    <a:pt x="13" y="53"/>
                    <a:pt x="14" y="51"/>
                  </a:cubicBezTo>
                  <a:cubicBezTo>
                    <a:pt x="15" y="50"/>
                    <a:pt x="18" y="51"/>
                    <a:pt x="18" y="51"/>
                  </a:cubicBezTo>
                  <a:cubicBezTo>
                    <a:pt x="19" y="51"/>
                    <a:pt x="20" y="53"/>
                    <a:pt x="19" y="54"/>
                  </a:cubicBezTo>
                  <a:cubicBezTo>
                    <a:pt x="19" y="56"/>
                    <a:pt x="20" y="57"/>
                    <a:pt x="22" y="58"/>
                  </a:cubicBezTo>
                  <a:cubicBezTo>
                    <a:pt x="25" y="58"/>
                    <a:pt x="26" y="57"/>
                    <a:pt x="27" y="56"/>
                  </a:cubicBezTo>
                  <a:cubicBezTo>
                    <a:pt x="27" y="54"/>
                    <a:pt x="30" y="53"/>
                    <a:pt x="31" y="53"/>
                  </a:cubicBezTo>
                  <a:cubicBezTo>
                    <a:pt x="31" y="53"/>
                    <a:pt x="33" y="54"/>
                    <a:pt x="33" y="56"/>
                  </a:cubicBezTo>
                  <a:cubicBezTo>
                    <a:pt x="34" y="57"/>
                    <a:pt x="36" y="58"/>
                    <a:pt x="38" y="57"/>
                  </a:cubicBezTo>
                  <a:cubicBezTo>
                    <a:pt x="40" y="57"/>
                    <a:pt x="41" y="55"/>
                    <a:pt x="40" y="53"/>
                  </a:cubicBezTo>
                  <a:cubicBezTo>
                    <a:pt x="40" y="52"/>
                    <a:pt x="42" y="49"/>
                    <a:pt x="42" y="49"/>
                  </a:cubicBezTo>
                  <a:cubicBezTo>
                    <a:pt x="43" y="48"/>
                    <a:pt x="44" y="49"/>
                    <a:pt x="46" y="50"/>
                  </a:cubicBezTo>
                  <a:cubicBezTo>
                    <a:pt x="47" y="51"/>
                    <a:pt x="49" y="51"/>
                    <a:pt x="50" y="49"/>
                  </a:cubicBezTo>
                  <a:cubicBezTo>
                    <a:pt x="52" y="47"/>
                    <a:pt x="52" y="45"/>
                    <a:pt x="51" y="44"/>
                  </a:cubicBezTo>
                  <a:cubicBezTo>
                    <a:pt x="50" y="43"/>
                    <a:pt x="50" y="40"/>
                    <a:pt x="50" y="40"/>
                  </a:cubicBezTo>
                  <a:cubicBezTo>
                    <a:pt x="51" y="39"/>
                    <a:pt x="52" y="38"/>
                    <a:pt x="54" y="39"/>
                  </a:cubicBezTo>
                  <a:cubicBezTo>
                    <a:pt x="55" y="39"/>
                    <a:pt x="57" y="38"/>
                    <a:pt x="57" y="35"/>
                  </a:cubicBezTo>
                  <a:cubicBezTo>
                    <a:pt x="58" y="33"/>
                    <a:pt x="57" y="31"/>
                    <a:pt x="55" y="31"/>
                  </a:cubicBezTo>
                  <a:cubicBezTo>
                    <a:pt x="54" y="31"/>
                    <a:pt x="53" y="28"/>
                    <a:pt x="52" y="27"/>
                  </a:cubicBezTo>
                  <a:cubicBezTo>
                    <a:pt x="52" y="26"/>
                    <a:pt x="54" y="25"/>
                    <a:pt x="55" y="25"/>
                  </a:cubicBezTo>
                  <a:cubicBezTo>
                    <a:pt x="56" y="24"/>
                    <a:pt x="57" y="22"/>
                    <a:pt x="56" y="20"/>
                  </a:cubicBezTo>
                  <a:cubicBezTo>
                    <a:pt x="56" y="18"/>
                    <a:pt x="54" y="17"/>
                    <a:pt x="53" y="18"/>
                  </a:cubicBezTo>
                  <a:cubicBezTo>
                    <a:pt x="51" y="18"/>
                    <a:pt x="49" y="16"/>
                    <a:pt x="48" y="16"/>
                  </a:cubicBezTo>
                  <a:cubicBezTo>
                    <a:pt x="48" y="15"/>
                    <a:pt x="48" y="13"/>
                    <a:pt x="49" y="12"/>
                  </a:cubicBezTo>
                  <a:cubicBezTo>
                    <a:pt x="50" y="11"/>
                    <a:pt x="50" y="9"/>
                    <a:pt x="48" y="8"/>
                  </a:cubicBezTo>
                  <a:cubicBezTo>
                    <a:pt x="47" y="6"/>
                    <a:pt x="45" y="6"/>
                    <a:pt x="44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8" y="7"/>
                    <a:pt x="38" y="6"/>
                    <a:pt x="38" y="4"/>
                  </a:cubicBezTo>
                  <a:cubicBezTo>
                    <a:pt x="38" y="3"/>
                    <a:pt x="37" y="1"/>
                    <a:pt x="35" y="1"/>
                  </a:cubicBezTo>
                  <a:cubicBezTo>
                    <a:pt x="33" y="0"/>
                    <a:pt x="31" y="1"/>
                    <a:pt x="30" y="3"/>
                  </a:cubicBezTo>
                  <a:cubicBezTo>
                    <a:pt x="30" y="4"/>
                    <a:pt x="28" y="5"/>
                    <a:pt x="27" y="5"/>
                  </a:cubicBezTo>
                  <a:cubicBezTo>
                    <a:pt x="26" y="6"/>
                    <a:pt x="25" y="4"/>
                    <a:pt x="24" y="3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8" y="2"/>
                    <a:pt x="16" y="4"/>
                    <a:pt x="17" y="5"/>
                  </a:cubicBezTo>
                  <a:cubicBezTo>
                    <a:pt x="17" y="7"/>
                    <a:pt x="16" y="9"/>
                    <a:pt x="15" y="10"/>
                  </a:cubicBezTo>
                  <a:cubicBezTo>
                    <a:pt x="14" y="10"/>
                    <a:pt x="13" y="10"/>
                    <a:pt x="12" y="9"/>
                  </a:cubicBezTo>
                  <a:cubicBezTo>
                    <a:pt x="10" y="8"/>
                    <a:pt x="8" y="8"/>
                    <a:pt x="7" y="10"/>
                  </a:cubicBezTo>
                  <a:cubicBezTo>
                    <a:pt x="6" y="11"/>
                    <a:pt x="5" y="13"/>
                    <a:pt x="6" y="14"/>
                  </a:cubicBezTo>
                  <a:close/>
                  <a:moveTo>
                    <a:pt x="23" y="13"/>
                  </a:moveTo>
                  <a:cubicBezTo>
                    <a:pt x="32" y="10"/>
                    <a:pt x="42" y="15"/>
                    <a:pt x="45" y="24"/>
                  </a:cubicBezTo>
                  <a:cubicBezTo>
                    <a:pt x="47" y="33"/>
                    <a:pt x="43" y="42"/>
                    <a:pt x="34" y="45"/>
                  </a:cubicBezTo>
                  <a:cubicBezTo>
                    <a:pt x="25" y="48"/>
                    <a:pt x="15" y="43"/>
                    <a:pt x="13" y="34"/>
                  </a:cubicBezTo>
                  <a:cubicBezTo>
                    <a:pt x="10" y="26"/>
                    <a:pt x="15" y="16"/>
                    <a:pt x="23" y="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Freeform 302">
              <a:extLst>
                <a:ext uri="{FF2B5EF4-FFF2-40B4-BE49-F238E27FC236}">
                  <a16:creationId xmlns:a16="http://schemas.microsoft.com/office/drawing/2014/main" id="{C47918F2-33DF-43E4-65A8-25352D9EB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81" y="971548"/>
              <a:ext cx="139701" cy="139700"/>
            </a:xfrm>
            <a:custGeom>
              <a:avLst/>
              <a:gdLst>
                <a:gd name="T0" fmla="*/ 4 w 37"/>
                <a:gd name="T1" fmla="*/ 9 h 37"/>
                <a:gd name="T2" fmla="*/ 5 w 37"/>
                <a:gd name="T3" fmla="*/ 12 h 37"/>
                <a:gd name="T4" fmla="*/ 2 w 37"/>
                <a:gd name="T5" fmla="*/ 12 h 37"/>
                <a:gd name="T6" fmla="*/ 0 w 37"/>
                <a:gd name="T7" fmla="*/ 14 h 37"/>
                <a:gd name="T8" fmla="*/ 1 w 37"/>
                <a:gd name="T9" fmla="*/ 17 h 37"/>
                <a:gd name="T10" fmla="*/ 3 w 37"/>
                <a:gd name="T11" fmla="*/ 20 h 37"/>
                <a:gd name="T12" fmla="*/ 2 w 37"/>
                <a:gd name="T13" fmla="*/ 21 h 37"/>
                <a:gd name="T14" fmla="*/ 1 w 37"/>
                <a:gd name="T15" fmla="*/ 24 h 37"/>
                <a:gd name="T16" fmla="*/ 3 w 37"/>
                <a:gd name="T17" fmla="*/ 26 h 37"/>
                <a:gd name="T18" fmla="*/ 5 w 37"/>
                <a:gd name="T19" fmla="*/ 26 h 37"/>
                <a:gd name="T20" fmla="*/ 5 w 37"/>
                <a:gd name="T21" fmla="*/ 29 h 37"/>
                <a:gd name="T22" fmla="*/ 6 w 37"/>
                <a:gd name="T23" fmla="*/ 32 h 37"/>
                <a:gd name="T24" fmla="*/ 9 w 37"/>
                <a:gd name="T25" fmla="*/ 33 h 37"/>
                <a:gd name="T26" fmla="*/ 12 w 37"/>
                <a:gd name="T27" fmla="*/ 32 h 37"/>
                <a:gd name="T28" fmla="*/ 12 w 37"/>
                <a:gd name="T29" fmla="*/ 34 h 37"/>
                <a:gd name="T30" fmla="*/ 15 w 37"/>
                <a:gd name="T31" fmla="*/ 37 h 37"/>
                <a:gd name="T32" fmla="*/ 17 w 37"/>
                <a:gd name="T33" fmla="*/ 35 h 37"/>
                <a:gd name="T34" fmla="*/ 20 w 37"/>
                <a:gd name="T35" fmla="*/ 34 h 37"/>
                <a:gd name="T36" fmla="*/ 21 w 37"/>
                <a:gd name="T37" fmla="*/ 35 h 37"/>
                <a:gd name="T38" fmla="*/ 24 w 37"/>
                <a:gd name="T39" fmla="*/ 36 h 37"/>
                <a:gd name="T40" fmla="*/ 26 w 37"/>
                <a:gd name="T41" fmla="*/ 34 h 37"/>
                <a:gd name="T42" fmla="*/ 27 w 37"/>
                <a:gd name="T43" fmla="*/ 31 h 37"/>
                <a:gd name="T44" fmla="*/ 29 w 37"/>
                <a:gd name="T45" fmla="*/ 32 h 37"/>
                <a:gd name="T46" fmla="*/ 32 w 37"/>
                <a:gd name="T47" fmla="*/ 31 h 37"/>
                <a:gd name="T48" fmla="*/ 33 w 37"/>
                <a:gd name="T49" fmla="*/ 28 h 37"/>
                <a:gd name="T50" fmla="*/ 32 w 37"/>
                <a:gd name="T51" fmla="*/ 25 h 37"/>
                <a:gd name="T52" fmla="*/ 35 w 37"/>
                <a:gd name="T53" fmla="*/ 24 h 37"/>
                <a:gd name="T54" fmla="*/ 37 w 37"/>
                <a:gd name="T55" fmla="*/ 22 h 37"/>
                <a:gd name="T56" fmla="*/ 36 w 37"/>
                <a:gd name="T57" fmla="*/ 19 h 37"/>
                <a:gd name="T58" fmla="*/ 34 w 37"/>
                <a:gd name="T59" fmla="*/ 17 h 37"/>
                <a:gd name="T60" fmla="*/ 35 w 37"/>
                <a:gd name="T61" fmla="*/ 15 h 37"/>
                <a:gd name="T62" fmla="*/ 36 w 37"/>
                <a:gd name="T63" fmla="*/ 12 h 37"/>
                <a:gd name="T64" fmla="*/ 34 w 37"/>
                <a:gd name="T65" fmla="*/ 11 h 37"/>
                <a:gd name="T66" fmla="*/ 31 w 37"/>
                <a:gd name="T67" fmla="*/ 9 h 37"/>
                <a:gd name="T68" fmla="*/ 32 w 37"/>
                <a:gd name="T69" fmla="*/ 7 h 37"/>
                <a:gd name="T70" fmla="*/ 31 w 37"/>
                <a:gd name="T71" fmla="*/ 4 h 37"/>
                <a:gd name="T72" fmla="*/ 28 w 37"/>
                <a:gd name="T73" fmla="*/ 4 h 37"/>
                <a:gd name="T74" fmla="*/ 25 w 37"/>
                <a:gd name="T75" fmla="*/ 4 h 37"/>
                <a:gd name="T76" fmla="*/ 25 w 37"/>
                <a:gd name="T77" fmla="*/ 2 h 37"/>
                <a:gd name="T78" fmla="*/ 22 w 37"/>
                <a:gd name="T79" fmla="*/ 0 h 37"/>
                <a:gd name="T80" fmla="*/ 20 w 37"/>
                <a:gd name="T81" fmla="*/ 1 h 37"/>
                <a:gd name="T82" fmla="*/ 17 w 37"/>
                <a:gd name="T83" fmla="*/ 3 h 37"/>
                <a:gd name="T84" fmla="*/ 16 w 37"/>
                <a:gd name="T85" fmla="*/ 1 h 37"/>
                <a:gd name="T86" fmla="*/ 13 w 37"/>
                <a:gd name="T87" fmla="*/ 0 h 37"/>
                <a:gd name="T88" fmla="*/ 11 w 37"/>
                <a:gd name="T89" fmla="*/ 3 h 37"/>
                <a:gd name="T90" fmla="*/ 10 w 37"/>
                <a:gd name="T91" fmla="*/ 6 h 37"/>
                <a:gd name="T92" fmla="*/ 8 w 37"/>
                <a:gd name="T93" fmla="*/ 5 h 37"/>
                <a:gd name="T94" fmla="*/ 5 w 37"/>
                <a:gd name="T95" fmla="*/ 6 h 37"/>
                <a:gd name="T96" fmla="*/ 4 w 37"/>
                <a:gd name="T97" fmla="*/ 9 h 37"/>
                <a:gd name="T98" fmla="*/ 15 w 37"/>
                <a:gd name="T99" fmla="*/ 8 h 37"/>
                <a:gd name="T100" fmla="*/ 29 w 37"/>
                <a:gd name="T101" fmla="*/ 15 h 37"/>
                <a:gd name="T102" fmla="*/ 22 w 37"/>
                <a:gd name="T103" fmla="*/ 29 h 37"/>
                <a:gd name="T104" fmla="*/ 8 w 37"/>
                <a:gd name="T105" fmla="*/ 22 h 37"/>
                <a:gd name="T106" fmla="*/ 15 w 37"/>
                <a:gd name="T107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" h="37">
                  <a:moveTo>
                    <a:pt x="4" y="9"/>
                  </a:moveTo>
                  <a:cubicBezTo>
                    <a:pt x="5" y="9"/>
                    <a:pt x="5" y="11"/>
                    <a:pt x="5" y="12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2" y="17"/>
                    <a:pt x="3" y="19"/>
                    <a:pt x="3" y="20"/>
                  </a:cubicBezTo>
                  <a:cubicBezTo>
                    <a:pt x="3" y="20"/>
                    <a:pt x="2" y="21"/>
                    <a:pt x="2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" y="25"/>
                    <a:pt x="2" y="26"/>
                    <a:pt x="3" y="26"/>
                  </a:cubicBezTo>
                  <a:cubicBezTo>
                    <a:pt x="4" y="26"/>
                    <a:pt x="5" y="26"/>
                    <a:pt x="5" y="26"/>
                  </a:cubicBezTo>
                  <a:cubicBezTo>
                    <a:pt x="6" y="27"/>
                    <a:pt x="6" y="28"/>
                    <a:pt x="5" y="29"/>
                  </a:cubicBezTo>
                  <a:cubicBezTo>
                    <a:pt x="5" y="30"/>
                    <a:pt x="5" y="31"/>
                    <a:pt x="6" y="32"/>
                  </a:cubicBezTo>
                  <a:cubicBezTo>
                    <a:pt x="7" y="33"/>
                    <a:pt x="8" y="33"/>
                    <a:pt x="9" y="33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2" y="32"/>
                    <a:pt x="13" y="33"/>
                    <a:pt x="12" y="34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6" y="37"/>
                    <a:pt x="17" y="36"/>
                    <a:pt x="17" y="35"/>
                  </a:cubicBezTo>
                  <a:cubicBezTo>
                    <a:pt x="18" y="34"/>
                    <a:pt x="19" y="34"/>
                    <a:pt x="20" y="34"/>
                  </a:cubicBezTo>
                  <a:cubicBezTo>
                    <a:pt x="20" y="34"/>
                    <a:pt x="21" y="34"/>
                    <a:pt x="21" y="35"/>
                  </a:cubicBezTo>
                  <a:cubicBezTo>
                    <a:pt x="22" y="36"/>
                    <a:pt x="23" y="37"/>
                    <a:pt x="24" y="36"/>
                  </a:cubicBezTo>
                  <a:cubicBezTo>
                    <a:pt x="26" y="36"/>
                    <a:pt x="26" y="35"/>
                    <a:pt x="26" y="34"/>
                  </a:cubicBezTo>
                  <a:cubicBezTo>
                    <a:pt x="26" y="33"/>
                    <a:pt x="27" y="31"/>
                    <a:pt x="27" y="31"/>
                  </a:cubicBezTo>
                  <a:cubicBezTo>
                    <a:pt x="28" y="31"/>
                    <a:pt x="29" y="31"/>
                    <a:pt x="29" y="32"/>
                  </a:cubicBezTo>
                  <a:cubicBezTo>
                    <a:pt x="30" y="32"/>
                    <a:pt x="32" y="32"/>
                    <a:pt x="32" y="31"/>
                  </a:cubicBezTo>
                  <a:cubicBezTo>
                    <a:pt x="33" y="30"/>
                    <a:pt x="34" y="28"/>
                    <a:pt x="33" y="28"/>
                  </a:cubicBezTo>
                  <a:cubicBezTo>
                    <a:pt x="32" y="27"/>
                    <a:pt x="32" y="25"/>
                    <a:pt x="32" y="25"/>
                  </a:cubicBezTo>
                  <a:cubicBezTo>
                    <a:pt x="33" y="24"/>
                    <a:pt x="34" y="24"/>
                    <a:pt x="35" y="24"/>
                  </a:cubicBezTo>
                  <a:cubicBezTo>
                    <a:pt x="36" y="24"/>
                    <a:pt x="37" y="24"/>
                    <a:pt x="37" y="22"/>
                  </a:cubicBezTo>
                  <a:cubicBezTo>
                    <a:pt x="37" y="21"/>
                    <a:pt x="37" y="20"/>
                    <a:pt x="36" y="19"/>
                  </a:cubicBezTo>
                  <a:cubicBezTo>
                    <a:pt x="35" y="19"/>
                    <a:pt x="34" y="18"/>
                    <a:pt x="34" y="17"/>
                  </a:cubicBezTo>
                  <a:cubicBezTo>
                    <a:pt x="34" y="16"/>
                    <a:pt x="35" y="16"/>
                    <a:pt x="35" y="15"/>
                  </a:cubicBezTo>
                  <a:cubicBezTo>
                    <a:pt x="36" y="15"/>
                    <a:pt x="37" y="14"/>
                    <a:pt x="36" y="12"/>
                  </a:cubicBezTo>
                  <a:cubicBezTo>
                    <a:pt x="36" y="11"/>
                    <a:pt x="35" y="10"/>
                    <a:pt x="34" y="11"/>
                  </a:cubicBezTo>
                  <a:cubicBezTo>
                    <a:pt x="33" y="11"/>
                    <a:pt x="31" y="10"/>
                    <a:pt x="31" y="9"/>
                  </a:cubicBezTo>
                  <a:cubicBezTo>
                    <a:pt x="31" y="9"/>
                    <a:pt x="31" y="8"/>
                    <a:pt x="32" y="7"/>
                  </a:cubicBezTo>
                  <a:cubicBezTo>
                    <a:pt x="32" y="7"/>
                    <a:pt x="32" y="5"/>
                    <a:pt x="31" y="4"/>
                  </a:cubicBezTo>
                  <a:cubicBezTo>
                    <a:pt x="30" y="3"/>
                    <a:pt x="29" y="3"/>
                    <a:pt x="28" y="4"/>
                  </a:cubicBezTo>
                  <a:cubicBezTo>
                    <a:pt x="27" y="5"/>
                    <a:pt x="26" y="5"/>
                    <a:pt x="25" y="4"/>
                  </a:cubicBezTo>
                  <a:cubicBezTo>
                    <a:pt x="25" y="4"/>
                    <a:pt x="24" y="3"/>
                    <a:pt x="25" y="2"/>
                  </a:cubicBezTo>
                  <a:cubicBezTo>
                    <a:pt x="25" y="1"/>
                    <a:pt x="24" y="0"/>
                    <a:pt x="22" y="0"/>
                  </a:cubicBezTo>
                  <a:cubicBezTo>
                    <a:pt x="21" y="0"/>
                    <a:pt x="20" y="0"/>
                    <a:pt x="20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17" y="3"/>
                    <a:pt x="16" y="2"/>
                    <a:pt x="16" y="1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1"/>
                    <a:pt x="11" y="2"/>
                    <a:pt x="11" y="3"/>
                  </a:cubicBezTo>
                  <a:cubicBezTo>
                    <a:pt x="11" y="4"/>
                    <a:pt x="10" y="5"/>
                    <a:pt x="10" y="6"/>
                  </a:cubicBezTo>
                  <a:cubicBezTo>
                    <a:pt x="9" y="6"/>
                    <a:pt x="8" y="6"/>
                    <a:pt x="8" y="5"/>
                  </a:cubicBezTo>
                  <a:cubicBezTo>
                    <a:pt x="7" y="4"/>
                    <a:pt x="5" y="5"/>
                    <a:pt x="5" y="6"/>
                  </a:cubicBezTo>
                  <a:cubicBezTo>
                    <a:pt x="4" y="7"/>
                    <a:pt x="3" y="8"/>
                    <a:pt x="4" y="9"/>
                  </a:cubicBezTo>
                  <a:close/>
                  <a:moveTo>
                    <a:pt x="15" y="8"/>
                  </a:moveTo>
                  <a:cubicBezTo>
                    <a:pt x="21" y="6"/>
                    <a:pt x="27" y="9"/>
                    <a:pt x="29" y="15"/>
                  </a:cubicBezTo>
                  <a:cubicBezTo>
                    <a:pt x="31" y="21"/>
                    <a:pt x="27" y="27"/>
                    <a:pt x="22" y="29"/>
                  </a:cubicBezTo>
                  <a:cubicBezTo>
                    <a:pt x="16" y="30"/>
                    <a:pt x="10" y="27"/>
                    <a:pt x="8" y="22"/>
                  </a:cubicBezTo>
                  <a:cubicBezTo>
                    <a:pt x="6" y="16"/>
                    <a:pt x="10" y="10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Freeform 303">
              <a:extLst>
                <a:ext uri="{FF2B5EF4-FFF2-40B4-BE49-F238E27FC236}">
                  <a16:creationId xmlns:a16="http://schemas.microsoft.com/office/drawing/2014/main" id="{4B1FEF22-0EBC-317E-8B4A-B87240142F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4763" y="1111250"/>
              <a:ext cx="109538" cy="104775"/>
            </a:xfrm>
            <a:custGeom>
              <a:avLst/>
              <a:gdLst>
                <a:gd name="T0" fmla="*/ 3 w 29"/>
                <a:gd name="T1" fmla="*/ 7 h 28"/>
                <a:gd name="T2" fmla="*/ 4 w 29"/>
                <a:gd name="T3" fmla="*/ 9 h 28"/>
                <a:gd name="T4" fmla="*/ 2 w 29"/>
                <a:gd name="T5" fmla="*/ 9 h 28"/>
                <a:gd name="T6" fmla="*/ 0 w 29"/>
                <a:gd name="T7" fmla="*/ 11 h 28"/>
                <a:gd name="T8" fmla="*/ 1 w 29"/>
                <a:gd name="T9" fmla="*/ 13 h 28"/>
                <a:gd name="T10" fmla="*/ 3 w 29"/>
                <a:gd name="T11" fmla="*/ 15 h 28"/>
                <a:gd name="T12" fmla="*/ 1 w 29"/>
                <a:gd name="T13" fmla="*/ 16 h 28"/>
                <a:gd name="T14" fmla="*/ 1 w 29"/>
                <a:gd name="T15" fmla="*/ 19 h 28"/>
                <a:gd name="T16" fmla="*/ 3 w 29"/>
                <a:gd name="T17" fmla="*/ 20 h 28"/>
                <a:gd name="T18" fmla="*/ 4 w 29"/>
                <a:gd name="T19" fmla="*/ 20 h 28"/>
                <a:gd name="T20" fmla="*/ 4 w 29"/>
                <a:gd name="T21" fmla="*/ 23 h 28"/>
                <a:gd name="T22" fmla="*/ 5 w 29"/>
                <a:gd name="T23" fmla="*/ 25 h 28"/>
                <a:gd name="T24" fmla="*/ 7 w 29"/>
                <a:gd name="T25" fmla="*/ 25 h 28"/>
                <a:gd name="T26" fmla="*/ 9 w 29"/>
                <a:gd name="T27" fmla="*/ 25 h 28"/>
                <a:gd name="T28" fmla="*/ 10 w 29"/>
                <a:gd name="T29" fmla="*/ 27 h 28"/>
                <a:gd name="T30" fmla="*/ 11 w 29"/>
                <a:gd name="T31" fmla="*/ 28 h 28"/>
                <a:gd name="T32" fmla="*/ 13 w 29"/>
                <a:gd name="T33" fmla="*/ 27 h 28"/>
                <a:gd name="T34" fmla="*/ 15 w 29"/>
                <a:gd name="T35" fmla="*/ 26 h 28"/>
                <a:gd name="T36" fmla="*/ 17 w 29"/>
                <a:gd name="T37" fmla="*/ 27 h 28"/>
                <a:gd name="T38" fmla="*/ 19 w 29"/>
                <a:gd name="T39" fmla="*/ 28 h 28"/>
                <a:gd name="T40" fmla="*/ 20 w 29"/>
                <a:gd name="T41" fmla="*/ 26 h 28"/>
                <a:gd name="T42" fmla="*/ 21 w 29"/>
                <a:gd name="T43" fmla="*/ 24 h 28"/>
                <a:gd name="T44" fmla="*/ 23 w 29"/>
                <a:gd name="T45" fmla="*/ 24 h 28"/>
                <a:gd name="T46" fmla="*/ 25 w 29"/>
                <a:gd name="T47" fmla="*/ 24 h 28"/>
                <a:gd name="T48" fmla="*/ 25 w 29"/>
                <a:gd name="T49" fmla="*/ 21 h 28"/>
                <a:gd name="T50" fmla="*/ 25 w 29"/>
                <a:gd name="T51" fmla="*/ 19 h 28"/>
                <a:gd name="T52" fmla="*/ 27 w 29"/>
                <a:gd name="T53" fmla="*/ 19 h 28"/>
                <a:gd name="T54" fmla="*/ 29 w 29"/>
                <a:gd name="T55" fmla="*/ 17 h 28"/>
                <a:gd name="T56" fmla="*/ 28 w 29"/>
                <a:gd name="T57" fmla="*/ 15 h 28"/>
                <a:gd name="T58" fmla="*/ 26 w 29"/>
                <a:gd name="T59" fmla="*/ 13 h 28"/>
                <a:gd name="T60" fmla="*/ 27 w 29"/>
                <a:gd name="T61" fmla="*/ 12 h 28"/>
                <a:gd name="T62" fmla="*/ 28 w 29"/>
                <a:gd name="T63" fmla="*/ 10 h 28"/>
                <a:gd name="T64" fmla="*/ 26 w 29"/>
                <a:gd name="T65" fmla="*/ 8 h 28"/>
                <a:gd name="T66" fmla="*/ 24 w 29"/>
                <a:gd name="T67" fmla="*/ 7 h 28"/>
                <a:gd name="T68" fmla="*/ 25 w 29"/>
                <a:gd name="T69" fmla="*/ 6 h 28"/>
                <a:gd name="T70" fmla="*/ 24 w 29"/>
                <a:gd name="T71" fmla="*/ 3 h 28"/>
                <a:gd name="T72" fmla="*/ 22 w 29"/>
                <a:gd name="T73" fmla="*/ 3 h 28"/>
                <a:gd name="T74" fmla="*/ 19 w 29"/>
                <a:gd name="T75" fmla="*/ 3 h 28"/>
                <a:gd name="T76" fmla="*/ 19 w 29"/>
                <a:gd name="T77" fmla="*/ 2 h 28"/>
                <a:gd name="T78" fmla="*/ 17 w 29"/>
                <a:gd name="T79" fmla="*/ 0 h 28"/>
                <a:gd name="T80" fmla="*/ 15 w 29"/>
                <a:gd name="T81" fmla="*/ 1 h 28"/>
                <a:gd name="T82" fmla="*/ 13 w 29"/>
                <a:gd name="T83" fmla="*/ 2 h 28"/>
                <a:gd name="T84" fmla="*/ 12 w 29"/>
                <a:gd name="T85" fmla="*/ 1 h 28"/>
                <a:gd name="T86" fmla="*/ 10 w 29"/>
                <a:gd name="T87" fmla="*/ 0 h 28"/>
                <a:gd name="T88" fmla="*/ 9 w 29"/>
                <a:gd name="T89" fmla="*/ 2 h 28"/>
                <a:gd name="T90" fmla="*/ 8 w 29"/>
                <a:gd name="T91" fmla="*/ 4 h 28"/>
                <a:gd name="T92" fmla="*/ 6 w 29"/>
                <a:gd name="T93" fmla="*/ 4 h 28"/>
                <a:gd name="T94" fmla="*/ 4 w 29"/>
                <a:gd name="T95" fmla="*/ 4 h 28"/>
                <a:gd name="T96" fmla="*/ 3 w 29"/>
                <a:gd name="T97" fmla="*/ 7 h 28"/>
                <a:gd name="T98" fmla="*/ 12 w 29"/>
                <a:gd name="T99" fmla="*/ 6 h 28"/>
                <a:gd name="T100" fmla="*/ 22 w 29"/>
                <a:gd name="T101" fmla="*/ 12 h 28"/>
                <a:gd name="T102" fmla="*/ 17 w 29"/>
                <a:gd name="T103" fmla="*/ 22 h 28"/>
                <a:gd name="T104" fmla="*/ 6 w 29"/>
                <a:gd name="T105" fmla="*/ 17 h 28"/>
                <a:gd name="T106" fmla="*/ 12 w 29"/>
                <a:gd name="T10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28">
                  <a:moveTo>
                    <a:pt x="3" y="7"/>
                  </a:moveTo>
                  <a:cubicBezTo>
                    <a:pt x="4" y="7"/>
                    <a:pt x="4" y="9"/>
                    <a:pt x="4" y="9"/>
                  </a:cubicBezTo>
                  <a:cubicBezTo>
                    <a:pt x="4" y="9"/>
                    <a:pt x="3" y="10"/>
                    <a:pt x="2" y="9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2" y="13"/>
                    <a:pt x="3" y="15"/>
                    <a:pt x="3" y="15"/>
                  </a:cubicBezTo>
                  <a:cubicBezTo>
                    <a:pt x="3" y="16"/>
                    <a:pt x="2" y="16"/>
                    <a:pt x="1" y="16"/>
                  </a:cubicBezTo>
                  <a:cubicBezTo>
                    <a:pt x="1" y="17"/>
                    <a:pt x="0" y="18"/>
                    <a:pt x="1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3" y="20"/>
                    <a:pt x="4" y="20"/>
                    <a:pt x="4" y="20"/>
                  </a:cubicBezTo>
                  <a:cubicBezTo>
                    <a:pt x="4" y="21"/>
                    <a:pt x="5" y="22"/>
                    <a:pt x="4" y="23"/>
                  </a:cubicBezTo>
                  <a:cubicBezTo>
                    <a:pt x="4" y="23"/>
                    <a:pt x="4" y="24"/>
                    <a:pt x="5" y="25"/>
                  </a:cubicBezTo>
                  <a:cubicBezTo>
                    <a:pt x="5" y="26"/>
                    <a:pt x="7" y="26"/>
                    <a:pt x="7" y="25"/>
                  </a:cubicBezTo>
                  <a:cubicBezTo>
                    <a:pt x="8" y="25"/>
                    <a:pt x="9" y="25"/>
                    <a:pt x="9" y="25"/>
                  </a:cubicBezTo>
                  <a:cubicBezTo>
                    <a:pt x="10" y="25"/>
                    <a:pt x="10" y="26"/>
                    <a:pt x="10" y="27"/>
                  </a:cubicBezTo>
                  <a:cubicBezTo>
                    <a:pt x="10" y="27"/>
                    <a:pt x="10" y="28"/>
                    <a:pt x="11" y="28"/>
                  </a:cubicBezTo>
                  <a:cubicBezTo>
                    <a:pt x="12" y="28"/>
                    <a:pt x="13" y="28"/>
                    <a:pt x="13" y="27"/>
                  </a:cubicBezTo>
                  <a:cubicBezTo>
                    <a:pt x="14" y="27"/>
                    <a:pt x="15" y="26"/>
                    <a:pt x="15" y="26"/>
                  </a:cubicBezTo>
                  <a:cubicBezTo>
                    <a:pt x="16" y="26"/>
                    <a:pt x="16" y="26"/>
                    <a:pt x="17" y="27"/>
                  </a:cubicBezTo>
                  <a:cubicBezTo>
                    <a:pt x="17" y="28"/>
                    <a:pt x="18" y="28"/>
                    <a:pt x="19" y="28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0" y="25"/>
                    <a:pt x="21" y="24"/>
                    <a:pt x="21" y="24"/>
                  </a:cubicBezTo>
                  <a:cubicBezTo>
                    <a:pt x="21" y="24"/>
                    <a:pt x="22" y="24"/>
                    <a:pt x="23" y="24"/>
                  </a:cubicBezTo>
                  <a:cubicBezTo>
                    <a:pt x="23" y="25"/>
                    <a:pt x="24" y="25"/>
                    <a:pt x="25" y="24"/>
                  </a:cubicBezTo>
                  <a:cubicBezTo>
                    <a:pt x="26" y="23"/>
                    <a:pt x="26" y="22"/>
                    <a:pt x="25" y="21"/>
                  </a:cubicBezTo>
                  <a:cubicBezTo>
                    <a:pt x="25" y="21"/>
                    <a:pt x="25" y="20"/>
                    <a:pt x="25" y="19"/>
                  </a:cubicBezTo>
                  <a:cubicBezTo>
                    <a:pt x="25" y="19"/>
                    <a:pt x="26" y="19"/>
                    <a:pt x="27" y="19"/>
                  </a:cubicBezTo>
                  <a:cubicBezTo>
                    <a:pt x="28" y="19"/>
                    <a:pt x="28" y="18"/>
                    <a:pt x="29" y="17"/>
                  </a:cubicBezTo>
                  <a:cubicBezTo>
                    <a:pt x="29" y="16"/>
                    <a:pt x="28" y="15"/>
                    <a:pt x="28" y="15"/>
                  </a:cubicBezTo>
                  <a:cubicBezTo>
                    <a:pt x="27" y="15"/>
                    <a:pt x="26" y="14"/>
                    <a:pt x="26" y="13"/>
                  </a:cubicBezTo>
                  <a:cubicBezTo>
                    <a:pt x="26" y="13"/>
                    <a:pt x="27" y="12"/>
                    <a:pt x="27" y="12"/>
                  </a:cubicBezTo>
                  <a:cubicBezTo>
                    <a:pt x="28" y="12"/>
                    <a:pt x="28" y="11"/>
                    <a:pt x="28" y="10"/>
                  </a:cubicBezTo>
                  <a:cubicBezTo>
                    <a:pt x="28" y="9"/>
                    <a:pt x="27" y="8"/>
                    <a:pt x="26" y="8"/>
                  </a:cubicBezTo>
                  <a:cubicBezTo>
                    <a:pt x="26" y="9"/>
                    <a:pt x="24" y="8"/>
                    <a:pt x="24" y="7"/>
                  </a:cubicBezTo>
                  <a:cubicBezTo>
                    <a:pt x="24" y="7"/>
                    <a:pt x="24" y="6"/>
                    <a:pt x="25" y="6"/>
                  </a:cubicBezTo>
                  <a:cubicBezTo>
                    <a:pt x="25" y="5"/>
                    <a:pt x="25" y="4"/>
                    <a:pt x="24" y="3"/>
                  </a:cubicBezTo>
                  <a:cubicBezTo>
                    <a:pt x="23" y="3"/>
                    <a:pt x="22" y="3"/>
                    <a:pt x="22" y="3"/>
                  </a:cubicBezTo>
                  <a:cubicBezTo>
                    <a:pt x="21" y="4"/>
                    <a:pt x="20" y="4"/>
                    <a:pt x="19" y="3"/>
                  </a:cubicBezTo>
                  <a:cubicBezTo>
                    <a:pt x="19" y="3"/>
                    <a:pt x="19" y="2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5" y="2"/>
                    <a:pt x="14" y="2"/>
                    <a:pt x="13" y="2"/>
                  </a:cubicBezTo>
                  <a:cubicBezTo>
                    <a:pt x="13" y="2"/>
                    <a:pt x="12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9" y="1"/>
                    <a:pt x="8" y="2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7" y="5"/>
                    <a:pt x="7" y="4"/>
                    <a:pt x="6" y="4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3" y="5"/>
                    <a:pt x="3" y="6"/>
                    <a:pt x="3" y="7"/>
                  </a:cubicBezTo>
                  <a:close/>
                  <a:moveTo>
                    <a:pt x="12" y="6"/>
                  </a:moveTo>
                  <a:cubicBezTo>
                    <a:pt x="16" y="5"/>
                    <a:pt x="21" y="7"/>
                    <a:pt x="22" y="12"/>
                  </a:cubicBezTo>
                  <a:cubicBezTo>
                    <a:pt x="24" y="16"/>
                    <a:pt x="21" y="21"/>
                    <a:pt x="17" y="22"/>
                  </a:cubicBezTo>
                  <a:cubicBezTo>
                    <a:pt x="13" y="23"/>
                    <a:pt x="8" y="21"/>
                    <a:pt x="6" y="17"/>
                  </a:cubicBezTo>
                  <a:cubicBezTo>
                    <a:pt x="5" y="12"/>
                    <a:pt x="7" y="8"/>
                    <a:pt x="12" y="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" name="文本框 9">
            <a:extLst>
              <a:ext uri="{FF2B5EF4-FFF2-40B4-BE49-F238E27FC236}">
                <a16:creationId xmlns:a16="http://schemas.microsoft.com/office/drawing/2014/main" id="{81F66608-B841-B39C-E590-A783A453A56D}"/>
              </a:ext>
            </a:extLst>
          </p:cNvPr>
          <p:cNvSpPr txBox="1"/>
          <p:nvPr/>
        </p:nvSpPr>
        <p:spPr>
          <a:xfrm>
            <a:off x="5197181" y="2334983"/>
            <a:ext cx="3770885" cy="359699"/>
          </a:xfrm>
          <a:prstGeom prst="rect">
            <a:avLst/>
          </a:prstGeom>
          <a:noFill/>
        </p:spPr>
        <p:txBody>
          <a:bodyPr wrap="square" lIns="51421" tIns="25710" rIns="51421" bIns="25710" rtlCol="0">
            <a:spAutoFit/>
          </a:bodyPr>
          <a:lstStyle/>
          <a:p>
            <a:pPr marL="0" lvl="1"/>
            <a:r>
              <a:rPr lang="en-GB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Statistical </a:t>
            </a:r>
            <a:r>
              <a:rPr lang="en-GB" altLang="zh-CN" sz="2000" b="1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Modeling</a:t>
            </a:r>
            <a:r>
              <a:rPr lang="en-GB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Results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38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162" grpId="0" bldLvl="0" animBg="1"/>
      <p:bldP spid="16" grpId="0" bldLvl="0" animBg="1"/>
      <p:bldP spid="17" grpId="0" bldLvl="0" animBg="1"/>
      <p:bldP spid="18" grpId="0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789</Words>
  <Application>Microsoft Office PowerPoint</Application>
  <PresentationFormat>全屏显示(16:9)</PresentationFormat>
  <Paragraphs>162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方正兰亭黑简体</vt:lpstr>
      <vt:lpstr>微软雅黑</vt:lpstr>
      <vt:lpstr>Arial</vt:lpstr>
      <vt:lpstr>Calibri</vt:lpstr>
      <vt:lpstr>Lucida Bright</vt:lpstr>
      <vt:lpstr>Sitka Small</vt:lpstr>
      <vt:lpstr>Times New Roman</vt:lpstr>
      <vt:lpstr>Wingdings 2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http://www.deepbbs.org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可懿 王</cp:lastModifiedBy>
  <cp:revision>322</cp:revision>
  <dcterms:created xsi:type="dcterms:W3CDTF">2015-11-26T04:19:00Z</dcterms:created>
  <dcterms:modified xsi:type="dcterms:W3CDTF">2025-03-22T23:29:26Z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