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F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9720" autoAdjust="0"/>
  </p:normalViewPr>
  <p:slideViewPr>
    <p:cSldViewPr snapToGrid="0">
      <p:cViewPr varScale="1">
        <p:scale>
          <a:sx n="73" d="100"/>
          <a:sy n="73" d="100"/>
        </p:scale>
        <p:origin x="106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1C37A-188F-4BBF-AC1E-379247AE7C65}"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A413E-EA04-48E5-9BFB-479A900A1162}" type="slidenum">
              <a:rPr lang="en-US" smtClean="0"/>
              <a:t>‹#›</a:t>
            </a:fld>
            <a:endParaRPr lang="en-US"/>
          </a:p>
        </p:txBody>
      </p:sp>
    </p:spTree>
    <p:extLst>
      <p:ext uri="{BB962C8B-B14F-4D97-AF65-F5344CB8AC3E}">
        <p14:creationId xmlns:p14="http://schemas.microsoft.com/office/powerpoint/2010/main" val="252961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are planning to build a web-based social simulation game. Users would play the role of breeders. </a:t>
            </a:r>
            <a:endParaRPr lang="en-US" dirty="0"/>
          </a:p>
        </p:txBody>
      </p:sp>
      <p:sp>
        <p:nvSpPr>
          <p:cNvPr id="4" name="Slide Number Placeholder 3"/>
          <p:cNvSpPr>
            <a:spLocks noGrp="1"/>
          </p:cNvSpPr>
          <p:nvPr>
            <p:ph type="sldNum" sz="quarter" idx="5"/>
          </p:nvPr>
        </p:nvSpPr>
        <p:spPr/>
        <p:txBody>
          <a:bodyPr/>
          <a:lstStyle/>
          <a:p>
            <a:fld id="{634A413E-EA04-48E5-9BFB-479A900A1162}" type="slidenum">
              <a:rPr lang="en-US" smtClean="0"/>
              <a:t>2</a:t>
            </a:fld>
            <a:endParaRPr lang="en-US"/>
          </a:p>
        </p:txBody>
      </p:sp>
    </p:spTree>
    <p:extLst>
      <p:ext uri="{BB962C8B-B14F-4D97-AF65-F5344CB8AC3E}">
        <p14:creationId xmlns:p14="http://schemas.microsoft.com/office/powerpoint/2010/main" val="18862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They need to complete certain tasks to gain ‘fortune’ and ‘experience’. Their tasks include: </a:t>
            </a:r>
            <a:endParaRPr lang="en-US" b="0" dirty="0">
              <a:effectLst/>
            </a:endParaRPr>
          </a:p>
          <a:p>
            <a:pPr rtl="0" fontAlgn="base"/>
            <a:r>
              <a:rPr lang="en-US" sz="1200" b="0" i="0" u="none" strike="noStrike" kern="1200" dirty="0">
                <a:solidFill>
                  <a:schemeClr val="tx1"/>
                </a:solidFill>
                <a:effectLst/>
                <a:latin typeface="+mn-lt"/>
                <a:ea typeface="+mn-ea"/>
                <a:cs typeface="+mn-cs"/>
              </a:rPr>
              <a:t>Daycare (feeding, grooming, medical care, etc.) </a:t>
            </a:r>
            <a:br>
              <a:rPr lang="en-US" b="0" dirty="0">
                <a:effectLst/>
              </a:rPr>
            </a:br>
            <a:r>
              <a:rPr lang="en-US" sz="1200" b="0" i="0" u="none" strike="noStrike" kern="1200" dirty="0">
                <a:solidFill>
                  <a:schemeClr val="tx1"/>
                </a:solidFill>
                <a:effectLst/>
                <a:latin typeface="+mn-lt"/>
                <a:ea typeface="+mn-ea"/>
                <a:cs typeface="+mn-cs"/>
              </a:rPr>
              <a:t>Patting their cats or other breeders’ cats to gain furballs as fortune to buy more items in the store for a better daycare</a:t>
            </a:r>
            <a:br>
              <a:rPr lang="en-US" b="0" dirty="0">
                <a:effectLst/>
              </a:rPr>
            </a:br>
            <a:r>
              <a:rPr lang="en-US" sz="1200" b="0" i="0" u="none" strike="noStrike" kern="1200" dirty="0">
                <a:solidFill>
                  <a:schemeClr val="tx1"/>
                </a:solidFill>
                <a:effectLst/>
                <a:latin typeface="+mn-lt"/>
                <a:ea typeface="+mn-ea"/>
                <a:cs typeface="+mn-cs"/>
              </a:rPr>
              <a:t>Breed kittens for selling in the store</a:t>
            </a:r>
          </a:p>
        </p:txBody>
      </p:sp>
      <p:sp>
        <p:nvSpPr>
          <p:cNvPr id="4" name="Slide Number Placeholder 3"/>
          <p:cNvSpPr>
            <a:spLocks noGrp="1"/>
          </p:cNvSpPr>
          <p:nvPr>
            <p:ph type="sldNum" sz="quarter" idx="5"/>
          </p:nvPr>
        </p:nvSpPr>
        <p:spPr/>
        <p:txBody>
          <a:bodyPr/>
          <a:lstStyle/>
          <a:p>
            <a:fld id="{634A413E-EA04-48E5-9BFB-479A900A1162}" type="slidenum">
              <a:rPr lang="en-US" smtClean="0"/>
              <a:t>3</a:t>
            </a:fld>
            <a:endParaRPr lang="en-US"/>
          </a:p>
        </p:txBody>
      </p:sp>
    </p:spTree>
    <p:extLst>
      <p:ext uri="{BB962C8B-B14F-4D97-AF65-F5344CB8AC3E}">
        <p14:creationId xmlns:p14="http://schemas.microsoft.com/office/powerpoint/2010/main" val="58704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ltLang="zh-CN" b="0" dirty="0">
                <a:effectLst/>
              </a:rPr>
              <a:t>We can get experience and fortune through those daily task.</a:t>
            </a:r>
            <a:endParaRPr lang="en-US" b="0" dirty="0">
              <a:effectLst/>
            </a:endParaRPr>
          </a:p>
        </p:txBody>
      </p:sp>
      <p:sp>
        <p:nvSpPr>
          <p:cNvPr id="4" name="Slide Number Placeholder 3"/>
          <p:cNvSpPr>
            <a:spLocks noGrp="1"/>
          </p:cNvSpPr>
          <p:nvPr>
            <p:ph type="sldNum" sz="quarter" idx="5"/>
          </p:nvPr>
        </p:nvSpPr>
        <p:spPr/>
        <p:txBody>
          <a:bodyPr/>
          <a:lstStyle/>
          <a:p>
            <a:fld id="{634A413E-EA04-48E5-9BFB-479A900A1162}" type="slidenum">
              <a:rPr lang="en-US" smtClean="0"/>
              <a:t>4</a:t>
            </a:fld>
            <a:endParaRPr lang="en-US"/>
          </a:p>
        </p:txBody>
      </p:sp>
    </p:spTree>
    <p:extLst>
      <p:ext uri="{BB962C8B-B14F-4D97-AF65-F5344CB8AC3E}">
        <p14:creationId xmlns:p14="http://schemas.microsoft.com/office/powerpoint/2010/main" val="283445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Leveling up cattery to have more capacity of cats(Yay!!!).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Leveling up costs fortune and experience. Purchasing food, and toys also cost fortune.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Breeders can also interact with their friends by visiting each others’ kennels and pat their pets to gain extra fortune(we use furball as currency).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Notice: Cats have “patting” limits. Breeders can only pat a cat to certain times a day.</a:t>
            </a:r>
            <a:endParaRPr lang="en-US" b="0" dirty="0">
              <a:effectLst/>
            </a:endParaRPr>
          </a:p>
        </p:txBody>
      </p:sp>
      <p:sp>
        <p:nvSpPr>
          <p:cNvPr id="4" name="Slide Number Placeholder 3"/>
          <p:cNvSpPr>
            <a:spLocks noGrp="1"/>
          </p:cNvSpPr>
          <p:nvPr>
            <p:ph type="sldNum" sz="quarter" idx="5"/>
          </p:nvPr>
        </p:nvSpPr>
        <p:spPr/>
        <p:txBody>
          <a:bodyPr/>
          <a:lstStyle/>
          <a:p>
            <a:fld id="{634A413E-EA04-48E5-9BFB-479A900A1162}" type="slidenum">
              <a:rPr lang="en-US" smtClean="0"/>
              <a:t>5</a:t>
            </a:fld>
            <a:endParaRPr lang="en-US"/>
          </a:p>
        </p:txBody>
      </p:sp>
    </p:spTree>
    <p:extLst>
      <p:ext uri="{BB962C8B-B14F-4D97-AF65-F5344CB8AC3E}">
        <p14:creationId xmlns:p14="http://schemas.microsoft.com/office/powerpoint/2010/main" val="412041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finishes the static layout for our front end, including the main page for breeding cats and store page to purchase food and medicines. Also, we finished registration part.</a:t>
            </a:r>
          </a:p>
        </p:txBody>
      </p:sp>
      <p:sp>
        <p:nvSpPr>
          <p:cNvPr id="4" name="Slide Number Placeholder 3"/>
          <p:cNvSpPr>
            <a:spLocks noGrp="1"/>
          </p:cNvSpPr>
          <p:nvPr>
            <p:ph type="sldNum" sz="quarter" idx="5"/>
          </p:nvPr>
        </p:nvSpPr>
        <p:spPr/>
        <p:txBody>
          <a:bodyPr/>
          <a:lstStyle/>
          <a:p>
            <a:fld id="{634A413E-EA04-48E5-9BFB-479A900A1162}" type="slidenum">
              <a:rPr lang="en-US" smtClean="0"/>
              <a:t>6</a:t>
            </a:fld>
            <a:endParaRPr lang="en-US"/>
          </a:p>
        </p:txBody>
      </p:sp>
    </p:spTree>
    <p:extLst>
      <p:ext uri="{BB962C8B-B14F-4D97-AF65-F5344CB8AC3E}">
        <p14:creationId xmlns:p14="http://schemas.microsoft.com/office/powerpoint/2010/main" val="10215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Once logged in, user can enter their own breeder home page. In the canvas we can see several static cat image, which are objects representing user’s cats added by Collie package. We are going to add further interaction between the Collie objects and users like petting, feeding and so on.</a:t>
            </a:r>
            <a:endParaRPr lang="en-US" b="0" dirty="0">
              <a:effectLst/>
            </a:endParaRPr>
          </a:p>
        </p:txBody>
      </p:sp>
      <p:sp>
        <p:nvSpPr>
          <p:cNvPr id="4" name="Slide Number Placeholder 3"/>
          <p:cNvSpPr>
            <a:spLocks noGrp="1"/>
          </p:cNvSpPr>
          <p:nvPr>
            <p:ph type="sldNum" sz="quarter" idx="5"/>
          </p:nvPr>
        </p:nvSpPr>
        <p:spPr/>
        <p:txBody>
          <a:bodyPr/>
          <a:lstStyle/>
          <a:p>
            <a:fld id="{634A413E-EA04-48E5-9BFB-479A900A1162}" type="slidenum">
              <a:rPr lang="en-US" smtClean="0"/>
              <a:t>7</a:t>
            </a:fld>
            <a:endParaRPr lang="en-US"/>
          </a:p>
        </p:txBody>
      </p:sp>
    </p:spTree>
    <p:extLst>
      <p:ext uri="{BB962C8B-B14F-4D97-AF65-F5344CB8AC3E}">
        <p14:creationId xmlns:p14="http://schemas.microsoft.com/office/powerpoint/2010/main" val="32916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Use can enter store from navbar and purchase using virtual currency for their pets’ daycare. This is the current view of store page and we would complete related functions later.</a:t>
            </a:r>
            <a:endParaRPr lang="en-US" b="0" dirty="0">
              <a:effectLst/>
            </a:endParaRPr>
          </a:p>
        </p:txBody>
      </p:sp>
      <p:sp>
        <p:nvSpPr>
          <p:cNvPr id="4" name="Slide Number Placeholder 3"/>
          <p:cNvSpPr>
            <a:spLocks noGrp="1"/>
          </p:cNvSpPr>
          <p:nvPr>
            <p:ph type="sldNum" sz="quarter" idx="5"/>
          </p:nvPr>
        </p:nvSpPr>
        <p:spPr/>
        <p:txBody>
          <a:bodyPr/>
          <a:lstStyle/>
          <a:p>
            <a:fld id="{634A413E-EA04-48E5-9BFB-479A900A1162}" type="slidenum">
              <a:rPr lang="en-US" smtClean="0"/>
              <a:t>8</a:t>
            </a:fld>
            <a:endParaRPr lang="en-US"/>
          </a:p>
        </p:txBody>
      </p:sp>
    </p:spTree>
    <p:extLst>
      <p:ext uri="{BB962C8B-B14F-4D97-AF65-F5344CB8AC3E}">
        <p14:creationId xmlns:p14="http://schemas.microsoft.com/office/powerpoint/2010/main" val="269667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iteration we plan to implement all the function of each button, the interaction between front end and back end and auto update for cats’ states. Also, we plan to introduce some other interest features like see friends’ cats and </a:t>
            </a:r>
            <a:r>
              <a:rPr lang="en-US"/>
              <a:t>let them mate.</a:t>
            </a:r>
            <a:endParaRPr lang="en-US" dirty="0"/>
          </a:p>
        </p:txBody>
      </p:sp>
      <p:sp>
        <p:nvSpPr>
          <p:cNvPr id="4" name="Slide Number Placeholder 3"/>
          <p:cNvSpPr>
            <a:spLocks noGrp="1"/>
          </p:cNvSpPr>
          <p:nvPr>
            <p:ph type="sldNum" sz="quarter" idx="5"/>
          </p:nvPr>
        </p:nvSpPr>
        <p:spPr/>
        <p:txBody>
          <a:bodyPr/>
          <a:lstStyle/>
          <a:p>
            <a:fld id="{634A413E-EA04-48E5-9BFB-479A900A1162}" type="slidenum">
              <a:rPr lang="en-US" smtClean="0"/>
              <a:t>9</a:t>
            </a:fld>
            <a:endParaRPr lang="en-US"/>
          </a:p>
        </p:txBody>
      </p:sp>
    </p:spTree>
    <p:extLst>
      <p:ext uri="{BB962C8B-B14F-4D97-AF65-F5344CB8AC3E}">
        <p14:creationId xmlns:p14="http://schemas.microsoft.com/office/powerpoint/2010/main" val="1401480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FEDD-BD12-4940-ACF3-B611E5CA4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17649E-11F3-4359-BE14-9A732D55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C6002D-2037-4289-8157-E09AB967B827}"/>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5" name="Footer Placeholder 4">
            <a:extLst>
              <a:ext uri="{FF2B5EF4-FFF2-40B4-BE49-F238E27FC236}">
                <a16:creationId xmlns:a16="http://schemas.microsoft.com/office/drawing/2014/main" id="{07BB5D30-C47E-46D5-9A61-7029CD3D9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B534F-5318-4E19-8912-F9E34CFED02A}"/>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340681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5D5C-DD62-4949-87F1-AA7D4C347A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15AB24-378F-4176-BE25-41BC9648D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08938-CECD-47C3-8108-57F8CFD6E3C3}"/>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5" name="Footer Placeholder 4">
            <a:extLst>
              <a:ext uri="{FF2B5EF4-FFF2-40B4-BE49-F238E27FC236}">
                <a16:creationId xmlns:a16="http://schemas.microsoft.com/office/drawing/2014/main" id="{66E66583-1412-4A3E-B91B-20EB72429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51EE-78E9-43C2-B591-21A22F4F2994}"/>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215994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F32C5-B56A-49C2-BB5A-5873AA824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91EC6-D916-4D74-A02A-5934A201B1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ED2B4-9FAB-4D1F-9E81-2FEBD2EFD547}"/>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5" name="Footer Placeholder 4">
            <a:extLst>
              <a:ext uri="{FF2B5EF4-FFF2-40B4-BE49-F238E27FC236}">
                <a16:creationId xmlns:a16="http://schemas.microsoft.com/office/drawing/2014/main" id="{B87751A3-EAD5-4726-A40B-C5B2F567A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2038D-3DB7-4B73-90E7-207019FBCCDF}"/>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122116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73DA-B8D4-4120-8670-46BE49785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2A987-347A-46E5-B113-DD32553D3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5BAE6-16CC-46A9-8A5F-E32830D04C67}"/>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5" name="Footer Placeholder 4">
            <a:extLst>
              <a:ext uri="{FF2B5EF4-FFF2-40B4-BE49-F238E27FC236}">
                <a16:creationId xmlns:a16="http://schemas.microsoft.com/office/drawing/2014/main" id="{4CF6EA0C-5E89-4367-9068-7EB465AC9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227D-34EE-4AE6-B238-E05882194E24}"/>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16271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5A20-0359-440D-903F-370970340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31BF2-01EE-401D-99F3-D73215E97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6F52D-9A59-402B-97E2-4EC044C358DB}"/>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5" name="Footer Placeholder 4">
            <a:extLst>
              <a:ext uri="{FF2B5EF4-FFF2-40B4-BE49-F238E27FC236}">
                <a16:creationId xmlns:a16="http://schemas.microsoft.com/office/drawing/2014/main" id="{96D8C384-19B3-44FF-890C-7DBE963FE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A508C-40A1-4DE4-9994-5EABE8D36BFB}"/>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112842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F461-7B60-42F4-9E86-15246D1F1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81E5C-6728-49C3-B719-7A21EC23E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45B298-C85D-4879-BB53-C7A0DC3F0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E8C2E6-45C7-4F08-B430-F4C647A52584}"/>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6" name="Footer Placeholder 5">
            <a:extLst>
              <a:ext uri="{FF2B5EF4-FFF2-40B4-BE49-F238E27FC236}">
                <a16:creationId xmlns:a16="http://schemas.microsoft.com/office/drawing/2014/main" id="{8E18C5E4-0A1A-44D4-A742-7787ACA8A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A0FAF-93B9-42AB-AF19-E8DDE1C43DF4}"/>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22807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9DA6-A5EB-4F32-9585-50799C8F0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FC8322-8774-4A4B-9B0B-AF06D185A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7377B-2354-40CC-80A0-CBB294A1B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4903A-BAF6-4E6A-9C9B-C7371367F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94F66-67D4-4E96-9DCB-FF7B808F3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81C63-D020-4361-AE2A-AF6C70C9488F}"/>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8" name="Footer Placeholder 7">
            <a:extLst>
              <a:ext uri="{FF2B5EF4-FFF2-40B4-BE49-F238E27FC236}">
                <a16:creationId xmlns:a16="http://schemas.microsoft.com/office/drawing/2014/main" id="{75915A17-DA03-4F84-9F85-59220F9AE3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B308C2-B020-4809-B680-E709D12ACF0D}"/>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308971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C174-9C68-4F82-A635-F4F9CDEC2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2FD92F-4126-459A-944E-91B5D12B65BF}"/>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4" name="Footer Placeholder 3">
            <a:extLst>
              <a:ext uri="{FF2B5EF4-FFF2-40B4-BE49-F238E27FC236}">
                <a16:creationId xmlns:a16="http://schemas.microsoft.com/office/drawing/2014/main" id="{A444237F-B567-49F9-B13F-0216FCD26D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002DA-4A06-445D-89EE-B97D1A487E0B}"/>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106494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E1396-EF3A-4CE3-B5C6-D16ABF5AAC4A}"/>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3" name="Footer Placeholder 2">
            <a:extLst>
              <a:ext uri="{FF2B5EF4-FFF2-40B4-BE49-F238E27FC236}">
                <a16:creationId xmlns:a16="http://schemas.microsoft.com/office/drawing/2014/main" id="{96FEBCCD-A1F4-48CF-BCA3-4E9479B0CB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4CE9A-E84E-4783-B750-3CEFBEA51AB8}"/>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397674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04F3-ECBB-4B63-A0CF-680E17AAE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2E0EB9-4D6A-47D4-B3FA-B411140B6A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B8557-85FD-4497-9408-51273A367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8125F-BB0D-4D6C-8AD7-B74ECD211E66}"/>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6" name="Footer Placeholder 5">
            <a:extLst>
              <a:ext uri="{FF2B5EF4-FFF2-40B4-BE49-F238E27FC236}">
                <a16:creationId xmlns:a16="http://schemas.microsoft.com/office/drawing/2014/main" id="{6CEDA550-C7BC-4257-97C0-27817B14C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FCE4A-5165-4E21-B457-149B68143E7A}"/>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228106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59C8-859E-4386-8AEE-A2958CF04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0FAA33-1EED-481F-AD15-4701808C1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165ECF-194A-4A79-9350-DBC886A96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D9A5B-6D49-4CB9-A8D1-659A55EA7C54}"/>
              </a:ext>
            </a:extLst>
          </p:cNvPr>
          <p:cNvSpPr>
            <a:spLocks noGrp="1"/>
          </p:cNvSpPr>
          <p:nvPr>
            <p:ph type="dt" sz="half" idx="10"/>
          </p:nvPr>
        </p:nvSpPr>
        <p:spPr/>
        <p:txBody>
          <a:bodyPr/>
          <a:lstStyle/>
          <a:p>
            <a:fld id="{C1D8F1A7-D902-49F5-9F5C-788D81FD737B}" type="datetimeFigureOut">
              <a:rPr lang="en-US" smtClean="0"/>
              <a:t>11/3/2019</a:t>
            </a:fld>
            <a:endParaRPr lang="en-US"/>
          </a:p>
        </p:txBody>
      </p:sp>
      <p:sp>
        <p:nvSpPr>
          <p:cNvPr id="6" name="Footer Placeholder 5">
            <a:extLst>
              <a:ext uri="{FF2B5EF4-FFF2-40B4-BE49-F238E27FC236}">
                <a16:creationId xmlns:a16="http://schemas.microsoft.com/office/drawing/2014/main" id="{A7C641E1-4BAD-4305-949B-5692EE856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E535C-1B37-40A0-B9FD-A9F6F9A172EA}"/>
              </a:ext>
            </a:extLst>
          </p:cNvPr>
          <p:cNvSpPr>
            <a:spLocks noGrp="1"/>
          </p:cNvSpPr>
          <p:nvPr>
            <p:ph type="sldNum" sz="quarter" idx="12"/>
          </p:nvPr>
        </p:nvSpPr>
        <p:spPr/>
        <p:txBody>
          <a:bodyPr/>
          <a:lstStyle/>
          <a:p>
            <a:fld id="{9E0976C5-068E-4D57-A952-19F10157ACF3}" type="slidenum">
              <a:rPr lang="en-US" smtClean="0"/>
              <a:t>‹#›</a:t>
            </a:fld>
            <a:endParaRPr lang="en-US"/>
          </a:p>
        </p:txBody>
      </p:sp>
    </p:spTree>
    <p:extLst>
      <p:ext uri="{BB962C8B-B14F-4D97-AF65-F5344CB8AC3E}">
        <p14:creationId xmlns:p14="http://schemas.microsoft.com/office/powerpoint/2010/main" val="3614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7D983-330E-4329-84CE-048D4FA91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8AAD4-5042-4D14-AD80-72BE60C87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D263-817D-4939-8769-BB5D3A7E9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8F1A7-D902-49F5-9F5C-788D81FD737B}" type="datetimeFigureOut">
              <a:rPr lang="en-US" smtClean="0"/>
              <a:t>11/3/2019</a:t>
            </a:fld>
            <a:endParaRPr lang="en-US"/>
          </a:p>
        </p:txBody>
      </p:sp>
      <p:sp>
        <p:nvSpPr>
          <p:cNvPr id="5" name="Footer Placeholder 4">
            <a:extLst>
              <a:ext uri="{FF2B5EF4-FFF2-40B4-BE49-F238E27FC236}">
                <a16:creationId xmlns:a16="http://schemas.microsoft.com/office/drawing/2014/main" id="{3B473524-DE92-45BD-B9DC-DFDA56C37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FE194E-AF39-49E2-B562-5682C652D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976C5-068E-4D57-A952-19F10157ACF3}" type="slidenum">
              <a:rPr lang="en-US" smtClean="0"/>
              <a:t>‹#›</a:t>
            </a:fld>
            <a:endParaRPr lang="en-US"/>
          </a:p>
        </p:txBody>
      </p:sp>
    </p:spTree>
    <p:extLst>
      <p:ext uri="{BB962C8B-B14F-4D97-AF65-F5344CB8AC3E}">
        <p14:creationId xmlns:p14="http://schemas.microsoft.com/office/powerpoint/2010/main" val="1681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DED8-B724-424B-9AF8-A5E0844D7D57}"/>
              </a:ext>
            </a:extLst>
          </p:cNvPr>
          <p:cNvSpPr>
            <a:spLocks noGrp="1"/>
          </p:cNvSpPr>
          <p:nvPr>
            <p:ph type="ctrTitle"/>
          </p:nvPr>
        </p:nvSpPr>
        <p:spPr>
          <a:xfrm>
            <a:off x="1523999" y="1138853"/>
            <a:ext cx="9144000" cy="2387600"/>
          </a:xfrm>
        </p:spPr>
        <p:txBody>
          <a:bodyPr/>
          <a:lstStyle/>
          <a:p>
            <a:r>
              <a:rPr lang="en-US" dirty="0">
                <a:latin typeface="Comic Sans MS" panose="030F0702030302020204" pitchFamily="66" charset="0"/>
              </a:rPr>
              <a:t>Happy Breeder</a:t>
            </a:r>
          </a:p>
        </p:txBody>
      </p:sp>
      <p:pic>
        <p:nvPicPr>
          <p:cNvPr id="1026" name="Picture 2">
            <a:extLst>
              <a:ext uri="{FF2B5EF4-FFF2-40B4-BE49-F238E27FC236}">
                <a16:creationId xmlns:a16="http://schemas.microsoft.com/office/drawing/2014/main" id="{7C1C9656-D682-46FF-89D2-4C6978423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318" y="2758103"/>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5ECA1F0-F99B-435E-AACF-04E050767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4715" y="2758103"/>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logo&#10;&#10;Description automatically generated">
            <a:extLst>
              <a:ext uri="{FF2B5EF4-FFF2-40B4-BE49-F238E27FC236}">
                <a16:creationId xmlns:a16="http://schemas.microsoft.com/office/drawing/2014/main" id="{236D2D7B-F723-4855-9207-D7D9C11FB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06887">
            <a:off x="24506" y="3138061"/>
            <a:ext cx="1608571" cy="1841195"/>
          </a:xfrm>
          <a:prstGeom prst="rect">
            <a:avLst/>
          </a:prstGeom>
        </p:spPr>
      </p:pic>
      <p:pic>
        <p:nvPicPr>
          <p:cNvPr id="10" name="Picture 9" descr="A close up of a logo&#10;&#10;Description automatically generated">
            <a:extLst>
              <a:ext uri="{FF2B5EF4-FFF2-40B4-BE49-F238E27FC236}">
                <a16:creationId xmlns:a16="http://schemas.microsoft.com/office/drawing/2014/main" id="{D0E7AD88-2084-4A35-BB11-769742602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114861">
            <a:off x="10943751" y="2948075"/>
            <a:ext cx="1769093" cy="1985717"/>
          </a:xfrm>
          <a:prstGeom prst="rect">
            <a:avLst/>
          </a:prstGeom>
        </p:spPr>
      </p:pic>
      <p:sp>
        <p:nvSpPr>
          <p:cNvPr id="4" name="Rectangle 3">
            <a:extLst>
              <a:ext uri="{FF2B5EF4-FFF2-40B4-BE49-F238E27FC236}">
                <a16:creationId xmlns:a16="http://schemas.microsoft.com/office/drawing/2014/main" id="{8A9ECC00-A527-4083-9EC0-26E92E4590AE}"/>
              </a:ext>
            </a:extLst>
          </p:cNvPr>
          <p:cNvSpPr/>
          <p:nvPr/>
        </p:nvSpPr>
        <p:spPr>
          <a:xfrm>
            <a:off x="0" y="4525347"/>
            <a:ext cx="12192000" cy="2332654"/>
          </a:xfrm>
          <a:prstGeom prst="rect">
            <a:avLst/>
          </a:prstGeom>
          <a:solidFill>
            <a:srgbClr val="BDF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4E7379-64E6-4DB7-A651-B4C08B802B39}"/>
              </a:ext>
            </a:extLst>
          </p:cNvPr>
          <p:cNvSpPr/>
          <p:nvPr/>
        </p:nvSpPr>
        <p:spPr>
          <a:xfrm>
            <a:off x="1680944" y="5440584"/>
            <a:ext cx="8941837" cy="954107"/>
          </a:xfrm>
          <a:prstGeom prst="rect">
            <a:avLst/>
          </a:prstGeom>
        </p:spPr>
        <p:txBody>
          <a:bodyPr wrap="square">
            <a:spAutoFit/>
          </a:bodyPr>
          <a:lstStyle/>
          <a:p>
            <a:pPr algn="ctr"/>
            <a:r>
              <a:rPr lang="en-US" sz="2800" b="1" dirty="0" err="1">
                <a:solidFill>
                  <a:srgbClr val="212121"/>
                </a:solidFill>
                <a:latin typeface="Comic Sans MS" panose="030F0702030302020204" pitchFamily="66" charset="0"/>
              </a:rPr>
              <a:t>Yinjie</a:t>
            </a:r>
            <a:r>
              <a:rPr lang="en-US" sz="2800" b="1" dirty="0">
                <a:solidFill>
                  <a:srgbClr val="212121"/>
                </a:solidFill>
                <a:latin typeface="Comic Sans MS" panose="030F0702030302020204" pitchFamily="66" charset="0"/>
              </a:rPr>
              <a:t> Gao, </a:t>
            </a:r>
            <a:r>
              <a:rPr lang="en-US" sz="2800" b="1" dirty="0" err="1">
                <a:solidFill>
                  <a:srgbClr val="212121"/>
                </a:solidFill>
                <a:latin typeface="Comic Sans MS" panose="030F0702030302020204" pitchFamily="66" charset="0"/>
              </a:rPr>
              <a:t>Jie</a:t>
            </a:r>
            <a:r>
              <a:rPr lang="en-US" sz="2800" b="1" dirty="0">
                <a:solidFill>
                  <a:srgbClr val="212121"/>
                </a:solidFill>
                <a:latin typeface="Comic Sans MS" panose="030F0702030302020204" pitchFamily="66" charset="0"/>
              </a:rPr>
              <a:t> Lian, Xinduo Chen, </a:t>
            </a:r>
            <a:r>
              <a:rPr lang="en-US" sz="2800" b="1" dirty="0" err="1">
                <a:solidFill>
                  <a:srgbClr val="212121"/>
                </a:solidFill>
                <a:latin typeface="Comic Sans MS" panose="030F0702030302020204" pitchFamily="66" charset="0"/>
              </a:rPr>
              <a:t>Ruoqing</a:t>
            </a:r>
            <a:r>
              <a:rPr lang="en-US" sz="2800" b="1" dirty="0">
                <a:solidFill>
                  <a:srgbClr val="212121"/>
                </a:solidFill>
                <a:latin typeface="Comic Sans MS" panose="030F0702030302020204" pitchFamily="66" charset="0"/>
              </a:rPr>
              <a:t> Cheng</a:t>
            </a:r>
            <a:endParaRPr lang="en-US" sz="2800" b="0" dirty="0">
              <a:effectLst/>
            </a:endParaRPr>
          </a:p>
          <a:p>
            <a:endParaRPr lang="en-US" sz="2800" dirty="0"/>
          </a:p>
        </p:txBody>
      </p:sp>
    </p:spTree>
    <p:extLst>
      <p:ext uri="{BB962C8B-B14F-4D97-AF65-F5344CB8AC3E}">
        <p14:creationId xmlns:p14="http://schemas.microsoft.com/office/powerpoint/2010/main" val="290505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p:txBody>
          <a:bodyPr/>
          <a:lstStyle/>
          <a:p>
            <a:r>
              <a:rPr lang="en-US" dirty="0">
                <a:latin typeface="Comic Sans MS" panose="030F0702030302020204" pitchFamily="66" charset="0"/>
              </a:rPr>
              <a:t>Background</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893" y="756443"/>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BC3F0DA3-790C-41CF-80AD-D066BCC47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595" y="2230734"/>
            <a:ext cx="1886436" cy="2117428"/>
          </a:xfrm>
          <a:prstGeom prst="rect">
            <a:avLst/>
          </a:prstGeom>
        </p:spPr>
      </p:pic>
      <p:sp>
        <p:nvSpPr>
          <p:cNvPr id="7" name="TextBox 6">
            <a:extLst>
              <a:ext uri="{FF2B5EF4-FFF2-40B4-BE49-F238E27FC236}">
                <a16:creationId xmlns:a16="http://schemas.microsoft.com/office/drawing/2014/main" id="{F8DC6A14-F33C-4F10-ADFD-D675F434EEB2}"/>
              </a:ext>
            </a:extLst>
          </p:cNvPr>
          <p:cNvSpPr txBox="1"/>
          <p:nvPr/>
        </p:nvSpPr>
        <p:spPr>
          <a:xfrm>
            <a:off x="4761018" y="4506686"/>
            <a:ext cx="2127505" cy="523220"/>
          </a:xfrm>
          <a:prstGeom prst="rect">
            <a:avLst/>
          </a:prstGeom>
          <a:noFill/>
        </p:spPr>
        <p:txBody>
          <a:bodyPr wrap="none" rtlCol="0">
            <a:spAutoFit/>
          </a:bodyPr>
          <a:lstStyle/>
          <a:p>
            <a:r>
              <a:rPr lang="en-US" sz="2800" dirty="0">
                <a:latin typeface="Comic Sans MS" panose="030F0702030302020204" pitchFamily="66" charset="0"/>
              </a:rPr>
              <a:t>Breed Cats!</a:t>
            </a:r>
          </a:p>
        </p:txBody>
      </p:sp>
    </p:spTree>
    <p:extLst>
      <p:ext uri="{BB962C8B-B14F-4D97-AF65-F5344CB8AC3E}">
        <p14:creationId xmlns:p14="http://schemas.microsoft.com/office/powerpoint/2010/main" val="36313977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A87DF6-AF76-451A-8B4D-A21BF868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54" y="668635"/>
            <a:ext cx="5896446" cy="55207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p:txBody>
          <a:bodyPr/>
          <a:lstStyle/>
          <a:p>
            <a:r>
              <a:rPr lang="en-US" dirty="0">
                <a:latin typeface="Comic Sans MS" panose="030F0702030302020204" pitchFamily="66" charset="0"/>
              </a:rPr>
              <a:t>Background</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893" y="756443"/>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BC3F0DA3-790C-41CF-80AD-D066BCC47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7023" y="2451798"/>
            <a:ext cx="1053884" cy="1182931"/>
          </a:xfrm>
          <a:prstGeom prst="rect">
            <a:avLst/>
          </a:prstGeom>
        </p:spPr>
      </p:pic>
      <p:sp>
        <p:nvSpPr>
          <p:cNvPr id="3" name="Rectangle 2">
            <a:extLst>
              <a:ext uri="{FF2B5EF4-FFF2-40B4-BE49-F238E27FC236}">
                <a16:creationId xmlns:a16="http://schemas.microsoft.com/office/drawing/2014/main" id="{9B915916-95D7-4A77-8863-6C0955BAD71C}"/>
              </a:ext>
            </a:extLst>
          </p:cNvPr>
          <p:cNvSpPr/>
          <p:nvPr/>
        </p:nvSpPr>
        <p:spPr>
          <a:xfrm>
            <a:off x="1401745" y="1823776"/>
            <a:ext cx="237643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Complete daily task</a:t>
            </a:r>
          </a:p>
        </p:txBody>
      </p:sp>
      <p:sp>
        <p:nvSpPr>
          <p:cNvPr id="8" name="Rectangle 7">
            <a:extLst>
              <a:ext uri="{FF2B5EF4-FFF2-40B4-BE49-F238E27FC236}">
                <a16:creationId xmlns:a16="http://schemas.microsoft.com/office/drawing/2014/main" id="{7AAA6423-76C8-4DE1-9569-C36F06A04B27}"/>
              </a:ext>
            </a:extLst>
          </p:cNvPr>
          <p:cNvSpPr/>
          <p:nvPr/>
        </p:nvSpPr>
        <p:spPr>
          <a:xfrm>
            <a:off x="599551" y="3161882"/>
            <a:ext cx="1339781"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Day care</a:t>
            </a:r>
          </a:p>
        </p:txBody>
      </p:sp>
      <p:sp>
        <p:nvSpPr>
          <p:cNvPr id="9" name="Rectangle 8">
            <a:extLst>
              <a:ext uri="{FF2B5EF4-FFF2-40B4-BE49-F238E27FC236}">
                <a16:creationId xmlns:a16="http://schemas.microsoft.com/office/drawing/2014/main" id="{71768E8B-5F0D-4061-9D56-917F46029FB6}"/>
              </a:ext>
            </a:extLst>
          </p:cNvPr>
          <p:cNvSpPr/>
          <p:nvPr/>
        </p:nvSpPr>
        <p:spPr>
          <a:xfrm>
            <a:off x="1652599" y="4595447"/>
            <a:ext cx="187472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Collect furball</a:t>
            </a:r>
          </a:p>
        </p:txBody>
      </p:sp>
      <p:sp>
        <p:nvSpPr>
          <p:cNvPr id="10" name="Rectangle 9">
            <a:extLst>
              <a:ext uri="{FF2B5EF4-FFF2-40B4-BE49-F238E27FC236}">
                <a16:creationId xmlns:a16="http://schemas.microsoft.com/office/drawing/2014/main" id="{9C0FF359-D151-44C4-9719-BCCDB99DF9B5}"/>
              </a:ext>
            </a:extLst>
          </p:cNvPr>
          <p:cNvSpPr/>
          <p:nvPr/>
        </p:nvSpPr>
        <p:spPr>
          <a:xfrm>
            <a:off x="3204530" y="3161882"/>
            <a:ext cx="187472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Breed kittens</a:t>
            </a:r>
          </a:p>
        </p:txBody>
      </p:sp>
      <p:cxnSp>
        <p:nvCxnSpPr>
          <p:cNvPr id="11" name="Straight Arrow Connector 10">
            <a:extLst>
              <a:ext uri="{FF2B5EF4-FFF2-40B4-BE49-F238E27FC236}">
                <a16:creationId xmlns:a16="http://schemas.microsoft.com/office/drawing/2014/main" id="{776CE24B-0C8C-49EA-980C-0C2D565366DA}"/>
              </a:ext>
            </a:extLst>
          </p:cNvPr>
          <p:cNvCxnSpPr>
            <a:cxnSpLocks/>
            <a:endCxn id="3" idx="3"/>
          </p:cNvCxnSpPr>
          <p:nvPr/>
        </p:nvCxnSpPr>
        <p:spPr>
          <a:xfrm flipH="1" flipV="1">
            <a:off x="3778180" y="2160396"/>
            <a:ext cx="1679174" cy="3313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FA3C5EE-FE53-4372-9424-BBEEE1EC93E6}"/>
              </a:ext>
            </a:extLst>
          </p:cNvPr>
          <p:cNvCxnSpPr>
            <a:cxnSpLocks/>
          </p:cNvCxnSpPr>
          <p:nvPr/>
        </p:nvCxnSpPr>
        <p:spPr>
          <a:xfrm flipH="1">
            <a:off x="1652599" y="2491782"/>
            <a:ext cx="120935" cy="670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7E3216-C276-4B8F-9DDD-A9C39D9D4DC6}"/>
              </a:ext>
            </a:extLst>
          </p:cNvPr>
          <p:cNvCxnSpPr>
            <a:cxnSpLocks/>
            <a:stCxn id="3" idx="2"/>
            <a:endCxn id="9" idx="0"/>
          </p:cNvCxnSpPr>
          <p:nvPr/>
        </p:nvCxnSpPr>
        <p:spPr>
          <a:xfrm flipH="1">
            <a:off x="2589962" y="2497015"/>
            <a:ext cx="1" cy="20984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CD6DB-6B57-4B83-86F9-79DC3D1D032C}"/>
              </a:ext>
            </a:extLst>
          </p:cNvPr>
          <p:cNvCxnSpPr>
            <a:cxnSpLocks/>
          </p:cNvCxnSpPr>
          <p:nvPr/>
        </p:nvCxnSpPr>
        <p:spPr>
          <a:xfrm>
            <a:off x="3373027" y="2491782"/>
            <a:ext cx="117368" cy="670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4783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p:tgtEl>
                                          <p:spTgt spid="11"/>
                                        </p:tgtEl>
                                        <p:attrNameLst>
                                          <p:attrName>ppt_x</p:attrName>
                                        </p:attrNameLst>
                                      </p:cBhvr>
                                      <p:tavLst>
                                        <p:tav tm="0">
                                          <p:val>
                                            <p:strVal val="#ppt_x+#ppt_w*1.125000"/>
                                          </p:val>
                                        </p:tav>
                                        <p:tav tm="100000">
                                          <p:val>
                                            <p:strVal val="#ppt_x"/>
                                          </p:val>
                                        </p:tav>
                                      </p:tavLst>
                                    </p:anim>
                                    <p:animEffect transition="in" filter="wipe(left)">
                                      <p:cBhvr>
                                        <p:cTn id="8" dur="250"/>
                                        <p:tgtEl>
                                          <p:spTgt spid="11"/>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p:tgtEl>
                                          <p:spTgt spid="3"/>
                                        </p:tgtEl>
                                        <p:attrNameLst>
                                          <p:attrName>ppt_x</p:attrName>
                                        </p:attrNameLst>
                                      </p:cBhvr>
                                      <p:tavLst>
                                        <p:tav tm="0">
                                          <p:val>
                                            <p:strVal val="#ppt_x+#ppt_w*1.125000"/>
                                          </p:val>
                                        </p:tav>
                                        <p:tav tm="100000">
                                          <p:val>
                                            <p:strVal val="#ppt_x"/>
                                          </p:val>
                                        </p:tav>
                                      </p:tavLst>
                                    </p:anim>
                                    <p:animEffect transition="in" filter="wipe(left)">
                                      <p:cBhvr>
                                        <p:cTn id="12" dur="250"/>
                                        <p:tgtEl>
                                          <p:spTgt spid="3"/>
                                        </p:tgtEl>
                                      </p:cBhvr>
                                    </p:animEffect>
                                  </p:childTnLst>
                                </p:cTn>
                              </p:par>
                            </p:childTnLst>
                          </p:cTn>
                        </p:par>
                        <p:par>
                          <p:cTn id="13" fill="hold">
                            <p:stCondLst>
                              <p:cond delay="250"/>
                            </p:stCondLst>
                            <p:childTnLst>
                              <p:par>
                                <p:cTn id="14" presetID="1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250"/>
                                        <p:tgtEl>
                                          <p:spTgt spid="9"/>
                                        </p:tgtEl>
                                        <p:attrNameLst>
                                          <p:attrName>ppt_y</p:attrName>
                                        </p:attrNameLst>
                                      </p:cBhvr>
                                      <p:tavLst>
                                        <p:tav tm="0">
                                          <p:val>
                                            <p:strVal val="#ppt_y-#ppt_h*1.125000"/>
                                          </p:val>
                                        </p:tav>
                                        <p:tav tm="100000">
                                          <p:val>
                                            <p:strVal val="#ppt_y"/>
                                          </p:val>
                                        </p:tav>
                                      </p:tavLst>
                                    </p:anim>
                                    <p:animEffect transition="in" filter="wipe(down)">
                                      <p:cBhvr>
                                        <p:cTn id="17" dur="250"/>
                                        <p:tgtEl>
                                          <p:spTgt spid="9"/>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250"/>
                                        <p:tgtEl>
                                          <p:spTgt spid="8"/>
                                        </p:tgtEl>
                                        <p:attrNameLst>
                                          <p:attrName>ppt_y</p:attrName>
                                        </p:attrNameLst>
                                      </p:cBhvr>
                                      <p:tavLst>
                                        <p:tav tm="0">
                                          <p:val>
                                            <p:strVal val="#ppt_y-#ppt_h*1.125000"/>
                                          </p:val>
                                        </p:tav>
                                        <p:tav tm="100000">
                                          <p:val>
                                            <p:strVal val="#ppt_y"/>
                                          </p:val>
                                        </p:tav>
                                      </p:tavLst>
                                    </p:anim>
                                    <p:animEffect transition="in" filter="wipe(down)">
                                      <p:cBhvr>
                                        <p:cTn id="21" dur="250"/>
                                        <p:tgtEl>
                                          <p:spTgt spid="8"/>
                                        </p:tgtEl>
                                      </p:cBhvr>
                                    </p:animEffect>
                                  </p:childTnLst>
                                </p:cTn>
                              </p:par>
                              <p:par>
                                <p:cTn id="22" presetID="12" presetClass="entr" presetSubtype="1"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250"/>
                                        <p:tgtEl>
                                          <p:spTgt spid="13"/>
                                        </p:tgtEl>
                                        <p:attrNameLst>
                                          <p:attrName>ppt_y</p:attrName>
                                        </p:attrNameLst>
                                      </p:cBhvr>
                                      <p:tavLst>
                                        <p:tav tm="0">
                                          <p:val>
                                            <p:strVal val="#ppt_y-#ppt_h*1.125000"/>
                                          </p:val>
                                        </p:tav>
                                        <p:tav tm="100000">
                                          <p:val>
                                            <p:strVal val="#ppt_y"/>
                                          </p:val>
                                        </p:tav>
                                      </p:tavLst>
                                    </p:anim>
                                    <p:animEffect transition="in" filter="wipe(down)">
                                      <p:cBhvr>
                                        <p:cTn id="25" dur="250"/>
                                        <p:tgtEl>
                                          <p:spTgt spid="13"/>
                                        </p:tgtEl>
                                      </p:cBhvr>
                                    </p:animEffect>
                                  </p:childTnLst>
                                </p:cTn>
                              </p:par>
                              <p:par>
                                <p:cTn id="26" presetID="12"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250"/>
                                        <p:tgtEl>
                                          <p:spTgt spid="16"/>
                                        </p:tgtEl>
                                        <p:attrNameLst>
                                          <p:attrName>ppt_y</p:attrName>
                                        </p:attrNameLst>
                                      </p:cBhvr>
                                      <p:tavLst>
                                        <p:tav tm="0">
                                          <p:val>
                                            <p:strVal val="#ppt_y-#ppt_h*1.125000"/>
                                          </p:val>
                                        </p:tav>
                                        <p:tav tm="100000">
                                          <p:val>
                                            <p:strVal val="#ppt_y"/>
                                          </p:val>
                                        </p:tav>
                                      </p:tavLst>
                                    </p:anim>
                                    <p:animEffect transition="in" filter="wipe(down)">
                                      <p:cBhvr>
                                        <p:cTn id="29" dur="250"/>
                                        <p:tgtEl>
                                          <p:spTgt spid="16"/>
                                        </p:tgtEl>
                                      </p:cBhvr>
                                    </p:animEffect>
                                  </p:childTnLst>
                                </p:cTn>
                              </p:par>
                              <p:par>
                                <p:cTn id="30" presetID="12" presetClass="entr" presetSubtype="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250"/>
                                        <p:tgtEl>
                                          <p:spTgt spid="19"/>
                                        </p:tgtEl>
                                        <p:attrNameLst>
                                          <p:attrName>ppt_y</p:attrName>
                                        </p:attrNameLst>
                                      </p:cBhvr>
                                      <p:tavLst>
                                        <p:tav tm="0">
                                          <p:val>
                                            <p:strVal val="#ppt_y-#ppt_h*1.125000"/>
                                          </p:val>
                                        </p:tav>
                                        <p:tav tm="100000">
                                          <p:val>
                                            <p:strVal val="#ppt_y"/>
                                          </p:val>
                                        </p:tav>
                                      </p:tavLst>
                                    </p:anim>
                                    <p:animEffect transition="in" filter="wipe(down)">
                                      <p:cBhvr>
                                        <p:cTn id="33" dur="250"/>
                                        <p:tgtEl>
                                          <p:spTgt spid="19"/>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250"/>
                                        <p:tgtEl>
                                          <p:spTgt spid="10"/>
                                        </p:tgtEl>
                                        <p:attrNameLst>
                                          <p:attrName>ppt_y</p:attrName>
                                        </p:attrNameLst>
                                      </p:cBhvr>
                                      <p:tavLst>
                                        <p:tav tm="0">
                                          <p:val>
                                            <p:strVal val="#ppt_y-#ppt_h*1.125000"/>
                                          </p:val>
                                        </p:tav>
                                        <p:tav tm="100000">
                                          <p:val>
                                            <p:strVal val="#ppt_y"/>
                                          </p:val>
                                        </p:tav>
                                      </p:tavLst>
                                    </p:anim>
                                    <p:animEffect transition="in" filter="wipe(down)">
                                      <p:cBhvr>
                                        <p:cTn id="3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A87DF6-AF76-451A-8B4D-A21BF868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54" y="668635"/>
            <a:ext cx="5896446" cy="55207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p:txBody>
          <a:bodyPr/>
          <a:lstStyle/>
          <a:p>
            <a:r>
              <a:rPr lang="en-US" dirty="0">
                <a:latin typeface="Comic Sans MS" panose="030F0702030302020204" pitchFamily="66" charset="0"/>
              </a:rPr>
              <a:t>Background</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893" y="756443"/>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BC3F0DA3-790C-41CF-80AD-D066BCC47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7023" y="2451798"/>
            <a:ext cx="1053884" cy="1182931"/>
          </a:xfrm>
          <a:prstGeom prst="rect">
            <a:avLst/>
          </a:prstGeom>
        </p:spPr>
      </p:pic>
      <p:sp>
        <p:nvSpPr>
          <p:cNvPr id="3" name="Rectangle 2">
            <a:extLst>
              <a:ext uri="{FF2B5EF4-FFF2-40B4-BE49-F238E27FC236}">
                <a16:creationId xmlns:a16="http://schemas.microsoft.com/office/drawing/2014/main" id="{9B915916-95D7-4A77-8863-6C0955BAD71C}"/>
              </a:ext>
            </a:extLst>
          </p:cNvPr>
          <p:cNvSpPr/>
          <p:nvPr/>
        </p:nvSpPr>
        <p:spPr>
          <a:xfrm>
            <a:off x="1401745" y="1823776"/>
            <a:ext cx="237643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Complete daily task</a:t>
            </a:r>
          </a:p>
        </p:txBody>
      </p:sp>
      <p:sp>
        <p:nvSpPr>
          <p:cNvPr id="8" name="Rectangle 7">
            <a:extLst>
              <a:ext uri="{FF2B5EF4-FFF2-40B4-BE49-F238E27FC236}">
                <a16:creationId xmlns:a16="http://schemas.microsoft.com/office/drawing/2014/main" id="{7AAA6423-76C8-4DE1-9569-C36F06A04B27}"/>
              </a:ext>
            </a:extLst>
          </p:cNvPr>
          <p:cNvSpPr/>
          <p:nvPr/>
        </p:nvSpPr>
        <p:spPr>
          <a:xfrm>
            <a:off x="599551" y="3161882"/>
            <a:ext cx="1339781"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60000"/>
                    <a:lumOff val="40000"/>
                  </a:schemeClr>
                </a:solidFill>
                <a:latin typeface="Comic Sans MS" panose="030F0702030302020204" pitchFamily="66" charset="0"/>
              </a:rPr>
              <a:t>Exp</a:t>
            </a:r>
          </a:p>
        </p:txBody>
      </p:sp>
      <p:sp>
        <p:nvSpPr>
          <p:cNvPr id="9" name="Rectangle 8">
            <a:extLst>
              <a:ext uri="{FF2B5EF4-FFF2-40B4-BE49-F238E27FC236}">
                <a16:creationId xmlns:a16="http://schemas.microsoft.com/office/drawing/2014/main" id="{71768E8B-5F0D-4061-9D56-917F46029FB6}"/>
              </a:ext>
            </a:extLst>
          </p:cNvPr>
          <p:cNvSpPr/>
          <p:nvPr/>
        </p:nvSpPr>
        <p:spPr>
          <a:xfrm>
            <a:off x="1652599" y="4595447"/>
            <a:ext cx="187472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lumMod val="60000"/>
                    <a:lumOff val="40000"/>
                  </a:schemeClr>
                </a:solidFill>
                <a:latin typeface="Comic Sans MS" panose="030F0702030302020204" pitchFamily="66" charset="0"/>
              </a:rPr>
              <a:t>Fortune</a:t>
            </a:r>
          </a:p>
        </p:txBody>
      </p:sp>
      <p:cxnSp>
        <p:nvCxnSpPr>
          <p:cNvPr id="11" name="Straight Arrow Connector 10">
            <a:extLst>
              <a:ext uri="{FF2B5EF4-FFF2-40B4-BE49-F238E27FC236}">
                <a16:creationId xmlns:a16="http://schemas.microsoft.com/office/drawing/2014/main" id="{776CE24B-0C8C-49EA-980C-0C2D565366DA}"/>
              </a:ext>
            </a:extLst>
          </p:cNvPr>
          <p:cNvCxnSpPr>
            <a:cxnSpLocks/>
            <a:endCxn id="3" idx="3"/>
          </p:cNvCxnSpPr>
          <p:nvPr/>
        </p:nvCxnSpPr>
        <p:spPr>
          <a:xfrm flipH="1" flipV="1">
            <a:off x="3778180" y="2160396"/>
            <a:ext cx="1679174" cy="3313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FA3C5EE-FE53-4372-9424-BBEEE1EC93E6}"/>
              </a:ext>
            </a:extLst>
          </p:cNvPr>
          <p:cNvCxnSpPr>
            <a:cxnSpLocks/>
          </p:cNvCxnSpPr>
          <p:nvPr/>
        </p:nvCxnSpPr>
        <p:spPr>
          <a:xfrm flipH="1">
            <a:off x="1652599" y="2491782"/>
            <a:ext cx="120935" cy="670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7E3216-C276-4B8F-9DDD-A9C39D9D4DC6}"/>
              </a:ext>
            </a:extLst>
          </p:cNvPr>
          <p:cNvCxnSpPr>
            <a:cxnSpLocks/>
            <a:stCxn id="3" idx="2"/>
            <a:endCxn id="9" idx="0"/>
          </p:cNvCxnSpPr>
          <p:nvPr/>
        </p:nvCxnSpPr>
        <p:spPr>
          <a:xfrm flipH="1">
            <a:off x="2589962" y="2497015"/>
            <a:ext cx="1" cy="20984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A4C3F116-758A-44C2-B66C-921B0F8D3B70}"/>
              </a:ext>
            </a:extLst>
          </p:cNvPr>
          <p:cNvSpPr/>
          <p:nvPr/>
        </p:nvSpPr>
        <p:spPr>
          <a:xfrm rot="16200000">
            <a:off x="1497561" y="3394494"/>
            <a:ext cx="423306" cy="200392"/>
          </a:xfrm>
          <a:prstGeom prst="rightArrow">
            <a:avLst>
              <a:gd name="adj1" fmla="val 34956"/>
              <a:gd name="adj2" fmla="val 8008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BD95ADD7-1B4A-4486-B93D-3A33277ADFC3}"/>
              </a:ext>
            </a:extLst>
          </p:cNvPr>
          <p:cNvSpPr/>
          <p:nvPr/>
        </p:nvSpPr>
        <p:spPr>
          <a:xfrm rot="16200000">
            <a:off x="3061178" y="4833659"/>
            <a:ext cx="423306" cy="200392"/>
          </a:xfrm>
          <a:prstGeom prst="rightArrow">
            <a:avLst>
              <a:gd name="adj1" fmla="val 34956"/>
              <a:gd name="adj2" fmla="val 8008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E188D4E-C1B4-4C80-9E1B-26D3572BEC00}"/>
              </a:ext>
            </a:extLst>
          </p:cNvPr>
          <p:cNvSpPr/>
          <p:nvPr/>
        </p:nvSpPr>
        <p:spPr>
          <a:xfrm rot="16200000">
            <a:off x="3748765" y="3415327"/>
            <a:ext cx="335289" cy="158725"/>
          </a:xfrm>
          <a:prstGeom prst="rightArrow">
            <a:avLst>
              <a:gd name="adj1" fmla="val 34956"/>
              <a:gd name="adj2" fmla="val 8008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699F118-BCDD-4CFA-816C-CB353F300C49}"/>
              </a:ext>
            </a:extLst>
          </p:cNvPr>
          <p:cNvSpPr/>
          <p:nvPr/>
        </p:nvSpPr>
        <p:spPr>
          <a:xfrm rot="16200000">
            <a:off x="4832245" y="3415327"/>
            <a:ext cx="335293" cy="158727"/>
          </a:xfrm>
          <a:prstGeom prst="rightArrow">
            <a:avLst>
              <a:gd name="adj1" fmla="val 34956"/>
              <a:gd name="adj2" fmla="val 8008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92AE07F-1AE1-428E-933E-0E5DE93B073C}"/>
              </a:ext>
            </a:extLst>
          </p:cNvPr>
          <p:cNvCxnSpPr>
            <a:cxnSpLocks/>
          </p:cNvCxnSpPr>
          <p:nvPr/>
        </p:nvCxnSpPr>
        <p:spPr>
          <a:xfrm>
            <a:off x="3373027" y="2491782"/>
            <a:ext cx="117368" cy="670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BDB1060-A857-474C-9EB3-3279B4845232}"/>
              </a:ext>
            </a:extLst>
          </p:cNvPr>
          <p:cNvSpPr/>
          <p:nvPr/>
        </p:nvSpPr>
        <p:spPr>
          <a:xfrm>
            <a:off x="3204530" y="3161882"/>
            <a:ext cx="187472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60000"/>
                    <a:lumOff val="40000"/>
                  </a:schemeClr>
                </a:solidFill>
                <a:latin typeface="Comic Sans MS" panose="030F0702030302020204" pitchFamily="66" charset="0"/>
              </a:rPr>
              <a:t>Exp</a:t>
            </a:r>
            <a:r>
              <a:rPr lang="en-US" dirty="0">
                <a:solidFill>
                  <a:schemeClr val="tx1"/>
                </a:solidFill>
                <a:latin typeface="Comic Sans MS" panose="030F0702030302020204" pitchFamily="66" charset="0"/>
              </a:rPr>
              <a:t>    </a:t>
            </a:r>
            <a:r>
              <a:rPr lang="en-US" dirty="0">
                <a:solidFill>
                  <a:schemeClr val="accent4">
                    <a:lumMod val="60000"/>
                    <a:lumOff val="40000"/>
                  </a:schemeClr>
                </a:solidFill>
                <a:latin typeface="Comic Sans MS" panose="030F0702030302020204" pitchFamily="66" charset="0"/>
              </a:rPr>
              <a:t>Fortune</a:t>
            </a:r>
          </a:p>
        </p:txBody>
      </p:sp>
    </p:spTree>
    <p:extLst>
      <p:ext uri="{BB962C8B-B14F-4D97-AF65-F5344CB8AC3E}">
        <p14:creationId xmlns:p14="http://schemas.microsoft.com/office/powerpoint/2010/main" val="16096983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A87DF6-AF76-451A-8B4D-A21BF868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54" y="668635"/>
            <a:ext cx="5896446" cy="55207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p:txBody>
          <a:bodyPr/>
          <a:lstStyle/>
          <a:p>
            <a:r>
              <a:rPr lang="en-US" dirty="0">
                <a:latin typeface="Comic Sans MS" panose="030F0702030302020204" pitchFamily="66" charset="0"/>
              </a:rPr>
              <a:t>Background</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893" y="756443"/>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BC3F0DA3-790C-41CF-80AD-D066BCC47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7023" y="2451798"/>
            <a:ext cx="1053884" cy="1182931"/>
          </a:xfrm>
          <a:prstGeom prst="rect">
            <a:avLst/>
          </a:prstGeom>
        </p:spPr>
      </p:pic>
      <p:sp>
        <p:nvSpPr>
          <p:cNvPr id="8" name="Rectangle 7">
            <a:extLst>
              <a:ext uri="{FF2B5EF4-FFF2-40B4-BE49-F238E27FC236}">
                <a16:creationId xmlns:a16="http://schemas.microsoft.com/office/drawing/2014/main" id="{7AAA6423-76C8-4DE1-9569-C36F06A04B27}"/>
              </a:ext>
            </a:extLst>
          </p:cNvPr>
          <p:cNvSpPr/>
          <p:nvPr/>
        </p:nvSpPr>
        <p:spPr>
          <a:xfrm>
            <a:off x="850176" y="2466657"/>
            <a:ext cx="1339781"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60000"/>
                    <a:lumOff val="40000"/>
                  </a:schemeClr>
                </a:solidFill>
                <a:latin typeface="Comic Sans MS" panose="030F0702030302020204" pitchFamily="66" charset="0"/>
              </a:rPr>
              <a:t>Exp</a:t>
            </a:r>
          </a:p>
        </p:txBody>
      </p:sp>
      <p:sp>
        <p:nvSpPr>
          <p:cNvPr id="9" name="Rectangle 8">
            <a:extLst>
              <a:ext uri="{FF2B5EF4-FFF2-40B4-BE49-F238E27FC236}">
                <a16:creationId xmlns:a16="http://schemas.microsoft.com/office/drawing/2014/main" id="{71768E8B-5F0D-4061-9D56-917F46029FB6}"/>
              </a:ext>
            </a:extLst>
          </p:cNvPr>
          <p:cNvSpPr/>
          <p:nvPr/>
        </p:nvSpPr>
        <p:spPr>
          <a:xfrm>
            <a:off x="2886293" y="2466657"/>
            <a:ext cx="1874725"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lumMod val="60000"/>
                    <a:lumOff val="40000"/>
                  </a:schemeClr>
                </a:solidFill>
                <a:latin typeface="Comic Sans MS" panose="030F0702030302020204" pitchFamily="66" charset="0"/>
              </a:rPr>
              <a:t>Fortune</a:t>
            </a:r>
          </a:p>
        </p:txBody>
      </p:sp>
      <p:sp>
        <p:nvSpPr>
          <p:cNvPr id="21" name="Rectangle 20">
            <a:extLst>
              <a:ext uri="{FF2B5EF4-FFF2-40B4-BE49-F238E27FC236}">
                <a16:creationId xmlns:a16="http://schemas.microsoft.com/office/drawing/2014/main" id="{787B3861-8AB8-46F9-95BF-73387983C517}"/>
              </a:ext>
            </a:extLst>
          </p:cNvPr>
          <p:cNvSpPr/>
          <p:nvPr/>
        </p:nvSpPr>
        <p:spPr>
          <a:xfrm>
            <a:off x="601479" y="3751465"/>
            <a:ext cx="1837174" cy="988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More capacity for cats</a:t>
            </a:r>
          </a:p>
        </p:txBody>
      </p:sp>
      <p:sp>
        <p:nvSpPr>
          <p:cNvPr id="22" name="Rectangle 21">
            <a:extLst>
              <a:ext uri="{FF2B5EF4-FFF2-40B4-BE49-F238E27FC236}">
                <a16:creationId xmlns:a16="http://schemas.microsoft.com/office/drawing/2014/main" id="{7F913A5E-EAEE-44EC-9358-14BF150B3293}"/>
              </a:ext>
            </a:extLst>
          </p:cNvPr>
          <p:cNvSpPr/>
          <p:nvPr/>
        </p:nvSpPr>
        <p:spPr>
          <a:xfrm>
            <a:off x="3371062" y="3974028"/>
            <a:ext cx="1258806" cy="673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702030302020204" pitchFamily="66" charset="0"/>
              </a:rPr>
              <a:t>Level up</a:t>
            </a:r>
          </a:p>
        </p:txBody>
      </p:sp>
      <p:cxnSp>
        <p:nvCxnSpPr>
          <p:cNvPr id="23" name="Straight Arrow Connector 22">
            <a:extLst>
              <a:ext uri="{FF2B5EF4-FFF2-40B4-BE49-F238E27FC236}">
                <a16:creationId xmlns:a16="http://schemas.microsoft.com/office/drawing/2014/main" id="{98DA71A0-FAEE-45C6-AD20-7C4554330785}"/>
              </a:ext>
            </a:extLst>
          </p:cNvPr>
          <p:cNvCxnSpPr>
            <a:cxnSpLocks/>
            <a:stCxn id="8" idx="2"/>
            <a:endCxn id="21" idx="0"/>
          </p:cNvCxnSpPr>
          <p:nvPr/>
        </p:nvCxnSpPr>
        <p:spPr>
          <a:xfrm flipH="1">
            <a:off x="1520066" y="3139896"/>
            <a:ext cx="1" cy="611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207642-8F14-4BC9-87DD-AA30E6543F95}"/>
              </a:ext>
            </a:extLst>
          </p:cNvPr>
          <p:cNvCxnSpPr>
            <a:cxnSpLocks/>
            <a:stCxn id="9" idx="2"/>
            <a:endCxn id="21" idx="0"/>
          </p:cNvCxnSpPr>
          <p:nvPr/>
        </p:nvCxnSpPr>
        <p:spPr>
          <a:xfrm flipH="1">
            <a:off x="1520066" y="3139896"/>
            <a:ext cx="2303590" cy="611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3A9045-249A-4BC7-BFF6-48F254422296}"/>
              </a:ext>
            </a:extLst>
          </p:cNvPr>
          <p:cNvCxnSpPr>
            <a:cxnSpLocks/>
            <a:stCxn id="8" idx="2"/>
            <a:endCxn id="22" idx="0"/>
          </p:cNvCxnSpPr>
          <p:nvPr/>
        </p:nvCxnSpPr>
        <p:spPr>
          <a:xfrm>
            <a:off x="1520067" y="3139896"/>
            <a:ext cx="2480398" cy="834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41BBC1-D3F2-4981-A77F-E35B20A268F0}"/>
              </a:ext>
            </a:extLst>
          </p:cNvPr>
          <p:cNvCxnSpPr>
            <a:cxnSpLocks/>
            <a:stCxn id="9" idx="2"/>
            <a:endCxn id="22" idx="0"/>
          </p:cNvCxnSpPr>
          <p:nvPr/>
        </p:nvCxnSpPr>
        <p:spPr>
          <a:xfrm>
            <a:off x="3823656" y="3139896"/>
            <a:ext cx="176809" cy="834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6921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p:tgtEl>
                                          <p:spTgt spid="21"/>
                                        </p:tgtEl>
                                        <p:attrNameLst>
                                          <p:attrName>ppt_y</p:attrName>
                                        </p:attrNameLst>
                                      </p:cBhvr>
                                      <p:tavLst>
                                        <p:tav tm="0">
                                          <p:val>
                                            <p:strVal val="#ppt_y-#ppt_h*1.125000"/>
                                          </p:val>
                                        </p:tav>
                                        <p:tav tm="100000">
                                          <p:val>
                                            <p:strVal val="#ppt_y"/>
                                          </p:val>
                                        </p:tav>
                                      </p:tavLst>
                                    </p:anim>
                                    <p:animEffect transition="in" filter="wipe(down)">
                                      <p:cBhvr>
                                        <p:cTn id="8" dur="250"/>
                                        <p:tgtEl>
                                          <p:spTgt spid="21"/>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50"/>
                                        <p:tgtEl>
                                          <p:spTgt spid="22"/>
                                        </p:tgtEl>
                                        <p:attrNameLst>
                                          <p:attrName>ppt_y</p:attrName>
                                        </p:attrNameLst>
                                      </p:cBhvr>
                                      <p:tavLst>
                                        <p:tav tm="0">
                                          <p:val>
                                            <p:strVal val="#ppt_y-#ppt_h*1.125000"/>
                                          </p:val>
                                        </p:tav>
                                        <p:tav tm="100000">
                                          <p:val>
                                            <p:strVal val="#ppt_y"/>
                                          </p:val>
                                        </p:tav>
                                      </p:tavLst>
                                    </p:anim>
                                    <p:animEffect transition="in" filter="wipe(down)">
                                      <p:cBhvr>
                                        <p:cTn id="12" dur="250"/>
                                        <p:tgtEl>
                                          <p:spTgt spid="22"/>
                                        </p:tgtEl>
                                      </p:cBhvr>
                                    </p:animEffect>
                                  </p:childTnLst>
                                </p:cTn>
                              </p:par>
                              <p:par>
                                <p:cTn id="13" presetID="12" presetClass="entr" presetSubtype="1"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250"/>
                                        <p:tgtEl>
                                          <p:spTgt spid="23"/>
                                        </p:tgtEl>
                                        <p:attrNameLst>
                                          <p:attrName>ppt_y</p:attrName>
                                        </p:attrNameLst>
                                      </p:cBhvr>
                                      <p:tavLst>
                                        <p:tav tm="0">
                                          <p:val>
                                            <p:strVal val="#ppt_y-#ppt_h*1.125000"/>
                                          </p:val>
                                        </p:tav>
                                        <p:tav tm="100000">
                                          <p:val>
                                            <p:strVal val="#ppt_y"/>
                                          </p:val>
                                        </p:tav>
                                      </p:tavLst>
                                    </p:anim>
                                    <p:animEffect transition="in" filter="wipe(down)">
                                      <p:cBhvr>
                                        <p:cTn id="16" dur="250"/>
                                        <p:tgtEl>
                                          <p:spTgt spid="23"/>
                                        </p:tgtEl>
                                      </p:cBhvr>
                                    </p:animEffect>
                                  </p:childTnLst>
                                </p:cTn>
                              </p:par>
                              <p:par>
                                <p:cTn id="17" presetID="1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250"/>
                                        <p:tgtEl>
                                          <p:spTgt spid="24"/>
                                        </p:tgtEl>
                                        <p:attrNameLst>
                                          <p:attrName>ppt_y</p:attrName>
                                        </p:attrNameLst>
                                      </p:cBhvr>
                                      <p:tavLst>
                                        <p:tav tm="0">
                                          <p:val>
                                            <p:strVal val="#ppt_y-#ppt_h*1.125000"/>
                                          </p:val>
                                        </p:tav>
                                        <p:tav tm="100000">
                                          <p:val>
                                            <p:strVal val="#ppt_y"/>
                                          </p:val>
                                        </p:tav>
                                      </p:tavLst>
                                    </p:anim>
                                    <p:animEffect transition="in" filter="wipe(down)">
                                      <p:cBhvr>
                                        <p:cTn id="20" dur="250"/>
                                        <p:tgtEl>
                                          <p:spTgt spid="24"/>
                                        </p:tgtEl>
                                      </p:cBhvr>
                                    </p:animEffect>
                                  </p:childTnLst>
                                </p:cTn>
                              </p:par>
                              <p:par>
                                <p:cTn id="21" presetID="1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250"/>
                                        <p:tgtEl>
                                          <p:spTgt spid="26"/>
                                        </p:tgtEl>
                                        <p:attrNameLst>
                                          <p:attrName>ppt_y</p:attrName>
                                        </p:attrNameLst>
                                      </p:cBhvr>
                                      <p:tavLst>
                                        <p:tav tm="0">
                                          <p:val>
                                            <p:strVal val="#ppt_y-#ppt_h*1.125000"/>
                                          </p:val>
                                        </p:tav>
                                        <p:tav tm="100000">
                                          <p:val>
                                            <p:strVal val="#ppt_y"/>
                                          </p:val>
                                        </p:tav>
                                      </p:tavLst>
                                    </p:anim>
                                    <p:animEffect transition="in" filter="wipe(down)">
                                      <p:cBhvr>
                                        <p:cTn id="24" dur="250"/>
                                        <p:tgtEl>
                                          <p:spTgt spid="26"/>
                                        </p:tgtEl>
                                      </p:cBhvr>
                                    </p:animEffect>
                                  </p:childTnLst>
                                </p:cTn>
                              </p:par>
                              <p:par>
                                <p:cTn id="25" presetID="12" presetClass="entr" presetSubtype="1"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250"/>
                                        <p:tgtEl>
                                          <p:spTgt spid="29"/>
                                        </p:tgtEl>
                                        <p:attrNameLst>
                                          <p:attrName>ppt_y</p:attrName>
                                        </p:attrNameLst>
                                      </p:cBhvr>
                                      <p:tavLst>
                                        <p:tav tm="0">
                                          <p:val>
                                            <p:strVal val="#ppt_y-#ppt_h*1.125000"/>
                                          </p:val>
                                        </p:tav>
                                        <p:tav tm="100000">
                                          <p:val>
                                            <p:strVal val="#ppt_y"/>
                                          </p:val>
                                        </p:tav>
                                      </p:tavLst>
                                    </p:anim>
                                    <p:animEffect transition="in" filter="wipe(down)">
                                      <p:cBhvr>
                                        <p:cTn id="28"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a:xfrm>
            <a:off x="310661" y="5599853"/>
            <a:ext cx="10515600" cy="1325563"/>
          </a:xfrm>
        </p:spPr>
        <p:txBody>
          <a:bodyPr/>
          <a:lstStyle/>
          <a:p>
            <a:r>
              <a:rPr lang="en-US" dirty="0">
                <a:latin typeface="Comic Sans MS" panose="030F0702030302020204" pitchFamily="66" charset="0"/>
              </a:rPr>
              <a:t>Plan and Progress</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351" y="5929030"/>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1A9F997-5911-4519-BAF1-B958550B9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741" y="200701"/>
            <a:ext cx="6212188" cy="1502573"/>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a:extLst>
              <a:ext uri="{FF2B5EF4-FFF2-40B4-BE49-F238E27FC236}">
                <a16:creationId xmlns:a16="http://schemas.microsoft.com/office/drawing/2014/main" id="{5C952AAC-C8E2-4D70-9BC5-913A0E72AB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1834" y="1571383"/>
            <a:ext cx="6164095" cy="214202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B61FAEBB-2848-4E97-A24B-61E08BF10D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3741" y="3713405"/>
            <a:ext cx="6212638" cy="286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5902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a:xfrm>
            <a:off x="345830" y="168719"/>
            <a:ext cx="10515600" cy="1325563"/>
          </a:xfrm>
        </p:spPr>
        <p:txBody>
          <a:bodyPr/>
          <a:lstStyle/>
          <a:p>
            <a:r>
              <a:rPr lang="en-US" dirty="0">
                <a:latin typeface="Comic Sans MS" panose="030F0702030302020204" pitchFamily="66" charset="0"/>
              </a:rPr>
              <a:t>Progress</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207" y="560037"/>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5FA4F093-4964-4682-840A-DE36E4D82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140" y="1494280"/>
            <a:ext cx="8877719" cy="494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240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a:xfrm>
            <a:off x="345830" y="168719"/>
            <a:ext cx="10515600" cy="1325563"/>
          </a:xfrm>
        </p:spPr>
        <p:txBody>
          <a:bodyPr/>
          <a:lstStyle/>
          <a:p>
            <a:r>
              <a:rPr lang="en-US" dirty="0">
                <a:latin typeface="Comic Sans MS" panose="030F0702030302020204" pitchFamily="66" charset="0"/>
              </a:rPr>
              <a:t>Progress</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207" y="560037"/>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ell phone&#10;&#10;Description automatically generated">
            <a:extLst>
              <a:ext uri="{FF2B5EF4-FFF2-40B4-BE49-F238E27FC236}">
                <a16:creationId xmlns:a16="http://schemas.microsoft.com/office/drawing/2014/main" id="{EA03A781-10E0-4CE8-BCF4-FF9123C392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5100" y="1494280"/>
            <a:ext cx="8361800" cy="4902205"/>
          </a:xfrm>
          <a:prstGeom prst="rect">
            <a:avLst/>
          </a:prstGeom>
        </p:spPr>
      </p:pic>
    </p:spTree>
    <p:extLst>
      <p:ext uri="{BB962C8B-B14F-4D97-AF65-F5344CB8AC3E}">
        <p14:creationId xmlns:p14="http://schemas.microsoft.com/office/powerpoint/2010/main" val="498969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1AAC-FE06-4A2B-8F13-B29E0542FD92}"/>
              </a:ext>
            </a:extLst>
          </p:cNvPr>
          <p:cNvSpPr>
            <a:spLocks noGrp="1"/>
          </p:cNvSpPr>
          <p:nvPr>
            <p:ph type="title"/>
          </p:nvPr>
        </p:nvSpPr>
        <p:spPr>
          <a:xfrm>
            <a:off x="310661" y="5599853"/>
            <a:ext cx="10515600" cy="1325563"/>
          </a:xfrm>
        </p:spPr>
        <p:txBody>
          <a:bodyPr/>
          <a:lstStyle/>
          <a:p>
            <a:r>
              <a:rPr lang="en-US" dirty="0">
                <a:latin typeface="Comic Sans MS" panose="030F0702030302020204" pitchFamily="66" charset="0"/>
              </a:rPr>
              <a:t>Future plan</a:t>
            </a:r>
          </a:p>
        </p:txBody>
      </p:sp>
      <p:pic>
        <p:nvPicPr>
          <p:cNvPr id="4" name="Picture 2">
            <a:extLst>
              <a:ext uri="{FF2B5EF4-FFF2-40B4-BE49-F238E27FC236}">
                <a16:creationId xmlns:a16="http://schemas.microsoft.com/office/drawing/2014/main" id="{3293C5DD-86D0-4D60-9855-CDE9A29F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269" y="5991171"/>
            <a:ext cx="6191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1A9F997-5911-4519-BAF1-B958550B9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741" y="200701"/>
            <a:ext cx="6212188" cy="1502573"/>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a:extLst>
              <a:ext uri="{FF2B5EF4-FFF2-40B4-BE49-F238E27FC236}">
                <a16:creationId xmlns:a16="http://schemas.microsoft.com/office/drawing/2014/main" id="{5C952AAC-C8E2-4D70-9BC5-913A0E72AB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1834" y="1571383"/>
            <a:ext cx="6164095" cy="214202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B61FAEBB-2848-4E97-A24B-61E08BF10D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3741" y="3713405"/>
            <a:ext cx="6212638" cy="286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418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408</Words>
  <Application>Microsoft Office PowerPoint</Application>
  <PresentationFormat>Widescreen</PresentationFormat>
  <Paragraphs>43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Comic Sans MS</vt:lpstr>
      <vt:lpstr>Office Theme</vt:lpstr>
      <vt:lpstr>Happy Breeder</vt:lpstr>
      <vt:lpstr>Background</vt:lpstr>
      <vt:lpstr>Background</vt:lpstr>
      <vt:lpstr>Background</vt:lpstr>
      <vt:lpstr>Background</vt:lpstr>
      <vt:lpstr>Plan and Progress</vt:lpstr>
      <vt:lpstr>Progress</vt:lpstr>
      <vt:lpstr>Progress</vt:lpstr>
      <vt:lpstr>Future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Breeder</dc:title>
  <dc:creator>Xinduo Chen</dc:creator>
  <cp:lastModifiedBy>Xinduo Chen</cp:lastModifiedBy>
  <cp:revision>19</cp:revision>
  <dcterms:created xsi:type="dcterms:W3CDTF">2019-11-04T00:40:55Z</dcterms:created>
  <dcterms:modified xsi:type="dcterms:W3CDTF">2019-11-04T02:47:07Z</dcterms:modified>
</cp:coreProperties>
</file>