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0" r:id="rId6"/>
    <p:sldId id="277" r:id="rId7"/>
    <p:sldId id="289" r:id="rId8"/>
    <p:sldId id="283" r:id="rId9"/>
    <p:sldId id="282" r:id="rId10"/>
    <p:sldId id="290" r:id="rId11"/>
    <p:sldId id="288" r:id="rId12"/>
    <p:sldId id="292" r:id="rId13"/>
    <p:sldId id="278" r:id="rId14"/>
    <p:sldId id="285" r:id="rId15"/>
    <p:sldId id="29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B916AC-91C7-4AA3-952B-458A0C3B7F75}" type="doc">
      <dgm:prSet loTypeId="urn:microsoft.com/office/officeart/2005/8/layout/hProcess9" loCatId="process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NL"/>
        </a:p>
      </dgm:t>
    </dgm:pt>
    <dgm:pt modelId="{B5B91FB2-2E60-4C07-95BF-D34D0B871EE3}">
      <dgm:prSet/>
      <dgm:spPr/>
      <dgm:t>
        <a:bodyPr/>
        <a:lstStyle/>
        <a:p>
          <a:r>
            <a:rPr lang="en-US"/>
            <a:t>The public believe they know a less-than-moderate amount of knowledge about AI</a:t>
          </a:r>
          <a:endParaRPr lang="en-NL"/>
        </a:p>
      </dgm:t>
    </dgm:pt>
    <dgm:pt modelId="{0B52421A-FB25-4CF5-AAAA-1C0D81EC6E64}" type="parTrans" cxnId="{737B4354-1ABB-40A5-BF4F-D35D45D5A2BA}">
      <dgm:prSet/>
      <dgm:spPr/>
      <dgm:t>
        <a:bodyPr/>
        <a:lstStyle/>
        <a:p>
          <a:endParaRPr lang="en-NL"/>
        </a:p>
      </dgm:t>
    </dgm:pt>
    <dgm:pt modelId="{5B46457A-1DEA-4DC4-B49A-BD18E5E64DB7}" type="sibTrans" cxnId="{737B4354-1ABB-40A5-BF4F-D35D45D5A2BA}">
      <dgm:prSet/>
      <dgm:spPr/>
      <dgm:t>
        <a:bodyPr/>
        <a:lstStyle/>
        <a:p>
          <a:endParaRPr lang="en-NL"/>
        </a:p>
      </dgm:t>
    </dgm:pt>
    <dgm:pt modelId="{F41587ED-B70F-441C-86D0-03212388D418}">
      <dgm:prSet/>
      <dgm:spPr/>
      <dgm:t>
        <a:bodyPr/>
        <a:lstStyle/>
        <a:p>
          <a:r>
            <a:rPr lang="en-US"/>
            <a:t>The public's willingness of using AI to resolve practical issues is in a moderate amount</a:t>
          </a:r>
          <a:endParaRPr lang="en-NL"/>
        </a:p>
      </dgm:t>
    </dgm:pt>
    <dgm:pt modelId="{C01E51B2-CD43-4E5D-AC3A-51F9D2D7850C}" type="parTrans" cxnId="{8880A30A-8102-47DC-9F81-ADA952D84B28}">
      <dgm:prSet/>
      <dgm:spPr/>
      <dgm:t>
        <a:bodyPr/>
        <a:lstStyle/>
        <a:p>
          <a:endParaRPr lang="en-NL"/>
        </a:p>
      </dgm:t>
    </dgm:pt>
    <dgm:pt modelId="{DB4F29AB-1D06-4595-90B5-7B6B4320FFC6}" type="sibTrans" cxnId="{8880A30A-8102-47DC-9F81-ADA952D84B28}">
      <dgm:prSet/>
      <dgm:spPr/>
      <dgm:t>
        <a:bodyPr/>
        <a:lstStyle/>
        <a:p>
          <a:endParaRPr lang="en-NL"/>
        </a:p>
      </dgm:t>
    </dgm:pt>
    <dgm:pt modelId="{C779AA3C-2780-4A7D-925D-36E5880230C3}">
      <dgm:prSet/>
      <dgm:spPr/>
      <dgm:t>
        <a:bodyPr/>
        <a:lstStyle/>
        <a:p>
          <a:r>
            <a:rPr lang="en-US"/>
            <a:t>The public are more likely to use AI for the purpose of Customer Relationship Management, and less likely to use AI for Self-Driving Vehicle and Law Firm</a:t>
          </a:r>
          <a:endParaRPr lang="en-NL"/>
        </a:p>
      </dgm:t>
    </dgm:pt>
    <dgm:pt modelId="{297EDC3E-8920-417C-B436-79D257BC794A}" type="parTrans" cxnId="{4D043453-DF30-4C1E-B1F8-BC03A62D6789}">
      <dgm:prSet/>
      <dgm:spPr/>
      <dgm:t>
        <a:bodyPr/>
        <a:lstStyle/>
        <a:p>
          <a:endParaRPr lang="en-NL"/>
        </a:p>
      </dgm:t>
    </dgm:pt>
    <dgm:pt modelId="{231F37B6-F7F1-4FC7-BF0A-E289FE3A31D3}" type="sibTrans" cxnId="{4D043453-DF30-4C1E-B1F8-BC03A62D6789}">
      <dgm:prSet/>
      <dgm:spPr/>
      <dgm:t>
        <a:bodyPr/>
        <a:lstStyle/>
        <a:p>
          <a:endParaRPr lang="en-NL"/>
        </a:p>
      </dgm:t>
    </dgm:pt>
    <dgm:pt modelId="{B3353E72-C296-4906-8813-8EE7663CBA21}">
      <dgm:prSet/>
      <dgm:spPr/>
      <dgm:t>
        <a:bodyPr/>
        <a:lstStyle/>
        <a:p>
          <a:r>
            <a:rPr lang="en-US"/>
            <a:t>Suggestion to Sequoia Cap: Based on the rating for each type of AI and the company’s actual budget, the investment for each field can be adjusted.</a:t>
          </a:r>
          <a:endParaRPr lang="en-NL"/>
        </a:p>
      </dgm:t>
    </dgm:pt>
    <dgm:pt modelId="{0B75781C-FF96-4A43-B69E-24F45A67272E}" type="parTrans" cxnId="{56C8E76C-2459-42B0-BAFF-E369837A68EC}">
      <dgm:prSet/>
      <dgm:spPr/>
      <dgm:t>
        <a:bodyPr/>
        <a:lstStyle/>
        <a:p>
          <a:endParaRPr lang="en-NL"/>
        </a:p>
      </dgm:t>
    </dgm:pt>
    <dgm:pt modelId="{A4F5DF3C-E788-405F-BCC3-CC327CC14B7C}" type="sibTrans" cxnId="{56C8E76C-2459-42B0-BAFF-E369837A68EC}">
      <dgm:prSet/>
      <dgm:spPr/>
      <dgm:t>
        <a:bodyPr/>
        <a:lstStyle/>
        <a:p>
          <a:endParaRPr lang="en-NL"/>
        </a:p>
      </dgm:t>
    </dgm:pt>
    <dgm:pt modelId="{22EEC609-BC42-4936-B63C-6396C8DD19C9}" type="pres">
      <dgm:prSet presAssocID="{D4B916AC-91C7-4AA3-952B-458A0C3B7F75}" presName="CompostProcess" presStyleCnt="0">
        <dgm:presLayoutVars>
          <dgm:dir/>
          <dgm:resizeHandles val="exact"/>
        </dgm:presLayoutVars>
      </dgm:prSet>
      <dgm:spPr/>
    </dgm:pt>
    <dgm:pt modelId="{0490E817-756D-4FE6-B7C1-E87887768FC9}" type="pres">
      <dgm:prSet presAssocID="{D4B916AC-91C7-4AA3-952B-458A0C3B7F75}" presName="arrow" presStyleLbl="bgShp" presStyleIdx="0" presStyleCnt="1"/>
      <dgm:spPr/>
    </dgm:pt>
    <dgm:pt modelId="{F5DCA268-C7DD-42AF-8091-D921A8B4D437}" type="pres">
      <dgm:prSet presAssocID="{D4B916AC-91C7-4AA3-952B-458A0C3B7F75}" presName="linearProcess" presStyleCnt="0"/>
      <dgm:spPr/>
    </dgm:pt>
    <dgm:pt modelId="{E41ED403-CA40-4570-BCAD-2CA9F6C35351}" type="pres">
      <dgm:prSet presAssocID="{B5B91FB2-2E60-4C07-95BF-D34D0B871EE3}" presName="textNode" presStyleLbl="node1" presStyleIdx="0" presStyleCnt="4">
        <dgm:presLayoutVars>
          <dgm:bulletEnabled val="1"/>
        </dgm:presLayoutVars>
      </dgm:prSet>
      <dgm:spPr/>
    </dgm:pt>
    <dgm:pt modelId="{FC45802A-F2E0-4BE1-B216-28E2BBA8647D}" type="pres">
      <dgm:prSet presAssocID="{5B46457A-1DEA-4DC4-B49A-BD18E5E64DB7}" presName="sibTrans" presStyleCnt="0"/>
      <dgm:spPr/>
    </dgm:pt>
    <dgm:pt modelId="{E405972B-44EE-4E23-83C4-8D594FB0879A}" type="pres">
      <dgm:prSet presAssocID="{F41587ED-B70F-441C-86D0-03212388D418}" presName="textNode" presStyleLbl="node1" presStyleIdx="1" presStyleCnt="4">
        <dgm:presLayoutVars>
          <dgm:bulletEnabled val="1"/>
        </dgm:presLayoutVars>
      </dgm:prSet>
      <dgm:spPr/>
    </dgm:pt>
    <dgm:pt modelId="{6DCED635-1FD4-4986-A7F7-AB2A037383BE}" type="pres">
      <dgm:prSet presAssocID="{DB4F29AB-1D06-4595-90B5-7B6B4320FFC6}" presName="sibTrans" presStyleCnt="0"/>
      <dgm:spPr/>
    </dgm:pt>
    <dgm:pt modelId="{A8A5EA4B-37DC-4B05-B192-C684CF0BF3E3}" type="pres">
      <dgm:prSet presAssocID="{C779AA3C-2780-4A7D-925D-36E5880230C3}" presName="textNode" presStyleLbl="node1" presStyleIdx="2" presStyleCnt="4">
        <dgm:presLayoutVars>
          <dgm:bulletEnabled val="1"/>
        </dgm:presLayoutVars>
      </dgm:prSet>
      <dgm:spPr/>
    </dgm:pt>
    <dgm:pt modelId="{FDEA2817-03F2-4B1E-A791-BC6ECDD40CD5}" type="pres">
      <dgm:prSet presAssocID="{231F37B6-F7F1-4FC7-BF0A-E289FE3A31D3}" presName="sibTrans" presStyleCnt="0"/>
      <dgm:spPr/>
    </dgm:pt>
    <dgm:pt modelId="{346EB858-F442-4A3D-89C8-E864804B5ECC}" type="pres">
      <dgm:prSet presAssocID="{B3353E72-C296-4906-8813-8EE7663CBA21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8880A30A-8102-47DC-9F81-ADA952D84B28}" srcId="{D4B916AC-91C7-4AA3-952B-458A0C3B7F75}" destId="{F41587ED-B70F-441C-86D0-03212388D418}" srcOrd="1" destOrd="0" parTransId="{C01E51B2-CD43-4E5D-AC3A-51F9D2D7850C}" sibTransId="{DB4F29AB-1D06-4595-90B5-7B6B4320FFC6}"/>
    <dgm:cxn modelId="{5E116027-9055-4519-B075-D4B7A4654965}" type="presOf" srcId="{B5B91FB2-2E60-4C07-95BF-D34D0B871EE3}" destId="{E41ED403-CA40-4570-BCAD-2CA9F6C35351}" srcOrd="0" destOrd="0" presId="urn:microsoft.com/office/officeart/2005/8/layout/hProcess9"/>
    <dgm:cxn modelId="{56C8E76C-2459-42B0-BAFF-E369837A68EC}" srcId="{D4B916AC-91C7-4AA3-952B-458A0C3B7F75}" destId="{B3353E72-C296-4906-8813-8EE7663CBA21}" srcOrd="3" destOrd="0" parTransId="{0B75781C-FF96-4A43-B69E-24F45A67272E}" sibTransId="{A4F5DF3C-E788-405F-BCC3-CC327CC14B7C}"/>
    <dgm:cxn modelId="{4D043453-DF30-4C1E-B1F8-BC03A62D6789}" srcId="{D4B916AC-91C7-4AA3-952B-458A0C3B7F75}" destId="{C779AA3C-2780-4A7D-925D-36E5880230C3}" srcOrd="2" destOrd="0" parTransId="{297EDC3E-8920-417C-B436-79D257BC794A}" sibTransId="{231F37B6-F7F1-4FC7-BF0A-E289FE3A31D3}"/>
    <dgm:cxn modelId="{737B4354-1ABB-40A5-BF4F-D35D45D5A2BA}" srcId="{D4B916AC-91C7-4AA3-952B-458A0C3B7F75}" destId="{B5B91FB2-2E60-4C07-95BF-D34D0B871EE3}" srcOrd="0" destOrd="0" parTransId="{0B52421A-FB25-4CF5-AAAA-1C0D81EC6E64}" sibTransId="{5B46457A-1DEA-4DC4-B49A-BD18E5E64DB7}"/>
    <dgm:cxn modelId="{9321247E-20CD-48A8-B4DF-129C6AAB7F8C}" type="presOf" srcId="{D4B916AC-91C7-4AA3-952B-458A0C3B7F75}" destId="{22EEC609-BC42-4936-B63C-6396C8DD19C9}" srcOrd="0" destOrd="0" presId="urn:microsoft.com/office/officeart/2005/8/layout/hProcess9"/>
    <dgm:cxn modelId="{2F987ABE-E485-4A61-B343-24FC79DD1EB1}" type="presOf" srcId="{C779AA3C-2780-4A7D-925D-36E5880230C3}" destId="{A8A5EA4B-37DC-4B05-B192-C684CF0BF3E3}" srcOrd="0" destOrd="0" presId="urn:microsoft.com/office/officeart/2005/8/layout/hProcess9"/>
    <dgm:cxn modelId="{06E0FAE7-783B-4942-8A98-1F427709AF3A}" type="presOf" srcId="{B3353E72-C296-4906-8813-8EE7663CBA21}" destId="{346EB858-F442-4A3D-89C8-E864804B5ECC}" srcOrd="0" destOrd="0" presId="urn:microsoft.com/office/officeart/2005/8/layout/hProcess9"/>
    <dgm:cxn modelId="{006A65EA-1D06-40E1-8961-4B836CF0DDE9}" type="presOf" srcId="{F41587ED-B70F-441C-86D0-03212388D418}" destId="{E405972B-44EE-4E23-83C4-8D594FB0879A}" srcOrd="0" destOrd="0" presId="urn:microsoft.com/office/officeart/2005/8/layout/hProcess9"/>
    <dgm:cxn modelId="{B8BF80D4-E2F7-4A9C-9BA4-89E9B00D1A42}" type="presParOf" srcId="{22EEC609-BC42-4936-B63C-6396C8DD19C9}" destId="{0490E817-756D-4FE6-B7C1-E87887768FC9}" srcOrd="0" destOrd="0" presId="urn:microsoft.com/office/officeart/2005/8/layout/hProcess9"/>
    <dgm:cxn modelId="{6C4CC72C-847D-4455-9176-C7E06E6328ED}" type="presParOf" srcId="{22EEC609-BC42-4936-B63C-6396C8DD19C9}" destId="{F5DCA268-C7DD-42AF-8091-D921A8B4D437}" srcOrd="1" destOrd="0" presId="urn:microsoft.com/office/officeart/2005/8/layout/hProcess9"/>
    <dgm:cxn modelId="{C3007502-5245-4A54-9373-272AEB2B6C47}" type="presParOf" srcId="{F5DCA268-C7DD-42AF-8091-D921A8B4D437}" destId="{E41ED403-CA40-4570-BCAD-2CA9F6C35351}" srcOrd="0" destOrd="0" presId="urn:microsoft.com/office/officeart/2005/8/layout/hProcess9"/>
    <dgm:cxn modelId="{40780F32-D505-4865-936F-C0E55F69FC51}" type="presParOf" srcId="{F5DCA268-C7DD-42AF-8091-D921A8B4D437}" destId="{FC45802A-F2E0-4BE1-B216-28E2BBA8647D}" srcOrd="1" destOrd="0" presId="urn:microsoft.com/office/officeart/2005/8/layout/hProcess9"/>
    <dgm:cxn modelId="{D0F8A1A6-9ACE-4FDD-8282-6148A93091C0}" type="presParOf" srcId="{F5DCA268-C7DD-42AF-8091-D921A8B4D437}" destId="{E405972B-44EE-4E23-83C4-8D594FB0879A}" srcOrd="2" destOrd="0" presId="urn:microsoft.com/office/officeart/2005/8/layout/hProcess9"/>
    <dgm:cxn modelId="{1DA87607-5521-455D-9438-88D4A93C6EDB}" type="presParOf" srcId="{F5DCA268-C7DD-42AF-8091-D921A8B4D437}" destId="{6DCED635-1FD4-4986-A7F7-AB2A037383BE}" srcOrd="3" destOrd="0" presId="urn:microsoft.com/office/officeart/2005/8/layout/hProcess9"/>
    <dgm:cxn modelId="{3AB9ED76-F592-4DE8-816B-479E59A559A0}" type="presParOf" srcId="{F5DCA268-C7DD-42AF-8091-D921A8B4D437}" destId="{A8A5EA4B-37DC-4B05-B192-C684CF0BF3E3}" srcOrd="4" destOrd="0" presId="urn:microsoft.com/office/officeart/2005/8/layout/hProcess9"/>
    <dgm:cxn modelId="{ACCF8EC9-B79B-494D-9D9D-30D53FED3DEF}" type="presParOf" srcId="{F5DCA268-C7DD-42AF-8091-D921A8B4D437}" destId="{FDEA2817-03F2-4B1E-A791-BC6ECDD40CD5}" srcOrd="5" destOrd="0" presId="urn:microsoft.com/office/officeart/2005/8/layout/hProcess9"/>
    <dgm:cxn modelId="{54773076-F408-47B1-BDA6-834349096E8A}" type="presParOf" srcId="{F5DCA268-C7DD-42AF-8091-D921A8B4D437}" destId="{346EB858-F442-4A3D-89C8-E864804B5ECC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53B3EE-67C6-45A9-8955-05A41E52C816}" type="doc">
      <dgm:prSet loTypeId="urn:microsoft.com/office/officeart/2005/8/layout/venn1" loCatId="relationship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NL"/>
        </a:p>
      </dgm:t>
    </dgm:pt>
    <dgm:pt modelId="{59A0EBB9-F918-444B-81F1-276AC9EF226D}">
      <dgm:prSet/>
      <dgm:spPr/>
      <dgm:t>
        <a:bodyPr/>
        <a:lstStyle/>
        <a:p>
          <a:r>
            <a:rPr lang="en-US"/>
            <a:t>-knowledge does not seem to have very strong correlation with any of the ratings</a:t>
          </a:r>
          <a:endParaRPr lang="en-NL"/>
        </a:p>
      </dgm:t>
    </dgm:pt>
    <dgm:pt modelId="{F7F2690F-BD6C-44FD-8F3B-604C68EF03B0}" type="parTrans" cxnId="{E384F36C-6528-45B2-A800-177763A6D83C}">
      <dgm:prSet/>
      <dgm:spPr/>
      <dgm:t>
        <a:bodyPr/>
        <a:lstStyle/>
        <a:p>
          <a:endParaRPr lang="en-NL"/>
        </a:p>
      </dgm:t>
    </dgm:pt>
    <dgm:pt modelId="{A9C0550D-D11D-4813-83D0-1C6C6523BEAD}" type="sibTrans" cxnId="{E384F36C-6528-45B2-A800-177763A6D83C}">
      <dgm:prSet/>
      <dgm:spPr/>
      <dgm:t>
        <a:bodyPr/>
        <a:lstStyle/>
        <a:p>
          <a:endParaRPr lang="en-NL"/>
        </a:p>
      </dgm:t>
    </dgm:pt>
    <dgm:pt modelId="{34BC78A6-6291-456F-8E8D-261C0FE53020}">
      <dgm:prSet/>
      <dgm:spPr/>
      <dgm:t>
        <a:bodyPr/>
        <a:lstStyle/>
        <a:p>
          <a:r>
            <a:rPr lang="en-US"/>
            <a:t>-Rating of customer_relationship seems to have a high correlation with healthcare</a:t>
          </a:r>
          <a:endParaRPr lang="en-NL"/>
        </a:p>
      </dgm:t>
    </dgm:pt>
    <dgm:pt modelId="{A8A0A0E0-DA49-42BE-B7AF-41BCE5A4D80C}" type="parTrans" cxnId="{98891929-A630-4ABB-B76A-C0452DA337EB}">
      <dgm:prSet/>
      <dgm:spPr/>
      <dgm:t>
        <a:bodyPr/>
        <a:lstStyle/>
        <a:p>
          <a:endParaRPr lang="en-NL"/>
        </a:p>
      </dgm:t>
    </dgm:pt>
    <dgm:pt modelId="{13448374-2218-4B59-9A06-69D71793080E}" type="sibTrans" cxnId="{98891929-A630-4ABB-B76A-C0452DA337EB}">
      <dgm:prSet/>
      <dgm:spPr/>
      <dgm:t>
        <a:bodyPr/>
        <a:lstStyle/>
        <a:p>
          <a:endParaRPr lang="en-NL"/>
        </a:p>
      </dgm:t>
    </dgm:pt>
    <dgm:pt modelId="{8564C080-8A53-4D2E-9E47-9437734DB4A7}">
      <dgm:prSet/>
      <dgm:spPr/>
      <dgm:t>
        <a:bodyPr/>
        <a:lstStyle/>
        <a:p>
          <a:r>
            <a:rPr lang="en-US"/>
            <a:t>-Rating of self_driving seems to have a high correlation with law_firm</a:t>
          </a:r>
          <a:endParaRPr lang="en-NL"/>
        </a:p>
      </dgm:t>
    </dgm:pt>
    <dgm:pt modelId="{7B9F703B-8D28-48CC-A064-71B8AF5BC26F}" type="parTrans" cxnId="{B4DC6080-15A0-4C1A-92F5-BF396E797052}">
      <dgm:prSet/>
      <dgm:spPr/>
      <dgm:t>
        <a:bodyPr/>
        <a:lstStyle/>
        <a:p>
          <a:endParaRPr lang="en-NL"/>
        </a:p>
      </dgm:t>
    </dgm:pt>
    <dgm:pt modelId="{EB91A20E-6182-4A1D-B91C-BE364692926C}" type="sibTrans" cxnId="{B4DC6080-15A0-4C1A-92F5-BF396E797052}">
      <dgm:prSet/>
      <dgm:spPr/>
      <dgm:t>
        <a:bodyPr/>
        <a:lstStyle/>
        <a:p>
          <a:endParaRPr lang="en-NL"/>
        </a:p>
      </dgm:t>
    </dgm:pt>
    <dgm:pt modelId="{8A4049C2-170B-40C1-836B-89057CDFE9C9}" type="pres">
      <dgm:prSet presAssocID="{9C53B3EE-67C6-45A9-8955-05A41E52C816}" presName="compositeShape" presStyleCnt="0">
        <dgm:presLayoutVars>
          <dgm:chMax val="7"/>
          <dgm:dir/>
          <dgm:resizeHandles val="exact"/>
        </dgm:presLayoutVars>
      </dgm:prSet>
      <dgm:spPr/>
    </dgm:pt>
    <dgm:pt modelId="{68BB44F7-E9FF-4080-A03C-43B9597C97EE}" type="pres">
      <dgm:prSet presAssocID="{59A0EBB9-F918-444B-81F1-276AC9EF226D}" presName="circ1" presStyleLbl="vennNode1" presStyleIdx="0" presStyleCnt="3"/>
      <dgm:spPr/>
    </dgm:pt>
    <dgm:pt modelId="{806828EA-9531-4AFE-9035-BF5A06466B9F}" type="pres">
      <dgm:prSet presAssocID="{59A0EBB9-F918-444B-81F1-276AC9EF226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4B3D0DE-4CAB-48CA-AA53-36E7EDD367E6}" type="pres">
      <dgm:prSet presAssocID="{34BC78A6-6291-456F-8E8D-261C0FE53020}" presName="circ2" presStyleLbl="vennNode1" presStyleIdx="1" presStyleCnt="3"/>
      <dgm:spPr/>
    </dgm:pt>
    <dgm:pt modelId="{28777706-3F27-43B0-B68A-4C51BDC7EADC}" type="pres">
      <dgm:prSet presAssocID="{34BC78A6-6291-456F-8E8D-261C0FE5302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070B6F9-6805-4474-91F2-C9618A5F5315}" type="pres">
      <dgm:prSet presAssocID="{8564C080-8A53-4D2E-9E47-9437734DB4A7}" presName="circ3" presStyleLbl="vennNode1" presStyleIdx="2" presStyleCnt="3"/>
      <dgm:spPr/>
    </dgm:pt>
    <dgm:pt modelId="{24609DB8-74CA-4585-92FB-67CCA35AEF06}" type="pres">
      <dgm:prSet presAssocID="{8564C080-8A53-4D2E-9E47-9437734DB4A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98891929-A630-4ABB-B76A-C0452DA337EB}" srcId="{9C53B3EE-67C6-45A9-8955-05A41E52C816}" destId="{34BC78A6-6291-456F-8E8D-261C0FE53020}" srcOrd="1" destOrd="0" parTransId="{A8A0A0E0-DA49-42BE-B7AF-41BCE5A4D80C}" sibTransId="{13448374-2218-4B59-9A06-69D71793080E}"/>
    <dgm:cxn modelId="{E5989B5E-2886-4BFC-B4EE-EBA9ECF3CDD6}" type="presOf" srcId="{59A0EBB9-F918-444B-81F1-276AC9EF226D}" destId="{68BB44F7-E9FF-4080-A03C-43B9597C97EE}" srcOrd="0" destOrd="0" presId="urn:microsoft.com/office/officeart/2005/8/layout/venn1"/>
    <dgm:cxn modelId="{374FBE68-F955-4DD7-B4A1-CE437EB644B1}" type="presOf" srcId="{9C53B3EE-67C6-45A9-8955-05A41E52C816}" destId="{8A4049C2-170B-40C1-836B-89057CDFE9C9}" srcOrd="0" destOrd="0" presId="urn:microsoft.com/office/officeart/2005/8/layout/venn1"/>
    <dgm:cxn modelId="{E384F36C-6528-45B2-A800-177763A6D83C}" srcId="{9C53B3EE-67C6-45A9-8955-05A41E52C816}" destId="{59A0EBB9-F918-444B-81F1-276AC9EF226D}" srcOrd="0" destOrd="0" parTransId="{F7F2690F-BD6C-44FD-8F3B-604C68EF03B0}" sibTransId="{A9C0550D-D11D-4813-83D0-1C6C6523BEAD}"/>
    <dgm:cxn modelId="{D7C52654-B7DC-4415-8DC8-96612B703364}" type="presOf" srcId="{34BC78A6-6291-456F-8E8D-261C0FE53020}" destId="{64B3D0DE-4CAB-48CA-AA53-36E7EDD367E6}" srcOrd="0" destOrd="0" presId="urn:microsoft.com/office/officeart/2005/8/layout/venn1"/>
    <dgm:cxn modelId="{B4DC6080-15A0-4C1A-92F5-BF396E797052}" srcId="{9C53B3EE-67C6-45A9-8955-05A41E52C816}" destId="{8564C080-8A53-4D2E-9E47-9437734DB4A7}" srcOrd="2" destOrd="0" parTransId="{7B9F703B-8D28-48CC-A064-71B8AF5BC26F}" sibTransId="{EB91A20E-6182-4A1D-B91C-BE364692926C}"/>
    <dgm:cxn modelId="{2BE4AF84-C75D-419E-90FE-8D2581FB2907}" type="presOf" srcId="{8564C080-8A53-4D2E-9E47-9437734DB4A7}" destId="{1070B6F9-6805-4474-91F2-C9618A5F5315}" srcOrd="0" destOrd="0" presId="urn:microsoft.com/office/officeart/2005/8/layout/venn1"/>
    <dgm:cxn modelId="{81079DB6-47D8-4E9D-B793-D5DAE71657A6}" type="presOf" srcId="{8564C080-8A53-4D2E-9E47-9437734DB4A7}" destId="{24609DB8-74CA-4585-92FB-67CCA35AEF06}" srcOrd="1" destOrd="0" presId="urn:microsoft.com/office/officeart/2005/8/layout/venn1"/>
    <dgm:cxn modelId="{CE980AC9-8A91-4EDD-A95F-5DD99306DFB6}" type="presOf" srcId="{59A0EBB9-F918-444B-81F1-276AC9EF226D}" destId="{806828EA-9531-4AFE-9035-BF5A06466B9F}" srcOrd="1" destOrd="0" presId="urn:microsoft.com/office/officeart/2005/8/layout/venn1"/>
    <dgm:cxn modelId="{61C398F8-6D38-4BCB-827D-530CD770ED43}" type="presOf" srcId="{34BC78A6-6291-456F-8E8D-261C0FE53020}" destId="{28777706-3F27-43B0-B68A-4C51BDC7EADC}" srcOrd="1" destOrd="0" presId="urn:microsoft.com/office/officeart/2005/8/layout/venn1"/>
    <dgm:cxn modelId="{3E37D908-24F1-40D0-970F-66765A3E7054}" type="presParOf" srcId="{8A4049C2-170B-40C1-836B-89057CDFE9C9}" destId="{68BB44F7-E9FF-4080-A03C-43B9597C97EE}" srcOrd="0" destOrd="0" presId="urn:microsoft.com/office/officeart/2005/8/layout/venn1"/>
    <dgm:cxn modelId="{AE6A4A17-A91A-4DA2-AEE3-47117A9919BF}" type="presParOf" srcId="{8A4049C2-170B-40C1-836B-89057CDFE9C9}" destId="{806828EA-9531-4AFE-9035-BF5A06466B9F}" srcOrd="1" destOrd="0" presId="urn:microsoft.com/office/officeart/2005/8/layout/venn1"/>
    <dgm:cxn modelId="{D91D2F5C-A4FD-4CC9-B337-9CE6CE43C4F2}" type="presParOf" srcId="{8A4049C2-170B-40C1-836B-89057CDFE9C9}" destId="{64B3D0DE-4CAB-48CA-AA53-36E7EDD367E6}" srcOrd="2" destOrd="0" presId="urn:microsoft.com/office/officeart/2005/8/layout/venn1"/>
    <dgm:cxn modelId="{6C70F4B2-D24F-4E51-AA88-6B6A5BE52742}" type="presParOf" srcId="{8A4049C2-170B-40C1-836B-89057CDFE9C9}" destId="{28777706-3F27-43B0-B68A-4C51BDC7EADC}" srcOrd="3" destOrd="0" presId="urn:microsoft.com/office/officeart/2005/8/layout/venn1"/>
    <dgm:cxn modelId="{F8C3C703-1402-40DC-9D98-7D549DBB676C}" type="presParOf" srcId="{8A4049C2-170B-40C1-836B-89057CDFE9C9}" destId="{1070B6F9-6805-4474-91F2-C9618A5F5315}" srcOrd="4" destOrd="0" presId="urn:microsoft.com/office/officeart/2005/8/layout/venn1"/>
    <dgm:cxn modelId="{4630A151-EA03-4E02-9933-2153913FF3C9}" type="presParOf" srcId="{8A4049C2-170B-40C1-836B-89057CDFE9C9}" destId="{24609DB8-74CA-4585-92FB-67CCA35AEF06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0E817-756D-4FE6-B7C1-E87887768FC9}">
      <dsp:nvSpPr>
        <dsp:cNvPr id="0" name=""/>
        <dsp:cNvSpPr/>
      </dsp:nvSpPr>
      <dsp:spPr>
        <a:xfrm>
          <a:off x="418623" y="0"/>
          <a:ext cx="4744402" cy="4500268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ED403-CA40-4570-BCAD-2CA9F6C35351}">
      <dsp:nvSpPr>
        <dsp:cNvPr id="0" name=""/>
        <dsp:cNvSpPr/>
      </dsp:nvSpPr>
      <dsp:spPr>
        <a:xfrm>
          <a:off x="2793" y="1350080"/>
          <a:ext cx="1343629" cy="180010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The public believe they know a less-than-moderate amount of knowledge about AI</a:t>
          </a:r>
          <a:endParaRPr lang="en-NL" sz="1000" kern="1200"/>
        </a:p>
      </dsp:txBody>
      <dsp:txXfrm>
        <a:off x="68384" y="1415671"/>
        <a:ext cx="1212447" cy="1668925"/>
      </dsp:txXfrm>
    </dsp:sp>
    <dsp:sp modelId="{E405972B-44EE-4E23-83C4-8D594FB0879A}">
      <dsp:nvSpPr>
        <dsp:cNvPr id="0" name=""/>
        <dsp:cNvSpPr/>
      </dsp:nvSpPr>
      <dsp:spPr>
        <a:xfrm>
          <a:off x="1413604" y="1350080"/>
          <a:ext cx="1343629" cy="180010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The public's willingness of using AI to resolve practical issues is in a moderate amount</a:t>
          </a:r>
          <a:endParaRPr lang="en-NL" sz="1000" kern="1200"/>
        </a:p>
      </dsp:txBody>
      <dsp:txXfrm>
        <a:off x="1479195" y="1415671"/>
        <a:ext cx="1212447" cy="1668925"/>
      </dsp:txXfrm>
    </dsp:sp>
    <dsp:sp modelId="{A8A5EA4B-37DC-4B05-B192-C684CF0BF3E3}">
      <dsp:nvSpPr>
        <dsp:cNvPr id="0" name=""/>
        <dsp:cNvSpPr/>
      </dsp:nvSpPr>
      <dsp:spPr>
        <a:xfrm>
          <a:off x="2824415" y="1350080"/>
          <a:ext cx="1343629" cy="180010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The public are more likely to use AI for the purpose of Customer Relationship Management, and less likely to use AI for Self-Driving Vehicle and Law Firm</a:t>
          </a:r>
          <a:endParaRPr lang="en-NL" sz="1000" kern="1200"/>
        </a:p>
      </dsp:txBody>
      <dsp:txXfrm>
        <a:off x="2890006" y="1415671"/>
        <a:ext cx="1212447" cy="1668925"/>
      </dsp:txXfrm>
    </dsp:sp>
    <dsp:sp modelId="{346EB858-F442-4A3D-89C8-E864804B5ECC}">
      <dsp:nvSpPr>
        <dsp:cNvPr id="0" name=""/>
        <dsp:cNvSpPr/>
      </dsp:nvSpPr>
      <dsp:spPr>
        <a:xfrm>
          <a:off x="4235226" y="1350080"/>
          <a:ext cx="1343629" cy="180010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Suggestion to Sequoia Cap: Based on the rating for each type of AI and the company’s actual budget, the investment for each field can be adjusted.</a:t>
          </a:r>
          <a:endParaRPr lang="en-NL" sz="1000" kern="1200"/>
        </a:p>
      </dsp:txBody>
      <dsp:txXfrm>
        <a:off x="4300817" y="1415671"/>
        <a:ext cx="1212447" cy="1668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BB44F7-E9FF-4080-A03C-43B9597C97EE}">
      <dsp:nvSpPr>
        <dsp:cNvPr id="0" name=""/>
        <dsp:cNvSpPr/>
      </dsp:nvSpPr>
      <dsp:spPr>
        <a:xfrm>
          <a:off x="1691075" y="45706"/>
          <a:ext cx="2193893" cy="2193893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-knowledge does not seem to have very strong correlation with any of the ratings</a:t>
          </a:r>
          <a:endParaRPr lang="en-NL" sz="1100" kern="1200"/>
        </a:p>
      </dsp:txBody>
      <dsp:txXfrm>
        <a:off x="1983594" y="429637"/>
        <a:ext cx="1608855" cy="987252"/>
      </dsp:txXfrm>
    </dsp:sp>
    <dsp:sp modelId="{64B3D0DE-4CAB-48CA-AA53-36E7EDD367E6}">
      <dsp:nvSpPr>
        <dsp:cNvPr id="0" name=""/>
        <dsp:cNvSpPr/>
      </dsp:nvSpPr>
      <dsp:spPr>
        <a:xfrm>
          <a:off x="2482705" y="1416889"/>
          <a:ext cx="2193893" cy="2193893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-Rating of customer_relationship seems to have a high correlation with healthcare</a:t>
          </a:r>
          <a:endParaRPr lang="en-NL" sz="1100" kern="1200"/>
        </a:p>
      </dsp:txBody>
      <dsp:txXfrm>
        <a:off x="3153671" y="1983645"/>
        <a:ext cx="1316336" cy="1206641"/>
      </dsp:txXfrm>
    </dsp:sp>
    <dsp:sp modelId="{1070B6F9-6805-4474-91F2-C9618A5F5315}">
      <dsp:nvSpPr>
        <dsp:cNvPr id="0" name=""/>
        <dsp:cNvSpPr/>
      </dsp:nvSpPr>
      <dsp:spPr>
        <a:xfrm>
          <a:off x="899445" y="1416889"/>
          <a:ext cx="2193893" cy="2193893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-Rating of self_driving seems to have a high correlation with law_firm</a:t>
          </a:r>
          <a:endParaRPr lang="en-NL" sz="1100" kern="1200"/>
        </a:p>
      </dsp:txBody>
      <dsp:txXfrm>
        <a:off x="1106037" y="1983645"/>
        <a:ext cx="1316336" cy="12066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27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73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08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76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02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PublicperceptionofAI/Dashboard_US_Funding_Deals_2023SequoiasfundinginAI?:language=en-US&amp;publish=yes&amp;:display_count=n&amp;:origin=viz_share_lin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Public Perception on AI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altLang="zh-CN" sz="4000" dirty="0">
                <a:solidFill>
                  <a:schemeClr val="accent4"/>
                </a:solidFill>
              </a:rPr>
              <a:t>Ruoxi Hou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Future Improvement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67353" y="3535909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3475303" y="3960328"/>
            <a:ext cx="13716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Balanced Data in each Category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E9E5A-BAFE-17E5-8066-728D71B33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82002" y="3613313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6389952" y="4160841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Bigger Sample Size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10B058-2C7B-EDD4-F58D-24F641AFE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32203" y="213506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640153" y="268259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More Types of AI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5B9CF9-C9CB-574E-001C-3F97A559A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02901" y="213506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4466D8-B015-D9BF-8DC9-03A81584632E}"/>
              </a:ext>
            </a:extLst>
          </p:cNvPr>
          <p:cNvSpPr txBox="1"/>
          <p:nvPr/>
        </p:nvSpPr>
        <p:spPr>
          <a:xfrm>
            <a:off x="8650551" y="2581801"/>
            <a:ext cx="109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Modified Model for Prediction</a:t>
            </a:r>
            <a:endParaRPr lang="en-N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9C7091-75B1-475C-8F00-AC5D4E0752D6}"/>
              </a:ext>
            </a:extLst>
          </p:cNvPr>
          <p:cNvSpPr txBox="1"/>
          <p:nvPr/>
        </p:nvSpPr>
        <p:spPr>
          <a:xfrm>
            <a:off x="1718733" y="1803400"/>
            <a:ext cx="81110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5"/>
                </a:solidFill>
                <a:effectLst/>
              </a:rPr>
              <a:t>https://publicfirst.co.uk/ai/</a:t>
            </a:r>
          </a:p>
          <a:p>
            <a:r>
              <a:rPr lang="en-US" b="0" dirty="0">
                <a:solidFill>
                  <a:schemeClr val="accent5"/>
                </a:solidFill>
                <a:effectLst/>
              </a:rPr>
              <a:t>https://www.pewresearch.org/short-reads/2023/08/28/growing-public-concern-about-the-role-of-artificial-intelligence-in-daily-life/</a:t>
            </a:r>
          </a:p>
          <a:p>
            <a:r>
              <a:rPr lang="en-US" b="0" dirty="0">
                <a:solidFill>
                  <a:schemeClr val="accent5"/>
                </a:solidFill>
                <a:effectLst/>
              </a:rPr>
              <a:t>https://marchcp.com/the-rise-of-generative-ai-a-tale-of-two-venture-markets/</a:t>
            </a:r>
          </a:p>
          <a:p>
            <a:r>
              <a:rPr lang="en-US" b="0" dirty="0">
                <a:solidFill>
                  <a:schemeClr val="accent5"/>
                </a:solidFill>
                <a:effectLst/>
              </a:rPr>
              <a:t>https://www.ibm.com/blog/understanding-the-different-types-of-artificial-intelligence/</a:t>
            </a:r>
          </a:p>
          <a:p>
            <a:r>
              <a:rPr lang="en-US" b="0" dirty="0">
                <a:solidFill>
                  <a:schemeClr val="accent5"/>
                </a:solidFill>
                <a:effectLst/>
              </a:rPr>
              <a:t>https://www.kaggle.com/datasets/adnananam/largest-us-venture-funding-deals-of-2023</a:t>
            </a:r>
          </a:p>
          <a:p>
            <a:r>
              <a:rPr lang="en-US" dirty="0">
                <a:solidFill>
                  <a:schemeClr val="accent5"/>
                </a:solidFill>
              </a:rPr>
              <a:t>https://www.sequoiacap.com/our-companies/</a:t>
            </a:r>
            <a:endParaRPr lang="en-NL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73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Public Perception on AI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Purpose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76639" y="3009597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22559" y="2294504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68509" y="3027433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812" y="3724689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048758" y="2454057"/>
            <a:ext cx="2428875" cy="192899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"AI systems can now pass </a:t>
            </a:r>
            <a:r>
              <a:rPr lang="en-US" sz="1400" b="1" dirty="0">
                <a:solidFill>
                  <a:schemeClr val="accent5"/>
                </a:solidFill>
                <a:cs typeface="Segoe UI" panose="020B0502040204020203" pitchFamily="34" charset="0"/>
              </a:rPr>
              <a:t>medical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or </a:t>
            </a:r>
            <a:r>
              <a:rPr lang="en-US" sz="1400" b="1" dirty="0">
                <a:solidFill>
                  <a:schemeClr val="accent5"/>
                </a:solidFill>
                <a:cs typeface="Segoe UI" panose="020B0502040204020203" pitchFamily="34" charset="0"/>
              </a:rPr>
              <a:t>legal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exams, increase white collar productivity in many occupations by over 50%, generate new photo realistic </a:t>
            </a:r>
            <a:r>
              <a:rPr lang="en-US" sz="1400" b="1" dirty="0">
                <a:solidFill>
                  <a:schemeClr val="accent5"/>
                </a:solidFill>
                <a:cs typeface="Segoe UI" panose="020B0502040204020203" pitchFamily="34" charset="0"/>
              </a:rPr>
              <a:t>images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and help power more dangerous, autonomous </a:t>
            </a:r>
            <a:r>
              <a:rPr lang="en-US" sz="1400" b="1" dirty="0">
                <a:solidFill>
                  <a:schemeClr val="accent5"/>
                </a:solidFill>
                <a:cs typeface="Segoe UI" panose="020B0502040204020203" pitchFamily="34" charset="0"/>
              </a:rPr>
              <a:t>weapons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."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3920353" y="1096484"/>
            <a:ext cx="4041144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“Nearly </a:t>
            </a:r>
            <a:r>
              <a:rPr lang="en-US" sz="1400" b="1" dirty="0">
                <a:solidFill>
                  <a:schemeClr val="accent4"/>
                </a:solidFill>
                <a:cs typeface="Segoe UI" panose="020B0502040204020203" pitchFamily="34" charset="0"/>
              </a:rPr>
              <a:t>$14B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has been invested into Generative AI through the first half of 2023. This represents nearly </a:t>
            </a:r>
            <a:r>
              <a:rPr lang="en-US" sz="1400" b="1" dirty="0">
                <a:solidFill>
                  <a:schemeClr val="accent4"/>
                </a:solidFill>
                <a:cs typeface="Segoe UI" panose="020B0502040204020203" pitchFamily="34" charset="0"/>
              </a:rPr>
              <a:t>40%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of total VC investment in the first half of 2023 and an astounding </a:t>
            </a:r>
            <a:r>
              <a:rPr lang="en-US" sz="1400" b="1" dirty="0">
                <a:solidFill>
                  <a:schemeClr val="accent4"/>
                </a:solidFill>
                <a:cs typeface="Segoe UI" panose="020B0502040204020203" pitchFamily="34" charset="0"/>
              </a:rPr>
              <a:t>3x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increase on the total capital invested into the sector from 2022.”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8471064" y="2413051"/>
            <a:ext cx="2428875" cy="192899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"Overall, 52% of Americans say they feel more </a:t>
            </a:r>
            <a:r>
              <a:rPr lang="en-US" sz="1400" b="1" dirty="0">
                <a:solidFill>
                  <a:schemeClr val="accent5"/>
                </a:solidFill>
                <a:cs typeface="Segoe UI" panose="020B0502040204020203" pitchFamily="34" charset="0"/>
              </a:rPr>
              <a:t>concerned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than excited about the increased use of artificial intelligence. Just 10% say they are more excited than concerned, while 36% say they feel an equal mix of these emotions."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4086225" y="5332295"/>
            <a:ext cx="37962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Goal: To find </a:t>
            </a:r>
            <a:r>
              <a:rPr lang="en-US" sz="1400" b="1" dirty="0">
                <a:solidFill>
                  <a:schemeClr val="accent1"/>
                </a:solidFill>
                <a:cs typeface="Segoe UI" panose="020B0502040204020203" pitchFamily="34" charset="0"/>
              </a:rPr>
              <a:t>public opinion on AI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 different fields from </a:t>
            </a:r>
            <a:r>
              <a:rPr lang="en-US" sz="1400" dirty="0">
                <a:cs typeface="Segoe UI" panose="020B0502040204020203" pitchFamily="34" charset="0"/>
              </a:rPr>
              <a:t>customers' perspective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 provide </a:t>
            </a:r>
            <a:r>
              <a:rPr lang="en-US" sz="1400" b="1" dirty="0">
                <a:solidFill>
                  <a:schemeClr val="accent1"/>
                </a:solidFill>
                <a:cs typeface="Segoe UI" panose="020B0502040204020203" pitchFamily="34" charset="0"/>
              </a:rPr>
              <a:t>insights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for </a:t>
            </a:r>
            <a:r>
              <a:rPr lang="en-US" sz="1400" b="1" dirty="0">
                <a:solidFill>
                  <a:schemeClr val="accent1"/>
                </a:solidFill>
                <a:cs typeface="Segoe UI" panose="020B0502040204020203" pitchFamily="34" charset="0"/>
              </a:rPr>
              <a:t>Venture Capital Companies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 terms of their </a:t>
            </a:r>
            <a:r>
              <a:rPr lang="en-US" sz="1400" b="1" dirty="0">
                <a:solidFill>
                  <a:schemeClr val="accent1"/>
                </a:solidFill>
                <a:cs typeface="Segoe UI" panose="020B0502040204020203" pitchFamily="34" charset="0"/>
              </a:rPr>
              <a:t>investment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on AI industry.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471065" y="5332295"/>
            <a:ext cx="242887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Example: Sequoia Capital.</a:t>
            </a:r>
          </a:p>
        </p:txBody>
      </p:sp>
      <p:grpSp>
        <p:nvGrpSpPr>
          <p:cNvPr id="41" name="Group 40" descr="Icon of human being and speech bubble.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578176" y="361635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reeform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3" name="Group 52" descr="Icon of books.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902893" y="2873737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tangle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Rectangle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Rectangle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Rectangle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3886" descr="Icon of magnifying glass to represent search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7210899" y="3658856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3" name="Group 72" descr="Icon of computer monitors.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5829611" y="4284991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reeform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F88C0440-664F-9F85-5E73-B67165A2E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33" y="5553049"/>
            <a:ext cx="684154" cy="6841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68F1DD-8104-F2C3-362E-698F36D5AD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467" y="5990208"/>
            <a:ext cx="448868" cy="44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Public Perception on AI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Analysis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Collection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Wrangling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Hypothesis Testing &amp; Estimation</a:t>
            </a: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Model Prediction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28063" y="3237037"/>
            <a:ext cx="1954526" cy="265995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accent6"/>
                </a:solidFill>
                <a:cs typeface="Segoe UI" panose="020B0502040204020203" pitchFamily="34" charset="0"/>
              </a:rPr>
              <a:t>Survey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(163 records) was distributed on Qualtrics &amp; SurveyMonkey;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Open </a:t>
            </a:r>
            <a:r>
              <a:rPr lang="en-US" sz="1400" b="1" dirty="0">
                <a:solidFill>
                  <a:schemeClr val="accent6"/>
                </a:solidFill>
                <a:cs typeface="Segoe UI" panose="020B0502040204020203" pitchFamily="34" charset="0"/>
              </a:rPr>
              <a:t>Dataset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was selected from Kaggle;</a:t>
            </a:r>
          </a:p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accent6"/>
                </a:solidFill>
                <a:cs typeface="Segoe UI" panose="020B0502040204020203" pitchFamily="34" charset="0"/>
              </a:rPr>
              <a:t>Web Scrapping 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was made on Sequoia Cap(</a:t>
            </a:r>
            <a:r>
              <a:rPr lang="en-US" sz="1400" b="1" dirty="0">
                <a:solidFill>
                  <a:schemeClr val="accent6"/>
                </a:solidFill>
                <a:cs typeface="Segoe UI" panose="020B0502040204020203" pitchFamily="34" charset="0"/>
              </a:rPr>
              <a:t>Selenium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) with 57 records</a:t>
            </a: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accent5"/>
                </a:solidFill>
                <a:cs typeface="Segoe UI" panose="020B0502040204020203" pitchFamily="34" charset="0"/>
              </a:rPr>
              <a:t>Data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b="1" dirty="0">
                <a:solidFill>
                  <a:schemeClr val="accent5"/>
                </a:solidFill>
                <a:cs typeface="Segoe UI" panose="020B0502040204020203" pitchFamily="34" charset="0"/>
              </a:rPr>
              <a:t>Cleaning</a:t>
            </a:r>
          </a:p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accent5"/>
                </a:solidFill>
                <a:cs typeface="Segoe UI" panose="020B0502040204020203" pitchFamily="34" charset="0"/>
              </a:rPr>
              <a:t>Categorization</a:t>
            </a:r>
          </a:p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accent5"/>
                </a:solidFill>
                <a:cs typeface="Segoe UI" panose="020B0502040204020203" pitchFamily="34" charset="0"/>
              </a:rPr>
              <a:t>One-hot Encoding</a:t>
            </a: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accent6"/>
                </a:solidFill>
                <a:cs typeface="Segoe UI" panose="020B0502040204020203" pitchFamily="34" charset="0"/>
              </a:rPr>
              <a:t>One-Way ANOVA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Post Hoc test (</a:t>
            </a:r>
            <a:r>
              <a:rPr lang="en-US" sz="1400" b="1" dirty="0">
                <a:solidFill>
                  <a:schemeClr val="accent6"/>
                </a:solidFill>
                <a:cs typeface="Segoe UI" panose="020B0502040204020203" pitchFamily="34" charset="0"/>
              </a:rPr>
              <a:t>Tukey’s HSD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)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with</a:t>
            </a:r>
            <a:r>
              <a:rPr lang="en-US" sz="1400" dirty="0">
                <a:solidFill>
                  <a:schemeClr val="accent6"/>
                </a:solidFill>
                <a:cs typeface="Segoe UI" panose="020B0502040204020203" pitchFamily="34" charset="0"/>
              </a:rPr>
              <a:t> </a:t>
            </a:r>
            <a:r>
              <a:rPr lang="en-US" sz="1400" b="1" dirty="0">
                <a:solidFill>
                  <a:schemeClr val="accent6"/>
                </a:solidFill>
                <a:cs typeface="Segoe UI" panose="020B0502040204020203" pitchFamily="34" charset="0"/>
              </a:rPr>
              <a:t>95%</a:t>
            </a:r>
            <a:r>
              <a:rPr lang="en-US" sz="1400" dirty="0">
                <a:solidFill>
                  <a:schemeClr val="accent6"/>
                </a:solidFill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Confidence Level. </a:t>
            </a: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altLang="zh-CN" sz="1400" b="1" dirty="0">
                <a:solidFill>
                  <a:schemeClr val="accent5"/>
                </a:solidFill>
                <a:cs typeface="Segoe UI" panose="020B0502040204020203" pitchFamily="34" charset="0"/>
              </a:rPr>
              <a:t>Demographic</a:t>
            </a:r>
            <a:r>
              <a:rPr lang="en-US" altLang="zh-CN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altLang="zh-CN" sz="1400" b="1" dirty="0">
                <a:solidFill>
                  <a:schemeClr val="accent5"/>
                </a:solidFill>
                <a:cs typeface="Segoe UI" panose="020B0502040204020203" pitchFamily="34" charset="0"/>
              </a:rPr>
              <a:t>Data</a:t>
            </a:r>
            <a:r>
              <a:rPr lang="en-US" altLang="zh-CN" sz="1400" dirty="0">
                <a:solidFill>
                  <a:schemeClr val="bg1"/>
                </a:solidFill>
                <a:cs typeface="Segoe UI" panose="020B0502040204020203" pitchFamily="34" charset="0"/>
              </a:rPr>
              <a:t> V.S </a:t>
            </a:r>
            <a:r>
              <a:rPr lang="en-US" altLang="zh-CN" sz="1400" b="1" dirty="0">
                <a:solidFill>
                  <a:schemeClr val="accent5"/>
                </a:solidFill>
                <a:cs typeface="Segoe UI" panose="020B0502040204020203" pitchFamily="34" charset="0"/>
              </a:rPr>
              <a:t>Ratings</a:t>
            </a:r>
            <a:endParaRPr lang="en-US" sz="1400" b="1" dirty="0">
              <a:solidFill>
                <a:schemeClr val="accent5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accent6"/>
                </a:solidFill>
                <a:cs typeface="Segoe UI" panose="020B0502040204020203" pitchFamily="34" charset="0"/>
              </a:rPr>
              <a:t>Logistic Regression</a:t>
            </a:r>
          </a:p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accent6"/>
                </a:solidFill>
                <a:cs typeface="Segoe UI" panose="020B0502040204020203" pitchFamily="34" charset="0"/>
              </a:rPr>
              <a:t>Cross Validation</a:t>
            </a:r>
          </a:p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accent6"/>
                </a:solidFill>
                <a:cs typeface="Segoe UI" panose="020B0502040204020203" pitchFamily="34" charset="0"/>
              </a:rPr>
              <a:t>Combination</a:t>
            </a:r>
          </a:p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accent6"/>
                </a:solidFill>
                <a:cs typeface="Segoe UI" panose="020B0502040204020203" pitchFamily="34" charset="0"/>
              </a:rPr>
              <a:t>Precision Score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Analysis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croll: Vertical 1">
            <a:extLst>
              <a:ext uri="{FF2B5EF4-FFF2-40B4-BE49-F238E27FC236}">
                <a16:creationId xmlns:a16="http://schemas.microsoft.com/office/drawing/2014/main" id="{2805A15C-82F2-C4CE-360F-4C9231F07C1E}"/>
              </a:ext>
            </a:extLst>
          </p:cNvPr>
          <p:cNvSpPr/>
          <p:nvPr/>
        </p:nvSpPr>
        <p:spPr>
          <a:xfrm>
            <a:off x="204768" y="1073871"/>
            <a:ext cx="8373554" cy="5601304"/>
          </a:xfrm>
          <a:prstGeom prst="verticalScrol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8B7CEE-1A3C-CED3-682A-9CA9DD4B2CEC}"/>
              </a:ext>
            </a:extLst>
          </p:cNvPr>
          <p:cNvSpPr txBox="1"/>
          <p:nvPr/>
        </p:nvSpPr>
        <p:spPr>
          <a:xfrm>
            <a:off x="1284014" y="1766469"/>
            <a:ext cx="663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much do you think you know about AI?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7BAC3B-6C87-6E6D-72D1-7A483BA43B04}"/>
              </a:ext>
            </a:extLst>
          </p:cNvPr>
          <p:cNvSpPr txBox="1"/>
          <p:nvPr/>
        </p:nvSpPr>
        <p:spPr>
          <a:xfrm>
            <a:off x="1284015" y="2132387"/>
            <a:ext cx="682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general, how much would you like to use AI to solve practical issues?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72ECF-71DD-126C-446D-13115F7385B8}"/>
              </a:ext>
            </a:extLst>
          </p:cNvPr>
          <p:cNvSpPr txBox="1"/>
          <p:nvPr/>
        </p:nvSpPr>
        <p:spPr>
          <a:xfrm>
            <a:off x="1284013" y="2750764"/>
            <a:ext cx="6634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 the circumstance that conversational AI (e.g. chatbot, virtual agent) can provide you immediate customer service and accurate solutions, how much are you willing to use this AI?</a:t>
            </a:r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9612EE-E1F2-2D24-A173-F801124A4F77}"/>
              </a:ext>
            </a:extLst>
          </p:cNvPr>
          <p:cNvSpPr txBox="1"/>
          <p:nvPr/>
        </p:nvSpPr>
        <p:spPr>
          <a:xfrm>
            <a:off x="1298299" y="4805098"/>
            <a:ext cx="6634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 the circumstance that self-driving AI technology has passed all the qualification tests, how comfortable are you to sit in a self-driving car?</a:t>
            </a:r>
            <a:endParaRPr lang="en-N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988E0C-CA38-D2EF-76D6-02F0B1FF933C}"/>
              </a:ext>
            </a:extLst>
          </p:cNvPr>
          <p:cNvSpPr txBox="1"/>
          <p:nvPr/>
        </p:nvSpPr>
        <p:spPr>
          <a:xfrm>
            <a:off x="1298299" y="3760364"/>
            <a:ext cx="6634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Imaging you have a chronical illness, how much are you willing to share your data (including medical records) with healthcare AI via sensors and software to monitor your health at home?</a:t>
            </a:r>
            <a:endParaRPr lang="en-N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A4FFA3-4206-0C13-CDBA-AFD9DCCE0F35}"/>
              </a:ext>
            </a:extLst>
          </p:cNvPr>
          <p:cNvSpPr txBox="1"/>
          <p:nvPr/>
        </p:nvSpPr>
        <p:spPr>
          <a:xfrm>
            <a:off x="1284012" y="5728428"/>
            <a:ext cx="6634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 the circumstance that contract AI can generate high-quality legal contracts, how much are you willing to sign on an AI generated legal contract initiated by your counterparty?</a:t>
            </a:r>
            <a:endParaRPr lang="en-N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9916F8-2AF4-8F3C-4FA5-F97B19081F32}"/>
              </a:ext>
            </a:extLst>
          </p:cNvPr>
          <p:cNvSpPr txBox="1"/>
          <p:nvPr/>
        </p:nvSpPr>
        <p:spPr>
          <a:xfrm>
            <a:off x="1871133" y="1298495"/>
            <a:ext cx="452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ral"/>
              </a:rPr>
              <a:t>Questions besides </a:t>
            </a:r>
            <a:r>
              <a:rPr lang="en-US" altLang="zh-CN" sz="2000" dirty="0">
                <a:latin typeface="Central"/>
              </a:rPr>
              <a:t>demographic data</a:t>
            </a:r>
            <a:endParaRPr lang="en-NL" sz="2000" dirty="0">
              <a:latin typeface="Central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9ED9E4D-5C28-C1E1-42D3-A43436EFA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1107833"/>
            <a:ext cx="1067065" cy="102455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0CF1BC7-8C75-DB0D-4F8D-C7A72634A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V="1">
            <a:off x="8830736" y="1841554"/>
            <a:ext cx="12700" cy="3923435"/>
          </a:xfrm>
          <a:prstGeom prst="bentConnector3">
            <a:avLst>
              <a:gd name="adj1" fmla="val 2333331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593053B-3291-54CE-B6F6-A244A5AC9D0F}"/>
              </a:ext>
            </a:extLst>
          </p:cNvPr>
          <p:cNvSpPr/>
          <p:nvPr/>
        </p:nvSpPr>
        <p:spPr>
          <a:xfrm>
            <a:off x="8729000" y="1512419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Knowledge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337AD6E-0AEA-D261-C563-7C9357AF5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12201" y="1951953"/>
            <a:ext cx="1067065" cy="102455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EF21893-519E-EA74-6EB9-65FC18401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93968" y="2778718"/>
            <a:ext cx="1067065" cy="102455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8D47A3C-9932-BEC0-A029-A3FD1B6E9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12201" y="3581826"/>
            <a:ext cx="1067065" cy="102455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8852CBC-4F77-FCB3-B15D-D212E233E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93968" y="4408267"/>
            <a:ext cx="1067065" cy="102455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92390BB-EDE4-776C-3FD9-976BD10C2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12200" y="5266763"/>
            <a:ext cx="1067065" cy="102455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2BC6A15-14BF-5B68-B659-DD1A36BFFF14}"/>
              </a:ext>
            </a:extLst>
          </p:cNvPr>
          <p:cNvCxnSpPr>
            <a:cxnSpLocks/>
          </p:cNvCxnSpPr>
          <p:nvPr/>
        </p:nvCxnSpPr>
        <p:spPr>
          <a:xfrm>
            <a:off x="7907762" y="3815216"/>
            <a:ext cx="670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A47B734-547A-9DEF-2F9E-79C1BE5B2200}"/>
              </a:ext>
            </a:extLst>
          </p:cNvPr>
          <p:cNvSpPr/>
          <p:nvPr/>
        </p:nvSpPr>
        <p:spPr>
          <a:xfrm>
            <a:off x="9559932" y="237091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General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ADB5621-0AC3-CCF9-1B12-3252FCE0C36E}"/>
              </a:ext>
            </a:extLst>
          </p:cNvPr>
          <p:cNvSpPr/>
          <p:nvPr/>
        </p:nvSpPr>
        <p:spPr>
          <a:xfrm>
            <a:off x="8729000" y="3015931"/>
            <a:ext cx="1371600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 Relationship Management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45A6DE7-398F-241C-BEF0-065D83F035A2}"/>
              </a:ext>
            </a:extLst>
          </p:cNvPr>
          <p:cNvSpPr/>
          <p:nvPr/>
        </p:nvSpPr>
        <p:spPr>
          <a:xfrm>
            <a:off x="9649237" y="3908588"/>
            <a:ext cx="1244464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Healthcare Use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E83AEE2-C395-3E3F-DB1E-D29194423F47}"/>
              </a:ext>
            </a:extLst>
          </p:cNvPr>
          <p:cNvSpPr/>
          <p:nvPr/>
        </p:nvSpPr>
        <p:spPr>
          <a:xfrm>
            <a:off x="8741700" y="4700179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Self-driving Vehicle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4BA19E-B137-C6AD-C4B9-F7663D5FC60D}"/>
              </a:ext>
            </a:extLst>
          </p:cNvPr>
          <p:cNvSpPr/>
          <p:nvPr/>
        </p:nvSpPr>
        <p:spPr>
          <a:xfrm>
            <a:off x="9522101" y="5532818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Law Firm Related</a:t>
            </a:r>
          </a:p>
        </p:txBody>
      </p:sp>
    </p:spTree>
    <p:extLst>
      <p:ext uri="{BB962C8B-B14F-4D97-AF65-F5344CB8AC3E}">
        <p14:creationId xmlns:p14="http://schemas.microsoft.com/office/powerpoint/2010/main" val="1061593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 Analysis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Hypothesis Setting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Hypothesis Testing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107721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Customers' opinions on the 4 different AI products, namely "</a:t>
            </a:r>
            <a:r>
              <a:rPr lang="en-US" sz="1400" dirty="0">
                <a:solidFill>
                  <a:schemeClr val="accent4"/>
                </a:solidFill>
                <a:cs typeface="Segoe UI" panose="020B0502040204020203" pitchFamily="34" charset="0"/>
              </a:rPr>
              <a:t>Customer Relationship Management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", "</a:t>
            </a:r>
            <a:r>
              <a:rPr lang="en-US" sz="1400" dirty="0">
                <a:solidFill>
                  <a:schemeClr val="accent4"/>
                </a:solidFill>
                <a:cs typeface="Segoe UI" panose="020B0502040204020203" pitchFamily="34" charset="0"/>
              </a:rPr>
              <a:t>Healthcare Use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", "</a:t>
            </a:r>
            <a:r>
              <a:rPr lang="en-US" sz="1400" dirty="0">
                <a:solidFill>
                  <a:schemeClr val="accent4"/>
                </a:solidFill>
                <a:cs typeface="Segoe UI" panose="020B0502040204020203" pitchFamily="34" charset="0"/>
              </a:rPr>
              <a:t>Self-driving Vehicle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", and "</a:t>
            </a:r>
            <a:r>
              <a:rPr lang="en-US" sz="1400" dirty="0">
                <a:solidFill>
                  <a:schemeClr val="accent4"/>
                </a:solidFill>
                <a:cs typeface="Segoe UI" panose="020B0502040204020203" pitchFamily="34" charset="0"/>
              </a:rPr>
              <a:t>Law Firm Related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" and their </a:t>
            </a:r>
            <a:r>
              <a:rPr lang="en-US" sz="1400" dirty="0">
                <a:solidFill>
                  <a:schemeClr val="accent4"/>
                </a:solidFill>
                <a:cs typeface="Segoe UI" panose="020B0502040204020203" pitchFamily="34" charset="0"/>
              </a:rPr>
              <a:t>General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opinion on AI are the </a:t>
            </a:r>
            <a:r>
              <a:rPr lang="en-US" sz="1400" b="1" dirty="0">
                <a:solidFill>
                  <a:schemeClr val="accent5"/>
                </a:solidFill>
                <a:cs typeface="Segoe UI" panose="020B0502040204020203" pitchFamily="34" charset="0"/>
              </a:rPr>
              <a:t>same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13849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 err="1">
                <a:solidFill>
                  <a:schemeClr val="accent4"/>
                </a:solidFill>
                <a:cs typeface="Segoe UI" panose="020B0502040204020203" pitchFamily="34" charset="0"/>
              </a:rPr>
              <a:t>f_statistic</a:t>
            </a:r>
            <a:r>
              <a:rPr lang="en-US" sz="1400" dirty="0">
                <a:solidFill>
                  <a:schemeClr val="accent4"/>
                </a:solidFill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accent4"/>
                </a:solidFill>
                <a:cs typeface="Segoe UI" panose="020B0502040204020203" pitchFamily="34" charset="0"/>
              </a:rPr>
              <a:t>p_value</a:t>
            </a:r>
            <a:r>
              <a:rPr lang="en-US" sz="1400" dirty="0">
                <a:solidFill>
                  <a:schemeClr val="accent4"/>
                </a:solidFill>
                <a:cs typeface="Segoe UI" panose="020B0502040204020203" pitchFamily="34" charset="0"/>
              </a:rPr>
              <a:t> = </a:t>
            </a:r>
            <a:r>
              <a:rPr lang="en-US" sz="1400" dirty="0" err="1">
                <a:solidFill>
                  <a:schemeClr val="accent4"/>
                </a:solidFill>
                <a:cs typeface="Segoe UI" panose="020B0502040204020203" pitchFamily="34" charset="0"/>
              </a:rPr>
              <a:t>stats.f_oneway</a:t>
            </a:r>
            <a:r>
              <a:rPr lang="en-US" sz="1400" dirty="0">
                <a:solidFill>
                  <a:schemeClr val="accent4"/>
                </a:solidFill>
                <a:cs typeface="Segoe UI" panose="020B0502040204020203" pitchFamily="34" charset="0"/>
              </a:rPr>
              <a:t>(…) alpha = 0.05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F-statistic: 3.9325592796237743, p-value: </a:t>
            </a:r>
            <a:r>
              <a:rPr lang="en-US" sz="1400" dirty="0">
                <a:solidFill>
                  <a:schemeClr val="accent1"/>
                </a:solidFill>
                <a:cs typeface="Segoe UI" panose="020B0502040204020203" pitchFamily="34" charset="0"/>
              </a:rPr>
              <a:t>0.003609137552494191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b="1" dirty="0">
                <a:solidFill>
                  <a:schemeClr val="accent1"/>
                </a:solidFill>
                <a:cs typeface="Segoe UI" panose="020B0502040204020203" pitchFamily="34" charset="0"/>
              </a:rPr>
              <a:t>Reject the null hypothesis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There is a significant difference among group means.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4710220"/>
            <a:ext cx="4162870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b="1" dirty="0">
                <a:solidFill>
                  <a:schemeClr val="accent5"/>
                </a:solidFill>
                <a:cs typeface="Segoe UI" panose="020B0502040204020203" pitchFamily="34" charset="0"/>
              </a:rPr>
              <a:t>At least one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of 5 customers' opinions on AI, namely "Customer Relationship Management", "Healthcare Use", "Self-driving Vehicle", "Law Firm Related" and general opinion is </a:t>
            </a:r>
            <a:r>
              <a:rPr lang="en-US" sz="1400" b="1" dirty="0">
                <a:solidFill>
                  <a:schemeClr val="accent5"/>
                </a:solidFill>
                <a:cs typeface="Segoe UI" panose="020B0502040204020203" pitchFamily="34" charset="0"/>
              </a:rPr>
              <a:t>different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from the others.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H0: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One-Way ANOVA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Ha: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9858ED-0FF2-635C-50CB-D59ABEE5D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27" y="4152776"/>
            <a:ext cx="4755292" cy="21414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2FAA88-6FED-1796-B0E8-D82B7494415E}"/>
              </a:ext>
            </a:extLst>
          </p:cNvPr>
          <p:cNvSpPr/>
          <p:nvPr/>
        </p:nvSpPr>
        <p:spPr>
          <a:xfrm>
            <a:off x="6390798" y="5046133"/>
            <a:ext cx="4810601" cy="3217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Analysis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3521F2-DEB9-DEE7-A5A3-5FE05FDF9F81}"/>
              </a:ext>
            </a:extLst>
          </p:cNvPr>
          <p:cNvSpPr txBox="1"/>
          <p:nvPr/>
        </p:nvSpPr>
        <p:spPr>
          <a:xfrm>
            <a:off x="962025" y="1233877"/>
            <a:ext cx="808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Estimated Ratings in the Population(10-100)</a:t>
            </a:r>
            <a:endParaRPr lang="en-NL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53C7B1-C5D0-597A-A544-682DF58D6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1757097"/>
            <a:ext cx="5277410" cy="4665014"/>
          </a:xfrm>
          <a:prstGeom prst="rect">
            <a:avLst/>
          </a:prstGeom>
        </p:spPr>
      </p:pic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95217EC9-7E46-8C91-71FB-D41BADEF4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3610687"/>
              </p:ext>
            </p:extLst>
          </p:nvPr>
        </p:nvGraphicFramePr>
        <p:xfrm>
          <a:off x="6381750" y="1757098"/>
          <a:ext cx="5581650" cy="4500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Analysis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66131" y="5264149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707034" y="3960680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6341545" y="4579898"/>
            <a:ext cx="3248018" cy="69910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accuracy score obtained from cross-validation represents the ratio of correctly predicted instances to the total number of instances.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6341543" y="4216181"/>
            <a:ext cx="2743195" cy="3077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Cross validation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6341543" y="3964489"/>
            <a:ext cx="3107262" cy="2219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mean_cross_validated_accuracy</a:t>
            </a:r>
            <a:endParaRPr lang="en-US" sz="1400" b="1" dirty="0">
              <a:solidFill>
                <a:schemeClr val="accent3">
                  <a:lumMod val="7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8415869" y="5754947"/>
            <a:ext cx="3378199" cy="69910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Precision for "likely": The ratio of correctly predicted "likely" instances to the total number of instances predicted as "likely."</a:t>
            </a:r>
          </a:p>
          <a:p>
            <a:pPr>
              <a:lnSpc>
                <a:spcPts val="19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Precision for "unlikely": vice versa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8412696" y="5418872"/>
            <a:ext cx="2743195" cy="3077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Precision Score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8412696" y="5167180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 err="1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precision_likey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/unlikely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9838274" y="4573550"/>
            <a:ext cx="1955794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1: The denominator is zero</a:t>
            </a:r>
          </a:p>
          <a:p>
            <a:pPr>
              <a:lnSpc>
                <a:spcPts val="19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0: There are no true positives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9838273" y="4212372"/>
            <a:ext cx="2743195" cy="3077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zero_division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=1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9838273" y="3960680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Precision: 0/1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7FE526-E712-AA55-CC07-E427385F7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36" y="962303"/>
            <a:ext cx="5334462" cy="14555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A147EC-EBD4-8AF3-46A0-B90E04029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847" y="935630"/>
            <a:ext cx="6043184" cy="15088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A967A0-30B8-7D53-C340-98C5E8A67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208" y="2435826"/>
            <a:ext cx="5462639" cy="14829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0F86178-7FC0-0B51-0B61-75B3AA256E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5716" y="2443101"/>
            <a:ext cx="5745978" cy="14555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66F3E8-8540-5798-0B17-F1114D39CE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742" y="3918758"/>
            <a:ext cx="5342083" cy="14860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E5FB392-E3CF-7F3E-EBF4-77A59F33872B}"/>
              </a:ext>
            </a:extLst>
          </p:cNvPr>
          <p:cNvSpPr/>
          <p:nvPr/>
        </p:nvSpPr>
        <p:spPr>
          <a:xfrm>
            <a:off x="770965" y="1129553"/>
            <a:ext cx="5118860" cy="2759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C901D-B639-E258-403E-01EC77487463}"/>
              </a:ext>
            </a:extLst>
          </p:cNvPr>
          <p:cNvSpPr/>
          <p:nvPr/>
        </p:nvSpPr>
        <p:spPr>
          <a:xfrm>
            <a:off x="6194624" y="1138518"/>
            <a:ext cx="5768775" cy="240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68150-D824-26D4-DD88-2E916647BB04}"/>
              </a:ext>
            </a:extLst>
          </p:cNvPr>
          <p:cNvSpPr/>
          <p:nvPr/>
        </p:nvSpPr>
        <p:spPr>
          <a:xfrm>
            <a:off x="726549" y="3246829"/>
            <a:ext cx="5219297" cy="2152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05BEA-EC72-A0D7-3291-D1667D679C29}"/>
              </a:ext>
            </a:extLst>
          </p:cNvPr>
          <p:cNvSpPr/>
          <p:nvPr/>
        </p:nvSpPr>
        <p:spPr>
          <a:xfrm>
            <a:off x="6408008" y="2609356"/>
            <a:ext cx="5483685" cy="2413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F571FB-5D37-500A-C87C-F14168A65FE1}"/>
              </a:ext>
            </a:extLst>
          </p:cNvPr>
          <p:cNvSpPr/>
          <p:nvPr/>
        </p:nvSpPr>
        <p:spPr>
          <a:xfrm>
            <a:off x="835499" y="4124986"/>
            <a:ext cx="5118860" cy="2759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79BF13-77D1-15C6-2273-D6564E23DEFA}"/>
              </a:ext>
            </a:extLst>
          </p:cNvPr>
          <p:cNvSpPr/>
          <p:nvPr/>
        </p:nvSpPr>
        <p:spPr>
          <a:xfrm>
            <a:off x="726549" y="2661321"/>
            <a:ext cx="5163276" cy="2271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813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66098"/>
            <a:ext cx="12192000" cy="3092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Analysis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990168" y="4448036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1778004" y="5133570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Male has a higher tendency of using AI for all 5 scenarios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1778004" y="4612829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Sex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1778004" y="4361137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EDA Finding 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7670802" y="5105272"/>
            <a:ext cx="3183464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Respondents with higher levels of education are more likely than others to give higher ratings in all categories.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7670802" y="4584531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Education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7670802" y="4332839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EDA Finding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0F87B2-2DCD-579A-047D-AB18BE03E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66096"/>
            <a:ext cx="5477933" cy="30929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B82B94-A02A-6095-8D06-B41CACB80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533" y="1167185"/>
            <a:ext cx="6371560" cy="274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0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Analysis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990168" y="4448036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2616788-D855-DEB5-CEB4-F22027DDBC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555836"/>
              </p:ext>
            </p:extLst>
          </p:nvPr>
        </p:nvGraphicFramePr>
        <p:xfrm>
          <a:off x="5925670" y="1959229"/>
          <a:ext cx="5576045" cy="3656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7410826" y="1438490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Correlation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7410826" y="1186798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EDA Finding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0FE60-4336-E7DC-F7E2-4E5F7E02A6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590" y="1033135"/>
            <a:ext cx="52387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0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751</TotalTime>
  <Words>1008</Words>
  <Application>Microsoft Office PowerPoint</Application>
  <PresentationFormat>Widescreen</PresentationFormat>
  <Paragraphs>121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Central</vt:lpstr>
      <vt:lpstr>Arial</vt:lpstr>
      <vt:lpstr>Calibri</vt:lpstr>
      <vt:lpstr>Century Gothic</vt:lpstr>
      <vt:lpstr>Consolas</vt:lpstr>
      <vt:lpstr>Segoe UI</vt:lpstr>
      <vt:lpstr>Segoe UI Light</vt:lpstr>
      <vt:lpstr>Office Theme</vt:lpstr>
      <vt:lpstr>Public Perception on AI Ruoxi Hou</vt:lpstr>
      <vt:lpstr>Project analysis slide 6</vt:lpstr>
      <vt:lpstr>Project analysis slide 3</vt:lpstr>
      <vt:lpstr>Project analysis slide 10</vt:lpstr>
      <vt:lpstr>Project analysis slide 8</vt:lpstr>
      <vt:lpstr>Project analysis slide 10</vt:lpstr>
      <vt:lpstr>Project analysis slide 5</vt:lpstr>
      <vt:lpstr>Project analysis slide 5</vt:lpstr>
      <vt:lpstr>Project analysis slide 5</vt:lpstr>
      <vt:lpstr>Project analysis slide 4</vt:lpstr>
      <vt:lpstr>Thank You</vt:lpstr>
      <vt:lpstr>Project analysis slide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Perception on AI Ruoxi Hou</dc:title>
  <dc:creator>若汐 侯</dc:creator>
  <cp:lastModifiedBy>若汐 侯</cp:lastModifiedBy>
  <cp:revision>8</cp:revision>
  <dcterms:created xsi:type="dcterms:W3CDTF">2024-01-26T13:23:26Z</dcterms:created>
  <dcterms:modified xsi:type="dcterms:W3CDTF">2024-01-27T11:59:56Z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