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341" r:id="rId3"/>
    <p:sldId id="356" r:id="rId4"/>
    <p:sldId id="443" r:id="rId5"/>
    <p:sldId id="357" r:id="rId6"/>
    <p:sldId id="358" r:id="rId7"/>
    <p:sldId id="442" r:id="rId8"/>
    <p:sldId id="374" r:id="rId9"/>
    <p:sldId id="375" r:id="rId10"/>
    <p:sldId id="444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40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0000"/>
    <a:srgbClr val="0000FF"/>
    <a:srgbClr val="C7CDBD"/>
    <a:srgbClr val="AAB39B"/>
    <a:srgbClr val="9999FF"/>
    <a:srgbClr val="66669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18" autoAdjust="0"/>
  </p:normalViewPr>
  <p:slideViewPr>
    <p:cSldViewPr>
      <p:cViewPr varScale="1">
        <p:scale>
          <a:sx n="83" d="100"/>
          <a:sy n="83" d="100"/>
        </p:scale>
        <p:origin x="1450" y="14"/>
      </p:cViewPr>
      <p:guideLst>
        <p:guide orient="horz" pos="2193"/>
        <p:guide pos="381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5" Type="http://schemas.openxmlformats.org/officeDocument/2006/relationships/slide" Target="slides/slide6.xml"/><Relationship Id="rId4" Type="http://schemas.openxmlformats.org/officeDocument/2006/relationships/slide" Target="slides/slide5.xml"/><Relationship Id="rId3" Type="http://schemas.openxmlformats.org/officeDocument/2006/relationships/slide" Target="slides/slide4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aseline="0"/>
            </a:lvl1pPr>
          </a:lstStyle>
          <a:p>
            <a:pPr>
              <a:defRPr/>
            </a:pPr>
            <a:fld id="{E779CECE-C4E1-4EA0-9852-A859E8DB71C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图标-1"/>
          <p:cNvPicPr>
            <a:picLocks noChangeAspect="1" noChangeArrowheads="1"/>
          </p:cNvPicPr>
          <p:nvPr userDrawn="1"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838200"/>
            <a:ext cx="2032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 lIns="91440" tIns="45720" rIns="91440" bIns="45720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445684" y="6096000"/>
            <a:ext cx="2540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F790853-4C3F-43E1-A9C2-2FAA8304657F}" type="datetime1">
              <a:rPr lang="zh-CN" altLang="en-US"/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96884" y="6096000"/>
            <a:ext cx="38608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计算机科学与工程学院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68884" y="6096000"/>
            <a:ext cx="2540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19DDC57-2E77-438A-9248-BBA0BECB680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70585-CA25-4A5D-A5E7-57B2595E395D}" type="datetime1">
              <a:rPr lang="zh-CN" altLang="en-US"/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D6ACD-5833-4510-A9FE-42DB0AFEA21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304800"/>
            <a:ext cx="2540000" cy="144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22400" y="304800"/>
            <a:ext cx="7416800" cy="144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D0CF1-EFCC-47A1-9797-A44582DB7FFB}" type="datetime1">
              <a:rPr lang="zh-CN" altLang="en-US"/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4C058-9AA8-4AE1-9409-941E6A736A9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000" y="304800"/>
            <a:ext cx="9340851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22400" y="1166813"/>
            <a:ext cx="4978400" cy="58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04000" y="1166813"/>
            <a:ext cx="4978400" cy="58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BCA24-FFE2-46B6-AFD9-961221332A8A}" type="datetime1">
              <a:rPr lang="zh-CN" altLang="en-US"/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59447-FF0D-4761-AC41-93FC709C88A3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0205E-BDED-4CE7-9013-06C959C18A37}" type="datetime1">
              <a:rPr lang="zh-CN" altLang="en-US"/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1296-D13F-46DE-BDA1-F8DB5043BBF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D952D-E68F-489C-B466-FEC902FD9D08}" type="datetime1">
              <a:rPr lang="zh-CN" altLang="en-US"/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12F50-6967-4211-B9D8-B30640F9055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22400" y="1166813"/>
            <a:ext cx="49784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04000" y="1166813"/>
            <a:ext cx="49784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682CC-E6AB-4EA8-99A7-5101F1FACD72}" type="datetime1">
              <a:rPr lang="zh-CN" altLang="en-US"/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E4079-C4FB-49AF-9678-6CE351ED3B4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9D6FB-0A40-4C48-AD1C-0F9A415E1DA2}" type="datetime1">
              <a:rPr lang="zh-CN" altLang="en-US"/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44B77-648D-4FE9-93F2-A141CFE2EB7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ADDB0-B656-4633-A0B6-741B1D749E83}" type="datetime1">
              <a:rPr lang="zh-CN" altLang="en-US"/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96D5A-0332-462D-9211-9BFC57C79543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2E306-3EF7-4DDD-BC3D-4D979AE50965}" type="datetime1">
              <a:rPr lang="zh-CN" altLang="en-US"/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3DC6C-8BD7-46E3-9D01-D743727D81B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81329-D6EF-4825-A4C3-750551F26484}" type="datetime1">
              <a:rPr lang="zh-CN" altLang="en-US"/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C0072-F826-4C40-B627-2DB190CFE612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3C5B9-74C6-4298-929F-CE3567F25F7B}" type="datetime1">
              <a:rPr lang="zh-CN" altLang="en-US"/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D5394-FD3C-4E38-B401-985C257A4552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 userDrawn="1"/>
        </p:nvSpPr>
        <p:spPr bwMode="auto">
          <a:xfrm>
            <a:off x="0" y="6553200"/>
            <a:ext cx="12192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1027" name="Picture 4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5748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59000" y="304800"/>
            <a:ext cx="9340851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166813"/>
            <a:ext cx="10160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spAutoFit/>
          </a:bodyPr>
          <a:lstStyle/>
          <a:p>
            <a:pPr lvl="0"/>
            <a:r>
              <a:rPr lang="en-US" altLang="zh-CN" smtClean="0"/>
              <a:t> </a:t>
            </a:r>
            <a:endParaRPr lang="en-US" altLang="zh-CN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2551" y="6542088"/>
            <a:ext cx="2540000" cy="163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800" b="1" baseline="0">
                <a:solidFill>
                  <a:srgbClr val="FFFF00"/>
                </a:solidFill>
                <a:latin typeface="+mn-ea"/>
              </a:defRPr>
            </a:lvl1pPr>
          </a:lstStyle>
          <a:p>
            <a:pPr>
              <a:defRPr/>
            </a:pPr>
            <a:fld id="{3B46704D-835D-48B8-998F-97898CB2DE02}" type="datetime1">
              <a:rPr lang="zh-CN" altLang="en-US"/>
            </a:fld>
            <a:endParaRPr lang="en-US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4667" y="6542088"/>
            <a:ext cx="5278967" cy="163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800" b="1" baseline="0">
                <a:solidFill>
                  <a:srgbClr val="FFFF00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542088"/>
            <a:ext cx="2540000" cy="163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800" b="1" baseline="0">
                <a:solidFill>
                  <a:srgbClr val="0000FF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fld id="{06CAF09F-CB51-474E-86DE-F2CDE050D5C7}" type="slidenum">
              <a:rPr lang="en-US" altLang="zh-CN"/>
            </a:fld>
            <a:endParaRPr lang="en-US" altLang="zh-CN" dirty="0"/>
          </a:p>
        </p:txBody>
      </p:sp>
      <p:sp>
        <p:nvSpPr>
          <p:cNvPr id="1033" name="Rectangle 12"/>
          <p:cNvSpPr>
            <a:spLocks noChangeArrowheads="1"/>
          </p:cNvSpPr>
          <p:nvPr userDrawn="1"/>
        </p:nvSpPr>
        <p:spPr bwMode="auto">
          <a:xfrm>
            <a:off x="1524000" y="0"/>
            <a:ext cx="10668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034" name="Rectangle 13"/>
          <p:cNvSpPr>
            <a:spLocks noChangeArrowheads="1"/>
          </p:cNvSpPr>
          <p:nvPr userDrawn="1"/>
        </p:nvSpPr>
        <p:spPr bwMode="auto">
          <a:xfrm>
            <a:off x="11988800" y="228600"/>
            <a:ext cx="2032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035" name="Rectangle 14"/>
          <p:cNvSpPr>
            <a:spLocks noChangeArrowheads="1"/>
          </p:cNvSpPr>
          <p:nvPr userDrawn="1"/>
        </p:nvSpPr>
        <p:spPr bwMode="auto">
          <a:xfrm>
            <a:off x="1422400" y="1012825"/>
            <a:ext cx="10077451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1036" name="Picture 16" descr="图标-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28600"/>
            <a:ext cx="127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94050" y="3886359"/>
            <a:ext cx="6858000" cy="822960"/>
          </a:xfrm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800" smtClean="0">
                <a:solidFill>
                  <a:srgbClr val="0000FF"/>
                </a:solidFill>
                <a:ea typeface="楷体_GB2312" pitchFamily="49" charset="-122"/>
              </a:rPr>
              <a:t>代术成</a:t>
            </a:r>
            <a:endParaRPr lang="zh-CN" altLang="en-US" sz="4800" smtClean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4435475"/>
            <a:ext cx="8382000" cy="2286000"/>
          </a:xfrm>
          <a:noFill/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990033"/>
                </a:solidFill>
              </a:rPr>
              <a:t>Email</a:t>
            </a:r>
            <a:r>
              <a:rPr lang="zh-CN" altLang="en-US" sz="3200" dirty="0" smtClean="0">
                <a:solidFill>
                  <a:srgbClr val="990033"/>
                </a:solidFill>
              </a:rPr>
              <a:t>：</a:t>
            </a:r>
            <a:r>
              <a:rPr lang="en-US" altLang="zh-CN" sz="3200" dirty="0" smtClean="0">
                <a:solidFill>
                  <a:srgbClr val="990033"/>
                </a:solidFill>
              </a:rPr>
              <a:t>daishucheng@scu.edu.cn</a:t>
            </a:r>
            <a:endParaRPr lang="en-US" altLang="zh-CN" sz="3200" dirty="0" smtClean="0">
              <a:solidFill>
                <a:srgbClr val="990033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990033"/>
                </a:solidFill>
              </a:rPr>
              <a:t>18980455872(</a:t>
            </a:r>
            <a:r>
              <a:rPr lang="zh-CN" altLang="en-US" sz="3200" smtClean="0">
                <a:solidFill>
                  <a:srgbClr val="990033"/>
                </a:solidFill>
              </a:rPr>
              <a:t>电话、微信）</a:t>
            </a:r>
            <a:endParaRPr lang="en-US" altLang="zh-CN" sz="3200" smtClean="0">
              <a:solidFill>
                <a:srgbClr val="990033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fld id="{9C95DF40-930D-4853-BF97-AF112FAAF5E1}" type="datetime3">
              <a:rPr lang="zh-CN" altLang="en-US" sz="3200" smtClean="0">
                <a:solidFill>
                  <a:srgbClr val="00CC99"/>
                </a:solidFill>
              </a:rPr>
            </a:fld>
            <a:endParaRPr lang="en-US" altLang="zh-CN" sz="3200" dirty="0" smtClean="0">
              <a:solidFill>
                <a:srgbClr val="00CC99"/>
              </a:solidFill>
            </a:endParaRPr>
          </a:p>
        </p:txBody>
      </p:sp>
      <p:sp>
        <p:nvSpPr>
          <p:cNvPr id="3076" name="WordArt 4"/>
          <p:cNvSpPr>
            <a:spLocks noChangeArrowheads="1" noChangeShapeType="1" noTextEdit="1"/>
          </p:cNvSpPr>
          <p:nvPr/>
        </p:nvSpPr>
        <p:spPr bwMode="auto">
          <a:xfrm>
            <a:off x="1837055" y="1524000"/>
            <a:ext cx="8280400" cy="23622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zh-CN" altLang="en-US" sz="9600" kern="10">
                <a:ln w="6350">
                  <a:solidFill>
                    <a:srgbClr val="CC00CC"/>
                  </a:solidFill>
                  <a:round/>
                </a:ln>
                <a:solidFill>
                  <a:srgbClr val="CC00CC"/>
                </a:solidFill>
                <a:latin typeface="黑体" panose="02010609060101010101" charset="-122"/>
                <a:ea typeface="黑体" panose="02010609060101010101" charset="-122"/>
              </a:rPr>
              <a:t>离散　　数学</a:t>
            </a:r>
            <a:endParaRPr lang="zh-CN" altLang="en-US" sz="9600" kern="10">
              <a:ln w="6350">
                <a:solidFill>
                  <a:srgbClr val="CC00CC"/>
                </a:solidFill>
                <a:round/>
              </a:ln>
              <a:solidFill>
                <a:srgbClr val="CC00C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077" name="WordArt 5"/>
          <p:cNvSpPr>
            <a:spLocks noChangeArrowheads="1" noChangeShapeType="1" noTextEdit="1"/>
          </p:cNvSpPr>
          <p:nvPr/>
        </p:nvSpPr>
        <p:spPr bwMode="auto">
          <a:xfrm>
            <a:off x="4572000" y="3200400"/>
            <a:ext cx="2809875" cy="56197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zh-CN" altLang="en-US" sz="4400" kern="10">
                <a:ln w="9525" cap="sq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  <a:solidFill>
                  <a:srgbClr val="008080"/>
                </a:solidFill>
                <a:latin typeface="黑体" panose="02010609060101010101" charset="-122"/>
                <a:ea typeface="黑体" panose="02010609060101010101" charset="-122"/>
              </a:rPr>
              <a:t>计算机学院</a:t>
            </a:r>
            <a:endParaRPr lang="zh-CN" altLang="en-US" sz="4400" kern="10">
              <a:ln w="9525" cap="sq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  <a:solidFill>
                <a:srgbClr val="00808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DE9D9A-A911-49A5-B7E7-75A7BAF2196F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endParaRPr kumimoji="0" lang="en-US" altLang="zh-CN" sz="1800" baseline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1E547E8-5531-4C41-B83F-F70CF4D6969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550" y="304800"/>
            <a:ext cx="6764338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楷体_GB2312" pitchFamily="49" charset="-122"/>
              </a:rPr>
              <a:t>什么是离散数学？</a:t>
            </a:r>
            <a:endParaRPr lang="zh-CN" altLang="en-US" smtClean="0">
              <a:ea typeface="楷体_GB2312" pitchFamily="49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5913" y="1412875"/>
            <a:ext cx="7488237" cy="338582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Clr>
                <a:srgbClr val="660033"/>
              </a:buClr>
              <a:buFont typeface="Wingdings" panose="05000000000000000000" pitchFamily="2" charset="2"/>
              <a:buChar char="n"/>
            </a:pPr>
            <a:r>
              <a:rPr lang="zh-CN" altLang="en-US" sz="3200" smtClean="0">
                <a:solidFill>
                  <a:srgbClr val="0000FF"/>
                </a:solidFill>
                <a:ea typeface="楷体_GB2312" pitchFamily="49" charset="-122"/>
              </a:rPr>
              <a:t>离散数学是研究各种各样的</a:t>
            </a:r>
            <a:r>
              <a:rPr lang="zh-CN" altLang="en-US" sz="3200" smtClean="0">
                <a:solidFill>
                  <a:srgbClr val="FF0000"/>
                </a:solidFill>
                <a:ea typeface="楷体_GB2312" pitchFamily="49" charset="-122"/>
              </a:rPr>
              <a:t>离散量的结构</a:t>
            </a:r>
            <a:r>
              <a:rPr lang="zh-CN" altLang="en-US" sz="3200" smtClean="0">
                <a:solidFill>
                  <a:srgbClr val="0000FF"/>
                </a:solidFill>
                <a:ea typeface="楷体_GB2312" pitchFamily="49" charset="-122"/>
              </a:rPr>
              <a:t>及</a:t>
            </a:r>
            <a:r>
              <a:rPr lang="zh-CN" altLang="en-US" sz="3200" smtClean="0">
                <a:solidFill>
                  <a:srgbClr val="FF0000"/>
                </a:solidFill>
                <a:ea typeface="楷体_GB2312" pitchFamily="49" charset="-122"/>
              </a:rPr>
              <a:t>离散量之间的关系</a:t>
            </a:r>
            <a:r>
              <a:rPr lang="zh-CN" altLang="en-US" sz="3200" smtClean="0">
                <a:solidFill>
                  <a:srgbClr val="0000FF"/>
                </a:solidFill>
                <a:ea typeface="楷体_GB2312" pitchFamily="49" charset="-122"/>
              </a:rPr>
              <a:t>的一门学科。</a:t>
            </a:r>
            <a:endParaRPr lang="zh-CN" altLang="en-US" sz="3200" smtClean="0">
              <a:solidFill>
                <a:srgbClr val="0000FF"/>
              </a:solidFill>
              <a:ea typeface="楷体_GB2312" pitchFamily="49" charset="-122"/>
            </a:endParaRPr>
          </a:p>
          <a:p>
            <a:pPr eaLnBrk="1" hangingPunct="1">
              <a:lnSpc>
                <a:spcPct val="170000"/>
              </a:lnSpc>
              <a:buClr>
                <a:srgbClr val="660033"/>
              </a:buClr>
              <a:buFont typeface="Wingdings" panose="05000000000000000000" pitchFamily="2" charset="2"/>
              <a:buChar char="n"/>
            </a:pPr>
            <a:r>
              <a:rPr lang="zh-CN" altLang="en-US" sz="3200" smtClean="0">
                <a:solidFill>
                  <a:srgbClr val="0000FF"/>
                </a:solidFill>
                <a:ea typeface="楷体_GB2312" pitchFamily="49" charset="-122"/>
              </a:rPr>
              <a:t>是计算机科学中基础理论的核心课程。</a:t>
            </a:r>
            <a:r>
              <a:rPr lang="zh-CN" altLang="en-US" sz="3200" smtClean="0">
                <a:ea typeface="楷体_GB2312" pitchFamily="49" charset="-122"/>
              </a:rPr>
              <a:t></a:t>
            </a:r>
            <a:endParaRPr lang="zh-CN" altLang="en-US" sz="3200" smtClean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4406C6-1C0C-42C8-88A8-BD43F7809297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endParaRPr kumimoji="0" lang="en-US" altLang="zh-CN" sz="1800" baseline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5" y="277813"/>
            <a:ext cx="7126288" cy="722312"/>
          </a:xfrm>
        </p:spPr>
        <p:txBody>
          <a:bodyPr/>
          <a:lstStyle/>
          <a:p>
            <a:pPr eaLnBrk="1" hangingPunct="1"/>
            <a:r>
              <a:rPr lang="zh-CN" altLang="en-US" sz="4400" smtClean="0">
                <a:latin typeface="楷体_GB2312" pitchFamily="49" charset="-122"/>
                <a:ea typeface="楷体_GB2312" pitchFamily="49" charset="-122"/>
              </a:rPr>
              <a:t>离散数学的基础地位</a:t>
            </a:r>
            <a:endParaRPr lang="zh-CN" altLang="en-US" sz="4400" smtClean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52968" name="Picture 8"/>
          <p:cNvPicPr>
            <a:picLocks noChangeAspect="1" noChangeArrowheads="1"/>
          </p:cNvPicPr>
          <p:nvPr/>
        </p:nvPicPr>
        <p:blipFill>
          <a:blip r:embed="rId1"/>
          <a:srcRect t="-5835" b="9562"/>
          <a:stretch>
            <a:fillRect/>
          </a:stretch>
        </p:blipFill>
        <p:spPr bwMode="auto">
          <a:xfrm>
            <a:off x="5667372" y="1643050"/>
            <a:ext cx="439261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52969" name="AutoShape 9"/>
          <p:cNvSpPr>
            <a:spLocks noChangeArrowheads="1"/>
          </p:cNvSpPr>
          <p:nvPr/>
        </p:nvSpPr>
        <p:spPr bwMode="auto">
          <a:xfrm>
            <a:off x="7027863" y="5380056"/>
            <a:ext cx="782649" cy="763588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12700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楷体_GB2312" pitchFamily="49" charset="-122"/>
              </a:rPr>
              <a:t>高等</a:t>
            </a:r>
            <a:endParaRPr lang="zh-CN" altLang="en-US" sz="2000" b="1" dirty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楷体_GB2312" pitchFamily="49" charset="-122"/>
              </a:rPr>
              <a:t>代数</a:t>
            </a:r>
            <a:endParaRPr lang="zh-CN" altLang="en-US" sz="2000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52971" name="AutoShape 11"/>
          <p:cNvSpPr>
            <a:spLocks noChangeArrowheads="1"/>
          </p:cNvSpPr>
          <p:nvPr/>
        </p:nvSpPr>
        <p:spPr bwMode="auto">
          <a:xfrm>
            <a:off x="8286750" y="5399090"/>
            <a:ext cx="809646" cy="744554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12700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楷体_GB2312" pitchFamily="49" charset="-122"/>
              </a:rPr>
              <a:t>数学</a:t>
            </a:r>
            <a:endParaRPr lang="zh-CN" altLang="en-US" sz="2000" b="1" dirty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楷体_GB2312" pitchFamily="49" charset="-122"/>
              </a:rPr>
              <a:t>分析</a:t>
            </a:r>
            <a:endParaRPr lang="zh-CN" altLang="en-US" sz="2000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52978" name="AutoShape 18"/>
          <p:cNvSpPr>
            <a:spLocks noChangeArrowheads="1"/>
          </p:cNvSpPr>
          <p:nvPr/>
        </p:nvSpPr>
        <p:spPr bwMode="auto">
          <a:xfrm>
            <a:off x="8524892" y="3281366"/>
            <a:ext cx="857256" cy="862014"/>
          </a:xfrm>
          <a:prstGeom prst="roundRect">
            <a:avLst>
              <a:gd name="adj" fmla="val 16667"/>
            </a:avLst>
          </a:prstGeom>
          <a:solidFill>
            <a:srgbClr val="9954CC"/>
          </a:solidFill>
          <a:ln w="12700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楷体_GB2312" pitchFamily="49" charset="-122"/>
              </a:rPr>
              <a:t>概率</a:t>
            </a:r>
            <a:endParaRPr lang="zh-CN" altLang="en-US" sz="2000" b="1" dirty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楷体_GB2312" pitchFamily="49" charset="-122"/>
              </a:rPr>
              <a:t>统计</a:t>
            </a:r>
            <a:endParaRPr lang="zh-CN" altLang="en-US" sz="2000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134" name="Rectangle 19"/>
          <p:cNvSpPr>
            <a:spLocks noChangeArrowheads="1"/>
          </p:cNvSpPr>
          <p:nvPr/>
        </p:nvSpPr>
        <p:spPr bwMode="auto">
          <a:xfrm>
            <a:off x="4070350" y="3933825"/>
            <a:ext cx="7207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lang="zh-CN" altLang="en-US" sz="700" b="1">
                <a:solidFill>
                  <a:srgbClr val="FFFFFF"/>
                </a:solidFill>
                <a:latin typeface="宋体" panose="02010600030101010101" pitchFamily="2" charset="-122"/>
              </a:rPr>
              <a:t>概率</a:t>
            </a:r>
            <a:endParaRPr lang="zh-CN" altLang="en-US" sz="700" b="1">
              <a:solidFill>
                <a:srgbClr val="FFFFFF"/>
              </a:solidFill>
              <a:latin typeface="宋体" panose="02010600030101010101" pitchFamily="2" charset="-122"/>
            </a:endParaRPr>
          </a:p>
          <a:p>
            <a:pPr algn="just"/>
            <a:r>
              <a:rPr lang="zh-CN" altLang="en-US" sz="700" b="1">
                <a:solidFill>
                  <a:srgbClr val="FFFFFF"/>
                </a:solidFill>
                <a:latin typeface="宋体" panose="02010600030101010101" pitchFamily="2" charset="-122"/>
              </a:rPr>
              <a:t>统计</a:t>
            </a:r>
            <a:endParaRPr lang="zh-CN" altLang="en-US" sz="2400"/>
          </a:p>
        </p:txBody>
      </p:sp>
      <p:sp>
        <p:nvSpPr>
          <p:cNvPr id="552985" name="AutoShape 25"/>
          <p:cNvSpPr>
            <a:spLocks noChangeArrowheads="1"/>
          </p:cNvSpPr>
          <p:nvPr/>
        </p:nvSpPr>
        <p:spPr bwMode="auto">
          <a:xfrm>
            <a:off x="7453322" y="4286256"/>
            <a:ext cx="857256" cy="857256"/>
          </a:xfrm>
          <a:prstGeom prst="roundRect">
            <a:avLst>
              <a:gd name="adj" fmla="val 16667"/>
            </a:avLst>
          </a:prstGeom>
          <a:solidFill>
            <a:srgbClr val="6C9200"/>
          </a:solidFill>
          <a:ln w="12700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楷体_GB2312" pitchFamily="49" charset="-122"/>
              </a:rPr>
              <a:t>离散</a:t>
            </a:r>
            <a:endParaRPr lang="en-US" altLang="zh-CN" sz="2000" b="1" dirty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楷体_GB2312" pitchFamily="49" charset="-122"/>
              </a:rPr>
              <a:t>数学</a:t>
            </a:r>
            <a:endParaRPr lang="zh-CN" altLang="en-US" sz="2000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52987" name="AutoShape 27"/>
          <p:cNvSpPr>
            <a:spLocks noChangeArrowheads="1"/>
          </p:cNvSpPr>
          <p:nvPr/>
        </p:nvSpPr>
        <p:spPr bwMode="auto">
          <a:xfrm>
            <a:off x="6024562" y="1995482"/>
            <a:ext cx="1428760" cy="933452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12700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楷体_GB2312" pitchFamily="49" charset="-122"/>
              </a:rPr>
              <a:t>算法设计</a:t>
            </a:r>
            <a:endParaRPr lang="en-US" altLang="zh-CN" sz="2000" b="1" dirty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楷体_GB2312" pitchFamily="49" charset="-122"/>
              </a:rPr>
              <a:t>与分析</a:t>
            </a:r>
            <a:endParaRPr lang="zh-CN" altLang="en-US" sz="2000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52988" name="AutoShape 28"/>
          <p:cNvSpPr>
            <a:spLocks noChangeArrowheads="1"/>
          </p:cNvSpPr>
          <p:nvPr/>
        </p:nvSpPr>
        <p:spPr bwMode="auto">
          <a:xfrm>
            <a:off x="6453190" y="3236916"/>
            <a:ext cx="1285884" cy="763588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12700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楷体_GB2312" pitchFamily="49" charset="-122"/>
              </a:rPr>
              <a:t>算法与数据结构</a:t>
            </a:r>
            <a:endParaRPr lang="zh-CN" altLang="en-US" sz="2000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52989" name="AutoShape 29"/>
          <p:cNvSpPr>
            <a:spLocks noChangeArrowheads="1"/>
          </p:cNvSpPr>
          <p:nvPr/>
        </p:nvSpPr>
        <p:spPr bwMode="auto">
          <a:xfrm>
            <a:off x="7953388" y="1635120"/>
            <a:ext cx="1643074" cy="1293814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楷体_GB2312" pitchFamily="49" charset="-122"/>
              </a:rPr>
              <a:t>编译技术</a:t>
            </a:r>
            <a:endParaRPr lang="zh-CN" altLang="en-US" sz="2000" b="1" dirty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楷体_GB2312" pitchFamily="49" charset="-122"/>
              </a:rPr>
              <a:t>网络技术</a:t>
            </a:r>
            <a:endParaRPr lang="zh-CN" altLang="en-US" sz="2000" b="1" dirty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楷体_GB2312" pitchFamily="49" charset="-122"/>
              </a:rPr>
              <a:t>软件工程</a:t>
            </a:r>
            <a:endParaRPr lang="zh-CN" altLang="en-US" sz="2000" b="1" dirty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楷体_GB2312" pitchFamily="49" charset="-122"/>
              </a:rPr>
              <a:t>人工智能</a:t>
            </a:r>
            <a:endParaRPr lang="zh-CN" altLang="en-US" sz="2000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147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2595563" y="1571625"/>
            <a:ext cx="2786062" cy="4568825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基础数学的延伸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算法与数据结构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的理论基础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概率统计、算法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设计与分析的理</a:t>
            </a:r>
            <a:endParaRPr lang="en-US" altLang="zh-CN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论基础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其他专业课程的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描述和建模工具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en-US" altLang="zh-CN" sz="24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EFAC61-7DDE-48EE-A98A-121DE5E52B0B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endParaRPr kumimoji="0" lang="en-US" altLang="zh-CN" sz="1800" baseline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72A9D1-78F0-47A4-A7F9-3D768A83D77D}" type="datetime1">
              <a:rPr lang="zh-CN" altLang="en-US"/>
            </a:fld>
            <a:endParaRPr lang="en-US" altLang="zh-CN"/>
          </a:p>
        </p:txBody>
      </p:sp>
      <p:sp>
        <p:nvSpPr>
          <p:cNvPr id="2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3071813" y="271463"/>
            <a:ext cx="7153275" cy="719137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楷体_GB2312" pitchFamily="49" charset="-122"/>
              </a:rPr>
              <a:t>离散数学的构成：</a:t>
            </a:r>
            <a:endParaRPr lang="zh-CN" altLang="en-US" smtClean="0">
              <a:ea typeface="楷体_GB2312" pitchFamily="49" charset="-122"/>
            </a:endParaRPr>
          </a:p>
        </p:txBody>
      </p:sp>
      <p:sp>
        <p:nvSpPr>
          <p:cNvPr id="6150" name="AutoShape 3"/>
          <p:cNvSpPr/>
          <p:nvPr/>
        </p:nvSpPr>
        <p:spPr bwMode="auto">
          <a:xfrm>
            <a:off x="3505200" y="3432663"/>
            <a:ext cx="533400" cy="526074"/>
          </a:xfrm>
          <a:prstGeom prst="leftBrace">
            <a:avLst>
              <a:gd name="adj1" fmla="val 63095"/>
              <a:gd name="adj2" fmla="val 50000"/>
            </a:avLst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 sz="2400"/>
          </a:p>
        </p:txBody>
      </p:sp>
      <p:sp>
        <p:nvSpPr>
          <p:cNvPr id="61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79875" y="1125538"/>
            <a:ext cx="2190750" cy="50990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CC"/>
                </a:solidFill>
                <a:ea typeface="楷体_GB2312" pitchFamily="49" charset="-122"/>
              </a:rPr>
              <a:t>数理逻辑</a:t>
            </a:r>
            <a:endParaRPr lang="zh-CN" altLang="en-US" sz="2400" smtClean="0">
              <a:solidFill>
                <a:srgbClr val="0000CC"/>
              </a:solidFill>
              <a:ea typeface="楷体_GB2312" pitchFamily="49" charset="-122"/>
            </a:endParaRPr>
          </a:p>
        </p:txBody>
      </p:sp>
      <p:sp>
        <p:nvSpPr>
          <p:cNvPr id="6152" name="Rectangle 5"/>
          <p:cNvSpPr>
            <a:spLocks noChangeArrowheads="1"/>
          </p:cNvSpPr>
          <p:nvPr/>
        </p:nvSpPr>
        <p:spPr bwMode="auto">
          <a:xfrm>
            <a:off x="4079875" y="2060575"/>
            <a:ext cx="173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b="1" baseline="0">
                <a:solidFill>
                  <a:srgbClr val="0000CC"/>
                </a:solidFill>
                <a:latin typeface="Impact" panose="020B0806030902050204" pitchFamily="34" charset="0"/>
                <a:ea typeface="楷体_GB2312" pitchFamily="49" charset="-122"/>
              </a:rPr>
              <a:t>集合论</a:t>
            </a:r>
            <a:endParaRPr lang="zh-CN" altLang="en-US" sz="2400" b="1" baseline="0">
              <a:solidFill>
                <a:srgbClr val="0000CC"/>
              </a:solidFill>
              <a:latin typeface="Impact" panose="020B0806030902050204" pitchFamily="34" charset="0"/>
              <a:ea typeface="楷体_GB2312" pitchFamily="49" charset="-122"/>
            </a:endParaRPr>
          </a:p>
        </p:txBody>
      </p:sp>
      <p:sp>
        <p:nvSpPr>
          <p:cNvPr id="6153" name="Rectangle 6"/>
          <p:cNvSpPr>
            <a:spLocks noChangeArrowheads="1"/>
          </p:cNvSpPr>
          <p:nvPr/>
        </p:nvSpPr>
        <p:spPr bwMode="auto">
          <a:xfrm>
            <a:off x="4079875" y="4294188"/>
            <a:ext cx="142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b="1" baseline="0">
                <a:solidFill>
                  <a:srgbClr val="0000CC"/>
                </a:solidFill>
                <a:latin typeface="Impact" panose="020B0806030902050204" pitchFamily="34" charset="0"/>
                <a:ea typeface="楷体_GB2312" pitchFamily="49" charset="-122"/>
              </a:rPr>
              <a:t>图论</a:t>
            </a:r>
            <a:endParaRPr lang="zh-CN" altLang="en-US" sz="2400" b="1" baseline="0">
              <a:solidFill>
                <a:srgbClr val="0000CC"/>
              </a:solidFill>
              <a:latin typeface="Impact" panose="020B0806030902050204" pitchFamily="34" charset="0"/>
              <a:ea typeface="楷体_GB2312" pitchFamily="49" charset="-122"/>
            </a:endParaRPr>
          </a:p>
        </p:txBody>
      </p:sp>
      <p:sp>
        <p:nvSpPr>
          <p:cNvPr id="6154" name="Rectangle 7"/>
          <p:cNvSpPr>
            <a:spLocks noChangeArrowheads="1"/>
          </p:cNvSpPr>
          <p:nvPr/>
        </p:nvSpPr>
        <p:spPr bwMode="auto">
          <a:xfrm>
            <a:off x="4024313" y="5448300"/>
            <a:ext cx="226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b="1" baseline="0">
                <a:solidFill>
                  <a:srgbClr val="0000CC"/>
                </a:solidFill>
                <a:latin typeface="Impact" panose="020B0806030902050204" pitchFamily="34" charset="0"/>
                <a:ea typeface="楷体_GB2312" pitchFamily="49" charset="-122"/>
              </a:rPr>
              <a:t>代数系统</a:t>
            </a:r>
            <a:endParaRPr lang="zh-CN" altLang="en-US" sz="2400" b="1" baseline="0">
              <a:solidFill>
                <a:srgbClr val="0000CC"/>
              </a:solidFill>
              <a:latin typeface="Impact" panose="020B0806030902050204" pitchFamily="34" charset="0"/>
              <a:ea typeface="楷体_GB2312" pitchFamily="49" charset="-122"/>
            </a:endParaRPr>
          </a:p>
        </p:txBody>
      </p:sp>
      <p:sp>
        <p:nvSpPr>
          <p:cNvPr id="6155" name="Rectangle 9"/>
          <p:cNvSpPr>
            <a:spLocks noChangeArrowheads="1"/>
          </p:cNvSpPr>
          <p:nvPr/>
        </p:nvSpPr>
        <p:spPr bwMode="auto">
          <a:xfrm>
            <a:off x="6096000" y="1052513"/>
            <a:ext cx="256222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b="1" baseline="0">
                <a:solidFill>
                  <a:srgbClr val="191919"/>
                </a:solidFill>
                <a:latin typeface="Impact" panose="020B0806030902050204" pitchFamily="34" charset="0"/>
                <a:ea typeface="楷体_GB2312" pitchFamily="49" charset="-122"/>
              </a:rPr>
              <a:t>命题逻辑</a:t>
            </a:r>
            <a:endParaRPr lang="zh-CN" altLang="en-US" sz="2400" b="1" baseline="0">
              <a:solidFill>
                <a:srgbClr val="191919"/>
              </a:solidFill>
              <a:latin typeface="Impact" panose="020B0806030902050204" pitchFamily="34" charset="0"/>
              <a:ea typeface="楷体_GB2312" pitchFamily="49" charset="-122"/>
            </a:endParaRPr>
          </a:p>
        </p:txBody>
      </p:sp>
      <p:sp>
        <p:nvSpPr>
          <p:cNvPr id="6156" name="Rectangle 10"/>
          <p:cNvSpPr>
            <a:spLocks noChangeArrowheads="1"/>
          </p:cNvSpPr>
          <p:nvPr/>
        </p:nvSpPr>
        <p:spPr bwMode="auto">
          <a:xfrm>
            <a:off x="6096000" y="1412875"/>
            <a:ext cx="256222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b="1" baseline="0">
                <a:solidFill>
                  <a:srgbClr val="191919"/>
                </a:solidFill>
                <a:latin typeface="Impact" panose="020B0806030902050204" pitchFamily="34" charset="0"/>
                <a:ea typeface="楷体_GB2312" pitchFamily="49" charset="-122"/>
              </a:rPr>
              <a:t>谓词逻辑</a:t>
            </a:r>
            <a:endParaRPr lang="zh-CN" altLang="en-US" sz="2400" b="1" baseline="0">
              <a:solidFill>
                <a:srgbClr val="191919"/>
              </a:solidFill>
              <a:latin typeface="Impact" panose="020B0806030902050204" pitchFamily="34" charset="0"/>
              <a:ea typeface="楷体_GB2312" pitchFamily="49" charset="-122"/>
            </a:endParaRPr>
          </a:p>
        </p:txBody>
      </p:sp>
      <p:sp>
        <p:nvSpPr>
          <p:cNvPr id="6157" name="Rectangle 12"/>
          <p:cNvSpPr>
            <a:spLocks noChangeArrowheads="1"/>
          </p:cNvSpPr>
          <p:nvPr/>
        </p:nvSpPr>
        <p:spPr bwMode="auto">
          <a:xfrm>
            <a:off x="6194425" y="1879600"/>
            <a:ext cx="91440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b="1" baseline="0">
                <a:solidFill>
                  <a:srgbClr val="191919"/>
                </a:solidFill>
                <a:latin typeface="Impact" panose="020B0806030902050204" pitchFamily="34" charset="0"/>
                <a:ea typeface="楷体_GB2312" pitchFamily="49" charset="-122"/>
              </a:rPr>
              <a:t>集合</a:t>
            </a:r>
            <a:endParaRPr lang="zh-CN" altLang="en-US" sz="2400" b="1" baseline="0">
              <a:solidFill>
                <a:srgbClr val="191919"/>
              </a:solidFill>
              <a:latin typeface="Impact" panose="020B0806030902050204" pitchFamily="34" charset="0"/>
              <a:ea typeface="楷体_GB2312" pitchFamily="49" charset="-122"/>
            </a:endParaRPr>
          </a:p>
        </p:txBody>
      </p:sp>
      <p:sp>
        <p:nvSpPr>
          <p:cNvPr id="6158" name="Rectangle 13"/>
          <p:cNvSpPr>
            <a:spLocks noChangeArrowheads="1"/>
          </p:cNvSpPr>
          <p:nvPr/>
        </p:nvSpPr>
        <p:spPr bwMode="auto">
          <a:xfrm>
            <a:off x="6167438" y="2205038"/>
            <a:ext cx="83820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b="1" baseline="0">
                <a:solidFill>
                  <a:srgbClr val="191919"/>
                </a:solidFill>
                <a:latin typeface="Impact" panose="020B0806030902050204" pitchFamily="34" charset="0"/>
                <a:ea typeface="楷体_GB2312" pitchFamily="49" charset="-122"/>
              </a:rPr>
              <a:t>关系</a:t>
            </a:r>
            <a:endParaRPr lang="zh-CN" altLang="en-US" sz="2400" b="1" baseline="0">
              <a:solidFill>
                <a:srgbClr val="191919"/>
              </a:solidFill>
              <a:latin typeface="Impact" panose="020B0806030902050204" pitchFamily="34" charset="0"/>
              <a:ea typeface="楷体_GB2312" pitchFamily="49" charset="-122"/>
            </a:endParaRP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5664200" y="4005263"/>
            <a:ext cx="244157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b="1" baseline="0">
                <a:solidFill>
                  <a:srgbClr val="191919"/>
                </a:solidFill>
                <a:latin typeface="Impact" panose="020B0806030902050204" pitchFamily="34" charset="0"/>
                <a:ea typeface="楷体_GB2312" pitchFamily="49" charset="-122"/>
              </a:rPr>
              <a:t>图的基本概念</a:t>
            </a:r>
            <a:endParaRPr lang="zh-CN" altLang="en-US" sz="2400" b="1" baseline="0">
              <a:solidFill>
                <a:srgbClr val="191919"/>
              </a:solidFill>
              <a:latin typeface="Impact" panose="020B0806030902050204" pitchFamily="34" charset="0"/>
              <a:ea typeface="楷体_GB2312" pitchFamily="49" charset="-122"/>
            </a:endParaRP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5664200" y="4725988"/>
            <a:ext cx="213360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b="1" baseline="0">
                <a:solidFill>
                  <a:srgbClr val="191919"/>
                </a:solidFill>
                <a:latin typeface="Impact" panose="020B0806030902050204" pitchFamily="34" charset="0"/>
                <a:ea typeface="楷体_GB2312" pitchFamily="49" charset="-122"/>
              </a:rPr>
              <a:t>几个特殊图</a:t>
            </a:r>
            <a:endParaRPr lang="zh-CN" altLang="en-US" sz="2400" b="1" baseline="0">
              <a:solidFill>
                <a:srgbClr val="191919"/>
              </a:solidFill>
              <a:latin typeface="Impact" panose="020B0806030902050204" pitchFamily="34" charset="0"/>
              <a:ea typeface="楷体_GB2312" pitchFamily="49" charset="-122"/>
            </a:endParaRPr>
          </a:p>
        </p:txBody>
      </p:sp>
      <p:sp>
        <p:nvSpPr>
          <p:cNvPr id="6161" name="Rectangle 18"/>
          <p:cNvSpPr>
            <a:spLocks noChangeArrowheads="1"/>
          </p:cNvSpPr>
          <p:nvPr/>
        </p:nvSpPr>
        <p:spPr bwMode="auto">
          <a:xfrm>
            <a:off x="5664200" y="5157788"/>
            <a:ext cx="3421063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b="1" baseline="0">
                <a:solidFill>
                  <a:srgbClr val="191919"/>
                </a:solidFill>
                <a:latin typeface="Impact" panose="020B0806030902050204" pitchFamily="34" charset="0"/>
                <a:ea typeface="楷体_GB2312" pitchFamily="49" charset="-122"/>
              </a:rPr>
              <a:t>代数系统的基本概念</a:t>
            </a:r>
            <a:endParaRPr lang="zh-CN" altLang="en-US" sz="2400" b="1" baseline="0">
              <a:solidFill>
                <a:srgbClr val="191919"/>
              </a:solidFill>
              <a:latin typeface="Impact" panose="020B0806030902050204" pitchFamily="34" charset="0"/>
              <a:ea typeface="楷体_GB2312" pitchFamily="49" charset="-122"/>
            </a:endParaRPr>
          </a:p>
        </p:txBody>
      </p:sp>
      <p:sp>
        <p:nvSpPr>
          <p:cNvPr id="6162" name="Rectangle 19"/>
          <p:cNvSpPr>
            <a:spLocks noChangeArrowheads="1"/>
          </p:cNvSpPr>
          <p:nvPr/>
        </p:nvSpPr>
        <p:spPr bwMode="auto">
          <a:xfrm>
            <a:off x="5664200" y="6021388"/>
            <a:ext cx="4284663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b="1" baseline="0">
                <a:solidFill>
                  <a:srgbClr val="191919"/>
                </a:solidFill>
                <a:latin typeface="Impact" panose="020B0806030902050204" pitchFamily="34" charset="0"/>
                <a:ea typeface="楷体_GB2312" pitchFamily="49" charset="-122"/>
              </a:rPr>
              <a:t>几个特殊代数系统</a:t>
            </a:r>
            <a:endParaRPr lang="zh-CN" altLang="en-US" sz="2400" b="1" baseline="0">
              <a:solidFill>
                <a:srgbClr val="191919"/>
              </a:solidFill>
              <a:latin typeface="Impact" panose="020B0806030902050204" pitchFamily="34" charset="0"/>
              <a:ea typeface="楷体_GB2312" pitchFamily="49" charset="-122"/>
            </a:endParaRPr>
          </a:p>
        </p:txBody>
      </p:sp>
      <p:sp>
        <p:nvSpPr>
          <p:cNvPr id="6163" name="Text Box 20"/>
          <p:cNvSpPr txBox="1">
            <a:spLocks noChangeArrowheads="1"/>
          </p:cNvSpPr>
          <p:nvPr/>
        </p:nvSpPr>
        <p:spPr bwMode="auto">
          <a:xfrm>
            <a:off x="2675890" y="2286000"/>
            <a:ext cx="753110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>
            <a:spAutoFit/>
          </a:bodyPr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5400" b="1" baseline="0">
                <a:solidFill>
                  <a:srgbClr val="FF0000"/>
                </a:solidFill>
                <a:latin typeface="隶书" panose="02010509060101010101" pitchFamily="49" charset="-122"/>
                <a:ea typeface="楷体_GB2312" pitchFamily="49" charset="-122"/>
                <a:sym typeface="Symbol" panose="05050102010706020507" pitchFamily="18" charset="2"/>
              </a:rPr>
              <a:t>离散数学</a:t>
            </a:r>
            <a:endParaRPr lang="zh-CN" altLang="en-US" sz="5400" b="1" baseline="0">
              <a:solidFill>
                <a:srgbClr val="FF0000"/>
              </a:solidFill>
              <a:latin typeface="隶书" panose="02010509060101010101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164" name="Rectangle 21"/>
          <p:cNvSpPr>
            <a:spLocks noChangeArrowheads="1"/>
          </p:cNvSpPr>
          <p:nvPr/>
        </p:nvSpPr>
        <p:spPr bwMode="auto">
          <a:xfrm>
            <a:off x="6167438" y="2492375"/>
            <a:ext cx="91440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b="1" baseline="0">
                <a:solidFill>
                  <a:srgbClr val="191919"/>
                </a:solidFill>
                <a:latin typeface="Impact" panose="020B0806030902050204" pitchFamily="34" charset="0"/>
                <a:ea typeface="楷体_GB2312" pitchFamily="49" charset="-122"/>
              </a:rPr>
              <a:t>函数</a:t>
            </a:r>
            <a:endParaRPr lang="zh-CN" altLang="en-US" sz="2400" b="1" baseline="0">
              <a:solidFill>
                <a:srgbClr val="191919"/>
              </a:solidFill>
              <a:latin typeface="Impact" panose="020B0806030902050204" pitchFamily="34" charset="0"/>
              <a:ea typeface="楷体_GB2312" pitchFamily="49" charset="-122"/>
            </a:endParaRPr>
          </a:p>
        </p:txBody>
      </p:sp>
      <p:sp>
        <p:nvSpPr>
          <p:cNvPr id="6165" name="Rectangle 22"/>
          <p:cNvSpPr>
            <a:spLocks noChangeArrowheads="1"/>
          </p:cNvSpPr>
          <p:nvPr/>
        </p:nvSpPr>
        <p:spPr bwMode="auto">
          <a:xfrm>
            <a:off x="5638800" y="4357688"/>
            <a:ext cx="205740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b="1" baseline="0">
                <a:solidFill>
                  <a:srgbClr val="191919"/>
                </a:solidFill>
                <a:latin typeface="Impact" panose="020B0806030902050204" pitchFamily="34" charset="0"/>
                <a:ea typeface="楷体_GB2312" pitchFamily="49" charset="-122"/>
              </a:rPr>
              <a:t>图的连通性</a:t>
            </a:r>
            <a:endParaRPr lang="zh-CN" altLang="en-US" sz="2400" b="1" baseline="0">
              <a:solidFill>
                <a:srgbClr val="191919"/>
              </a:solidFill>
              <a:latin typeface="Impact" panose="020B0806030902050204" pitchFamily="34" charset="0"/>
              <a:ea typeface="楷体_GB2312" pitchFamily="49" charset="-122"/>
            </a:endParaRPr>
          </a:p>
        </p:txBody>
      </p:sp>
      <p:sp>
        <p:nvSpPr>
          <p:cNvPr id="6166" name="Rectangle 23"/>
          <p:cNvSpPr>
            <a:spLocks noChangeArrowheads="1"/>
          </p:cNvSpPr>
          <p:nvPr/>
        </p:nvSpPr>
        <p:spPr bwMode="auto">
          <a:xfrm>
            <a:off x="5664200" y="5645150"/>
            <a:ext cx="4741863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b="1" baseline="0">
                <a:solidFill>
                  <a:srgbClr val="191919"/>
                </a:solidFill>
                <a:latin typeface="Impact" panose="020B0806030902050204" pitchFamily="34" charset="0"/>
                <a:ea typeface="楷体_GB2312" pitchFamily="49" charset="-122"/>
              </a:rPr>
              <a:t>代数系统的同态与同构</a:t>
            </a:r>
            <a:endParaRPr lang="zh-CN" altLang="en-US" sz="2400" b="1" baseline="0">
              <a:solidFill>
                <a:srgbClr val="191919"/>
              </a:solidFill>
              <a:latin typeface="Impact" panose="020B0806030902050204" pitchFamily="34" charset="0"/>
              <a:ea typeface="楷体_GB2312" pitchFamily="49" charset="-122"/>
            </a:endParaRPr>
          </a:p>
        </p:txBody>
      </p:sp>
      <p:sp>
        <p:nvSpPr>
          <p:cNvPr id="6167" name="AutoShape 28"/>
          <p:cNvSpPr/>
          <p:nvPr/>
        </p:nvSpPr>
        <p:spPr bwMode="auto">
          <a:xfrm>
            <a:off x="5735638" y="2060575"/>
            <a:ext cx="144462" cy="647700"/>
          </a:xfrm>
          <a:prstGeom prst="leftBrace">
            <a:avLst>
              <a:gd name="adj1" fmla="val 37363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8" name="AutoShape 29"/>
          <p:cNvSpPr/>
          <p:nvPr/>
        </p:nvSpPr>
        <p:spPr bwMode="auto">
          <a:xfrm>
            <a:off x="5303838" y="4078288"/>
            <a:ext cx="295275" cy="914400"/>
          </a:xfrm>
          <a:prstGeom prst="leftBrace">
            <a:avLst>
              <a:gd name="adj1" fmla="val 25806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9" name="AutoShape 30"/>
          <p:cNvSpPr/>
          <p:nvPr/>
        </p:nvSpPr>
        <p:spPr bwMode="auto">
          <a:xfrm>
            <a:off x="5735638" y="1125538"/>
            <a:ext cx="144462" cy="554037"/>
          </a:xfrm>
          <a:prstGeom prst="leftBrace">
            <a:avLst>
              <a:gd name="adj1" fmla="val 3196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0" name="AutoShape 31"/>
          <p:cNvSpPr/>
          <p:nvPr/>
        </p:nvSpPr>
        <p:spPr bwMode="auto">
          <a:xfrm>
            <a:off x="5448300" y="522922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1" name="Rectangle 6"/>
          <p:cNvSpPr>
            <a:spLocks noChangeArrowheads="1"/>
          </p:cNvSpPr>
          <p:nvPr/>
        </p:nvSpPr>
        <p:spPr bwMode="auto">
          <a:xfrm>
            <a:off x="4008438" y="3068638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b="1" baseline="0">
                <a:solidFill>
                  <a:srgbClr val="0000CC"/>
                </a:solidFill>
                <a:latin typeface="Impact" panose="020B0806030902050204" pitchFamily="34" charset="0"/>
                <a:ea typeface="楷体_GB2312" pitchFamily="49" charset="-122"/>
              </a:rPr>
              <a:t>初等数论与组合论</a:t>
            </a:r>
            <a:endParaRPr lang="en-US" altLang="zh-CN" sz="2400" b="1" baseline="0">
              <a:solidFill>
                <a:srgbClr val="0000CC"/>
              </a:solidFill>
              <a:latin typeface="Impact" panose="020B080603090205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66FF31-9FD0-4FB1-A2E0-98BA56EEDD29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endParaRPr kumimoji="0" lang="en-US" altLang="zh-CN" sz="1800" baseline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76FCD2-CE98-4695-BDA6-E9A84C6E675F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学习离散数学的目的：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6988" y="1235075"/>
            <a:ext cx="7777162" cy="4846320"/>
          </a:xfrm>
        </p:spPr>
        <p:txBody>
          <a:bodyPr/>
          <a:lstStyle/>
          <a:p>
            <a:pPr marL="533400" indent="-533400" eaLnBrk="1" hangingPunct="1">
              <a:lnSpc>
                <a:spcPct val="140000"/>
              </a:lnSpc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掌握离散数学知识，为后续课程（如数据结构、操作系统、编译原理、数字逻辑理论、算法分析、逻辑程序设计、系统结构、容错诊断、机器定理证明、人工智能等）的学习打下坚实的理论基础。</a:t>
            </a:r>
            <a:endParaRPr lang="zh-CN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140000"/>
              </a:lnSpc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通过离散数学的学习，掌握证明问题的方法（特别是按定义证明），培养抽象思维的能力、慎密概括的能力和严密逻辑推理的能力。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7020FF-AE95-4546-8F29-4B10C87BE0A3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endParaRPr kumimoji="0" lang="en-US" altLang="zh-CN" sz="1800" baseline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4321F0-E3A3-46A6-B4ED-C07F07BF465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8197" name="灯片编号占位符 5"/>
          <p:cNvSpPr txBox="1">
            <a:spLocks noGrp="1"/>
          </p:cNvSpPr>
          <p:nvPr/>
        </p:nvSpPr>
        <p:spPr bwMode="auto">
          <a:xfrm>
            <a:off x="8405813" y="6542088"/>
            <a:ext cx="190500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A2C05F4-665D-4BD0-AD2C-C6B895067ED2}" type="slidenum">
              <a:rPr kumimoji="0" lang="en-US" altLang="zh-CN" sz="1800" b="1" baseline="0">
                <a:solidFill>
                  <a:srgbClr val="0000FF"/>
                </a:solidFill>
                <a:latin typeface="宋体" panose="02010600030101010101" pitchFamily="2" charset="-122"/>
              </a:rPr>
            </a:fld>
            <a:endParaRPr kumimoji="0" lang="en-US" altLang="zh-CN" sz="1800" b="1" baseline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学习离散数学的目的：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6988" y="1235075"/>
            <a:ext cx="7777162" cy="4846320"/>
          </a:xfrm>
        </p:spPr>
        <p:txBody>
          <a:bodyPr/>
          <a:lstStyle/>
          <a:p>
            <a:pPr marL="533400" indent="-533400" eaLnBrk="1" hangingPunct="1">
              <a:lnSpc>
                <a:spcPct val="140000"/>
              </a:lnSpc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掌握离散数学知识，为后续课程（如数据结构、操作系统、编译原理、数字逻辑理论、算法分析、逻辑程序设计、系统结构、容错诊断、机器定理证明、人工智能等）的学习打下坚实的理论基础。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140000"/>
              </a:lnSpc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通过离散数学的学习，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掌握证明问题的方法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（特别是按定义证明），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培养抽象思维的能力、慎密概括的能力和严密逻辑推理的能力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F3BB64-E23D-4240-A6A6-A582D2C452BB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endParaRPr kumimoji="0" lang="en-US" altLang="zh-CN" sz="1800" baseline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C65EF1-4C63-4062-9A7E-82C6EA33C25D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9221" name="灯片编号占位符 5"/>
          <p:cNvSpPr txBox="1">
            <a:spLocks noGrp="1"/>
          </p:cNvSpPr>
          <p:nvPr/>
        </p:nvSpPr>
        <p:spPr bwMode="auto">
          <a:xfrm>
            <a:off x="8405813" y="6542088"/>
            <a:ext cx="190500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6626CAD-629C-4A1E-801B-5096C8AF1DFA}" type="slidenum">
              <a:rPr kumimoji="0" lang="en-US" altLang="zh-CN" sz="1800" b="1" baseline="0">
                <a:solidFill>
                  <a:srgbClr val="0000FF"/>
                </a:solidFill>
                <a:latin typeface="宋体" panose="02010600030101010101" pitchFamily="2" charset="-122"/>
              </a:rPr>
            </a:fld>
            <a:endParaRPr kumimoji="0" lang="en-US" altLang="zh-CN" sz="1800" b="1" baseline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 pitchFamily="49" charset="-122"/>
              </a:rPr>
              <a:t>学习方法：</a:t>
            </a:r>
            <a:endParaRPr lang="zh-CN" altLang="en-US" smtClean="0">
              <a:ea typeface="楷体_GB2312" pitchFamily="49" charset="-122"/>
            </a:endParaRP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6988" y="1700213"/>
            <a:ext cx="7850187" cy="4020185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对所学的课程内容先预习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对所学的课程内容中的重点和难点认真进行复习</a:t>
            </a:r>
            <a:endParaRPr lang="zh-CN" altLang="en-US" sz="24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zh-CN" altLang="en-US" sz="24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认真做好习题</a:t>
            </a:r>
            <a:endParaRPr lang="zh-CN" altLang="en-US" sz="24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zh-CN" altLang="en-US" sz="24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多思考</a:t>
            </a:r>
            <a:endParaRPr lang="zh-CN" altLang="en-US" sz="24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zh-CN" altLang="en-US" sz="24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多看一些课外参考书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5F9D3E-AA0D-4B9C-AA7A-94A2C8B3E7D2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endParaRPr kumimoji="0" lang="en-US" altLang="zh-CN" sz="1800" baseline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E0DE93-1412-4A87-9CA1-497846B0910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24338" y="6524625"/>
            <a:ext cx="3959225" cy="236538"/>
          </a:xfrm>
        </p:spPr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10245" name="灯片编号占位符 5"/>
          <p:cNvSpPr txBox="1">
            <a:spLocks noGrp="1"/>
          </p:cNvSpPr>
          <p:nvPr/>
        </p:nvSpPr>
        <p:spPr bwMode="auto">
          <a:xfrm>
            <a:off x="8405813" y="6542088"/>
            <a:ext cx="190500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525BD02-1878-43B8-BF54-CF76CF95B097}" type="slidenum">
              <a:rPr kumimoji="0" lang="en-US" altLang="zh-CN" sz="1800" b="1" baseline="0">
                <a:solidFill>
                  <a:srgbClr val="0000FF"/>
                </a:solidFill>
                <a:latin typeface="宋体" panose="02010600030101010101" pitchFamily="2" charset="-122"/>
              </a:rPr>
            </a:fld>
            <a:endParaRPr kumimoji="0" lang="en-US" altLang="zh-CN" sz="1800" b="1" baseline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参考资料</a:t>
            </a:r>
            <a:endParaRPr lang="zh-CN" altLang="en-US" sz="32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620000" cy="5336540"/>
          </a:xfrm>
          <a:noFill/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Char char="n"/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1《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离散数学（修订版）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耿素云、屈婉玲 高等教育出版社</a:t>
            </a:r>
            <a:endParaRPr lang="en-US" altLang="zh-CN" sz="2400" smtClean="0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Char char="n"/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2《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离散数学学习指导与习题解析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耿素云、 屈婉玲 高等教育出版社</a:t>
            </a:r>
            <a:endParaRPr lang="en-US" altLang="zh-CN" sz="2400" smtClean="0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Char char="n"/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3《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应用离散数学</a:t>
            </a:r>
            <a:r>
              <a:rPr lang="en-US" altLang="en-US" sz="2400" smtClean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，方景龙  王毅刚  编著  人民邮电出版社（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2005.8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smtClean="0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Char char="n"/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4《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离散数学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en-US" altLang="zh-CN" sz="2400" smtClean="0">
                <a:ea typeface="楷体_GB2312" pitchFamily="49" charset="-122"/>
              </a:rPr>
              <a:t>——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常见题型解析及模拟题         傅彦，西北工业大学出版社  （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2004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smtClean="0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Char char="n"/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5《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离散数学及其应用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傅彦等，高教出版社（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2007.6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）  </a:t>
            </a:r>
            <a:endParaRPr lang="en-US" altLang="zh-CN" sz="2400" smtClean="0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Char char="n"/>
            </a:pPr>
            <a:r>
              <a:rPr lang="en-US" altLang="zh-CN" sz="2400" smtClean="0"/>
              <a:t>6 Discrete Mathematics and Its Applications,Sixth Edition</a:t>
            </a:r>
            <a:r>
              <a:rPr lang="zh-CN" altLang="en-US" sz="2400" smtClean="0"/>
              <a:t>，</a:t>
            </a:r>
            <a:r>
              <a:rPr lang="en-US" altLang="zh-CN" sz="2400" smtClean="0"/>
              <a:t>Kenneth  H.Rosen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       </a:t>
            </a:r>
            <a:endParaRPr lang="zh-CN" altLang="en-US" sz="240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411238-192C-46B2-9A10-0D16DC09C7FD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endParaRPr kumimoji="0" lang="en-US" altLang="zh-CN" sz="1800" baseline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E0DE93-1412-4A87-9CA1-497846B0910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24338" y="6524625"/>
            <a:ext cx="3959225" cy="236538"/>
          </a:xfrm>
        </p:spPr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11269" name="灯片编号占位符 5"/>
          <p:cNvSpPr txBox="1">
            <a:spLocks noGrp="1"/>
          </p:cNvSpPr>
          <p:nvPr/>
        </p:nvSpPr>
        <p:spPr bwMode="auto">
          <a:xfrm>
            <a:off x="8405813" y="6542088"/>
            <a:ext cx="190500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6EF254C-73B7-4819-9925-81FCDE56F3C6}" type="slidenum">
              <a:rPr kumimoji="0" lang="en-US" altLang="zh-CN" sz="1800" b="1" baseline="0">
                <a:solidFill>
                  <a:srgbClr val="0000FF"/>
                </a:solidFill>
                <a:latin typeface="宋体" panose="02010600030101010101" pitchFamily="2" charset="-122"/>
              </a:rPr>
            </a:fld>
            <a:endParaRPr kumimoji="0" lang="en-US" altLang="zh-CN" sz="1800" b="1" baseline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成绩评定</a:t>
            </a:r>
            <a:endParaRPr lang="zh-CN" altLang="en-US" sz="32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620000" cy="1606550"/>
          </a:xfrm>
          <a:noFill/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平时      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20-30%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半期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考试 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20-30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%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期末考试  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50%</a:t>
            </a: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0</TotalTime>
  <Words>1049</Words>
  <Application>WPS 演示</Application>
  <PresentationFormat>全屏显示(4:3)</PresentationFormat>
  <Paragraphs>177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楷体_GB2312</vt:lpstr>
      <vt:lpstr>黑体</vt:lpstr>
      <vt:lpstr>Monotype Sorts</vt:lpstr>
      <vt:lpstr>Impact</vt:lpstr>
      <vt:lpstr>隶书</vt:lpstr>
      <vt:lpstr>Symbol</vt:lpstr>
      <vt:lpstr>新宋体</vt:lpstr>
      <vt:lpstr>微软雅黑</vt:lpstr>
      <vt:lpstr>Wingdings</vt:lpstr>
      <vt:lpstr>Notebook</vt:lpstr>
      <vt:lpstr>代术成</vt:lpstr>
      <vt:lpstr>什么是离散数学？</vt:lpstr>
      <vt:lpstr>离散数学的基础地位</vt:lpstr>
      <vt:lpstr>离散数学的构成：</vt:lpstr>
      <vt:lpstr>学习离散数学的目的：</vt:lpstr>
      <vt:lpstr>学习离散数学的目的：</vt:lpstr>
      <vt:lpstr>学习方法：</vt:lpstr>
      <vt:lpstr>参考资料</vt:lpstr>
      <vt:lpstr>成绩评定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fws</dc:creator>
  <cp:lastModifiedBy>scdx</cp:lastModifiedBy>
  <cp:revision>260</cp:revision>
  <dcterms:created xsi:type="dcterms:W3CDTF">2002-08-01T13:37:00Z</dcterms:created>
  <dcterms:modified xsi:type="dcterms:W3CDTF">2019-09-04T02:15:47Z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