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0"/>
  </p:notesMasterIdLst>
  <p:sldIdLst>
    <p:sldId id="444" r:id="rId3"/>
    <p:sldId id="257" r:id="rId4"/>
    <p:sldId id="376" r:id="rId5"/>
    <p:sldId id="377" r:id="rId6"/>
    <p:sldId id="378" r:id="rId7"/>
    <p:sldId id="379" r:id="rId8"/>
    <p:sldId id="311" r:id="rId9"/>
    <p:sldId id="258" r:id="rId10"/>
    <p:sldId id="259" r:id="rId11"/>
    <p:sldId id="445" r:id="rId12"/>
    <p:sldId id="260" r:id="rId13"/>
    <p:sldId id="381" r:id="rId14"/>
    <p:sldId id="313" r:id="rId15"/>
    <p:sldId id="382" r:id="rId16"/>
    <p:sldId id="383" r:id="rId17"/>
    <p:sldId id="359" r:id="rId18"/>
    <p:sldId id="384" r:id="rId19"/>
    <p:sldId id="262" r:id="rId20"/>
    <p:sldId id="388" r:id="rId21"/>
    <p:sldId id="389" r:id="rId22"/>
    <p:sldId id="390" r:id="rId23"/>
    <p:sldId id="264" r:id="rId24"/>
    <p:sldId id="361" r:id="rId25"/>
    <p:sldId id="391" r:id="rId26"/>
    <p:sldId id="393" r:id="rId27"/>
    <p:sldId id="360" r:id="rId28"/>
    <p:sldId id="394" r:id="rId29"/>
    <p:sldId id="395" r:id="rId30"/>
    <p:sldId id="364" r:id="rId31"/>
    <p:sldId id="396" r:id="rId32"/>
    <p:sldId id="397" r:id="rId33"/>
    <p:sldId id="365" r:id="rId34"/>
    <p:sldId id="373" r:id="rId35"/>
    <p:sldId id="366" r:id="rId36"/>
    <p:sldId id="398" r:id="rId37"/>
    <p:sldId id="399" r:id="rId38"/>
    <p:sldId id="400" r:id="rId39"/>
    <p:sldId id="401" r:id="rId40"/>
    <p:sldId id="367" r:id="rId41"/>
    <p:sldId id="402" r:id="rId42"/>
    <p:sldId id="403" r:id="rId43"/>
    <p:sldId id="368" r:id="rId44"/>
    <p:sldId id="406" r:id="rId45"/>
    <p:sldId id="407" r:id="rId46"/>
    <p:sldId id="369" r:id="rId47"/>
    <p:sldId id="408" r:id="rId48"/>
    <p:sldId id="409" r:id="rId49"/>
    <p:sldId id="446" r:id="rId50"/>
    <p:sldId id="362" r:id="rId51"/>
    <p:sldId id="410" r:id="rId52"/>
    <p:sldId id="411" r:id="rId53"/>
    <p:sldId id="363" r:id="rId54"/>
    <p:sldId id="412" r:id="rId55"/>
    <p:sldId id="310" r:id="rId56"/>
    <p:sldId id="413" r:id="rId57"/>
    <p:sldId id="414" r:id="rId58"/>
    <p:sldId id="338" r:id="rId59"/>
    <p:sldId id="415" r:id="rId60"/>
    <p:sldId id="418" r:id="rId61"/>
    <p:sldId id="416" r:id="rId62"/>
    <p:sldId id="417" r:id="rId63"/>
    <p:sldId id="269" r:id="rId64"/>
    <p:sldId id="419" r:id="rId65"/>
    <p:sldId id="420" r:id="rId66"/>
    <p:sldId id="422" r:id="rId67"/>
    <p:sldId id="429" r:id="rId68"/>
    <p:sldId id="270" r:id="rId69"/>
    <p:sldId id="427" r:id="rId70"/>
    <p:sldId id="428" r:id="rId71"/>
    <p:sldId id="426" r:id="rId72"/>
    <p:sldId id="430" r:id="rId73"/>
    <p:sldId id="431" r:id="rId74"/>
    <p:sldId id="432" r:id="rId75"/>
    <p:sldId id="272" r:id="rId76"/>
    <p:sldId id="433" r:id="rId77"/>
    <p:sldId id="434" r:id="rId78"/>
    <p:sldId id="435" r:id="rId79"/>
    <p:sldId id="314" r:id="rId80"/>
    <p:sldId id="436" r:id="rId81"/>
    <p:sldId id="437" r:id="rId82"/>
    <p:sldId id="315" r:id="rId83"/>
    <p:sldId id="438" r:id="rId84"/>
    <p:sldId id="440" r:id="rId85"/>
    <p:sldId id="439" r:id="rId86"/>
    <p:sldId id="316" r:id="rId87"/>
    <p:sldId id="441" r:id="rId88"/>
    <p:sldId id="371" r:id="rId8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33"/>
    <a:srgbClr val="FF0000"/>
    <a:srgbClr val="C7CDBD"/>
    <a:srgbClr val="AAB39B"/>
    <a:srgbClr val="9999FF"/>
    <a:srgbClr val="6666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8" autoAdjust="0"/>
  </p:normalViewPr>
  <p:slideViewPr>
    <p:cSldViewPr>
      <p:cViewPr varScale="1">
        <p:scale>
          <a:sx n="83" d="100"/>
          <a:sy n="83" d="100"/>
        </p:scale>
        <p:origin x="1450" y="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8" Type="http://schemas.openxmlformats.org/officeDocument/2006/relationships/slide" Target="slides/slide9.xml"/><Relationship Id="rId7" Type="http://schemas.openxmlformats.org/officeDocument/2006/relationships/slide" Target="slides/slide8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32" Type="http://schemas.openxmlformats.org/officeDocument/2006/relationships/slide" Target="slides/slide77.xml"/><Relationship Id="rId31" Type="http://schemas.openxmlformats.org/officeDocument/2006/relationships/slide" Target="slides/slide76.xml"/><Relationship Id="rId30" Type="http://schemas.openxmlformats.org/officeDocument/2006/relationships/slide" Target="slides/slide75.xml"/><Relationship Id="rId3" Type="http://schemas.openxmlformats.org/officeDocument/2006/relationships/slide" Target="slides/slide3.xml"/><Relationship Id="rId29" Type="http://schemas.openxmlformats.org/officeDocument/2006/relationships/slide" Target="slides/slide74.xml"/><Relationship Id="rId28" Type="http://schemas.openxmlformats.org/officeDocument/2006/relationships/slide" Target="slides/slide73.xml"/><Relationship Id="rId27" Type="http://schemas.openxmlformats.org/officeDocument/2006/relationships/slide" Target="slides/slide72.xml"/><Relationship Id="rId26" Type="http://schemas.openxmlformats.org/officeDocument/2006/relationships/slide" Target="slides/slide71.xml"/><Relationship Id="rId25" Type="http://schemas.openxmlformats.org/officeDocument/2006/relationships/slide" Target="slides/slide70.xml"/><Relationship Id="rId24" Type="http://schemas.openxmlformats.org/officeDocument/2006/relationships/slide" Target="slides/slide69.xml"/><Relationship Id="rId23" Type="http://schemas.openxmlformats.org/officeDocument/2006/relationships/slide" Target="slides/slide68.xml"/><Relationship Id="rId22" Type="http://schemas.openxmlformats.org/officeDocument/2006/relationships/slide" Target="slides/slide67.xml"/><Relationship Id="rId21" Type="http://schemas.openxmlformats.org/officeDocument/2006/relationships/slide" Target="slides/slide66.xml"/><Relationship Id="rId20" Type="http://schemas.openxmlformats.org/officeDocument/2006/relationships/slide" Target="slides/slide65.xml"/><Relationship Id="rId2" Type="http://schemas.openxmlformats.org/officeDocument/2006/relationships/slide" Target="slides/slide2.xml"/><Relationship Id="rId19" Type="http://schemas.openxmlformats.org/officeDocument/2006/relationships/slide" Target="slides/slide64.xml"/><Relationship Id="rId18" Type="http://schemas.openxmlformats.org/officeDocument/2006/relationships/slide" Target="slides/slide63.xml"/><Relationship Id="rId17" Type="http://schemas.openxmlformats.org/officeDocument/2006/relationships/slide" Target="slides/slide62.xml"/><Relationship Id="rId16" Type="http://schemas.openxmlformats.org/officeDocument/2006/relationships/slide" Target="slides/slide56.xml"/><Relationship Id="rId15" Type="http://schemas.openxmlformats.org/officeDocument/2006/relationships/slide" Target="slides/slide55.xml"/><Relationship Id="rId14" Type="http://schemas.openxmlformats.org/officeDocument/2006/relationships/slide" Target="slides/slide54.xml"/><Relationship Id="rId13" Type="http://schemas.openxmlformats.org/officeDocument/2006/relationships/slide" Target="slides/slide20.xml"/><Relationship Id="rId12" Type="http://schemas.openxmlformats.org/officeDocument/2006/relationships/slide" Target="slides/slide19.xml"/><Relationship Id="rId11" Type="http://schemas.openxmlformats.org/officeDocument/2006/relationships/slide" Target="slides/slide18.xml"/><Relationship Id="rId10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aseline="0"/>
            </a:lvl1pPr>
          </a:lstStyle>
          <a:p>
            <a:pPr>
              <a:defRPr/>
            </a:pPr>
            <a:fld id="{7AD15770-CF99-408A-B052-CBD8B7A6965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838200"/>
            <a:ext cx="203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114401F-D151-4A49-98CD-70EEC6C953B6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计算机科学与工程学院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84F9E70-D04B-4C47-A1BB-4AB29C2F17FD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048DB-8EC2-45E9-BA4E-3FFB762313FE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5217-E6E2-469B-ADE6-55FFEB0D3B46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540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4168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59B2-8E28-44D0-BA6F-2E6430E8DC9C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D1842-727E-4B39-8F5B-A9D0E0F6E064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0" y="304800"/>
            <a:ext cx="9340851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166813"/>
            <a:ext cx="49784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166813"/>
            <a:ext cx="49784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81DA4-8C2D-43A0-9FBA-A2DB7A32E5DC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FC1F5-4DFC-4CF1-8251-31D96B5D57A7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C8EF-EB3F-4F79-8F4E-D83E5A0C7890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1B1B6-907A-4A92-B7EE-BD13584194CB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1A0-5E69-4997-9487-EBE93519AE5C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32AAA-67B0-4F52-A9F4-BE3A7EFB1CAA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166813"/>
            <a:ext cx="49784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166813"/>
            <a:ext cx="49784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11EF-5438-4616-9BF6-8CE0C29EEE9A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E73CC-4017-474C-A45B-CBE08AB2EA25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1480-06DB-462E-858F-EBE90C5971CA}" type="datetime1">
              <a:rPr lang="zh-CN" altLang="en-US"/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FBC0F-2FC8-428B-99CE-A0C8A642825D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73510-7045-4136-BA53-A55C2D34A588}" type="datetime1">
              <a:rPr lang="zh-CN" altLang="en-US"/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CEE84-EC6F-4AFC-8708-F78FAB69373C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E8127-C845-4E0F-8E1A-56B075D81EBB}" type="datetime1">
              <a:rPr lang="zh-CN" altLang="en-US"/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3D8E-39C1-4D0B-9A1B-CA15DF144028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F297-DDE6-4D67-A1CB-C358D50DAA25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EC281-7C9F-4FAD-97E7-0B01BA16C2E0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389C6-7D1A-4062-B6EC-33698B0F756F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7F6E-0497-4D2D-B7C4-E897DCB474CD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27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574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304800"/>
            <a:ext cx="9340851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166813"/>
            <a:ext cx="10160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spAutoFit/>
          </a:bodyPr>
          <a:lstStyle/>
          <a:p>
            <a:pPr lvl="0"/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542088"/>
            <a:ext cx="2540000" cy="163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800" b="1" baseline="0">
                <a:solidFill>
                  <a:srgbClr val="FFFF00"/>
                </a:solidFill>
                <a:latin typeface="+mn-ea"/>
              </a:defRPr>
            </a:lvl1pPr>
          </a:lstStyle>
          <a:p>
            <a:pPr>
              <a:defRPr/>
            </a:pPr>
            <a:fld id="{EAFF295C-679D-4101-937E-95CAFC3B76CE}" type="datetime1">
              <a:rPr lang="zh-CN" altLang="en-US"/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4667" y="6542088"/>
            <a:ext cx="5278967" cy="163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800" b="1" baseline="0">
                <a:solidFill>
                  <a:srgbClr val="FFFF00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计算机学院</a:t>
            </a:r>
            <a:endParaRPr lang="zh-CN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542088"/>
            <a:ext cx="2540000" cy="163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800" b="1" baseline="0">
                <a:solidFill>
                  <a:srgbClr val="0000FF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5907F6B7-E8FA-44F7-B27E-8A091E553104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1524000" y="0"/>
            <a:ext cx="10668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34" name="Rectangle 13"/>
          <p:cNvSpPr>
            <a:spLocks noChangeArrowheads="1"/>
          </p:cNvSpPr>
          <p:nvPr userDrawn="1"/>
        </p:nvSpPr>
        <p:spPr bwMode="auto">
          <a:xfrm>
            <a:off x="11988800" y="228600"/>
            <a:ext cx="2032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1422400" y="1012825"/>
            <a:ext cx="10077451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36" name="Picture 16" descr="图标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8600"/>
            <a:ext cx="127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B3B780-F02C-4C8D-854D-4184065A5B7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38413" y="6542088"/>
            <a:ext cx="1905000" cy="16351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defRPr/>
            </a:pPr>
            <a:fld id="{E3FAFECE-E428-424A-8CE1-746E4D75EC46}" type="datetime1">
              <a:rPr kumimoji="0" lang="zh-CN" altLang="en-US" sz="1800" b="1" baseline="0">
                <a:solidFill>
                  <a:srgbClr val="FFFF00"/>
                </a:solidFill>
                <a:latin typeface="+mn-ea"/>
              </a:rPr>
            </a:fld>
            <a:endParaRPr kumimoji="0" lang="en-US" altLang="zh-CN" sz="1800" b="1" baseline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4445000" y="6542088"/>
            <a:ext cx="3959225" cy="16351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r>
              <a:rPr kumimoji="0" lang="zh-CN" altLang="en-US" sz="1800" b="1" baseline="0">
                <a:solidFill>
                  <a:srgbClr val="FFFF00"/>
                </a:solidFill>
                <a:latin typeface="+mn-ea"/>
              </a:rPr>
              <a:t>计算机学院</a:t>
            </a:r>
            <a:endParaRPr kumimoji="0" lang="zh-CN" altLang="en-US" sz="1800" b="1" baseline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077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A9540BD-6FB2-491E-B7C6-F986C1ADE1DD}" type="slidenum">
              <a:rPr kumimoji="0" lang="en-US" altLang="zh-CN" sz="1800" b="1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="1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="1" baseline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492375"/>
            <a:ext cx="6934200" cy="802640"/>
          </a:xfrm>
        </p:spPr>
        <p:txBody>
          <a:bodyPr/>
          <a:lstStyle/>
          <a:p>
            <a:pPr algn="ctr" eaLnBrk="1" hangingPunct="1">
              <a:buClr>
                <a:srgbClr val="0000CC"/>
              </a:buClr>
            </a:pPr>
            <a:r>
              <a:rPr lang="zh-CN" altLang="en-US" sz="4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第一部分：数理逻辑</a:t>
            </a:r>
            <a:endParaRPr lang="zh-CN" altLang="en-US" sz="40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DEDBBC-39CD-4DC2-B174-07F28BB34E9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38413" y="6542088"/>
            <a:ext cx="1905000" cy="16351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defRPr/>
            </a:pPr>
            <a:fld id="{D2C9F913-1D3E-4575-9486-49C0D9F65B65}" type="datetime1">
              <a:rPr kumimoji="0" lang="zh-CN" altLang="en-US" sz="1800" b="1" baseline="0">
                <a:solidFill>
                  <a:srgbClr val="FFFF00"/>
                </a:solidFill>
                <a:latin typeface="+mn-ea"/>
              </a:rPr>
            </a:fld>
            <a:endParaRPr kumimoji="0" lang="en-US" altLang="zh-CN" sz="1800" b="1" baseline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4445000" y="6542088"/>
            <a:ext cx="3959225" cy="16351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>
              <a:defRPr/>
            </a:pPr>
            <a:r>
              <a:rPr kumimoji="0" lang="zh-CN" altLang="en-US" sz="1800" b="1" baseline="0">
                <a:solidFill>
                  <a:srgbClr val="FFFF00"/>
                </a:solidFill>
                <a:latin typeface="+mn-ea"/>
              </a:rPr>
              <a:t>计算机学院</a:t>
            </a:r>
            <a:endParaRPr kumimoji="0" lang="zh-CN" altLang="en-US" sz="1800" b="1" baseline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95550" y="1052513"/>
            <a:ext cx="7772400" cy="540194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1-1.1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能够确切判断其断言是真或假的陈述句称为命题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该命题可以取一个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，称为真值。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	真值只有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两种，分别用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１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Ｆ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０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表示。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命题逻辑的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特征</a:t>
            </a:r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 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在研究逻辑的形式时，我们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把一个命题只分析到其中所含的命题成份为止，不再分析下去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。不把一个简单命题再分析为非命题的集合，不把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量词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等非命题成份分析出来。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361950"/>
            <a:ext cx="7005638" cy="604838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命题的表示与逻辑联结词</a:t>
            </a:r>
            <a:endParaRPr lang="zh-CN" altLang="en-US" sz="36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0D6D99-F8F9-4C16-BBA8-CA725C3639F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0020CA-5804-481E-B792-0F54FF89F46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43000"/>
            <a:ext cx="7315200" cy="534035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：数学是一门科学</a:t>
            </a: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：四川是一个省  </a:t>
            </a: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2+3=6         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：地球是不动的</a:t>
            </a: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2020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年人将到达火星</a:t>
            </a:r>
            <a:endParaRPr lang="en-US" altLang="zh-CN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：今天是十月一日</a:t>
            </a: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11+101=1000   </a:t>
            </a:r>
            <a:endParaRPr lang="en-US" altLang="zh-CN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：这菜太辣</a:t>
            </a:r>
            <a:r>
              <a:rPr lang="en-US" altLang="zh-CN" sz="3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None/>
            </a:pPr>
            <a:endParaRPr lang="zh-CN" altLang="en-US" sz="32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>
          <a:xfrm>
            <a:off x="3289300" y="333375"/>
            <a:ext cx="6845300" cy="6619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1.1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D22DD9-411E-462A-A2D1-09BD215D248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A90400-C4B0-4E95-81ED-1E5D8251BC7D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43000"/>
            <a:ext cx="7772400" cy="48387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非陈述语句都不是命题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：天哪！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祈使句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J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：你好吗？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疑问句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K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：立正！ 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命令句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不能判断真假的陈述语句叫</a:t>
            </a:r>
            <a:r>
              <a:rPr lang="zh-CN" altLang="en-US" sz="2400" u="sng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悖论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例如：一个人说：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我正在说谎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结论：如果他是说谎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），则他是讲真话。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（∵他认为他是说谎，∴他实际上是在说真话）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结论：如果他讲真话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），则他是在说谎。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如果他讲真话，则他说的是真的，也就是他是在说 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谎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DD56B5-27D3-43DB-88BE-5FD91184868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8CDD07-ED77-4A16-8891-142444BC1DE5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90800" y="1143000"/>
            <a:ext cx="7772400" cy="48387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非陈述语句都不是命题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天哪！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祈使句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J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：你好吗？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疑问句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K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：立正！ 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不能判断真假的陈述语句叫</a:t>
            </a:r>
            <a:r>
              <a:rPr lang="zh-CN" altLang="en-US" sz="2400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悖论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例如：一个人说：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我正在说谎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结论：如果他是说谎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），则他是讲真话。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（∵他认为他是说谎，∴他实际上是在说真话）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结论：如果他讲真话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），则他是在说谎。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如果他讲真话，则他说的是真的，也就是他是在说 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谎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D051B5-9C9A-4F71-9006-FFD1101507D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88F9D8-0E05-4F55-ADA5-F9FB43656F3E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43000"/>
            <a:ext cx="7772400" cy="48387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非陈述语句都不是命题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天哪！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祈使句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J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：你好吗？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疑问句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K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：立正！ 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不能判断真假的陈述语句叫</a:t>
            </a:r>
            <a:r>
              <a:rPr lang="zh-CN" altLang="en-US" sz="2400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悖论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例如：一个人说：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我正在说谎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结论：如果他是说谎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），则他是讲真话。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（∵他认为他是说谎，∴他实际上是在说真话）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结论：如果他讲真话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），则他是在说谎。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如果他讲真话，则他说的是真的，也就是他是在说 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谎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18C595-4F2C-4C0C-98AB-AB1A36CBB07E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AD00B2-DF63-48F7-BCD2-EB44B9C2C07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43000"/>
            <a:ext cx="7772400" cy="48387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非陈述语句都不是命题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天哪！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祈使句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J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：你好吗？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疑问句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K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：立正！ 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命令句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不能判断真假的陈述语句叫</a:t>
            </a:r>
            <a:r>
              <a:rPr lang="zh-CN" altLang="en-US" sz="2400" u="sng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悖论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例如：一个人说：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我正在说谎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结论：如果他是说谎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），则他是讲真话。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（∵他认为他是说谎，∴他实际上是在说真话）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结论：如果他讲真话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命题为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），则他是在说谎。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如果他讲真话，则他说的是真的，也就是他是在说 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谎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2616200" y="5589588"/>
            <a:ext cx="7632700" cy="82105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∴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此话既不是说谎也不是讲真话，不能判断它的真假值。</a:t>
            </a:r>
            <a:endParaRPr lang="zh-C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36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8040688" y="1125538"/>
            <a:ext cx="1655762" cy="1150937"/>
          </a:xfrm>
          <a:prstGeom prst="wedgeRoundRectCallout">
            <a:avLst>
              <a:gd name="adj1" fmla="val -64457"/>
              <a:gd name="adj2" fmla="val 1007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外在描述与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内涵互相矛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盾的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E99686-862A-437F-AEE2-75C0FEC9518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03A610-E26D-4F22-BAAD-596321A4080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2640013" y="1196975"/>
            <a:ext cx="76327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对于各种命题，我们用除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以外的大写字母</a:t>
            </a:r>
            <a:endParaRPr lang="zh-CN" altLang="en-US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数字串表示。表示命题的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命题标识符</a:t>
            </a:r>
            <a:r>
              <a:rPr lang="zh-CN" altLang="en-US" sz="2000" b="1" baseline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baseline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翻译：用符</a:t>
            </a:r>
            <a:r>
              <a:rPr lang="zh-CN" altLang="en-US" sz="2000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号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命题标识符来表示一个具体命题的过程，表示结果就是命题的逻辑形式。见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P4</a:t>
            </a:r>
            <a:endParaRPr lang="en-US" altLang="zh-CN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命题：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4+3=7     P: 4+3=7</a:t>
            </a:r>
            <a:endParaRPr lang="en-US" altLang="zh-CN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&gt;0,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x=0   P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Q</a:t>
            </a:r>
            <a:endParaRPr lang="en-US" altLang="zh-CN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翻译是命题抽象化的第一步。</a:t>
            </a:r>
            <a:r>
              <a:rPr lang="zh-CN" altLang="en-US" sz="1200" b="1" baseline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（小学数学中未知数）</a:t>
            </a:r>
            <a:endParaRPr lang="en-US" altLang="zh-CN" sz="1200" b="1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命题标识符</a:t>
            </a:r>
            <a:endParaRPr lang="en-US" altLang="zh-CN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一个命题标识符如果表示确定的命题，称为命题常元（待定值为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如表示不确定（任意）的命题，称为命题变元（变域为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的变元） 。</a:t>
            </a:r>
            <a:endParaRPr lang="zh-CN" altLang="en-US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baseline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因命题变元表示不确定的命题，所以不能确定它的真值，故命题变元不是命题。</a:t>
            </a:r>
            <a:endParaRPr lang="zh-CN" altLang="en-US" sz="2000" b="1" baseline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216275" y="404813"/>
            <a:ext cx="2324100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一些约定：</a:t>
            </a: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90800" y="1166813"/>
            <a:ext cx="7620000" cy="4165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1-1.2: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用一个具体的命题代入命题标识符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的过程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称为对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解释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赋值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指派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解释是翻译的逆过程，让命题更容易理解、直观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Q 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解释为  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&gt;0</a:t>
            </a:r>
            <a:r>
              <a:rPr lang="en-US" altLang="zh-C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(P)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x=0</a:t>
            </a:r>
            <a:r>
              <a:rPr lang="en-US" altLang="zh-C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(Q)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…,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… 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C2431E-DC43-4971-88FB-5AAE4CD191CB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946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4764BE-B7F5-481A-8761-BD41F4CF8C6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1B0A3A-5549-4825-A84C-C61640867D9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DACA73-46C4-4E76-B555-CEB6E156B6C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7758113" cy="4820920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一般来说，命题可分两种类型：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）原子命题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简单命题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凡是不能用联结词分解出更简单的子命题的命题。</a:t>
            </a:r>
            <a:endParaRPr lang="en-US" altLang="zh-CN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40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 4+3=7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）复合命题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可以分解为更为简单命题的命题。而且这些简单命题之间是通过如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en-US" altLang="zh-CN" sz="2400" dirty="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等这样的关联词和标点符号复合而构成一个复合命题。</a:t>
            </a:r>
            <a:endParaRPr lang="en-US" altLang="zh-CN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lvl="1" indent="-609600" algn="just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Tx/>
              <a:buNone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eg</a:t>
            </a:r>
            <a:r>
              <a:rPr lang="en-US" altLang="zh-CN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r>
              <a:rPr lang="zh-CN" altLang="en-US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如果</a:t>
            </a:r>
            <a:r>
              <a:rPr lang="en-US" altLang="zh-CN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  <a:r>
              <a:rPr lang="en-US" altLang="zh-CN" sz="2400" b="1" baseline="3000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lang="en-US" altLang="zh-CN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&gt;0,</a:t>
            </a:r>
            <a:r>
              <a:rPr lang="zh-CN" altLang="en-US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则</a:t>
            </a:r>
            <a:r>
              <a:rPr lang="en-US" altLang="zh-CN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x=0   P</a:t>
            </a:r>
            <a:r>
              <a:rPr lang="en-US" altLang="zh-CN" sz="2400" b="1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Q</a:t>
            </a:r>
            <a:endParaRPr lang="en-US" altLang="zh-CN" sz="2400" b="1" dirty="0">
              <a:solidFill>
                <a:srgbClr val="C7CDBD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命题的分类：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810991-A009-4A2B-B3DA-5F0743FCBEE8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338664-0A72-4C90-B21F-2D0745EFD9B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7758113" cy="4820920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一般来说，命题可分两种类型：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）原子命题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凡是不能用联结词分解出更简单的子命题的命题。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P: 4+3=7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）复合命题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可以分解为更为简单命题的命题。而且这些简单命题之间是通过如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en-US" altLang="zh-CN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等这样的关联词和标点符号复合而构成一个复合命题。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eg. 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aseline="30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&gt;0,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x=0   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Q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命题的分类：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B1710B-B603-48F0-A7DF-26C7F893233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FAFECE-E428-424A-8CE1-746E4D75EC4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101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F9BB199-CD09-4C76-9FEF-B11CC866E5D8}" type="slidenum">
              <a:rPr kumimoji="0" lang="en-US" altLang="zh-CN" sz="1800" b="1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="1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="1" baseline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71800" y="1219200"/>
            <a:ext cx="6934200" cy="53136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0000CC"/>
              </a:buCl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数理逻辑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Mathematical  Logic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）是研究演绎推理的一门学科；</a:t>
            </a:r>
            <a:endParaRPr lang="zh-CN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  <a:defRPr/>
            </a:pPr>
            <a:r>
              <a:rPr lang="zh-CN" altLang="en-US" sz="3200" b="0" dirty="0" smtClean="0">
                <a:solidFill>
                  <a:srgbClr val="C7CDB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它的主要研究内容是推理，特别着重于推理过程是否正确；</a:t>
            </a:r>
            <a:endParaRPr lang="zh-CN" altLang="en-US" sz="3200" b="0" dirty="0" smtClean="0">
              <a:solidFill>
                <a:srgbClr val="C7CDBD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  <a:defRPr/>
            </a:pPr>
            <a:r>
              <a:rPr lang="zh-CN" altLang="en-US" sz="3200" b="0" dirty="0" smtClean="0">
                <a:solidFill>
                  <a:srgbClr val="C7CDB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它不是研究某个特定的语句是否正确，而是着重于语句之间的关系。</a:t>
            </a:r>
            <a:endParaRPr lang="zh-CN" altLang="en-US" sz="3200" b="0" dirty="0" smtClean="0">
              <a:solidFill>
                <a:srgbClr val="C7CDBD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  <a:defRPr/>
            </a:pPr>
            <a:r>
              <a:rPr lang="zh-CN" altLang="en-US" sz="3200" b="0" dirty="0" smtClean="0">
                <a:solidFill>
                  <a:srgbClr val="C7CDB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它的主要研究方法是采用数学的方法来研究推理。</a:t>
            </a:r>
            <a:endParaRPr lang="zh-CN" altLang="en-US" sz="3200" b="0" dirty="0" smtClean="0">
              <a:solidFill>
                <a:srgbClr val="C7CDBD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  <a:defRPr/>
            </a:pPr>
            <a:r>
              <a:rPr lang="zh-CN" altLang="en-US" sz="3200" b="0" dirty="0" smtClean="0">
                <a:solidFill>
                  <a:srgbClr val="C7CDB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而所谓数学方法就是引进一套符号体系的方法，所以数理逻辑又叫符号逻辑（</a:t>
            </a:r>
            <a:r>
              <a:rPr lang="en-US" altLang="zh-CN" sz="3200" b="0" dirty="0" smtClean="0">
                <a:solidFill>
                  <a:srgbClr val="C7CDB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Symbolic  Logic</a:t>
            </a:r>
            <a:r>
              <a:rPr lang="zh-CN" altLang="en-US" sz="3200" b="0" dirty="0" smtClean="0">
                <a:solidFill>
                  <a:srgbClr val="C7CDB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）。</a:t>
            </a:r>
            <a:endParaRPr lang="zh-CN" altLang="en-US" sz="3200" b="0" dirty="0" smtClean="0">
              <a:solidFill>
                <a:srgbClr val="C7CDBD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B0304A-8377-4C6A-9181-F15D1DF2093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899C06-9757-49DE-999D-4826812A30D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7758113" cy="4127500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一般来说，命题可分两种类型：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）原子命题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简单命题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凡是不能用联结词分解出更简单的子命题的命题。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2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）复合命题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可以分解为更为简单命题的命题。而且这些简单命题之间是通过如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r>
              <a:rPr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等这样的关联词和标点符号复合而构成一个复合命题。</a:t>
            </a:r>
            <a:endParaRPr lang="en-US" altLang="zh-CN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eg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&gt;0,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x=0   P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Q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命题的分类：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FE74AA-87DB-4837-B98F-EB01F243EB1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2ADCC6-DC4E-43F7-82E3-B508992A758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逻辑联结词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2514600" y="1828800"/>
            <a:ext cx="7924800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自然语言中的联结词有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等，是不严格的，有时甚至是多义的。</a:t>
            </a:r>
            <a:endParaRPr lang="zh-CN" altLang="en-US" sz="28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8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C7CDB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数理逻辑中的联结词是自然语言中联结词的逻辑抽象，应具有准确的逻辑含义和严格的单义性，使用时也应忠实地按定义使用。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2400" b="1" baseline="0">
              <a:solidFill>
                <a:srgbClr val="C7CDBD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C9DC3D-2BBA-4E2C-B793-4D69A9312E3E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FA6BD6-34F1-4841-AE7C-5E266809174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逻辑联结词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Text Box 175"/>
          <p:cNvSpPr txBox="1">
            <a:spLocks noChangeArrowheads="1"/>
          </p:cNvSpPr>
          <p:nvPr/>
        </p:nvSpPr>
        <p:spPr bwMode="auto">
          <a:xfrm>
            <a:off x="2514600" y="1828800"/>
            <a:ext cx="7924800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-635" eaLnBrk="0" hangingPunct="0"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188595" algn="l"/>
              </a:tabLs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自然语言中的联结词有</a:t>
            </a:r>
            <a:r>
              <a:rPr lang="zh-CN" altLang="en-US" sz="2800" b="1" baseline="0">
                <a:ea typeface="楷体_GB2312" pitchFamily="49" charset="-122"/>
              </a:rPr>
              <a:t>‘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z="2800" b="1" baseline="0">
                <a:ea typeface="楷体_GB2312" pitchFamily="49" charset="-122"/>
              </a:rPr>
              <a:t>’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ea typeface="楷体_GB2312" pitchFamily="49" charset="-122"/>
              </a:rPr>
              <a:t>‘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800" b="1" baseline="0">
                <a:ea typeface="楷体_GB2312" pitchFamily="49" charset="-122"/>
              </a:rPr>
              <a:t>’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ea typeface="楷体_GB2312" pitchFamily="49" charset="-122"/>
              </a:rPr>
              <a:t>‘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baseline="0">
                <a:ea typeface="楷体_GB2312" pitchFamily="49" charset="-122"/>
              </a:rPr>
              <a:t>’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ea typeface="楷体_GB2312" pitchFamily="49" charset="-122"/>
              </a:rPr>
              <a:t>‘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sz="2800" b="1" baseline="0">
                <a:ea typeface="楷体_GB2312" pitchFamily="49" charset="-122"/>
              </a:rPr>
              <a:t>’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baseline="0">
                <a:ea typeface="楷体_GB2312" pitchFamily="49" charset="-122"/>
              </a:rPr>
              <a:t>‘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baseline="0">
                <a:ea typeface="楷体_GB2312" pitchFamily="49" charset="-122"/>
              </a:rPr>
              <a:t>’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等，是不严格的，有时甚至是多义的。</a:t>
            </a:r>
            <a:endParaRPr lang="zh-CN" altLang="en-US" sz="2800" b="1" baseline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8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baseline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数理逻辑中的联结词是自然语言中联结词的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逻辑抽象</a:t>
            </a:r>
            <a:r>
              <a:rPr lang="zh-CN" altLang="en-US" sz="2800" b="1" baseline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，应具有准确的逻辑含义和严格的单义性，使用时也</a:t>
            </a:r>
            <a:r>
              <a:rPr lang="zh-CN" altLang="en-US" sz="2800" b="1" u="sng" baseline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应忠实地按定义使用</a:t>
            </a:r>
            <a:r>
              <a:rPr lang="zh-CN" altLang="en-US" sz="2800" b="1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baseline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2400" b="1" baseline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EB1A48-8514-45BC-9A71-860C672BF6EA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4D9857-A6AB-4C6A-9B1D-DFA48373EED2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否定联结词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～联结词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66813"/>
            <a:ext cx="7524750" cy="1826260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～表示否定。命题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的否定写成～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。非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的含义为当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为真时， ～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为假，当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为假时， ～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为真。</a:t>
            </a:r>
            <a:b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也可用真值表来定义：</a:t>
            </a:r>
            <a:endParaRPr lang="zh-CN" altLang="en-US" sz="2400" smtClean="0">
              <a:solidFill>
                <a:srgbClr val="C7CDBD"/>
              </a:solidFill>
            </a:endParaRPr>
          </a:p>
        </p:txBody>
      </p:sp>
      <p:sp>
        <p:nvSpPr>
          <p:cNvPr id="25607" name="Text Box 26"/>
          <p:cNvSpPr txBox="1">
            <a:spLocks noChangeArrowheads="1"/>
          </p:cNvSpPr>
          <p:nvPr/>
        </p:nvSpPr>
        <p:spPr bwMode="auto">
          <a:xfrm>
            <a:off x="2819400" y="4953000"/>
            <a:ext cx="723900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否定联结词～ 也可用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，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，非，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Not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  <a:endParaRPr kumimoji="0"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- 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，非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Not 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否定是一个一元逻辑运算。</a:t>
            </a:r>
            <a:endParaRPr kumimoji="0"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BED7A3-B098-4160-BAB9-6AF6938E7961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C000A9-BF83-4CE1-B346-C0BAC86EB86A}" type="datetime1">
              <a:rPr lang="zh-CN" altLang="en-US"/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否定联结词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～联结词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6676" name="Group 4"/>
          <p:cNvGraphicFramePr>
            <a:graphicFrameLocks noGrp="1"/>
          </p:cNvGraphicFramePr>
          <p:nvPr/>
        </p:nvGraphicFramePr>
        <p:xfrm>
          <a:off x="4224338" y="3141663"/>
          <a:ext cx="2938145" cy="1568450"/>
        </p:xfrm>
        <a:graphic>
          <a:graphicData uri="http://schemas.openxmlformats.org/drawingml/2006/table">
            <a:tbl>
              <a:tblPr/>
              <a:tblGrid>
                <a:gridCol w="709295"/>
                <a:gridCol w="730250"/>
                <a:gridCol w="755650"/>
                <a:gridCol w="742950"/>
              </a:tblGrid>
              <a:tr h="511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T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2819400" y="4953000"/>
            <a:ext cx="723900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否定联结词～ 也可用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，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，非，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Not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  <a:endParaRPr kumimoji="0"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- 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，非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Not P</a:t>
            </a: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否定是一个一元逻辑运算。</a:t>
            </a:r>
            <a:endParaRPr kumimoji="0"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53" name="Rectangle 3"/>
          <p:cNvSpPr>
            <a:spLocks noChangeArrowheads="1"/>
          </p:cNvSpPr>
          <p:nvPr/>
        </p:nvSpPr>
        <p:spPr bwMode="auto">
          <a:xfrm>
            <a:off x="2819400" y="1166813"/>
            <a:ext cx="7524750" cy="18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～表示否定。命题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的否定写成～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b="1" baseline="0">
                <a:ea typeface="楷体_GB2312" pitchFamily="49" charset="-122"/>
              </a:rPr>
              <a:t>‘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baseline="0">
                <a:ea typeface="楷体_GB2312" pitchFamily="49" charset="-122"/>
              </a:rPr>
              <a:t>’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。非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的含义为当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为真时， 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为假，当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为假时， 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为真。</a:t>
            </a:r>
            <a:b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也可用真值表来定义：</a:t>
            </a:r>
            <a:endParaRPr lang="zh-CN" altLang="en-US" sz="2400" b="1" baseline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2EE803-1DDF-4C7D-991F-6EBCBA3A4B3A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25277F-EA51-4DBE-ABF5-2871DD1F692B}" type="datetime1">
              <a:rPr lang="zh-CN" altLang="en-US"/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否定联结词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～联结词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/>
        </p:nvGraphicFramePr>
        <p:xfrm>
          <a:off x="4224338" y="3141663"/>
          <a:ext cx="2938145" cy="1568450"/>
        </p:xfrm>
        <a:graphic>
          <a:graphicData uri="http://schemas.openxmlformats.org/drawingml/2006/table">
            <a:tbl>
              <a:tblPr/>
              <a:tblGrid>
                <a:gridCol w="709295"/>
                <a:gridCol w="730250"/>
                <a:gridCol w="755650"/>
                <a:gridCol w="742950"/>
              </a:tblGrid>
              <a:tr h="5111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T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3143250" y="4868863"/>
            <a:ext cx="723900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否定联结词～ 也可用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，</a:t>
            </a:r>
            <a:r>
              <a:rPr kumimoji="0"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，非，</a:t>
            </a:r>
            <a:r>
              <a:rPr kumimoji="0"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Not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  <a:endParaRPr kumimoji="0" lang="zh-CN" altLang="en-US" sz="24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 P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，非</a:t>
            </a:r>
            <a:r>
              <a:rPr kumimoji="0"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Not P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24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否定是一个</a:t>
            </a:r>
            <a:r>
              <a:rPr kumimoji="0"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一元逻辑运算</a:t>
            </a:r>
            <a:r>
              <a:rPr kumimoji="0"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24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77" name="Rectangle 3"/>
          <p:cNvSpPr>
            <a:spLocks noChangeArrowheads="1"/>
          </p:cNvSpPr>
          <p:nvPr/>
        </p:nvSpPr>
        <p:spPr bwMode="auto">
          <a:xfrm>
            <a:off x="2819400" y="1166813"/>
            <a:ext cx="7524750" cy="18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～表示否定。命题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的否定写成～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b="1" baseline="0">
                <a:ea typeface="楷体_GB2312" pitchFamily="49" charset="-122"/>
              </a:rPr>
              <a:t>‘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baseline="0">
                <a:ea typeface="楷体_GB2312" pitchFamily="49" charset="-122"/>
              </a:rPr>
              <a:t>’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。非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的含义为当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为真时， 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为假，当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为假时， ～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为真。</a:t>
            </a:r>
            <a:b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也可用真值表来定义：</a:t>
            </a:r>
            <a:endParaRPr lang="zh-CN" altLang="en-US" sz="2400" b="1" baseline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A2C0A3-A3AB-4AC8-8FFD-17D82351947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F20B10-DE1A-4EFE-91A9-9C92D8D73F80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711450" y="1196975"/>
            <a:ext cx="7561263" cy="191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联结词∧表示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。两个命题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合取为一个新命题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b="1" baseline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baseline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 and only if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）（当且仅当）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都为真时。</a:t>
            </a:r>
            <a:endParaRPr lang="zh-CN" altLang="en-US" sz="24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8" name="Rectangle 34"/>
          <p:cNvSpPr>
            <a:spLocks noChangeArrowheads="1"/>
          </p:cNvSpPr>
          <p:nvPr/>
        </p:nvSpPr>
        <p:spPr bwMode="auto">
          <a:xfrm>
            <a:off x="5519738" y="3357563"/>
            <a:ext cx="47529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655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b="1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合取是一个可交换的二元运算，命题的合取可看成命题相乘，叫逻辑乘。有时可写为</a:t>
            </a:r>
            <a:r>
              <a:rPr lang="en-US" altLang="zh-CN" sz="2400" b="1" u="sng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400" b="1" u="sng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P.Q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sng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P&amp;Q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sng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PandQ</a:t>
            </a:r>
            <a:endParaRPr lang="en-US" altLang="zh-CN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9" name="Text Box 35"/>
          <p:cNvSpPr txBox="1">
            <a:spLocks noChangeArrowheads="1"/>
          </p:cNvSpPr>
          <p:nvPr/>
        </p:nvSpPr>
        <p:spPr bwMode="auto">
          <a:xfrm>
            <a:off x="3216275" y="457200"/>
            <a:ext cx="6983413" cy="4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</a:t>
            </a: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---∧ conjunction  and      </a:t>
            </a:r>
            <a:endParaRPr lang="en-US" altLang="zh-CN" sz="2800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2BF593-BBBD-497B-B9DD-8B764044A978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9A8726-587C-47D0-A245-5AB78A64D89F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2711450" y="1196975"/>
            <a:ext cx="7561263" cy="191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联结词∧表示合取。两个命题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合取为一个新命题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b="1" baseline="0">
                <a:ea typeface="楷体_GB2312" pitchFamily="49" charset="-122"/>
              </a:rPr>
              <a:t>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baseline="0">
                <a:ea typeface="楷体_GB2312" pitchFamily="49" charset="-122"/>
              </a:rPr>
              <a:t>’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if and only if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）（当且仅当）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都为真时。</a:t>
            </a:r>
            <a:endParaRPr lang="zh-CN" altLang="en-US" sz="2400" b="1" baseline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9747" name="Group 3"/>
          <p:cNvGraphicFramePr>
            <a:graphicFrameLocks noGrp="1"/>
          </p:cNvGraphicFramePr>
          <p:nvPr/>
        </p:nvGraphicFramePr>
        <p:xfrm>
          <a:off x="3000375" y="3213100"/>
          <a:ext cx="2362200" cy="26746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29722" name="Rectangle 23"/>
          <p:cNvSpPr>
            <a:spLocks noChangeArrowheads="1"/>
          </p:cNvSpPr>
          <p:nvPr/>
        </p:nvSpPr>
        <p:spPr bwMode="auto">
          <a:xfrm>
            <a:off x="5519738" y="3357563"/>
            <a:ext cx="47529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655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合取是一个可交换的二元运算，命题的合取可看成命题相乘，叫逻辑乘。有时可写为</a:t>
            </a:r>
            <a:r>
              <a:rPr lang="en-US" altLang="zh-CN" sz="2400" b="1" u="sng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PQ</a:t>
            </a:r>
            <a:r>
              <a:rPr lang="zh-CN" altLang="en-US" sz="2400" b="1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400" b="1" u="sng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P.Q</a:t>
            </a:r>
            <a:r>
              <a:rPr lang="zh-CN" altLang="en-US" sz="2400" b="1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sng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P&amp;Q</a:t>
            </a:r>
            <a:r>
              <a:rPr lang="zh-CN" altLang="en-US" sz="2400" b="1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sng" baseline="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 and Q</a:t>
            </a:r>
            <a:endParaRPr lang="en-US" altLang="zh-CN" sz="2400" b="1" baseline="0" dirty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23" name="Text Box 24"/>
          <p:cNvSpPr txBox="1">
            <a:spLocks noChangeArrowheads="1"/>
          </p:cNvSpPr>
          <p:nvPr/>
        </p:nvSpPr>
        <p:spPr bwMode="auto">
          <a:xfrm>
            <a:off x="3216275" y="457200"/>
            <a:ext cx="6983413" cy="4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</a:t>
            </a: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---∧ conjunction  and      </a:t>
            </a:r>
            <a:endParaRPr lang="en-US" altLang="zh-CN" sz="2800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A6DC9A-0AD1-4CE3-B70C-F03B18BE68FE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8844DB-2EAD-499D-8CB6-56F7AA63E185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2711450" y="1196975"/>
            <a:ext cx="7561263" cy="191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联结词∧表示合取。两个命题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合取为一个新命题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b="1" baseline="0">
                <a:ea typeface="楷体_GB2312" pitchFamily="49" charset="-122"/>
              </a:rPr>
              <a:t>‘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baseline="0">
                <a:ea typeface="楷体_GB2312" pitchFamily="49" charset="-122"/>
              </a:rPr>
              <a:t>’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if and only if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）（当且仅当）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都为真时。</a:t>
            </a:r>
            <a:endParaRPr lang="zh-CN" altLang="en-US" sz="2400" b="1" baseline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aseline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3000375" y="3213100"/>
          <a:ext cx="2362200" cy="26746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0746" name="Rectangle 23"/>
          <p:cNvSpPr>
            <a:spLocks noChangeArrowheads="1"/>
          </p:cNvSpPr>
          <p:nvPr/>
        </p:nvSpPr>
        <p:spPr bwMode="auto">
          <a:xfrm>
            <a:off x="5519738" y="3357563"/>
            <a:ext cx="47529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655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b="1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合取是一个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可交换的二元运算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，命题的合取可看成命题相乘，叫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逻辑乘</a:t>
            </a:r>
            <a:r>
              <a:rPr lang="en-US" altLang="zh-CN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。有时可写为</a:t>
            </a:r>
            <a:r>
              <a:rPr lang="en-US" altLang="zh-CN" sz="2400" b="1" u="sng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400" b="1" u="sng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P.Q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sng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P&amp;Q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u="sng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and Q</a:t>
            </a:r>
            <a:endParaRPr lang="en-US" altLang="zh-CN" sz="24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47" name="Text Box 24"/>
          <p:cNvSpPr txBox="1">
            <a:spLocks noChangeArrowheads="1"/>
          </p:cNvSpPr>
          <p:nvPr/>
        </p:nvSpPr>
        <p:spPr bwMode="auto">
          <a:xfrm>
            <a:off x="3216275" y="457200"/>
            <a:ext cx="6983413" cy="4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</a:t>
            </a: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---∧ conjunction  and      </a:t>
            </a:r>
            <a:endParaRPr lang="en-US" altLang="zh-CN" sz="2800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1154B7-B361-4941-9211-C639FEF9C20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C5D31-181F-48E6-8A2D-D2889C663C20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）析取  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Disjuction   or</a:t>
            </a:r>
            <a:endParaRPr lang="en-US" altLang="zh-CN" sz="28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8262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联结词∨表示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。两个命题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析取为一个新的命题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至少有一个为真。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51" name="Rectangle 24"/>
          <p:cNvSpPr>
            <a:spLocks noChangeArrowheads="1"/>
          </p:cNvSpPr>
          <p:nvPr/>
        </p:nvSpPr>
        <p:spPr bwMode="auto">
          <a:xfrm>
            <a:off x="6024563" y="3933825"/>
            <a:ext cx="4319587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析取为可交换的二元运算，称为逻辑加</a:t>
            </a:r>
            <a:r>
              <a:rPr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或，也可写为</a:t>
            </a:r>
            <a:r>
              <a:rPr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P+Q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 or 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B5E41C-A8FD-48EC-807B-AD93B166D65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29EC82-7081-495D-BA03-4298DCA4B6D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125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71800" y="1219200"/>
            <a:ext cx="6934200" cy="47650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Mathematical  Logic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）是研究演绎推理的一门学科；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它的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主要研究内容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，特别着重于推理过程是否正确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它不是研究某个特定的语句是否正确，而是着重于语句之间的关系。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它的主要研究方法是采用数学的方法来研究推理。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而所谓数学方法就是引进一套符号体系的方法，所以数理逻辑又叫符号逻辑（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Symbolic  Logic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b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687381-AFE5-476C-BE7C-FB8A2B47120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98CA69-541C-4BC2-A2DB-57CA8C642300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）析取  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Disjuction   or</a:t>
            </a:r>
            <a:endParaRPr lang="en-US" altLang="zh-CN" sz="28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8262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联结词∨表示析取。两个命题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析取为一个新的命题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至少有一个为真。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3000375" y="3213100"/>
          <a:ext cx="2362200" cy="26746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2795" name="Rectangle 24"/>
          <p:cNvSpPr>
            <a:spLocks noChangeArrowheads="1"/>
          </p:cNvSpPr>
          <p:nvPr/>
        </p:nvSpPr>
        <p:spPr bwMode="auto">
          <a:xfrm>
            <a:off x="6024563" y="3933825"/>
            <a:ext cx="4319587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析取为可交换的二元运算，称为逻辑加，也可写为</a:t>
            </a:r>
            <a:r>
              <a:rPr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P+Q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 or Q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21EED9-E840-4964-AA59-CDCBA442B370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AC76AA-D9AA-4323-A31F-4C010B1000CB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）析取  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Disjuction   or</a:t>
            </a:r>
            <a:endParaRPr lang="en-US" altLang="zh-CN" sz="28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8262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联结词∨表示析取。两个命题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析取为一个新的命题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smtClean="0">
                <a:ea typeface="楷体_GB2312" pitchFamily="49" charset="-122"/>
              </a:rPr>
              <a:t>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ea typeface="楷体_GB2312" pitchFamily="49" charset="-122"/>
              </a:rPr>
              <a:t>’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至少有一个为真。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真值表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3000375" y="3213100"/>
          <a:ext cx="2362200" cy="26746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3819" name="Rectangle 24"/>
          <p:cNvSpPr>
            <a:spLocks noChangeArrowheads="1"/>
          </p:cNvSpPr>
          <p:nvPr/>
        </p:nvSpPr>
        <p:spPr bwMode="auto">
          <a:xfrm>
            <a:off x="6024563" y="3933825"/>
            <a:ext cx="4103687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析取为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可交换的二元运算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逻辑加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，也可写为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P+Q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or Q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AC0499-817A-4176-B2BE-CF901E3B3FC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5D355D-4824-453B-9186-22E2787BBF10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z="3600" smtClean="0">
              <a:ea typeface="楷体_GB2312" pitchFamily="49" charset="-122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40013" y="1125538"/>
            <a:ext cx="7704137" cy="233870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：汉语中的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有时与∨有相同含义，称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可兼或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（相容或）；有时与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不可兼或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排斥或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）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有相同含义。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排斥或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用真值表表示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b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见</a:t>
            </a:r>
            <a:r>
              <a:rPr lang="en-US" altLang="zh-CN" sz="2400" b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P5</a:t>
            </a:r>
            <a:endParaRPr lang="en-US" altLang="zh-CN" sz="2400" b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>
            <p:ph sz="half" idx="2"/>
          </p:nvPr>
        </p:nvGraphicFramePr>
        <p:xfrm>
          <a:off x="3216275" y="3213100"/>
          <a:ext cx="3023870" cy="2651125"/>
        </p:xfrm>
        <a:graphic>
          <a:graphicData uri="http://schemas.openxmlformats.org/drawingml/2006/table">
            <a:tbl>
              <a:tblPr/>
              <a:tblGrid>
                <a:gridCol w="1512570"/>
                <a:gridCol w="15113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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4843" name="Rectangle 32"/>
          <p:cNvSpPr>
            <a:spLocks noChangeArrowheads="1"/>
          </p:cNvSpPr>
          <p:nvPr/>
        </p:nvSpPr>
        <p:spPr bwMode="auto">
          <a:xfrm>
            <a:off x="6311900" y="4005263"/>
            <a:ext cx="4105275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baseline="0">
                <a:solidFill>
                  <a:srgbClr val="FF0000"/>
                </a:solidFill>
                <a:ea typeface="楷体_GB2312" pitchFamily="49" charset="-122"/>
              </a:rPr>
              <a:t>‘</a:t>
            </a:r>
            <a:r>
              <a:rPr lang="zh-CN" altLang="en-US" sz="2400" b="1" baseline="0">
                <a:solidFill>
                  <a:srgbClr val="FF0000"/>
                </a:solidFill>
                <a:ea typeface="楷体_GB2312" pitchFamily="49" charset="-122"/>
              </a:rPr>
              <a:t>不可兼或’是对同时性的否定</a:t>
            </a:r>
            <a:endParaRPr lang="zh-CN" altLang="en-US" sz="2400" b="1" baseline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CFAE3B-99C1-4586-BA11-DA20E43DC998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009E7D-1941-474A-AC8F-DEE6549C8AF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237363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如：我们上街去书店或去看电影</a:t>
            </a: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两种可能可以同时为真</a:t>
            </a:r>
            <a:r>
              <a:rPr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相容或</a:t>
            </a:r>
            <a:r>
              <a:rPr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如：我坐第三排五号或第四排五号。</a:t>
            </a: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他正在睡觉或游泳。    </a:t>
            </a:r>
            <a:endParaRPr lang="zh-CN" altLang="en-US" dirty="0" smtClean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566988" y="3716338"/>
            <a:ext cx="7705725" cy="213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baseline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两种可能只有一种是真，而不可能同时为真，所以应是异或（排斥或）。</a:t>
            </a:r>
            <a:endParaRPr lang="zh-CN" altLang="en-US" sz="2800" b="1" baseline="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教室里有</a:t>
            </a:r>
            <a:r>
              <a:rPr lang="en-US" altLang="zh-CN" sz="28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40</a:t>
            </a:r>
            <a:r>
              <a:rPr lang="zh-CN" altLang="en-US" sz="28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人（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或不是做联结词，而是指大约人数</a:t>
            </a:r>
            <a:r>
              <a:rPr lang="zh-CN" altLang="en-US" sz="2800" b="1" baseline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8655774" y="836712"/>
            <a:ext cx="1584176" cy="1296144"/>
          </a:xfrm>
          <a:prstGeom prst="wedgeRoundRectCallout">
            <a:avLst>
              <a:gd name="adj1" fmla="val -62186"/>
              <a:gd name="adj2" fmla="val 393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主体可分离</a:t>
            </a:r>
            <a:endParaRPr kumimoji="1" lang="zh-CN" alt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32EA7-5EF1-4646-ACEC-87F2FC7F12BA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4C8C37-3655-482B-A02E-798CAC8D161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Condition   Imply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753350" cy="46786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。两个命题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联结成一个条件命题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为假，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假。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真值表定义：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</a:pP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在条件命题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中，命题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的前件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项，前提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的后件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项，结论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Tx/>
              <a:buNone/>
            </a:pP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有时称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的充分条件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的必要条件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1" name="Rectangle 28"/>
          <p:cNvSpPr>
            <a:spLocks noChangeArrowheads="1"/>
          </p:cNvSpPr>
          <p:nvPr/>
        </p:nvSpPr>
        <p:spPr bwMode="auto">
          <a:xfrm>
            <a:off x="3962400" y="3048000"/>
            <a:ext cx="25400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条件是二元运算，不可交换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64E417-371E-48DA-BF8E-5B3E3EA262D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C3EC7C-3931-4AE3-8561-BE13D97473F4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Condition   Imply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753350" cy="46786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表示条件。两个命题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联结成一个条件命题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),P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为假，</a:t>
            </a:r>
            <a:r>
              <a:rPr lang="en-US" altLang="zh-CN" sz="2400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假。</a:t>
            </a: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真值表定义：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在条件命题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中，命题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的前件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项，前提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，命题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的后件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项，结论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Tx/>
              <a:buNone/>
            </a:pP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有时称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的充分条件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的必要条件</a:t>
            </a:r>
            <a:r>
              <a:rPr lang="zh-CN" altLang="en-US" sz="2400" dirty="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4868" name="Group 4"/>
          <p:cNvGraphicFramePr>
            <a:graphicFrameLocks noGrp="1"/>
          </p:cNvGraphicFramePr>
          <p:nvPr/>
        </p:nvGraphicFramePr>
        <p:xfrm>
          <a:off x="6858000" y="2209800"/>
          <a:ext cx="2438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7915" name="Rectangle 24"/>
          <p:cNvSpPr>
            <a:spLocks noChangeArrowheads="1"/>
          </p:cNvSpPr>
          <p:nvPr/>
        </p:nvSpPr>
        <p:spPr bwMode="auto">
          <a:xfrm>
            <a:off x="3962400" y="3048000"/>
            <a:ext cx="25400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条件是二元运算，不可交换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16EC34-6CD5-4618-A98F-A212086C3EC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8C6395-D243-4B02-A89D-CF8BCED98F0C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Condition   Imply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753350" cy="46786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表示条件。两个命题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联结成一个条件命题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为假，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真值表定义：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在条件命题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中，命题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的前件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项，前提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的后件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项，结论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Tx/>
              <a:buNone/>
            </a:pP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有时称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的充分条件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的必要条件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6858000" y="2209800"/>
          <a:ext cx="2438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8939" name="Rectangle 24"/>
          <p:cNvSpPr>
            <a:spLocks noChangeArrowheads="1"/>
          </p:cNvSpPr>
          <p:nvPr/>
        </p:nvSpPr>
        <p:spPr bwMode="auto">
          <a:xfrm>
            <a:off x="3962400" y="3048000"/>
            <a:ext cx="25400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条件是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二元运算</a:t>
            </a:r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不可交换</a:t>
            </a:r>
            <a:endParaRPr lang="zh-CN" altLang="en-US" sz="24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567637-7E69-4ACE-BF91-091FF5B83DE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499A43-AC82-45D1-9A3B-C5C67E50E7F9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Condition   Imply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753350" cy="46786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表示条件。两个命题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联结成一个条件命题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为假，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真值表定义：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在条件命题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前件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项，前提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，命题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后件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项，结论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有时称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的充分条件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的必要条件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6916" name="Group 4"/>
          <p:cNvGraphicFramePr>
            <a:graphicFrameLocks noGrp="1"/>
          </p:cNvGraphicFramePr>
          <p:nvPr/>
        </p:nvGraphicFramePr>
        <p:xfrm>
          <a:off x="6858000" y="2209800"/>
          <a:ext cx="2438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39963" name="Rectangle 24"/>
          <p:cNvSpPr>
            <a:spLocks noChangeArrowheads="1"/>
          </p:cNvSpPr>
          <p:nvPr/>
        </p:nvSpPr>
        <p:spPr bwMode="auto">
          <a:xfrm>
            <a:off x="3962400" y="3048000"/>
            <a:ext cx="25400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条件是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二元运算，不可交换</a:t>
            </a:r>
            <a:endParaRPr lang="zh-CN" altLang="en-US" sz="24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33F67-E12C-4F01-A021-DEC2788B519B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58379-06C7-42B6-B275-0F859C9164C6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Condition   Imply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753350" cy="50444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表示条件。两个命题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联结成一个条件命题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为假，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假。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真值表定义：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在条件命题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中，命题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的前件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项，前提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，命题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的后件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项，结论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有时称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的充分条件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的必要条件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7940" name="Group 4"/>
          <p:cNvGraphicFramePr>
            <a:graphicFrameLocks noGrp="1"/>
          </p:cNvGraphicFramePr>
          <p:nvPr/>
        </p:nvGraphicFramePr>
        <p:xfrm>
          <a:off x="6858000" y="2209800"/>
          <a:ext cx="2438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40987" name="Rectangle 24"/>
          <p:cNvSpPr>
            <a:spLocks noChangeArrowheads="1"/>
          </p:cNvSpPr>
          <p:nvPr/>
        </p:nvSpPr>
        <p:spPr bwMode="auto">
          <a:xfrm>
            <a:off x="3962400" y="3048000"/>
            <a:ext cx="25400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条件是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二元运算，不可交换</a:t>
            </a:r>
            <a:endParaRPr lang="zh-CN" altLang="en-US" sz="24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1A0298-6EEE-4AAC-B9C7-F3DAF3C7FD0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294585-1844-43F5-A211-69D4AF233CE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48600" cy="460565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汉语中，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。一般表示条件关系，并且要求前后语句有某种逻辑联系（因果、包含、实质），这种条件命题称为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形式条件命题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；不要求前后语句有内在联系的条件命题称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实质条件命题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（善意推定）。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一般后者包含前者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数理逻辑中的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一般为后者。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如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：我买到鱼，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：我吃鱼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Tx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：如果我买到鱼，则我吃鱼有因果关系，合理，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Tx/>
              <a:buNone/>
            </a:pP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如果我没买到鱼，则我吃鱼，      不合理，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7CDBD"/>
              </a:buClr>
              <a:buFontTx/>
              <a:buNone/>
            </a:pP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（强调买到鱼，不一定有因果关系）    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在实质条件命题中，当前提是假时，则不管后件是真是假，条件命题一定为真。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注意：</a:t>
            </a:r>
            <a:endParaRPr lang="zh-CN" altLang="en-US" sz="360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0870B4-87E8-419E-BA90-49EDF2289B41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08C337-597F-427A-839F-1E44B255FC7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71800" y="1219200"/>
            <a:ext cx="6934200" cy="47650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Mathematical  Logic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）是研究演绎推理的一门学科；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它的主要研究内容是推理，特别着重于推理过程是否正确；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它不是研究某个特定的语句是否正确，而是着重于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语句之间的关系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它的主要研究方法是采用数学的方法来研究推理。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而所谓数学方法就是引进一套符号体系的方法，所以数理逻辑又叫符号逻辑（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Symbolic  Logic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b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48AB68-5BD5-4A17-97C8-71DA14F03050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6B50C8-4FB4-4BF1-BA67-86EBF28DC0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48600" cy="460565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汉语中，如果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。一般表示条件关系，并且要求前后语句有某种逻辑联系（因果、包含、实质），这种条件命题称为形式条件命题；不要求前后语句有内在联系的条件命题称实质条件命题（善意推定）。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一般后者包含前者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数理逻辑中的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一般为后者。</a:t>
            </a:r>
            <a:endParaRPr lang="zh-CN" altLang="en-US" sz="24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：我买到鱼，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：我吃鱼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：如果我买到鱼，则我吃鱼有因果关系，合理，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endParaRPr lang="en-US" altLang="zh-CN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如果我没买到鱼，则我吃鱼，      不合理，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endParaRPr lang="en-US" altLang="zh-CN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（强调买到鱼，不一定有因果关系）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400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</a:pP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在实质条件命题中，当前提是假时，则不管后件是真是假，条件命题一定为真。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注意：</a:t>
            </a:r>
            <a:endParaRPr lang="zh-CN" altLang="en-US" sz="360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3F3F4-F5C2-4070-BE31-526B407A1D74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394949-6299-47B6-83C9-ECC9D220186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48600" cy="460565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汉语中，</a:t>
            </a:r>
            <a:r>
              <a:rPr lang="zh-CN" altLang="en-US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chemeClr val="hlink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 smtClean="0">
                <a:solidFill>
                  <a:schemeClr val="hlink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。一般表示条件关系，并且要求前后语句有某种逻辑联系（因果、包含、实质），这种条件命题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称为形式条件命题；不要求前后语句有内在联系的条件命题称实质条件命题（善意推定）。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一般后者包含前者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数理逻辑中的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一般为后者。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如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：我买到鱼，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：我吃鱼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：如果我买到鱼，则我吃鱼有因果关系，合理，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如果我没买到鱼，则我吃鱼，      不合理，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（强调买到鱼，不一定有因果关系）    </a:t>
            </a:r>
            <a:endParaRPr lang="zh-CN" altLang="en-US" sz="240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在实质条件命题中，当前提是假时，则不管后件是真是假，条件命题一定为真。</a:t>
            </a:r>
            <a:endParaRPr lang="zh-CN" altLang="en-US" sz="240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注意：</a:t>
            </a:r>
            <a:endParaRPr lang="zh-CN" altLang="en-US" sz="3600" smtClean="0">
              <a:ea typeface="楷体_GB2312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7320136" y="5517232"/>
            <a:ext cx="1944216" cy="936104"/>
          </a:xfrm>
          <a:prstGeom prst="wedgeRoundRectCallout">
            <a:avLst>
              <a:gd name="adj1" fmla="val -119152"/>
              <a:gd name="adj2" fmla="val -6142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律师中都试图说明</a:t>
            </a:r>
            <a:endParaRPr kumimoji="1" lang="en-US" altLang="zh-CN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对方有一个谎言就</a:t>
            </a:r>
            <a:endParaRPr kumimoji="1" lang="en-US" altLang="zh-CN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可以了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kumimoji="1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全盘否定</a:t>
            </a:r>
            <a:endParaRPr kumimoji="1" lang="zh-CN" altLang="en-US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81103C-C101-44C2-BD4E-5A488CC4010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844EC2-7FA4-4A5B-8156-B2FA3E50CC6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620000" cy="445897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  <a:ea typeface="楷体_GB2312" pitchFamily="49" charset="-122"/>
              </a:rPr>
              <a:t>只有在前提成立的情况下，才考虑条件命题的真假，至于前提不成立的情况，我们不予考虑，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故此时，不管后件是真是假均可认为是真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  <a:ea typeface="楷体_GB2312" pitchFamily="49" charset="-122"/>
              </a:rPr>
              <a:t>。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（前提和结论之间有无因果，实质关系，难以区分）</a:t>
            </a:r>
            <a:endParaRPr lang="zh-CN" altLang="en-US" sz="2400" dirty="0" smtClean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</a:pP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②一些文献，把条件关系看成是蕴涵关系，把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完全等同，这里将蕴涵另作定义。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</a:pP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给定命题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，我们把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分别叫作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的逆命题，反命题，逆反命题。（注意：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endParaRPr lang="en-US" altLang="zh-CN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         Q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143250" y="333375"/>
            <a:ext cx="230505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baseline="0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endParaRPr lang="zh-CN" altLang="en-US" sz="3600" b="1" baseline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BCF8FE-4695-4085-8FE1-A07AEB61A69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09665A-8837-407E-81B7-1126F695C89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620000" cy="445897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zh-CN" altLang="en-US" sz="2400" smtClean="0">
                <a:latin typeface="宋体" panose="02010600030101010101" pitchFamily="2" charset="-122"/>
                <a:ea typeface="楷体_GB2312" pitchFamily="49" charset="-122"/>
              </a:rPr>
              <a:t>只有在前提成立的情况下，才考虑条件命题的真假，至于前提不成立的情况，我们不予考虑，故此时，不管后件是真是假均可认为是真。（前提和结论之间有无因果，实质关系，难以区分）</a:t>
            </a:r>
            <a:endParaRPr lang="zh-CN" altLang="en-US" sz="2400" smtClean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②一些文献，把条件关系看成是蕴涵关系，把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完全等同，这里将蕴涵另作定义。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给定命题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，我们把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分别叫作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的逆命题，反命题，逆反命题。（注意：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endParaRPr lang="en-US" altLang="zh-CN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         Q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3143250" y="333375"/>
            <a:ext cx="230505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baseline="0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endParaRPr lang="zh-CN" altLang="en-US" sz="3600" b="1" baseline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A7A2D5-85A7-4A36-BA4D-D8F8963895A4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902412-55B1-4C33-88C7-C859903B7FC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620000" cy="445897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zh-CN" altLang="en-US" sz="2400" dirty="0" smtClean="0">
                <a:latin typeface="宋体" panose="02010600030101010101" pitchFamily="2" charset="-122"/>
                <a:ea typeface="楷体_GB2312" pitchFamily="49" charset="-122"/>
              </a:rPr>
              <a:t>理解：只有在前提成立的情况下，考虑条件命题的真假，至于前提不成立的情况，我们不予考虑，故此时，不管后件是真是假均可认为是真。（前提和结论之间有无因果，实质关系，难以区分）</a:t>
            </a:r>
            <a:endParaRPr lang="zh-CN" altLang="en-US" sz="2400" dirty="0" smtClean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②一些文献，把条件关系看成是蕴涵关系，把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完全等同，这里将蕴涵另作定义。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给定命题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，我们把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endParaRPr lang="zh-CN" altLang="en-US" sz="24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分别叫作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的逆命题，反命题，逆反命题。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（注意：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endParaRPr lang="en-US" altLang="zh-CN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Q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→ </a:t>
            </a: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143250" y="333375"/>
            <a:ext cx="230505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baseline="0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endParaRPr lang="zh-CN" altLang="en-US" sz="3600" b="1" baseline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D4CBED-126A-464A-B620-AD1A562AFACE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B27F24-0E74-4248-B4D7-49438649ED85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）双条件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Bicondition 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899285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双条件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。两个命题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联结成一个双条件命题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的真值相同时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rgbClr val="C7CDBD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用真值表定义：</a:t>
            </a:r>
            <a:endParaRPr lang="zh-CN" altLang="en-US" sz="2400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5" name="Rectangle 27"/>
          <p:cNvSpPr>
            <a:spLocks noChangeArrowheads="1"/>
          </p:cNvSpPr>
          <p:nvPr/>
        </p:nvSpPr>
        <p:spPr bwMode="auto">
          <a:xfrm>
            <a:off x="5715000" y="4038600"/>
            <a:ext cx="405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双条件是可交换的二元运算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AE4BB4-79BE-4D22-B6BE-7223368D360E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CB2EDF-7D26-4B10-B2AB-E60116FF3226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）双条件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Bicondition 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899285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表示双条件。两个命题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联结成一个双条件命题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smtClean="0">
                <a:ea typeface="楷体_GB2312" pitchFamily="49" charset="-122"/>
              </a:rPr>
              <a:t>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 iff Q</a:t>
            </a:r>
            <a:r>
              <a:rPr lang="en-US" altLang="zh-CN" sz="2400" smtClean="0">
                <a:ea typeface="楷体_GB2312" pitchFamily="49" charset="-122"/>
              </a:rPr>
              <a:t>’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）。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的真值相同时。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用真值表定义：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2971800" y="3276600"/>
          <a:ext cx="2362200" cy="26746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49179" name="Rectangle 24"/>
          <p:cNvSpPr>
            <a:spLocks noChangeArrowheads="1"/>
          </p:cNvSpPr>
          <p:nvPr/>
        </p:nvSpPr>
        <p:spPr bwMode="auto">
          <a:xfrm>
            <a:off x="5715000" y="4038600"/>
            <a:ext cx="405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双条件是可交换的二元运算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C635CF-8762-4FE7-881C-CD9FA414F70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30267C-C7AE-4D88-953F-53421BBF3C9F}" type="datetime1">
              <a:rPr lang="zh-CN" altLang="en-US"/>
            </a:fld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）双条件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Bicondition 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1899285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表示双条件。两个命题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联结成一个双条件命题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（读作</a:t>
            </a:r>
            <a:r>
              <a:rPr lang="zh-CN" altLang="en-US" sz="2400" smtClean="0">
                <a:ea typeface="楷体_GB2312" pitchFamily="49" charset="-122"/>
              </a:rPr>
              <a:t>‘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 iff Q</a:t>
            </a:r>
            <a:r>
              <a:rPr lang="en-US" altLang="zh-CN" sz="2400" smtClean="0">
                <a:ea typeface="楷体_GB2312" pitchFamily="49" charset="-122"/>
              </a:rPr>
              <a:t>’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）。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为真，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iff 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的真值相同时。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用真值表定义：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6132" name="Group 4"/>
          <p:cNvGraphicFramePr>
            <a:graphicFrameLocks noGrp="1"/>
          </p:cNvGraphicFramePr>
          <p:nvPr/>
        </p:nvGraphicFramePr>
        <p:xfrm>
          <a:off x="2971800" y="3276600"/>
          <a:ext cx="2362200" cy="26746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03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538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sp>
        <p:nvSpPr>
          <p:cNvPr id="50203" name="Rectangle 24"/>
          <p:cNvSpPr>
            <a:spLocks noChangeArrowheads="1"/>
          </p:cNvSpPr>
          <p:nvPr/>
        </p:nvSpPr>
        <p:spPr bwMode="auto">
          <a:xfrm>
            <a:off x="5715000" y="4038600"/>
            <a:ext cx="405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双条件是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可交换的二元运算</a:t>
            </a:r>
            <a:endParaRPr lang="zh-CN" altLang="en-US" sz="24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714" y="288590"/>
            <a:ext cx="7005638" cy="719138"/>
          </a:xfrm>
        </p:spPr>
        <p:txBody>
          <a:bodyPr/>
          <a:lstStyle/>
          <a:p>
            <a:pPr algn="ctr"/>
            <a:r>
              <a:rPr lang="zh-CN" altLang="en-US" dirty="0" smtClean="0"/>
              <a:t>连接词回顾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166813"/>
            <a:ext cx="7620000" cy="5829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82C8EF-EB3F-4F79-8F4E-D83E5A0C7890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1B1B6-907A-4A92-B7EE-BD13584194CB}" type="slidenum">
              <a:rPr lang="en-US" altLang="zh-CN" smtClean="0"/>
            </a:fld>
            <a:r>
              <a:rPr lang="en-US" altLang="zh-CN" dirty="0" smtClean="0"/>
              <a:t>/87</a:t>
            </a:r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7680176" y="2564904"/>
          <a:ext cx="2362200" cy="22860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4871864" y="2648396"/>
          <a:ext cx="2438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31"/>
          <p:cNvGraphicFramePr/>
          <p:nvPr/>
        </p:nvGraphicFramePr>
        <p:xfrm>
          <a:off x="2351584" y="2648396"/>
          <a:ext cx="2388870" cy="2286000"/>
        </p:xfrm>
        <a:graphic>
          <a:graphicData uri="http://schemas.openxmlformats.org/drawingml/2006/table">
            <a:tbl>
              <a:tblPr/>
              <a:tblGrid>
                <a:gridCol w="119507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    Q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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C5C8C5-6AC5-46F3-9443-11C34F521250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024DB9-F116-41FF-B9D9-9AD5634C06D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143000"/>
            <a:ext cx="7905750" cy="51898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屋里灯光未灭与今夜星光灿烂。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解：设基本命题：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：屋里灯光未灭，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：今夜星光灿烂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则上述命题   </a:t>
            </a: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 ∧ Q</a:t>
            </a:r>
            <a:endParaRPr lang="en-US" altLang="zh-CN" sz="2400" b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400" b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）例</a:t>
            </a: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中复合命题的含义在日常生活中是难以理解的（两个命题间无内在联系），但在数理逻辑中是允许的，也是正确的（符合定义即可</a:t>
            </a: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考虑的是命题间的形式关系）</a:t>
            </a:r>
            <a:endParaRPr lang="zh-CN" altLang="en-US" sz="2400" b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）联结词∧是对称的（可交换的），即</a:t>
            </a: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Q∧P</a:t>
            </a:r>
            <a:r>
              <a:rPr lang="zh-CN" altLang="en-US" sz="2400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endParaRPr lang="zh-CN" altLang="en-US" sz="2400" b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6" name="Rectangle 7"/>
          <p:cNvSpPr>
            <a:spLocks noGrp="1" noChangeArrowheads="1"/>
          </p:cNvSpPr>
          <p:nvPr>
            <p:ph type="title"/>
          </p:nvPr>
        </p:nvSpPr>
        <p:spPr>
          <a:xfrm>
            <a:off x="3362325" y="304800"/>
            <a:ext cx="6786563" cy="719138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1.2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D643BB-C757-4D8F-85E8-C2C0759BA63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624EAF-7583-4862-8C96-97AD9146770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173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71800" y="1219200"/>
            <a:ext cx="6934200" cy="47650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Mathematical  Logic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）是研究演绎推理的一门学科；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它的主要研究内容是推理，特别着重于推理过程是否正确；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它不是研究某个特定的语句是否正确，而是着重于语句之间的关系。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它的主要研究方法是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采用数学的方法来研究推理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而所谓数学方法就是引进一套符号体系的方法，所以数理逻辑又叫符号逻辑（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Symbolic  Logic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b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1964ED-4EEB-4C54-BCA3-B9A17B5E7EAC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3F186D-5F7B-4F3C-8AD4-EB3ECF6591B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1143000"/>
            <a:ext cx="7905750" cy="51898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屋里灯光未灭与今夜星光灿烂。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解：设基本命题：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：屋里灯光未灭，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：今夜星光灿烂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则上述命题  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∧ Q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400" b="1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）例</a:t>
            </a:r>
            <a:r>
              <a:rPr lang="en-US" altLang="zh-CN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中复合命题的含义在日常生活中是难以理解的（两个命题间无内在联系），但在数理逻辑中是允许的，也是正确的（符合定义即可</a:t>
            </a:r>
            <a:r>
              <a:rPr lang="en-US" altLang="zh-CN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考虑的是命题间的形式关系）</a:t>
            </a:r>
            <a:endParaRPr lang="zh-CN" altLang="en-US" sz="2400" b="1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）联结词∧是对称的（可交换的），即</a:t>
            </a:r>
            <a:r>
              <a:rPr lang="en-US" altLang="zh-CN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Q∧P</a:t>
            </a:r>
            <a:r>
              <a:rPr lang="zh-CN" altLang="en-US" sz="2400" b="1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endParaRPr lang="zh-CN" altLang="en-US" sz="2400" b="1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title"/>
          </p:nvPr>
        </p:nvSpPr>
        <p:spPr>
          <a:xfrm>
            <a:off x="3362325" y="304800"/>
            <a:ext cx="6786563" cy="719138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1.2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4A104A-8731-41BA-A2CF-EEB990AE5C3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34C240-3411-44C9-AB7F-DCE7EDF818CB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1143000"/>
            <a:ext cx="7905750" cy="51898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屋里灯光未灭与今夜星光灿烂。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解：设基本命题：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：屋里灯光未灭，</a:t>
            </a: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：今夜星光灿烂</a:t>
            </a:r>
            <a:endParaRPr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则上述命题   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 ∧ Q</a:t>
            </a:r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）例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中复合命题的含义在日常生活中是难以理解的（两个命题间无内在联系），但在数理逻辑中是允许的，也是正确的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（符合定义即可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考虑的是命题间的形式关系）</a:t>
            </a:r>
            <a:endParaRPr lang="zh-CN" altLang="en-US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lvl="1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）联结词∧是对称的（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可交换的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），即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Q∧P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endParaRPr lang="zh-CN" altLang="en-US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>
          <a:xfrm>
            <a:off x="3362325" y="304800"/>
            <a:ext cx="6786563" cy="719138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1.2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AA6C8E-7C9B-4763-A808-521E0F902764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A302AF-81F3-4A6C-A0A8-C45CFAFDE48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530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汉语中的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有多义性，有时与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同时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不但</a:t>
            </a: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</a:rPr>
              <a:t>……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solidFill>
                  <a:srgbClr val="0000CC"/>
                </a:solidFill>
                <a:ea typeface="楷体_GB2312" pitchFamily="49" charset="-122"/>
              </a:rPr>
              <a:t>……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zh-CN" altLang="en-US" smtClean="0">
                <a:solidFill>
                  <a:srgbClr val="0000CC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，等是一个含义，有时又有不同的含义。</a:t>
            </a:r>
            <a:endParaRPr lang="zh-CN" altLang="en-US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buFontTx/>
              <a:buNone/>
            </a:pP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  </a:t>
            </a:r>
            <a:r>
              <a:rPr lang="zh-CN" altLang="en-US" b="1" u="sng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他打开书并开始读</a:t>
            </a:r>
            <a:endParaRPr lang="zh-CN" altLang="en-US" b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buFontTx/>
              <a:buNone/>
            </a:pP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这里的</a:t>
            </a:r>
            <a:r>
              <a:rPr lang="zh-CN" altLang="en-US" b="1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b="1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b="1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zh-CN" altLang="en-US" b="1" u="sng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zh-CN" altLang="en-US" b="1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zh-CN" altLang="en-US" b="1" u="sng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然后</a:t>
            </a:r>
            <a:r>
              <a:rPr lang="zh-CN" altLang="en-US" b="1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，的含义，不能用∧ 表示</a:t>
            </a:r>
            <a:r>
              <a:rPr lang="en-US" altLang="zh-CN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有先后次序关系，是不可交换的。</a:t>
            </a:r>
            <a:endParaRPr lang="zh-CN" altLang="en-US" b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又如：李明</a:t>
            </a:r>
            <a:r>
              <a:rPr lang="zh-CN" altLang="en-US" u="sng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王冬是同学。      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这里的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表示二人的关系，是一个命题，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不是联结两个命题，不能用∧。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8" name="Rectangle 5"/>
          <p:cNvSpPr>
            <a:spLocks noGrp="1" noChangeArrowheads="1"/>
          </p:cNvSpPr>
          <p:nvPr>
            <p:ph type="title"/>
          </p:nvPr>
        </p:nvSpPr>
        <p:spPr>
          <a:xfrm>
            <a:off x="3435350" y="304800"/>
            <a:ext cx="6713538" cy="719138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（续）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F648B1-40A0-46E3-995D-BEEE33B5BEF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BEA2B1-C412-492D-AF31-EE5203A28BE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530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）汉语中的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有多义性，有时与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同时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不但</a:t>
            </a:r>
            <a:r>
              <a:rPr lang="en-US" altLang="zh-CN" smtClean="0">
                <a:ea typeface="楷体_GB2312" pitchFamily="49" charset="-122"/>
              </a:rPr>
              <a:t>……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ea typeface="楷体_GB2312" pitchFamily="49" charset="-122"/>
              </a:rPr>
              <a:t>……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zh-CN" altLang="en-US" smtClean="0">
                <a:ea typeface="楷体_GB2312" pitchFamily="49" charset="-122"/>
              </a:rPr>
              <a:t>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，等是一个含义，有时又有不同的含义。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如： </a:t>
            </a:r>
            <a:r>
              <a:rPr lang="zh-CN" altLang="en-US" b="1" u="sng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他打开书并开始读</a:t>
            </a:r>
            <a:endParaRPr lang="zh-CN" altLang="en-US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这里的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b="1" u="sng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b="1" u="sng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然后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，的含义，不能用∧ 表示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有先后次序关系，是不可交换的</a:t>
            </a: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又如：李明</a:t>
            </a:r>
            <a:r>
              <a:rPr lang="zh-CN" altLang="en-US" u="sng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王冬是同学。      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这里的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表示二人的关系，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是一个命题，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不是联结两个命题，不能用∧。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title"/>
          </p:nvPr>
        </p:nvSpPr>
        <p:spPr>
          <a:xfrm>
            <a:off x="3435350" y="304800"/>
            <a:ext cx="6713538" cy="719138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（续）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57D492-FB68-4C9A-8323-94434D8D988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CF9184-C3E9-43E7-A82A-CDD89E596A07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说明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066800"/>
            <a:ext cx="7620000" cy="365379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zh-CN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是句子与句子之间的联结，而非单纯的名词、形容词、数词等的联结；</a:t>
            </a:r>
            <a:endParaRPr lang="zh-CN" altLang="en-US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noProof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是两个句子真值之间的联结，而非句子的具体含义的联结，两个句子之间可以无任何的内在联系；</a:t>
            </a:r>
            <a:endParaRPr lang="zh-CN" altLang="en-US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0" lang="zh-CN" altLang="en-US" dirty="0" smtClean="0">
                <a:solidFill>
                  <a:srgbClr val="C7CDBD"/>
                </a:solidFill>
              </a:rPr>
              <a:t>～、</a:t>
            </a:r>
            <a:r>
              <a:rPr lang="zh-CN" altLang="en-US" dirty="0" smtClean="0">
                <a:solidFill>
                  <a:srgbClr val="C7CDBD"/>
                </a:solidFill>
              </a:rPr>
              <a:t>∨、∧</a:t>
            </a:r>
            <a:r>
              <a:rPr lang="zh-CN" altLang="en-US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联结词是最基本的，其它</a:t>
            </a:r>
            <a:r>
              <a:rPr lang="zh-CN" altLang="zh-CN" noProof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dirty="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的功能都可以用它们表示出来。 </a:t>
            </a:r>
            <a:endParaRPr lang="zh-CN" altLang="en-US" dirty="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5AE1F3-EB2E-4321-B114-B84BF45AC89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36C0AE-25B9-4A84-B1ED-F930B9A7719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说明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066800"/>
            <a:ext cx="7620000" cy="365379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是句子与句子之间的联结，而非单纯的名词、形容词、数词等的联结；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是两个句子真值之间的联结，而非句子的具体含义的联结，两个句子之间可以无任何的内在联系；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0" lang="zh-CN" altLang="en-US" smtClean="0">
                <a:solidFill>
                  <a:srgbClr val="C7CDBD"/>
                </a:solidFill>
              </a:rPr>
              <a:t>～、</a:t>
            </a:r>
            <a:r>
              <a:rPr lang="zh-CN" altLang="en-US" smtClean="0">
                <a:solidFill>
                  <a:srgbClr val="C7CDBD"/>
                </a:solidFill>
              </a:rPr>
              <a:t>∨、∧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联结词是最基本的，其它</a:t>
            </a:r>
            <a:r>
              <a:rPr lang="zh-CN" altLang="zh-CN" noProof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的功能都可以用它们表示出来。 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D16D9B-4E7A-4DD3-B679-43E4C99B3FD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7305B4-508F-4532-8CA1-98B42132A7D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说明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066800"/>
            <a:ext cx="7620000" cy="365379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是句子与句子之间的联结，而非单纯的名词、形容词、数词等的联结；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是两个句子真值之间的联结，而非句子的具体含义的联结，两个句子之间可以无任何的内在联系；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0" lang="zh-CN" altLang="en-US" smtClean="0">
                <a:solidFill>
                  <a:srgbClr val="0000FF"/>
                </a:solidFill>
              </a:rPr>
              <a:t>～、</a:t>
            </a:r>
            <a:r>
              <a:rPr lang="zh-CN" altLang="en-US" smtClean="0">
                <a:solidFill>
                  <a:srgbClr val="0000FF"/>
                </a:solidFill>
              </a:rPr>
              <a:t>∨、∧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联结词是最基本的，其它</a:t>
            </a:r>
            <a:r>
              <a:rPr lang="zh-CN" altLang="zh-CN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的功能都可以用它们表示出来。 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92ECF6-233C-4B90-B9E1-8609C5266E1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210024-E574-400B-B36C-CBB78E5E95AE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18922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联结词与自然语言之间的对应并非一一对应，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合取联结词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对应了自然语言的 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虽然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但是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条件联结词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只要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就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仅当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才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双条件联结词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充分必要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析取联结词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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对应的是相容（可兼）的或。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44FFBB-AF35-4317-AB46-F22AF737F2E6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D35D72-095A-471D-8141-2C967517473F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18922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联结词与自然语言之间的对应并非一一对应，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合取联结词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对应了自然语言的 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虽然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但是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条件联结词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只要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就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仅当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才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双条件联结词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充分必要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析取联结词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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对应的是相容（可兼）的或。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6E2C16-8AEA-41D2-B7B0-5703700CB961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81F208-A1D8-4800-BA98-8EDE247B6858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18922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联结词与自然语言之间的对应并非一一对应，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合取联结词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对应了自然语言的 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虽然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但是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条件联结词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只要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就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仅当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才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双条件联结词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充分必要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析取联结词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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对应的是相容（可兼）的或。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2C3959-8CAC-4DBF-9DF5-F0114C6BE07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AA1158-5C20-49F9-BDC0-CE7FD637B04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71800" y="1219200"/>
            <a:ext cx="6934200" cy="47650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Mathematical  Logic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）是研究演绎推理的一门学科；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它的主要研究内容是推理，特别着重于推理过程是否正确；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它不是研究某个特定的语句是否正确，而是着重于语句之间的关系。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它的主要研究方法是采用数学的方法来研究推理。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0000CC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而所谓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数学方法就是引进一套符号体系的方法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，所以数理逻辑又叫符号逻辑（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Symbolic  Logic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b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数理逻辑：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6CED9A-E02A-4C6F-82FA-6766538009B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4A876-1F91-45F3-A2B8-123FDD5FD21B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18922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联结词与自然语言之间的对应并非一一对应，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合取联结词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对应了自然语言的 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虽然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但是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条件联结词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mtClean="0">
                <a:ea typeface="楷体_GB2312" pitchFamily="49" charset="-122"/>
              </a:rPr>
              <a:t>“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只要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就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仅当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才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双条件联结词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充分必要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C7CDBD"/>
              </a:buClr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析取联结词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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对应的是相容（可兼）的或。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F87D70-3A67-4F66-9477-5973D3EFB40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184F7-157D-4931-AF96-1A73D6109FDC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826375" cy="518922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联结词与自然语言之间的对应并非一一对应，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合取联结词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对应了自然语言的 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虽然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但是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条件联结词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mtClean="0">
                <a:ea typeface="楷体_GB2312" pitchFamily="49" charset="-122"/>
              </a:rPr>
              <a:t>“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→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只要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就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仅当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才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双条件联结词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对应了自然语言中的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充分必要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rgbClr val="FF0000"/>
              </a:buClr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析取联结词</a:t>
            </a:r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</a:t>
            </a:r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对应的是相容（可兼）的或。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52656-A7E5-4F14-8DB5-7E0073946558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EBEE48-F1B8-4CC2-90D4-924AB22829F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82888" y="1143000"/>
            <a:ext cx="7489825" cy="135128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为了不使句子产生混淆，作如下约定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命题联结词之优先级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如下：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2706688" y="2438400"/>
            <a:ext cx="7546975" cy="367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40000"/>
              </a:lnSpc>
              <a:buClr>
                <a:srgbClr val="C7CDBD"/>
              </a:buClr>
            </a:pPr>
            <a:r>
              <a:rPr lang="en-US" altLang="zh-CN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否定→合取→析取→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双条件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C7CDBD"/>
              </a:buClr>
              <a:buFontTx/>
              <a:buChar char="•"/>
            </a:pP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同级的联结词，按其出现的先后次序</a:t>
            </a: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从左到右)</a:t>
            </a:r>
            <a:endParaRPr lang="zh-CN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C7CDBD"/>
              </a:buClr>
              <a:buFontTx/>
              <a:buChar char="•"/>
            </a:pP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若运算要求与优先次序不一致时，可使用括号；同级符号相邻时，也可使用括号。括号中的运算为最优先级。</a:t>
            </a:r>
            <a:endParaRPr lang="zh-CN" altLang="en-US" sz="2800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约  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6F8F0F-D7A6-4F6C-8F59-955183528D6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9A0280-4E02-47D0-A9A8-4BE870B8F7A7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82888" y="1143000"/>
            <a:ext cx="7489825" cy="135128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为了不使句子产生混淆，作如下约定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命题联结词之优先级如下：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2706688" y="2438400"/>
            <a:ext cx="7546975" cy="367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40000"/>
              </a:lnSpc>
              <a:buClr>
                <a:srgbClr val="C7CDBD"/>
              </a:buClr>
            </a:pPr>
            <a:r>
              <a:rPr lang="en-US" altLang="zh-CN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1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800" b="1" baseline="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否定→合取→析取</a:t>
            </a:r>
            <a:r>
              <a:rPr 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双条件</a:t>
            </a:r>
            <a:endParaRPr lang="zh-CN" altLang="en-US" sz="2800" b="1" baseline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C7CDBD"/>
              </a:buClr>
              <a:buFontTx/>
              <a:buChar char="•"/>
            </a:pP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同级的联结词，按其出现的先后次序</a:t>
            </a:r>
            <a:r>
              <a:rPr lang="en-US" altLang="en-US" sz="2800" b="1" baseline="0" dirty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从左到右)</a:t>
            </a:r>
            <a:endParaRPr lang="zh-CN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C7CDBD"/>
              </a:buClr>
              <a:buFontTx/>
              <a:buChar char="•"/>
            </a:pP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若运算要求与优先次序不一致时，可使用括号；同级符号相邻时，也可使用括号。括号中的运算为最优先级。</a:t>
            </a:r>
            <a:endParaRPr lang="zh-CN" altLang="en-US" sz="2800" baseline="0" dirty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约  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488D59-C6AA-40DF-8C2B-2F8BCE4F7FF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6222BA-FA78-419A-9CDE-BB01DFAB7D61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82888" y="1143000"/>
            <a:ext cx="7489825" cy="135128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为了不使句子产生混淆，作如下约定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命题联结词之优先级如下：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6" name="Rectangle 3"/>
          <p:cNvSpPr>
            <a:spLocks noChangeArrowheads="1"/>
          </p:cNvSpPr>
          <p:nvPr/>
        </p:nvSpPr>
        <p:spPr bwMode="auto">
          <a:xfrm>
            <a:off x="2706688" y="2438400"/>
            <a:ext cx="7546975" cy="367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40000"/>
              </a:lnSpc>
              <a:buClr>
                <a:srgbClr val="00FF00"/>
              </a:buClr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否定→合取→析取→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双条件</a:t>
            </a:r>
            <a:endParaRPr lang="zh-CN" altLang="en-US" sz="2800" b="1" baseline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00FF00"/>
              </a:buClr>
            </a:pP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同级的联结词，按其出现的先后次序</a:t>
            </a:r>
            <a:r>
              <a:rPr lang="en-US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从左到右</a:t>
            </a:r>
            <a:r>
              <a:rPr lang="zh-CN" altLang="en-US" sz="2800" b="1" baseline="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b="1" baseline="0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00FF00"/>
              </a:buClr>
              <a:buFontTx/>
              <a:buChar char="•"/>
            </a:pP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若运算要求与优先次序不一致时，可使用括号；同级符号相邻时，也可使用括号。括号中的运算为最优先级。</a:t>
            </a:r>
            <a:endParaRPr lang="zh-CN" altLang="en-US" sz="2800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约  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446300-6EFB-4EBE-815E-FF3C899FF6A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BC9603-DA53-4FBA-B042-6616619FB870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82888" y="1143000"/>
            <a:ext cx="7489825" cy="135128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为了不使句子产生混淆，作如下约定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命题联结词之优先级如下：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0" name="Rectangle 3"/>
          <p:cNvSpPr>
            <a:spLocks noChangeArrowheads="1"/>
          </p:cNvSpPr>
          <p:nvPr/>
        </p:nvSpPr>
        <p:spPr bwMode="auto">
          <a:xfrm>
            <a:off x="2706688" y="2438400"/>
            <a:ext cx="7710487" cy="367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40000"/>
              </a:lnSpc>
              <a:buClr>
                <a:srgbClr val="00FF00"/>
              </a:buClr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否定→合取→析取→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双条件</a:t>
            </a:r>
            <a:endParaRPr lang="zh-CN" altLang="en-US" sz="2800" b="1" baseline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00FF00"/>
              </a:buClr>
            </a:pP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同级的联结词，按其出现的先后次序</a:t>
            </a:r>
            <a:r>
              <a:rPr lang="en-US" altLang="en-US" sz="2800" b="1" baseline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 noProof="1">
                <a:latin typeface="楷体_GB2312" pitchFamily="49" charset="-122"/>
                <a:ea typeface="楷体_GB2312" pitchFamily="49" charset="-122"/>
              </a:rPr>
              <a:t>从左到右)</a:t>
            </a:r>
            <a:endParaRPr lang="zh-CN" altLang="en-US" sz="2800" b="1" baseline="0" noProof="1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40000"/>
              </a:lnSpc>
              <a:buClr>
                <a:srgbClr val="00FF00"/>
              </a:buClr>
            </a:pPr>
            <a:r>
              <a:rPr lang="en-US" altLang="zh-CN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若运算要求与优先次序不一致时，可使用括号；同级符号相邻时，也可使用括号。括号中的运算为最优先级。</a:t>
            </a:r>
            <a:endParaRPr lang="zh-CN" altLang="en-US" sz="2800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约  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0CD07C-50C5-4A1E-B58F-430E0D55B35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AEC32A-3726-466A-A7D5-A41A5646999D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66988" y="1125538"/>
            <a:ext cx="7850187" cy="2650490"/>
          </a:xfrm>
        </p:spPr>
        <p:txBody>
          <a:bodyPr lIns="0" rIns="0"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：明天上午七点下雨；</a:t>
            </a:r>
            <a:b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：明天上午七点下雪；</a:t>
            </a:r>
            <a:endParaRPr lang="en-US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：我将去学校。</a:t>
            </a:r>
            <a:endParaRPr lang="zh-CN" altLang="en-US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zh-CN" altLang="zh-CN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如果明天上午七点不是雨夹雪，则我将去学校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7329488" cy="719138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smtClean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2495550" y="4508500"/>
            <a:ext cx="7921625" cy="11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FF00"/>
              </a:buClr>
            </a:pPr>
            <a:r>
              <a:rPr lang="zh-CN" altLang="zh-CN" sz="2800" b="1" baseline="0" noProof="1">
                <a:solidFill>
                  <a:srgbClr val="C7CDBD"/>
                </a:solidFill>
                <a:ea typeface="楷体_GB2312" pitchFamily="49" charset="-122"/>
              </a:rPr>
              <a:t>2</a:t>
            </a:r>
            <a:r>
              <a:rPr lang="zh-CN" altLang="en-US" sz="2800" b="1" baseline="0">
                <a:solidFill>
                  <a:srgbClr val="C7CDBD"/>
                </a:solidFill>
                <a:ea typeface="楷体_GB2312" pitchFamily="49" charset="-122"/>
              </a:rPr>
              <a:t>）</a:t>
            </a:r>
            <a:r>
              <a:rPr lang="en-US" sz="2800" b="1" baseline="0">
                <a:solidFill>
                  <a:srgbClr val="C7CDBD"/>
                </a:solidFill>
                <a:ea typeface="楷体_GB2312" pitchFamily="49" charset="-122"/>
              </a:rPr>
              <a:t>如果明天上午七点不下雨并且不下雪，则我将去学校。</a:t>
            </a:r>
            <a:endParaRPr lang="en-US" sz="2800" b="1" baseline="0">
              <a:solidFill>
                <a:srgbClr val="C7CDBD"/>
              </a:solidFill>
              <a:ea typeface="楷体_GB2312" pitchFamily="49" charset="-122"/>
            </a:endParaRP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2566988" y="3860800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(P∧Q)→R。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2566988" y="5589588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aseline="0" noProof="1">
                <a:solidFill>
                  <a:srgbClr val="C7CDBD"/>
                </a:solidFill>
              </a:rPr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noProof="1">
                <a:solidFill>
                  <a:srgbClr val="C7CDBD"/>
                </a:solidFill>
              </a:rPr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Q)→R。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1D7563-E341-4745-AA0F-B963D5864F2E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4EA066-546D-43EF-85B7-6E0F2E96027D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66988" y="1125538"/>
            <a:ext cx="7850187" cy="2650490"/>
          </a:xfrm>
        </p:spPr>
        <p:txBody>
          <a:bodyPr lIns="0" rIns="0"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：明天上午七点下雨；</a:t>
            </a:r>
            <a:b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：明天上午七点下雪；</a:t>
            </a:r>
            <a:endParaRPr lang="en-US" altLang="en-US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：我将去学校。</a:t>
            </a:r>
            <a:endParaRPr lang="zh-CN" altLang="en-US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zh-CN" altLang="zh-CN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如果明天上午七点不是雨夹雪，则我将去学校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7329488" cy="719138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smtClean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2495550" y="4508500"/>
            <a:ext cx="7921625" cy="11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FF00"/>
              </a:buClr>
            </a:pPr>
            <a:r>
              <a:rPr lang="zh-CN" altLang="zh-CN" sz="2800" b="1" baseline="0" noProof="1">
                <a:solidFill>
                  <a:srgbClr val="C7CDBD"/>
                </a:solidFill>
                <a:ea typeface="楷体_GB2312" pitchFamily="49" charset="-122"/>
              </a:rPr>
              <a:t>2</a:t>
            </a:r>
            <a:r>
              <a:rPr lang="zh-CN" altLang="en-US" sz="2800" b="1" baseline="0">
                <a:solidFill>
                  <a:srgbClr val="C7CDBD"/>
                </a:solidFill>
                <a:ea typeface="楷体_GB2312" pitchFamily="49" charset="-122"/>
              </a:rPr>
              <a:t>）</a:t>
            </a:r>
            <a:r>
              <a:rPr lang="en-US" sz="2800" b="1" baseline="0">
                <a:solidFill>
                  <a:srgbClr val="C7CDBD"/>
                </a:solidFill>
                <a:ea typeface="楷体_GB2312" pitchFamily="49" charset="-122"/>
              </a:rPr>
              <a:t>如果明天上午七点不下雨并且不下雪，则我将去学校。</a:t>
            </a:r>
            <a:endParaRPr lang="en-US" sz="2800" b="1" baseline="0">
              <a:solidFill>
                <a:srgbClr val="C7CDBD"/>
              </a:solidFill>
              <a:ea typeface="楷体_GB2312" pitchFamily="49" charset="-122"/>
            </a:endParaRPr>
          </a:p>
        </p:txBody>
      </p:sp>
      <p:sp>
        <p:nvSpPr>
          <p:cNvPr id="69640" name="Rectangle 5"/>
          <p:cNvSpPr>
            <a:spLocks noChangeArrowheads="1"/>
          </p:cNvSpPr>
          <p:nvPr/>
        </p:nvSpPr>
        <p:spPr bwMode="auto">
          <a:xfrm>
            <a:off x="2566988" y="3860800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可符号化为： </a:t>
            </a:r>
            <a:r>
              <a:rPr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(P∧Q)→R。</a:t>
            </a:r>
            <a:endParaRPr lang="zh-CN" altLang="en-US" sz="28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41" name="Rectangle 6"/>
          <p:cNvSpPr>
            <a:spLocks noChangeArrowheads="1"/>
          </p:cNvSpPr>
          <p:nvPr/>
        </p:nvSpPr>
        <p:spPr bwMode="auto">
          <a:xfrm>
            <a:off x="2566988" y="5589588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>
                <a:solidFill>
                  <a:srgbClr val="C7CDBD"/>
                </a:solidFill>
                <a:ea typeface="楷体_GB2312" pitchFamily="49" charset="-122"/>
              </a:rPr>
              <a:t>～</a:t>
            </a:r>
            <a:r>
              <a:rPr lang="zh-CN" altLang="en-US" sz="2400" baseline="0" noProof="1">
                <a:solidFill>
                  <a:srgbClr val="C7CDBD"/>
                </a:solidFill>
              </a:rPr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noProof="1">
                <a:solidFill>
                  <a:srgbClr val="C7CDBD"/>
                </a:solidFill>
              </a:rPr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Q)→R。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65F571-AC6D-451E-9522-46CB5E6BA88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C40DCD-7E4C-4EC2-8C2B-A44170E9248B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66988" y="1125538"/>
            <a:ext cx="7850187" cy="2650490"/>
          </a:xfrm>
        </p:spPr>
        <p:txBody>
          <a:bodyPr lIns="0" rIns="0"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：明天上午七点下雨；</a:t>
            </a:r>
            <a:b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：明天上午七点下雪；</a:t>
            </a:r>
            <a:endParaRPr lang="en-US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：我将去学校。</a:t>
            </a:r>
            <a:endParaRPr lang="zh-CN" altLang="en-US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如果明天上午七点不是雨夹雪，则我将去学校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7329488" cy="719138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smtClean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2495550" y="4508500"/>
            <a:ext cx="7921625" cy="11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FF00"/>
              </a:buClr>
            </a:pPr>
            <a:r>
              <a:rPr lang="zh-CN" altLang="zh-CN" sz="2800" b="1" baseline="0" noProof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）</a:t>
            </a:r>
            <a:r>
              <a:rPr lang="en-US" sz="2800" b="1" baseline="0">
                <a:solidFill>
                  <a:srgbClr val="0000FF"/>
                </a:solidFill>
                <a:ea typeface="楷体_GB2312" pitchFamily="49" charset="-122"/>
              </a:rPr>
              <a:t>如果明天上午七点不下雨并且不下雪，则我将去学校。</a:t>
            </a:r>
            <a:endParaRPr lang="en-US" sz="2800" b="1" baseline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2566988" y="3860800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可符号化为： 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2800" b="1" baseline="0" noProof="1">
                <a:latin typeface="楷体_GB2312" pitchFamily="49" charset="-122"/>
                <a:ea typeface="楷体_GB2312" pitchFamily="49" charset="-122"/>
              </a:rPr>
              <a:t>(P∧Q)→R。</a:t>
            </a:r>
            <a:endParaRPr lang="zh-CN" altLang="en-US" sz="2800" b="1" baseline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2566988" y="5589588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aseline="0" noProof="1">
                <a:solidFill>
                  <a:srgbClr val="C7CDBD"/>
                </a:solidFill>
              </a:rPr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Q)→R。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C46D34-47AD-4AFC-A106-47B44183A46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E63A88-9A95-47E8-9328-7699387F7966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66988" y="1125538"/>
            <a:ext cx="7850187" cy="2650490"/>
          </a:xfrm>
        </p:spPr>
        <p:txBody>
          <a:bodyPr lIns="0" rIns="0"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：明天上午七点下雨；</a:t>
            </a:r>
            <a:b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：明天上午七点下雪；</a:t>
            </a:r>
            <a:endParaRPr lang="en-US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：我将去学校。</a:t>
            </a:r>
            <a:endParaRPr lang="zh-CN" altLang="en-US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如果明天上午七点不是雨夹雪，则我将去学校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7329488" cy="719138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smtClean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2495550" y="4508500"/>
            <a:ext cx="7921625" cy="11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FF00"/>
              </a:buClr>
            </a:pPr>
            <a:r>
              <a:rPr lang="zh-CN" altLang="zh-CN" sz="2800" b="1" baseline="0" noProof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b="1" baseline="0">
                <a:solidFill>
                  <a:srgbClr val="0000FF"/>
                </a:solidFill>
                <a:ea typeface="楷体_GB2312" pitchFamily="49" charset="-122"/>
              </a:rPr>
              <a:t>）</a:t>
            </a:r>
            <a:r>
              <a:rPr lang="en-US" sz="2800" b="1" baseline="0">
                <a:solidFill>
                  <a:srgbClr val="0000FF"/>
                </a:solidFill>
                <a:ea typeface="楷体_GB2312" pitchFamily="49" charset="-122"/>
              </a:rPr>
              <a:t>如果明天上午七点不下雨并且不下雪，则我将去学校。</a:t>
            </a:r>
            <a:endParaRPr lang="en-US" sz="2800" b="1" baseline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2566988" y="3860800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可符号化为： 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2800" b="1" baseline="0" noProof="1">
                <a:latin typeface="楷体_GB2312" pitchFamily="49" charset="-122"/>
                <a:ea typeface="楷体_GB2312" pitchFamily="49" charset="-122"/>
              </a:rPr>
              <a:t>(P∧Q)→R。</a:t>
            </a:r>
            <a:endParaRPr lang="zh-CN" altLang="en-US" sz="2800" b="1" baseline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2566988" y="5589588"/>
            <a:ext cx="7848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zh-CN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aseline="0" noProof="1">
                <a:solidFill>
                  <a:srgbClr val="FF0000"/>
                </a:solidFill>
              </a:rPr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noProof="1">
                <a:solidFill>
                  <a:srgbClr val="FF0000"/>
                </a:solidFill>
              </a:rPr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Q)→R。</a:t>
            </a:r>
            <a:endParaRPr lang="zh-CN" altLang="en-US" sz="28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C3FBB1-BCB9-49B3-BDB7-F44E1CC5328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681114-AA06-49D1-8769-2AFD4CF0679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9221" name="灯片编号占位符 5"/>
          <p:cNvSpPr txBox="1">
            <a:spLocks noGrp="1"/>
          </p:cNvSpPr>
          <p:nvPr/>
        </p:nvSpPr>
        <p:spPr bwMode="auto">
          <a:xfrm>
            <a:off x="8405813" y="6542088"/>
            <a:ext cx="1905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en-US" altLang="zh-CN" sz="1800" b="1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913" y="1196975"/>
            <a:ext cx="6778625" cy="339725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硬件开发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硬件电路的表示、分析和设计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程序构造和正确性证明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程序＝算法＋数据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算法＝逻辑＋控制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3071813" y="260350"/>
            <a:ext cx="73152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sz="32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数理逻辑在计算机科学中的作用：</a:t>
            </a:r>
            <a:endParaRPr lang="zh-CN" altLang="en-US" sz="32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617B76-1C52-4889-8C04-33CD92854F82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42481A-4A61-499C-9386-119DB7DB0577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315200" cy="701675"/>
          </a:xfrm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8"/>
            <a:ext cx="7705725" cy="1115060"/>
          </a:xfrm>
          <a:noFill/>
        </p:spPr>
        <p:txBody>
          <a:bodyPr lIns="91440" tIns="45720" rIns="91440" bIns="45720"/>
          <a:lstStyle/>
          <a:p>
            <a:pPr marL="609600" indent="-609600" eaLnBrk="1" hangingPunct="1">
              <a:buFontTx/>
              <a:buNone/>
            </a:pPr>
            <a:r>
              <a:rPr lang="zh-CN" altLang="zh-CN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如果明天上午七点下雨或下雪，则我将不去学校。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2927350" y="2349500"/>
            <a:ext cx="75612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:(P∨Q)→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2" name="Rectangle 5"/>
          <p:cNvSpPr>
            <a:spLocks noChangeArrowheads="1"/>
          </p:cNvSpPr>
          <p:nvPr/>
        </p:nvSpPr>
        <p:spPr bwMode="auto">
          <a:xfrm>
            <a:off x="2711450" y="3068638"/>
            <a:ext cx="644017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Clr>
                <a:srgbClr val="00FF00"/>
              </a:buClr>
            </a:pPr>
            <a:r>
              <a:rPr kumimoji="0" lang="zh-CN" altLang="zh-CN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）明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天上午我将雨雪无阻一定去学校。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3" name="Rectangle 6"/>
          <p:cNvSpPr>
            <a:spLocks noChangeArrowheads="1"/>
          </p:cNvSpPr>
          <p:nvPr/>
        </p:nvSpPr>
        <p:spPr bwMode="auto">
          <a:xfrm>
            <a:off x="2566988" y="3789363"/>
            <a:ext cx="7620000" cy="25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endParaRPr 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(P∧Q∧R)∨(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Q∧R)∨(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en-US" altLang="en-US" noProof="1"/>
              <a:t>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Q∧R)。</a:t>
            </a:r>
            <a:endParaRPr lang="en-US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((P∧Q)∨(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P∧Q)∨(P∧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Q))∧R。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EA9798-DCF0-40C6-847D-D6C15FF4807D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42732D-4C14-4CF1-8D2C-382EE4E9BA10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315200" cy="701675"/>
          </a:xfrm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8"/>
            <a:ext cx="7705725" cy="1115060"/>
          </a:xfrm>
          <a:noFill/>
        </p:spPr>
        <p:txBody>
          <a:bodyPr lIns="91440" tIns="45720" rIns="91440" bIns="45720"/>
          <a:lstStyle/>
          <a:p>
            <a:pPr marL="609600" indent="-609600" eaLnBrk="1" hangingPunct="1">
              <a:buFontTx/>
              <a:buNone/>
            </a:pPr>
            <a:r>
              <a:rPr lang="zh-CN" altLang="zh-CN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如果明天上午七点下雨或下雪，则我将不去学校。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5" name="Rectangle 4"/>
          <p:cNvSpPr>
            <a:spLocks noChangeArrowheads="1"/>
          </p:cNvSpPr>
          <p:nvPr/>
        </p:nvSpPr>
        <p:spPr bwMode="auto">
          <a:xfrm>
            <a:off x="2927350" y="2349500"/>
            <a:ext cx="75612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可符号化为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:(P∨Q)→ </a:t>
            </a:r>
            <a:r>
              <a:rPr lang="zh-CN" altLang="en-US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en-US" sz="2800" b="1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6" name="Rectangle 5"/>
          <p:cNvSpPr>
            <a:spLocks noChangeArrowheads="1"/>
          </p:cNvSpPr>
          <p:nvPr/>
        </p:nvSpPr>
        <p:spPr bwMode="auto">
          <a:xfrm>
            <a:off x="2711450" y="3068638"/>
            <a:ext cx="644017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Clr>
                <a:srgbClr val="00FF00"/>
              </a:buClr>
            </a:pPr>
            <a:r>
              <a:rPr kumimoji="0" lang="zh-CN" altLang="zh-CN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）明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天上午我将雨雪无阻一定去学校。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7" name="Rectangle 6"/>
          <p:cNvSpPr>
            <a:spLocks noChangeArrowheads="1"/>
          </p:cNvSpPr>
          <p:nvPr/>
        </p:nvSpPr>
        <p:spPr bwMode="auto">
          <a:xfrm>
            <a:off x="2566988" y="3789363"/>
            <a:ext cx="7620000" cy="25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endParaRPr 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(P∧Q∧R)∨(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Q∧R)。</a:t>
            </a:r>
            <a:endParaRPr lang="en-US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((P∧Q)∨(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P∧Q)∨(P∧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Q))∧R。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BE153D-A6BB-4146-A64F-50AF124E539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39CA23-7BE9-4444-8E1E-03C6A71BC7FC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315200" cy="701675"/>
          </a:xfrm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8"/>
            <a:ext cx="7705725" cy="1115060"/>
          </a:xfrm>
          <a:noFill/>
        </p:spPr>
        <p:txBody>
          <a:bodyPr lIns="91440" tIns="45720" rIns="91440" bIns="45720"/>
          <a:lstStyle/>
          <a:p>
            <a:pPr marL="609600" indent="-609600" eaLnBrk="1" hangingPunct="1">
              <a:buFontTx/>
              <a:buNone/>
            </a:pP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如果明天上午七点下雨或下雪，则我将不去学校。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9" name="Rectangle 4"/>
          <p:cNvSpPr>
            <a:spLocks noChangeArrowheads="1"/>
          </p:cNvSpPr>
          <p:nvPr/>
        </p:nvSpPr>
        <p:spPr bwMode="auto">
          <a:xfrm>
            <a:off x="2927350" y="2349500"/>
            <a:ext cx="75612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可符号化为</a:t>
            </a:r>
            <a:r>
              <a:rPr lang="en-US" altLang="en-US" sz="2800" b="1" baseline="0" noProof="1">
                <a:latin typeface="楷体_GB2312" pitchFamily="49" charset="-122"/>
                <a:ea typeface="楷体_GB2312" pitchFamily="49" charset="-122"/>
              </a:rPr>
              <a:t>:(P∨Q)→ 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en-US" sz="2800" b="1" baseline="0" noProof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60" name="Rectangle 5"/>
          <p:cNvSpPr>
            <a:spLocks noChangeArrowheads="1"/>
          </p:cNvSpPr>
          <p:nvPr/>
        </p:nvSpPr>
        <p:spPr bwMode="auto">
          <a:xfrm>
            <a:off x="2711450" y="3068638"/>
            <a:ext cx="644017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Clr>
                <a:srgbClr val="00FF00"/>
              </a:buClr>
            </a:pPr>
            <a:r>
              <a:rPr kumimoji="0" lang="zh-CN" altLang="zh-CN" sz="2800" b="1" baseline="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）明</a:t>
            </a:r>
            <a:r>
              <a:rPr 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天上午我将雨雪无阻一定去学校。</a:t>
            </a:r>
            <a:endParaRPr lang="zh-CN" altLang="en-US" sz="28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61" name="Rectangle 6"/>
          <p:cNvSpPr>
            <a:spLocks noChangeArrowheads="1"/>
          </p:cNvSpPr>
          <p:nvPr/>
        </p:nvSpPr>
        <p:spPr bwMode="auto">
          <a:xfrm>
            <a:off x="2566988" y="3789363"/>
            <a:ext cx="7620000" cy="25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zh-CN" sz="28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可符号化为：</a:t>
            </a:r>
            <a:endParaRPr 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(P∧Q∧R)∨(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Q∧R)。</a:t>
            </a:r>
            <a:endParaRPr lang="en-US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((P∧Q)∨(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P∧Q)∨(P∧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endParaRPr lang="en-US" altLang="en-US" sz="28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∨(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Q))∧R。</a:t>
            </a:r>
            <a:endParaRPr lang="zh-CN" altLang="en-US" sz="28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FD2A8-8177-48B8-AC5E-396FEF9044D0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709B8B-CC88-4A05-80EB-78714BE401EB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315200" cy="701675"/>
          </a:xfrm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8"/>
            <a:ext cx="7705725" cy="1115060"/>
          </a:xfrm>
          <a:noFill/>
        </p:spPr>
        <p:txBody>
          <a:bodyPr lIns="91440" tIns="45720" rIns="91440" bIns="45720"/>
          <a:lstStyle/>
          <a:p>
            <a:pPr marL="609600" indent="-609600" eaLnBrk="1" hangingPunct="1">
              <a:buFontTx/>
              <a:buNone/>
            </a:pP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如果明天上午七点下雨或下雪，则我将不去学校。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2927350" y="2349500"/>
            <a:ext cx="75612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>
                <a:latin typeface="楷体_GB2312" pitchFamily="49" charset="-122"/>
                <a:ea typeface="楷体_GB2312" pitchFamily="49" charset="-122"/>
              </a:rPr>
              <a:t>可符号化为</a:t>
            </a:r>
            <a:r>
              <a:rPr lang="en-US" altLang="en-US" sz="2800" b="1" baseline="0" noProof="1">
                <a:latin typeface="楷体_GB2312" pitchFamily="49" charset="-122"/>
                <a:ea typeface="楷体_GB2312" pitchFamily="49" charset="-122"/>
              </a:rPr>
              <a:t>:(P∨Q)→ </a:t>
            </a:r>
            <a:r>
              <a:rPr lang="zh-CN" altLang="en-US" sz="28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en-US" sz="2800" b="1" baseline="0" noProof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4" name="Rectangle 5"/>
          <p:cNvSpPr>
            <a:spLocks noChangeArrowheads="1"/>
          </p:cNvSpPr>
          <p:nvPr/>
        </p:nvSpPr>
        <p:spPr bwMode="auto">
          <a:xfrm>
            <a:off x="2711450" y="3068638"/>
            <a:ext cx="644017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Clr>
                <a:srgbClr val="00FF00"/>
              </a:buClr>
            </a:pPr>
            <a:r>
              <a:rPr kumimoji="0" lang="zh-CN" altLang="zh-CN" sz="2800" b="1" baseline="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）明</a:t>
            </a:r>
            <a:r>
              <a:rPr lang="en-US" sz="2800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天上午我将雨雪无阻一定去学校。</a:t>
            </a:r>
            <a:endParaRPr lang="zh-CN" altLang="en-US" sz="2800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5" name="Rectangle 6"/>
          <p:cNvSpPr>
            <a:spLocks noChangeArrowheads="1"/>
          </p:cNvSpPr>
          <p:nvPr/>
        </p:nvSpPr>
        <p:spPr bwMode="auto">
          <a:xfrm>
            <a:off x="2566988" y="3789363"/>
            <a:ext cx="7620000" cy="25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zh-CN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800" b="1" baseline="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可符号化为</a:t>
            </a:r>
            <a:r>
              <a:rPr 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sz="2800" b="1" baseline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(P∧Q∧R)∨(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  <a:endParaRPr lang="en-US" altLang="en-US" sz="2800" b="1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(P∧ 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Q∧R)。</a:t>
            </a:r>
            <a:endParaRPr lang="en-US" altLang="en-US" sz="2800" b="1" baseline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0000"/>
              </a:lnSpc>
              <a:buClr>
                <a:srgbClr val="00FF00"/>
              </a:buClr>
            </a:pPr>
            <a:r>
              <a:rPr lang="en-US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((P∧Q)∨(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P∧Q)∨(P∧ 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endParaRPr lang="en-US" altLang="en-US" sz="2800" b="1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∨(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 </a:t>
            </a:r>
            <a:r>
              <a:rPr lang="zh-CN" altLang="en-US" sz="28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en-US" sz="28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Q))∧R。</a:t>
            </a:r>
            <a:endParaRPr lang="zh-CN" altLang="en-US" sz="2800" b="1" baseline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45B498-B617-4667-AE49-45A34E8D3AD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861164-37FF-46EB-B2D6-5AFB575AC1C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3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2713" y="1146175"/>
            <a:ext cx="7786687" cy="327152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：你陪伴我；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Q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：你代我叫车子；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R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sz="2400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⑴．除非你陪伴我或代我叫车子，否则我将不出去。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⑵．如果你陪伴我并且代我叫辆车子，则我将出去。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⑶．如果你不陪伴我或不代我叫辆车子，我将不出去。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2640013" y="4365625"/>
            <a:ext cx="7543800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解：句子⑴可符号化为：</a:t>
            </a:r>
            <a:b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R→(P∨Q)  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P∨Q)→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zh-CN" sz="24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句子⑵可符号化为：(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P∧Q)→R。</a:t>
            </a:r>
            <a:endParaRPr lang="en-US" altLang="zh-CN" sz="24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句子⑶可符号化为：(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P∨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Q)→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4E7DE-AEB7-4207-9014-1751E49C2958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474F19-5DA3-4BFE-89C0-E2692327CC7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3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2713" y="1146175"/>
            <a:ext cx="7786687" cy="327152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：你陪伴我；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Q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：你代我叫车子；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R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sz="2400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⑴．除非你陪伴我或代我叫车子，否则我将不出去。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⑵．如果你陪伴我并且代我叫辆车子，则我将出去。</a:t>
            </a:r>
            <a:endParaRPr lang="zh-CN" altLang="en-US" sz="2400" noProof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⑶．如果你不陪伴我或不代我叫辆车子，我将不出去。</a:t>
            </a:r>
            <a:endParaRPr lang="zh-CN" altLang="en-US" sz="2400" noProof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2667000" y="4473575"/>
            <a:ext cx="7543800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解：句子⑴可符号化为：</a:t>
            </a:r>
            <a:b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R→(P∨Q)  </a:t>
            </a: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P∨Q)→ 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zh-CN" sz="2400" b="1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句子⑵可符号化为：(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P∧Q)→R。</a:t>
            </a:r>
            <a:endParaRPr lang="en-US" altLang="zh-CN" sz="2400" b="1" baseline="0" noProof="1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句子⑶可符号化为：(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P∨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Q)→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A043A1-F009-44F9-A932-3DD5C708AB8F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1719BD-3AB7-4C2F-AA93-3727161D374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3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2713" y="1146175"/>
            <a:ext cx="7786687" cy="327152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：你陪伴我；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Q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：你代我叫车子；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R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sz="2400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⑴．除非你陪伴我或代我叫车子，否则我将不出去。</a:t>
            </a:r>
            <a:endParaRPr lang="zh-CN" altLang="en-US" sz="2400" noProof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⑵．如果你陪伴我并且代我叫辆车子，则我将出去。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⑶．如果你不陪伴我或不代我叫辆车子，我将不出去。</a:t>
            </a:r>
            <a:endParaRPr lang="zh-CN" altLang="en-US" sz="2400" noProof="1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5" name="Rectangle 4"/>
          <p:cNvSpPr>
            <a:spLocks noChangeArrowheads="1"/>
          </p:cNvSpPr>
          <p:nvPr/>
        </p:nvSpPr>
        <p:spPr bwMode="auto">
          <a:xfrm>
            <a:off x="2667000" y="4473575"/>
            <a:ext cx="7543800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句子⑴可符号化为：</a:t>
            </a:r>
            <a:b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R→(P∨Q)  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P∨Q)→ 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zh-CN" sz="2400" b="1" baseline="0" noProof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句子⑵可符号化为：(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P∧Q)→R。</a:t>
            </a:r>
            <a:endParaRPr lang="en-US" altLang="zh-CN" sz="2400" b="1" baseline="0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句子⑶可符号化为：(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P∨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Q)→ </a:t>
            </a:r>
            <a:r>
              <a:rPr lang="zh-CN" altLang="en-US" sz="2400" b="1" baseline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zh-CN" altLang="en-US" sz="2400" b="1" baseline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9782F0-9230-484D-988C-C811F79CE2B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9BB6F9-B663-4BE3-98B5-74B4C6D9B16B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sz="3600" noProof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3600" noProof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3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2713" y="1146175"/>
            <a:ext cx="7786687" cy="327152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设命题</a:t>
            </a: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：你陪伴我；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Q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：你代我叫车子；</a:t>
            </a:r>
            <a:b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R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：我将出去。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符号化下述语句：</a:t>
            </a:r>
            <a:endParaRPr lang="zh-CN" altLang="en-US" sz="2400" noProof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⑴．除非你陪伴我或代我叫车子，否则我将不出去。</a:t>
            </a:r>
            <a:endParaRPr lang="zh-CN" altLang="en-US" sz="2400" noProof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⑵．如果你陪伴我并且代我叫辆车子，则我将出去。</a:t>
            </a:r>
            <a:endParaRPr lang="zh-CN" altLang="en-US" sz="2400" noProof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⑶．如果你不陪伴我或不代我叫辆车子，我将不出去。</a:t>
            </a:r>
            <a:endParaRPr lang="zh-CN" altLang="en-US" sz="2400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79" name="Rectangle 4"/>
          <p:cNvSpPr>
            <a:spLocks noChangeArrowheads="1"/>
          </p:cNvSpPr>
          <p:nvPr/>
        </p:nvSpPr>
        <p:spPr bwMode="auto">
          <a:xfrm>
            <a:off x="2667000" y="4473575"/>
            <a:ext cx="7543800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句子⑴可符号化为：</a:t>
            </a:r>
            <a:b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R→(P∨Q)  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P∨Q)→ 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R。</a:t>
            </a:r>
            <a:endParaRPr lang="en-US" altLang="zh-CN" sz="2400" b="1" baseline="0" noProof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latin typeface="楷体_GB2312" pitchFamily="49" charset="-122"/>
                <a:ea typeface="楷体_GB2312" pitchFamily="49" charset="-122"/>
              </a:rPr>
              <a:t>句子⑵可符号化为：(</a:t>
            </a:r>
            <a:r>
              <a:rPr lang="en-US" altLang="zh-CN" sz="2400" b="1" baseline="0" noProof="1">
                <a:latin typeface="楷体_GB2312" pitchFamily="49" charset="-122"/>
                <a:ea typeface="楷体_GB2312" pitchFamily="49" charset="-122"/>
              </a:rPr>
              <a:t>P∧Q)→R。</a:t>
            </a:r>
            <a:endParaRPr lang="en-US" altLang="zh-CN" sz="2400" b="1" baseline="0" noProof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2400" b="1" baseline="0" noProof="1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句子⑶可符号化为：(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noProof="1"/>
              <a:t> 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 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Q)→ </a:t>
            </a:r>
            <a:r>
              <a:rPr lang="zh-CN" altLang="en-US"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zh-CN" noProof="1"/>
              <a:t> </a:t>
            </a:r>
            <a:r>
              <a:rPr lang="en-US" altLang="zh-CN" sz="2400" b="1" baseline="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R。</a:t>
            </a:r>
            <a:endParaRPr lang="zh-CN" altLang="en-US" sz="24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C02AFD-91C7-4638-AD31-18AE4E26DB0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A3DD94-8FA0-48BD-8311-19F418A9219B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总结：五个联结词应注意的问题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013" y="1125538"/>
            <a:ext cx="7777162" cy="51892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没有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solidFill>
                  <a:srgbClr val="C7CDBD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等逻辑抽象；但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可兼或∨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不可兼或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近似或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三种，前两种是联结词，后一种是非联结词；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9BC80A-C016-4389-9ECD-5CA949049E17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0E305F-097E-4BD1-8601-5095FA361DD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总结：五个联结词应注意的问题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013" y="1125538"/>
            <a:ext cx="7777162" cy="51892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没有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…”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等逻辑抽象；但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可兼或∨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不可兼或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近似或</a:t>
            </a:r>
            <a:r>
              <a:rPr lang="zh-CN" altLang="en-US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三种，前两种是联结词，后一种是非联结词；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4834D0-D29C-486D-A9B1-A89B48A99175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F41CB8-BE49-4321-8864-A9DB9644C60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0" y="333375"/>
            <a:ext cx="6919913" cy="66198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第一章  命题逻辑</a:t>
            </a:r>
            <a:endParaRPr lang="zh-CN" altLang="en-US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447800"/>
            <a:ext cx="7526338" cy="2265680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命题逻辑也称命题演算，或语句逻辑。</a:t>
            </a:r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它研究以命题为基本单位构成的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前提和结论</a:t>
            </a:r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之间的可推导关系，研究什么是命题？如何表示命题？如何由一组前提推导一些结论？</a:t>
            </a:r>
            <a:endParaRPr lang="zh-CN" altLang="en-US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C481D3-072F-40B1-8E67-1A0B7B6792E3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36DF34-F1B1-48F2-BD81-681EC7E457CB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总结：五个联结词应注意的问题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013" y="1125538"/>
            <a:ext cx="7777162" cy="51892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没有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并且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既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mtClean="0">
                <a:ea typeface="楷体_GB2312" pitchFamily="49" charset="-122"/>
              </a:rPr>
              <a:t>…”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等逻辑抽象；但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可兼或∨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不可兼或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近似或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三种，前两种是联结词，后一种是非联结词；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F0722A-661E-4016-BE11-537F0771E6F1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8DF8D0-CBAD-4EAC-A4CD-0582A1F471C2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48977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…”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，才能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…”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，否则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…”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等的逻辑抽象。在自然语言中，前件为假，不管结论真假，整个语句的意义，往往无法判断。但在数理逻辑中，当前件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为假时，不管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的真假如何，则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都为真。此时称为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善意推定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；这里要特别提醒一下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的含义，在自然语言中，条件式中前提和结论间必含有某种因果关系，但在数理逻辑中可以允许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两者无必然因果关系</a:t>
            </a:r>
            <a:r>
              <a:rPr lang="zh-CN" altLang="en-US" sz="2400" smtClean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也就是说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并不要求前件和后件有什么联系</a:t>
            </a:r>
            <a:r>
              <a:rPr lang="zh-CN" altLang="en-US" sz="2400" smtClean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smtClean="0">
              <a:solidFill>
                <a:srgbClr val="19191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）双条件联结词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sym typeface="Symbol" panose="05050102010706020507" pitchFamily="18" charset="2"/>
              </a:rPr>
              <a:t>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3071813" y="260350"/>
            <a:ext cx="70056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总结：五个联结词应注意的问题</a:t>
            </a:r>
            <a:endParaRPr lang="zh-CN" altLang="en-US" sz="3200" b="1" baseline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81E4D1-4800-48B1-9AD7-FD025808438A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30B970-D9D2-4779-BE0C-6B4B50450B5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48977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 smtClean="0">
                <a:ea typeface="楷体_GB2312" pitchFamily="49" charset="-122"/>
              </a:rPr>
              <a:t>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 dirty="0" smtClean="0">
                <a:ea typeface="楷体_GB2312" pitchFamily="49" charset="-122"/>
              </a:rPr>
              <a:t>…”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，才能</a:t>
            </a:r>
            <a:r>
              <a:rPr lang="en-US" altLang="zh-CN" sz="2400" dirty="0" smtClean="0">
                <a:ea typeface="楷体_GB2312" pitchFamily="49" charset="-122"/>
              </a:rPr>
              <a:t>…”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除非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，否则</a:t>
            </a:r>
            <a:r>
              <a:rPr lang="en-US" altLang="zh-CN" sz="2400" dirty="0" smtClean="0">
                <a:ea typeface="楷体_GB2312" pitchFamily="49" charset="-122"/>
              </a:rPr>
              <a:t>…”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等的逻辑抽象。在自然语言中，前件为假，不管结论真假，整个语句的意义，往往无法判断。但在数理逻辑中，当前件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为假时，不管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的真假如何，则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都为真。此时称为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善意推定</a:t>
            </a:r>
            <a:r>
              <a:rPr lang="zh-CN" altLang="en-US" sz="2400" dirty="0" smtClean="0">
                <a:ea typeface="楷体_GB2312" pitchFamily="49" charset="-122"/>
              </a:rPr>
              <a:t>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；这里要特别提醒一下</a:t>
            </a:r>
            <a:r>
              <a:rPr lang="zh-CN" altLang="en-US" sz="2400" dirty="0" smtClean="0">
                <a:ea typeface="楷体_GB2312" pitchFamily="49" charset="-122"/>
              </a:rPr>
              <a:t>“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 smtClean="0">
                <a:ea typeface="楷体_GB2312" pitchFamily="49" charset="-122"/>
              </a:rPr>
              <a:t>”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的含义，在自然语言中，条件式中前提和结论间必含有某种因果关系，但在数理逻辑中可以允许两者无必然因果关系，也就是说并不要求前件和后件有什么联系；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双条件联结词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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是自然语言中的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等的逻辑抽象；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9" name="Rectangle 4"/>
          <p:cNvSpPr>
            <a:spLocks noChangeArrowheads="1"/>
          </p:cNvSpPr>
          <p:nvPr/>
        </p:nvSpPr>
        <p:spPr bwMode="auto">
          <a:xfrm>
            <a:off x="3143672" y="260648"/>
            <a:ext cx="70056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baseline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总结：五个联结词应注意的问题</a:t>
            </a:r>
            <a:endParaRPr lang="zh-CN" altLang="en-US" sz="3200" b="1" baseline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85C2D6-2E4E-4D80-904F-801A2BF7A3AB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16FACE-A7D6-4BD8-879F-7DA1D196A7AC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445897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6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联结词连接的是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两个命题真值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之间的联结，而不是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命题内容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之间的连接，因此复合命题的真值只取决于构成他们的各原子命题的真值，而与它们的内容、含义无关，与联结词所连接的两原子命题之间是否有关系无关；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具有对称性，而联结词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</a:rPr>
              <a:t>～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没有；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</a:rPr>
              <a:t>～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同构成计算机的与门、或门和非门电路是相对应的，从而命题逻辑是计算机硬件电路的表示、分析和设计的重要工具。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总结：五个联结词应注意的问题</a:t>
            </a:r>
            <a:endParaRPr lang="zh-CN" altLang="en-US" sz="320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7BDCD7-FBE6-4003-86B4-8DFC4EEE33A4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A4FCFA-F484-4D3C-92C7-D5B2DD43DCB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445897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联结词连接的是两个命题真值之间的联结，而不是命题内容之间的连接，因此复合命题的真值只取决于构成他们的各原子命题的真值，而与它们的内容、含义无关，与联结词所连接的两原子命题之间是否有关系无关；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具有对称性，而联结词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</a:rPr>
              <a:t>～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没有；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C7CDBD"/>
                </a:solidFill>
              </a:rPr>
              <a:t>～</a:t>
            </a:r>
            <a:r>
              <a:rPr lang="zh-CN" altLang="en-US" sz="2400" smtClean="0">
                <a:solidFill>
                  <a:srgbClr val="C7CDBD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同构成计算机的与门、或门和非门电路是相对应的，从而命题逻辑是计算机硬件电路的表示、分析和设计的重要工具。</a:t>
            </a:r>
            <a:endParaRPr lang="zh-CN" altLang="en-US" sz="2400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总结：五个联结词应注意的问题</a:t>
            </a:r>
            <a:endParaRPr lang="zh-CN" altLang="en-US" sz="320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0076F3-8825-4451-9CF9-A12574F0321B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925706-4776-469E-B1E2-7271768CFAC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445897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 6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联结词连接的是两个命题真值之间的联结，而不是命题内容之间的连接，因此复合命题的真值只取决于构成他们的各原子命题的真值，而与它们的内容、含义无关，与联结词所连接的两原子命题之间是否有关系无关；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）联结词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具有对称性，而联结词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/>
              <a:t>～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ea typeface="楷体_GB2312" pitchFamily="49" charset="-122"/>
              </a:rPr>
              <a:t>“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没有；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</a:rPr>
              <a:t>～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同构成计算机的与门、或门和非门电路是相对应的，从而命题逻辑是计算机硬件电路的表示、分析和设计的重要工具。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总结：五个联结词应注意的问题</a:t>
            </a:r>
            <a:endParaRPr lang="zh-CN" altLang="en-US" sz="320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935C5C-D41A-4C1C-8133-1343395C6049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42B665-2B23-48F1-89C3-D760175D7FD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基本要求</a:t>
            </a:r>
            <a:endParaRPr lang="zh-CN" altLang="en-US" sz="3600" smtClean="0">
              <a:ea typeface="楷体_GB2312" pitchFamily="49" charset="-122"/>
            </a:endParaRP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166813"/>
            <a:ext cx="7620000" cy="314198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、分清简单命题与复合命题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深刻理解五种常用联结词的涵义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，并能准确地应用它们将基本复合命题及复合命题符号化，并且由所含简单命题的真值迅速求出复合命题的真值。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43CC0D-4E8F-4433-9ED9-E371663DCACC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D4C47E-28BF-4DA1-B972-5D10206DFC47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作业：</a:t>
            </a:r>
            <a:endParaRPr lang="zh-CN" altLang="en-US" sz="3600" smtClean="0">
              <a:ea typeface="楷体_GB2312" pitchFamily="49" charset="-122"/>
            </a:endParaRPr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2855913" y="1484313"/>
            <a:ext cx="73294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lang="zh-CN" altLang="en-US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P23</a:t>
            </a:r>
            <a:r>
              <a:rPr lang="zh-CN" altLang="en-US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br>
              <a:rPr lang="en-US" altLang="zh-CN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预习：</a:t>
            </a:r>
            <a:r>
              <a:rPr lang="en-US" altLang="zh-CN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1.3</a:t>
            </a:r>
            <a:r>
              <a:rPr lang="zh-CN" altLang="en-US" b="1" baseline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节</a:t>
            </a:r>
            <a:endParaRPr lang="zh-CN" altLang="en-US" b="1" baseline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F4CE3-9316-443C-B42D-1206244C3078}" type="slidenum">
              <a:rPr kumimoji="0" lang="en-US" altLang="zh-CN" sz="1800" baseline="0" smtClean="0">
                <a:solidFill>
                  <a:srgbClr val="0000FF"/>
                </a:solidFill>
                <a:latin typeface="宋体" panose="02010600030101010101" pitchFamily="2" charset="-122"/>
              </a:rPr>
            </a:fld>
            <a:r>
              <a:rPr kumimoji="0" lang="en-US" altLang="zh-CN" sz="1800" baseline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/87</a:t>
            </a:r>
            <a:endParaRPr kumimoji="0" lang="en-US" altLang="zh-CN" sz="1800" baseline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C9F913-1D3E-4575-9486-49C0D9F65B6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ea"/>
              </a:rPr>
              <a:t>计算机学院</a:t>
            </a:r>
            <a:endParaRPr lang="zh-CN" altLang="en-US">
              <a:latin typeface="+mn-ea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95550" y="1052513"/>
            <a:ext cx="7772400" cy="540194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1-1.1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能够</a:t>
            </a:r>
            <a:r>
              <a:rPr lang="zh-CN" altLang="en-US" smtClean="0">
                <a:solidFill>
                  <a:srgbClr val="CC00FF"/>
                </a:solidFill>
                <a:latin typeface="楷体_GB2312" pitchFamily="49" charset="-122"/>
                <a:ea typeface="楷体_GB2312" pitchFamily="49" charset="-122"/>
              </a:rPr>
              <a:t>确切判断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其断言是真或假的</a:t>
            </a:r>
            <a:r>
              <a:rPr lang="zh-CN" altLang="en-US" smtClean="0">
                <a:solidFill>
                  <a:srgbClr val="CC00FF"/>
                </a:solidFill>
                <a:latin typeface="楷体_GB2312" pitchFamily="49" charset="-122"/>
                <a:ea typeface="楷体_GB2312" pitchFamily="49" charset="-122"/>
              </a:rPr>
              <a:t>陈述句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该命题可以取一个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	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真值只有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两种，分别用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１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Ｆ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０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  <a:endParaRPr lang="zh-CN" altLang="en-US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7CDBD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命题逻辑的特征：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7CDBD"/>
                </a:solidFill>
                <a:latin typeface="楷体_GB2312" pitchFamily="49" charset="-122"/>
                <a:ea typeface="楷体_GB2312" pitchFamily="49" charset="-122"/>
              </a:rPr>
              <a:t>		 在研究逻辑的形式时，我们把一个命题只分析到其中所含的命题成份为止，不再分析下去。不把一个简单命题再分析为非命题的集合，不把谓词和量词等非命题成份分析出来。</a:t>
            </a:r>
            <a:endParaRPr lang="zh-CN" altLang="en-US" smtClean="0">
              <a:solidFill>
                <a:srgbClr val="C7CDB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3143250" y="361950"/>
            <a:ext cx="7005638" cy="604838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命题的表示与逻辑联结词</a:t>
            </a:r>
            <a:endParaRPr lang="zh-CN" altLang="en-US" sz="36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0</TotalTime>
  <Words>16380</Words>
  <Application>WPS 演示</Application>
  <PresentationFormat>全屏显示(4:3)</PresentationFormat>
  <Paragraphs>1606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Narrow</vt:lpstr>
      <vt:lpstr>Symbol</vt:lpstr>
      <vt:lpstr>Notebook</vt:lpstr>
      <vt:lpstr>PowerPoint 演示文稿</vt:lpstr>
      <vt:lpstr>数理逻辑：</vt:lpstr>
      <vt:lpstr>数理逻辑：</vt:lpstr>
      <vt:lpstr>数理逻辑：</vt:lpstr>
      <vt:lpstr>数理逻辑：</vt:lpstr>
      <vt:lpstr>数理逻辑：</vt:lpstr>
      <vt:lpstr>PowerPoint 演示文稿</vt:lpstr>
      <vt:lpstr>第一章  命题逻辑</vt:lpstr>
      <vt:lpstr>1.1 命题的表示与逻辑联结词</vt:lpstr>
      <vt:lpstr>1.1 命题的表示与逻辑联结词</vt:lpstr>
      <vt:lpstr>例1.1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命题的分类：</vt:lpstr>
      <vt:lpstr>命题的分类：</vt:lpstr>
      <vt:lpstr>命题的分类：</vt:lpstr>
      <vt:lpstr>逻辑联结词</vt:lpstr>
      <vt:lpstr>逻辑联结词</vt:lpstr>
      <vt:lpstr>1)否定联结词--- ～联结词</vt:lpstr>
      <vt:lpstr>1)否定联结词--- ～联结词</vt:lpstr>
      <vt:lpstr>1)否定联结词--- ～联结词</vt:lpstr>
      <vt:lpstr>PowerPoint 演示文稿</vt:lpstr>
      <vt:lpstr>PowerPoint 演示文稿</vt:lpstr>
      <vt:lpstr>PowerPoint 演示文稿</vt:lpstr>
      <vt:lpstr>3）析取  Disjuction   or</vt:lpstr>
      <vt:lpstr>3）析取  Disjuction   or</vt:lpstr>
      <vt:lpstr>3）析取  Disjuction   or</vt:lpstr>
      <vt:lpstr>PowerPoint 演示文稿</vt:lpstr>
      <vt:lpstr>PowerPoint 演示文稿</vt:lpstr>
      <vt:lpstr>4）条件    Condition   Imply</vt:lpstr>
      <vt:lpstr>4）条件    Condition   Imply</vt:lpstr>
      <vt:lpstr>4）条件    Condition   Imply</vt:lpstr>
      <vt:lpstr>4）条件    Condition   Imply</vt:lpstr>
      <vt:lpstr>4）条件    Condition   Imply</vt:lpstr>
      <vt:lpstr>注意：</vt:lpstr>
      <vt:lpstr>注意：</vt:lpstr>
      <vt:lpstr>注意：</vt:lpstr>
      <vt:lpstr>PowerPoint 演示文稿</vt:lpstr>
      <vt:lpstr>PowerPoint 演示文稿</vt:lpstr>
      <vt:lpstr>PowerPoint 演示文稿</vt:lpstr>
      <vt:lpstr>5）双条件   Bicondition </vt:lpstr>
      <vt:lpstr>5）双条件   Bicondition </vt:lpstr>
      <vt:lpstr>5）双条件   Bicondition </vt:lpstr>
      <vt:lpstr>连接词回顾</vt:lpstr>
      <vt:lpstr>例1.2</vt:lpstr>
      <vt:lpstr>例1.2</vt:lpstr>
      <vt:lpstr>例1.2</vt:lpstr>
      <vt:lpstr>例1.2（续）</vt:lpstr>
      <vt:lpstr>例1.2（续）</vt:lpstr>
      <vt:lpstr>说明</vt:lpstr>
      <vt:lpstr>说明</vt:lpstr>
      <vt:lpstr>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约  定</vt:lpstr>
      <vt:lpstr>约  定</vt:lpstr>
      <vt:lpstr>约  定</vt:lpstr>
      <vt:lpstr>约  定</vt:lpstr>
      <vt:lpstr>例1.3</vt:lpstr>
      <vt:lpstr>例1.3</vt:lpstr>
      <vt:lpstr>例1.3</vt:lpstr>
      <vt:lpstr>例1.3</vt:lpstr>
      <vt:lpstr>PowerPoint 演示文稿</vt:lpstr>
      <vt:lpstr>PowerPoint 演示文稿</vt:lpstr>
      <vt:lpstr>PowerPoint 演示文稿</vt:lpstr>
      <vt:lpstr>PowerPoint 演示文稿</vt:lpstr>
      <vt:lpstr>例1.4</vt:lpstr>
      <vt:lpstr>例1.4</vt:lpstr>
      <vt:lpstr>例1.4</vt:lpstr>
      <vt:lpstr>例1.4</vt:lpstr>
      <vt:lpstr>总结：五个联结词应注意的问题</vt:lpstr>
      <vt:lpstr>总结：五个联结词应注意的问题</vt:lpstr>
      <vt:lpstr>总结：五个联结词应注意的问题</vt:lpstr>
      <vt:lpstr>PowerPoint 演示文稿</vt:lpstr>
      <vt:lpstr>PowerPoint 演示文稿</vt:lpstr>
      <vt:lpstr>总结：五个联结词应注意的问题</vt:lpstr>
      <vt:lpstr>总结：五个联结词应注意的问题</vt:lpstr>
      <vt:lpstr>总结：五个联结词应注意的问题</vt:lpstr>
      <vt:lpstr>基本要求</vt:lpstr>
      <vt:lpstr>作业：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scdx</cp:lastModifiedBy>
  <cp:revision>276</cp:revision>
  <dcterms:created xsi:type="dcterms:W3CDTF">2002-08-01T13:37:00Z</dcterms:created>
  <dcterms:modified xsi:type="dcterms:W3CDTF">2019-09-04T02:16:22Z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