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405" r:id="rId2"/>
    <p:sldId id="350" r:id="rId3"/>
    <p:sldId id="349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403" r:id="rId13"/>
    <p:sldId id="386" r:id="rId14"/>
    <p:sldId id="388" r:id="rId15"/>
    <p:sldId id="401" r:id="rId16"/>
    <p:sldId id="400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70" r:id="rId29"/>
    <p:sldId id="372" r:id="rId30"/>
    <p:sldId id="404" r:id="rId31"/>
    <p:sldId id="373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78FFFF"/>
    <a:srgbClr val="B4FFFF"/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84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73222E-C03A-4C3F-9A65-53AC493BC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54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1B163B1A-2606-4FEE-9A2C-91335B5745C0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1384F5B-4616-4E7D-A6C1-66C9FFFAB0F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E2868-D9CD-4CFD-8DAB-BDA1D80E3C15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E5CB4-BEDC-46F6-8744-8DF673392AF5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6714616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11E7-C7F9-4B51-8A9E-83FFEC9BC845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2C03A-5643-4ABD-8E93-9FF7956CBA7C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361110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95A31CEE-F807-4515-881E-5471318757B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5B889DD1-C917-435E-97FA-54C3A541DCC1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361682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19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0E713-2D31-4B9C-99F4-4FF57805D5E8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4F525-39E9-4BF4-BFD8-735B972A9B67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713841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A1CB3-DCAB-4DEA-955A-4E4150F39651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834D-1B8D-4E2C-A866-33F814BE2919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750863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FA6A2-4024-44D9-9907-03D59F21534B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ABD8F-A512-479A-A365-E77A7251338D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2206400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DA8EE-CE73-4B8A-9502-740034EB0A52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57821-1A0D-4FF3-9C31-7356A670AA30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3293387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A9F11-448A-4543-9588-D5E8355DC308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D4D4D-AA69-4ABF-9F5C-899215B3F4AD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731234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CEA21-F397-4C06-86E8-8DF15193AD9F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BE697-5109-40B9-BAB6-84B7D4E4B8BF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297782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2C543-A9DC-4246-A985-14A99685AE4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AF8B3-540F-4B9E-8BED-29B4C7570604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949662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176F7-BD0A-405F-BBCA-871D0D8008A0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035E6-627D-44E9-B678-FB8630530E1F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8601036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9E6D1485-1577-4423-A0AA-BEF96BB35D24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21A4A93F-B298-4CC5-9B7A-09BF859AF3CE}" type="slidenum">
              <a:rPr lang="en-US" altLang="zh-CN"/>
              <a:pPr/>
              <a:t>‹#›</a:t>
            </a:fld>
            <a:r>
              <a:rPr lang="en-US" altLang="zh-CN"/>
              <a:t>/31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2017年10月16日星期一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48755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CF70-D330-4A57-8009-D58D4CED5DAB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28A-B253-4F9E-A465-A7E209460228}" type="slidenum">
              <a:rPr lang="en-US" altLang="zh-CN"/>
              <a:pPr/>
              <a:t>10</a:t>
            </a:fld>
            <a:r>
              <a:rPr lang="en-US" altLang="zh-CN"/>
              <a:t>/31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826375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、特征函数表示法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3-1.1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称</a:t>
            </a:r>
          </a:p>
          <a:p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。（它表明了集合与其成员的关系）</a:t>
            </a:r>
          </a:p>
          <a:p>
            <a:pPr>
              <a:buClr>
                <a:srgbClr val="FF3300"/>
              </a:buClr>
              <a:buSzPct val="150000"/>
              <a:buFontTx/>
              <a:buChar char="•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对某个集合Ａ和元素ａ来说，ａ或者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属于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集合Ａ，或者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不属于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集合Ａ，两者必居其一，且仅居其一。</a:t>
            </a:r>
          </a:p>
          <a:p>
            <a:pPr>
              <a:buClr>
                <a:srgbClr val="FF3300"/>
              </a:buClr>
              <a:buSzPct val="150000"/>
              <a:buFontTx/>
              <a:buChar char="•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ａ是集合Ａ的元素或ａ属于Ａ，记为：</a:t>
            </a:r>
          </a:p>
          <a:p>
            <a:pPr lvl="1" algn="ctr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Pct val="150000"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A</a:t>
            </a:r>
          </a:p>
          <a:p>
            <a:pPr>
              <a:buClr>
                <a:srgbClr val="FF3300"/>
              </a:buClr>
              <a:buSzPct val="150000"/>
              <a:buFontTx/>
              <a:buChar char="•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ａ不是Ａ的元素或ａ不属于Ａ，记为：</a:t>
            </a:r>
          </a:p>
          <a:p>
            <a:pPr lvl="1" algn="ctr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Pct val="150000"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aA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2276475"/>
          <a:ext cx="27638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4" name="公式" r:id="rId3" imgW="2057400" imgH="736560" progId="Equation.3">
                  <p:embed/>
                </p:oleObj>
              </mc:Choice>
              <mc:Fallback>
                <p:oleObj name="公式" r:id="rId3" imgW="205740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27638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45EE-8A6A-4B63-A30B-B850B69C35BF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A2D8-5074-49F4-BFF7-B8036DA05FB2}" type="slidenum">
              <a:rPr lang="en-US" altLang="zh-CN"/>
              <a:pPr/>
              <a:t>11</a:t>
            </a:fld>
            <a:r>
              <a:rPr lang="en-US" altLang="zh-CN"/>
              <a:t>/31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罗素悖论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042988" y="1196975"/>
            <a:ext cx="76946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在一个很僻静的孤岛上，住着一些人家，岛上只有一位理发师，该理发师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专给那些并且只给那些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自己不刮脸的人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刮脸。那么，谁给这位理发师刮脸？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116013" y="3789363"/>
            <a:ext cx="7586662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x|x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是不给自己刮脸的人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lvl="1"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b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是这位理发师</a:t>
            </a:r>
          </a:p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bC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</a:p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如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bC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193-8868-488C-9C98-F52471DA41D2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C0-3020-4321-9610-E3AE920B6349}" type="slidenum">
              <a:rPr lang="en-US" altLang="zh-CN"/>
              <a:pPr/>
              <a:t>12</a:t>
            </a:fld>
            <a:r>
              <a:rPr lang="en-US" altLang="zh-CN"/>
              <a:t>/31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罗素悖论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042988" y="1196975"/>
            <a:ext cx="76946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在一个很僻静的孤岛上，住着一些人家，岛上只有一位理发师，该理发师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专给那些并且只给那些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自己不刮脸的人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刮脸。那么，谁给这位理发师刮脸？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116013" y="3789363"/>
            <a:ext cx="7586662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{x|x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是不给自己刮脸的人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lvl="1"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b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是这位理发师</a:t>
            </a:r>
          </a:p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C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bC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</a:p>
          <a:p>
            <a:pPr algn="just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如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bC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C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auto">
          <a:xfrm>
            <a:off x="3563938" y="2133600"/>
            <a:ext cx="4465637" cy="2520950"/>
          </a:xfrm>
          <a:prstGeom prst="cloudCallout">
            <a:avLst>
              <a:gd name="adj1" fmla="val -41042"/>
              <a:gd name="adj2" fmla="val 6725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此例说明：“集合”是一个无法精确定义的数学概念之一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BEE9-7C8D-400B-8B1E-13319FB43443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13E-A380-4A73-A138-A9073B2A236A}" type="slidenum">
              <a:rPr lang="en-US" altLang="zh-CN"/>
              <a:pPr/>
              <a:t>13</a:t>
            </a:fld>
            <a:r>
              <a:rPr lang="en-US" altLang="zh-CN"/>
              <a:t>/31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593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三、集合之间的关系与子集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3-1.2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设有集合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中的每一个元素都是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中的元素，则称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子集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，记为：</a:t>
            </a:r>
          </a:p>
          <a:p>
            <a:pPr algn="ctr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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上述包含定义又可形象地叙述为：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，如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定义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3-1.3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是任意两个集合，如果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相等，记为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A=B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符号化表示为：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A=B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如果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不相等，则记作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1F6E-BA9C-4F78-A1EB-6670266EF8D1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C22-A901-46FA-8A96-6E7444B20200}" type="slidenum">
              <a:rPr lang="en-US" altLang="zh-CN"/>
              <a:pPr/>
              <a:t>14</a:t>
            </a:fld>
            <a:r>
              <a:rPr lang="en-US" altLang="zh-CN"/>
              <a:t>/31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     数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042988" y="1196975"/>
            <a:ext cx="7772400" cy="429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元素的数目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是有限的，则称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有限集合</a:t>
            </a:r>
          </a:p>
          <a:p>
            <a:pPr marL="342900" indent="-342900" algn="just">
              <a:lnSpc>
                <a:spcPct val="120000"/>
              </a:lnSpc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是无限的，则称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无限集合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3-1.4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没有元素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的集合称为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空集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表示。空集可表示为：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Φ={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x|xx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3-1.5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它表示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某个固定范围内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的所有对象的全体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/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全集只能是相对唯一的，而非绝对唯一的</a:t>
            </a:r>
          </a:p>
          <a:p>
            <a:pPr marL="342900" indent="-342900" algn="just">
              <a:lnSpc>
                <a:spcPct val="120000"/>
              </a:lnSpc>
              <a:buClr>
                <a:srgbClr val="FF3300"/>
              </a:buClr>
              <a:buSzPct val="12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性质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空集是绝对唯一的。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A426-F382-41E3-977E-DC004E9D70C6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ED-E5C5-4561-8505-4DD81534CEC5}" type="slidenum">
              <a:rPr lang="en-US" altLang="zh-CN"/>
              <a:pPr/>
              <a:t>15</a:t>
            </a:fld>
            <a:r>
              <a:rPr lang="en-US" altLang="zh-CN"/>
              <a:t>/31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042988" y="1196975"/>
            <a:ext cx="76200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rgbClr val="FF0000"/>
              </a:buClr>
              <a:buFont typeface="Monotype Sort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对任意一个集合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，都有：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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</a:p>
          <a:p>
            <a:pPr marL="609600" indent="-609600" algn="just">
              <a:lnSpc>
                <a:spcPct val="140000"/>
              </a:lnSpc>
              <a:buClr>
                <a:srgbClr val="FF0000"/>
              </a:buClr>
              <a:buFont typeface="Monotype Sort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对任意一个集合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，都有：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A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自反性）</a:t>
            </a:r>
          </a:p>
          <a:p>
            <a:pPr marL="609600" indent="-609600" algn="just">
              <a:lnSpc>
                <a:spcPct val="140000"/>
              </a:lnSpc>
              <a:buClr>
                <a:srgbClr val="FF0000"/>
              </a:buClr>
              <a:buFont typeface="Monotype Sort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对任意集合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B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并且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C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C 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传递性）</a:t>
            </a:r>
            <a:endParaRPr lang="zh-CN" altLang="en-US" sz="3200" b="1">
              <a:solidFill>
                <a:srgbClr val="CC00CC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609600" indent="-609600" algn="just">
              <a:lnSpc>
                <a:spcPct val="140000"/>
              </a:lnSpc>
              <a:buClr>
                <a:srgbClr val="FF0000"/>
              </a:buClr>
              <a:buFont typeface="Monotype Sort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对任意集合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B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并且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A 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反对称性）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45-CCF9-4BB5-9656-C9ECD69C9780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4E6-8BA1-45AC-93F3-3E95A8D3A607}" type="slidenum">
              <a:rPr lang="en-US" altLang="zh-CN"/>
              <a:pPr/>
              <a:t>16</a:t>
            </a:fld>
            <a:r>
              <a:rPr lang="en-US" altLang="zh-CN"/>
              <a:t>/31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外延性原理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42988" y="1125538"/>
            <a:ext cx="7781925" cy="51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在集合中，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凡是相同的元素，均认为是同一个元素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，并可将相同的元素合并成一个元素，即是说，这里所谈的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确定的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，能够明确加以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区分的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对象。我们认为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集合中的元素都是不同的并且是无序的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  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当且仅当  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具有相同的元素，否则，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1.8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集合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    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    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a}  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A=B=C</a:t>
            </a:r>
            <a:endParaRPr lang="en-US" altLang="zh-CN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1.9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{x|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Z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）并且（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-3x+2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6/3}      </a:t>
            </a:r>
            <a:r>
              <a:rPr lang="en-US" altLang="zh-CN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endParaRPr lang="en-US" altLang="zh-CN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A64-D114-410D-9CB1-5723CEC61266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B77-1816-4475-B8BE-E959CEEA1945}" type="slidenum">
              <a:rPr lang="en-US" altLang="zh-CN"/>
              <a:pPr/>
              <a:t>17</a:t>
            </a:fld>
            <a:r>
              <a:rPr lang="en-US" altLang="zh-CN"/>
              <a:t>/31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§3.2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集合的运算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116013" y="1268413"/>
            <a:ext cx="7769225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3-2.1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是全集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的两个子集合，则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ym typeface="Symbol" pitchFamily="18" charset="2"/>
              </a:rPr>
              <a:t>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U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|x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A</a:t>
            </a:r>
            <a:r>
              <a:rPr lang="zh-CN" altLang="zh-CN" sz="2800" b="1"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xB}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仍是一个集合，称为集合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并集，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</a:t>
            </a:r>
            <a:r>
              <a:rPr lang="zh-CN" altLang="en-US" sz="2800" b="1"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∪</a:t>
            </a:r>
            <a:r>
              <a:rPr lang="zh-CN" altLang="en-US" sz="2800" b="1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并运算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Union Operation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用文氏图表示如下：</a:t>
            </a:r>
            <a:endParaRPr lang="zh-CN" altLang="zh-CN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3419475" y="4292600"/>
            <a:ext cx="2954338" cy="1562100"/>
            <a:chOff x="1860" y="3121"/>
            <a:chExt cx="1861" cy="984"/>
          </a:xfrm>
        </p:grpSpPr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1860" y="3121"/>
              <a:ext cx="1861" cy="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U</a:t>
              </a: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 u="sng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 u="sng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9207" name="Oval 7" descr="浅色上对角线"/>
            <p:cNvSpPr>
              <a:spLocks noChangeArrowheads="1"/>
            </p:cNvSpPr>
            <p:nvPr/>
          </p:nvSpPr>
          <p:spPr bwMode="auto">
            <a:xfrm>
              <a:off x="2124" y="3300"/>
              <a:ext cx="720" cy="624"/>
            </a:xfrm>
            <a:prstGeom prst="ellipse">
              <a:avLst/>
            </a:prstGeom>
            <a:pattFill prst="lt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9208" name="Oval 8" descr="浅色下对角线"/>
            <p:cNvSpPr>
              <a:spLocks noChangeArrowheads="1"/>
            </p:cNvSpPr>
            <p:nvPr/>
          </p:nvSpPr>
          <p:spPr bwMode="auto">
            <a:xfrm>
              <a:off x="2652" y="3300"/>
              <a:ext cx="720" cy="672"/>
            </a:xfrm>
            <a:prstGeom prst="ellipse">
              <a:avLst/>
            </a:prstGeom>
            <a:pattFill prst="ltDn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>
              <a:off x="3420" y="344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Oval 10" descr="浅色竖线"/>
            <p:cNvSpPr>
              <a:spLocks noChangeArrowheads="1"/>
            </p:cNvSpPr>
            <p:nvPr/>
          </p:nvSpPr>
          <p:spPr bwMode="auto">
            <a:xfrm>
              <a:off x="2652" y="3396"/>
              <a:ext cx="144" cy="432"/>
            </a:xfrm>
            <a:prstGeom prst="ellipse">
              <a:avLst/>
            </a:prstGeom>
            <a:pattFill prst="ltVert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33B-1F21-4BA3-B4E4-8D0BCF6B928C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0F81-C6B5-40A1-9A80-BBBBB740F08D}" type="slidenum">
              <a:rPr lang="en-US" altLang="zh-CN"/>
              <a:pPr/>
              <a:t>18</a:t>
            </a:fld>
            <a:r>
              <a:rPr lang="en-US" altLang="zh-CN"/>
              <a:t>/31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交集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1258888" y="1196975"/>
            <a:ext cx="75438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3-2.2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是全集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的两个子集合，则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ym typeface="Symbol" pitchFamily="18" charset="2"/>
              </a:rPr>
              <a:t>∩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U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|x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A</a:t>
            </a:r>
            <a:r>
              <a:rPr lang="zh-CN" altLang="zh-CN" sz="2800" b="1">
                <a:ea typeface="楷体_GB2312" pitchFamily="49" charset="-122"/>
                <a:sym typeface="Symbol" pitchFamily="18" charset="2"/>
              </a:rPr>
              <a:t>∧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xB}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仍是一个集合，称为集合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交集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lang="zh-CN" altLang="en-US" sz="2800" b="1"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∩</a:t>
            </a:r>
            <a:r>
              <a:rPr lang="zh-CN" altLang="en-US" sz="2800" b="1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交运算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Intersection Operation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）。用文氏图可表示如下：</a:t>
            </a:r>
          </a:p>
        </p:txBody>
      </p:sp>
      <p:grpSp>
        <p:nvGrpSpPr>
          <p:cNvPr id="180243" name="Group 19"/>
          <p:cNvGrpSpPr>
            <a:grpSpLocks/>
          </p:cNvGrpSpPr>
          <p:nvPr/>
        </p:nvGrpSpPr>
        <p:grpSpPr bwMode="auto">
          <a:xfrm>
            <a:off x="3021013" y="4695825"/>
            <a:ext cx="2981325" cy="1562100"/>
            <a:chOff x="1968" y="3066"/>
            <a:chExt cx="1878" cy="984"/>
          </a:xfrm>
        </p:grpSpPr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1968" y="3066"/>
              <a:ext cx="1878" cy="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U</a:t>
              </a: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>
              <a:off x="2261" y="3186"/>
              <a:ext cx="72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>
              <a:off x="2741" y="3186"/>
              <a:ext cx="816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2020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 flipV="1">
              <a:off x="2885" y="357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8" name="Oval 24"/>
            <p:cNvSpPr>
              <a:spLocks noChangeArrowheads="1"/>
            </p:cNvSpPr>
            <p:nvPr/>
          </p:nvSpPr>
          <p:spPr bwMode="auto">
            <a:xfrm>
              <a:off x="2741" y="3282"/>
              <a:ext cx="19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7E7E7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0F53-8CFA-44ED-A168-1113D77A0980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DF8A-383B-4381-B3CA-F2668733C88A}" type="slidenum">
              <a:rPr lang="en-US" altLang="zh-CN"/>
              <a:pPr/>
              <a:t>19</a:t>
            </a:fld>
            <a:r>
              <a:rPr lang="en-US" altLang="zh-CN"/>
              <a:t>/31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推广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547813" y="1125538"/>
          <a:ext cx="3344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9" name="公式" r:id="rId3" imgW="1130040" imgH="393480" progId="Equation.3">
                  <p:embed/>
                </p:oleObj>
              </mc:Choice>
              <mc:Fallback>
                <p:oleObj name="公式" r:id="rId3" imgW="11300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5538"/>
                        <a:ext cx="3344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487488" y="2497138"/>
          <a:ext cx="3159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0" name="公式" r:id="rId5" imgW="1130040" imgH="393480" progId="Equation.3">
                  <p:embed/>
                </p:oleObj>
              </mc:Choice>
              <mc:Fallback>
                <p:oleObj name="公式" r:id="rId5" imgW="1130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497138"/>
                        <a:ext cx="3159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1716088" y="4365625"/>
          <a:ext cx="3319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1" name="公式" r:id="rId7" imgW="876240" imgH="393480" progId="Equation.3">
                  <p:embed/>
                </p:oleObj>
              </mc:Choice>
              <mc:Fallback>
                <p:oleObj name="公式" r:id="rId7" imgW="876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365625"/>
                        <a:ext cx="33194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1692275" y="5445125"/>
          <a:ext cx="3087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2" name="公式" r:id="rId9" imgW="888840" imgH="393480" progId="Equation.3">
                  <p:embed/>
                </p:oleObj>
              </mc:Choice>
              <mc:Fallback>
                <p:oleObj name="公式" r:id="rId9" imgW="8888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45125"/>
                        <a:ext cx="30876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4748213" y="1227138"/>
            <a:ext cx="37099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∪A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∪A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∪A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4530725" y="2663825"/>
            <a:ext cx="37099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763713" y="3644900"/>
            <a:ext cx="4649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无限增大时，可以记为：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4859338" y="4533900"/>
            <a:ext cx="385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∪A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∪A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en-US" altLang="zh-CN" sz="3200" b="1">
                <a:latin typeface="Times New Roman"/>
                <a:ea typeface="楷体_GB2312" pitchFamily="49" charset="-122"/>
              </a:rPr>
              <a:t>……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4643438" y="5613400"/>
            <a:ext cx="385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sz="3200" b="1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sz="3200" b="1">
                <a:latin typeface="Times New Roman"/>
                <a:ea typeface="楷体_GB2312" pitchFamily="49" charset="-122"/>
              </a:rPr>
              <a:t>……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54A-C203-457F-AFE5-BE11CC6F6F13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77F5-0A0D-4B14-91D5-9B554C1E642B}" type="slidenum">
              <a:rPr lang="en-US" altLang="zh-CN"/>
              <a:pPr/>
              <a:t>2</a:t>
            </a:fld>
            <a:r>
              <a:rPr lang="en-US" altLang="zh-CN"/>
              <a:t>/31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第三章  集合及其运算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62000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集合是数学中最基本的概念之一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是现代数学的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重要基础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它已深入到各种科学和技术领域中。对计算机科学与技术的工作者来说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更是不可缺少的工具。本书各部分贯穿着集合论的思想。计算机科学的许多分支都大量用到集合的概念和知识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程序语言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人工智能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集合论的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主要特点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研究问题的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广泛性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分析思考问题的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抽象性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处理问题的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统一性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特别便于描述和研究离散对象及其关系。</a:t>
            </a:r>
          </a:p>
          <a:p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BE33-4BE7-4399-A4F2-FA1836DAC394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1D1F-D9DE-4FED-B411-AB5ACB481336}" type="slidenum">
              <a:rPr lang="en-US" altLang="zh-CN"/>
              <a:pPr/>
              <a:t>20</a:t>
            </a:fld>
            <a:r>
              <a:rPr lang="en-US" altLang="zh-CN"/>
              <a:t>/31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差集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042988" y="1196975"/>
            <a:ext cx="7704137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3-2.3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是全集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的两个子集合，则</a:t>
            </a:r>
          </a:p>
          <a:p>
            <a:pPr marL="342900" indent="-342900" algn="ctr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sym typeface="Symbol" pitchFamily="18" charset="2"/>
              </a:rPr>
              <a:t></a:t>
            </a:r>
            <a:r>
              <a:rPr lang="en-US" altLang="zh-CN" sz="2800" b="1" dirty="0" err="1"/>
              <a:t>U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A</a:t>
            </a:r>
            <a:r>
              <a:rPr lang="zh-CN" altLang="zh-CN" sz="2800" b="1" dirty="0">
                <a:sym typeface="Symbol" pitchFamily="18" charset="2"/>
              </a:rPr>
              <a:t>∧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xB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仍是一个集合，称为集合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差集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lang="zh-CN" altLang="en-US" sz="2800" b="1" dirty="0"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sz="2800" b="1" dirty="0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差运算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Subtraction Operation)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Ｂ又叫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相对补集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。用文氏图可表示如下： 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132138" y="4221163"/>
            <a:ext cx="2841625" cy="2109787"/>
            <a:chOff x="1657" y="2880"/>
            <a:chExt cx="1896" cy="1516"/>
          </a:xfrm>
        </p:grpSpPr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1657" y="2880"/>
              <a:ext cx="1896" cy="15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U</a:t>
              </a: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2279" name="Oval 7" descr="宽上对角线"/>
            <p:cNvSpPr>
              <a:spLocks noChangeArrowheads="1"/>
            </p:cNvSpPr>
            <p:nvPr/>
          </p:nvSpPr>
          <p:spPr bwMode="auto">
            <a:xfrm>
              <a:off x="1992" y="3093"/>
              <a:ext cx="816" cy="816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2472" y="3093"/>
              <a:ext cx="768" cy="76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33C9-F40E-4718-AFD9-5D608427F334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2A6A-A9DC-46B0-938D-BD3E47FDBBDB}" type="slidenum">
              <a:rPr lang="en-US" altLang="zh-CN"/>
              <a:pPr/>
              <a:t>21</a:t>
            </a:fld>
            <a:r>
              <a:rPr lang="en-US" altLang="zh-CN"/>
              <a:t>/31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补集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971550" y="1196975"/>
            <a:ext cx="7940675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3-2.4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是全集，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的子集，则 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U-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x|x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U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并且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xA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仍是一个集合，称它为集合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补集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也可记为Ａ＇，～Ａ，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等），</a:t>
            </a:r>
            <a:r>
              <a:rPr lang="zh-CN" altLang="en-US" sz="2800" b="1" dirty="0"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￣</a:t>
            </a:r>
            <a:r>
              <a:rPr lang="zh-CN" altLang="en-US" sz="2800" b="1" dirty="0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补运算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Complement  Operation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）。用文氏图可表示如下：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3307" name="Group 11"/>
          <p:cNvGrpSpPr>
            <a:grpSpLocks/>
          </p:cNvGrpSpPr>
          <p:nvPr/>
        </p:nvGrpSpPr>
        <p:grpSpPr bwMode="auto">
          <a:xfrm>
            <a:off x="3492500" y="4437063"/>
            <a:ext cx="1866900" cy="1422400"/>
            <a:chOff x="2361" y="3279"/>
            <a:chExt cx="1176" cy="896"/>
          </a:xfrm>
        </p:grpSpPr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2361" y="3279"/>
              <a:ext cx="1176" cy="89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2733" y="3455"/>
              <a:ext cx="528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</p:grp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2555875" y="1773238"/>
          <a:ext cx="425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Equation" r:id="rId3" imgW="164880" imgH="203040" progId="Equation.3">
                  <p:embed/>
                </p:oleObj>
              </mc:Choice>
              <mc:Fallback>
                <p:oleObj name="Equation" r:id="rId3" imgW="16488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25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1" name="Object 15"/>
          <p:cNvGraphicFramePr>
            <a:graphicFrameLocks noChangeAspect="1"/>
          </p:cNvGraphicFramePr>
          <p:nvPr/>
        </p:nvGraphicFramePr>
        <p:xfrm>
          <a:off x="7019925" y="2276475"/>
          <a:ext cx="425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0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276475"/>
                        <a:ext cx="425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F97-EBB9-4136-AFBC-064980B8484B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C0D8-CF22-4564-8D62-D069292A9138}" type="slidenum">
              <a:rPr lang="en-US" altLang="zh-CN"/>
              <a:pPr/>
              <a:t>22</a:t>
            </a:fld>
            <a:r>
              <a:rPr lang="en-US" altLang="zh-CN"/>
              <a:t>/31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对称差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116013" y="1125538"/>
            <a:ext cx="7848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3-2.5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是两个集合，则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B={x|(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=(A-B)∪(B-A)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仍是一个集合，称它为Ａ与Ｂ的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对称差集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为对称差运算。用文氏图可表示如下：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2933700" y="3975100"/>
            <a:ext cx="2362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3390900" y="4432300"/>
            <a:ext cx="838200" cy="762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3924300" y="4432300"/>
            <a:ext cx="838200" cy="838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3924300" y="4508500"/>
            <a:ext cx="228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3086100" y="39751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U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258888" y="5805488"/>
            <a:ext cx="42100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图中的粉红部分为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77F-BF3D-42AC-A71D-1763588903D2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A278-1511-4C42-997A-15DC56883954}" type="slidenum">
              <a:rPr lang="en-US" altLang="zh-CN"/>
              <a:pPr/>
              <a:t>23</a:t>
            </a:fld>
            <a:r>
              <a:rPr lang="en-US" altLang="zh-CN"/>
              <a:t>/31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关于运算</a:t>
            </a:r>
            <a:r>
              <a:rPr lang="zh-CN" altLang="en-US" sz="280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差</a:t>
            </a:r>
            <a:r>
              <a:rPr lang="zh-CN" altLang="en-US" sz="280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</a:t>
            </a:r>
            <a:r>
              <a:rPr lang="zh-CN" altLang="en-US" sz="280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的几个性质：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A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A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∪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Ａ∩Ｂ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Ａ  Ａ∩Ｂ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Ａ</a:t>
            </a:r>
            <a:r>
              <a:rPr lang="zh-CN" altLang="en-US" sz="3200" b="1" dirty="0"/>
              <a:t>∪Ｂ</a:t>
            </a:r>
            <a:r>
              <a:rPr lang="en-US" altLang="zh-CN" sz="3200" b="1" dirty="0"/>
              <a:t>=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Ｂ或</a:t>
            </a:r>
            <a:r>
              <a:rPr lang="zh-CN" altLang="en-US" sz="3200" b="1" dirty="0"/>
              <a:t>Ａ∩Ｂ</a:t>
            </a:r>
            <a:r>
              <a:rPr lang="en-US" altLang="zh-CN" sz="3200" b="1" dirty="0">
                <a:sym typeface="Symbol" pitchFamily="18" charset="2"/>
              </a:rPr>
              <a:t>=</a:t>
            </a:r>
            <a:r>
              <a:rPr lang="zh-CN" altLang="en-US" sz="3200" b="1" dirty="0"/>
              <a:t>Ａ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．Ａ∪ ＝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   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．Ａ－Ｂ＝Ａ∩  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．Ａ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（Ａ∩ ）</a:t>
            </a:r>
            <a:r>
              <a:rPr lang="zh-CN" altLang="en-US" sz="3200" b="1" dirty="0"/>
              <a:t>∪（Ｂ∩   ） </a:t>
            </a: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572000" y="3500438"/>
          <a:ext cx="3889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0438"/>
                        <a:ext cx="3889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2843213" y="2924175"/>
          <a:ext cx="4683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3" name="公式" r:id="rId5" imgW="164880" imgH="203040" progId="Equation.3">
                  <p:embed/>
                </p:oleObj>
              </mc:Choice>
              <mc:Fallback>
                <p:oleObj name="公式" r:id="rId5" imgW="1648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4683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4643438" y="4076700"/>
          <a:ext cx="3889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4" name="公式" r:id="rId7" imgW="139680" imgH="190440" progId="Equation.3">
                  <p:embed/>
                </p:oleObj>
              </mc:Choice>
              <mc:Fallback>
                <p:oleObj name="公式" r:id="rId7" imgW="139680" imgH="190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76700"/>
                        <a:ext cx="3889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3" name="Object 15"/>
          <p:cNvGraphicFramePr>
            <a:graphicFrameLocks noChangeAspect="1"/>
          </p:cNvGraphicFramePr>
          <p:nvPr/>
        </p:nvGraphicFramePr>
        <p:xfrm>
          <a:off x="6877050" y="4076700"/>
          <a:ext cx="4254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5" name="公式" r:id="rId8" imgW="164880" imgH="203040" progId="Equation.3">
                  <p:embed/>
                </p:oleObj>
              </mc:Choice>
              <mc:Fallback>
                <p:oleObj name="公式" r:id="rId8" imgW="1648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076700"/>
                        <a:ext cx="4254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5967-5FA7-46C2-AAA8-36241BC95B6B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C17C-3862-47DB-9E4B-E9F1EA526B5B}" type="slidenum">
              <a:rPr lang="en-US" altLang="zh-CN"/>
              <a:pPr/>
              <a:t>24</a:t>
            </a:fld>
            <a:r>
              <a:rPr lang="en-US" altLang="zh-CN"/>
              <a:t>/31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3-2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042988" y="1052513"/>
            <a:ext cx="78486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幂等律：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Ａ∪Ａ＝Ａ；Ａ∩Ａ＝Ａ；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．交换律：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Ａ∪Ｂ＝Ｂ∪Ａ； Ａ∩Ｂ＝Ｂ∩Ａ；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．结合律：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Ａ∪（Ｂ∪Ｃ）＝（Ａ∪Ｂ）∪Ｃ；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Ａ∩（Ｂ∩Ｃ）＝（Ａ∩Ｂ）∩Ｃ；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．零一律：  Ａ∪Ｕ＝Ｕ；  Ａ∩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Ａ∪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＝Ａ；  Ａ∩Ｕ＝Ａ；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．分配律：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Ａ∩（Ｂ∪Ｃ）＝（Ａ∩Ｂ）∪（Ａ∩Ｃ）；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Ａ∪（Ｂ∩Ｃ）＝（Ａ∪Ｂ）∩（Ａ∪Ｃ）。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．吸收律：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A∩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A∪B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A∪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A∩B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．否定律：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3059113" y="5876925"/>
          <a:ext cx="865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5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76925"/>
                        <a:ext cx="8651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DE26-AF65-4FA8-9596-65455EF4EE0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706-386E-459A-9775-D746DB94216C}" type="slidenum">
              <a:rPr lang="en-US" altLang="zh-CN"/>
              <a:pPr/>
              <a:t>25</a:t>
            </a:fld>
            <a:r>
              <a:rPr lang="en-US" altLang="zh-CN"/>
              <a:t>/31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066800" y="1249363"/>
            <a:ext cx="6629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8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DeMorgan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律：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356100" y="1268413"/>
          <a:ext cx="21097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name="公式" r:id="rId3" imgW="1485720" imgH="711000" progId="Equation.3">
                  <p:embed/>
                </p:oleObj>
              </mc:Choice>
              <mc:Fallback>
                <p:oleObj name="公式" r:id="rId3" imgW="1485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268413"/>
                        <a:ext cx="21097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4191000" y="2286000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Equation" r:id="rId5" imgW="139680" imgH="190440" progId="Equation.3">
                  <p:embed/>
                </p:oleObj>
              </mc:Choice>
              <mc:Fallback>
                <p:oleObj name="Equation" r:id="rId5" imgW="13968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0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1331913" y="2362200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．矛盾律：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A∩  =Φ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1331913" y="3068638"/>
            <a:ext cx="412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       A∪  =U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4211638" y="3068638"/>
          <a:ext cx="3667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3" name="公式" r:id="rId7" imgW="164880" imgH="203040" progId="Equation.3">
                  <p:embed/>
                </p:oleObj>
              </mc:Choice>
              <mc:Fallback>
                <p:oleObj name="公式" r:id="rId7" imgW="1648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068638"/>
                        <a:ext cx="3667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DF27-C997-4FF7-9921-F71197849407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F9E-3774-49F5-9DF9-A565D1B4BA01}" type="slidenum">
              <a:rPr lang="en-US" altLang="zh-CN"/>
              <a:pPr/>
              <a:t>26</a:t>
            </a:fld>
            <a:r>
              <a:rPr lang="en-US" altLang="zh-CN"/>
              <a:t>/31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§3.4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集合的幂集和笛卡尔集</a:t>
            </a:r>
            <a:r>
              <a:rPr lang="zh-CN" altLang="en-US"/>
              <a:t>★ ★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42988" y="1052513"/>
            <a:ext cx="76962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一、幂集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r>
              <a:rPr lang="en-US" altLang="zh-CN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所有子集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组成的集合称为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幂集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baseline="30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533400" indent="-533400" algn="ctr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baseline="30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=(A)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{x|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一切</a:t>
            </a:r>
            <a:r>
              <a:rPr lang="en-US" altLang="zh-CN" sz="2800" b="1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xA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800" b="1" dirty="0"/>
              <a:t>  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这种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以集合为元素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构成的集合，常称为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集合的集合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集族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Family of Set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）。对集族的研究在数学方面、知识库和表处理语言以及人工智能等方面都有十分重要的意义。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FC90-F9B8-4213-B1F6-CAE282AC768C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D69D-6042-4DFE-BA36-745C3ED6B7DA}" type="slidenum">
              <a:rPr lang="en-US" altLang="zh-CN"/>
              <a:pPr/>
              <a:t>27</a:t>
            </a:fld>
            <a:r>
              <a:rPr lang="en-US" altLang="zh-CN"/>
              <a:t>/31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08050"/>
            <a:ext cx="7620000" cy="5501882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533400" indent="-533400">
              <a:buClr>
                <a:srgbClr val="9900CC"/>
              </a:buClr>
              <a:buFont typeface="Monotype Sort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设Ａ＝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Clr>
                <a:srgbClr val="9900CC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,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},{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},{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}}</a:t>
            </a:r>
          </a:p>
          <a:p>
            <a:pPr marL="533400" indent="-533400">
              <a:buClr>
                <a:srgbClr val="9900CC"/>
              </a:buClr>
              <a:buFont typeface="Monotype Sort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对于空集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，有：</a:t>
            </a:r>
          </a:p>
          <a:p>
            <a:pPr marL="533400" indent="-533400">
              <a:buClr>
                <a:srgbClr val="9900CC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   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{}</a:t>
            </a:r>
          </a:p>
          <a:p>
            <a:pPr marL="533400" indent="-533400">
              <a:buClr>
                <a:srgbClr val="9900CC"/>
              </a:buCl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{}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{,{}}</a:t>
            </a:r>
          </a:p>
          <a:p>
            <a:pPr marL="533400" indent="-533400">
              <a:buClr>
                <a:srgbClr val="9900CC"/>
              </a:buClr>
              <a:buFont typeface="Monotype Sort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({1,{2,3}})={Φ,{1},{{2,3}},{1,{2,3}}}</a:t>
            </a:r>
            <a:endParaRPr lang="en-US" altLang="zh-CN" sz="2400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3.4-5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是两个集合，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A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则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2</a:t>
            </a:r>
            <a:r>
              <a:rPr lang="en-US" altLang="zh-CN" sz="2400" baseline="30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若集合Ａ有ｎ个元素，则集合Ａ共有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个子集， 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即：</a:t>
            </a:r>
            <a:r>
              <a:rPr lang="en-US" altLang="zh-CN" sz="2400" b="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2400" b="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(A)|</a:t>
            </a:r>
            <a:r>
              <a:rPr lang="zh-CN" altLang="en-US" sz="2400" b="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lang="en-US" altLang="zh-CN" sz="2400" b="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400" b="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8590-F035-4441-AA0C-0B210C170A36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5CF-52F4-4DCC-9B19-5E27DC767461}" type="slidenum">
              <a:rPr lang="en-US" altLang="zh-CN"/>
              <a:pPr/>
              <a:t>28</a:t>
            </a:fld>
            <a:r>
              <a:rPr lang="en-US" altLang="zh-CN"/>
              <a:t>/31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笛卡尔积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直积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  Descartes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r>
              <a:rPr lang="en-US" altLang="zh-CN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设给定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dirty="0">
                <a:solidFill>
                  <a:srgbClr val="0000FF"/>
                </a:solidFill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&gt;︱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,1≤i ≤n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的笛卡尔积。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对所有的</a:t>
            </a:r>
            <a:r>
              <a:rPr lang="en-US" altLang="zh-CN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i,A</a:t>
            </a:r>
            <a:r>
              <a:rPr lang="en-US" altLang="zh-CN" baseline="-25000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 A</a:t>
            </a:r>
            <a:r>
              <a:rPr lang="en-US" altLang="zh-CN" baseline="-25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简写成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,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A=A</a:t>
            </a:r>
            <a:r>
              <a:rPr lang="en-US" altLang="zh-CN" baseline="30000" dirty="0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CC00CC"/>
                </a:solidFill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A=A</a:t>
            </a:r>
            <a:r>
              <a:rPr lang="en-US" altLang="zh-CN" baseline="30000" dirty="0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³</a:t>
            </a:r>
            <a:endParaRPr lang="en-US" altLang="zh-CN" baseline="30000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如果所有的集合都是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个集合的笛卡尔积的基数为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|(A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dirty="0"/>
              <a:t>×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en-US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)|= |A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dirty="0"/>
              <a:t>×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|A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B83-2489-479A-8DD9-9575A29990B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54F-CDEA-42C9-9CC9-002090DE100A}" type="slidenum">
              <a:rPr lang="en-US" altLang="zh-CN"/>
              <a:pPr/>
              <a:t>29</a:t>
            </a:fld>
            <a:r>
              <a:rPr lang="en-US" altLang="zh-CN"/>
              <a:t>/31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集合的笛卡尔积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不服从交换律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还可证明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不服从结合律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en-US" altLang="en-US" dirty="0"/>
              <a:t>×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U, ∩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可左右分配。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是任意三个集合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①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(BUC)=(A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B)U(A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②A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(B∩C)=(A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B)∩(A</a:t>
            </a:r>
            <a:r>
              <a:rPr lang="en-US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③(BUC)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A=(B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A)U(C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④(B∩C)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A=(B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A)∩(C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</a:p>
          <a:p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B8B3-2538-4D8C-9563-7602C5FD3143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560-28F4-46B2-BBEA-C14994EC9072}" type="slidenum">
              <a:rPr lang="en-US" altLang="zh-CN"/>
              <a:pPr/>
              <a:t>3</a:t>
            </a:fld>
            <a:r>
              <a:rPr lang="en-US" altLang="zh-CN"/>
              <a:t>/31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§3.1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集合论的基本概念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116013" y="1844675"/>
            <a:ext cx="7848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我们对于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在一定范围内的讨论的对象组成的整体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给予一个名字，叫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SET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其中的对象称为这个集合的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zh-CN" altLang="en-US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ELEMENT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）。通俗地讲，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所谓集合，就是某些客体的一个确定的表或汇总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。（任意</a:t>
            </a:r>
            <a:r>
              <a:rPr lang="zh-CN" altLang="en-US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客体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聚集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通常用带（不带）标号的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大写字母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表示集合；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通常用带（不带）标号的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小写字母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表示元素。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1116013" y="1125538"/>
            <a:ext cx="7772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一、集合的概念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A2D-AEC9-45CF-B930-F02E570EE44F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DE38-C052-4164-B9AA-4492595CDC17}" type="slidenum">
              <a:rPr lang="en-US" altLang="zh-CN"/>
              <a:pPr/>
              <a:t>30</a:t>
            </a:fld>
            <a:r>
              <a:rPr lang="en-US" altLang="zh-CN"/>
              <a:t>/31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0922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:A,B,C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为任意集合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,C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Φ,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①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A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②A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C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 smtClean="0"/>
              <a:t>×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A,B,C,D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非空集合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/>
              <a:t>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>
                <a:sym typeface="Symbol" pitchFamily="18" charset="2"/>
              </a:rPr>
              <a:t>∧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E38-9BE6-4D2A-931C-68C4AC1AD957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88-C565-4DF2-8240-3F839A322C40}" type="slidenum">
              <a:rPr lang="en-US" altLang="zh-CN"/>
              <a:pPr/>
              <a:t>31</a:t>
            </a:fld>
            <a:r>
              <a:rPr lang="en-US" altLang="zh-CN"/>
              <a:t>/31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zh-CN" dirty="0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971550" y="1125538"/>
            <a:ext cx="7897813" cy="74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FF0000"/>
                </a:solidFill>
                <a:ea typeface="楷体_GB2312" pitchFamily="49" charset="-122"/>
              </a:rPr>
              <a:t>P54  11,15,17, 19</a:t>
            </a:r>
            <a:endParaRPr lang="zh-CN" altLang="en-US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F5EE-0F6B-4296-99CF-CDD069586F22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89EC-7882-4E9D-BCF9-8D68E547A45B}" type="slidenum">
              <a:rPr lang="en-US" altLang="zh-CN"/>
              <a:pPr/>
              <a:t>4</a:t>
            </a:fld>
            <a:r>
              <a:rPr lang="en-US" altLang="zh-CN"/>
              <a:t>/31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</a:rPr>
              <a:t>二、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集合的表示法：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116013" y="1125538"/>
            <a:ext cx="77724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集合是由它所包含的元素完全确定的，为了表示一个集合，通常有：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枚举法、隐式法（叙述法）、归纳法、递归指定、巴科斯范式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BNF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、文氏图、特征函数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等表示方法。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、枚举法：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此方法就是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将集合中的元素全部列出来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（或者只列出一部分元素，而其余部分可以从前后关系中很明显的知道）。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626-7ADB-4D09-A88C-5CC2DA55DFB7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E029-ED25-4082-A49D-08336947E08E}" type="slidenum">
              <a:rPr lang="en-US" altLang="zh-CN"/>
              <a:pPr/>
              <a:t>5</a:t>
            </a:fld>
            <a:r>
              <a:rPr lang="en-US" altLang="zh-CN"/>
              <a:t>/31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3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、隐式法（叙述法）：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用一集合之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元素所具有的共同性质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来刻划这个集合。</a:t>
            </a:r>
          </a:p>
          <a:p>
            <a:pPr>
              <a:lnSpc>
                <a:spcPct val="14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一般表示方法：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{x|P(x)}</a:t>
            </a:r>
          </a:p>
          <a:p>
            <a:pPr lvl="1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zh-CN" altLang="en-US" sz="24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前面的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代表集合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中的任意元素</a:t>
            </a:r>
          </a:p>
          <a:p>
            <a:pPr lvl="1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zh-CN" altLang="en-US" sz="24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后面的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必须具有性质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其突出优点是原则上不要求列出集合中全部元素，而只要给出该集合中元素的特性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{x | x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是正偶数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{x |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Z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）并且（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x&gt;0)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{x | x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是四川大学的学生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{x | x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000"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letter</a:t>
            </a:r>
            <a:r>
              <a:rPr lang="en-US" altLang="zh-CN" sz="20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中的字母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17F-480F-4B5F-8894-7C61CF9F9DB8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4435-C8A5-4FFC-B1C4-4EF86DCAA7F0}" type="slidenum">
              <a:rPr lang="en-US" altLang="zh-CN"/>
              <a:pPr/>
              <a:t>6</a:t>
            </a:fld>
            <a:r>
              <a:rPr lang="en-US" altLang="zh-CN"/>
              <a:t>/31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981075"/>
            <a:ext cx="7762875" cy="5440363"/>
          </a:xfrm>
        </p:spPr>
        <p:txBody>
          <a:bodyPr/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、归纳法：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归纳法是通过归纳定义集合，主要由三部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分组成。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第一部分：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基础。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它指出某些最基本的元素属于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某集合；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第二部分：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归纳。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指出由基本元素造出新元素的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方法；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第三部分：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极小性。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指出该集合的界限。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第一部分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第二部分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指出一个集合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至少要包括的元素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第三部分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指出一个集合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至多要包含的元素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是按如下方式定义：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）每一个英文字母都是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中的元素；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）如果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中的元素，则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也是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中的元素；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）有限次使用（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）、（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）后所得到的字符串都是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中的元素。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99F-EAF1-4379-98EF-1BDD5352527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2040-D28D-4DC7-A0EA-F673763B2372}" type="slidenum">
              <a:rPr lang="en-US" altLang="zh-CN"/>
              <a:pPr/>
              <a:t>7</a:t>
            </a:fld>
            <a:r>
              <a:rPr lang="en-US" altLang="zh-CN"/>
              <a:t>/31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098550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、递归指定集合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通过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计算规则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定义集合中的元素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042988" y="2565400"/>
            <a:ext cx="7781925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 	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...}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k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0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C089-07E2-4F42-B1C1-11CDB20CFDF9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4AA-5FB2-400F-83D9-367D6C62350F}" type="slidenum">
              <a:rPr lang="en-US" altLang="zh-CN"/>
              <a:pPr/>
              <a:t>8</a:t>
            </a:fld>
            <a:r>
              <a:rPr lang="en-US" altLang="zh-CN"/>
              <a:t>/31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8526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、巴科斯范式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BNF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表示法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BNF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Backus Normal Form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）常常用来定义高级程序设计语言的标识符或表达式集合。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042988" y="3500438"/>
            <a:ext cx="79248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PASCAL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语言中，标识符集定义如下：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&lt;Letter&gt;: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&lt;Letter&gt;{&lt;Letter or digit&gt;}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&lt;Letter or digit&gt;: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&lt;Letter&gt;|&lt;digit&gt;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CC6E-F27C-4450-8130-700B8176E846}" type="datetime1">
              <a:rPr lang="zh-CN" altLang="en-US"/>
              <a:pPr/>
              <a:t>2017/10/16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48-3B83-4785-BDE7-73F53C720C8B}" type="slidenum">
              <a:rPr lang="en-US" altLang="zh-CN"/>
              <a:pPr/>
              <a:t>9</a:t>
            </a:fld>
            <a:r>
              <a:rPr lang="en-US" altLang="zh-CN"/>
              <a:t>/31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24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、文氏图（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Venn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文氏图解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是一种利用平面上点的集合作成的对集合的图解。一般用平面上的圆形或方形表示一个集合。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86000" y="4310063"/>
            <a:ext cx="1524000" cy="1447800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5029200" y="4376738"/>
            <a:ext cx="1295400" cy="1295400"/>
          </a:xfrm>
          <a:prstGeom prst="ellipse">
            <a:avLst/>
          </a:prstGeom>
          <a:solidFill>
            <a:srgbClr val="78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5b0a6885-bc76-4acc-86f3-d8ff6025fcc1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1759</TotalTime>
  <Words>2683</Words>
  <Application>Microsoft Office PowerPoint</Application>
  <PresentationFormat>全屏显示(4:3)</PresentationFormat>
  <Paragraphs>305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黑体</vt:lpstr>
      <vt:lpstr>楷体_GB2312</vt:lpstr>
      <vt:lpstr>宋体</vt:lpstr>
      <vt:lpstr>Symbol</vt:lpstr>
      <vt:lpstr>Times New Roman</vt:lpstr>
      <vt:lpstr>Wingdings</vt:lpstr>
      <vt:lpstr>Notebook</vt:lpstr>
      <vt:lpstr>公式</vt:lpstr>
      <vt:lpstr>Equation</vt:lpstr>
      <vt:lpstr>PowerPoint 演示文稿</vt:lpstr>
      <vt:lpstr>第三章  集合及其运算</vt:lpstr>
      <vt:lpstr>§3.1  集合论的基本概念</vt:lpstr>
      <vt:lpstr>二、集合的表示法：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罗素悖论</vt:lpstr>
      <vt:lpstr>罗素悖论</vt:lpstr>
      <vt:lpstr>PowerPoint 演示文稿</vt:lpstr>
      <vt:lpstr>基     数</vt:lpstr>
      <vt:lpstr>性质3</vt:lpstr>
      <vt:lpstr>外延性原理</vt:lpstr>
      <vt:lpstr>§3.2 集合的运算</vt:lpstr>
      <vt:lpstr>交集</vt:lpstr>
      <vt:lpstr>推广</vt:lpstr>
      <vt:lpstr>差集</vt:lpstr>
      <vt:lpstr>补集</vt:lpstr>
      <vt:lpstr>对称差</vt:lpstr>
      <vt:lpstr>关于运算“差”和“补”的几个性质：</vt:lpstr>
      <vt:lpstr>定理3-2</vt:lpstr>
      <vt:lpstr>PowerPoint 演示文稿</vt:lpstr>
      <vt:lpstr>§3.4 集合的幂集和笛卡尔集★ ★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121</cp:revision>
  <dcterms:created xsi:type="dcterms:W3CDTF">2002-08-01T13:37:15Z</dcterms:created>
  <dcterms:modified xsi:type="dcterms:W3CDTF">2017-10-16T02:13:27Z</dcterms:modified>
</cp:coreProperties>
</file>