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4"/>
  </p:notesMasterIdLst>
  <p:sldIdLst>
    <p:sldId id="542" r:id="rId2"/>
    <p:sldId id="457" r:id="rId3"/>
    <p:sldId id="455" r:id="rId4"/>
    <p:sldId id="350" r:id="rId5"/>
    <p:sldId id="459" r:id="rId6"/>
    <p:sldId id="458" r:id="rId7"/>
    <p:sldId id="378" r:id="rId8"/>
    <p:sldId id="460" r:id="rId9"/>
    <p:sldId id="462" r:id="rId10"/>
    <p:sldId id="463" r:id="rId11"/>
    <p:sldId id="379" r:id="rId12"/>
    <p:sldId id="466" r:id="rId13"/>
    <p:sldId id="465" r:id="rId14"/>
    <p:sldId id="467" r:id="rId15"/>
    <p:sldId id="468" r:id="rId16"/>
    <p:sldId id="469" r:id="rId17"/>
    <p:sldId id="414" r:id="rId18"/>
    <p:sldId id="381" r:id="rId19"/>
    <p:sldId id="470" r:id="rId20"/>
    <p:sldId id="472" r:id="rId21"/>
    <p:sldId id="473" r:id="rId22"/>
    <p:sldId id="474" r:id="rId23"/>
    <p:sldId id="417" r:id="rId24"/>
    <p:sldId id="523" r:id="rId25"/>
    <p:sldId id="418" r:id="rId26"/>
    <p:sldId id="524" r:id="rId27"/>
    <p:sldId id="419" r:id="rId28"/>
    <p:sldId id="477" r:id="rId29"/>
    <p:sldId id="478" r:id="rId30"/>
    <p:sldId id="525" r:id="rId31"/>
    <p:sldId id="421" r:id="rId32"/>
    <p:sldId id="479" r:id="rId33"/>
    <p:sldId id="422" r:id="rId34"/>
    <p:sldId id="480" r:id="rId35"/>
    <p:sldId id="423" r:id="rId36"/>
    <p:sldId id="481" r:id="rId37"/>
    <p:sldId id="424" r:id="rId38"/>
    <p:sldId id="482" r:id="rId39"/>
    <p:sldId id="425" r:id="rId40"/>
    <p:sldId id="484" r:id="rId41"/>
    <p:sldId id="483" r:id="rId42"/>
    <p:sldId id="426" r:id="rId43"/>
    <p:sldId id="485" r:id="rId44"/>
    <p:sldId id="427" r:id="rId45"/>
    <p:sldId id="486" r:id="rId46"/>
    <p:sldId id="488" r:id="rId47"/>
    <p:sldId id="489" r:id="rId48"/>
    <p:sldId id="428" r:id="rId49"/>
    <p:sldId id="490" r:id="rId50"/>
    <p:sldId id="491" r:id="rId51"/>
    <p:sldId id="492" r:id="rId52"/>
    <p:sldId id="429" r:id="rId53"/>
    <p:sldId id="494" r:id="rId54"/>
    <p:sldId id="493" r:id="rId55"/>
    <p:sldId id="430" r:id="rId56"/>
    <p:sldId id="495" r:id="rId57"/>
    <p:sldId id="431" r:id="rId58"/>
    <p:sldId id="433" r:id="rId59"/>
    <p:sldId id="496" r:id="rId60"/>
    <p:sldId id="434" r:id="rId61"/>
    <p:sldId id="497" r:id="rId62"/>
    <p:sldId id="435" r:id="rId63"/>
    <p:sldId id="500" r:id="rId64"/>
    <p:sldId id="454" r:id="rId65"/>
    <p:sldId id="437" r:id="rId66"/>
    <p:sldId id="498" r:id="rId67"/>
    <p:sldId id="438" r:id="rId68"/>
    <p:sldId id="503" r:id="rId69"/>
    <p:sldId id="502" r:id="rId70"/>
    <p:sldId id="450" r:id="rId71"/>
    <p:sldId id="507" r:id="rId72"/>
    <p:sldId id="506" r:id="rId73"/>
    <p:sldId id="441" r:id="rId74"/>
    <p:sldId id="508" r:id="rId75"/>
    <p:sldId id="526" r:id="rId76"/>
    <p:sldId id="442" r:id="rId77"/>
    <p:sldId id="510" r:id="rId78"/>
    <p:sldId id="531" r:id="rId79"/>
    <p:sldId id="532" r:id="rId80"/>
    <p:sldId id="518" r:id="rId81"/>
    <p:sldId id="511" r:id="rId82"/>
    <p:sldId id="512" r:id="rId83"/>
    <p:sldId id="533" r:id="rId84"/>
    <p:sldId id="534" r:id="rId85"/>
    <p:sldId id="535" r:id="rId86"/>
    <p:sldId id="536" r:id="rId87"/>
    <p:sldId id="537" r:id="rId88"/>
    <p:sldId id="538" r:id="rId89"/>
    <p:sldId id="539" r:id="rId90"/>
    <p:sldId id="541" r:id="rId91"/>
    <p:sldId id="513" r:id="rId92"/>
    <p:sldId id="446" r:id="rId93"/>
  </p:sldIdLst>
  <p:sldSz cx="9144000" cy="6858000" type="screen4x3"/>
  <p:notesSz cx="6858000" cy="9144000"/>
  <p:custDataLst>
    <p:tags r:id="rId9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191919"/>
    <a:srgbClr val="FFFF00"/>
    <a:srgbClr val="78FFFF"/>
    <a:srgbClr val="FF00FF"/>
    <a:srgbClr val="0000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83" d="100"/>
          <a:sy n="83" d="100"/>
        </p:scale>
        <p:origin x="1450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835B13-9A60-464F-97BB-AB0F83120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156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3B2F9D16-7175-4882-A4B9-DD8C6BF8606A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7C19951-6F87-48E7-93BE-F40700FF0E6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A3CEA-43CB-4DF0-9AFC-0D2B37A6255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3BFCA-7A98-4E14-870A-672F27B62F5A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40148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AC477D-E882-4B30-B7C4-A0D38DF3ADB3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58638-99A8-4B2F-A1A0-847301552865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412819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6800" y="1166813"/>
            <a:ext cx="7620000" cy="58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F9250983-12B5-4C41-99ED-C27C63D47D8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4432E458-415D-4D42-ACF1-F998ECA848F5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279150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DC8603D0-E3D1-4079-8E75-1207DC9471A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4EB3C0E1-6AB4-41F7-BBC1-5051D71D02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1191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832AFD-8175-440A-A549-78F1EC9F228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714F8-09A1-4062-9E1F-6FEA6BBA7516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122603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CD1CC7-7DE2-4458-BD5C-E91316015D16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D1501-8801-4551-BDF4-EE747095D618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3301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ACA81-5FD1-40BD-85BD-D3C31630853E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4E7A1-F1E1-4938-BFF3-84542B8F15A5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2133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9C2E08-805D-45B7-AB7F-A1F9E4824CBD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246E8-778D-4AEB-95A1-AE7F7269FA47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366513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8939B-09F7-42E9-BE04-50A327EB13B3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1B995-966D-4EAC-8769-58774E171A2A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188717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206959-4AB0-4C03-81D8-1CD7BF3E7BE9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F4741-E258-4688-9767-EEE6EBE996B0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419606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FF204-1B2E-4910-96FD-2B23D139F85E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2515-9250-47F4-9835-B6AC4493227B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345032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20E16-5925-4899-A3D9-2962DB01682A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73B67-D49C-4024-9D8D-68F0FCF0ED96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266875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1A67B6A9-4209-45FB-885F-962923AD039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DA96F90A-69B2-438D-9443-527FE42FA3F3}" type="slidenum">
              <a:rPr lang="en-US" altLang="zh-CN"/>
              <a:pPr/>
              <a:t>‹#›</a:t>
            </a:fld>
            <a:r>
              <a:rPr lang="en-US" altLang="zh-CN"/>
              <a:t>/92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4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0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8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36597D0E-374A-4E43-9837-A3F0AC8F9860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2018年10月15日星期一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1487551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4113-CF16-4E0D-9FD8-881822E2A1A3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0A38-47E0-49B0-9FC2-FD6A3D0E375F}" type="slidenum">
              <a:rPr lang="en-US" altLang="zh-CN"/>
              <a:pPr/>
              <a:t>10</a:t>
            </a:fld>
            <a:r>
              <a:rPr lang="en-US" altLang="zh-CN"/>
              <a:t>/92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§4</a:t>
            </a:r>
            <a:r>
              <a:rPr lang="en-US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二元关系及其表示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5286375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为表达元素之间的关系，可用英文字母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表示所定义的关系。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如：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）当元素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关于元素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具有指定的关系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时，则 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   表示成：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R</a:t>
            </a:r>
            <a:r>
              <a:rPr lang="en-US" altLang="zh-CN" b="0" i="1">
                <a:ea typeface="楷体_GB2312" pitchFamily="49" charset="-122"/>
              </a:rPr>
              <a:t>y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）当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不具有指定的关系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时，则表示成：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R</a:t>
            </a:r>
            <a:r>
              <a:rPr lang="en-US" altLang="zh-CN" b="0" i="1">
                <a:ea typeface="楷体_GB2312" pitchFamily="49" charset="-122"/>
              </a:rPr>
              <a:t>y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此外，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还可以用另外的形式来表达关系。如可以用笛卡尔序偶（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）来表达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的意义。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下面的定义就将这两种表示法联系了起来。</a:t>
            </a:r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 flipH="1">
            <a:off x="1476375" y="4437063"/>
            <a:ext cx="360363" cy="3603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37BD-A202-491D-A936-31202F432428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8D36-330E-4DCA-BE17-9FF4E3017FC5}" type="slidenum">
              <a:rPr lang="en-US" altLang="zh-CN"/>
              <a:pPr/>
              <a:t>11</a:t>
            </a:fld>
            <a:r>
              <a:rPr lang="en-US" altLang="zh-CN"/>
              <a:t>/92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971550" y="1196975"/>
            <a:ext cx="7921625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4.1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都是已知集合，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的一个确定的二元关系，那么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的一个合于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R={(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A×B}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的子集合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按照定义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4-1.1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i="1" dirty="0" err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B2B2B2"/>
                </a:solidFill>
                <a:ea typeface="楷体_GB2312" pitchFamily="49" charset="-122"/>
              </a:rPr>
              <a:t>R</a:t>
            </a:r>
            <a:r>
              <a:rPr lang="en-US" altLang="zh-CN" i="1" dirty="0" err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B2B2B2"/>
                </a:solidFill>
                <a:sym typeface="Symbol" pitchFamily="18" charset="2"/>
              </a:rPr>
              <a:t>(x</a:t>
            </a:r>
            <a:r>
              <a:rPr lang="zh-CN" altLang="en-US" b="1" dirty="0">
                <a:solidFill>
                  <a:srgbClr val="B2B2B2"/>
                </a:solidFill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sym typeface="Symbol" pitchFamily="18" charset="2"/>
              </a:rPr>
              <a:t>y) </a:t>
            </a:r>
            <a:r>
              <a:rPr lang="en-US" altLang="zh-CN" b="1" dirty="0">
                <a:solidFill>
                  <a:srgbClr val="B2B2B2"/>
                </a:solidFill>
              </a:rPr>
              <a:t>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b="1" dirty="0">
                <a:solidFill>
                  <a:srgbClr val="B2B2B2"/>
                </a:solidFill>
              </a:rPr>
              <a:t>。</a:t>
            </a:r>
            <a:r>
              <a:rPr lang="zh-CN" altLang="en-US" b="1" dirty="0">
                <a:solidFill>
                  <a:srgbClr val="B2B2B2"/>
                </a:solidFill>
              </a:rPr>
              <a:t> </a:t>
            </a:r>
            <a:r>
              <a:rPr lang="zh-CN" b="1" dirty="0">
                <a:solidFill>
                  <a:srgbClr val="B2B2B2"/>
                </a:solidFill>
                <a:ea typeface="楷体_GB2312" pitchFamily="49" charset="-122"/>
              </a:rPr>
              <a:t>同理，</a:t>
            </a:r>
            <a:endParaRPr lang="zh-CN" altLang="en-US" b="1" dirty="0">
              <a:solidFill>
                <a:srgbClr val="B2B2B2"/>
              </a:solidFill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</a:rPr>
              <a:t>     </a:t>
            </a:r>
            <a:r>
              <a:rPr lang="zh-CN" b="1" dirty="0">
                <a:solidFill>
                  <a:srgbClr val="B2B2B2"/>
                </a:solidFill>
              </a:rPr>
              <a:t> </a:t>
            </a:r>
            <a:r>
              <a:rPr lang="en-US" altLang="zh-CN" i="1" dirty="0" err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B2B2B2"/>
                </a:solidFill>
                <a:ea typeface="楷体_GB2312" pitchFamily="49" charset="-122"/>
              </a:rPr>
              <a:t>R</a:t>
            </a:r>
            <a:r>
              <a:rPr lang="en-US" altLang="zh-CN" i="1" dirty="0" err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 i="1" dirty="0">
                <a:solidFill>
                  <a:srgbClr val="B2B2B2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B2B2B2"/>
                </a:solidFill>
                <a:sym typeface="Symbol" pitchFamily="18" charset="2"/>
              </a:rPr>
              <a:t>(x</a:t>
            </a:r>
            <a:r>
              <a:rPr lang="zh-CN" altLang="en-US" b="1" dirty="0">
                <a:solidFill>
                  <a:srgbClr val="B2B2B2"/>
                </a:solidFill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sym typeface="Symbol" pitchFamily="18" charset="2"/>
              </a:rPr>
              <a:t>y) </a:t>
            </a:r>
            <a:r>
              <a:rPr lang="en-US" altLang="zh-CN" b="1" dirty="0">
                <a:solidFill>
                  <a:srgbClr val="B2B2B2"/>
                </a:solidFill>
              </a:rPr>
              <a:t> 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b="1" dirty="0">
                <a:solidFill>
                  <a:srgbClr val="B2B2B2"/>
                </a:solidFill>
              </a:rPr>
              <a:t>。</a:t>
            </a:r>
            <a:r>
              <a:rPr lang="zh-CN" b="1" dirty="0">
                <a:solidFill>
                  <a:srgbClr val="B2B2B2"/>
                </a:solidFill>
                <a:ea typeface="楷体_GB2312" pitchFamily="49" charset="-122"/>
              </a:rPr>
              <a:t>可以看出，采用集合表示关系便于对关系进行处理。</a:t>
            </a:r>
            <a:endParaRPr lang="zh-CN" altLang="en-US" b="1" dirty="0">
              <a:solidFill>
                <a:srgbClr val="B2B2B2"/>
              </a:solidFill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b="1" dirty="0">
                <a:solidFill>
                  <a:srgbClr val="B2B2B2"/>
                </a:solidFill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4-1.1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定义的二元关系可以很容易扩展到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元关系。例如：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             存在于集合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…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的元素间的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元关系可以定义为： 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×A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×…×A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的子集合。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本课程着重讨论二元关系。    </a:t>
            </a:r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 flipH="1">
            <a:off x="1619250" y="3141663"/>
            <a:ext cx="215900" cy="215900"/>
          </a:xfrm>
          <a:prstGeom prst="line">
            <a:avLst/>
          </a:prstGeom>
          <a:noFill/>
          <a:ln w="317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2D84-30C0-4933-B01B-0D21A1CA65ED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0237-DB68-4318-9676-64AE83564161}" type="slidenum">
              <a:rPr lang="en-US" altLang="zh-CN"/>
              <a:pPr/>
              <a:t>12</a:t>
            </a:fld>
            <a:r>
              <a:rPr lang="en-US" altLang="zh-CN"/>
              <a:t>/92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971550" y="1196975"/>
            <a:ext cx="7921625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4-1.1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都是已知集合，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的一个确定的二元关系，那么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的一个合于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R={(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dirty="0"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A×B}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的子集合。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按照定义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i="1" dirty="0" err="1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i="1" dirty="0" err="1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itchFamily="18" charset="2"/>
              </a:rPr>
              <a:t>(x</a:t>
            </a:r>
            <a:r>
              <a:rPr lang="zh-CN" altLang="en-US" b="1" dirty="0">
                <a:solidFill>
                  <a:srgbClr val="0000FF"/>
                </a:solidFill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sym typeface="Symbol" pitchFamily="18" charset="2"/>
              </a:rPr>
              <a:t>y) </a:t>
            </a:r>
            <a:r>
              <a:rPr lang="en-US" altLang="zh-CN" b="1" dirty="0">
                <a:solidFill>
                  <a:srgbClr val="0000FF"/>
                </a:solidFill>
              </a:rPr>
              <a:t>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b="1" dirty="0">
                <a:solidFill>
                  <a:srgbClr val="0000FF"/>
                </a:solidFill>
              </a:rPr>
              <a:t>。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zh-CN" b="1" dirty="0">
                <a:solidFill>
                  <a:srgbClr val="0000FF"/>
                </a:solidFill>
                <a:ea typeface="楷体_GB2312" pitchFamily="49" charset="-122"/>
              </a:rPr>
              <a:t>同理</a:t>
            </a:r>
            <a:r>
              <a:rPr lang="zh-CN" b="1" dirty="0" smtClean="0">
                <a:solidFill>
                  <a:srgbClr val="0000FF"/>
                </a:solidFill>
                <a:ea typeface="楷体_GB2312" pitchFamily="49" charset="-122"/>
              </a:rPr>
              <a:t>，</a:t>
            </a:r>
            <a:endParaRPr lang="zh-CN" altLang="en-US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</a:rPr>
              <a:t>     </a:t>
            </a:r>
            <a:r>
              <a:rPr 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err="1" smtClean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dirty="0" err="1" smtClean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i="1" dirty="0" err="1" smtClean="0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en-US" altLang="zh-CN" i="1" dirty="0" smtClean="0"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 pitchFamily="18" charset="2"/>
              </a:rPr>
              <a:t>(x</a:t>
            </a:r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sym typeface="Symbol" pitchFamily="18" charset="2"/>
              </a:rPr>
              <a:t>y) </a:t>
            </a:r>
            <a:r>
              <a:rPr lang="en-US" altLang="zh-CN" b="1" dirty="0" smtClean="0"/>
              <a:t> </a:t>
            </a:r>
            <a:r>
              <a:rPr lang="en-US" altLang="zh-CN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b="1" dirty="0" smtClean="0">
                <a:solidFill>
                  <a:srgbClr val="0000FF"/>
                </a:solidFill>
              </a:rPr>
              <a:t>。</a:t>
            </a:r>
            <a:r>
              <a:rPr lang="zh-CN" b="1" dirty="0" smtClean="0">
                <a:solidFill>
                  <a:srgbClr val="0000FF"/>
                </a:solidFill>
                <a:ea typeface="楷体_GB2312" pitchFamily="49" charset="-122"/>
              </a:rPr>
              <a:t>可以看出，采用集合表示关系便于对关系进行处理。</a:t>
            </a:r>
            <a:endParaRPr lang="zh-CN" altLang="en-US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b="1" dirty="0" smtClean="0">
                <a:solidFill>
                  <a:srgbClr val="B2B2B2"/>
                </a:solidFill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4-1.1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定义的二元关系可以很容易扩展到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元关系。例如：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             存在于集合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…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的元素间的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元关系可以定义为： 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×A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ea typeface="楷体_GB2312" pitchFamily="49" charset="-122"/>
              </a:rPr>
              <a:t>×…×A</a:t>
            </a:r>
            <a:r>
              <a:rPr lang="en-US" altLang="zh-CN" b="1" baseline="-25000" dirty="0">
                <a:solidFill>
                  <a:srgbClr val="B2B2B2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的子集合。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本课程着重讨论二元关系。    </a:t>
            </a: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 flipH="1">
            <a:off x="1619250" y="3141663"/>
            <a:ext cx="215900" cy="2159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AF2-4939-4F20-B95E-522879DB60D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D3B-1054-4623-89B1-4B0582B49203}" type="slidenum">
              <a:rPr lang="en-US" altLang="zh-CN"/>
              <a:pPr/>
              <a:t>13</a:t>
            </a:fld>
            <a:r>
              <a:rPr lang="en-US" altLang="zh-CN"/>
              <a:t>/92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971550" y="1196975"/>
            <a:ext cx="7921625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4-1.1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都是已知集合，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的一个确定的二元关系，那么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的一个合于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R={(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dirty="0"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A×B}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的子集合。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按照定义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4-1.1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dirty="0" err="1">
                <a:ea typeface="楷体_GB2312" pitchFamily="49" charset="-122"/>
              </a:rPr>
              <a:t>R</a:t>
            </a:r>
            <a:r>
              <a:rPr lang="en-US" altLang="zh-CN" i="1" dirty="0" err="1">
                <a:ea typeface="楷体_GB2312" pitchFamily="49" charset="-122"/>
              </a:rPr>
              <a:t>y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ym typeface="Symbol" pitchFamily="18" charset="2"/>
              </a:rPr>
              <a:t>(x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y) </a:t>
            </a:r>
            <a:r>
              <a:rPr lang="en-US" altLang="zh-CN" dirty="0"/>
              <a:t>∈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dirty="0"/>
              <a:t>。</a:t>
            </a:r>
            <a:r>
              <a:rPr lang="zh-CN" altLang="en-US" dirty="0"/>
              <a:t> </a:t>
            </a:r>
            <a:r>
              <a:rPr lang="zh-CN" dirty="0">
                <a:ea typeface="楷体_GB2312" pitchFamily="49" charset="-122"/>
              </a:rPr>
              <a:t>同理，</a:t>
            </a:r>
            <a:endParaRPr lang="zh-CN" altLang="en-US" dirty="0"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zh-CN" dirty="0"/>
              <a:t>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dirty="0" err="1">
                <a:ea typeface="楷体_GB2312" pitchFamily="49" charset="-122"/>
              </a:rPr>
              <a:t>R</a:t>
            </a:r>
            <a:r>
              <a:rPr lang="en-US" altLang="zh-CN" i="1" dirty="0" err="1">
                <a:ea typeface="楷体_GB2312" pitchFamily="49" charset="-122"/>
              </a:rPr>
              <a:t>y</a:t>
            </a:r>
            <a:r>
              <a:rPr lang="en-US" altLang="zh-CN" i="1" dirty="0">
                <a:ea typeface="楷体_GB2312" pitchFamily="49" charset="-122"/>
              </a:rPr>
              <a:t> </a:t>
            </a:r>
            <a:r>
              <a:rPr lang="en-US" altLang="zh-CN" dirty="0">
                <a:sym typeface="Symbol" pitchFamily="18" charset="2"/>
              </a:rPr>
              <a:t>(x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y) </a:t>
            </a:r>
            <a:r>
              <a:rPr lang="en-US" altLang="zh-CN" dirty="0"/>
              <a:t> 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dirty="0"/>
              <a:t>。</a:t>
            </a:r>
            <a:r>
              <a:rPr lang="zh-CN" dirty="0">
                <a:ea typeface="楷体_GB2312" pitchFamily="49" charset="-122"/>
              </a:rPr>
              <a:t>可以看出，采用集合表示关系便于对关系进行处理。</a:t>
            </a:r>
            <a:endParaRPr lang="zh-CN" altLang="en-US" dirty="0"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 dirty="0">
                <a:solidFill>
                  <a:srgbClr val="0000FF"/>
                </a:solidFill>
                <a:ea typeface="楷体_GB2312" pitchFamily="49" charset="-122"/>
              </a:rPr>
              <a:t>定义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4.1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定义的二元关系可以很容易扩展到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元关系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例如：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             存在于集合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的元素间的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元关系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可以定义为：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×A</a:t>
            </a:r>
            <a:r>
              <a:rPr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×…×A</a:t>
            </a:r>
            <a:r>
              <a:rPr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的子集合。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本课程着重讨论二元关系。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    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 flipH="1">
            <a:off x="1619250" y="3141663"/>
            <a:ext cx="21590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A6F8-ED30-4288-A086-FD7C4329FBFE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53E-2463-4685-9C06-253078CAFF3D}" type="slidenum">
              <a:rPr lang="en-US" altLang="zh-CN"/>
              <a:pPr/>
              <a:t>14</a:t>
            </a:fld>
            <a:r>
              <a:rPr lang="en-US" altLang="zh-CN"/>
              <a:t>/92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971550" y="1196975"/>
            <a:ext cx="79216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A={1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B={2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。定义关系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R={(1,2),(2,2),(2,4)},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那么就有：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1R2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2R2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2R4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lang="en-US" altLang="zh-CN" b="1" noProof="1">
                <a:solidFill>
                  <a:srgbClr val="FF0000"/>
                </a:solidFill>
              </a:rPr>
              <a:t>1R3</a:t>
            </a:r>
            <a:r>
              <a:rPr lang="zh-CN" b="1">
                <a:solidFill>
                  <a:srgbClr val="FF0000"/>
                </a:solidFill>
              </a:rPr>
              <a:t>， </a:t>
            </a:r>
            <a:r>
              <a:rPr lang="en-US" altLang="zh-CN" b="1" noProof="1">
                <a:solidFill>
                  <a:srgbClr val="FF0000"/>
                </a:solidFill>
              </a:rPr>
              <a:t>1R4</a:t>
            </a:r>
            <a:r>
              <a:rPr lang="zh-CN" b="1">
                <a:solidFill>
                  <a:srgbClr val="FF0000"/>
                </a:solidFill>
              </a:rPr>
              <a:t>， </a:t>
            </a:r>
            <a:r>
              <a:rPr lang="en-US" altLang="zh-CN" b="1" noProof="1">
                <a:solidFill>
                  <a:srgbClr val="FF0000"/>
                </a:solidFill>
              </a:rPr>
              <a:t>2R3</a:t>
            </a:r>
            <a:r>
              <a:rPr lang="zh-CN" b="1">
                <a:solidFill>
                  <a:srgbClr val="0000FF"/>
                </a:solidFill>
              </a:rPr>
              <a:t>。</a:t>
            </a:r>
            <a:endParaRPr lang="zh-CN" altLang="en-US" b="1">
              <a:solidFill>
                <a:srgbClr val="0000FF"/>
              </a:solidFill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A={1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8}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。定义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的模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同余关系，那么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R={(1,1),(1,4),(3,3),(3,6),(4,1),(4,4),(6,3),(6,6),(8,8)}</a:t>
            </a:r>
            <a:r>
              <a:rPr lang="zh-CN" b="1">
                <a:solidFill>
                  <a:srgbClr val="B2B2B2"/>
                </a:solidFill>
              </a:rPr>
              <a:t>。</a:t>
            </a:r>
            <a:endParaRPr lang="zh-CN" altLang="en-US" b="1">
              <a:solidFill>
                <a:srgbClr val="B2B2B2"/>
              </a:solidFill>
            </a:endParaRPr>
          </a:p>
          <a:p>
            <a:pPr marL="342900" indent="-342900">
              <a:buFont typeface="Wingdings" pitchFamily="2" charset="2"/>
              <a:buChar char="n"/>
            </a:pPr>
            <a:endParaRPr lang="zh-CN" altLang="en-US" b="1">
              <a:solidFill>
                <a:srgbClr val="B2B2B2"/>
              </a:solidFill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是两个集合，那么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的子集</a:t>
            </a:r>
            <a:r>
              <a:rPr lang="en-US" altLang="zh-CN" b="1">
                <a:solidFill>
                  <a:srgbClr val="B2B2B2"/>
                </a:solidFill>
              </a:rPr>
              <a:t>Φ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自身是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的两个二元关系，分别称为空关系和全关系。</a:t>
            </a: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H="1">
            <a:off x="1908175" y="2276475"/>
            <a:ext cx="215900" cy="2159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18" name="Line 6"/>
          <p:cNvSpPr>
            <a:spLocks noChangeShapeType="1"/>
          </p:cNvSpPr>
          <p:nvPr/>
        </p:nvSpPr>
        <p:spPr bwMode="auto">
          <a:xfrm flipH="1">
            <a:off x="2771775" y="2276475"/>
            <a:ext cx="215900" cy="2159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19" name="Line 7"/>
          <p:cNvSpPr>
            <a:spLocks noChangeShapeType="1"/>
          </p:cNvSpPr>
          <p:nvPr/>
        </p:nvSpPr>
        <p:spPr bwMode="auto">
          <a:xfrm flipH="1">
            <a:off x="3708400" y="2276475"/>
            <a:ext cx="215900" cy="2159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6A5D-99F6-476B-8F2D-D286CE15A15C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ABD-C94F-4F27-85C5-9D4183D4B8C7}" type="slidenum">
              <a:rPr lang="en-US" altLang="zh-CN"/>
              <a:pPr/>
              <a:t>15</a:t>
            </a:fld>
            <a:r>
              <a:rPr lang="en-US" altLang="zh-CN"/>
              <a:t>/92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971550" y="1196975"/>
            <a:ext cx="79216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A={1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B={2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。定义关系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R={(1,2),(2,2),(2,4)},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那么就有：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1R2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2R2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2R4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lang="en-US" altLang="zh-CN" noProof="1"/>
              <a:t>1R3</a:t>
            </a:r>
            <a:r>
              <a:rPr lang="zh-CN" dirty="0"/>
              <a:t>， </a:t>
            </a:r>
            <a:r>
              <a:rPr lang="en-US" altLang="zh-CN" noProof="1"/>
              <a:t>1R4</a:t>
            </a:r>
            <a:r>
              <a:rPr lang="zh-CN" dirty="0"/>
              <a:t>， </a:t>
            </a:r>
            <a:r>
              <a:rPr lang="en-US" altLang="zh-CN" noProof="1"/>
              <a:t>2R3</a:t>
            </a:r>
            <a:r>
              <a:rPr lang="zh-CN" dirty="0"/>
              <a:t>。</a:t>
            </a:r>
            <a:endParaRPr lang="zh-CN" altLang="en-US" dirty="0"/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A={1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8}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。定义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的模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同余关系，那么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R={(1,1),(1,4),(3,3),(3,6),(4,1),(4,4),(6,3),(6,6),(8,8)}</a:t>
            </a:r>
            <a:r>
              <a:rPr lang="zh-CN" b="1" dirty="0">
                <a:solidFill>
                  <a:srgbClr val="0000FF"/>
                </a:solidFill>
              </a:rPr>
              <a:t>。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342900" indent="-342900">
              <a:buFont typeface="Wingdings" pitchFamily="2" charset="2"/>
              <a:buChar char="n"/>
            </a:pPr>
            <a:endParaRPr lang="zh-CN" altLang="en-US" b="1" dirty="0">
              <a:solidFill>
                <a:srgbClr val="0000FF"/>
              </a:solidFill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是两个集合，那么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的子集</a:t>
            </a:r>
            <a:r>
              <a:rPr lang="en-US" altLang="zh-CN" b="1" dirty="0">
                <a:solidFill>
                  <a:srgbClr val="B2B2B2"/>
                </a:solidFill>
              </a:rPr>
              <a:t>Φ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自身是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的两个二元关系，分别称为空关系和全关系。</a:t>
            </a:r>
          </a:p>
        </p:txBody>
      </p:sp>
      <p:sp>
        <p:nvSpPr>
          <p:cNvPr id="270340" name="Line 4"/>
          <p:cNvSpPr>
            <a:spLocks noChangeShapeType="1"/>
          </p:cNvSpPr>
          <p:nvPr/>
        </p:nvSpPr>
        <p:spPr bwMode="auto">
          <a:xfrm flipH="1">
            <a:off x="1908175" y="2276475"/>
            <a:ext cx="21590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1" name="Line 5"/>
          <p:cNvSpPr>
            <a:spLocks noChangeShapeType="1"/>
          </p:cNvSpPr>
          <p:nvPr/>
        </p:nvSpPr>
        <p:spPr bwMode="auto">
          <a:xfrm flipH="1">
            <a:off x="2771775" y="2276475"/>
            <a:ext cx="21590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2" name="Line 6"/>
          <p:cNvSpPr>
            <a:spLocks noChangeShapeType="1"/>
          </p:cNvSpPr>
          <p:nvPr/>
        </p:nvSpPr>
        <p:spPr bwMode="auto">
          <a:xfrm flipH="1">
            <a:off x="3708400" y="2276475"/>
            <a:ext cx="21590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9EB-CB09-404F-BFD1-AD731D38924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E74E-6EDE-43A2-9B42-539019B3E1C9}" type="slidenum">
              <a:rPr lang="en-US" altLang="zh-CN"/>
              <a:pPr/>
              <a:t>16</a:t>
            </a:fld>
            <a:r>
              <a:rPr lang="en-US" altLang="zh-CN"/>
              <a:t>/92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971550" y="1196975"/>
            <a:ext cx="79216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A={1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B={2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。定义关系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R={(1,2),(2,2),(2,4)},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那么就有：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1R2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2R2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2R4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lang="en-US" altLang="zh-CN" noProof="1"/>
              <a:t>1R3</a:t>
            </a:r>
            <a:r>
              <a:rPr lang="zh-CN" dirty="0"/>
              <a:t>， </a:t>
            </a:r>
            <a:r>
              <a:rPr lang="en-US" altLang="zh-CN" noProof="1"/>
              <a:t>1R4</a:t>
            </a:r>
            <a:r>
              <a:rPr lang="zh-CN" dirty="0"/>
              <a:t>， </a:t>
            </a:r>
            <a:r>
              <a:rPr lang="en-US" altLang="zh-CN" noProof="1"/>
              <a:t>2R3</a:t>
            </a:r>
            <a:r>
              <a:rPr lang="zh-CN" dirty="0"/>
              <a:t>。</a:t>
            </a:r>
            <a:endParaRPr lang="zh-CN" altLang="en-US" dirty="0"/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A={1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8}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。定义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同余关系，那么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R={(1,1),(1,4),(3,3),(3,6),(4,1),(4,4),(6,3),(6,6),(8,8)}</a:t>
            </a:r>
            <a:r>
              <a:rPr lang="zh-CN" dirty="0"/>
              <a:t>。</a:t>
            </a:r>
            <a:endParaRPr lang="zh-CN" altLang="en-US" dirty="0"/>
          </a:p>
          <a:p>
            <a:pPr marL="342900" indent="-342900">
              <a:buFont typeface="Wingdings" pitchFamily="2" charset="2"/>
              <a:buChar char="n"/>
            </a:pPr>
            <a:endParaRPr lang="zh-CN" altLang="en-US" b="1" dirty="0">
              <a:solidFill>
                <a:srgbClr val="0000FF"/>
              </a:solidFill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是两个集合，那么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的子集</a:t>
            </a:r>
            <a:r>
              <a:rPr lang="en-US" altLang="zh-CN" b="1" dirty="0">
                <a:solidFill>
                  <a:srgbClr val="FF0000"/>
                </a:solidFill>
              </a:rPr>
              <a:t>Φ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自身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的两个二元关系，分别称为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空关系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全关系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71364" name="Line 4"/>
          <p:cNvSpPr>
            <a:spLocks noChangeShapeType="1"/>
          </p:cNvSpPr>
          <p:nvPr/>
        </p:nvSpPr>
        <p:spPr bwMode="auto">
          <a:xfrm flipH="1">
            <a:off x="1908175" y="2276475"/>
            <a:ext cx="21590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65" name="Line 5"/>
          <p:cNvSpPr>
            <a:spLocks noChangeShapeType="1"/>
          </p:cNvSpPr>
          <p:nvPr/>
        </p:nvSpPr>
        <p:spPr bwMode="auto">
          <a:xfrm flipH="1">
            <a:off x="2771775" y="2276475"/>
            <a:ext cx="21590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 flipH="1">
            <a:off x="3708400" y="2276475"/>
            <a:ext cx="21590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84E0-77FD-4031-B194-1FDF522609C5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6184-8769-404A-9118-54A6FE6B5E07}" type="slidenum">
              <a:rPr lang="en-US" altLang="zh-CN"/>
              <a:pPr/>
              <a:t>17</a:t>
            </a:fld>
            <a:r>
              <a:rPr lang="en-US" altLang="zh-CN"/>
              <a:t>/92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1042988" y="1125538"/>
            <a:ext cx="784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：在数据库中，常将用表格的方式表示出来的文件看作是关系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，如下表是一个学生学籍管理的一个数据库：则此时有关系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</a:t>
            </a:r>
          </a:p>
        </p:txBody>
      </p:sp>
      <p:graphicFrame>
        <p:nvGraphicFramePr>
          <p:cNvPr id="204875" name="Group 75"/>
          <p:cNvGraphicFramePr>
            <a:graphicFrameLocks noGrp="1"/>
          </p:cNvGraphicFramePr>
          <p:nvPr>
            <p:ph idx="1"/>
          </p:nvPr>
        </p:nvGraphicFramePr>
        <p:xfrm>
          <a:off x="1042988" y="2781300"/>
          <a:ext cx="7777162" cy="2560320"/>
        </p:xfrm>
        <a:graphic>
          <a:graphicData uri="http://schemas.openxmlformats.org/drawingml/2006/table">
            <a:tbl>
              <a:tblPr/>
              <a:tblGrid>
                <a:gridCol w="188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系别与班级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学号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姓名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性别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年龄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籍贯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94081-1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王雷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四川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94081-1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李华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江苏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94081-2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张江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北京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94082-1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赵小容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云南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94082-2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陈涛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广东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94082-3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黄静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山东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876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3CA-787E-495A-A01C-72E550E79D84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033-A18A-4893-A6CD-A1220B12BDEC}" type="slidenum">
              <a:rPr lang="en-US" altLang="zh-CN"/>
              <a:pPr/>
              <a:t>18</a:t>
            </a:fld>
            <a:r>
              <a:rPr lang="en-US" altLang="zh-CN"/>
              <a:t>/92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楷体_GB2312" pitchFamily="49" charset="-122"/>
              </a:rPr>
              <a:t>关系的表示法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116013" y="1052513"/>
            <a:ext cx="7772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集合表示法</a:t>
            </a:r>
            <a:endParaRPr lang="zh-CN" altLang="zh-CN" sz="2800" b="1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116013" y="1628775"/>
            <a:ext cx="7773987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由于关系也是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一种特殊的集合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，所以集合的两种基本的表示法也可以用到关系的表示中。即可用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枚举法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叙述法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来表示关系。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1116013" y="3429000"/>
            <a:ext cx="7773987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{2},B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{3},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{(2,3)}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如定义集合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sz="2800" b="1" dirty="0">
                <a:solidFill>
                  <a:srgbClr val="B2B2B2"/>
                </a:solidFill>
                <a:latin typeface="宋体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小于等于</a:t>
            </a:r>
            <a:r>
              <a:rPr lang="zh-CN" altLang="en-US" sz="2800" b="1" dirty="0">
                <a:solidFill>
                  <a:srgbClr val="B2B2B2"/>
                </a:solidFill>
                <a:latin typeface="宋体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关系：</a:t>
            </a:r>
          </a:p>
          <a:p>
            <a:pPr lvl="1" algn="ctr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)|(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N)∧(x≤y)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EEB1-1C0C-4F86-9FDC-EBA80F61F98C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C18B-A547-4CD3-96C9-CF4237B4BD3E}" type="slidenum">
              <a:rPr lang="en-US" altLang="zh-CN"/>
              <a:pPr/>
              <a:t>19</a:t>
            </a:fld>
            <a:r>
              <a:rPr lang="en-US" altLang="zh-CN"/>
              <a:t>/92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楷体_GB2312" pitchFamily="49" charset="-122"/>
              </a:rPr>
              <a:t>关系的表示法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集合表示法</a:t>
            </a:r>
            <a:endParaRPr lang="zh-CN" altLang="zh-CN" sz="2800" b="1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116013" y="1628775"/>
            <a:ext cx="7773987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由于关系也是一种特殊的集合，所以集合的两种基本的表示法也可以用到关系的表示中。即可用枚举法和叙述法来表示关系。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116013" y="3429000"/>
            <a:ext cx="7773987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{2},B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{3},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{(2,3)}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如定义集合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sz="2800" b="1">
                <a:solidFill>
                  <a:srgbClr val="0000FF"/>
                </a:solidFill>
                <a:latin typeface="宋体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小于等于</a:t>
            </a:r>
            <a:r>
              <a:rPr lang="zh-CN" altLang="en-US" sz="2800" b="1">
                <a:solidFill>
                  <a:srgbClr val="0000FF"/>
                </a:solidFill>
                <a:latin typeface="宋体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关系：</a:t>
            </a:r>
          </a:p>
          <a:p>
            <a:pPr lvl="1" algn="ctr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{(x,y)|(x,y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N)∧(x≤y)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A17-BBE9-4FA3-B64A-A4743B60474C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6ABE-B6EF-4D80-83C7-1A1C3CF3BA46}" type="slidenum">
              <a:rPr lang="en-US" altLang="zh-CN"/>
              <a:pPr/>
              <a:t>2</a:t>
            </a:fld>
            <a:r>
              <a:rPr lang="en-US" altLang="zh-CN"/>
              <a:t>/92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章的主要内容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84313"/>
            <a:ext cx="7632700" cy="2409825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学习关系的数学定义、表示方法、性质及运算；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掌握两类在实践中非常重要的二元关系：等价关系、偏序关系；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97F6-4DF3-4B6D-9849-9991519AF2BD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A592-75C8-4755-B6B4-671F6F5CA123}" type="slidenum">
              <a:rPr lang="en-US" altLang="zh-CN"/>
              <a:pPr/>
              <a:t>20</a:t>
            </a:fld>
            <a:r>
              <a:rPr lang="en-US" altLang="zh-CN"/>
              <a:t>/92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关系图法</a:t>
            </a:r>
            <a:r>
              <a:rPr 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（有向图表示法）</a:t>
            </a:r>
            <a:endParaRPr lang="zh-CN" altLang="en-US" sz="36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1116013" y="11255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r"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,...,a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n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},B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,...,b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m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</a:t>
            </a:r>
            <a:endParaRPr lang="zh-CN" altLang="zh-CN" sz="2800" b="1" noProof="1">
              <a:solidFill>
                <a:srgbClr val="0000FF"/>
              </a:solidFill>
              <a:latin typeface="黑体" pitchFamily="2" charset="-122"/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144588" y="2286000"/>
            <a:ext cx="7772400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,...,a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,...,b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分别为图中的节点，用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表示</a:t>
            </a:r>
            <a:r>
              <a:rPr lang="zh-CN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  <a:endParaRPr lang="zh-CN" altLang="en-US" b="1" noProof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则从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可用一有向边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相连。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为对应图中的有向边。</a:t>
            </a:r>
            <a:endParaRPr lang="zh-CN" altLang="zh-CN" b="1" noProof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1143000" y="1524000"/>
            <a:ext cx="7773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的一个二元关系，则对应于关系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之关系图有如下规定：</a:t>
            </a:r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7235825" y="3357563"/>
            <a:ext cx="728663" cy="71437"/>
            <a:chOff x="4521" y="2400"/>
            <a:chExt cx="459" cy="45"/>
          </a:xfrm>
        </p:grpSpPr>
        <p:sp>
          <p:nvSpPr>
            <p:cNvPr id="274439" name="Oval 7"/>
            <p:cNvSpPr>
              <a:spLocks noChangeArrowheads="1"/>
            </p:cNvSpPr>
            <p:nvPr/>
          </p:nvSpPr>
          <p:spPr bwMode="auto">
            <a:xfrm>
              <a:off x="4521" y="2400"/>
              <a:ext cx="45" cy="4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4440" name="Line 8"/>
            <p:cNvSpPr>
              <a:spLocks noChangeShapeType="1"/>
            </p:cNvSpPr>
            <p:nvPr/>
          </p:nvSpPr>
          <p:spPr bwMode="auto">
            <a:xfrm>
              <a:off x="4578" y="2421"/>
              <a:ext cx="3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4441" name="Oval 9"/>
            <p:cNvSpPr>
              <a:spLocks noChangeArrowheads="1"/>
            </p:cNvSpPr>
            <p:nvPr/>
          </p:nvSpPr>
          <p:spPr bwMode="auto">
            <a:xfrm>
              <a:off x="4935" y="2400"/>
              <a:ext cx="45" cy="4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1143000" y="4054475"/>
            <a:ext cx="7773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是定义在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{a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,...,a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上的关系，则对应于关系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有如下规定：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144588" y="4854575"/>
            <a:ext cx="7772400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,...,a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为图中节点，用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表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示。</a:t>
            </a:r>
            <a:endParaRPr lang="en-US" b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则从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可用一有向边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b="1">
                <a:solidFill>
                  <a:srgbClr val="B2B2B2"/>
                </a:solidFill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相连。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为对应图中的有向边；</a:t>
            </a:r>
            <a:endParaRPr lang="zh-CN" altLang="zh-CN" b="1" noProof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4444" name="Group 12"/>
          <p:cNvGrpSpPr>
            <a:grpSpLocks/>
          </p:cNvGrpSpPr>
          <p:nvPr/>
        </p:nvGrpSpPr>
        <p:grpSpPr bwMode="auto">
          <a:xfrm>
            <a:off x="7235825" y="5516563"/>
            <a:ext cx="728663" cy="71437"/>
            <a:chOff x="4521" y="2400"/>
            <a:chExt cx="459" cy="45"/>
          </a:xfrm>
        </p:grpSpPr>
        <p:sp>
          <p:nvSpPr>
            <p:cNvPr id="274445" name="Oval 13"/>
            <p:cNvSpPr>
              <a:spLocks noChangeArrowheads="1"/>
            </p:cNvSpPr>
            <p:nvPr/>
          </p:nvSpPr>
          <p:spPr bwMode="auto">
            <a:xfrm>
              <a:off x="4521" y="2400"/>
              <a:ext cx="45" cy="45"/>
            </a:xfrm>
            <a:prstGeom prst="ellipse">
              <a:avLst/>
            </a:prstGeom>
            <a:noFill/>
            <a:ln w="254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4446" name="Line 14"/>
            <p:cNvSpPr>
              <a:spLocks noChangeShapeType="1"/>
            </p:cNvSpPr>
            <p:nvPr/>
          </p:nvSpPr>
          <p:spPr bwMode="auto">
            <a:xfrm>
              <a:off x="4578" y="2421"/>
              <a:ext cx="363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4447" name="Oval 15"/>
            <p:cNvSpPr>
              <a:spLocks noChangeArrowheads="1"/>
            </p:cNvSpPr>
            <p:nvPr/>
          </p:nvSpPr>
          <p:spPr bwMode="auto">
            <a:xfrm>
              <a:off x="4935" y="2400"/>
              <a:ext cx="45" cy="45"/>
            </a:xfrm>
            <a:prstGeom prst="ellipse">
              <a:avLst/>
            </a:prstGeom>
            <a:noFill/>
            <a:ln w="254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4448" name="Group 16"/>
          <p:cNvGrpSpPr>
            <a:grpSpLocks/>
          </p:cNvGrpSpPr>
          <p:nvPr/>
        </p:nvGrpSpPr>
        <p:grpSpPr bwMode="auto">
          <a:xfrm>
            <a:off x="8604250" y="6165850"/>
            <a:ext cx="330200" cy="287338"/>
            <a:chOff x="453" y="3216"/>
            <a:chExt cx="208" cy="181"/>
          </a:xfrm>
        </p:grpSpPr>
        <p:sp>
          <p:nvSpPr>
            <p:cNvPr id="274449" name="Oval 17"/>
            <p:cNvSpPr>
              <a:spLocks noChangeArrowheads="1"/>
            </p:cNvSpPr>
            <p:nvPr/>
          </p:nvSpPr>
          <p:spPr bwMode="auto">
            <a:xfrm>
              <a:off x="453" y="3294"/>
              <a:ext cx="45" cy="4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4450" name="Line 18"/>
            <p:cNvSpPr>
              <a:spLocks noChangeShapeType="1"/>
            </p:cNvSpPr>
            <p:nvPr/>
          </p:nvSpPr>
          <p:spPr bwMode="auto">
            <a:xfrm flipH="1">
              <a:off x="457" y="3246"/>
              <a:ext cx="45" cy="45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4451" name="Oval 19"/>
            <p:cNvSpPr>
              <a:spLocks noChangeArrowheads="1"/>
            </p:cNvSpPr>
            <p:nvPr/>
          </p:nvSpPr>
          <p:spPr bwMode="auto">
            <a:xfrm>
              <a:off x="480" y="3216"/>
              <a:ext cx="181" cy="181"/>
            </a:xfrm>
            <a:prstGeom prst="ellipse">
              <a:avLst/>
            </a:prstGeom>
            <a:noFill/>
            <a:ln w="254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1116013" y="6021388"/>
            <a:ext cx="748823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 startAt="3"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则从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用一带箭头的小圆环表示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b="1" noProof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5BBB-A1AF-4E99-9FF9-7179605C57F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3C96-DB53-4471-A945-54653233466C}" type="slidenum">
              <a:rPr lang="en-US" altLang="zh-CN"/>
              <a:pPr/>
              <a:t>21</a:t>
            </a:fld>
            <a:r>
              <a:rPr lang="en-US" altLang="zh-CN"/>
              <a:t>/92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关系图法</a:t>
            </a:r>
            <a:r>
              <a:rPr 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（有向图表示法）</a:t>
            </a:r>
            <a:endParaRPr lang="zh-CN" altLang="en-US" sz="36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1116013" y="11255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r"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noProof="1">
                <a:latin typeface="黑体" pitchFamily="2" charset="-122"/>
              </a:rPr>
              <a:t>设</a:t>
            </a:r>
            <a:r>
              <a:rPr lang="en-US" altLang="zh-CN" noProof="1">
                <a:latin typeface="黑体" pitchFamily="2" charset="-122"/>
              </a:rPr>
              <a:t>A＝</a:t>
            </a:r>
            <a:r>
              <a:rPr lang="en-US" altLang="zh-CN">
                <a:latin typeface="黑体" pitchFamily="2" charset="-122"/>
              </a:rPr>
              <a:t>{</a:t>
            </a:r>
            <a:r>
              <a:rPr lang="en-US" altLang="zh-CN" noProof="1">
                <a:latin typeface="黑体" pitchFamily="2" charset="-122"/>
              </a:rPr>
              <a:t>a</a:t>
            </a:r>
            <a:r>
              <a:rPr lang="en-US" altLang="zh-CN" baseline="-25000">
                <a:latin typeface="黑体" pitchFamily="2" charset="-122"/>
              </a:rPr>
              <a:t>1</a:t>
            </a:r>
            <a:r>
              <a:rPr lang="en-US" altLang="zh-CN">
                <a:latin typeface="黑体" pitchFamily="2" charset="-122"/>
              </a:rPr>
              <a:t>,a</a:t>
            </a:r>
            <a:r>
              <a:rPr lang="en-US" altLang="zh-CN" baseline="-25000">
                <a:latin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</a:rPr>
              <a:t>,a</a:t>
            </a:r>
            <a:r>
              <a:rPr lang="en-US" altLang="zh-CN" baseline="-25000">
                <a:latin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</a:rPr>
              <a:t>,...,a</a:t>
            </a:r>
            <a:r>
              <a:rPr lang="en-US" altLang="zh-CN" baseline="-25000">
                <a:latin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</a:rPr>
              <a:t>},B</a:t>
            </a:r>
            <a:r>
              <a:rPr lang="zh-CN" altLang="en-US">
                <a:latin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</a:rPr>
              <a:t>{b</a:t>
            </a:r>
            <a:r>
              <a:rPr lang="en-US" altLang="zh-CN" baseline="-25000">
                <a:latin typeface="黑体" pitchFamily="2" charset="-122"/>
              </a:rPr>
              <a:t>1</a:t>
            </a:r>
            <a:r>
              <a:rPr lang="en-US" altLang="zh-CN">
                <a:latin typeface="黑体" pitchFamily="2" charset="-122"/>
              </a:rPr>
              <a:t>,b</a:t>
            </a:r>
            <a:r>
              <a:rPr lang="en-US" altLang="zh-CN" baseline="-25000">
                <a:latin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</a:rPr>
              <a:t>,b</a:t>
            </a:r>
            <a:r>
              <a:rPr lang="en-US" altLang="zh-CN" baseline="-25000">
                <a:latin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</a:rPr>
              <a:t>,...,b</a:t>
            </a:r>
            <a:r>
              <a:rPr lang="en-US" altLang="zh-CN" baseline="-25000">
                <a:latin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</a:rPr>
              <a:t>}</a:t>
            </a:r>
            <a:r>
              <a:rPr lang="zh-CN" altLang="en-US">
                <a:latin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</a:rPr>
              <a:t>是</a:t>
            </a:r>
            <a:endParaRPr lang="zh-CN" altLang="zh-CN" sz="2800" noProof="1">
              <a:latin typeface="黑体" pitchFamily="2" charset="-122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144588" y="2286000"/>
            <a:ext cx="7772400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,...,a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,...,b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分别为图中的节点，用</a:t>
            </a:r>
            <a:r>
              <a:rPr lang="zh-CN" altLang="en-US" b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b="1" noProof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表示</a:t>
            </a:r>
            <a:r>
              <a:rPr lang="zh-CN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  <a:endParaRPr lang="zh-CN" altLang="en-US" b="1" noProof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则从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可用一有向边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相连。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为对应图中的有向边。</a:t>
            </a:r>
            <a:endParaRPr lang="zh-CN" altLang="zh-CN" b="1" noProof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143000" y="1524000"/>
            <a:ext cx="7773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的一个二元关系，则对应于关系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之关系图有如下规定：</a:t>
            </a:r>
          </a:p>
        </p:txBody>
      </p:sp>
      <p:grpSp>
        <p:nvGrpSpPr>
          <p:cNvPr id="275462" name="Group 6"/>
          <p:cNvGrpSpPr>
            <a:grpSpLocks/>
          </p:cNvGrpSpPr>
          <p:nvPr/>
        </p:nvGrpSpPr>
        <p:grpSpPr bwMode="auto">
          <a:xfrm>
            <a:off x="7158831" y="3317081"/>
            <a:ext cx="728663" cy="71437"/>
            <a:chOff x="4521" y="2400"/>
            <a:chExt cx="459" cy="45"/>
          </a:xfrm>
        </p:grpSpPr>
        <p:sp>
          <p:nvSpPr>
            <p:cNvPr id="275463" name="Oval 7"/>
            <p:cNvSpPr>
              <a:spLocks noChangeArrowheads="1"/>
            </p:cNvSpPr>
            <p:nvPr/>
          </p:nvSpPr>
          <p:spPr bwMode="auto">
            <a:xfrm>
              <a:off x="4521" y="2400"/>
              <a:ext cx="45" cy="4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4" name="Line 8"/>
            <p:cNvSpPr>
              <a:spLocks noChangeShapeType="1"/>
            </p:cNvSpPr>
            <p:nvPr/>
          </p:nvSpPr>
          <p:spPr bwMode="auto">
            <a:xfrm>
              <a:off x="4578" y="2421"/>
              <a:ext cx="3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5" name="Oval 9"/>
            <p:cNvSpPr>
              <a:spLocks noChangeArrowheads="1"/>
            </p:cNvSpPr>
            <p:nvPr/>
          </p:nvSpPr>
          <p:spPr bwMode="auto">
            <a:xfrm>
              <a:off x="4935" y="2400"/>
              <a:ext cx="45" cy="4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1143000" y="4054475"/>
            <a:ext cx="7773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是定义在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{a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,...,a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上的关系，则对应于关系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有如下规定：</a:t>
            </a: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1144588" y="4854575"/>
            <a:ext cx="7772400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,...,a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为图中节点，用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表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示。</a:t>
            </a:r>
            <a:endParaRPr lang="en-US" b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则从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可用一有向边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b="1">
                <a:solidFill>
                  <a:srgbClr val="B2B2B2"/>
                </a:solidFill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相连。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为对应图中的有向边；</a:t>
            </a:r>
            <a:endParaRPr lang="zh-CN" altLang="zh-CN" b="1" noProof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5468" name="Group 12"/>
          <p:cNvGrpSpPr>
            <a:grpSpLocks/>
          </p:cNvGrpSpPr>
          <p:nvPr/>
        </p:nvGrpSpPr>
        <p:grpSpPr bwMode="auto">
          <a:xfrm>
            <a:off x="7451725" y="5516563"/>
            <a:ext cx="728663" cy="71437"/>
            <a:chOff x="4521" y="2400"/>
            <a:chExt cx="459" cy="45"/>
          </a:xfrm>
        </p:grpSpPr>
        <p:sp>
          <p:nvSpPr>
            <p:cNvPr id="275469" name="Oval 13"/>
            <p:cNvSpPr>
              <a:spLocks noChangeArrowheads="1"/>
            </p:cNvSpPr>
            <p:nvPr/>
          </p:nvSpPr>
          <p:spPr bwMode="auto">
            <a:xfrm>
              <a:off x="4521" y="2400"/>
              <a:ext cx="45" cy="45"/>
            </a:xfrm>
            <a:prstGeom prst="ellipse">
              <a:avLst/>
            </a:prstGeom>
            <a:noFill/>
            <a:ln w="254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0" name="Line 14"/>
            <p:cNvSpPr>
              <a:spLocks noChangeShapeType="1"/>
            </p:cNvSpPr>
            <p:nvPr/>
          </p:nvSpPr>
          <p:spPr bwMode="auto">
            <a:xfrm>
              <a:off x="4578" y="2421"/>
              <a:ext cx="363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4935" y="2400"/>
              <a:ext cx="45" cy="45"/>
            </a:xfrm>
            <a:prstGeom prst="ellipse">
              <a:avLst/>
            </a:prstGeom>
            <a:noFill/>
            <a:ln w="254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5472" name="Group 16"/>
          <p:cNvGrpSpPr>
            <a:grpSpLocks/>
          </p:cNvGrpSpPr>
          <p:nvPr/>
        </p:nvGrpSpPr>
        <p:grpSpPr bwMode="auto">
          <a:xfrm>
            <a:off x="8604250" y="6165850"/>
            <a:ext cx="330200" cy="287338"/>
            <a:chOff x="453" y="3216"/>
            <a:chExt cx="208" cy="181"/>
          </a:xfrm>
        </p:grpSpPr>
        <p:sp>
          <p:nvSpPr>
            <p:cNvPr id="275473" name="Oval 17"/>
            <p:cNvSpPr>
              <a:spLocks noChangeArrowheads="1"/>
            </p:cNvSpPr>
            <p:nvPr/>
          </p:nvSpPr>
          <p:spPr bwMode="auto">
            <a:xfrm>
              <a:off x="453" y="3294"/>
              <a:ext cx="45" cy="4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4" name="Line 18"/>
            <p:cNvSpPr>
              <a:spLocks noChangeShapeType="1"/>
            </p:cNvSpPr>
            <p:nvPr/>
          </p:nvSpPr>
          <p:spPr bwMode="auto">
            <a:xfrm flipH="1">
              <a:off x="457" y="3246"/>
              <a:ext cx="45" cy="45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5" name="Oval 19"/>
            <p:cNvSpPr>
              <a:spLocks noChangeArrowheads="1"/>
            </p:cNvSpPr>
            <p:nvPr/>
          </p:nvSpPr>
          <p:spPr bwMode="auto">
            <a:xfrm>
              <a:off x="480" y="3216"/>
              <a:ext cx="181" cy="181"/>
            </a:xfrm>
            <a:prstGeom prst="ellipse">
              <a:avLst/>
            </a:prstGeom>
            <a:noFill/>
            <a:ln w="254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1116013" y="6021388"/>
            <a:ext cx="748823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 startAt="3"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则从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用一带箭头的小圆环表示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b="1" noProof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66-27EF-48E6-9708-6AD99A16165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013-0463-4F63-99B8-9A4F665281FF}" type="slidenum">
              <a:rPr lang="en-US" altLang="zh-CN"/>
              <a:pPr/>
              <a:t>22</a:t>
            </a:fld>
            <a:r>
              <a:rPr lang="en-US" altLang="zh-CN"/>
              <a:t>/92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关系图法</a:t>
            </a:r>
            <a:r>
              <a:rPr 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（有向图表示法）</a:t>
            </a:r>
            <a:endParaRPr lang="zh-CN" altLang="en-US" sz="36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1116013" y="11255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r"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noProof="1">
                <a:latin typeface="黑体" pitchFamily="2" charset="-122"/>
              </a:rPr>
              <a:t>设</a:t>
            </a:r>
            <a:r>
              <a:rPr lang="en-US" altLang="zh-CN" noProof="1">
                <a:latin typeface="黑体" pitchFamily="2" charset="-122"/>
              </a:rPr>
              <a:t>A＝</a:t>
            </a:r>
            <a:r>
              <a:rPr lang="en-US" altLang="zh-CN">
                <a:latin typeface="黑体" pitchFamily="2" charset="-122"/>
              </a:rPr>
              <a:t>{</a:t>
            </a:r>
            <a:r>
              <a:rPr lang="en-US" altLang="zh-CN" noProof="1">
                <a:latin typeface="黑体" pitchFamily="2" charset="-122"/>
              </a:rPr>
              <a:t>a</a:t>
            </a:r>
            <a:r>
              <a:rPr lang="en-US" altLang="zh-CN" baseline="-25000">
                <a:latin typeface="黑体" pitchFamily="2" charset="-122"/>
              </a:rPr>
              <a:t>1</a:t>
            </a:r>
            <a:r>
              <a:rPr lang="en-US" altLang="zh-CN">
                <a:latin typeface="黑体" pitchFamily="2" charset="-122"/>
              </a:rPr>
              <a:t>,a</a:t>
            </a:r>
            <a:r>
              <a:rPr lang="en-US" altLang="zh-CN" baseline="-25000">
                <a:latin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</a:rPr>
              <a:t>,a</a:t>
            </a:r>
            <a:r>
              <a:rPr lang="en-US" altLang="zh-CN" baseline="-25000">
                <a:latin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</a:rPr>
              <a:t>,...,a</a:t>
            </a:r>
            <a:r>
              <a:rPr lang="en-US" altLang="zh-CN" baseline="-25000">
                <a:latin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</a:rPr>
              <a:t>},B</a:t>
            </a:r>
            <a:r>
              <a:rPr lang="zh-CN" altLang="en-US">
                <a:latin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</a:rPr>
              <a:t>{b</a:t>
            </a:r>
            <a:r>
              <a:rPr lang="en-US" altLang="zh-CN" baseline="-25000">
                <a:latin typeface="黑体" pitchFamily="2" charset="-122"/>
              </a:rPr>
              <a:t>1</a:t>
            </a:r>
            <a:r>
              <a:rPr lang="en-US" altLang="zh-CN">
                <a:latin typeface="黑体" pitchFamily="2" charset="-122"/>
              </a:rPr>
              <a:t>,b</a:t>
            </a:r>
            <a:r>
              <a:rPr lang="en-US" altLang="zh-CN" baseline="-25000">
                <a:latin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</a:rPr>
              <a:t>,b</a:t>
            </a:r>
            <a:r>
              <a:rPr lang="en-US" altLang="zh-CN" baseline="-25000">
                <a:latin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</a:rPr>
              <a:t>,...,b</a:t>
            </a:r>
            <a:r>
              <a:rPr lang="en-US" altLang="zh-CN" baseline="-25000">
                <a:latin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</a:rPr>
              <a:t>}</a:t>
            </a:r>
            <a:r>
              <a:rPr lang="zh-CN" altLang="en-US">
                <a:latin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</a:rPr>
              <a:t>是</a:t>
            </a:r>
            <a:endParaRPr lang="zh-CN" altLang="zh-CN" sz="2800" noProof="1">
              <a:latin typeface="黑体" pitchFamily="2" charset="-122"/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144588" y="2286000"/>
            <a:ext cx="7772400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,...,a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,...,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-25000" dirty="0" err="1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分别为图中的节点，用</a:t>
            </a:r>
            <a:r>
              <a:rPr lang="zh-CN" altLang="en-US" dirty="0">
                <a:latin typeface="Times New Roman"/>
                <a:ea typeface="黑体" pitchFamily="2" charset="-122"/>
              </a:rPr>
              <a:t>“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noProof="1">
                <a:latin typeface="Times New Roman"/>
                <a:ea typeface="黑体" pitchFamily="2" charset="-122"/>
              </a:rPr>
              <a:t>”</a:t>
            </a:r>
            <a:r>
              <a:rPr lang="zh-CN" altLang="en-US" noProof="1">
                <a:latin typeface="黑体" pitchFamily="2" charset="-122"/>
                <a:ea typeface="黑体" pitchFamily="2" charset="-122"/>
              </a:rPr>
              <a:t>表示</a:t>
            </a:r>
            <a:r>
              <a:rPr lang="zh-CN" altLang="zh-CN" noProof="1">
                <a:latin typeface="黑体" pitchFamily="2" charset="-122"/>
                <a:ea typeface="黑体" pitchFamily="2" charset="-122"/>
              </a:rPr>
              <a:t>；</a:t>
            </a:r>
            <a:endParaRPr lang="zh-CN" altLang="en-US" noProof="1">
              <a:latin typeface="黑体" pitchFamily="2" charset="-122"/>
              <a:ea typeface="黑体" pitchFamily="2" charset="-122"/>
            </a:endParaRP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noProof="1"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noProof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aseline="-25000" dirty="0" err="1"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noProof="1"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noProof="1"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noProof="1">
                <a:latin typeface="黑体" pitchFamily="2" charset="-122"/>
                <a:ea typeface="黑体" pitchFamily="2" charset="-122"/>
              </a:rPr>
              <a:t>则从</a:t>
            </a:r>
            <a:r>
              <a:rPr lang="en-US" altLang="zh-CN" noProof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-25000" dirty="0" err="1"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可用一有向边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-25000" dirty="0" err="1"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相连。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,b</a:t>
            </a:r>
            <a:r>
              <a:rPr lang="en-US" altLang="zh-CN" baseline="-25000" dirty="0" err="1"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为对应图中的有向边。</a:t>
            </a:r>
            <a:endParaRPr lang="zh-CN" altLang="zh-CN" noProof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143000" y="1524000"/>
            <a:ext cx="7773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的一个二元关系，则对应于关系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之关系图有如下规定：</a:t>
            </a:r>
          </a:p>
        </p:txBody>
      </p:sp>
      <p:grpSp>
        <p:nvGrpSpPr>
          <p:cNvPr id="276486" name="Group 6"/>
          <p:cNvGrpSpPr>
            <a:grpSpLocks/>
          </p:cNvGrpSpPr>
          <p:nvPr/>
        </p:nvGrpSpPr>
        <p:grpSpPr bwMode="auto">
          <a:xfrm>
            <a:off x="7451726" y="3357563"/>
            <a:ext cx="451644" cy="71437"/>
            <a:chOff x="4521" y="2400"/>
            <a:chExt cx="459" cy="45"/>
          </a:xfrm>
        </p:grpSpPr>
        <p:sp>
          <p:nvSpPr>
            <p:cNvPr id="276487" name="Oval 7"/>
            <p:cNvSpPr>
              <a:spLocks noChangeArrowheads="1"/>
            </p:cNvSpPr>
            <p:nvPr/>
          </p:nvSpPr>
          <p:spPr bwMode="auto">
            <a:xfrm>
              <a:off x="4521" y="2400"/>
              <a:ext cx="45" cy="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488" name="Line 8"/>
            <p:cNvSpPr>
              <a:spLocks noChangeShapeType="1"/>
            </p:cNvSpPr>
            <p:nvPr/>
          </p:nvSpPr>
          <p:spPr bwMode="auto">
            <a:xfrm>
              <a:off x="4578" y="242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489" name="Oval 9"/>
            <p:cNvSpPr>
              <a:spLocks noChangeArrowheads="1"/>
            </p:cNvSpPr>
            <p:nvPr/>
          </p:nvSpPr>
          <p:spPr bwMode="auto">
            <a:xfrm>
              <a:off x="4935" y="2400"/>
              <a:ext cx="45" cy="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1143000" y="4054475"/>
            <a:ext cx="7773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是定义在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{a</a:t>
            </a:r>
            <a:r>
              <a:rPr lang="en-US" altLang="zh-CN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,...,a</a:t>
            </a:r>
            <a:r>
              <a:rPr lang="en-US" altLang="zh-CN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上的关系，则对应于关系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有如下规定：</a:t>
            </a: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1144588" y="4854575"/>
            <a:ext cx="7772400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,...,a</a:t>
            </a:r>
            <a:r>
              <a:rPr lang="en-US" altLang="zh-CN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为图中节点，用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b="1" noProof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表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示。</a:t>
            </a:r>
            <a:endParaRPr lang="en-US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则从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可用一有向边</a:t>
            </a:r>
            <a:r>
              <a:rPr lang="en-US" altLang="zh-CN" b="1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b="1" dirty="0" err="1">
                <a:solidFill>
                  <a:srgbClr val="FF0000"/>
                </a:solidFill>
              </a:rPr>
              <a:t>a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j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相连。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为对应图中的有向边；</a:t>
            </a:r>
            <a:endParaRPr lang="zh-CN" altLang="zh-CN" b="1" noProof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7250906" y="5516563"/>
            <a:ext cx="728663" cy="71438"/>
            <a:chOff x="4521" y="2400"/>
            <a:chExt cx="459" cy="45"/>
          </a:xfrm>
        </p:grpSpPr>
        <p:sp>
          <p:nvSpPr>
            <p:cNvPr id="276493" name="Oval 13"/>
            <p:cNvSpPr>
              <a:spLocks noChangeArrowheads="1"/>
            </p:cNvSpPr>
            <p:nvPr/>
          </p:nvSpPr>
          <p:spPr bwMode="auto">
            <a:xfrm>
              <a:off x="4521" y="2400"/>
              <a:ext cx="45" cy="4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494" name="Line 14"/>
            <p:cNvSpPr>
              <a:spLocks noChangeShapeType="1"/>
            </p:cNvSpPr>
            <p:nvPr/>
          </p:nvSpPr>
          <p:spPr bwMode="auto">
            <a:xfrm>
              <a:off x="4578" y="2421"/>
              <a:ext cx="3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495" name="Oval 15"/>
            <p:cNvSpPr>
              <a:spLocks noChangeArrowheads="1"/>
            </p:cNvSpPr>
            <p:nvPr/>
          </p:nvSpPr>
          <p:spPr bwMode="auto">
            <a:xfrm>
              <a:off x="4935" y="2400"/>
              <a:ext cx="45" cy="4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496" name="Group 16"/>
          <p:cNvGrpSpPr>
            <a:grpSpLocks/>
          </p:cNvGrpSpPr>
          <p:nvPr/>
        </p:nvGrpSpPr>
        <p:grpSpPr bwMode="auto">
          <a:xfrm>
            <a:off x="8604250" y="6092957"/>
            <a:ext cx="330200" cy="431800"/>
            <a:chOff x="453" y="3216"/>
            <a:chExt cx="208" cy="181"/>
          </a:xfrm>
        </p:grpSpPr>
        <p:sp>
          <p:nvSpPr>
            <p:cNvPr id="276497" name="Oval 17"/>
            <p:cNvSpPr>
              <a:spLocks noChangeArrowheads="1"/>
            </p:cNvSpPr>
            <p:nvPr/>
          </p:nvSpPr>
          <p:spPr bwMode="auto">
            <a:xfrm>
              <a:off x="453" y="3294"/>
              <a:ext cx="45" cy="4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498" name="Line 18"/>
            <p:cNvSpPr>
              <a:spLocks noChangeShapeType="1"/>
            </p:cNvSpPr>
            <p:nvPr/>
          </p:nvSpPr>
          <p:spPr bwMode="auto">
            <a:xfrm flipH="1">
              <a:off x="457" y="3246"/>
              <a:ext cx="45" cy="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499" name="Oval 19"/>
            <p:cNvSpPr>
              <a:spLocks noChangeArrowheads="1"/>
            </p:cNvSpPr>
            <p:nvPr/>
          </p:nvSpPr>
          <p:spPr bwMode="auto">
            <a:xfrm>
              <a:off x="480" y="3216"/>
              <a:ext cx="181" cy="18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1116013" y="6021388"/>
            <a:ext cx="748823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则从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用一带箭头的小圆环表示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b="1" noProof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359-FA86-488D-898A-E2E01AECE23D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B9EF-2C1E-4E24-ADBB-D281E0B84758}" type="slidenum">
              <a:rPr lang="en-US" altLang="zh-CN"/>
              <a:pPr/>
              <a:t>23</a:t>
            </a:fld>
            <a:r>
              <a:rPr lang="en-US" altLang="zh-CN"/>
              <a:t>/92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042988" y="1125538"/>
            <a:ext cx="7848600" cy="279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设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6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是六个程序，考虑它们之间的一种调用关系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，如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可调用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则有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R,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现假设</a:t>
            </a:r>
            <a:endParaRPr lang="en-US" altLang="en-US" b="1">
              <a:solidFill>
                <a:srgbClr val="0000FF"/>
              </a:solidFill>
              <a:latin typeface="黑体" pitchFamily="2" charset="-122"/>
            </a:endParaRP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黑体" pitchFamily="2" charset="-122"/>
              </a:rPr>
              <a:t>	</a:t>
            </a:r>
            <a:r>
              <a:rPr lang="en-US" altLang="en-US" b="1" noProof="1">
                <a:solidFill>
                  <a:srgbClr val="0000FF"/>
                </a:solidFill>
                <a:latin typeface="黑体" pitchFamily="2" charset="-122"/>
              </a:rPr>
              <a:t>　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R＝{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6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			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)}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此关系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的关系图如下：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E07B-FE33-488D-A0A5-AE51F3289832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E136-3902-4A30-88AF-F45A8DB73440}" type="slidenum">
              <a:rPr lang="en-US" altLang="zh-CN"/>
              <a:pPr/>
              <a:t>24</a:t>
            </a:fld>
            <a:r>
              <a:rPr lang="en-US" altLang="zh-CN"/>
              <a:t>/92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1042988" y="1125538"/>
            <a:ext cx="7848600" cy="279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设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6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是六个程序，考虑它们之间的一种调用关系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，如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可调用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则有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R,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现假设</a:t>
            </a:r>
            <a:endParaRPr lang="en-US" altLang="en-US" b="1">
              <a:solidFill>
                <a:srgbClr val="0000FF"/>
              </a:solidFill>
              <a:latin typeface="黑体" pitchFamily="2" charset="-122"/>
            </a:endParaRP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黑体" pitchFamily="2" charset="-122"/>
              </a:rPr>
              <a:t>	</a:t>
            </a:r>
            <a:r>
              <a:rPr lang="en-US" altLang="en-US" b="1" noProof="1">
                <a:solidFill>
                  <a:srgbClr val="0000FF"/>
                </a:solidFill>
                <a:latin typeface="黑体" pitchFamily="2" charset="-122"/>
              </a:rPr>
              <a:t>　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R＝{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6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			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),(P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)}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此关系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的关系图如下：</a:t>
            </a:r>
          </a:p>
        </p:txBody>
      </p:sp>
      <p:pic>
        <p:nvPicPr>
          <p:cNvPr id="327684" name="Picture 4" descr="8A1T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2792413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61DB-8266-4D07-913C-5001F7EEEF83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B8F6-5442-41F2-894C-98441711F464}" type="slidenum">
              <a:rPr lang="en-US" altLang="zh-CN"/>
              <a:pPr/>
              <a:t>25</a:t>
            </a:fld>
            <a:r>
              <a:rPr lang="en-US" altLang="zh-CN"/>
              <a:t>/92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042988" y="1052513"/>
            <a:ext cx="7848600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2)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宋体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6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｝是六个人，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{1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｝是三套房间，考虑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之间的一种住宿关系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，如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住房间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j,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则有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,j)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R,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现假设：</a:t>
            </a:r>
          </a:p>
          <a:p>
            <a:pPr marL="342900" indent="-342900" algn="ctr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R＝{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,1),(a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,3),(a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,1),(a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,2),(a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,3),(a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6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,2)}</a:t>
            </a:r>
          </a:p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此关系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的关系图如下：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2E4-2EFB-41ED-8BF6-B4C12B36E43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403-4F7D-4E1B-9378-DEBDAF874274}" type="slidenum">
              <a:rPr lang="en-US" altLang="zh-CN"/>
              <a:pPr/>
              <a:t>26</a:t>
            </a:fld>
            <a:r>
              <a:rPr lang="en-US" altLang="zh-CN"/>
              <a:t>/92</a:t>
            </a: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1042988" y="1052513"/>
            <a:ext cx="7848600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2)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宋体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6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｝是六个人，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{1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｝是三套房间，考虑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之间的一种住宿关系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，如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住房间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j,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则有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,j)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R,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现假设：</a:t>
            </a:r>
          </a:p>
          <a:p>
            <a:pPr marL="342900" indent="-342900" algn="ctr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R＝{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,1),(a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,3),(a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,1),(a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,2),(a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,3),(a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6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,2)}</a:t>
            </a:r>
          </a:p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此关系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的关系图如下：</a:t>
            </a:r>
          </a:p>
        </p:txBody>
      </p:sp>
      <p:pic>
        <p:nvPicPr>
          <p:cNvPr id="328708" name="Picture 4" descr="8a1t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573463"/>
            <a:ext cx="21145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94A2-9BBF-48A7-A971-1898B8D54184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D616-B9CD-4F60-8117-42D3609F64B4}" type="slidenum">
              <a:rPr lang="en-US" altLang="zh-CN"/>
              <a:pPr/>
              <a:t>27</a:t>
            </a:fld>
            <a:r>
              <a:rPr lang="en-US" altLang="zh-CN"/>
              <a:t>/92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关系矩阵表示法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116013" y="1052513"/>
            <a:ext cx="77739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黑体" pitchFamily="2" charset="-122"/>
              </a:rPr>
              <a:t>	 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,...,a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n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{b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,...,b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m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是从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的一个二元关系， 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称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矩阵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M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(r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ij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</a:rPr>
              <a:t>n×m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为关系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关系矩阵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或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邻接矩阵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，其中：</a:t>
            </a:r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1276350" y="2671763"/>
          <a:ext cx="75850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0" name="Equation" r:id="rId3" imgW="3263760" imgH="482400" progId="Equation.DSMT4">
                  <p:embed/>
                </p:oleObj>
              </mc:Choice>
              <mc:Fallback>
                <p:oleObj name="Equation" r:id="rId3" imgW="32637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671763"/>
                        <a:ext cx="7585075" cy="115887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1116013" y="3803650"/>
            <a:ext cx="7773987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显然，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关系矩阵是布尔矩阵。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注意  在写关系矩阵时，首先应对集合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中的元素进行排序，不同的排序会得到不同的关系矩阵。当集合以枚举法表示时，如果没有对集合的元素排序，则默认枚举的次序为元素的排序。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3D49-2CBC-4E94-B9BA-6B5F62E2422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129B-3A5E-4B86-95C4-0D61FB02D1A4}" type="slidenum">
              <a:rPr lang="en-US" altLang="zh-CN"/>
              <a:pPr/>
              <a:t>28</a:t>
            </a:fld>
            <a:r>
              <a:rPr lang="en-US" altLang="zh-CN"/>
              <a:t>/92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关系矩阵表示法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1116013" y="1052513"/>
            <a:ext cx="77739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黑体" pitchFamily="2" charset="-122"/>
              </a:rPr>
              <a:t>	  </a:t>
            </a:r>
            <a:r>
              <a:rPr lang="zh-CN" altLang="en-US">
                <a:latin typeface="黑体" pitchFamily="2" charset="-122"/>
              </a:rPr>
              <a:t>设</a:t>
            </a:r>
            <a:r>
              <a:rPr lang="en-US" altLang="zh-CN">
                <a:latin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</a:rPr>
              <a:t>{a</a:t>
            </a:r>
            <a:r>
              <a:rPr lang="en-US" altLang="zh-CN" baseline="-25000">
                <a:latin typeface="黑体" pitchFamily="2" charset="-122"/>
              </a:rPr>
              <a:t>1</a:t>
            </a:r>
            <a:r>
              <a:rPr lang="en-US" altLang="zh-CN">
                <a:latin typeface="黑体" pitchFamily="2" charset="-122"/>
              </a:rPr>
              <a:t>,a</a:t>
            </a:r>
            <a:r>
              <a:rPr lang="en-US" altLang="zh-CN" baseline="-25000">
                <a:latin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</a:rPr>
              <a:t>,a</a:t>
            </a:r>
            <a:r>
              <a:rPr lang="en-US" altLang="zh-CN" baseline="-25000">
                <a:latin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</a:rPr>
              <a:t>,...,a</a:t>
            </a:r>
            <a:r>
              <a:rPr lang="en-US" altLang="zh-CN" baseline="-25000">
                <a:latin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</a:rPr>
              <a:t>}</a:t>
            </a:r>
            <a:r>
              <a:rPr lang="zh-CN" altLang="en-US">
                <a:latin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</a:rPr>
              <a:t>B</a:t>
            </a:r>
            <a:r>
              <a:rPr lang="zh-CN" altLang="en-US">
                <a:latin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</a:rPr>
              <a:t>{b</a:t>
            </a:r>
            <a:r>
              <a:rPr lang="en-US" altLang="zh-CN" baseline="-25000">
                <a:latin typeface="黑体" pitchFamily="2" charset="-122"/>
              </a:rPr>
              <a:t>1</a:t>
            </a:r>
            <a:r>
              <a:rPr lang="en-US" altLang="zh-CN">
                <a:latin typeface="黑体" pitchFamily="2" charset="-122"/>
              </a:rPr>
              <a:t>,b</a:t>
            </a:r>
            <a:r>
              <a:rPr lang="en-US" altLang="zh-CN" baseline="-25000">
                <a:latin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</a:rPr>
              <a:t>,b</a:t>
            </a:r>
            <a:r>
              <a:rPr lang="en-US" altLang="zh-CN" baseline="-25000">
                <a:latin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</a:rPr>
              <a:t>,...,b</a:t>
            </a:r>
            <a:r>
              <a:rPr lang="en-US" altLang="zh-CN" baseline="-25000">
                <a:latin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</a:rPr>
              <a:t>}</a:t>
            </a:r>
            <a:r>
              <a:rPr lang="zh-CN" altLang="en-US">
                <a:latin typeface="黑体" pitchFamily="2" charset="-122"/>
              </a:rPr>
              <a:t>，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</a:rPr>
              <a:t>是从</a:t>
            </a:r>
            <a:r>
              <a:rPr lang="en-US" altLang="zh-CN">
                <a:latin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</a:rPr>
              <a:t>到</a:t>
            </a:r>
            <a:r>
              <a:rPr lang="en-US" altLang="zh-CN">
                <a:latin typeface="黑体" pitchFamily="2" charset="-122"/>
              </a:rPr>
              <a:t>B</a:t>
            </a:r>
            <a:r>
              <a:rPr lang="zh-CN" altLang="en-US">
                <a:latin typeface="黑体" pitchFamily="2" charset="-122"/>
              </a:rPr>
              <a:t>的一个二元关系， </a:t>
            </a:r>
            <a:r>
              <a:rPr lang="zh-CN" altLang="en-US" noProof="1">
                <a:latin typeface="黑体" pitchFamily="2" charset="-122"/>
              </a:rPr>
              <a:t>称</a:t>
            </a:r>
            <a:r>
              <a:rPr lang="zh-CN" altLang="en-US">
                <a:latin typeface="黑体" pitchFamily="2" charset="-122"/>
              </a:rPr>
              <a:t>矩阵</a:t>
            </a:r>
            <a:r>
              <a:rPr lang="en-US" altLang="zh-CN" noProof="1">
                <a:latin typeface="黑体" pitchFamily="2" charset="-122"/>
              </a:rPr>
              <a:t>M</a:t>
            </a:r>
            <a:r>
              <a:rPr lang="en-US" altLang="zh-CN" baseline="-25000">
                <a:latin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</a:rPr>
              <a:t>(r</a:t>
            </a:r>
            <a:r>
              <a:rPr lang="en-US" altLang="zh-CN" baseline="-25000">
                <a:latin typeface="黑体" pitchFamily="2" charset="-122"/>
              </a:rPr>
              <a:t>ij</a:t>
            </a:r>
            <a:r>
              <a:rPr lang="en-US" altLang="zh-CN">
                <a:latin typeface="黑体" pitchFamily="2" charset="-122"/>
              </a:rPr>
              <a:t>)</a:t>
            </a:r>
            <a:r>
              <a:rPr lang="en-US" altLang="zh-CN" baseline="-25000">
                <a:latin typeface="黑体" pitchFamily="2" charset="-122"/>
              </a:rPr>
              <a:t>n×m</a:t>
            </a:r>
            <a:r>
              <a:rPr lang="zh-CN" altLang="en-US">
                <a:latin typeface="黑体" pitchFamily="2" charset="-122"/>
              </a:rPr>
              <a:t>为关系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</a:rPr>
              <a:t>的关系矩阵或邻接矩阵，其中：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1116013" y="3803650"/>
            <a:ext cx="7773987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　　显然，关系矩阵是布尔矩阵。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在写关系矩阵时，首先应对集合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中的元素进行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排序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不同的排序会得到不同的关系矩阵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。当集合以枚举法表示时，如果没有对集合的元素排序，则默认枚举的次序为元素的排序。 </a:t>
            </a:r>
          </a:p>
        </p:txBody>
      </p:sp>
      <p:graphicFrame>
        <p:nvGraphicFramePr>
          <p:cNvPr id="27955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708275"/>
          <a:ext cx="72723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9" name="Equation" r:id="rId3" imgW="3263760" imgH="482400" progId="Equation.DSMT4">
                  <p:embed/>
                </p:oleObj>
              </mc:Choice>
              <mc:Fallback>
                <p:oleObj name="Equation" r:id="rId3" imgW="32637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7272338" cy="10747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9598-A708-4086-89F5-D22752F4959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FD45-4099-4D45-B176-2C609B72CA6F}" type="slidenum">
              <a:rPr lang="en-US" altLang="zh-CN"/>
              <a:pPr/>
              <a:t>29</a:t>
            </a:fld>
            <a:r>
              <a:rPr lang="en-US" altLang="zh-CN"/>
              <a:t>/92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1187450" y="1052513"/>
            <a:ext cx="76962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</a:rPr>
              <a:t>　　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{2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｝，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{1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｝。考虑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从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Times New Roman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大于等于</a:t>
            </a:r>
            <a:r>
              <a:rPr lang="zh-CN" altLang="en-US" sz="2800" b="1">
                <a:solidFill>
                  <a:srgbClr val="0000FF"/>
                </a:solidFill>
                <a:latin typeface="Times New Roman"/>
              </a:rPr>
              <a:t>”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关系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Times New Roman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小于等于</a:t>
            </a:r>
            <a:r>
              <a:rPr lang="zh-CN" altLang="en-US" sz="2800" b="1">
                <a:solidFill>
                  <a:srgbClr val="0000FF"/>
                </a:solidFill>
                <a:latin typeface="Times New Roman"/>
              </a:rPr>
              <a:t>”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关系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{(2,1),(2,2),(3,1),(3,2),(4,1),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	(4,2),(4,4)}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{(2,2),(2,4),(3,4),(4,4)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｝。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写出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，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</a:rPr>
              <a:t>S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的关系矩阵。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9F9-730B-4A09-95AF-46E36FE4716A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FB88-DD80-4779-97A9-FFEE0919B7FB}" type="slidenum">
              <a:rPr lang="en-US" altLang="zh-CN"/>
              <a:pPr/>
              <a:t>3</a:t>
            </a:fld>
            <a:r>
              <a:rPr lang="en-US" altLang="zh-CN"/>
              <a:t>/92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本节课主要内容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484313"/>
            <a:ext cx="7620000" cy="2049462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关系的定义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关系的表示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关系的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B93-DF12-4AD6-8405-9F84BEFF813D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34B-2CC5-4546-9807-F40E9CA25C66}" type="slidenum">
              <a:rPr lang="en-US" altLang="zh-CN"/>
              <a:pPr/>
              <a:t>30</a:t>
            </a:fld>
            <a:r>
              <a:rPr lang="en-US" altLang="zh-CN"/>
              <a:t>/92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1187450" y="1052513"/>
            <a:ext cx="76962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</a:rPr>
              <a:t>　　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{2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｝，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{1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｝。考虑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从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到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大于等于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关系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和</a:t>
            </a:r>
            <a:r>
              <a:rPr lang="zh-CN" altLang="en-US" sz="2800" b="1" dirty="0">
                <a:solidFill>
                  <a:srgbClr val="0000FF"/>
                </a:solidFill>
                <a:latin typeface="Times New Roman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小于等于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关系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{(2,1),(2,2),(3,1),(3,2),(4,1),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	(4,2),(4,4)}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{(2,2),(2,4),(3,4),(4,4)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｝。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</a:rPr>
              <a:t>写出</a:t>
            </a:r>
            <a:r>
              <a:rPr lang="en-US" altLang="zh-CN" sz="2800" b="1" dirty="0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FF"/>
                </a:solidFill>
                <a:latin typeface="黑体" pitchFamily="2" charset="-122"/>
              </a:rPr>
              <a:t>S</a:t>
            </a:r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</a:rPr>
              <a:t>的关系矩阵。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1215072" y="4509120"/>
            <a:ext cx="8953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解：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84358"/>
              </p:ext>
            </p:extLst>
          </p:nvPr>
        </p:nvGraphicFramePr>
        <p:xfrm>
          <a:off x="1688054" y="4569619"/>
          <a:ext cx="2887662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3" name="Equation" r:id="rId3" imgW="1155600" imgH="838080" progId="Equation.DSMT4">
                  <p:embed/>
                </p:oleObj>
              </mc:Choice>
              <mc:Fallback>
                <p:oleObj name="Equation" r:id="rId3" imgW="115560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054" y="4569619"/>
                        <a:ext cx="2887662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378613"/>
              </p:ext>
            </p:extLst>
          </p:nvPr>
        </p:nvGraphicFramePr>
        <p:xfrm>
          <a:off x="5580112" y="4725144"/>
          <a:ext cx="2570163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4" name="Equation" r:id="rId5" imgW="1028520" imgH="698400" progId="Equation.3">
                  <p:embed/>
                </p:oleObj>
              </mc:Choice>
              <mc:Fallback>
                <p:oleObj name="Equation" r:id="rId5" imgW="1028520" imgH="69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725144"/>
                        <a:ext cx="2570163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4F88-34A1-4CBF-B5A9-836F063A7AE1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3754-CB3F-451C-ABE0-E3AD097ADD80}" type="slidenum">
              <a:rPr lang="en-US" altLang="zh-CN"/>
              <a:pPr/>
              <a:t>31</a:t>
            </a:fld>
            <a:r>
              <a:rPr lang="en-US" altLang="zh-CN"/>
              <a:t>/92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§4.2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关系的性质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116013" y="1196975"/>
            <a:ext cx="77739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自反性与反自反性</a:t>
            </a:r>
            <a:endParaRPr lang="zh-CN" altLang="en-US" sz="32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1116013" y="2060575"/>
            <a:ext cx="777398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</a:rPr>
              <a:t>4-1.3</a:t>
            </a:r>
            <a:r>
              <a:rPr lang="en-US" altLang="zh-CN" b="1" dirty="0">
                <a:solidFill>
                  <a:srgbClr val="CC00CC"/>
                </a:solidFill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是集合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上的二元关系，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任意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x∈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A,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都满足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x,x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R，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则称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自反的</a:t>
            </a:r>
            <a:r>
              <a:rPr lang="zh-CN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或称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具有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自反性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，即</a:t>
            </a:r>
          </a:p>
          <a:p>
            <a:pPr marL="990600" lvl="1" indent="-5334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上是自反的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x)((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x∈A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)→((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x,x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)∈R))=1</a:t>
            </a:r>
          </a:p>
          <a:p>
            <a:pPr marL="533400" indent="-533400" algn="ctr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endParaRPr lang="en-US" altLang="zh-CN" b="1" noProof="1">
              <a:latin typeface="黑体" pitchFamily="2" charset="-122"/>
              <a:ea typeface="黑体" pitchFamily="2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对任意的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∈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A,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都满足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x,x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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R，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则称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是反自反的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，或称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具有反自反性，即</a:t>
            </a:r>
          </a:p>
          <a:p>
            <a:pPr marL="990600" lvl="1" indent="-5334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上是反自反的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x)((</a:t>
            </a:r>
            <a:r>
              <a:rPr lang="en-US" altLang="zh-CN" b="1" dirty="0" err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x∈A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)→((</a:t>
            </a:r>
            <a:r>
              <a:rPr lang="en-US" altLang="zh-CN" b="1" dirty="0" err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x,x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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R))=1 </a:t>
            </a:r>
          </a:p>
          <a:p>
            <a:pPr marL="990600" lvl="1" indent="-5334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               or  (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x)((</a:t>
            </a:r>
            <a:r>
              <a:rPr lang="en-US" altLang="zh-CN" b="1" dirty="0" err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x∈A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)→((</a:t>
            </a:r>
            <a:r>
              <a:rPr lang="en-US" altLang="zh-CN" b="1" dirty="0" err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x,x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dirty="0">
                <a:solidFill>
                  <a:srgbClr val="B2B2B2"/>
                </a:solidFill>
              </a:rPr>
              <a:t>∈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R))=0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F2-E7AF-4167-AE4B-92F9E3C62D1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C6C-3864-4F9A-A345-4D7BFACD7BEF}" type="slidenum">
              <a:rPr lang="en-US" altLang="zh-CN"/>
              <a:pPr/>
              <a:t>32</a:t>
            </a:fld>
            <a:r>
              <a:rPr lang="en-US" altLang="zh-CN"/>
              <a:t>/92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§4.2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关系的性质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1116013" y="1196975"/>
            <a:ext cx="77739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自反性与反自反性</a:t>
            </a:r>
            <a:endParaRPr lang="zh-CN" altLang="en-US" sz="32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116013" y="2060575"/>
            <a:ext cx="777398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</a:rPr>
              <a:t>4-1.3</a:t>
            </a:r>
            <a:r>
              <a:rPr lang="en-US" altLang="zh-CN" b="1">
                <a:solidFill>
                  <a:srgbClr val="CC00CC"/>
                </a:solidFill>
              </a:rPr>
              <a:t>   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上的二元关系，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对任意的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x∈</a:t>
            </a:r>
            <a:r>
              <a:rPr lang="en-US" altLang="zh-CN" noProof="1">
                <a:latin typeface="黑体" pitchFamily="2" charset="-122"/>
                <a:ea typeface="黑体" pitchFamily="2" charset="-122"/>
              </a:rPr>
              <a:t>A,</a:t>
            </a:r>
            <a:r>
              <a:rPr lang="zh-CN" altLang="en-US" noProof="1">
                <a:latin typeface="黑体" pitchFamily="2" charset="-122"/>
                <a:ea typeface="黑体" pitchFamily="2" charset="-122"/>
              </a:rPr>
              <a:t>都满足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noProof="1">
                <a:latin typeface="黑体" pitchFamily="2" charset="-122"/>
                <a:ea typeface="黑体" pitchFamily="2" charset="-122"/>
              </a:rPr>
              <a:t>x,x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)∈</a:t>
            </a:r>
            <a:r>
              <a:rPr lang="en-US" altLang="zh-CN" noProof="1">
                <a:latin typeface="黑体" pitchFamily="2" charset="-122"/>
                <a:ea typeface="黑体" pitchFamily="2" charset="-122"/>
              </a:rPr>
              <a:t>R，</a:t>
            </a:r>
            <a:r>
              <a:rPr lang="zh-CN" altLang="en-US" noProof="1">
                <a:latin typeface="黑体" pitchFamily="2" charset="-122"/>
                <a:ea typeface="黑体" pitchFamily="2" charset="-122"/>
              </a:rPr>
              <a:t>则称</a:t>
            </a:r>
            <a:r>
              <a:rPr lang="en-US" altLang="zh-CN" noProof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noProof="1">
                <a:latin typeface="黑体" pitchFamily="2" charset="-122"/>
                <a:ea typeface="黑体" pitchFamily="2" charset="-122"/>
              </a:rPr>
              <a:t>是自反的</a:t>
            </a:r>
            <a:r>
              <a:rPr lang="zh-CN" altLang="zh-CN" noProof="1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或称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具有自反性，即</a:t>
            </a:r>
          </a:p>
          <a:p>
            <a:pPr marL="990600" lvl="1" indent="-5334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上是自反的</a:t>
            </a:r>
            <a:r>
              <a:rPr lang="zh-CN" altLang="en-US">
                <a:latin typeface="黑体" pitchFamily="2" charset="-122"/>
                <a:ea typeface="黑体" pitchFamily="2" charset="-122"/>
                <a:sym typeface="Symbol" pitchFamily="18" charset="2"/>
              </a:rPr>
              <a:t>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x)((x∈A)→((x,x)∈R))=1</a:t>
            </a:r>
          </a:p>
          <a:p>
            <a:pPr marL="533400" indent="-533400" algn="ctr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endParaRPr lang="en-US" altLang="zh-CN" b="1" noProof="1">
              <a:latin typeface="黑体" pitchFamily="2" charset="-122"/>
              <a:ea typeface="黑体" pitchFamily="2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对任意的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∈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A,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都满足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x,x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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R，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则称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反自反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，或称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具有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反自反性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，即</a:t>
            </a:r>
          </a:p>
          <a:p>
            <a:pPr marL="990600" lvl="1" indent="-5334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上是反自反的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x)((x∈A)→((x,x)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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R))=1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 </a:t>
            </a:r>
          </a:p>
          <a:p>
            <a:pPr marL="990600" lvl="1" indent="-5334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     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or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(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x)((x∈A)→((x,x)</a:t>
            </a:r>
            <a:r>
              <a:rPr lang="en-US" altLang="zh-CN" b="1">
                <a:solidFill>
                  <a:srgbClr val="0000FF"/>
                </a:solidFill>
              </a:rPr>
              <a:t>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R))=0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43B7-C22D-4543-865A-BAC159A0EA93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08A5-88C9-4020-8B33-201EC16A5A06}" type="slidenum">
              <a:rPr lang="en-US" altLang="zh-CN"/>
              <a:pPr/>
              <a:t>33</a:t>
            </a:fld>
            <a:r>
              <a:rPr lang="en-US" altLang="zh-CN"/>
              <a:t>/92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187450" y="1125538"/>
            <a:ext cx="77724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A={a,b,c,d}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</a:rPr>
              <a:t> </a:t>
            </a:r>
            <a:endParaRPr lang="zh-CN" altLang="en-US" sz="2800" b="1" noProof="1">
              <a:latin typeface="黑体" pitchFamily="2" charset="-122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1066800" y="175260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R={(a,a),(a,d),(b,b),(b,d),(c,c),(d,d)}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1066800" y="2286000"/>
            <a:ext cx="7848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中每个元素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，都有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(x,x)∈R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，所以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是自反的。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1763713" y="3500438"/>
            <a:ext cx="17922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6629400" y="3586163"/>
            <a:ext cx="21494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E5EB-CCBF-448D-B51D-117DCC6C6359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377-2B8E-443D-82C6-C3C562472892}" type="slidenum">
              <a:rPr lang="en-US" altLang="zh-CN"/>
              <a:pPr/>
              <a:t>34</a:t>
            </a:fld>
            <a:r>
              <a:rPr lang="en-US" altLang="zh-CN"/>
              <a:t>/92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1187450" y="1125538"/>
            <a:ext cx="77724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A={a,b,c,d}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</a:rPr>
              <a:t> </a:t>
            </a:r>
            <a:endParaRPr lang="zh-CN" altLang="en-US" sz="2800" b="1" noProof="1">
              <a:latin typeface="黑体" pitchFamily="2" charset="-122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066800" y="175260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R={(a,a),(</a:t>
            </a:r>
            <a:r>
              <a:rPr lang="en-US" altLang="zh-CN" sz="28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a,d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),(b,b),(</a:t>
            </a:r>
            <a:r>
              <a:rPr lang="en-US" altLang="zh-CN" sz="28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b,d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),(c,c),(d,d)}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pic>
        <p:nvPicPr>
          <p:cNvPr id="282629" name="Picture 5" descr="8A3T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19600"/>
            <a:ext cx="46783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2630" name="Object 6"/>
          <p:cNvGraphicFramePr>
            <a:graphicFrameLocks noChangeAspect="1"/>
          </p:cNvGraphicFramePr>
          <p:nvPr/>
        </p:nvGraphicFramePr>
        <p:xfrm>
          <a:off x="6248400" y="4419600"/>
          <a:ext cx="265747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43" r:id="rId4" imgW="1155700" imgH="812800" progId="Equation.3">
                  <p:embed/>
                </p:oleObj>
              </mc:Choice>
              <mc:Fallback>
                <p:oleObj r:id="rId4" imgW="11557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19600"/>
                        <a:ext cx="2657475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1066800" y="2286000"/>
            <a:ext cx="7848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</a:t>
            </a:r>
            <a:r>
              <a:rPr lang="zh-CN" altLang="en-US" sz="28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每个元素</a:t>
            </a:r>
            <a:r>
              <a:rPr lang="en-US" altLang="zh-CN" sz="28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，都有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(x,x)∈R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，所以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是自反的。</a:t>
            </a:r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1763713" y="3500438"/>
            <a:ext cx="17922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6629400" y="3586163"/>
            <a:ext cx="21494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F25-770F-4D55-90FC-64CFA8B0530A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9FBE-2171-4CDF-9AC9-E0790A5085B2}" type="slidenum">
              <a:rPr lang="en-US" altLang="zh-CN"/>
              <a:pPr/>
              <a:t>35</a:t>
            </a:fld>
            <a:r>
              <a:rPr lang="en-US" altLang="zh-CN"/>
              <a:t>/92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116013" y="1052513"/>
            <a:ext cx="80279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S={(a,b),(a,d),(b,c),(b,d),(c,a),(d,c)}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b="1" noProof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2093913" y="3352800"/>
            <a:ext cx="179228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15049" name="Rectangle 9"/>
          <p:cNvSpPr>
            <a:spLocks noChangeArrowheads="1"/>
          </p:cNvSpPr>
          <p:nvPr/>
        </p:nvSpPr>
        <p:spPr bwMode="auto">
          <a:xfrm>
            <a:off x="6248400" y="3352800"/>
            <a:ext cx="21494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971550" y="2060575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每个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元素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，都有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(x,x)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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，所以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是反自反的。</a:t>
            </a:r>
            <a:endParaRPr lang="zh-CN" altLang="en-US" sz="2800" b="1" noProof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A97-D250-4A25-AFB7-1CD7B48D5F1C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3AD9-D508-47FA-96E1-1057FB860C79}" type="slidenum">
              <a:rPr lang="en-US" altLang="zh-CN"/>
              <a:pPr/>
              <a:t>36</a:t>
            </a:fld>
            <a:r>
              <a:rPr lang="en-US" altLang="zh-CN"/>
              <a:t>/92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1116013" y="1052513"/>
            <a:ext cx="80279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S={(a,b),(a,d),(b,c),(b,d),(c,a),(d,c)}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b="1" noProof="1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5791200" y="4140200"/>
          <a:ext cx="288766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6" r:id="rId3" imgW="1155700" imgH="812800" progId="Equation.3">
                  <p:embed/>
                </p:oleObj>
              </mc:Choice>
              <mc:Fallback>
                <p:oleObj r:id="rId3" imgW="11557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40200"/>
                        <a:ext cx="2887663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3653" name="Picture 5" descr="8a3t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8800"/>
            <a:ext cx="29591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2093913" y="3352800"/>
            <a:ext cx="179228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6248400" y="3352800"/>
            <a:ext cx="21494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971550" y="2060575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每个元素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，都有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(x,x)</a:t>
            </a:r>
            <a:r>
              <a:rPr lang="en-US" altLang="zh-CN">
                <a:latin typeface="黑体" pitchFamily="2" charset="-122"/>
                <a:ea typeface="黑体" pitchFamily="2" charset="-122"/>
                <a:sym typeface="Symbol" pitchFamily="18" charset="2"/>
              </a:rPr>
              <a:t>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，所以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是反自反的。</a:t>
            </a:r>
            <a:endParaRPr lang="zh-CN" altLang="en-US" sz="2800" noProof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66E0-3E41-46BA-9184-74B9DC495E03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205-920C-4BF3-9DCB-D9703E32D5DA}" type="slidenum">
              <a:rPr lang="en-US" altLang="zh-CN"/>
              <a:pPr/>
              <a:t>37</a:t>
            </a:fld>
            <a:r>
              <a:rPr lang="en-US" altLang="zh-CN"/>
              <a:t>/92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116013" y="1125538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T={(a,a),(a,b),(a,c),(b,d),(c,a),(c,c),(d,c)}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。</a:t>
            </a:r>
            <a:endParaRPr lang="zh-CN" altLang="en-US" sz="2800" b="1" noProof="1">
              <a:solidFill>
                <a:srgbClr val="0000FF"/>
              </a:solidFill>
              <a:latin typeface="黑体" pitchFamily="2" charset="-122"/>
            </a:endParaRP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5962650" y="2305050"/>
          <a:ext cx="3063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4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305050"/>
                        <a:ext cx="30638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1143000" y="2133600"/>
            <a:ext cx="77724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中有元素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，使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(b,b)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，所以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不是自反的；因为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中有元素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，使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(a,a)∈T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，所以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不是反自反的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b="1" noProof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1752600" y="3657600"/>
            <a:ext cx="17922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172200" y="3657600"/>
            <a:ext cx="21494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A7E3-3AC6-495A-8621-0B969119FFCD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306C-EBBF-4030-8899-4CBC74E17C64}" type="slidenum">
              <a:rPr lang="en-US" altLang="zh-CN"/>
              <a:pPr/>
              <a:t>38</a:t>
            </a:fld>
            <a:r>
              <a:rPr lang="en-US" altLang="zh-CN"/>
              <a:t>/92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1116013" y="1125538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T={(a,a),(a,b),(a,c),(b,d),(c,a),(c,c),(d,c)}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。</a:t>
            </a:r>
            <a:endParaRPr lang="zh-CN" altLang="en-US" sz="2800" b="1" noProof="1">
              <a:solidFill>
                <a:srgbClr val="0000FF"/>
              </a:solidFill>
              <a:latin typeface="黑体" pitchFamily="2" charset="-122"/>
            </a:endParaRPr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5962650" y="2305050"/>
          <a:ext cx="3063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00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305050"/>
                        <a:ext cx="30638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4677" name="Picture 5" descr="8a3t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45000"/>
            <a:ext cx="3530600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5867400" y="4368800"/>
          <a:ext cx="288766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01" r:id="rId6" imgW="1155700" imgH="812800" progId="Equation.3">
                  <p:embed/>
                </p:oleObj>
              </mc:Choice>
              <mc:Fallback>
                <p:oleObj r:id="rId6" imgW="11557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68800"/>
                        <a:ext cx="2887663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1143000" y="2133600"/>
            <a:ext cx="77724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中有元素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，使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(b,b)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，所以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不是自反的；因为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中有元素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，使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(a,a)∈T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，所以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不是反自反的。</a:t>
            </a:r>
            <a:endParaRPr lang="zh-CN" altLang="en-US" sz="2800" noProof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4680" name="Rectangle 8"/>
          <p:cNvSpPr>
            <a:spLocks noChangeArrowheads="1"/>
          </p:cNvSpPr>
          <p:nvPr/>
        </p:nvSpPr>
        <p:spPr bwMode="auto">
          <a:xfrm>
            <a:off x="1752600" y="3657600"/>
            <a:ext cx="17922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6172200" y="3657600"/>
            <a:ext cx="21494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DC7-1200-44AF-8F2F-4F23258B0F6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74D-2CC6-4A85-822D-B9B1FEED8B6F}" type="slidenum">
              <a:rPr lang="en-US" altLang="zh-CN"/>
              <a:pPr/>
              <a:t>39</a:t>
            </a:fld>
            <a:r>
              <a:rPr lang="en-US" altLang="zh-CN"/>
              <a:t>/92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116013" y="1052513"/>
            <a:ext cx="76962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任何不是自反的关系未必一定是反自反的关系，反之亦然。即存在既不是自反的也不是反自反的关系。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表现在关系图上：关系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是自反的，当且仅当其关系图中每个结点都有环；关系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是反自反的，当且仅当其关系图中每个结点都无环。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表现在关系矩阵上：关系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是自反的，当且仅当其关系矩阵的主对角线上全为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；关系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是反自反的当且仅当其关系矩阵的主对角线上全为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996-D3CD-4B44-95A8-304C377DC18E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D7C0-5329-42C6-B054-86B4CC55F2DC}" type="slidenum">
              <a:rPr lang="en-US" altLang="zh-CN"/>
              <a:pPr/>
              <a:t>4</a:t>
            </a:fld>
            <a:r>
              <a:rPr lang="en-US" altLang="zh-CN"/>
              <a:t>/92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第四章  二元关系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7620000" cy="4637088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万事万物之间总可以根据需要确定相应的关系。从数学的角度看，这类联系就是某个集合中元素之间的关系。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在第三章我们讨论了集合及其元素，本章讨论集合中元素之间的关系。关系是表征事物的结构及其内在的联系。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研究事物结构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主要是研究关系。关系的概念应用广泛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在计算机科学中起着重要的作用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如数据结构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数据库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数字逻辑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情报检索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算法分析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人工智能等领域它都是很重要的数学工具。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179A-AB01-443D-BEE2-52C6339B98E8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BC05-DD8B-4D35-83AB-D17A4890D411}" type="slidenum">
              <a:rPr lang="en-US" altLang="zh-CN"/>
              <a:pPr/>
              <a:t>40</a:t>
            </a:fld>
            <a:r>
              <a:rPr lang="en-US" altLang="zh-CN"/>
              <a:t>/92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116013" y="1052513"/>
            <a:ext cx="76962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任何不是自反的关系未必一定是反自反的关系，反之亦然。即存在既不是自反的也不是反自反的关系。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表现在关系图上：关系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自反的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，当且仅当其关系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图中每个结点都有环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；关系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反自反的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，当且仅当其关系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图中每个结点都无环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表现在关系矩阵上：关系</a:t>
            </a:r>
            <a:r>
              <a:rPr lang="en-US" altLang="zh-CN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是自反的，当且仅当其关系矩阵的主对角线上全为</a:t>
            </a:r>
            <a:r>
              <a:rPr lang="en-US" altLang="zh-CN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；关系</a:t>
            </a:r>
            <a:r>
              <a:rPr lang="en-US" altLang="zh-CN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是反自反的当且仅当其关系矩阵的主对角线上全为</a:t>
            </a:r>
            <a:r>
              <a:rPr lang="en-US" altLang="zh-CN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FF55-457C-4E77-ACA7-29B219602264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53AC-4857-4881-A715-6A9958B87241}" type="slidenum">
              <a:rPr lang="en-US" altLang="zh-CN"/>
              <a:pPr/>
              <a:t>41</a:t>
            </a:fld>
            <a:r>
              <a:rPr lang="en-US" altLang="zh-CN"/>
              <a:t>/92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116013" y="1052513"/>
            <a:ext cx="76962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任何不是自反的关系未必一定是反自反的关系，反之亦然。即存在既不是自反的也不是反自反的关系。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表现在关系图上：关系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是自反的，当且仅当其关系图中每个结点都有环；关系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是反自反的，当且仅当其关系图中每个结点都无环。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表现在关系矩阵上：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关系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是自反的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，当且仅当其关系矩阵的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主对角线上全为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关系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是反自反的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当且仅当其关系矩阵的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主对角线上全为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7E7-558D-4A0D-A4A8-74D872F22795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F2E2-F72A-49BD-8278-B87F08020174}" type="slidenum">
              <a:rPr lang="en-US" altLang="zh-CN"/>
              <a:pPr/>
              <a:t>42</a:t>
            </a:fld>
            <a:r>
              <a:rPr lang="en-US" altLang="zh-CN"/>
              <a:t>/92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对称性与反对称性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971550" y="1052513"/>
            <a:ext cx="7993063" cy="487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定义</a:t>
            </a:r>
            <a:r>
              <a:rPr lang="en-US" altLang="zh-CN" b="1">
                <a:solidFill>
                  <a:srgbClr val="FF0000"/>
                </a:solidFill>
              </a:rPr>
              <a:t>4-1.4</a:t>
            </a:r>
            <a:r>
              <a:rPr lang="en-US" altLang="zh-CN" b="1">
                <a:solidFill>
                  <a:srgbClr val="CC00CC"/>
                </a:solidFill>
              </a:rPr>
              <a:t>    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</a:t>
            </a:r>
          </a:p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对任意的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x,y∈A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，如果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(x,y)∈R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，那么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(y,x)∈R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，则称关系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对称的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，或称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具有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对称性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</a:rPr>
              <a:t>即</a:t>
            </a:r>
          </a:p>
          <a:p>
            <a:pPr marL="990600" lvl="1" indent="-5334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上是对称的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x)(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y)((x∈A)∧</a:t>
            </a:r>
          </a:p>
          <a:p>
            <a:pPr marL="1371600" lvl="2" indent="-457200" algn="r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	(y∈A)∧((x,y)∈R)→((y,x)∈R))=1</a:t>
            </a:r>
          </a:p>
          <a:p>
            <a:pPr marL="533400" indent="-533400" algn="just">
              <a:lnSpc>
                <a:spcPct val="14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对任意的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x,y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，如果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(x,y)∈R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(y,x)∈R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，那么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x=y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，则称关系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是反对称的，或称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具有反对称性，即</a:t>
            </a:r>
          </a:p>
          <a:p>
            <a:pPr marL="990600" lvl="1" indent="-533400">
              <a:lnSpc>
                <a:spcPct val="140000"/>
              </a:lnSpc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上是反对称的 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 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x)(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y)[(x∈A)∧</a:t>
            </a:r>
          </a:p>
          <a:p>
            <a:pPr marL="1371600" lvl="2" indent="-457200" algn="r">
              <a:lnSpc>
                <a:spcPct val="140000"/>
              </a:lnSpc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(y∈A)∧(((x,y)∈R)∧((y,x)∈R))→(x=y)]=1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B60D-82A0-415E-BE89-6D36B551ED22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A717-62B7-4A33-9451-40C062E35ECA}" type="slidenum">
              <a:rPr lang="en-US" altLang="zh-CN"/>
              <a:pPr/>
              <a:t>43</a:t>
            </a:fld>
            <a:r>
              <a:rPr lang="en-US" altLang="zh-CN"/>
              <a:t>/92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对称性与反对称性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971550" y="1052513"/>
            <a:ext cx="7993063" cy="487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</a:rPr>
              <a:t>4-1.4</a:t>
            </a:r>
            <a:r>
              <a:rPr lang="en-US" altLang="zh-CN" b="1" dirty="0">
                <a:solidFill>
                  <a:srgbClr val="CC00CC"/>
                </a:solidFill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上的二元关系，</a:t>
            </a:r>
          </a:p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黑体" pitchFamily="2" charset="-122"/>
              </a:rPr>
              <a:t>对任意的</a:t>
            </a:r>
            <a:r>
              <a:rPr lang="en-US" altLang="zh-CN" dirty="0" err="1">
                <a:latin typeface="黑体" pitchFamily="2" charset="-122"/>
              </a:rPr>
              <a:t>x,y∈A</a:t>
            </a:r>
            <a:r>
              <a:rPr lang="zh-CN" altLang="en-US" dirty="0">
                <a:latin typeface="黑体" pitchFamily="2" charset="-122"/>
              </a:rPr>
              <a:t>，如果</a:t>
            </a:r>
            <a:r>
              <a:rPr lang="en-US" altLang="zh-CN" dirty="0">
                <a:latin typeface="黑体" pitchFamily="2" charset="-122"/>
              </a:rPr>
              <a:t>(</a:t>
            </a:r>
            <a:r>
              <a:rPr lang="en-US" altLang="zh-CN" dirty="0" err="1">
                <a:latin typeface="黑体" pitchFamily="2" charset="-122"/>
              </a:rPr>
              <a:t>x,y</a:t>
            </a:r>
            <a:r>
              <a:rPr lang="en-US" altLang="zh-CN" dirty="0">
                <a:latin typeface="黑体" pitchFamily="2" charset="-122"/>
              </a:rPr>
              <a:t>)∈R</a:t>
            </a:r>
            <a:r>
              <a:rPr lang="zh-CN" altLang="en-US" dirty="0">
                <a:latin typeface="黑体" pitchFamily="2" charset="-122"/>
              </a:rPr>
              <a:t>，那么</a:t>
            </a:r>
            <a:r>
              <a:rPr lang="en-US" altLang="zh-CN" dirty="0">
                <a:latin typeface="黑体" pitchFamily="2" charset="-122"/>
              </a:rPr>
              <a:t>(</a:t>
            </a:r>
            <a:r>
              <a:rPr lang="en-US" altLang="zh-CN" dirty="0" err="1">
                <a:latin typeface="黑体" pitchFamily="2" charset="-122"/>
              </a:rPr>
              <a:t>y,x</a:t>
            </a:r>
            <a:r>
              <a:rPr lang="en-US" altLang="zh-CN" dirty="0">
                <a:latin typeface="黑体" pitchFamily="2" charset="-122"/>
              </a:rPr>
              <a:t>)∈R</a:t>
            </a:r>
            <a:r>
              <a:rPr lang="zh-CN" altLang="en-US" dirty="0">
                <a:latin typeface="黑体" pitchFamily="2" charset="-122"/>
              </a:rPr>
              <a:t>，则称关系</a:t>
            </a:r>
            <a:r>
              <a:rPr lang="en-US" altLang="zh-CN" dirty="0">
                <a:latin typeface="黑体" pitchFamily="2" charset="-122"/>
              </a:rPr>
              <a:t>R</a:t>
            </a:r>
            <a:r>
              <a:rPr lang="zh-CN" altLang="en-US" dirty="0">
                <a:latin typeface="黑体" pitchFamily="2" charset="-122"/>
              </a:rPr>
              <a:t>是对称的，或称</a:t>
            </a:r>
            <a:r>
              <a:rPr lang="en-US" altLang="zh-CN" dirty="0">
                <a:latin typeface="黑体" pitchFamily="2" charset="-122"/>
              </a:rPr>
              <a:t>R</a:t>
            </a:r>
            <a:r>
              <a:rPr lang="zh-CN" altLang="en-US" dirty="0">
                <a:latin typeface="黑体" pitchFamily="2" charset="-122"/>
              </a:rPr>
              <a:t>具有对称性，即</a:t>
            </a:r>
          </a:p>
          <a:p>
            <a:pPr marL="990600" lvl="1" indent="-5334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上是对称的 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x)(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y)((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x∈A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)∧</a:t>
            </a:r>
          </a:p>
          <a:p>
            <a:pPr marL="1371600" lvl="2" indent="-457200" algn="r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		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y∈A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)∧((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x,y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)∈R)→((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y,x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)∈R))=1</a:t>
            </a:r>
          </a:p>
          <a:p>
            <a:pPr marL="533400" indent="-533400" algn="just">
              <a:lnSpc>
                <a:spcPct val="14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对任意的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x,y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，如果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x,y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)∈R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且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y,x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)∈R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，那么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x=y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，则称关系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反对称的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，或称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具有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反对称性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</a:rPr>
              <a:t>即</a:t>
            </a:r>
          </a:p>
          <a:p>
            <a:pPr marL="990600" lvl="1" indent="-533400"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上是反对称的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 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x)(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y)[(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x∈A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)∧</a:t>
            </a:r>
          </a:p>
          <a:p>
            <a:pPr marL="1371600" lvl="2" indent="-457200" algn="r">
              <a:lnSpc>
                <a:spcPct val="140000"/>
              </a:lnSpc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y∈A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)∧(((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x,y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)∈R)∧((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y,x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)∈R))→(x=y)]=1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F8D0-0C81-4A23-A34A-A14A10640642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9E4-2803-4A96-9897-7B9E68182FE1}" type="slidenum">
              <a:rPr lang="en-US" altLang="zh-CN"/>
              <a:pPr/>
              <a:t>44</a:t>
            </a:fld>
            <a:r>
              <a:rPr lang="en-US" altLang="zh-CN"/>
              <a:t>/92</a:t>
            </a: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116013" y="1196975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A={a,b,c,d}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</a:rPr>
              <a:t> </a:t>
            </a:r>
            <a:endParaRPr lang="zh-CN" altLang="en-US" sz="2800" b="1" noProof="1">
              <a:latin typeface="黑体" pitchFamily="2" charset="-122"/>
            </a:endParaRP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042988" y="1773238"/>
            <a:ext cx="78486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={(a,a),(a,c),(c,a)}</a:t>
            </a: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1066800" y="403860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={(a,a),(a,c)} 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1447800" y="2209800"/>
            <a:ext cx="19145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6110288" y="2286000"/>
            <a:ext cx="2271712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5334000" y="1735138"/>
            <a:ext cx="19018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是对称的</a:t>
            </a:r>
          </a:p>
        </p:txBody>
      </p:sp>
      <p:sp>
        <p:nvSpPr>
          <p:cNvPr id="219150" name="Rectangle 14"/>
          <p:cNvSpPr>
            <a:spLocks noChangeArrowheads="1"/>
          </p:cNvSpPr>
          <p:nvPr/>
        </p:nvSpPr>
        <p:spPr bwMode="auto">
          <a:xfrm>
            <a:off x="4267200" y="4038600"/>
            <a:ext cx="23923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是反对称的</a:t>
            </a:r>
          </a:p>
        </p:txBody>
      </p:sp>
      <p:sp>
        <p:nvSpPr>
          <p:cNvPr id="219151" name="Rectangle 15"/>
          <p:cNvSpPr>
            <a:spLocks noChangeArrowheads="1"/>
          </p:cNvSpPr>
          <p:nvPr/>
        </p:nvSpPr>
        <p:spPr bwMode="auto">
          <a:xfrm>
            <a:off x="1471613" y="4572000"/>
            <a:ext cx="19145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19152" name="Rectangle 16"/>
          <p:cNvSpPr>
            <a:spLocks noChangeArrowheads="1"/>
          </p:cNvSpPr>
          <p:nvPr/>
        </p:nvSpPr>
        <p:spPr bwMode="auto">
          <a:xfrm>
            <a:off x="6134100" y="4648200"/>
            <a:ext cx="22717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753D-AF92-4723-BF52-D9A0BAAB794E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A2B-6A71-419B-848E-768C607D52C3}" type="slidenum">
              <a:rPr lang="en-US" altLang="zh-CN"/>
              <a:pPr/>
              <a:t>45</a:t>
            </a:fld>
            <a:r>
              <a:rPr lang="en-US" altLang="zh-CN"/>
              <a:t>/92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1116013" y="1196975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A={a,b,c,d}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</a:rPr>
              <a:t> </a:t>
            </a:r>
            <a:endParaRPr lang="zh-CN" altLang="en-US" sz="2800" b="1" noProof="1">
              <a:latin typeface="黑体" pitchFamily="2" charset="-122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1042988" y="1773238"/>
            <a:ext cx="78486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aseline="-300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={(a,a),(a,c),(c,a)}</a:t>
            </a:r>
          </a:p>
        </p:txBody>
      </p:sp>
      <p:pic>
        <p:nvPicPr>
          <p:cNvPr id="288773" name="Picture 5" descr="8a3t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65438"/>
            <a:ext cx="27479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8774" name="Object 6"/>
          <p:cNvGraphicFramePr>
            <a:graphicFrameLocks noChangeAspect="1"/>
          </p:cNvGraphicFramePr>
          <p:nvPr/>
        </p:nvGraphicFramePr>
        <p:xfrm>
          <a:off x="6172200" y="2865438"/>
          <a:ext cx="21780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3" r:id="rId4" imgW="990170" imgH="622030" progId="Equation.3">
                  <p:embed/>
                </p:oleObj>
              </mc:Choice>
              <mc:Fallback>
                <p:oleObj r:id="rId4" imgW="990170" imgH="6220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65438"/>
                        <a:ext cx="21780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1066800" y="403860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={(a,a),(a,c)} </a:t>
            </a: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1447800" y="2209800"/>
            <a:ext cx="19145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6110288" y="2286000"/>
            <a:ext cx="2271712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88780" name="Rectangle 12"/>
          <p:cNvSpPr>
            <a:spLocks noChangeArrowheads="1"/>
          </p:cNvSpPr>
          <p:nvPr/>
        </p:nvSpPr>
        <p:spPr bwMode="auto">
          <a:xfrm>
            <a:off x="5334000" y="1735138"/>
            <a:ext cx="19018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是对称的</a:t>
            </a:r>
          </a:p>
        </p:txBody>
      </p:sp>
      <p:sp>
        <p:nvSpPr>
          <p:cNvPr id="288781" name="Rectangle 13"/>
          <p:cNvSpPr>
            <a:spLocks noChangeArrowheads="1"/>
          </p:cNvSpPr>
          <p:nvPr/>
        </p:nvSpPr>
        <p:spPr bwMode="auto">
          <a:xfrm>
            <a:off x="4267200" y="4038600"/>
            <a:ext cx="23923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是反对称的</a:t>
            </a:r>
          </a:p>
        </p:txBody>
      </p:sp>
      <p:sp>
        <p:nvSpPr>
          <p:cNvPr id="288782" name="Rectangle 14"/>
          <p:cNvSpPr>
            <a:spLocks noChangeArrowheads="1"/>
          </p:cNvSpPr>
          <p:nvPr/>
        </p:nvSpPr>
        <p:spPr bwMode="auto">
          <a:xfrm>
            <a:off x="1471613" y="4572000"/>
            <a:ext cx="19145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88783" name="Rectangle 15"/>
          <p:cNvSpPr>
            <a:spLocks noChangeArrowheads="1"/>
          </p:cNvSpPr>
          <p:nvPr/>
        </p:nvSpPr>
        <p:spPr bwMode="auto">
          <a:xfrm>
            <a:off x="6134100" y="4648200"/>
            <a:ext cx="22717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E9A-3164-49CD-895A-F058E17B8B13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9B03-F50A-4943-8881-FBAE72B2DAA8}" type="slidenum">
              <a:rPr lang="en-US" altLang="zh-CN"/>
              <a:pPr/>
              <a:t>46</a:t>
            </a:fld>
            <a:r>
              <a:rPr lang="en-US" altLang="zh-CN"/>
              <a:t>/92</a:t>
            </a: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116013" y="1196975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A={a,b,c,d}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</a:rPr>
              <a:t> </a:t>
            </a:r>
            <a:endParaRPr lang="zh-CN" altLang="en-US" sz="2800" b="1" noProof="1">
              <a:latin typeface="黑体" pitchFamily="2" charset="-122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1042988" y="1773238"/>
            <a:ext cx="78486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aseline="-300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={(a,a),(a,c),(c,a)}</a:t>
            </a:r>
          </a:p>
        </p:txBody>
      </p:sp>
      <p:pic>
        <p:nvPicPr>
          <p:cNvPr id="290821" name="Picture 5" descr="8a3t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65438"/>
            <a:ext cx="27479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6172200" y="2865438"/>
          <a:ext cx="21780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41" r:id="rId4" imgW="990170" imgH="622030" progId="Equation.3">
                  <p:embed/>
                </p:oleObj>
              </mc:Choice>
              <mc:Fallback>
                <p:oleObj r:id="rId4" imgW="990170" imgH="6220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65438"/>
                        <a:ext cx="21780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1066800" y="403860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={(a,a),(a,c)}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1447800" y="2209800"/>
            <a:ext cx="1905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aseline="-30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0827" name="Rectangle 11"/>
          <p:cNvSpPr>
            <a:spLocks noChangeArrowheads="1"/>
          </p:cNvSpPr>
          <p:nvPr/>
        </p:nvSpPr>
        <p:spPr bwMode="auto">
          <a:xfrm>
            <a:off x="6110288" y="2286000"/>
            <a:ext cx="2260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aseline="-30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5334000" y="1735138"/>
            <a:ext cx="19018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是对称的</a:t>
            </a:r>
          </a:p>
        </p:txBody>
      </p:sp>
      <p:sp>
        <p:nvSpPr>
          <p:cNvPr id="290829" name="Rectangle 13"/>
          <p:cNvSpPr>
            <a:spLocks noChangeArrowheads="1"/>
          </p:cNvSpPr>
          <p:nvPr/>
        </p:nvSpPr>
        <p:spPr bwMode="auto">
          <a:xfrm>
            <a:off x="4267200" y="4038600"/>
            <a:ext cx="23923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是反对称的</a:t>
            </a:r>
          </a:p>
        </p:txBody>
      </p:sp>
      <p:sp>
        <p:nvSpPr>
          <p:cNvPr id="290830" name="Rectangle 14"/>
          <p:cNvSpPr>
            <a:spLocks noChangeArrowheads="1"/>
          </p:cNvSpPr>
          <p:nvPr/>
        </p:nvSpPr>
        <p:spPr bwMode="auto">
          <a:xfrm>
            <a:off x="1471613" y="4572000"/>
            <a:ext cx="19145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6134100" y="4648200"/>
            <a:ext cx="22717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1D07-107B-483B-AF9D-34C8D65CAB51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D3B1-B219-4BCF-AEDC-526412A571B7}" type="slidenum">
              <a:rPr lang="en-US" altLang="zh-CN"/>
              <a:pPr/>
              <a:t>47</a:t>
            </a:fld>
            <a:r>
              <a:rPr lang="en-US" altLang="zh-CN"/>
              <a:t>/92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116013" y="1196975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A={a,b,c,d}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</a:rPr>
              <a:t> </a:t>
            </a:r>
            <a:endParaRPr lang="zh-CN" altLang="en-US" sz="2800" b="1" noProof="1">
              <a:latin typeface="黑体" pitchFamily="2" charset="-122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1042988" y="1773238"/>
            <a:ext cx="78486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aseline="-300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={(a,a),(a,c),(c,a)}</a:t>
            </a:r>
          </a:p>
        </p:txBody>
      </p:sp>
      <p:pic>
        <p:nvPicPr>
          <p:cNvPr id="291845" name="Picture 5" descr="8a3t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65438"/>
            <a:ext cx="27479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6172200" y="2865438"/>
          <a:ext cx="21780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4" r:id="rId4" imgW="990170" imgH="622030" progId="Equation.3">
                  <p:embed/>
                </p:oleObj>
              </mc:Choice>
              <mc:Fallback>
                <p:oleObj r:id="rId4" imgW="990170" imgH="6220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65438"/>
                        <a:ext cx="21780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1066800" y="403860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={(a,a),(a,c)}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291848" name="Picture 8" descr="8a3t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84775"/>
            <a:ext cx="2744788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1849" name="Object 9"/>
          <p:cNvGraphicFramePr>
            <a:graphicFrameLocks noChangeAspect="1"/>
          </p:cNvGraphicFramePr>
          <p:nvPr/>
        </p:nvGraphicFramePr>
        <p:xfrm>
          <a:off x="6096000" y="5184775"/>
          <a:ext cx="22050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5" r:id="rId7" imgW="1002865" imgH="622030" progId="Equation.3">
                  <p:embed/>
                </p:oleObj>
              </mc:Choice>
              <mc:Fallback>
                <p:oleObj r:id="rId7" imgW="1002865" imgH="6220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84775"/>
                        <a:ext cx="220503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50" name="Rectangle 10"/>
          <p:cNvSpPr>
            <a:spLocks noChangeArrowheads="1"/>
          </p:cNvSpPr>
          <p:nvPr/>
        </p:nvSpPr>
        <p:spPr bwMode="auto">
          <a:xfrm>
            <a:off x="1447800" y="2209800"/>
            <a:ext cx="1905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aseline="-30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6110288" y="2286000"/>
            <a:ext cx="2260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aseline="-30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5334000" y="1735138"/>
            <a:ext cx="19018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是对称的</a:t>
            </a:r>
          </a:p>
        </p:txBody>
      </p:sp>
      <p:sp>
        <p:nvSpPr>
          <p:cNvPr id="291853" name="Rectangle 13"/>
          <p:cNvSpPr>
            <a:spLocks noChangeArrowheads="1"/>
          </p:cNvSpPr>
          <p:nvPr/>
        </p:nvSpPr>
        <p:spPr bwMode="auto">
          <a:xfrm>
            <a:off x="4267200" y="4038600"/>
            <a:ext cx="23923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是反对称的</a:t>
            </a:r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1471613" y="4572000"/>
            <a:ext cx="19145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1855" name="Rectangle 15"/>
          <p:cNvSpPr>
            <a:spLocks noChangeArrowheads="1"/>
          </p:cNvSpPr>
          <p:nvPr/>
        </p:nvSpPr>
        <p:spPr bwMode="auto">
          <a:xfrm>
            <a:off x="6134100" y="4648200"/>
            <a:ext cx="22717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3562-3B4C-4893-98AA-961ECF3136D5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24D5-8338-4812-B532-BE65493D37CE}" type="slidenum">
              <a:rPr lang="en-US" altLang="zh-CN"/>
              <a:pPr/>
              <a:t>48</a:t>
            </a:fld>
            <a:r>
              <a:rPr lang="en-US" altLang="zh-CN"/>
              <a:t>/92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143000" y="1123950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={(a,a),(a,b),(a,c),(c,a)}</a:t>
            </a:r>
            <a:endParaRPr lang="en-US" altLang="en-US" sz="2800" b="1" noProof="1">
              <a:solidFill>
                <a:srgbClr val="0000FF"/>
              </a:solidFill>
              <a:latin typeface="黑体" pitchFamily="2" charset="-122"/>
            </a:endParaRPr>
          </a:p>
        </p:txBody>
      </p:sp>
      <p:pic>
        <p:nvPicPr>
          <p:cNvPr id="220165" name="Picture 5" descr="8a3t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43200"/>
            <a:ext cx="271780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6176963" y="2743200"/>
          <a:ext cx="22050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4" r:id="rId4" imgW="1002865" imgH="622030" progId="Equation.3">
                  <p:embed/>
                </p:oleObj>
              </mc:Choice>
              <mc:Fallback>
                <p:oleObj r:id="rId4" imgW="1002865" imgH="6220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743200"/>
                        <a:ext cx="22050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143000" y="4064000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4"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={(a,a),(c,c)}</a:t>
            </a:r>
            <a:endParaRPr lang="en-US" altLang="en-US" sz="2800" b="1" noProof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20168" name="Picture 8" descr="8a3t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5273675"/>
            <a:ext cx="227965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0169" name="Object 9"/>
          <p:cNvGraphicFramePr>
            <a:graphicFrameLocks noChangeAspect="1"/>
          </p:cNvGraphicFramePr>
          <p:nvPr/>
        </p:nvGraphicFramePr>
        <p:xfrm>
          <a:off x="6176963" y="5184775"/>
          <a:ext cx="22050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5" r:id="rId7" imgW="1002865" imgH="622030" progId="Equation.3">
                  <p:embed/>
                </p:oleObj>
              </mc:Choice>
              <mc:Fallback>
                <p:oleObj r:id="rId7" imgW="1002865" imgH="6220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5184775"/>
                        <a:ext cx="22050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476375" y="1125538"/>
            <a:ext cx="7086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					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　 </a:t>
            </a:r>
            <a:r>
              <a:rPr lang="zh-CN" altLang="en-US" sz="28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既不是对称的，也不是反对称的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1471613" y="2133600"/>
            <a:ext cx="23796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134100" y="2209800"/>
            <a:ext cx="26146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4500563" y="4076700"/>
            <a:ext cx="449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既是对称的，也是反对称的</a:t>
            </a:r>
          </a:p>
        </p:txBody>
      </p:sp>
      <p:sp>
        <p:nvSpPr>
          <p:cNvPr id="220174" name="Rectangle 14"/>
          <p:cNvSpPr>
            <a:spLocks noChangeArrowheads="1"/>
          </p:cNvSpPr>
          <p:nvPr/>
        </p:nvSpPr>
        <p:spPr bwMode="auto">
          <a:xfrm>
            <a:off x="1524000" y="4572000"/>
            <a:ext cx="24003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20175" name="Rectangle 15"/>
          <p:cNvSpPr>
            <a:spLocks noChangeArrowheads="1"/>
          </p:cNvSpPr>
          <p:nvPr/>
        </p:nvSpPr>
        <p:spPr bwMode="auto">
          <a:xfrm>
            <a:off x="6186488" y="4572000"/>
            <a:ext cx="26336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B0C2-3A5A-4CC7-8F3A-31BCB806346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69AE-13D6-424C-BD8D-C525A83A0DE2}" type="slidenum">
              <a:rPr lang="en-US" altLang="zh-CN"/>
              <a:pPr/>
              <a:t>49</a:t>
            </a:fld>
            <a:r>
              <a:rPr lang="en-US" altLang="zh-CN"/>
              <a:t>/92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143000" y="1123950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en-US" altLang="zh-CN" sz="2800" b="1">
                <a:latin typeface="黑体" pitchFamily="2" charset="-122"/>
              </a:rPr>
              <a:t>R</a:t>
            </a:r>
            <a:r>
              <a:rPr lang="en-US" altLang="zh-CN" sz="2800" b="1" baseline="-30000">
                <a:latin typeface="黑体" pitchFamily="2" charset="-122"/>
              </a:rPr>
              <a:t>3</a:t>
            </a:r>
            <a:r>
              <a:rPr lang="en-US" altLang="zh-CN" sz="2800" b="1">
                <a:latin typeface="黑体" pitchFamily="2" charset="-122"/>
              </a:rPr>
              <a:t>={(a,a),(a,b),(a,c),(c,a)}</a:t>
            </a:r>
            <a:endParaRPr lang="en-US" altLang="en-US" sz="2800" b="1" noProof="1">
              <a:latin typeface="黑体" pitchFamily="2" charset="-122"/>
            </a:endParaRPr>
          </a:p>
        </p:txBody>
      </p:sp>
      <p:pic>
        <p:nvPicPr>
          <p:cNvPr id="292868" name="Picture 4" descr="8a3t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43200"/>
            <a:ext cx="271780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6176963" y="2743200"/>
          <a:ext cx="22050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8" r:id="rId4" imgW="1002865" imgH="622030" progId="Equation.3">
                  <p:embed/>
                </p:oleObj>
              </mc:Choice>
              <mc:Fallback>
                <p:oleObj r:id="rId4" imgW="1002865" imgH="622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743200"/>
                        <a:ext cx="22050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1143000" y="4064000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4"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={(a,a),(c,c)}</a:t>
            </a:r>
            <a:endParaRPr lang="en-US" altLang="en-US" sz="2800" b="1" noProof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1547813" y="1052513"/>
            <a:ext cx="7086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					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　 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既不是对称的，也不是反对称的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1471613" y="2133600"/>
            <a:ext cx="23796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6134100" y="2209800"/>
            <a:ext cx="26146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4500563" y="4076700"/>
            <a:ext cx="449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既是对称的，也是反对称的</a:t>
            </a: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1524000" y="4572000"/>
            <a:ext cx="24003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6186488" y="4572000"/>
            <a:ext cx="26336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6C72-39C4-441D-AC1E-453364D6287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79ED-4EC5-40B2-847F-73B304839D7B}" type="slidenum">
              <a:rPr lang="en-US" altLang="zh-CN"/>
              <a:pPr/>
              <a:t>5</a:t>
            </a:fld>
            <a:r>
              <a:rPr lang="en-US" altLang="zh-CN"/>
              <a:t>/92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第四章  二元关系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7620000" cy="4637088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万事万物之间总可以根据需要确定相应的关系。从数学的角度看，这类联系就是某个集合中元素之间的关系。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在第三章我们讨论了集合及其元素，本章讨论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集合中元素之间的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表征事物的结构及其内在的联系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研究事物结构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主要是研究关系。关系的概念应用广泛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在计算机科学中起着重要的作用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如数据结构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数据库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数字逻辑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情报检索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算法分析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人工智能等领域它都是很重要的数学工具。</a:t>
            </a:r>
          </a:p>
          <a:p>
            <a:pPr>
              <a:lnSpc>
                <a:spcPct val="110000"/>
              </a:lnSpc>
            </a:pPr>
            <a:endParaRPr lang="en-US" altLang="zh-CN" sz="24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C4DF-1D3F-4586-A482-52067972DD15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F8A8-B86D-47AF-AE33-515CC6E9185C}" type="slidenum">
              <a:rPr lang="en-US" altLang="zh-CN"/>
              <a:pPr/>
              <a:t>50</a:t>
            </a:fld>
            <a:r>
              <a:rPr lang="en-US" altLang="zh-CN"/>
              <a:t>/92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1143000" y="1123950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en-US" altLang="zh-CN" sz="2800">
                <a:latin typeface="黑体" pitchFamily="2" charset="-122"/>
              </a:rPr>
              <a:t>R</a:t>
            </a:r>
            <a:r>
              <a:rPr lang="en-US" altLang="zh-CN" sz="2800" baseline="-30000">
                <a:latin typeface="黑体" pitchFamily="2" charset="-122"/>
              </a:rPr>
              <a:t>3</a:t>
            </a:r>
            <a:r>
              <a:rPr lang="en-US" altLang="zh-CN" sz="2800">
                <a:latin typeface="黑体" pitchFamily="2" charset="-122"/>
              </a:rPr>
              <a:t>={(a,a),(a,b),(a,c),(c,a)}</a:t>
            </a:r>
            <a:endParaRPr lang="en-US" altLang="en-US" sz="2800" noProof="1">
              <a:latin typeface="黑体" pitchFamily="2" charset="-122"/>
            </a:endParaRPr>
          </a:p>
        </p:txBody>
      </p:sp>
      <p:pic>
        <p:nvPicPr>
          <p:cNvPr id="293892" name="Picture 4" descr="8a3t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43200"/>
            <a:ext cx="271780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6176963" y="2743200"/>
          <a:ext cx="22050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21" r:id="rId4" imgW="1002865" imgH="622030" progId="Equation.3">
                  <p:embed/>
                </p:oleObj>
              </mc:Choice>
              <mc:Fallback>
                <p:oleObj r:id="rId4" imgW="1002865" imgH="622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743200"/>
                        <a:ext cx="22050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1143000" y="4064000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4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={(a,a),(c,c)}</a:t>
            </a:r>
            <a:endParaRPr lang="en-US" altLang="en-US" sz="2800" b="1" noProof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93895" name="Picture 7" descr="8a3t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5273675"/>
            <a:ext cx="227965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3896" name="Object 8"/>
          <p:cNvGraphicFramePr>
            <a:graphicFrameLocks noChangeAspect="1"/>
          </p:cNvGraphicFramePr>
          <p:nvPr/>
        </p:nvGraphicFramePr>
        <p:xfrm>
          <a:off x="6176963" y="5184775"/>
          <a:ext cx="22050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22" r:id="rId7" imgW="1002865" imgH="622030" progId="Equation.3">
                  <p:embed/>
                </p:oleObj>
              </mc:Choice>
              <mc:Fallback>
                <p:oleObj r:id="rId7" imgW="1002865" imgH="6220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5184775"/>
                        <a:ext cx="22050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1547813" y="1052513"/>
            <a:ext cx="7086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					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　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既不是对称的，也不是反对称的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1471613" y="2133600"/>
            <a:ext cx="23796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6134100" y="2209800"/>
            <a:ext cx="26146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4500563" y="4076700"/>
            <a:ext cx="449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既是对称的，也是反对称的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1524000" y="4572000"/>
            <a:ext cx="24003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 bwMode="auto">
          <a:xfrm>
            <a:off x="6186488" y="4572000"/>
            <a:ext cx="26336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C442-6B86-4EB3-91F1-F70BDE2C564C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AB27-6F0B-4CF2-AA9C-F6C013BB862F}" type="slidenum">
              <a:rPr lang="en-US" altLang="zh-CN"/>
              <a:pPr/>
              <a:t>51</a:t>
            </a:fld>
            <a:r>
              <a:rPr lang="en-US" altLang="zh-CN"/>
              <a:t>/92</a:t>
            </a: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143000" y="1123950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en-US" altLang="zh-CN" sz="2800">
                <a:latin typeface="黑体" pitchFamily="2" charset="-122"/>
              </a:rPr>
              <a:t>R</a:t>
            </a:r>
            <a:r>
              <a:rPr lang="en-US" altLang="zh-CN" sz="2800" baseline="-30000">
                <a:latin typeface="黑体" pitchFamily="2" charset="-122"/>
              </a:rPr>
              <a:t>3</a:t>
            </a:r>
            <a:r>
              <a:rPr lang="en-US" altLang="zh-CN" sz="2800">
                <a:latin typeface="黑体" pitchFamily="2" charset="-122"/>
              </a:rPr>
              <a:t>={(a,a),(a,b),(a,c),(c,a)}</a:t>
            </a:r>
            <a:endParaRPr lang="en-US" altLang="en-US" sz="2800" noProof="1">
              <a:latin typeface="黑体" pitchFamily="2" charset="-122"/>
            </a:endParaRPr>
          </a:p>
        </p:txBody>
      </p:sp>
      <p:pic>
        <p:nvPicPr>
          <p:cNvPr id="294916" name="Picture 4" descr="8a3t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43200"/>
            <a:ext cx="271780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4917" name="Object 5"/>
          <p:cNvGraphicFramePr>
            <a:graphicFrameLocks noChangeAspect="1"/>
          </p:cNvGraphicFramePr>
          <p:nvPr/>
        </p:nvGraphicFramePr>
        <p:xfrm>
          <a:off x="6176963" y="2743200"/>
          <a:ext cx="22050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5" r:id="rId4" imgW="1002865" imgH="622030" progId="Equation.3">
                  <p:embed/>
                </p:oleObj>
              </mc:Choice>
              <mc:Fallback>
                <p:oleObj r:id="rId4" imgW="1002865" imgH="622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743200"/>
                        <a:ext cx="22050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1143000" y="4064000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4"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={(a,a),(c,c)}</a:t>
            </a:r>
            <a:endParaRPr lang="en-US" altLang="en-US" sz="2800" b="1" noProof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94919" name="Picture 7" descr="8a3t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5273675"/>
            <a:ext cx="227965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4920" name="Object 8"/>
          <p:cNvGraphicFramePr>
            <a:graphicFrameLocks noChangeAspect="1"/>
          </p:cNvGraphicFramePr>
          <p:nvPr/>
        </p:nvGraphicFramePr>
        <p:xfrm>
          <a:off x="6176963" y="5184775"/>
          <a:ext cx="22050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6" r:id="rId7" imgW="1002865" imgH="622030" progId="Equation.3">
                  <p:embed/>
                </p:oleObj>
              </mc:Choice>
              <mc:Fallback>
                <p:oleObj r:id="rId7" imgW="1002865" imgH="6220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5184775"/>
                        <a:ext cx="22050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1547813" y="1052513"/>
            <a:ext cx="7086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					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　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既不是对称的，也不是反对称的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1471613" y="2133600"/>
            <a:ext cx="23796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6134100" y="2209800"/>
            <a:ext cx="26146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4500563" y="4076700"/>
            <a:ext cx="449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既是对称的，也是反对称的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1524000" y="4572000"/>
            <a:ext cx="24003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的关系图</a:t>
            </a:r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6186488" y="4572000"/>
            <a:ext cx="26336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30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的关系矩阵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1455-E0C7-4484-AAE7-921274F0BE7E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8673-EC22-4058-9001-4E8FD9A80F80}" type="slidenum">
              <a:rPr lang="en-US" altLang="zh-CN"/>
              <a:pPr/>
              <a:t>52</a:t>
            </a:fld>
            <a:r>
              <a:rPr lang="en-US" altLang="zh-CN"/>
              <a:t>/92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042988" y="1125538"/>
            <a:ext cx="7696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任何不是对称的关系未必一定是反对称的关系，反之亦然。即存在既不是对称的也不是反对称的关系，也存在既是对称的也是反对称的关系。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表现在关系图上：关系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是对称的当且仅当其关系图中，任何一对结点之间，要么有方向相反的两条边，要么无任何边；关系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是反对称的当且仅当其关系图中，任何一对结点之间，至多有一条边。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表现在关系矩阵上：关系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是对称的当且仅当其关系矩阵为对称矩阵，即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</a:rPr>
              <a:t>ij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=r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</a:rPr>
              <a:t>ji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i,j=1,2, </a:t>
            </a:r>
            <a:r>
              <a:rPr lang="en-US" altLang="zh-CN" b="1">
                <a:solidFill>
                  <a:srgbClr val="B2B2B2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,n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；关系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是反对称的当且仅当其关系矩阵为反对称矩阵，即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</a:rPr>
              <a:t>ij</a:t>
            </a:r>
            <a:r>
              <a:rPr lang="en-US" altLang="zh-CN" b="1">
                <a:solidFill>
                  <a:srgbClr val="B2B2B2"/>
                </a:solidFill>
                <a:latin typeface="Times New Roman"/>
              </a:rPr>
              <a:t>·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</a:rPr>
              <a:t>ji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=0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i,j=1,2,</a:t>
            </a:r>
            <a:r>
              <a:rPr lang="en-US" altLang="zh-CN" b="1">
                <a:solidFill>
                  <a:srgbClr val="B2B2B2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,n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i≠j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50A5-B14C-4D4D-8D68-79EE0F4A00B4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2488-AE6B-4940-81BA-B40956AB041A}" type="slidenum">
              <a:rPr lang="en-US" altLang="zh-CN"/>
              <a:pPr/>
              <a:t>53</a:t>
            </a:fld>
            <a:r>
              <a:rPr lang="en-US" altLang="zh-CN"/>
              <a:t>/92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042988" y="1125538"/>
            <a:ext cx="7696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黑体" pitchFamily="2" charset="-122"/>
              </a:rPr>
              <a:t>任何不是对称的关系未必一定是反对称的关系，反之亦然。即存在既不是对称的也不是反对称的关系，也存在既是对称的也是反对称的关系。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表现在关系图上：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关系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</a:rPr>
              <a:t>是对称的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当且仅当其关系图中，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任何一对结点之间，要么有方向相反的两条边，要么无任何边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；关系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</a:rPr>
              <a:t>是反对称的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当且仅当其关系图中，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任何一对结点之间，至多有一条边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表现在关系矩阵上：关系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是对称的当且仅当其关系矩阵为对称矩阵，即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</a:rPr>
              <a:t>ij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=r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</a:rPr>
              <a:t>ji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i,j=1,2, </a:t>
            </a:r>
            <a:r>
              <a:rPr lang="en-US" altLang="zh-CN" b="1">
                <a:solidFill>
                  <a:srgbClr val="B2B2B2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,n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；关系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是反对称的当且仅当其关系矩阵为反对称矩阵，即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</a:rPr>
              <a:t>ij</a:t>
            </a:r>
            <a:r>
              <a:rPr lang="en-US" altLang="zh-CN" b="1">
                <a:solidFill>
                  <a:srgbClr val="B2B2B2"/>
                </a:solidFill>
                <a:latin typeface="Times New Roman"/>
              </a:rPr>
              <a:t>·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</a:rPr>
              <a:t>ji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=0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i,j=1,2,</a:t>
            </a:r>
            <a:r>
              <a:rPr lang="en-US" altLang="zh-CN" b="1">
                <a:solidFill>
                  <a:srgbClr val="B2B2B2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,n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i≠j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A3E-69D1-47DC-8C1E-8FFA8E1D377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F001-5153-4786-A343-DEB5B9863FC9}" type="slidenum">
              <a:rPr lang="en-US" altLang="zh-CN"/>
              <a:pPr/>
              <a:t>54</a:t>
            </a:fld>
            <a:r>
              <a:rPr lang="en-US" altLang="zh-CN"/>
              <a:t>/92</a:t>
            </a: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1042988" y="1125538"/>
            <a:ext cx="7696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黑体" pitchFamily="2" charset="-122"/>
              </a:rPr>
              <a:t>任何不是对称的关系未必一定是反对称的关系，反之亦然。即存在既不是对称的也不是反对称的关系，也存在既是对称的也是反对称的关系。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黑体" pitchFamily="2" charset="-122"/>
              </a:rPr>
              <a:t>表现在关系图上：关系</a:t>
            </a:r>
            <a:r>
              <a:rPr lang="en-US" altLang="zh-CN">
                <a:latin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</a:rPr>
              <a:t>是对称的当且仅当其关系图中，任何一对结点之间，要么有方向相反的两条边，要么无任何边；关系</a:t>
            </a:r>
            <a:r>
              <a:rPr lang="en-US" altLang="zh-CN">
                <a:latin typeface="黑体" pitchFamily="2" charset="-122"/>
              </a:rPr>
              <a:t>R</a:t>
            </a:r>
            <a:r>
              <a:rPr lang="zh-CN" altLang="en-US">
                <a:latin typeface="黑体" pitchFamily="2" charset="-122"/>
              </a:rPr>
              <a:t>是反对称的当且仅当其关系图中，任何一对结点之间，至多有一条边。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表现在关系矩阵上：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关系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</a:rPr>
              <a:t>是对称的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当且仅当其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关系矩阵为对称矩阵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，即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</a:rPr>
              <a:t>ij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=r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</a:rPr>
              <a:t>ji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i,j=1,2, </a:t>
            </a:r>
            <a:r>
              <a:rPr lang="en-US" altLang="zh-CN" b="1">
                <a:solidFill>
                  <a:srgbClr val="0000FF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,n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；关系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</a:rPr>
              <a:t>是反对称的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当且仅当其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关系矩阵为反对称矩阵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，即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</a:rPr>
              <a:t>ij</a:t>
            </a:r>
            <a:r>
              <a:rPr lang="en-US" altLang="zh-CN" b="1">
                <a:solidFill>
                  <a:srgbClr val="0000FF"/>
                </a:solidFill>
                <a:latin typeface="Times New Roman"/>
              </a:rPr>
              <a:t>·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</a:rPr>
              <a:t>ji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i,j=1,2,</a:t>
            </a:r>
            <a:r>
              <a:rPr lang="en-US" altLang="zh-CN" b="1">
                <a:solidFill>
                  <a:srgbClr val="0000FF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,n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i≠j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AA82-4324-4E98-8472-CFD0D2E24657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C7E9-FAA5-41F1-9DC4-C609F60D3ABE}" type="slidenum">
              <a:rPr lang="en-US" altLang="zh-CN"/>
              <a:pPr/>
              <a:t>55</a:t>
            </a:fld>
            <a:r>
              <a:rPr lang="en-US" altLang="zh-CN"/>
              <a:t>/92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传递性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1042988" y="1052513"/>
            <a:ext cx="777398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4-1.4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是集合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上的二元关系，对任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意的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x,y,z∈A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，如果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(x,y)∈R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(y,z)∈R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，那么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(x,z)∈R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则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称关系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传递的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，或称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具有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传递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，即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1143000" y="3559175"/>
            <a:ext cx="77724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上是传递的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</a:t>
            </a:r>
            <a:endParaRPr lang="zh-CN" altLang="en-US" sz="2800" b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x)(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y)(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z)[(x∈A)∧(y∈A)∧(z∈A)</a:t>
            </a:r>
          </a:p>
          <a:p>
            <a:pPr algn="ctr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∧(((x,y)∈R)∧((y,z)∈R)→((x,z)∈R))]=1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C795-114B-44AE-B7BF-7E3E2BF59EB5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30B1-923F-49FC-BC79-835B016B3D96}" type="slidenum">
              <a:rPr lang="en-US" altLang="zh-CN"/>
              <a:pPr/>
              <a:t>56</a:t>
            </a:fld>
            <a:r>
              <a:rPr lang="en-US" altLang="zh-CN"/>
              <a:t>/92</a:t>
            </a: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传递性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4-1.4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是集合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上的二元关系，对任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意的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x,y,z∈A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，如果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(x,y)∈R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(y,z)∈R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，那么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(x,z)∈R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，则称关系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是传递的，或称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具有传递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性，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即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1143000" y="3559175"/>
            <a:ext cx="77724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上是传递的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</a:t>
            </a:r>
            <a:endParaRPr lang="zh-CN" altLang="en-US" sz="2800" b="1">
              <a:solidFill>
                <a:srgbClr val="FF00FF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x)(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y)(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z)[(x∈A)∧(y∈A)∧(z∈A)</a:t>
            </a:r>
          </a:p>
          <a:p>
            <a:pPr algn="ctr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∧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u="sng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((x,y)∈R)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∧</a:t>
            </a:r>
            <a:r>
              <a:rPr lang="en-US" altLang="zh-CN" sz="2800" b="1" u="sng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((y,z)∈R)→((x,z)∈R)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]=1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F38C-6D66-44C3-99CA-D20309B74BD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048-967C-4748-ACB0-EDE08AA63C71}" type="slidenum">
              <a:rPr lang="en-US" altLang="zh-CN"/>
              <a:pPr/>
              <a:t>57</a:t>
            </a:fld>
            <a:r>
              <a:rPr lang="en-US" altLang="zh-CN"/>
              <a:t>/92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10:   </a:t>
            </a:r>
            <a:r>
              <a:rPr lang="en-US" altLang="zh-CN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1066800" y="1196975"/>
            <a:ext cx="7897813" cy="568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模运算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mod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 mod d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除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的余数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 mod d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=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读为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“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模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余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”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如果整数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和整数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关于模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的余数相同，称</a:t>
            </a:r>
          </a:p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（关于模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）是同余的，写为</a:t>
            </a:r>
            <a:r>
              <a:rPr lang="en-US" altLang="zh-CN" sz="2800" b="1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</a:rPr>
              <a:t>≡</a:t>
            </a:r>
            <a:r>
              <a:rPr lang="en-US" altLang="zh-CN" sz="2800" b="1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(mod d)</a:t>
            </a:r>
          </a:p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xRy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 </a:t>
            </a:r>
            <a:r>
              <a:rPr lang="en-US" altLang="zh-CN" sz="28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x≡y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(mod m)  m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为确定的整数</a:t>
            </a:r>
          </a:p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是对称的、自反的、传递的关系，</a:t>
            </a:r>
          </a:p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但不是反自反的和反对称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</a:t>
            </a:r>
            <a:endParaRPr kumimoji="0" lang="en-US" altLang="zh-CN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A={1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8}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。定义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的模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同余关系，那么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R={(1,1),(1,4),(3,3),(3,6),(4,1),(4,4),(6,3),(6,6),(8,8)}</a:t>
            </a:r>
            <a:r>
              <a:rPr lang="zh-CN" altLang="zh-CN" sz="2000" b="1" dirty="0">
                <a:solidFill>
                  <a:srgbClr val="0000FF"/>
                </a:solidFill>
              </a:rPr>
              <a:t>。</a:t>
            </a:r>
            <a:endParaRPr lang="zh-CN" altLang="en-US" sz="2000" b="1" dirty="0">
              <a:solidFill>
                <a:srgbClr val="0000FF"/>
              </a:solidFill>
            </a:endParaRPr>
          </a:p>
          <a:p>
            <a:pPr marL="914400" lvl="1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kumimoji="0"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9E2-0BE5-4A59-B016-7DE4628BC74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6D7E-5793-4FFF-9802-B1B054F08C7F}" type="slidenum">
              <a:rPr lang="en-US" altLang="zh-CN"/>
              <a:pPr/>
              <a:t>58</a:t>
            </a:fld>
            <a:r>
              <a:rPr lang="en-US" altLang="zh-CN"/>
              <a:t>/92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042988" y="1341438"/>
            <a:ext cx="76962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表现在关系图上：关系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是传递的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当且仅当其关系图中，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任何三个结点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x,y,z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（可以相同）之间，若从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到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y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有一条边存在，从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y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到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z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有一条边存在，则从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到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z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一定有一条边存在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</a:rPr>
              <a:t>表现在关系矩阵上：关系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</a:rPr>
              <a:t>是传递的当且仅当其关系矩阵中，对任意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</a:rPr>
              <a:t>和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k</a:t>
            </a:r>
            <a:r>
              <a:rPr lang="en-US" altLang="en-US" sz="2800" b="1">
                <a:solidFill>
                  <a:srgbClr val="B2B2B2"/>
                </a:solidFill>
              </a:rPr>
              <a:t>∈</a:t>
            </a:r>
            <a:r>
              <a:rPr lang="en-US" altLang="zh-CN" sz="2800" b="1">
                <a:solidFill>
                  <a:srgbClr val="B2B2B2"/>
                </a:solidFill>
              </a:rPr>
              <a:t> 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{1,2,3,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</a:rPr>
              <a:t>…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,n}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</a:rPr>
              <a:t>，若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</a:rPr>
              <a:t>ij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=1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</a:rPr>
              <a:t>且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</a:rPr>
              <a:t>jk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=1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</a:rPr>
              <a:t>，必有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</a:rPr>
              <a:t>ik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</a:rPr>
              <a:t>=1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FF71-B538-4D3B-9801-6DC9A9DF2E1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AB4D-24A7-457F-B62F-E905182318EF}" type="slidenum">
              <a:rPr lang="en-US" altLang="zh-CN"/>
              <a:pPr/>
              <a:t>59</a:t>
            </a:fld>
            <a:r>
              <a:rPr lang="en-US" altLang="zh-CN"/>
              <a:t>/92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1042988" y="1341438"/>
            <a:ext cx="76962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黑体" pitchFamily="2" charset="-122"/>
              </a:rPr>
              <a:t>表现在关系图上：关系</a:t>
            </a:r>
            <a:r>
              <a:rPr lang="en-US" altLang="zh-CN" sz="2800">
                <a:latin typeface="黑体" pitchFamily="2" charset="-122"/>
              </a:rPr>
              <a:t>R</a:t>
            </a:r>
            <a:r>
              <a:rPr lang="zh-CN" altLang="en-US" sz="2800">
                <a:latin typeface="黑体" pitchFamily="2" charset="-122"/>
              </a:rPr>
              <a:t>是传递的当且仅当其关系图中，任何三个结点</a:t>
            </a:r>
            <a:r>
              <a:rPr lang="en-US" altLang="zh-CN" sz="2800">
                <a:latin typeface="黑体" pitchFamily="2" charset="-122"/>
              </a:rPr>
              <a:t>x,y,z</a:t>
            </a:r>
            <a:r>
              <a:rPr lang="zh-CN" altLang="en-US" sz="2800">
                <a:latin typeface="黑体" pitchFamily="2" charset="-122"/>
              </a:rPr>
              <a:t>（可以相同）之间，若从</a:t>
            </a:r>
            <a:r>
              <a:rPr lang="en-US" altLang="zh-CN" sz="2800">
                <a:latin typeface="黑体" pitchFamily="2" charset="-122"/>
              </a:rPr>
              <a:t>x</a:t>
            </a:r>
            <a:r>
              <a:rPr lang="zh-CN" altLang="en-US" sz="2800">
                <a:latin typeface="黑体" pitchFamily="2" charset="-122"/>
              </a:rPr>
              <a:t>到</a:t>
            </a:r>
            <a:r>
              <a:rPr lang="en-US" altLang="zh-CN" sz="2800">
                <a:latin typeface="黑体" pitchFamily="2" charset="-122"/>
              </a:rPr>
              <a:t>y</a:t>
            </a:r>
            <a:r>
              <a:rPr lang="zh-CN" altLang="en-US" sz="2800">
                <a:latin typeface="黑体" pitchFamily="2" charset="-122"/>
              </a:rPr>
              <a:t>有一条边存在，从</a:t>
            </a:r>
            <a:r>
              <a:rPr lang="en-US" altLang="zh-CN" sz="2800">
                <a:latin typeface="黑体" pitchFamily="2" charset="-122"/>
              </a:rPr>
              <a:t>y</a:t>
            </a:r>
            <a:r>
              <a:rPr lang="zh-CN" altLang="en-US" sz="2800">
                <a:latin typeface="黑体" pitchFamily="2" charset="-122"/>
              </a:rPr>
              <a:t>到</a:t>
            </a:r>
            <a:r>
              <a:rPr lang="en-US" altLang="zh-CN" sz="2800">
                <a:latin typeface="黑体" pitchFamily="2" charset="-122"/>
              </a:rPr>
              <a:t>z</a:t>
            </a:r>
            <a:r>
              <a:rPr lang="zh-CN" altLang="en-US" sz="2800">
                <a:latin typeface="黑体" pitchFamily="2" charset="-122"/>
              </a:rPr>
              <a:t>有一条边存在，则从</a:t>
            </a:r>
            <a:r>
              <a:rPr lang="en-US" altLang="zh-CN" sz="2800">
                <a:latin typeface="黑体" pitchFamily="2" charset="-122"/>
              </a:rPr>
              <a:t>x</a:t>
            </a:r>
            <a:r>
              <a:rPr lang="zh-CN" altLang="en-US" sz="2800">
                <a:latin typeface="黑体" pitchFamily="2" charset="-122"/>
              </a:rPr>
              <a:t>到</a:t>
            </a:r>
            <a:r>
              <a:rPr lang="en-US" altLang="zh-CN" sz="2800">
                <a:latin typeface="黑体" pitchFamily="2" charset="-122"/>
              </a:rPr>
              <a:t>z</a:t>
            </a:r>
            <a:r>
              <a:rPr lang="zh-CN" altLang="en-US" sz="2800">
                <a:latin typeface="黑体" pitchFamily="2" charset="-122"/>
              </a:rPr>
              <a:t>一定有一条边存在。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表现在关系矩阵上：关系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是传递的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当且仅当其关系矩阵中，对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任意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i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j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k</a:t>
            </a:r>
            <a:r>
              <a:rPr lang="en-US" altLang="en-US" sz="2800" b="1">
                <a:solidFill>
                  <a:srgbClr val="0000FF"/>
                </a:solidFill>
              </a:rPr>
              <a:t>∈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{1,2,3,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,n}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若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FF0000"/>
                </a:solidFill>
                <a:latin typeface="黑体" pitchFamily="2" charset="-122"/>
              </a:rPr>
              <a:t>ij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=1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且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FF0000"/>
                </a:solidFill>
                <a:latin typeface="黑体" pitchFamily="2" charset="-122"/>
              </a:rPr>
              <a:t>jk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=1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</a:rPr>
              <a:t>，必有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r</a:t>
            </a:r>
            <a:r>
              <a:rPr lang="en-US" altLang="zh-CN" sz="2800" b="1" baseline="-30000">
                <a:solidFill>
                  <a:srgbClr val="FF0000"/>
                </a:solidFill>
                <a:latin typeface="黑体" pitchFamily="2" charset="-122"/>
              </a:rPr>
              <a:t>ik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</a:rPr>
              <a:t>=1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5519-2174-4EE0-9B55-09614131483D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DFAD-8F22-45B2-9F2B-3E60B0514921}" type="slidenum">
              <a:rPr lang="en-US" altLang="zh-CN"/>
              <a:pPr/>
              <a:t>6</a:t>
            </a:fld>
            <a:r>
              <a:rPr lang="en-US" altLang="zh-CN"/>
              <a:t>/92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第四章  二元关系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7620000" cy="4637088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万事万物之间总可以根据需要确定相应的关系。从数学的角度看，这类联系就是某个集合中元素之间的关系。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在第三章我们讨论了集合及其元素，本章讨论集合中元素之间的关系。关系是表征事物的结构及其内在的联系。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研究事物结构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主要是研究关系。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关系的概念应用广泛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在计算机科学中起着重要的作用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如数据结构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数据库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数字逻辑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情报检索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算法分析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人工智能等领域它都是很重要的数学工具。</a:t>
            </a:r>
          </a:p>
          <a:p>
            <a:pPr>
              <a:lnSpc>
                <a:spcPct val="110000"/>
              </a:lnSpc>
            </a:pP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827-B596-4477-BDBD-2BFEB5434BD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91E1-2C62-46F4-9897-35C492C78390}" type="slidenum">
              <a:rPr lang="en-US" altLang="zh-CN"/>
              <a:pPr/>
              <a:t>60</a:t>
            </a:fld>
            <a:r>
              <a:rPr lang="en-US" altLang="zh-CN"/>
              <a:t>/92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§4.3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关系的运算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042988" y="1125538"/>
            <a:ext cx="7848600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关系的交、并、补、差运算</a:t>
            </a:r>
          </a:p>
          <a:p>
            <a:pPr marL="342900" indent="-3429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的两个关系，则：</a:t>
            </a:r>
          </a:p>
          <a:p>
            <a:pPr marL="342900" indent="-3429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R∪S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)|(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xRy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)∨(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xSy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)}</a:t>
            </a:r>
          </a:p>
          <a:p>
            <a:pPr marL="342900" indent="-3429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R∩S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)|(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xRy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)∧(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xSy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)}</a:t>
            </a:r>
          </a:p>
          <a:p>
            <a:pPr marL="342900" indent="-3429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R-S={(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)|(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xRy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)∧(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xS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y)}</a:t>
            </a:r>
            <a:b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＝{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|(xRy)}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S=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)|(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)∈(R∪S)∧(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)∈(R∩S)}</a:t>
            </a:r>
            <a:endParaRPr lang="en-US" altLang="zh-CN" sz="2800" b="1" noProof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971550" y="5229225"/>
            <a:ext cx="78486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根据定义，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是相对于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的全集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b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A×B-R,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且　∪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R＝A×B,　∩R＝</a:t>
            </a:r>
            <a:r>
              <a:rPr lang="el-GR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el-GR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6316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47813" y="4365625"/>
          <a:ext cx="3698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2" name="Equation" r:id="rId3" imgW="228600" imgH="253800" progId="Equation.DSMT4">
                  <p:embed/>
                </p:oleObj>
              </mc:Choice>
              <mc:Fallback>
                <p:oleObj name="Equation" r:id="rId3" imgW="22860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3698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8" name="Line 14"/>
          <p:cNvSpPr>
            <a:spLocks noChangeShapeType="1"/>
          </p:cNvSpPr>
          <p:nvPr/>
        </p:nvSpPr>
        <p:spPr bwMode="auto">
          <a:xfrm flipV="1">
            <a:off x="4037972" y="4365624"/>
            <a:ext cx="144462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319" name="Line 15"/>
          <p:cNvSpPr>
            <a:spLocks noChangeShapeType="1"/>
          </p:cNvSpPr>
          <p:nvPr/>
        </p:nvSpPr>
        <p:spPr bwMode="auto">
          <a:xfrm flipV="1">
            <a:off x="5337629" y="3694424"/>
            <a:ext cx="215900" cy="361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6322" name="Object 18"/>
          <p:cNvGraphicFramePr>
            <a:graphicFrameLocks noChangeAspect="1"/>
          </p:cNvGraphicFramePr>
          <p:nvPr/>
        </p:nvGraphicFramePr>
        <p:xfrm>
          <a:off x="1619250" y="6021388"/>
          <a:ext cx="3698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3" name="公式" r:id="rId5" imgW="228600" imgH="253800" progId="Equation.3">
                  <p:embed/>
                </p:oleObj>
              </mc:Choice>
              <mc:Fallback>
                <p:oleObj name="公式" r:id="rId5" imgW="228600" imgH="253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021388"/>
                        <a:ext cx="3698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5" name="Object 21"/>
          <p:cNvGraphicFramePr>
            <a:graphicFrameLocks noChangeAspect="1"/>
          </p:cNvGraphicFramePr>
          <p:nvPr/>
        </p:nvGraphicFramePr>
        <p:xfrm>
          <a:off x="3995738" y="6021388"/>
          <a:ext cx="3698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4" name="公式" r:id="rId6" imgW="228600" imgH="253800" progId="Equation.3">
                  <p:embed/>
                </p:oleObj>
              </mc:Choice>
              <mc:Fallback>
                <p:oleObj name="公式" r:id="rId6" imgW="228600" imgH="25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021388"/>
                        <a:ext cx="36988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8" name="Object 24"/>
          <p:cNvGraphicFramePr>
            <a:graphicFrameLocks noChangeAspect="1"/>
          </p:cNvGraphicFramePr>
          <p:nvPr/>
        </p:nvGraphicFramePr>
        <p:xfrm>
          <a:off x="6156325" y="6021388"/>
          <a:ext cx="3698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5" name="公式" r:id="rId7" imgW="228600" imgH="253800" progId="Equation.3">
                  <p:embed/>
                </p:oleObj>
              </mc:Choice>
              <mc:Fallback>
                <p:oleObj name="公式" r:id="rId7" imgW="228600" imgH="25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021388"/>
                        <a:ext cx="3698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1" name="Line 27"/>
          <p:cNvSpPr>
            <a:spLocks noChangeShapeType="1"/>
          </p:cNvSpPr>
          <p:nvPr/>
        </p:nvSpPr>
        <p:spPr bwMode="auto">
          <a:xfrm flipV="1">
            <a:off x="7235825" y="4941888"/>
            <a:ext cx="142875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049C-7FBA-493A-8040-723D33A7E7A9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E3-0C92-4344-AFF3-18DF49B89580}" type="slidenum">
              <a:rPr lang="en-US" altLang="zh-CN"/>
              <a:pPr/>
              <a:t>61</a:t>
            </a:fld>
            <a:r>
              <a:rPr lang="en-US" altLang="zh-CN"/>
              <a:t>/92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1066800" y="1195388"/>
            <a:ext cx="78486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noProof="1">
                <a:solidFill>
                  <a:srgbClr val="FF0000"/>
                </a:solidFill>
                <a:latin typeface="黑体" pitchFamily="2" charset="-122"/>
              </a:rPr>
              <a:t>设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A＝{a,b,c},B＝{1,2}，</a:t>
            </a:r>
            <a:endParaRPr lang="zh-CN" altLang="en-US" sz="2800" b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	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R＝{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a,1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b,2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c,1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}，</a:t>
            </a:r>
            <a:endParaRPr lang="zh-CN" altLang="en-US" sz="2800" b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	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S＝{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a,1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b,1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c,1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</a:rPr>
              <a:t>}，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noProof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sz="2800" b="1" noProof="1">
                <a:solidFill>
                  <a:srgbClr val="FF00FF"/>
                </a:solidFill>
                <a:latin typeface="黑体" pitchFamily="2" charset="-122"/>
              </a:rPr>
              <a:t>：</a:t>
            </a:r>
            <a:r>
              <a:rPr lang="en-US" altLang="en-US" sz="2800" b="1">
                <a:solidFill>
                  <a:srgbClr val="FF00FF"/>
                </a:solidFill>
                <a:latin typeface="黑体" pitchFamily="2" charset="-122"/>
              </a:rPr>
              <a:t>	</a:t>
            </a:r>
            <a:r>
              <a:rPr lang="en-US" altLang="zh-CN" sz="2800" b="1" noProof="1">
                <a:solidFill>
                  <a:srgbClr val="FF00FF"/>
                </a:solidFill>
                <a:latin typeface="黑体" pitchFamily="2" charset="-122"/>
              </a:rPr>
              <a:t>R∪S＝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		</a:t>
            </a:r>
            <a:r>
              <a:rPr lang="en-US" altLang="zh-CN" sz="2800" b="1" noProof="1">
                <a:solidFill>
                  <a:srgbClr val="FF00FF"/>
                </a:solidFill>
                <a:latin typeface="黑体" pitchFamily="2" charset="-122"/>
              </a:rPr>
              <a:t>R∩S＝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		</a:t>
            </a:r>
            <a:r>
              <a:rPr lang="en-US" altLang="zh-CN" sz="2800" b="1" noProof="1">
                <a:solidFill>
                  <a:srgbClr val="FF00FF"/>
                </a:solidFill>
                <a:latin typeface="黑体" pitchFamily="2" charset="-122"/>
              </a:rPr>
              <a:t>R-S＝</a:t>
            </a:r>
            <a:endParaRPr lang="zh-CN" altLang="en-US" sz="2800" b="1">
              <a:solidFill>
                <a:srgbClr val="FF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		　</a:t>
            </a:r>
            <a:r>
              <a:rPr lang="zh-CN" altLang="zh-CN" sz="2800" b="1" noProof="1">
                <a:solidFill>
                  <a:srgbClr val="FF00FF"/>
                </a:solidFill>
                <a:latin typeface="黑体" pitchFamily="2" charset="-122"/>
              </a:rPr>
              <a:t>＝</a:t>
            </a:r>
          </a:p>
        </p:txBody>
      </p:sp>
      <p:graphicFrame>
        <p:nvGraphicFramePr>
          <p:cNvPr id="301060" name="Object 4"/>
          <p:cNvGraphicFramePr>
            <a:graphicFrameLocks noChangeAspect="1"/>
          </p:cNvGraphicFramePr>
          <p:nvPr/>
        </p:nvGraphicFramePr>
        <p:xfrm>
          <a:off x="2051050" y="4365625"/>
          <a:ext cx="3698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0" name="公式" r:id="rId3" imgW="228600" imgH="253800" progId="Equation.3">
                  <p:embed/>
                </p:oleObj>
              </mc:Choice>
              <mc:Fallback>
                <p:oleObj name="公式" r:id="rId3" imgW="2286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3698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F4A-45BF-4306-9E5A-04DAA5E7F19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ED-5B48-48C7-AC13-FBAE06B89A77}" type="slidenum">
              <a:rPr lang="en-US" altLang="zh-CN"/>
              <a:pPr/>
              <a:t>62</a:t>
            </a:fld>
            <a:r>
              <a:rPr lang="en-US" altLang="zh-CN"/>
              <a:t>/92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1066800" y="1195388"/>
            <a:ext cx="78486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noProof="1">
                <a:solidFill>
                  <a:srgbClr val="FF0000"/>
                </a:solidFill>
                <a:latin typeface="黑体" pitchFamily="2" charset="-122"/>
              </a:rPr>
              <a:t>设</a:t>
            </a:r>
            <a:r>
              <a:rPr lang="en-US" altLang="zh-CN" sz="2800" noProof="1">
                <a:latin typeface="黑体" pitchFamily="2" charset="-122"/>
              </a:rPr>
              <a:t>A＝{a,b,c},B＝{1,2}，</a:t>
            </a:r>
            <a:endParaRPr lang="zh-CN" altLang="en-US" sz="2800">
              <a:latin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</a:rPr>
              <a:t>	</a:t>
            </a:r>
            <a:r>
              <a:rPr lang="en-US" altLang="zh-CN" sz="2800" noProof="1">
                <a:latin typeface="黑体" pitchFamily="2" charset="-122"/>
              </a:rPr>
              <a:t>R＝{</a:t>
            </a:r>
            <a:r>
              <a:rPr lang="en-US" altLang="zh-CN" sz="2800">
                <a:latin typeface="黑体" pitchFamily="2" charset="-122"/>
              </a:rPr>
              <a:t>(</a:t>
            </a:r>
            <a:r>
              <a:rPr lang="en-US" altLang="zh-CN" sz="2800" noProof="1">
                <a:latin typeface="黑体" pitchFamily="2" charset="-122"/>
              </a:rPr>
              <a:t>a,1</a:t>
            </a:r>
            <a:r>
              <a:rPr lang="en-US" altLang="zh-CN" sz="2800">
                <a:latin typeface="黑体" pitchFamily="2" charset="-122"/>
              </a:rPr>
              <a:t>)</a:t>
            </a:r>
            <a:r>
              <a:rPr lang="en-US" altLang="zh-CN" sz="2800" noProof="1">
                <a:latin typeface="黑体" pitchFamily="2" charset="-122"/>
              </a:rPr>
              <a:t>,</a:t>
            </a:r>
            <a:r>
              <a:rPr lang="en-US" altLang="zh-CN" sz="2800">
                <a:latin typeface="黑体" pitchFamily="2" charset="-122"/>
              </a:rPr>
              <a:t>(</a:t>
            </a:r>
            <a:r>
              <a:rPr lang="en-US" altLang="zh-CN" sz="2800" noProof="1">
                <a:latin typeface="黑体" pitchFamily="2" charset="-122"/>
              </a:rPr>
              <a:t>b,2</a:t>
            </a:r>
            <a:r>
              <a:rPr lang="en-US" altLang="zh-CN" sz="2800">
                <a:latin typeface="黑体" pitchFamily="2" charset="-122"/>
              </a:rPr>
              <a:t>)</a:t>
            </a:r>
            <a:r>
              <a:rPr lang="en-US" altLang="zh-CN" sz="2800" noProof="1">
                <a:latin typeface="黑体" pitchFamily="2" charset="-122"/>
              </a:rPr>
              <a:t>,</a:t>
            </a:r>
            <a:r>
              <a:rPr lang="en-US" altLang="zh-CN" sz="2800">
                <a:latin typeface="黑体" pitchFamily="2" charset="-122"/>
              </a:rPr>
              <a:t>(</a:t>
            </a:r>
            <a:r>
              <a:rPr lang="en-US" altLang="zh-CN" sz="2800" noProof="1">
                <a:latin typeface="黑体" pitchFamily="2" charset="-122"/>
              </a:rPr>
              <a:t>c,1</a:t>
            </a:r>
            <a:r>
              <a:rPr lang="en-US" altLang="zh-CN" sz="2800">
                <a:latin typeface="黑体" pitchFamily="2" charset="-122"/>
              </a:rPr>
              <a:t>)</a:t>
            </a:r>
            <a:r>
              <a:rPr lang="en-US" altLang="zh-CN" sz="2800" noProof="1">
                <a:latin typeface="黑体" pitchFamily="2" charset="-122"/>
              </a:rPr>
              <a:t>}，</a:t>
            </a:r>
            <a:endParaRPr lang="zh-CN" altLang="en-US" sz="2800">
              <a:latin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</a:rPr>
              <a:t>	</a:t>
            </a:r>
            <a:r>
              <a:rPr lang="en-US" altLang="zh-CN" sz="2800" noProof="1">
                <a:latin typeface="黑体" pitchFamily="2" charset="-122"/>
              </a:rPr>
              <a:t>S＝{</a:t>
            </a:r>
            <a:r>
              <a:rPr lang="en-US" altLang="zh-CN" sz="2800">
                <a:latin typeface="黑体" pitchFamily="2" charset="-122"/>
              </a:rPr>
              <a:t>(</a:t>
            </a:r>
            <a:r>
              <a:rPr lang="en-US" altLang="zh-CN" sz="2800" noProof="1">
                <a:latin typeface="黑体" pitchFamily="2" charset="-122"/>
              </a:rPr>
              <a:t>a,1</a:t>
            </a:r>
            <a:r>
              <a:rPr lang="en-US" altLang="zh-CN" sz="2800">
                <a:latin typeface="黑体" pitchFamily="2" charset="-122"/>
              </a:rPr>
              <a:t>)</a:t>
            </a:r>
            <a:r>
              <a:rPr lang="en-US" altLang="zh-CN" sz="2800" noProof="1">
                <a:latin typeface="黑体" pitchFamily="2" charset="-122"/>
              </a:rPr>
              <a:t>,</a:t>
            </a:r>
            <a:r>
              <a:rPr lang="en-US" altLang="zh-CN" sz="2800">
                <a:latin typeface="黑体" pitchFamily="2" charset="-122"/>
              </a:rPr>
              <a:t>(</a:t>
            </a:r>
            <a:r>
              <a:rPr lang="en-US" altLang="zh-CN" sz="2800" noProof="1">
                <a:latin typeface="黑体" pitchFamily="2" charset="-122"/>
              </a:rPr>
              <a:t>b,1</a:t>
            </a:r>
            <a:r>
              <a:rPr lang="en-US" altLang="zh-CN" sz="2800">
                <a:latin typeface="黑体" pitchFamily="2" charset="-122"/>
              </a:rPr>
              <a:t>)</a:t>
            </a:r>
            <a:r>
              <a:rPr lang="en-US" altLang="zh-CN" sz="2800" noProof="1">
                <a:latin typeface="黑体" pitchFamily="2" charset="-122"/>
              </a:rPr>
              <a:t>,</a:t>
            </a:r>
            <a:r>
              <a:rPr lang="en-US" altLang="zh-CN" sz="2800">
                <a:latin typeface="黑体" pitchFamily="2" charset="-122"/>
              </a:rPr>
              <a:t>(</a:t>
            </a:r>
            <a:r>
              <a:rPr lang="en-US" altLang="zh-CN" sz="2800" noProof="1">
                <a:latin typeface="黑体" pitchFamily="2" charset="-122"/>
              </a:rPr>
              <a:t>c,1</a:t>
            </a:r>
            <a:r>
              <a:rPr lang="en-US" altLang="zh-CN" sz="2800">
                <a:latin typeface="黑体" pitchFamily="2" charset="-122"/>
              </a:rPr>
              <a:t>)</a:t>
            </a:r>
            <a:r>
              <a:rPr lang="en-US" altLang="zh-CN" sz="2800" noProof="1">
                <a:latin typeface="黑体" pitchFamily="2" charset="-122"/>
              </a:rPr>
              <a:t>}，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noProof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sz="2800" b="1" noProof="1">
                <a:solidFill>
                  <a:srgbClr val="FF00FF"/>
                </a:solidFill>
                <a:latin typeface="黑体" pitchFamily="2" charset="-122"/>
              </a:rPr>
              <a:t>：</a:t>
            </a:r>
            <a:r>
              <a:rPr lang="en-US" altLang="en-US" sz="2800" b="1">
                <a:solidFill>
                  <a:srgbClr val="FF00FF"/>
                </a:solidFill>
                <a:latin typeface="黑体" pitchFamily="2" charset="-122"/>
              </a:rPr>
              <a:t>	</a:t>
            </a:r>
            <a:r>
              <a:rPr lang="en-US" altLang="zh-CN" sz="2800" b="1" noProof="1">
                <a:solidFill>
                  <a:srgbClr val="FF00FF"/>
                </a:solidFill>
                <a:latin typeface="黑体" pitchFamily="2" charset="-122"/>
              </a:rPr>
              <a:t>R∪S＝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		</a:t>
            </a:r>
            <a:r>
              <a:rPr lang="en-US" altLang="zh-CN" sz="2800" b="1" noProof="1">
                <a:solidFill>
                  <a:srgbClr val="FF00FF"/>
                </a:solidFill>
                <a:latin typeface="黑体" pitchFamily="2" charset="-122"/>
              </a:rPr>
              <a:t>R∩S＝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		</a:t>
            </a:r>
            <a:r>
              <a:rPr lang="en-US" altLang="zh-CN" sz="2800" b="1" noProof="1">
                <a:solidFill>
                  <a:srgbClr val="FF00FF"/>
                </a:solidFill>
                <a:latin typeface="黑体" pitchFamily="2" charset="-122"/>
              </a:rPr>
              <a:t>R-S＝</a:t>
            </a:r>
            <a:endParaRPr lang="zh-CN" altLang="en-US" sz="2800" b="1">
              <a:solidFill>
                <a:srgbClr val="FF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</a:rPr>
              <a:t>		　</a:t>
            </a:r>
            <a:r>
              <a:rPr lang="zh-CN" altLang="zh-CN" sz="2800" b="1" noProof="1">
                <a:solidFill>
                  <a:srgbClr val="FF00FF"/>
                </a:solidFill>
                <a:latin typeface="黑体" pitchFamily="2" charset="-122"/>
              </a:rPr>
              <a:t>＝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3025775" y="2730500"/>
            <a:ext cx="56499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b,2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}；</a:t>
            </a:r>
            <a:endParaRPr lang="zh-CN" altLang="en-US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3025775" y="3276600"/>
            <a:ext cx="30591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}；</a:t>
            </a:r>
            <a:endParaRPr lang="zh-CN" altLang="en-US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2819400" y="3746500"/>
            <a:ext cx="22574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b,2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}；</a:t>
            </a:r>
            <a:endParaRPr lang="zh-CN" altLang="en-US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2667000" y="4271963"/>
            <a:ext cx="60086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a,2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b,1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c,2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}＝A×B-R。</a:t>
            </a:r>
          </a:p>
        </p:txBody>
      </p:sp>
      <p:graphicFrame>
        <p:nvGraphicFramePr>
          <p:cNvPr id="227341" name="Object 13"/>
          <p:cNvGraphicFramePr>
            <a:graphicFrameLocks noChangeAspect="1"/>
          </p:cNvGraphicFramePr>
          <p:nvPr/>
        </p:nvGraphicFramePr>
        <p:xfrm>
          <a:off x="2051050" y="4365625"/>
          <a:ext cx="3698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1" name="公式" r:id="rId3" imgW="228600" imgH="253800" progId="Equation.3">
                  <p:embed/>
                </p:oleObj>
              </mc:Choice>
              <mc:Fallback>
                <p:oleObj name="公式" r:id="rId3" imgW="22860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3698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6B56-8B81-4BC0-BD70-0E25521333B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DC6-417F-48FF-8D7B-FC55D3F1012D}" type="slidenum">
              <a:rPr lang="en-US" altLang="zh-CN"/>
              <a:pPr/>
              <a:t>63</a:t>
            </a:fld>
            <a:r>
              <a:rPr lang="en-US" altLang="zh-CN"/>
              <a:t>/92</a:t>
            </a: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noProof="1">
                <a:solidFill>
                  <a:srgbClr val="FF0000"/>
                </a:solidFill>
                <a:latin typeface="黑体" pitchFamily="2" charset="-122"/>
                <a:ea typeface="楷体_GB2312" pitchFamily="49" charset="-122"/>
              </a:rPr>
              <a:t>关系</a:t>
            </a:r>
            <a:r>
              <a:rPr lang="zh-CN" sz="3600">
                <a:solidFill>
                  <a:srgbClr val="FF0000"/>
                </a:solidFill>
                <a:latin typeface="黑体" pitchFamily="2" charset="-122"/>
                <a:ea typeface="楷体_GB2312" pitchFamily="49" charset="-122"/>
              </a:rPr>
              <a:t>的</a:t>
            </a:r>
            <a:r>
              <a:rPr lang="en-US" sz="3600">
                <a:solidFill>
                  <a:srgbClr val="FF0000"/>
                </a:solidFill>
                <a:latin typeface="黑体" pitchFamily="2" charset="-122"/>
                <a:ea typeface="楷体_GB2312" pitchFamily="49" charset="-122"/>
              </a:rPr>
              <a:t>复合运算</a:t>
            </a:r>
            <a:endParaRPr lang="zh-CN" altLang="en-US" sz="3600">
              <a:solidFill>
                <a:srgbClr val="FF0000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di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</a:rPr>
              <a:t>4-3.2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是一个从集合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的二元关</a:t>
            </a:r>
          </a:p>
          <a:p>
            <a:pPr marL="342900" indent="-342900" algn="di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是从集合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的二元关系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也可</a:t>
            </a:r>
          </a:p>
          <a:p>
            <a:pPr marL="342900" indent="-342900" algn="di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简单地描述为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B→C)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</a:p>
          <a:p>
            <a:pPr marL="342900" indent="-342900" algn="di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复合关系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合成关系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是从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的关系，</a:t>
            </a:r>
            <a:endParaRPr lang="en-US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且：</a:t>
            </a:r>
            <a:endParaRPr lang="en-US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S＝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x,z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|(x∈A)∧(z∈C)∧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(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y)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((y∈B)∧(xRy)∧(ySz))}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运算</a:t>
            </a:r>
            <a:r>
              <a:rPr lang="zh-CN" altLang="en-US" sz="2800" b="1" noProof="1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zh-CN" altLang="en-US" sz="2800" b="1" noProof="1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称为复合运算</a:t>
            </a:r>
            <a:r>
              <a:rPr lang="zh-CN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B3B0-994E-47DD-99EA-9BA286F43D21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2D86-0195-45E4-BBEC-722D590FC2FD}" type="slidenum">
              <a:rPr lang="en-US" altLang="zh-CN"/>
              <a:pPr/>
              <a:t>64</a:t>
            </a:fld>
            <a:r>
              <a:rPr lang="en-US" altLang="zh-CN"/>
              <a:t>/92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复合关系的矩阵表示</a:t>
            </a:r>
          </a:p>
        </p:txBody>
      </p:sp>
      <p:graphicFrame>
        <p:nvGraphicFramePr>
          <p:cNvPr id="25191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3463925"/>
          <a:ext cx="7921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2" name="公式" r:id="rId3" imgW="444240" imgH="228600" progId="Equation.3">
                  <p:embed/>
                </p:oleObj>
              </mc:Choice>
              <mc:Fallback>
                <p:oleObj name="公式" r:id="rId3" imgW="4442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63925"/>
                        <a:ext cx="7921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971550" y="1268413"/>
            <a:ext cx="792162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的复合关系（合成关系）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也可以用矩阵来表示。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 {a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上的二元关系，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  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=M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*M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这里的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运算类似矩阵乘法运算，但须将元素间的</a:t>
            </a:r>
            <a:r>
              <a:rPr kumimoji="0"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乘法改成逻辑与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，将</a:t>
            </a:r>
            <a:r>
              <a:rPr kumimoji="0"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加法改成逻辑或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0" lang="en-US" altLang="zh-CN" sz="2800" b="1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=(r</a:t>
            </a:r>
            <a:r>
              <a:rPr kumimoji="0" lang="en-US" altLang="zh-CN" sz="2800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i1</a:t>
            </a:r>
            <a:r>
              <a:rPr kumimoji="0" lang="en-US" altLang="zh-CN" b="1" dirty="0">
                <a:solidFill>
                  <a:srgbClr val="FF0000"/>
                </a:solidFill>
              </a:rPr>
              <a:t>∧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en-US" altLang="zh-CN" sz="2800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1j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en-US" altLang="zh-CN" b="1" dirty="0">
                <a:solidFill>
                  <a:srgbClr val="FF0000"/>
                </a:solidFill>
              </a:rPr>
              <a:t>∨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kumimoji="0" lang="en-US" altLang="zh-CN" sz="2800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i2</a:t>
            </a:r>
            <a:r>
              <a:rPr kumimoji="0" lang="en-US" altLang="zh-CN" b="1" dirty="0">
                <a:solidFill>
                  <a:srgbClr val="FF0000"/>
                </a:solidFill>
              </a:rPr>
              <a:t>∧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en-US" altLang="zh-CN" sz="2800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2j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en-US" altLang="zh-CN" b="1" dirty="0">
                <a:solidFill>
                  <a:srgbClr val="FF0000"/>
                </a:solidFill>
              </a:rPr>
              <a:t>∨</a:t>
            </a:r>
            <a:r>
              <a:rPr kumimoji="0" lang="en-US" altLang="zh-CN" b="1" baseline="30000" dirty="0">
                <a:solidFill>
                  <a:srgbClr val="FF0000"/>
                </a:solidFill>
              </a:rPr>
              <a:t>…</a:t>
            </a:r>
            <a:r>
              <a:rPr kumimoji="0" lang="en-US" altLang="zh-CN" b="1" dirty="0">
                <a:solidFill>
                  <a:srgbClr val="FF0000"/>
                </a:solidFill>
              </a:rPr>
              <a:t>∨</a:t>
            </a:r>
            <a:r>
              <a:rPr kumimoji="0" lang="en-US" altLang="zh-CN" baseline="30000" dirty="0">
                <a:solidFill>
                  <a:srgbClr val="FF0000"/>
                </a:solidFill>
              </a:rPr>
              <a:t> 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en-US" altLang="zh-CN" sz="2800" b="1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</a:t>
            </a:r>
            <a:r>
              <a:rPr kumimoji="0" lang="en-US" altLang="zh-CN" b="1" dirty="0" err="1">
                <a:solidFill>
                  <a:srgbClr val="FF0000"/>
                </a:solidFill>
              </a:rPr>
              <a:t>∧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en-US" altLang="zh-CN" sz="2800" b="1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nj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5191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7019925" y="2997200"/>
          <a:ext cx="7191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3" name="公式" r:id="rId5" imgW="444240" imgH="228600" progId="Equation.3">
                  <p:embed/>
                </p:oleObj>
              </mc:Choice>
              <mc:Fallback>
                <p:oleObj name="公式" r:id="rId5" imgW="4442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997200"/>
                        <a:ext cx="71913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AA-49D4-4C08-A7A7-4E2271D3DD8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A25-8805-496F-9F21-826F05D22BD6}" type="slidenum">
              <a:rPr lang="en-US" altLang="zh-CN"/>
              <a:pPr/>
              <a:t>65</a:t>
            </a:fld>
            <a:r>
              <a:rPr lang="en-US" altLang="zh-CN"/>
              <a:t>/92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042988" y="1052513"/>
            <a:ext cx="784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noProof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</a:t>
            </a:r>
            <a:r>
              <a:rPr lang="en-US" altLang="zh-CN" sz="2800" b="1" dirty="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R＝{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1,2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3,4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2,2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lnSpc>
                <a:spcPct val="115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S＝{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4,2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2,3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3,1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}，</a:t>
            </a:r>
          </a:p>
          <a:p>
            <a:pPr marL="742950" lvl="1" indent="-285750">
              <a:lnSpc>
                <a:spcPct val="115000"/>
              </a:lnSpc>
            </a:pP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分别是定义为从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和从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B→C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的关系，</a:t>
            </a:r>
          </a:p>
          <a:p>
            <a:pPr marL="742950" lvl="1" indent="-285750">
              <a:lnSpc>
                <a:spcPct val="115000"/>
              </a:lnSpc>
            </a:pP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A＝B＝C＝{1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4}。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lnSpc>
                <a:spcPct val="115000"/>
              </a:lnSpc>
            </a:pPr>
            <a:endParaRPr lang="zh-CN" altLang="zh-CN" sz="2800" b="1" noProof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用集合方法求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S，S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R，R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R，S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  <a:endParaRPr lang="en-US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S＝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1,3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3,2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2,3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}；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R＝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4,2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2,4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3,2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}；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R＝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1,2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2,2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}；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S＝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4,3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),(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2,1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}。</a:t>
            </a:r>
            <a:endParaRPr lang="zh-CN" altLang="en-US" sz="2800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0054-4937-48B4-9D30-422225975D22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63B3-ADB4-484E-9431-AE081D7AD2F4}" type="slidenum">
              <a:rPr lang="en-US" altLang="zh-CN"/>
              <a:pPr/>
              <a:t>66</a:t>
            </a:fld>
            <a:r>
              <a:rPr lang="en-US" altLang="zh-CN"/>
              <a:t>/92</a:t>
            </a: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1042988" y="1052513"/>
            <a:ext cx="784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noProof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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R＝{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1,2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3,4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2,2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lnSpc>
                <a:spcPct val="115000"/>
              </a:lnSpc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S＝{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4,2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2,3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3,1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}，</a:t>
            </a:r>
          </a:p>
          <a:p>
            <a:pPr marL="742950" lvl="1" indent="-285750">
              <a:lnSpc>
                <a:spcPct val="115000"/>
              </a:lnSpc>
            </a:pP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分别是定义为从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和从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B→C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的关系，</a:t>
            </a:r>
          </a:p>
          <a:p>
            <a:pPr marL="742950" lvl="1" indent="-285750">
              <a:lnSpc>
                <a:spcPct val="115000"/>
              </a:lnSpc>
            </a:pP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A＝B＝C＝{1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4}。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lnSpc>
                <a:spcPct val="115000"/>
              </a:lnSpc>
            </a:pPr>
            <a:endParaRPr lang="zh-CN" altLang="zh-CN" sz="2800" b="1" noProof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用集合方法求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S，S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R，R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R，S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  <a:endParaRPr lang="en-US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S＝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1,3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3,2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2,3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}；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R＝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4,2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2,4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3,2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}；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R＝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1,2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2,2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}；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S＝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4,3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), (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2,1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}。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0F8-EBD6-4CBA-93DE-C408B455BDB4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5447-610A-4C97-8AFD-BF604166EE4F}" type="slidenum">
              <a:rPr lang="en-US" altLang="zh-CN"/>
              <a:pPr/>
              <a:t>67</a:t>
            </a:fld>
            <a:r>
              <a:rPr lang="en-US" altLang="zh-CN"/>
              <a:t>/92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（续）：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1116013" y="1268413"/>
            <a:ext cx="3600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用关系图求</a:t>
            </a:r>
            <a:r>
              <a:rPr lang="en-US" altLang="zh-CN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S。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0424" name="Rectangle 24"/>
          <p:cNvSpPr>
            <a:spLocks noChangeArrowheads="1"/>
          </p:cNvSpPr>
          <p:nvPr/>
        </p:nvSpPr>
        <p:spPr bwMode="auto">
          <a:xfrm>
            <a:off x="2339975" y="2924175"/>
            <a:ext cx="5216525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 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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　S　R。S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7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　C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C　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b="1" noProof="1">
                <a:latin typeface="黑体" pitchFamily="2" charset="-122"/>
                <a:ea typeface="黑体" pitchFamily="2" charset="-122"/>
              </a:rPr>
              <a:t>1。　。1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。1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1。　。1</a:t>
            </a:r>
            <a:br>
              <a:rPr lang="en-US" altLang="zh-CN" b="1" noProof="1">
                <a:latin typeface="黑体" pitchFamily="2" charset="-122"/>
                <a:ea typeface="黑体" pitchFamily="2" charset="-122"/>
              </a:rPr>
            </a:b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2。　。2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。2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2。　。2</a:t>
            </a:r>
            <a:br>
              <a:rPr lang="en-US" altLang="zh-CN" b="1" noProof="1">
                <a:latin typeface="黑体" pitchFamily="2" charset="-122"/>
                <a:ea typeface="黑体" pitchFamily="2" charset="-122"/>
              </a:rPr>
            </a:b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3。　。3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。3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3。　。3</a:t>
            </a:r>
            <a:br>
              <a:rPr lang="en-US" altLang="zh-CN" b="1" noProof="1">
                <a:latin typeface="黑体" pitchFamily="2" charset="-122"/>
                <a:ea typeface="黑体" pitchFamily="2" charset="-122"/>
              </a:rPr>
            </a:b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4。　。4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。4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4。　。4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0426" name="Line 26"/>
          <p:cNvSpPr>
            <a:spLocks noChangeShapeType="1"/>
          </p:cNvSpPr>
          <p:nvPr/>
        </p:nvSpPr>
        <p:spPr bwMode="auto">
          <a:xfrm>
            <a:off x="2644775" y="3376613"/>
            <a:ext cx="684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27" name="Line 27"/>
          <p:cNvSpPr>
            <a:spLocks noChangeShapeType="1"/>
          </p:cNvSpPr>
          <p:nvPr/>
        </p:nvSpPr>
        <p:spPr bwMode="auto">
          <a:xfrm>
            <a:off x="3560763" y="3376613"/>
            <a:ext cx="91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28" name="Line 28"/>
          <p:cNvSpPr>
            <a:spLocks noChangeShapeType="1"/>
          </p:cNvSpPr>
          <p:nvPr/>
        </p:nvSpPr>
        <p:spPr bwMode="auto">
          <a:xfrm>
            <a:off x="6302375" y="3376613"/>
            <a:ext cx="684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29" name="Line 29"/>
          <p:cNvSpPr>
            <a:spLocks noChangeShapeType="1"/>
          </p:cNvSpPr>
          <p:nvPr/>
        </p:nvSpPr>
        <p:spPr bwMode="auto">
          <a:xfrm>
            <a:off x="2673350" y="3757613"/>
            <a:ext cx="5762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0" name="Line 30"/>
          <p:cNvSpPr>
            <a:spLocks noChangeShapeType="1"/>
          </p:cNvSpPr>
          <p:nvPr/>
        </p:nvSpPr>
        <p:spPr bwMode="auto">
          <a:xfrm>
            <a:off x="2673350" y="41100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1" name="Line 31"/>
          <p:cNvSpPr>
            <a:spLocks noChangeShapeType="1"/>
          </p:cNvSpPr>
          <p:nvPr/>
        </p:nvSpPr>
        <p:spPr bwMode="auto">
          <a:xfrm>
            <a:off x="2659063" y="4491038"/>
            <a:ext cx="5762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2" name="Line 32"/>
          <p:cNvSpPr>
            <a:spLocks noChangeShapeType="1"/>
          </p:cNvSpPr>
          <p:nvPr/>
        </p:nvSpPr>
        <p:spPr bwMode="auto">
          <a:xfrm>
            <a:off x="3330575" y="4138613"/>
            <a:ext cx="10080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3" name="Line 33"/>
          <p:cNvSpPr>
            <a:spLocks noChangeShapeType="1"/>
          </p:cNvSpPr>
          <p:nvPr/>
        </p:nvSpPr>
        <p:spPr bwMode="auto">
          <a:xfrm flipV="1">
            <a:off x="3287713" y="3776663"/>
            <a:ext cx="10080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4" name="Line 34"/>
          <p:cNvSpPr>
            <a:spLocks noChangeShapeType="1"/>
          </p:cNvSpPr>
          <p:nvPr/>
        </p:nvSpPr>
        <p:spPr bwMode="auto">
          <a:xfrm flipV="1">
            <a:off x="3287713" y="4138613"/>
            <a:ext cx="1008062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5" name="Line 35"/>
          <p:cNvSpPr>
            <a:spLocks noChangeShapeType="1"/>
          </p:cNvSpPr>
          <p:nvPr/>
        </p:nvSpPr>
        <p:spPr bwMode="auto">
          <a:xfrm>
            <a:off x="6335713" y="3775075"/>
            <a:ext cx="576262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6" name="Line 36"/>
          <p:cNvSpPr>
            <a:spLocks noChangeShapeType="1"/>
          </p:cNvSpPr>
          <p:nvPr/>
        </p:nvSpPr>
        <p:spPr bwMode="auto">
          <a:xfrm>
            <a:off x="6330950" y="4138613"/>
            <a:ext cx="5762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7" name="Line 37"/>
          <p:cNvSpPr>
            <a:spLocks noChangeShapeType="1"/>
          </p:cNvSpPr>
          <p:nvPr/>
        </p:nvSpPr>
        <p:spPr bwMode="auto">
          <a:xfrm flipV="1">
            <a:off x="6335713" y="4124325"/>
            <a:ext cx="5762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4" grpId="0" autoUpdateAnimBg="0"/>
      <p:bldP spid="230426" grpId="0" animBg="1"/>
      <p:bldP spid="230427" grpId="0" animBg="1"/>
      <p:bldP spid="230428" grpId="0" animBg="1"/>
      <p:bldP spid="230429" grpId="0" animBg="1"/>
      <p:bldP spid="230430" grpId="0" animBg="1"/>
      <p:bldP spid="230431" grpId="0" animBg="1"/>
      <p:bldP spid="230432" grpId="0" animBg="1"/>
      <p:bldP spid="230433" grpId="0" animBg="1"/>
      <p:bldP spid="230434" grpId="0" animBg="1"/>
      <p:bldP spid="230435" grpId="0" animBg="1"/>
      <p:bldP spid="230436" grpId="0" animBg="1"/>
      <p:bldP spid="2304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4A5E-ED9E-4381-BCCF-D40A2BD9E565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B30E-2F5B-4604-928F-FAD74BC3377B}" type="slidenum">
              <a:rPr lang="en-US" altLang="zh-CN"/>
              <a:pPr/>
              <a:t>68</a:t>
            </a:fld>
            <a:r>
              <a:rPr lang="en-US" altLang="zh-CN"/>
              <a:t>/92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（续）：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258888" y="1196975"/>
            <a:ext cx="322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zh-CN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用关系矩阵求</a:t>
            </a:r>
            <a:r>
              <a:rPr lang="en-US" altLang="zh-CN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S。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1692275" y="2492375"/>
          <a:ext cx="192087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7" name="Equation" r:id="rId3" imgW="1041120" imgH="914400" progId="Equation.DSMT4">
                  <p:embed/>
                </p:oleObj>
              </mc:Choice>
              <mc:Fallback>
                <p:oleObj name="Equation" r:id="rId3" imgW="104112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92375"/>
                        <a:ext cx="1920875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1844675" y="1657350"/>
            <a:ext cx="23161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baseline="-25000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aseline="-25000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MT Extra" pitchFamily="18" charset="2"/>
              </a:rPr>
              <a:t></a:t>
            </a:r>
            <a:r>
              <a:rPr lang="en-US" altLang="zh-CN" baseline="-25000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baseline="-25000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baseline="-25000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</a:t>
            </a:r>
            <a:endParaRPr lang="en-US" altLang="zh-CN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3487738" y="3025775"/>
            <a:ext cx="3381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*</a:t>
            </a: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3902075" y="2492375"/>
          <a:ext cx="358298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8" name="Equation" r:id="rId5" imgW="1942920" imgH="914400" progId="Equation.DSMT4">
                  <p:embed/>
                </p:oleObj>
              </mc:Choice>
              <mc:Fallback>
                <p:oleObj name="Equation" r:id="rId5" imgW="194292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2492375"/>
                        <a:ext cx="3582988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1116013" y="4581525"/>
            <a:ext cx="77771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ea typeface="楷体_GB2312" pitchFamily="49" charset="-122"/>
              </a:rPr>
              <a:t>显然，复合运算不具有可换性，即： </a:t>
            </a:r>
            <a:r>
              <a:rPr lang="en-US" altLang="zh-CN" noProof="1">
                <a:solidFill>
                  <a:srgbClr val="B2B2B2"/>
                </a:solidFill>
              </a:rPr>
              <a:t>R</a:t>
            </a:r>
            <a:r>
              <a:rPr lang="en-US" altLang="zh-CN" noProof="1">
                <a:solidFill>
                  <a:srgbClr val="B2B2B2"/>
                </a:solidFill>
                <a:sym typeface="MT Extra" pitchFamily="18" charset="2"/>
              </a:rPr>
              <a:t></a:t>
            </a:r>
            <a:r>
              <a:rPr lang="en-US" altLang="zh-CN" noProof="1">
                <a:solidFill>
                  <a:srgbClr val="B2B2B2"/>
                </a:solidFill>
              </a:rPr>
              <a:t>S </a:t>
            </a:r>
            <a:r>
              <a:rPr lang="en-US" altLang="en-US" noProof="1">
                <a:solidFill>
                  <a:srgbClr val="B2B2B2"/>
                </a:solidFill>
              </a:rPr>
              <a:t>≠</a:t>
            </a:r>
            <a:r>
              <a:rPr lang="en-US" altLang="zh-CN" noProof="1">
                <a:solidFill>
                  <a:srgbClr val="B2B2B2"/>
                </a:solidFill>
              </a:rPr>
              <a:t>S</a:t>
            </a:r>
            <a:r>
              <a:rPr lang="en-US" altLang="zh-CN" noProof="1">
                <a:solidFill>
                  <a:srgbClr val="B2B2B2"/>
                </a:solidFill>
                <a:sym typeface="MT Extra" pitchFamily="18" charset="2"/>
              </a:rPr>
              <a:t></a:t>
            </a:r>
            <a:r>
              <a:rPr lang="en-US" altLang="zh-CN" noProof="1">
                <a:solidFill>
                  <a:srgbClr val="B2B2B2"/>
                </a:solidFill>
              </a:rPr>
              <a:t>R</a:t>
            </a:r>
            <a:r>
              <a:rPr lang="zh-CN" b="1" dirty="0">
                <a:solidFill>
                  <a:srgbClr val="B2B2B2"/>
                </a:solidFill>
                <a:ea typeface="楷体_GB2312" pitchFamily="49" charset="-122"/>
              </a:rPr>
              <a:t>。但是，复合运算具有可结合性。</a:t>
            </a:r>
            <a:endParaRPr lang="zh-CN" altLang="en-US" b="1" dirty="0">
              <a:solidFill>
                <a:srgbClr val="B2B2B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AB52-F766-49A5-AA67-677FF85CE77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8B44-9568-4CFB-BCFD-49E342209EE0}" type="slidenum">
              <a:rPr lang="en-US" altLang="zh-CN"/>
              <a:pPr/>
              <a:t>69</a:t>
            </a:fld>
            <a:r>
              <a:rPr lang="en-US" altLang="zh-CN"/>
              <a:t>/92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（续）：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1258888" y="1196975"/>
            <a:ext cx="322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noProof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zh-CN" b="1" noProof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</a:rPr>
              <a:t>用关系矩阵求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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S。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06180" name="Object 4"/>
          <p:cNvGraphicFramePr>
            <a:graphicFrameLocks noChangeAspect="1"/>
          </p:cNvGraphicFramePr>
          <p:nvPr/>
        </p:nvGraphicFramePr>
        <p:xfrm>
          <a:off x="1692275" y="2492375"/>
          <a:ext cx="192087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3" name="Equation" r:id="rId3" imgW="1041120" imgH="914400" progId="Equation.DSMT4">
                  <p:embed/>
                </p:oleObj>
              </mc:Choice>
              <mc:Fallback>
                <p:oleObj name="Equation" r:id="rId3" imgW="104112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92375"/>
                        <a:ext cx="1920875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1844675" y="1657350"/>
            <a:ext cx="23161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baseline="-25000" noProof="1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aseline="-25000" noProof="1">
                <a:latin typeface="黑体" pitchFamily="2" charset="-122"/>
                <a:ea typeface="黑体" pitchFamily="2" charset="-122"/>
                <a:sym typeface="MT Extra" pitchFamily="18" charset="2"/>
              </a:rPr>
              <a:t></a:t>
            </a:r>
            <a:r>
              <a:rPr lang="en-US" altLang="zh-CN" baseline="-25000" noProof="1"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noProof="1">
                <a:latin typeface="黑体" pitchFamily="2" charset="-122"/>
                <a:ea typeface="黑体" pitchFamily="2" charset="-122"/>
              </a:rPr>
              <a:t>＝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baseline="-25000" noProof="1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baseline="-250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baseline="-25000" noProof="1">
                <a:latin typeface="黑体" pitchFamily="2" charset="-122"/>
                <a:ea typeface="黑体" pitchFamily="2" charset="-122"/>
              </a:rPr>
              <a:t>S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3487738" y="3025775"/>
            <a:ext cx="3381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</a:rPr>
              <a:t>*</a:t>
            </a:r>
          </a:p>
        </p:txBody>
      </p:sp>
      <p:graphicFrame>
        <p:nvGraphicFramePr>
          <p:cNvPr id="306183" name="Object 7"/>
          <p:cNvGraphicFramePr>
            <a:graphicFrameLocks noChangeAspect="1"/>
          </p:cNvGraphicFramePr>
          <p:nvPr/>
        </p:nvGraphicFramePr>
        <p:xfrm>
          <a:off x="3902075" y="2492375"/>
          <a:ext cx="358298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4" name="Equation" r:id="rId5" imgW="1942920" imgH="914400" progId="Equation.DSMT4">
                  <p:embed/>
                </p:oleObj>
              </mc:Choice>
              <mc:Fallback>
                <p:oleObj name="Equation" r:id="rId5" imgW="194292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2492375"/>
                        <a:ext cx="3582988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1116013" y="4581525"/>
            <a:ext cx="77771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SzPct val="75000"/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显然，复合运算不具有可换性，即： </a:t>
            </a:r>
            <a:r>
              <a:rPr lang="en-US" altLang="zh-CN" noProof="1">
                <a:solidFill>
                  <a:srgbClr val="FF0000"/>
                </a:solidFill>
              </a:rPr>
              <a:t>R</a:t>
            </a:r>
            <a:r>
              <a:rPr lang="en-US" altLang="zh-CN" noProof="1">
                <a:solidFill>
                  <a:srgbClr val="FF0000"/>
                </a:solidFill>
                <a:sym typeface="MT Extra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S </a:t>
            </a:r>
            <a:r>
              <a:rPr lang="en-US" altLang="en-US" noProof="1">
                <a:solidFill>
                  <a:srgbClr val="FF0000"/>
                </a:solidFill>
              </a:rPr>
              <a:t>≠</a:t>
            </a:r>
            <a:r>
              <a:rPr lang="en-US" altLang="zh-CN" noProof="1">
                <a:solidFill>
                  <a:srgbClr val="FF0000"/>
                </a:solidFill>
              </a:rPr>
              <a:t>S</a:t>
            </a:r>
            <a:r>
              <a:rPr lang="en-US" altLang="zh-CN" noProof="1">
                <a:solidFill>
                  <a:srgbClr val="FF0000"/>
                </a:solidFill>
                <a:sym typeface="MT Extra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R</a:t>
            </a:r>
            <a:r>
              <a:rPr lang="zh-CN" b="1">
                <a:solidFill>
                  <a:srgbClr val="FF0000"/>
                </a:solidFill>
                <a:ea typeface="楷体_GB2312" pitchFamily="49" charset="-122"/>
              </a:rPr>
              <a:t>。但是，复合运算具有可结合性。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F1A1-672B-49D5-ABB6-AEF8921FF857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ED3F-C34C-41B0-A647-7680794EF60F}" type="slidenum">
              <a:rPr lang="en-US" altLang="zh-CN"/>
              <a:pPr/>
              <a:t>7</a:t>
            </a:fld>
            <a:r>
              <a:rPr lang="en-US" altLang="zh-CN"/>
              <a:t>/92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二元关系及其表示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832225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关系是一个基本的概念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通俗地说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所谓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是指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对象之间的相互联系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它表征事物的结构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。如自然界中的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引力关系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人与人之间的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父子关系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上下级关系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同志关系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同学关系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对象间的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位置关系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两个数间的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大于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整除关系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两个变量之间的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计算机部件间的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程序间的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调用关系</a:t>
            </a:r>
            <a:r>
              <a:rPr lang="zh-CN" altLang="en-US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DBB-D63B-4371-BD98-7E1E08942E7D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9BD5-1B7E-47EA-88F9-AC74DB4B5F0E}" type="slidenum">
              <a:rPr lang="en-US" altLang="zh-CN"/>
              <a:pPr/>
              <a:t>70</a:t>
            </a:fld>
            <a:r>
              <a:rPr lang="en-US" altLang="zh-CN"/>
              <a:t>/92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关系的幂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116013" y="1196975"/>
            <a:ext cx="77597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上的二元关系，则可定义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次幂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），该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上的二元关系，定义如下：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a,a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)|a∈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A}；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恒等关系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＝R</a:t>
            </a:r>
            <a:r>
              <a:rPr lang="en-US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；</a:t>
            </a:r>
            <a:endParaRPr lang="en-US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＝R</a:t>
            </a:r>
            <a:r>
              <a:rPr lang="en-US" altLang="zh-CN" sz="2800" b="1" baseline="30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R＝R</a:t>
            </a:r>
            <a:r>
              <a:rPr lang="en-US" altLang="zh-CN" sz="1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1042988" y="4724400"/>
            <a:ext cx="6337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容易证明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＝R</a:t>
            </a:r>
            <a:r>
              <a:rPr lang="en-US" altLang="zh-CN" sz="2800" b="1" baseline="30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m+n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,(R</a:t>
            </a:r>
            <a:r>
              <a:rPr lang="en-US" altLang="zh-CN" sz="2800" b="1" baseline="30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30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＝R</a:t>
            </a:r>
            <a:r>
              <a:rPr lang="en-US" altLang="zh-CN" sz="2800" b="1" baseline="30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mn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40F2-BA97-48EF-8F9F-A6BA9243038A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DAF-17CF-4FE4-8BED-CC2B66842E12}" type="slidenum">
              <a:rPr lang="en-US" altLang="zh-CN"/>
              <a:pPr/>
              <a:t>71</a:t>
            </a:fld>
            <a:r>
              <a:rPr lang="en-US" altLang="zh-CN"/>
              <a:t>/92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关系的逆运算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1116013" y="1196975"/>
            <a:ext cx="7845425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4.6 </a:t>
            </a:r>
            <a:r>
              <a:rPr 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是一个从集合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的二元关系，则从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的关系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b,a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)|(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R}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逆关系</a:t>
            </a:r>
            <a:r>
              <a:rPr lang="zh-CN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</a:t>
            </a:r>
            <a:r>
              <a:rPr lang="zh-CN" altLang="en-US" sz="2800" b="1" noProof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baseline="30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b="1" noProof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逆运算</a:t>
            </a:r>
            <a:r>
              <a:rPr lang="zh-CN" altLang="en-US" sz="2800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1042988" y="3200400"/>
            <a:ext cx="78724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注意：关系是一种集合，逆关系也是一种集合，因此，如果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是一个关系，则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　都是关系，但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　是完全不同的两种关系，千万不要混淆。</a:t>
            </a:r>
          </a:p>
        </p:txBody>
      </p:sp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7380288" y="3789363"/>
          <a:ext cx="3460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1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789363"/>
                        <a:ext cx="34607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3059113" y="42926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2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92600"/>
                        <a:ext cx="381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2063-BFA7-48C1-A8EC-D83366A4F9AE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C14-0845-4377-833A-9E07C74B0EC5}" type="slidenum">
              <a:rPr lang="en-US" altLang="zh-CN"/>
              <a:pPr/>
              <a:t>72</a:t>
            </a:fld>
            <a:r>
              <a:rPr lang="en-US" altLang="zh-CN"/>
              <a:t>/92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关系的逆运算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1116013" y="1196975"/>
            <a:ext cx="7845425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4.6 </a:t>
            </a:r>
            <a:r>
              <a:rPr 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是一个从集合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的二元关系，则从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的关系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b,a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)|(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R}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的逆关系</a:t>
            </a:r>
            <a:r>
              <a:rPr lang="zh-CN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运算</a:t>
            </a:r>
            <a:r>
              <a:rPr lang="zh-CN" altLang="en-US" sz="2800" noProof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aseline="30000" noProof="1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noProof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称为逆运算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042988" y="3200400"/>
            <a:ext cx="78724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关系是一种集合，逆关系也是一种集合，因此，如果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是一个关系，则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　都是关系，但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　是完全不同的两种关系，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千万不要混淆。</a:t>
            </a:r>
          </a:p>
        </p:txBody>
      </p:sp>
      <p:graphicFrame>
        <p:nvGraphicFramePr>
          <p:cNvPr id="310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854970"/>
              </p:ext>
            </p:extLst>
          </p:nvPr>
        </p:nvGraphicFramePr>
        <p:xfrm>
          <a:off x="6660232" y="3717032"/>
          <a:ext cx="3460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7" r:id="rId3" imgW="139639" imgH="190417" progId="Equation">
                  <p:embed/>
                </p:oleObj>
              </mc:Choice>
              <mc:Fallback>
                <p:oleObj r:id="rId3" imgW="139639" imgH="190417" progId="Equation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717032"/>
                        <a:ext cx="34607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43986"/>
              </p:ext>
            </p:extLst>
          </p:nvPr>
        </p:nvGraphicFramePr>
        <p:xfrm>
          <a:off x="2339752" y="4271962"/>
          <a:ext cx="381000" cy="52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8" r:id="rId5" imgW="139639" imgH="190417" progId="Equation">
                  <p:embed/>
                </p:oleObj>
              </mc:Choice>
              <mc:Fallback>
                <p:oleObj r:id="rId5" imgW="139639" imgH="190417" progId="Equation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271962"/>
                        <a:ext cx="381000" cy="525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BEC9-0A3E-4494-8786-657268D9D44E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DBE-D1CE-4511-A1AA-B10DE956FDB0}" type="slidenum">
              <a:rPr lang="en-US" altLang="zh-CN"/>
              <a:pPr/>
              <a:t>73</a:t>
            </a:fld>
            <a:r>
              <a:rPr lang="en-US" altLang="zh-CN"/>
              <a:t>/92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4.13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116013" y="1052513"/>
            <a:ext cx="7848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A＝{a,b,c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,d}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,B＝{1,2,3},R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是从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到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的一个关系，</a:t>
            </a:r>
            <a:endParaRPr lang="en-US" altLang="en-US" b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R＝{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a,1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b,3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c,2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d,2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}，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则：</a:t>
            </a:r>
            <a:r>
              <a:rPr lang="zh-CN" altLang="en-US" b="1">
                <a:latin typeface="黑体" pitchFamily="2" charset="-122"/>
              </a:rPr>
              <a:t>　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</a:rPr>
              <a:t>-1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</a:rPr>
              <a:t>		　</a:t>
            </a:r>
            <a:r>
              <a:rPr lang="zh-CN" altLang="zh-CN" b="1" noProof="1">
                <a:solidFill>
                  <a:srgbClr val="0000FF"/>
                </a:solidFill>
                <a:latin typeface="黑体" pitchFamily="2" charset="-122"/>
              </a:rPr>
              <a:t>＝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042988" y="3716338"/>
            <a:ext cx="7907337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如用关系图表示逆关系，则仅将关系图中的有向边的方向改变成相反方向。</a:t>
            </a:r>
          </a:p>
          <a:p>
            <a:pPr marL="457200" indent="-4572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如用关系矩阵表示逆关系，则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-1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5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2038350" y="24511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9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45110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2667000" y="1946275"/>
            <a:ext cx="5943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{(1,a),(2,c)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(2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d),(3,b)}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a,2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a,3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b,1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b,2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c,1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c,3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  <a:endParaRPr lang="en-US" altLang="zh-CN" b="1" dirty="0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			(d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,1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(d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,3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}。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84A8-6A09-4901-AF7B-B2B2F93FD7CD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1521-739F-442B-97FD-C1E5FA8D9ECE}" type="slidenum">
              <a:rPr lang="en-US" altLang="zh-CN"/>
              <a:pPr/>
              <a:t>74</a:t>
            </a:fld>
            <a:r>
              <a:rPr lang="en-US" altLang="zh-CN"/>
              <a:t>/92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4.13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1116013" y="1052513"/>
            <a:ext cx="7848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设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A＝{a,b,c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,d}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,B＝{1,2,3},R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是从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到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B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的一个关系，</a:t>
            </a:r>
            <a:endParaRPr lang="en-US" altLang="en-US" b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R＝{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a,1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b,3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c,2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d,2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}，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则：</a:t>
            </a:r>
            <a:r>
              <a:rPr lang="zh-CN" altLang="en-US" b="1">
                <a:latin typeface="黑体" pitchFamily="2" charset="-122"/>
              </a:rPr>
              <a:t>　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</a:rPr>
              <a:t>-1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＝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</a:rPr>
              <a:t>		　</a:t>
            </a:r>
            <a:r>
              <a:rPr lang="zh-CN" altLang="zh-CN" b="1" noProof="1">
                <a:solidFill>
                  <a:srgbClr val="0000FF"/>
                </a:solidFill>
                <a:latin typeface="黑体" pitchFamily="2" charset="-122"/>
              </a:rPr>
              <a:t>＝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1042988" y="3716338"/>
            <a:ext cx="7907337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如用关系图表示逆关系，则仅将关系图中的有向边的方向改变成相反方向。</a:t>
            </a:r>
          </a:p>
          <a:p>
            <a:pPr marL="457200" indent="-4572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如用关系矩阵表示逆关系，则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-1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5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2038350" y="24511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6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45110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2700338" y="1989138"/>
            <a:ext cx="5943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{(1,a),(2,c)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(2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d),(3,b)}</a:t>
            </a:r>
          </a:p>
          <a:p>
            <a:pPr marL="342900" indent="-342900"/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a,2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a,3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b,1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b,2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c,1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c,3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endParaRPr lang="en-US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/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			(d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,1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(d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,3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}。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7072-FE48-4133-8165-B29729679989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9F83-47ED-4669-B23D-50B291E73812}" type="slidenum">
              <a:rPr lang="en-US" altLang="zh-CN"/>
              <a:pPr/>
              <a:t>75</a:t>
            </a:fld>
            <a:r>
              <a:rPr lang="en-US" altLang="zh-CN"/>
              <a:t>/92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4.13</a:t>
            </a:r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1116013" y="1052513"/>
            <a:ext cx="7848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noProof="1">
                <a:latin typeface="黑体" pitchFamily="2" charset="-122"/>
              </a:rPr>
              <a:t>设</a:t>
            </a:r>
            <a:r>
              <a:rPr lang="en-US" altLang="zh-CN" b="1" noProof="1">
                <a:latin typeface="黑体" pitchFamily="2" charset="-122"/>
              </a:rPr>
              <a:t>A＝{a,b,c</a:t>
            </a:r>
            <a:r>
              <a:rPr lang="en-US" altLang="zh-CN" b="1">
                <a:latin typeface="黑体" pitchFamily="2" charset="-122"/>
              </a:rPr>
              <a:t>,d}</a:t>
            </a:r>
            <a:r>
              <a:rPr lang="en-US" altLang="zh-CN" b="1" noProof="1">
                <a:latin typeface="黑体" pitchFamily="2" charset="-122"/>
              </a:rPr>
              <a:t>,B＝{1,2,3},R</a:t>
            </a:r>
            <a:r>
              <a:rPr lang="zh-CN" altLang="en-US" b="1" noProof="1">
                <a:latin typeface="黑体" pitchFamily="2" charset="-122"/>
              </a:rPr>
              <a:t>是从</a:t>
            </a:r>
            <a:r>
              <a:rPr lang="en-US" altLang="zh-CN" b="1" noProof="1">
                <a:latin typeface="黑体" pitchFamily="2" charset="-122"/>
              </a:rPr>
              <a:t>A</a:t>
            </a:r>
            <a:r>
              <a:rPr lang="zh-CN" altLang="en-US" b="1" noProof="1">
                <a:latin typeface="黑体" pitchFamily="2" charset="-122"/>
              </a:rPr>
              <a:t>到</a:t>
            </a:r>
            <a:r>
              <a:rPr lang="en-US" altLang="zh-CN" b="1" noProof="1">
                <a:latin typeface="黑体" pitchFamily="2" charset="-122"/>
              </a:rPr>
              <a:t>B</a:t>
            </a:r>
            <a:r>
              <a:rPr lang="zh-CN" altLang="en-US" b="1" noProof="1">
                <a:latin typeface="黑体" pitchFamily="2" charset="-122"/>
              </a:rPr>
              <a:t>的一个关系，</a:t>
            </a:r>
            <a:endParaRPr lang="en-US" altLang="en-US" b="1">
              <a:latin typeface="黑体" pitchFamily="2" charset="-122"/>
            </a:endParaRP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noProof="1">
                <a:latin typeface="黑体" pitchFamily="2" charset="-122"/>
              </a:rPr>
              <a:t>R＝{</a:t>
            </a:r>
            <a:r>
              <a:rPr lang="en-US" altLang="zh-CN" b="1">
                <a:latin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</a:rPr>
              <a:t>a,1</a:t>
            </a:r>
            <a:r>
              <a:rPr lang="en-US" altLang="zh-CN" b="1">
                <a:latin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</a:rPr>
              <a:t>b,3</a:t>
            </a:r>
            <a:r>
              <a:rPr lang="en-US" altLang="zh-CN" b="1">
                <a:latin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</a:rPr>
              <a:t>c,2</a:t>
            </a:r>
            <a:r>
              <a:rPr lang="en-US" altLang="zh-CN" b="1">
                <a:latin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</a:rPr>
              <a:t>d,2</a:t>
            </a:r>
            <a:r>
              <a:rPr lang="en-US" altLang="zh-CN" b="1">
                <a:latin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</a:rPr>
              <a:t>}，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noProof="1">
                <a:latin typeface="黑体" pitchFamily="2" charset="-122"/>
              </a:rPr>
              <a:t>则：</a:t>
            </a:r>
            <a:r>
              <a:rPr lang="zh-CN" altLang="en-US" b="1">
                <a:latin typeface="黑体" pitchFamily="2" charset="-122"/>
              </a:rPr>
              <a:t>　</a:t>
            </a:r>
            <a:r>
              <a:rPr lang="en-US" altLang="zh-CN" b="1" noProof="1">
                <a:latin typeface="黑体" pitchFamily="2" charset="-122"/>
              </a:rPr>
              <a:t>R</a:t>
            </a:r>
            <a:r>
              <a:rPr lang="en-US" altLang="zh-CN" b="1" baseline="30000">
                <a:latin typeface="黑体" pitchFamily="2" charset="-122"/>
              </a:rPr>
              <a:t>-1</a:t>
            </a:r>
            <a:r>
              <a:rPr lang="zh-CN" altLang="en-US" b="1">
                <a:latin typeface="黑体" pitchFamily="2" charset="-122"/>
              </a:rPr>
              <a:t>＝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</a:rPr>
              <a:t>		　</a:t>
            </a:r>
            <a:r>
              <a:rPr lang="zh-CN" altLang="zh-CN" b="1" noProof="1">
                <a:latin typeface="黑体" pitchFamily="2" charset="-122"/>
              </a:rPr>
              <a:t>＝</a:t>
            </a: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1042988" y="3716338"/>
            <a:ext cx="7907337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如用关系图表示逆关系，则仅将关系图中的有向边的方向改变成相反方向。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如用关系矩阵表示逆关系，则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 baseline="-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-1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5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2038350" y="24511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92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45110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2700338" y="1989138"/>
            <a:ext cx="5943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en-US" altLang="zh-CN" b="1">
                <a:latin typeface="黑体" pitchFamily="2" charset="-122"/>
                <a:ea typeface="黑体" pitchFamily="2" charset="-122"/>
              </a:rPr>
              <a:t>{(1,a),(2,c)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(2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d),(3,b)}</a:t>
            </a:r>
          </a:p>
          <a:p>
            <a:pPr marL="342900" indent="-342900"/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a,2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a,3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b,1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b,2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c,1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c,3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  <a:p>
            <a:pPr marL="742950" lvl="1" indent="-285750"/>
            <a:r>
              <a:rPr lang="en-US" altLang="zh-CN" b="1">
                <a:latin typeface="黑体" pitchFamily="2" charset="-122"/>
                <a:ea typeface="黑体" pitchFamily="2" charset="-122"/>
              </a:rPr>
              <a:t>			(d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(d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,3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b="1" noProof="1">
                <a:latin typeface="黑体" pitchFamily="2" charset="-122"/>
                <a:ea typeface="黑体" pitchFamily="2" charset="-122"/>
              </a:rPr>
              <a:t>}。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9574-65CC-40F9-A9BA-00A5D8710DF6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9696-3C42-49BD-89F5-CC2C7CD046C6}" type="slidenum">
              <a:rPr lang="en-US" altLang="zh-CN"/>
              <a:pPr/>
              <a:t>76</a:t>
            </a:fld>
            <a:r>
              <a:rPr lang="en-US" altLang="zh-CN"/>
              <a:t>/92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4.13(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219200" y="1268413"/>
            <a:ext cx="7924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关系图和关系矩阵如下：</a:t>
            </a:r>
            <a:endParaRPr lang="zh-CN" altLang="zh-CN" b="1" noProof="1">
              <a:solidFill>
                <a:srgbClr val="0000FF"/>
              </a:solidFill>
              <a:latin typeface="黑体" pitchFamily="2" charset="-122"/>
            </a:endParaRPr>
          </a:p>
        </p:txBody>
      </p:sp>
      <p:pic>
        <p:nvPicPr>
          <p:cNvPr id="234501" name="Picture 5" descr="8a2t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95500"/>
            <a:ext cx="76962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1143000" y="4267200"/>
          <a:ext cx="7696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2" r:id="rId4" imgW="3314700" imgH="812800" progId="Equation">
                  <p:embed/>
                </p:oleObj>
              </mc:Choice>
              <mc:Fallback>
                <p:oleObj r:id="rId4" imgW="3314700" imgH="812800" progId="Equation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76962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A61C-313F-4D27-8A16-A455CE3695A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BC27-E842-4BA6-9CEE-98DEB6A967FD}" type="slidenum">
              <a:rPr lang="en-US" altLang="zh-CN"/>
              <a:pPr/>
              <a:t>77</a:t>
            </a:fld>
            <a:r>
              <a:rPr lang="en-US" altLang="zh-CN"/>
              <a:t>/92</a:t>
            </a:r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1258888" y="333375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关系运算的性质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18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R,S,T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分别是从集合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的二元关系，则：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T＝R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   </a:t>
            </a:r>
            <a:r>
              <a:rPr lang="zh-CN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定理</a:t>
            </a:r>
            <a:r>
              <a:rPr lang="en-US" altLang="zh-CN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4.1</a:t>
            </a:r>
            <a:endParaRPr lang="en-US" altLang="zh-CN" b="1" noProof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              </a:t>
            </a:r>
            <a:r>
              <a:rPr lang="zh-CN" altLang="en-US" b="1" baseline="30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4.4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143000" y="2819400"/>
            <a:ext cx="7605713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(a,d)∈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，则由复合运算知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至少存在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c∈C,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使得：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(a,c)∈R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(c,d)∈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5102225" y="4749800"/>
            <a:ext cx="25177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&lt;a,d&gt;∈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T)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900113" y="3573463"/>
            <a:ext cx="7696200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又对于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(a,c)∈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，则至少存一个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</a:p>
          <a:p>
            <a:pPr marL="342900" indent="-342900" algn="ctr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(a,b)∈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(b,c)∈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因此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(b,c)∈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S,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(c,d)∈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(b,d)∈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，又由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(a,b)∈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(b,d)∈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，知：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同理可证：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由集合性质知：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T＝R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T)。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按定义证明）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661-FF27-401C-8C39-590590A0E602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2335-5F70-4AF1-924D-238CDAC13975}" type="slidenum">
              <a:rPr lang="en-US" altLang="zh-CN"/>
              <a:pPr/>
              <a:t>78</a:t>
            </a:fld>
            <a:r>
              <a:rPr lang="en-US" altLang="zh-CN"/>
              <a:t>/92</a:t>
            </a: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1258888" y="333375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关系运算的性质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18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R,S,T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分别是从集合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的二元关系，则：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T＝R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endParaRPr lang="en-US" altLang="zh-CN" sz="2800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1143000" y="2819400"/>
            <a:ext cx="7605713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(a,d)∈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，则由复合运算知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至少存在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c∈C,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使得：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(a,c)∈R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(c,d)∈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5102225" y="4749800"/>
            <a:ext cx="25177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&lt;a,d&gt;∈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T)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900113" y="3573463"/>
            <a:ext cx="7696200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又对于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(a,c)∈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，则至少存一个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</a:p>
          <a:p>
            <a:pPr marL="342900" indent="-342900" algn="ctr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(a,b)∈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(b,c)∈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因此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(b,c)∈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S,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(c,d)∈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(b,d)∈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，又由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(a,b)∈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(b,d)∈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，知：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同理可证：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由集合性质知：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T＝R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T)。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按定义证明）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1886-CE04-4AB6-AFC4-925530CA5D6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0D76-15C6-4D44-9586-4192B6DC9052}" type="slidenum">
              <a:rPr lang="en-US" altLang="zh-CN"/>
              <a:pPr/>
              <a:t>79</a:t>
            </a:fld>
            <a:r>
              <a:rPr lang="en-US" altLang="zh-CN"/>
              <a:t>/92</a:t>
            </a:r>
          </a:p>
        </p:txBody>
      </p:sp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1258888" y="333375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关系运算的性质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18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R,S,T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分别是从集合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的二元关系，则：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T＝R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endParaRPr lang="en-US" altLang="zh-CN" sz="2800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1143000" y="2819400"/>
            <a:ext cx="7605713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(a,d)∈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，则由复合运算知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至少存在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c∈C,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使得：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(a,c)∈R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(c,d)∈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5102225" y="4749800"/>
            <a:ext cx="25177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&lt;a,d&gt;∈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T)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900113" y="3573463"/>
            <a:ext cx="7696200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又对于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a,c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，则至少存一个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b∈B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</a:p>
          <a:p>
            <a:pPr marL="342900" indent="-342900" algn="ctr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　　因此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S,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c,d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b,d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又由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b,d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，知：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所以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同理可证：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由集合性质知：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T＝R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T)。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按定义证明）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1B1-F004-4272-AE5A-A037EE800A5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30A2-5F55-4B42-A5A6-8D227F64A24D}" type="slidenum">
              <a:rPr lang="en-US" altLang="zh-CN"/>
              <a:pPr/>
              <a:t>8</a:t>
            </a:fld>
            <a:r>
              <a:rPr lang="en-US" altLang="zh-CN"/>
              <a:t>/92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§4</a:t>
            </a:r>
            <a:r>
              <a:rPr lang="en-US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二元关系及其表示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5286375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为表达元素之间的关系，可用英文字母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表示所定义的关系。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）当元素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关于元素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具有指定的关系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时，则 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表示成：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B2B2B2"/>
                </a:solidFill>
                <a:ea typeface="楷体_GB2312" pitchFamily="49" charset="-122"/>
              </a:rPr>
              <a:t>R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）当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不具有指定的关系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时，则表示成：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B2B2B2"/>
                </a:solidFill>
                <a:ea typeface="楷体_GB2312" pitchFamily="49" charset="-122"/>
              </a:rPr>
              <a:t>R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B2B2B2"/>
                </a:solidFill>
                <a:ea typeface="楷体_GB2312" pitchFamily="49" charset="-122"/>
              </a:rPr>
              <a:t>此外，还可以用另外的形式来表达关系。如可以用笛卡尔序偶（</a:t>
            </a:r>
            <a:r>
              <a:rPr lang="en-US" altLang="zh-CN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ea typeface="楷体_GB2312" pitchFamily="49" charset="-122"/>
              </a:rPr>
              <a:t>）来表达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B2B2B2"/>
                </a:solidFill>
                <a:ea typeface="楷体_GB2312" pitchFamily="49" charset="-122"/>
              </a:rPr>
              <a:t>R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ea typeface="楷体_GB2312" pitchFamily="49" charset="-122"/>
              </a:rPr>
              <a:t>的意义。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ea typeface="楷体_GB2312" pitchFamily="49" charset="-122"/>
              </a:rPr>
              <a:t>下面的定义就将这两种表示法联系了起来。</a:t>
            </a:r>
          </a:p>
        </p:txBody>
      </p:sp>
      <p:sp>
        <p:nvSpPr>
          <p:cNvPr id="262148" name="Line 4"/>
          <p:cNvSpPr>
            <a:spLocks noChangeShapeType="1"/>
          </p:cNvSpPr>
          <p:nvPr/>
        </p:nvSpPr>
        <p:spPr bwMode="auto">
          <a:xfrm flipH="1">
            <a:off x="2339975" y="4437063"/>
            <a:ext cx="360363" cy="360362"/>
          </a:xfrm>
          <a:prstGeom prst="line">
            <a:avLst/>
          </a:prstGeom>
          <a:noFill/>
          <a:ln w="317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6E0-C8C8-4EA9-9E56-05D1095355D5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306-8868-488C-A85A-E2674E7878E8}" type="slidenum">
              <a:rPr lang="en-US" altLang="zh-CN"/>
              <a:pPr/>
              <a:t>80</a:t>
            </a:fld>
            <a:r>
              <a:rPr lang="en-US" altLang="zh-CN"/>
              <a:t>/92</a:t>
            </a:r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1258888" y="333375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关系运算的性质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18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R,S,T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分别是从集合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的二元关系，则：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T＝R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2)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1143000" y="2819400"/>
            <a:ext cx="7605713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(a,d)∈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，则由复合运算知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至少存在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c∈C,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使得：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(a,c)∈R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(c,d)∈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5102225" y="4749800"/>
            <a:ext cx="25177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(a,d)∈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T)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971550" y="3573463"/>
            <a:ext cx="7696200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又对于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a,c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，则至少存一个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b∈B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，使得</a:t>
            </a:r>
          </a:p>
          <a:p>
            <a:pPr marL="342900" indent="-342900" algn="ctr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S,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c,d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b,d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，又由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b,d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，知：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　　所以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同理可证：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T)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　　由集合性质知：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T＝R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T)。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按定义证明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1CAA-D1B1-46DA-B8AC-6BFCADF41BE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EC-7260-4710-A82B-FD668FE18320}" type="slidenum">
              <a:rPr lang="en-US" altLang="zh-CN"/>
              <a:pPr/>
              <a:t>81</a:t>
            </a:fld>
            <a:r>
              <a:rPr lang="en-US" altLang="zh-CN"/>
              <a:t>/92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</a:rPr>
              <a:t>证明（续）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1042988" y="1125538"/>
            <a:ext cx="74676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sz="28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采用谓词公式的等价式进行证明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∵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c,a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(R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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a,c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b∈B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)[(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∈R∧(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)∈S]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</a:t>
            </a:r>
            <a:r>
              <a:rPr 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b∈B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)[(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b,a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∈R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c,b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)∈S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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c,a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)∈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∴(R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S)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1973-6838-4AD6-9AFC-939F5689C93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965A-F44F-4A98-A858-68A3DB2FF53A}" type="slidenum">
              <a:rPr lang="en-US" altLang="zh-CN"/>
              <a:pPr/>
              <a:t>82</a:t>
            </a:fld>
            <a:r>
              <a:rPr lang="en-US" altLang="zh-CN"/>
              <a:t>/92</a:t>
            </a:r>
          </a:p>
        </p:txBody>
      </p:sp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1692275" y="260350"/>
            <a:ext cx="68961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  <a:endParaRPr lang="en-US" altLang="zh-CN" sz="3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　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上的二元关系，则：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∪T)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)∪(R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∩T)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)∩(R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(S∪T)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＝(S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)∪(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(S∩T)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</a:rPr>
              <a:t>)∩(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T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00"/>
                </a:solidFill>
                <a:latin typeface="黑体" pitchFamily="2" charset="-122"/>
              </a:rPr>
              <a:t>)</a:t>
            </a:r>
            <a:endParaRPr lang="en-US" altLang="zh-CN" b="1">
              <a:solidFill>
                <a:srgbClr val="FF00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ECC-6EE5-45BD-8D40-5C558E52012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DD9C-EB64-447B-8A4E-B82AE01842D9}" type="slidenum">
              <a:rPr lang="en-US" altLang="zh-CN"/>
              <a:pPr/>
              <a:t>83</a:t>
            </a:fld>
            <a:r>
              <a:rPr lang="en-US" altLang="zh-CN"/>
              <a:t>/92</a:t>
            </a:r>
          </a:p>
        </p:txBody>
      </p:sp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1692275" y="260350"/>
            <a:ext cx="68961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　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上的二元关系，则：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∪T)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)∪(R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noProof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)∩(R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(S∪T)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b="1" noProof="1">
                <a:latin typeface="黑体" pitchFamily="2" charset="-122"/>
              </a:rPr>
              <a:t>＝(S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)∪(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)∩(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  <a:endParaRPr lang="en-US" altLang="zh-CN" b="1">
              <a:latin typeface="黑体" pitchFamily="2" charset="-122"/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900113" y="1989138"/>
            <a:ext cx="7848600" cy="36877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证明：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1)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设任意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x,z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)∈R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∪T)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，则由复合运算知，必存在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y∈A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使得：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x,y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)∈R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y,z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)∈ 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∪T)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。即：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 i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黑体" pitchFamily="2" charset="-122"/>
              </a:rPr>
              <a:t>x,y</a:t>
            </a:r>
            <a:r>
              <a:rPr lang="en-US" altLang="zh-CN" b="1" i="1" dirty="0">
                <a:solidFill>
                  <a:srgbClr val="0000FF"/>
                </a:solidFill>
                <a:latin typeface="黑体" pitchFamily="2" charset="-122"/>
              </a:rPr>
              <a:t>)∈R</a:t>
            </a:r>
            <a:r>
              <a:rPr lang="zh-CN" altLang="en-US" b="1" i="1" dirty="0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 i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黑体" pitchFamily="2" charset="-122"/>
              </a:rPr>
              <a:t>y,z</a:t>
            </a:r>
            <a:r>
              <a:rPr lang="en-US" altLang="zh-CN" b="1" i="1" dirty="0">
                <a:solidFill>
                  <a:srgbClr val="0000FF"/>
                </a:solidFill>
                <a:latin typeface="黑体" pitchFamily="2" charset="-122"/>
              </a:rPr>
              <a:t>)∈ </a:t>
            </a:r>
            <a:r>
              <a:rPr lang="en-US" altLang="zh-CN" b="1" i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 i="1" dirty="0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kumimoji="0" lang="zh-CN" altLang="en-US" b="1" dirty="0">
                <a:solidFill>
                  <a:srgbClr val="FF0000"/>
                </a:solidFill>
              </a:rPr>
              <a:t>∨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 i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黑体" pitchFamily="2" charset="-122"/>
              </a:rPr>
              <a:t>x,y</a:t>
            </a:r>
            <a:r>
              <a:rPr lang="en-US" altLang="zh-CN" b="1" i="1" dirty="0">
                <a:solidFill>
                  <a:srgbClr val="0000FF"/>
                </a:solidFill>
                <a:latin typeface="黑体" pitchFamily="2" charset="-122"/>
              </a:rPr>
              <a:t>)∈R</a:t>
            </a:r>
            <a:r>
              <a:rPr lang="zh-CN" altLang="en-US" b="1" i="1" dirty="0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 i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黑体" pitchFamily="2" charset="-122"/>
              </a:rPr>
              <a:t>y,z</a:t>
            </a:r>
            <a:r>
              <a:rPr lang="en-US" altLang="zh-CN" b="1" i="1" dirty="0">
                <a:solidFill>
                  <a:srgbClr val="0000FF"/>
                </a:solidFill>
                <a:latin typeface="黑体" pitchFamily="2" charset="-122"/>
              </a:rPr>
              <a:t>)∈ T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。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也就是，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     （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黑体" pitchFamily="2" charset="-122"/>
              </a:rPr>
              <a:t>x,z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)∈(R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）</a:t>
            </a:r>
            <a:r>
              <a:rPr kumimoji="0" lang="zh-CN" altLang="en-US" b="1" dirty="0">
                <a:solidFill>
                  <a:srgbClr val="B2B2B2"/>
                </a:solidFill>
              </a:rPr>
              <a:t>∨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黑体" pitchFamily="2" charset="-122"/>
              </a:rPr>
              <a:t>x,z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)∈(R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T)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），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 则有：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黑体" pitchFamily="2" charset="-122"/>
              </a:rPr>
              <a:t>x,z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)∈ 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)∪(R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T)</a:t>
            </a:r>
            <a:endParaRPr lang="en-US" altLang="zh-CN" b="1" noProof="1">
              <a:solidFill>
                <a:srgbClr val="B2B2B2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</a:rPr>
              <a:t>即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：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∪T)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)∪(R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endParaRPr lang="en-US" altLang="zh-CN" b="1" dirty="0">
              <a:solidFill>
                <a:srgbClr val="B2B2B2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      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同理可证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)∪(R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∪T)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，由集合相等概念可知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∪T)</a:t>
            </a:r>
            <a:r>
              <a:rPr lang="zh-CN" altLang="en-US" b="1" dirty="0">
                <a:solidFill>
                  <a:srgbClr val="B2B2B2"/>
                </a:solidFill>
                <a:latin typeface="黑体" pitchFamily="2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)∪(R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B2B2B2"/>
                </a:solidFill>
                <a:latin typeface="黑体" pitchFamily="2" charset="-122"/>
              </a:rPr>
              <a:t>T)</a:t>
            </a:r>
            <a:r>
              <a:rPr lang="en-US" altLang="zh-CN" dirty="0">
                <a:solidFill>
                  <a:srgbClr val="B2B2B2"/>
                </a:solidFill>
              </a:rPr>
              <a:t> </a:t>
            </a:r>
            <a:r>
              <a:rPr lang="zh-CN" b="1" dirty="0">
                <a:solidFill>
                  <a:srgbClr val="B2B2B2"/>
                </a:solidFill>
              </a:rPr>
              <a:t>■</a:t>
            </a:r>
            <a:endParaRPr lang="en-US" altLang="zh-CN" b="1" dirty="0">
              <a:solidFill>
                <a:srgbClr val="B2B2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9716-A805-412D-8E52-A7409633F859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747-DAB4-4CF7-8B3C-DB0CFF36C779}" type="slidenum">
              <a:rPr lang="en-US" altLang="zh-CN"/>
              <a:pPr/>
              <a:t>84</a:t>
            </a:fld>
            <a:r>
              <a:rPr lang="en-US" altLang="zh-CN"/>
              <a:t>/92</a:t>
            </a:r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692275" y="260350"/>
            <a:ext cx="68961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　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上的二元关系，则：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∪T)</a:t>
            </a:r>
            <a:r>
              <a:rPr lang="zh-CN" altLang="en-US" b="1">
                <a:solidFill>
                  <a:srgbClr val="FF00FF"/>
                </a:solidFill>
                <a:latin typeface="黑体" pitchFamily="2" charset="-122"/>
              </a:rPr>
              <a:t>＝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)∪(R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noProof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)∩(R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(S∪T)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b="1" noProof="1">
                <a:latin typeface="黑体" pitchFamily="2" charset="-122"/>
              </a:rPr>
              <a:t>＝(S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)∪(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)∩(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  <a:endParaRPr lang="en-US" altLang="zh-CN" b="1">
              <a:latin typeface="黑体" pitchFamily="2" charset="-122"/>
            </a:endParaRP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900113" y="1989138"/>
            <a:ext cx="7848600" cy="36877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证明：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1)</a:t>
            </a:r>
            <a:r>
              <a:rPr lang="zh-CN" altLang="en-US" b="1" dirty="0">
                <a:latin typeface="黑体" pitchFamily="2" charset="-122"/>
              </a:rPr>
              <a:t>设任意</a:t>
            </a:r>
            <a:r>
              <a:rPr lang="en-US" altLang="zh-CN" b="1" dirty="0">
                <a:latin typeface="黑体" pitchFamily="2" charset="-122"/>
              </a:rPr>
              <a:t>(</a:t>
            </a:r>
            <a:r>
              <a:rPr lang="en-US" altLang="zh-CN" b="1" dirty="0" err="1">
                <a:latin typeface="黑体" pitchFamily="2" charset="-122"/>
              </a:rPr>
              <a:t>x,z</a:t>
            </a:r>
            <a:r>
              <a:rPr lang="en-US" altLang="zh-CN" b="1" dirty="0">
                <a:latin typeface="黑体" pitchFamily="2" charset="-122"/>
              </a:rPr>
              <a:t>)∈R</a:t>
            </a:r>
            <a:r>
              <a:rPr lang="en-US" altLang="zh-CN" b="1" dirty="0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 dirty="0">
                <a:latin typeface="黑体" pitchFamily="2" charset="-122"/>
              </a:rPr>
              <a:t>∪T)</a:t>
            </a:r>
            <a:r>
              <a:rPr lang="en-US" altLang="zh-CN" b="1" noProof="1">
                <a:latin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</a:rPr>
              <a:t>，则由复合运算知，必存在</a:t>
            </a:r>
            <a:r>
              <a:rPr lang="en-US" altLang="zh-CN" b="1" dirty="0" err="1">
                <a:latin typeface="黑体" pitchFamily="2" charset="-122"/>
              </a:rPr>
              <a:t>y∈A</a:t>
            </a:r>
            <a:r>
              <a:rPr lang="en-US" altLang="zh-CN" b="1" noProof="1">
                <a:latin typeface="黑体" pitchFamily="2" charset="-122"/>
              </a:rPr>
              <a:t>,</a:t>
            </a:r>
            <a:r>
              <a:rPr lang="zh-CN" altLang="en-US" b="1" dirty="0">
                <a:latin typeface="黑体" pitchFamily="2" charset="-122"/>
              </a:rPr>
              <a:t>使得：</a:t>
            </a:r>
            <a:r>
              <a:rPr lang="en-US" altLang="zh-CN" b="1" dirty="0">
                <a:latin typeface="黑体" pitchFamily="2" charset="-122"/>
              </a:rPr>
              <a:t>(</a:t>
            </a:r>
            <a:r>
              <a:rPr lang="en-US" altLang="zh-CN" b="1" dirty="0" err="1">
                <a:latin typeface="黑体" pitchFamily="2" charset="-122"/>
              </a:rPr>
              <a:t>x,y</a:t>
            </a:r>
            <a:r>
              <a:rPr lang="en-US" altLang="zh-CN" b="1" dirty="0">
                <a:latin typeface="黑体" pitchFamily="2" charset="-122"/>
              </a:rPr>
              <a:t>)∈R</a:t>
            </a:r>
            <a:r>
              <a:rPr lang="zh-CN" altLang="en-US" b="1" dirty="0">
                <a:latin typeface="黑体" pitchFamily="2" charset="-122"/>
              </a:rPr>
              <a:t>，且</a:t>
            </a:r>
            <a:r>
              <a:rPr lang="en-US" altLang="zh-CN" b="1" dirty="0">
                <a:latin typeface="黑体" pitchFamily="2" charset="-122"/>
              </a:rPr>
              <a:t>(</a:t>
            </a:r>
            <a:r>
              <a:rPr lang="en-US" altLang="zh-CN" b="1" dirty="0" err="1">
                <a:latin typeface="黑体" pitchFamily="2" charset="-122"/>
              </a:rPr>
              <a:t>y,z</a:t>
            </a:r>
            <a:r>
              <a:rPr lang="en-US" altLang="zh-CN" b="1" dirty="0">
                <a:latin typeface="黑体" pitchFamily="2" charset="-122"/>
              </a:rPr>
              <a:t>)∈ 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 dirty="0">
                <a:latin typeface="黑体" pitchFamily="2" charset="-122"/>
              </a:rPr>
              <a:t>∪T)</a:t>
            </a:r>
            <a:r>
              <a:rPr lang="en-US" altLang="zh-CN" b="1" noProof="1">
                <a:latin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</a:rPr>
              <a:t>。即：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</a:rPr>
              <a:t>（</a:t>
            </a:r>
            <a:r>
              <a:rPr lang="en-US" altLang="zh-CN" b="1" dirty="0">
                <a:latin typeface="黑体" pitchFamily="2" charset="-122"/>
              </a:rPr>
              <a:t>(</a:t>
            </a:r>
            <a:r>
              <a:rPr lang="en-US" altLang="zh-CN" b="1" dirty="0" err="1">
                <a:latin typeface="黑体" pitchFamily="2" charset="-122"/>
              </a:rPr>
              <a:t>x,y</a:t>
            </a:r>
            <a:r>
              <a:rPr lang="en-US" altLang="zh-CN" b="1" dirty="0">
                <a:latin typeface="黑体" pitchFamily="2" charset="-122"/>
              </a:rPr>
              <a:t>)∈R</a:t>
            </a:r>
            <a:r>
              <a:rPr lang="zh-CN" altLang="en-US" b="1" dirty="0">
                <a:latin typeface="黑体" pitchFamily="2" charset="-122"/>
              </a:rPr>
              <a:t>，且</a:t>
            </a:r>
            <a:r>
              <a:rPr lang="en-US" altLang="zh-CN" b="1" dirty="0">
                <a:latin typeface="黑体" pitchFamily="2" charset="-122"/>
              </a:rPr>
              <a:t>(</a:t>
            </a:r>
            <a:r>
              <a:rPr lang="en-US" altLang="zh-CN" b="1" dirty="0" err="1">
                <a:latin typeface="黑体" pitchFamily="2" charset="-122"/>
              </a:rPr>
              <a:t>y,z</a:t>
            </a:r>
            <a:r>
              <a:rPr lang="en-US" altLang="zh-CN" b="1" dirty="0">
                <a:latin typeface="黑体" pitchFamily="2" charset="-122"/>
              </a:rPr>
              <a:t>)∈ 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zh-CN" altLang="en-US" b="1" dirty="0">
                <a:latin typeface="黑体" pitchFamily="2" charset="-122"/>
              </a:rPr>
              <a:t>）</a:t>
            </a:r>
            <a:r>
              <a:rPr kumimoji="0" lang="zh-CN" altLang="en-US" b="1" dirty="0"/>
              <a:t>∨</a:t>
            </a:r>
            <a:r>
              <a:rPr lang="zh-CN" altLang="en-US" b="1" dirty="0">
                <a:latin typeface="黑体" pitchFamily="2" charset="-122"/>
              </a:rPr>
              <a:t>（</a:t>
            </a:r>
            <a:r>
              <a:rPr lang="en-US" altLang="zh-CN" b="1" dirty="0">
                <a:latin typeface="黑体" pitchFamily="2" charset="-122"/>
              </a:rPr>
              <a:t>(</a:t>
            </a:r>
            <a:r>
              <a:rPr lang="en-US" altLang="zh-CN" b="1" dirty="0" err="1">
                <a:latin typeface="黑体" pitchFamily="2" charset="-122"/>
              </a:rPr>
              <a:t>x,y</a:t>
            </a:r>
            <a:r>
              <a:rPr lang="en-US" altLang="zh-CN" b="1" dirty="0">
                <a:latin typeface="黑体" pitchFamily="2" charset="-122"/>
              </a:rPr>
              <a:t>)∈R</a:t>
            </a:r>
            <a:r>
              <a:rPr lang="zh-CN" altLang="en-US" b="1" dirty="0">
                <a:latin typeface="黑体" pitchFamily="2" charset="-122"/>
              </a:rPr>
              <a:t>，且</a:t>
            </a:r>
            <a:r>
              <a:rPr lang="en-US" altLang="zh-CN" b="1" dirty="0">
                <a:latin typeface="黑体" pitchFamily="2" charset="-122"/>
              </a:rPr>
              <a:t>(</a:t>
            </a:r>
            <a:r>
              <a:rPr lang="en-US" altLang="zh-CN" b="1" dirty="0" err="1">
                <a:latin typeface="黑体" pitchFamily="2" charset="-122"/>
              </a:rPr>
              <a:t>y,z</a:t>
            </a:r>
            <a:r>
              <a:rPr lang="en-US" altLang="zh-CN" b="1" dirty="0">
                <a:latin typeface="黑体" pitchFamily="2" charset="-122"/>
              </a:rPr>
              <a:t>)∈ T</a:t>
            </a:r>
            <a:r>
              <a:rPr lang="en-US" altLang="zh-CN" b="1" noProof="1">
                <a:latin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</a:rPr>
              <a:t>）。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也就是，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x,z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)∈(R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kumimoji="0" lang="zh-CN" altLang="en-US" b="1" dirty="0">
                <a:solidFill>
                  <a:srgbClr val="FF0000"/>
                </a:solidFill>
              </a:rPr>
              <a:t>∨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x,z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)∈(R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 则有：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黑体" pitchFamily="2" charset="-122"/>
              </a:rPr>
              <a:t>x,z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)∈ 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)∪(R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T)</a:t>
            </a:r>
            <a:endParaRPr lang="en-US" altLang="zh-CN" b="1" noProof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即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：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∪T)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)∪(R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endParaRPr lang="en-US" altLang="zh-CN" b="1" dirty="0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同理可证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)∪(R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∪T)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，由集合相等概念可知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∪T)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)∪(R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en-US" altLang="zh-CN" dirty="0"/>
              <a:t> </a:t>
            </a:r>
            <a:r>
              <a:rPr lang="zh-CN" b="1" dirty="0">
                <a:solidFill>
                  <a:srgbClr val="FF0000"/>
                </a:solidFill>
              </a:rPr>
              <a:t>■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FA49-3899-4131-BCD3-012BB527BD34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47BC-C671-458A-9637-E8D78631E2A3}" type="slidenum">
              <a:rPr lang="en-US" altLang="zh-CN"/>
              <a:pPr/>
              <a:t>85</a:t>
            </a:fld>
            <a:r>
              <a:rPr lang="en-US" altLang="zh-CN"/>
              <a:t>/92</a:t>
            </a:r>
          </a:p>
        </p:txBody>
      </p:sp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1692275" y="260350"/>
            <a:ext cx="68961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　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上的二元关系，则：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∪T)</a:t>
            </a:r>
            <a:r>
              <a:rPr lang="zh-CN" altLang="en-US" b="1">
                <a:latin typeface="黑体" pitchFamily="2" charset="-122"/>
              </a:rPr>
              <a:t>＝</a:t>
            </a:r>
            <a:r>
              <a:rPr lang="en-US" altLang="zh-CN" b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)∪(R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∩T)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)∩(R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(S∪T)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b="1" noProof="1">
                <a:latin typeface="黑体" pitchFamily="2" charset="-122"/>
              </a:rPr>
              <a:t>＝(S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)∪(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)∩(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  <a:endParaRPr lang="en-US" altLang="zh-CN" b="1">
              <a:latin typeface="黑体" pitchFamily="2" charset="-122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827088" y="2492375"/>
            <a:ext cx="7848600" cy="36877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证明：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2)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设任意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</a:rPr>
              <a:t>∩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，则由复合运算知，必存在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y∈A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使得：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(x,y)∈R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(y,z)∈ 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</a:rPr>
              <a:t>∩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。即：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(x,y)∈R</a:t>
            </a:r>
            <a:r>
              <a:rPr lang="zh-CN" altLang="en-US" b="1" i="1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(y,z)∈ </a:t>
            </a:r>
            <a:r>
              <a:rPr lang="en-US" altLang="zh-CN" b="1" i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</a:rPr>
              <a:t>∧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(x,y)∈R</a:t>
            </a:r>
            <a:r>
              <a:rPr lang="zh-CN" altLang="en-US" b="1" i="1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(y,z)∈ T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。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也就是，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     （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(x,z)∈(R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B2B2B2"/>
                </a:solidFill>
              </a:rPr>
              <a:t>∧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(x,z)∈(R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T)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），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 则有：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(x,z)∈ (R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) </a:t>
            </a:r>
            <a:r>
              <a:rPr lang="en-US" altLang="zh-CN" b="1">
                <a:solidFill>
                  <a:srgbClr val="B2B2B2"/>
                </a:solidFill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T)</a:t>
            </a:r>
            <a:endParaRPr lang="en-US" altLang="zh-CN" b="1" noProof="1">
              <a:solidFill>
                <a:srgbClr val="B2B2B2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</a:rPr>
              <a:t>即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：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∪T)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)∪(R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zh-CN" b="1">
                <a:solidFill>
                  <a:srgbClr val="B2B2B2"/>
                </a:solidFill>
              </a:rPr>
              <a:t>■</a:t>
            </a:r>
            <a:endParaRPr lang="en-US" altLang="zh-CN" b="1">
              <a:solidFill>
                <a:srgbClr val="B2B2B2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 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     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注：此处无法推出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)</a:t>
            </a:r>
            <a:r>
              <a:rPr lang="en-US" altLang="zh-CN" b="1">
                <a:solidFill>
                  <a:srgbClr val="B2B2B2"/>
                </a:solidFill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</a:rPr>
              <a:t>∩</a:t>
            </a:r>
            <a:r>
              <a:rPr lang="en-US" altLang="zh-CN">
                <a:solidFill>
                  <a:srgbClr val="B2B2B2"/>
                </a:solidFill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T)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192-EEAE-47CA-8753-BC730E95B1C7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625A-5C72-47C9-AFE4-6D8B7EEFE8C4}" type="slidenum">
              <a:rPr lang="en-US" altLang="zh-CN"/>
              <a:pPr/>
              <a:t>86</a:t>
            </a:fld>
            <a:r>
              <a:rPr lang="en-US" altLang="zh-CN"/>
              <a:t>/92</a:t>
            </a:r>
          </a:p>
        </p:txBody>
      </p:sp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1692275" y="260350"/>
            <a:ext cx="68961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　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上的二元关系，则：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∪T)</a:t>
            </a:r>
            <a:r>
              <a:rPr lang="zh-CN" altLang="en-US" b="1">
                <a:latin typeface="黑体" pitchFamily="2" charset="-122"/>
              </a:rPr>
              <a:t>＝</a:t>
            </a:r>
            <a:r>
              <a:rPr lang="en-US" altLang="zh-CN" b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)∪(R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∩T)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)∩(R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(S∪T)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b="1" noProof="1">
                <a:latin typeface="黑体" pitchFamily="2" charset="-122"/>
              </a:rPr>
              <a:t>＝(S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)∪(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)∩(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  <a:endParaRPr lang="en-US" altLang="zh-CN" b="1">
              <a:latin typeface="黑体" pitchFamily="2" charset="-122"/>
            </a:endParaRP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827088" y="2492375"/>
            <a:ext cx="7848600" cy="36877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证明：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2)</a:t>
            </a:r>
            <a:r>
              <a:rPr lang="zh-CN" altLang="en-US" b="1">
                <a:latin typeface="黑体" pitchFamily="2" charset="-122"/>
              </a:rPr>
              <a:t>设任意</a:t>
            </a:r>
            <a:r>
              <a:rPr lang="en-US" altLang="zh-CN" b="1">
                <a:latin typeface="黑体" pitchFamily="2" charset="-122"/>
              </a:rPr>
              <a:t>(x,z)∈R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/>
              <a:t>∩</a:t>
            </a:r>
            <a:r>
              <a:rPr lang="en-US" altLang="zh-CN" b="1">
                <a:latin typeface="黑体" pitchFamily="2" charset="-122"/>
              </a:rPr>
              <a:t>T)</a:t>
            </a:r>
            <a:r>
              <a:rPr lang="en-US" altLang="zh-CN" b="1" noProof="1">
                <a:latin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</a:rPr>
              <a:t>，则由复合运算知，必存在</a:t>
            </a:r>
            <a:r>
              <a:rPr lang="en-US" altLang="zh-CN" b="1">
                <a:latin typeface="黑体" pitchFamily="2" charset="-122"/>
              </a:rPr>
              <a:t>y∈A</a:t>
            </a:r>
            <a:r>
              <a:rPr lang="en-US" altLang="zh-CN" b="1" noProof="1">
                <a:latin typeface="黑体" pitchFamily="2" charset="-122"/>
              </a:rPr>
              <a:t>,</a:t>
            </a:r>
            <a:r>
              <a:rPr lang="zh-CN" altLang="en-US" b="1">
                <a:latin typeface="黑体" pitchFamily="2" charset="-122"/>
              </a:rPr>
              <a:t>使得：</a:t>
            </a:r>
            <a:r>
              <a:rPr lang="en-US" altLang="zh-CN" b="1">
                <a:latin typeface="黑体" pitchFamily="2" charset="-122"/>
              </a:rPr>
              <a:t>(x,y)∈R</a:t>
            </a:r>
            <a:r>
              <a:rPr lang="zh-CN" altLang="en-US" b="1">
                <a:latin typeface="黑体" pitchFamily="2" charset="-122"/>
              </a:rPr>
              <a:t>，且</a:t>
            </a:r>
            <a:r>
              <a:rPr lang="en-US" altLang="zh-CN" b="1">
                <a:latin typeface="黑体" pitchFamily="2" charset="-122"/>
              </a:rPr>
              <a:t>(y,z)∈ 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/>
              <a:t>∩</a:t>
            </a:r>
            <a:r>
              <a:rPr lang="en-US" altLang="zh-CN" b="1">
                <a:latin typeface="黑体" pitchFamily="2" charset="-122"/>
              </a:rPr>
              <a:t>T)</a:t>
            </a:r>
            <a:r>
              <a:rPr lang="en-US" altLang="zh-CN" b="1" noProof="1">
                <a:latin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</a:rPr>
              <a:t>。即：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</a:rPr>
              <a:t>（</a:t>
            </a:r>
            <a:r>
              <a:rPr lang="en-US" altLang="zh-CN" b="1">
                <a:latin typeface="黑体" pitchFamily="2" charset="-122"/>
              </a:rPr>
              <a:t>(x,y)∈R</a:t>
            </a:r>
            <a:r>
              <a:rPr lang="zh-CN" altLang="en-US" b="1">
                <a:latin typeface="黑体" pitchFamily="2" charset="-122"/>
              </a:rPr>
              <a:t>，且</a:t>
            </a:r>
            <a:r>
              <a:rPr lang="en-US" altLang="zh-CN" b="1">
                <a:latin typeface="黑体" pitchFamily="2" charset="-122"/>
              </a:rPr>
              <a:t>(y,z)∈ 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zh-CN" altLang="en-US" b="1">
                <a:latin typeface="黑体" pitchFamily="2" charset="-122"/>
              </a:rPr>
              <a:t>）</a:t>
            </a:r>
            <a:r>
              <a:rPr lang="zh-CN" altLang="en-US" b="1"/>
              <a:t>∧</a:t>
            </a:r>
            <a:r>
              <a:rPr lang="zh-CN" altLang="en-US" b="1">
                <a:latin typeface="黑体" pitchFamily="2" charset="-122"/>
              </a:rPr>
              <a:t>（</a:t>
            </a:r>
            <a:r>
              <a:rPr lang="en-US" altLang="zh-CN" b="1">
                <a:latin typeface="黑体" pitchFamily="2" charset="-122"/>
              </a:rPr>
              <a:t>(x,y)∈R</a:t>
            </a:r>
            <a:r>
              <a:rPr lang="zh-CN" altLang="en-US" b="1">
                <a:latin typeface="黑体" pitchFamily="2" charset="-122"/>
              </a:rPr>
              <a:t>，且</a:t>
            </a:r>
            <a:r>
              <a:rPr lang="en-US" altLang="zh-CN" b="1">
                <a:latin typeface="黑体" pitchFamily="2" charset="-122"/>
              </a:rPr>
              <a:t>(y,z)∈ T</a:t>
            </a:r>
            <a:r>
              <a:rPr lang="en-US" altLang="zh-CN" b="1" noProof="1">
                <a:latin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</a:rPr>
              <a:t>）。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也就是，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     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(x,z)∈(R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</a:rPr>
              <a:t>∧</a:t>
            </a:r>
            <a:r>
              <a:rPr lang="zh-CN" altLang="en-US"/>
              <a:t>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(x,z)∈(R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 则有：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 (R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 </a:t>
            </a:r>
            <a:r>
              <a:rPr lang="en-US" altLang="zh-CN" b="1">
                <a:solidFill>
                  <a:srgbClr val="0000FF"/>
                </a:solidFill>
              </a:rPr>
              <a:t>∩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T)</a:t>
            </a:r>
            <a:endParaRPr lang="en-US" altLang="zh-CN" b="1" noProof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即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：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∪T)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)∪(R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b="1">
                <a:solidFill>
                  <a:srgbClr val="FF0000"/>
                </a:solidFill>
              </a:rPr>
              <a:t>■</a:t>
            </a:r>
            <a:endParaRPr lang="en-US" altLang="zh-CN" b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   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注：此处无法推出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)</a:t>
            </a:r>
            <a:r>
              <a:rPr lang="en-US" altLang="zh-CN" b="1">
                <a:solidFill>
                  <a:srgbClr val="0000FF"/>
                </a:solidFill>
              </a:rPr>
              <a:t>∩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</a:rPr>
              <a:t>∩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2359-0268-414D-BCD3-87A8742623B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B20-6866-4207-ACF3-D8BCB59F571C}" type="slidenum">
              <a:rPr lang="en-US" altLang="zh-CN"/>
              <a:pPr/>
              <a:t>87</a:t>
            </a:fld>
            <a:r>
              <a:rPr lang="en-US" altLang="zh-CN"/>
              <a:t>/92</a:t>
            </a:r>
          </a:p>
        </p:txBody>
      </p:sp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1692275" y="260350"/>
            <a:ext cx="68961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　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上的二元关系，则：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∪T)</a:t>
            </a:r>
            <a:r>
              <a:rPr lang="zh-CN" altLang="en-US" b="1">
                <a:latin typeface="黑体" pitchFamily="2" charset="-122"/>
              </a:rPr>
              <a:t>＝</a:t>
            </a:r>
            <a:r>
              <a:rPr lang="en-US" altLang="zh-CN" b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)∪(R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noProof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)∩(R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(S∪T)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＝(S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)∪(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)∩(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  <a:endParaRPr lang="en-US" altLang="zh-CN" b="1">
              <a:latin typeface="黑体" pitchFamily="2" charset="-122"/>
            </a:endParaRP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827088" y="2852738"/>
            <a:ext cx="7848600" cy="36877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证明：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3)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设任意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(x,z)∈(S∪T)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noProof="1"/>
              <a:t>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，则由复合运算知，必存在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y∈A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使得：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(x,y)∈ </a:t>
            </a:r>
            <a:r>
              <a:rPr lang="en-US" altLang="zh-CN" b="1" noProof="1">
                <a:solidFill>
                  <a:srgbClr val="0000FF"/>
                </a:solidFill>
              </a:rPr>
              <a:t>(S</a:t>
            </a:r>
            <a:r>
              <a:rPr lang="en-US" altLang="zh-CN" b="1">
                <a:solidFill>
                  <a:srgbClr val="0000FF"/>
                </a:solidFill>
              </a:rPr>
              <a:t>∪T)</a:t>
            </a:r>
            <a:r>
              <a:rPr lang="en-US" altLang="zh-CN" noProof="1"/>
              <a:t>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(y,z)∈R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。即：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(x,y)∈S</a:t>
            </a:r>
            <a:r>
              <a:rPr lang="zh-CN" altLang="en-US" b="1" i="1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(y,z)∈ R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kumimoji="0" lang="zh-CN" altLang="en-US" b="1">
                <a:solidFill>
                  <a:srgbClr val="FF0000"/>
                </a:solidFill>
              </a:rPr>
              <a:t>∨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(x,y)∈T</a:t>
            </a:r>
            <a:r>
              <a:rPr lang="zh-CN" altLang="en-US" b="1" i="1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(y,z)∈ R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。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也就是，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     （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(x,z)∈(S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）</a:t>
            </a:r>
            <a:r>
              <a:rPr kumimoji="0" lang="zh-CN" altLang="en-US" b="1">
                <a:solidFill>
                  <a:srgbClr val="B2B2B2"/>
                </a:solidFill>
              </a:rPr>
              <a:t>∨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(x,z)∈(T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），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 则有：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(x,z)∈ 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R)∪(T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endParaRPr lang="en-US" altLang="zh-CN" b="1" noProof="1">
              <a:solidFill>
                <a:srgbClr val="B2B2B2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</a:rPr>
              <a:t>即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：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∪T)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R)∪(T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endParaRPr lang="en-US" altLang="zh-CN" b="1">
              <a:solidFill>
                <a:srgbClr val="B2B2B2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      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同理可证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R)∪(T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∪T)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，由集合相等概念可知</a:t>
            </a:r>
            <a:r>
              <a:rPr lang="en-US" altLang="zh-CN" b="1">
                <a:solidFill>
                  <a:srgbClr val="B2B2B2"/>
                </a:solidFill>
              </a:rPr>
              <a:t>(S∪T)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R</a:t>
            </a:r>
            <a:r>
              <a:rPr lang="en-US" altLang="zh-CN" b="1" noProof="1">
                <a:solidFill>
                  <a:srgbClr val="B2B2B2"/>
                </a:solidFill>
              </a:rPr>
              <a:t>＝(S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</a:rPr>
              <a:t>R</a:t>
            </a:r>
            <a:r>
              <a:rPr lang="en-US" altLang="zh-CN" b="1" noProof="1">
                <a:solidFill>
                  <a:srgbClr val="B2B2B2"/>
                </a:solidFill>
              </a:rPr>
              <a:t>)∪(</a:t>
            </a:r>
            <a:r>
              <a:rPr lang="en-US" altLang="zh-CN" b="1">
                <a:solidFill>
                  <a:srgbClr val="B2B2B2"/>
                </a:solidFill>
              </a:rPr>
              <a:t>T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</a:rPr>
              <a:t>R</a:t>
            </a:r>
            <a:r>
              <a:rPr lang="en-US" altLang="zh-CN" b="1" noProof="1">
                <a:solidFill>
                  <a:srgbClr val="B2B2B2"/>
                </a:solidFill>
              </a:rPr>
              <a:t>)</a:t>
            </a:r>
            <a:r>
              <a:rPr lang="en-US" altLang="zh-CN"/>
              <a:t> </a:t>
            </a:r>
            <a:r>
              <a:rPr lang="zh-CN" b="1">
                <a:solidFill>
                  <a:srgbClr val="B2B2B2"/>
                </a:solidFill>
              </a:rPr>
              <a:t>■</a:t>
            </a:r>
            <a:endParaRPr lang="en-US" altLang="zh-CN" b="1">
              <a:solidFill>
                <a:srgbClr val="B2B2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1254-932D-4693-9561-C7A768F97C3C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B946-481C-416D-8CC3-FBE416409693}" type="slidenum">
              <a:rPr lang="en-US" altLang="zh-CN"/>
              <a:pPr/>
              <a:t>88</a:t>
            </a:fld>
            <a:r>
              <a:rPr lang="en-US" altLang="zh-CN"/>
              <a:t>/92</a:t>
            </a:r>
          </a:p>
        </p:txBody>
      </p:sp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1692275" y="260350"/>
            <a:ext cx="68961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　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上的二元关系，则：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∪T)</a:t>
            </a:r>
            <a:r>
              <a:rPr lang="zh-CN" altLang="en-US" b="1">
                <a:latin typeface="黑体" pitchFamily="2" charset="-122"/>
              </a:rPr>
              <a:t>＝</a:t>
            </a:r>
            <a:r>
              <a:rPr lang="en-US" altLang="zh-CN" b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)∪(R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noProof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)∩(R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(S∪T)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＝(S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)∪(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)∩(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  <a:endParaRPr lang="en-US" altLang="zh-CN" b="1">
              <a:latin typeface="黑体" pitchFamily="2" charset="-122"/>
            </a:endParaRP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827088" y="2852738"/>
            <a:ext cx="7848600" cy="36877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证明：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3)</a:t>
            </a:r>
            <a:r>
              <a:rPr lang="zh-CN" altLang="en-US" b="1">
                <a:latin typeface="黑体" pitchFamily="2" charset="-122"/>
              </a:rPr>
              <a:t>设任意</a:t>
            </a:r>
            <a:r>
              <a:rPr lang="en-US" altLang="zh-CN" b="1">
                <a:latin typeface="黑体" pitchFamily="2" charset="-122"/>
              </a:rPr>
              <a:t>(x,z)∈</a:t>
            </a:r>
            <a:r>
              <a:rPr lang="en-US" altLang="zh-CN" b="1"/>
              <a:t>(S∪T)</a:t>
            </a:r>
            <a:r>
              <a:rPr lang="en-US" altLang="zh-CN" b="1">
                <a:sym typeface="Symbol" pitchFamily="18" charset="2"/>
              </a:rPr>
              <a:t>R</a:t>
            </a:r>
            <a:r>
              <a:rPr lang="en-US" altLang="zh-CN" noProof="1"/>
              <a:t> </a:t>
            </a:r>
            <a:r>
              <a:rPr lang="zh-CN" altLang="en-US" b="1">
                <a:latin typeface="黑体" pitchFamily="2" charset="-122"/>
              </a:rPr>
              <a:t>，则由复合运算知，必存在</a:t>
            </a:r>
            <a:r>
              <a:rPr lang="en-US" altLang="zh-CN" b="1">
                <a:latin typeface="黑体" pitchFamily="2" charset="-122"/>
              </a:rPr>
              <a:t>y∈A</a:t>
            </a:r>
            <a:r>
              <a:rPr lang="en-US" altLang="zh-CN" b="1" noProof="1">
                <a:latin typeface="黑体" pitchFamily="2" charset="-122"/>
              </a:rPr>
              <a:t>,</a:t>
            </a:r>
            <a:r>
              <a:rPr lang="zh-CN" altLang="en-US" b="1">
                <a:latin typeface="黑体" pitchFamily="2" charset="-122"/>
              </a:rPr>
              <a:t>使得：</a:t>
            </a:r>
            <a:r>
              <a:rPr lang="en-US" altLang="zh-CN" b="1">
                <a:latin typeface="黑体" pitchFamily="2" charset="-122"/>
              </a:rPr>
              <a:t>(x,y)∈ </a:t>
            </a:r>
            <a:r>
              <a:rPr lang="en-US" altLang="zh-CN" b="1" noProof="1"/>
              <a:t>(S</a:t>
            </a:r>
            <a:r>
              <a:rPr lang="en-US" altLang="zh-CN" b="1"/>
              <a:t>∪T)</a:t>
            </a:r>
            <a:r>
              <a:rPr lang="en-US" altLang="zh-CN" noProof="1"/>
              <a:t> </a:t>
            </a:r>
            <a:r>
              <a:rPr lang="zh-CN" altLang="en-US" b="1">
                <a:latin typeface="黑体" pitchFamily="2" charset="-122"/>
              </a:rPr>
              <a:t>，且</a:t>
            </a:r>
            <a:r>
              <a:rPr lang="en-US" altLang="zh-CN" b="1">
                <a:latin typeface="黑体" pitchFamily="2" charset="-122"/>
              </a:rPr>
              <a:t>(y,z)∈R </a:t>
            </a:r>
            <a:r>
              <a:rPr lang="zh-CN" altLang="en-US" b="1">
                <a:latin typeface="黑体" pitchFamily="2" charset="-122"/>
              </a:rPr>
              <a:t>。即：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</a:rPr>
              <a:t>（</a:t>
            </a:r>
            <a:r>
              <a:rPr lang="en-US" altLang="zh-CN" b="1">
                <a:latin typeface="黑体" pitchFamily="2" charset="-122"/>
              </a:rPr>
              <a:t>(x,y)∈S</a:t>
            </a:r>
            <a:r>
              <a:rPr lang="zh-CN" altLang="en-US" b="1">
                <a:latin typeface="黑体" pitchFamily="2" charset="-122"/>
              </a:rPr>
              <a:t>，且</a:t>
            </a:r>
            <a:r>
              <a:rPr lang="en-US" altLang="zh-CN" b="1">
                <a:latin typeface="黑体" pitchFamily="2" charset="-122"/>
              </a:rPr>
              <a:t>(y,z)∈ R</a:t>
            </a:r>
            <a:r>
              <a:rPr lang="zh-CN" altLang="en-US" b="1">
                <a:latin typeface="黑体" pitchFamily="2" charset="-122"/>
              </a:rPr>
              <a:t>）</a:t>
            </a:r>
            <a:r>
              <a:rPr kumimoji="0" lang="zh-CN" altLang="en-US" b="1"/>
              <a:t>∨</a:t>
            </a:r>
            <a:r>
              <a:rPr lang="zh-CN" altLang="en-US" b="1">
                <a:latin typeface="黑体" pitchFamily="2" charset="-122"/>
              </a:rPr>
              <a:t>（</a:t>
            </a:r>
            <a:r>
              <a:rPr lang="en-US" altLang="zh-CN" b="1">
                <a:latin typeface="黑体" pitchFamily="2" charset="-122"/>
              </a:rPr>
              <a:t>(x,y)∈T</a:t>
            </a:r>
            <a:r>
              <a:rPr lang="zh-CN" altLang="en-US" b="1">
                <a:latin typeface="黑体" pitchFamily="2" charset="-122"/>
              </a:rPr>
              <a:t>，且</a:t>
            </a:r>
            <a:r>
              <a:rPr lang="en-US" altLang="zh-CN" b="1">
                <a:latin typeface="黑体" pitchFamily="2" charset="-122"/>
              </a:rPr>
              <a:t>(y,z)∈ R</a:t>
            </a:r>
            <a:r>
              <a:rPr lang="zh-CN" altLang="en-US" b="1">
                <a:latin typeface="黑体" pitchFamily="2" charset="-122"/>
              </a:rPr>
              <a:t>）。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也就是，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     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）</a:t>
            </a:r>
            <a:r>
              <a:rPr kumimoji="0" lang="zh-CN" altLang="en-US" b="1">
                <a:solidFill>
                  <a:srgbClr val="FF0000"/>
                </a:solidFill>
              </a:rPr>
              <a:t>∨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(x,z)∈(T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），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 则有：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 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R)∪(T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endParaRPr lang="en-US" altLang="zh-CN" b="1" noProof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即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：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∪T)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R)∪(T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    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同理可证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R)∪(T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∪T)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，由集合相等概念可知</a:t>
            </a:r>
            <a:r>
              <a:rPr lang="en-US" altLang="zh-CN" b="1">
                <a:solidFill>
                  <a:srgbClr val="0000FF"/>
                </a:solidFill>
              </a:rPr>
              <a:t>(S∪T)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R</a:t>
            </a:r>
            <a:r>
              <a:rPr lang="en-US" altLang="zh-CN" b="1" noProof="1">
                <a:solidFill>
                  <a:srgbClr val="0000FF"/>
                </a:solidFill>
              </a:rPr>
              <a:t>＝(S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</a:rPr>
              <a:t>R</a:t>
            </a:r>
            <a:r>
              <a:rPr lang="en-US" altLang="zh-CN" b="1" noProof="1">
                <a:solidFill>
                  <a:srgbClr val="0000FF"/>
                </a:solidFill>
              </a:rPr>
              <a:t>)∪(</a:t>
            </a:r>
            <a:r>
              <a:rPr lang="en-US" altLang="zh-CN" b="1">
                <a:solidFill>
                  <a:srgbClr val="0000FF"/>
                </a:solidFill>
              </a:rPr>
              <a:t>T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</a:rPr>
              <a:t>R</a:t>
            </a:r>
            <a:r>
              <a:rPr lang="en-US" altLang="zh-CN" b="1" noProof="1">
                <a:solidFill>
                  <a:srgbClr val="0000FF"/>
                </a:solidFill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b="1">
                <a:solidFill>
                  <a:srgbClr val="FF0000"/>
                </a:solidFill>
              </a:rPr>
              <a:t>■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2D14-3642-4318-884D-BA887FAEC952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83D-1AA0-42E7-BB7B-BB69559EBD88}" type="slidenum">
              <a:rPr lang="en-US" altLang="zh-CN"/>
              <a:pPr/>
              <a:t>89</a:t>
            </a:fld>
            <a:r>
              <a:rPr lang="en-US" altLang="zh-CN"/>
              <a:t>/92</a:t>
            </a:r>
          </a:p>
        </p:txBody>
      </p:sp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1692275" y="260350"/>
            <a:ext cx="68961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　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上的二元关系，则：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∪T)</a:t>
            </a:r>
            <a:r>
              <a:rPr lang="zh-CN" altLang="en-US" b="1">
                <a:latin typeface="黑体" pitchFamily="2" charset="-122"/>
              </a:rPr>
              <a:t>＝</a:t>
            </a:r>
            <a:r>
              <a:rPr lang="en-US" altLang="zh-CN" b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)∪(R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noProof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)∩(R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(S∪T)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b="1" noProof="1">
                <a:latin typeface="黑体" pitchFamily="2" charset="-122"/>
              </a:rPr>
              <a:t>＝(S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)∪(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(S∩T)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)∩(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</a:t>
            </a:r>
            <a:endParaRPr lang="en-US" altLang="zh-CN" b="1">
              <a:solidFill>
                <a:srgbClr val="FF00FF"/>
              </a:solidFill>
              <a:latin typeface="黑体" pitchFamily="2" charset="-122"/>
            </a:endParaRP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900113" y="3284538"/>
            <a:ext cx="7848600" cy="3286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证明：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4)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设任意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 (S∩T)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en-US" altLang="zh-CN" noProof="1">
                <a:solidFill>
                  <a:srgbClr val="0000FF"/>
                </a:solidFill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，则由复合运算知，必存在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y∈A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使得：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(x,y)∈</a:t>
            </a:r>
            <a:r>
              <a:rPr lang="en-US" altLang="zh-CN" b="1">
                <a:solidFill>
                  <a:srgbClr val="0000FF"/>
                </a:solidFill>
              </a:rPr>
              <a:t>(S∩T)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(y,z)∈ R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。即：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（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(x,y)∈S</a:t>
            </a:r>
            <a:r>
              <a:rPr lang="zh-CN" altLang="en-US" b="1" i="1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(y,z)∈ 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</a:rPr>
              <a:t>∧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（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(x,y)∈T</a:t>
            </a:r>
            <a:r>
              <a:rPr lang="zh-CN" altLang="en-US" b="1" i="1">
                <a:solidFill>
                  <a:srgbClr val="0000FF"/>
                </a:solidFill>
                <a:latin typeface="黑体" pitchFamily="2" charset="-122"/>
              </a:rPr>
              <a:t>，且</a:t>
            </a:r>
            <a:r>
              <a:rPr lang="en-US" altLang="zh-CN" b="1" i="1">
                <a:solidFill>
                  <a:srgbClr val="0000FF"/>
                </a:solidFill>
                <a:latin typeface="黑体" pitchFamily="2" charset="-122"/>
              </a:rPr>
              <a:t>(y,z)∈ 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）。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也就是，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     （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(x,z)∈(S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B2B2B2"/>
                </a:solidFill>
              </a:rPr>
              <a:t>∧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(x,z)∈(T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），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 则有：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(x,z)∈ 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 </a:t>
            </a:r>
            <a:r>
              <a:rPr lang="en-US" altLang="zh-CN" b="1">
                <a:solidFill>
                  <a:srgbClr val="B2B2B2"/>
                </a:solidFill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(T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endParaRPr lang="en-US" altLang="zh-CN" b="1" noProof="1">
              <a:solidFill>
                <a:srgbClr val="B2B2B2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</a:rPr>
              <a:t>即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：</a:t>
            </a:r>
            <a:r>
              <a:rPr lang="zh-CN" altLang="en-US" b="1" noProof="1">
                <a:solidFill>
                  <a:srgbClr val="B2B2B2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</a:rPr>
              <a:t>(S∩T)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</a:rPr>
              <a:t>R</a:t>
            </a:r>
            <a:r>
              <a:rPr lang="en-US" altLang="zh-CN" b="1" noProof="1">
                <a:solidFill>
                  <a:srgbClr val="B2B2B2"/>
                </a:solidFill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</a:rPr>
              <a:t>(S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</a:rPr>
              <a:t>R</a:t>
            </a:r>
            <a:r>
              <a:rPr lang="en-US" altLang="zh-CN" b="1" noProof="1">
                <a:solidFill>
                  <a:srgbClr val="B2B2B2"/>
                </a:solidFill>
              </a:rPr>
              <a:t>)∩(</a:t>
            </a:r>
            <a:r>
              <a:rPr lang="en-US" altLang="zh-CN" b="1">
                <a:solidFill>
                  <a:srgbClr val="B2B2B2"/>
                </a:solidFill>
              </a:rPr>
              <a:t>T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</a:rPr>
              <a:t>R</a:t>
            </a:r>
            <a:r>
              <a:rPr lang="en-US" altLang="zh-CN" b="1" noProof="1">
                <a:solidFill>
                  <a:srgbClr val="B2B2B2"/>
                </a:solidFill>
              </a:rPr>
              <a:t>)</a:t>
            </a:r>
            <a:r>
              <a:rPr lang="en-US" altLang="zh-CN" noProof="1">
                <a:solidFill>
                  <a:srgbClr val="B2B2B2"/>
                </a:solidFill>
              </a:rPr>
              <a:t> </a:t>
            </a:r>
            <a:r>
              <a:rPr lang="zh-CN" b="1">
                <a:solidFill>
                  <a:srgbClr val="B2B2B2"/>
                </a:solidFill>
              </a:rPr>
              <a:t>■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 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     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注：此处无法推出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r>
              <a:rPr lang="en-US" altLang="zh-CN" b="1">
                <a:solidFill>
                  <a:srgbClr val="B2B2B2"/>
                </a:solidFill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(T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R)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B2B2B2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B2B2B2"/>
                </a:solidFill>
              </a:rPr>
              <a:t>∩</a:t>
            </a:r>
            <a:r>
              <a:rPr lang="en-US" altLang="zh-CN">
                <a:solidFill>
                  <a:srgbClr val="B2B2B2"/>
                </a:solidFill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</a:rPr>
              <a:t>T)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</a:t>
            </a:r>
            <a:r>
              <a:rPr lang="en-US" altLang="zh-CN">
                <a:solidFill>
                  <a:srgbClr val="B2B2B2"/>
                </a:solidFill>
              </a:rPr>
              <a:t> R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1BB-811A-4282-B8B0-D74A762FEA72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0CF7-001E-4408-A67B-F3FD3341ED04}" type="slidenum">
              <a:rPr lang="en-US" altLang="zh-CN"/>
              <a:pPr/>
              <a:t>9</a:t>
            </a:fld>
            <a:r>
              <a:rPr lang="en-US" altLang="zh-CN"/>
              <a:t>/92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§4</a:t>
            </a:r>
            <a:r>
              <a:rPr lang="en-US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二元关系及其表示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5286375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为表达元素之间的关系，可用英文字母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表示所定义的关系。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当元素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关于元素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具有指定的关系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时，则 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表示成：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不具有指定的关系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时，则表示成：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y</a:t>
            </a:r>
            <a:endParaRPr lang="en-US" altLang="zh-CN" i="1" dirty="0">
              <a:solidFill>
                <a:srgbClr val="FF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B2B2B2"/>
                </a:solidFill>
                <a:ea typeface="楷体_GB2312" pitchFamily="49" charset="-122"/>
              </a:rPr>
              <a:t>此外，还可以用另外的形式来表达关系。如可以用笛卡尔序偶（</a:t>
            </a:r>
            <a:r>
              <a:rPr lang="en-US" altLang="zh-CN" dirty="0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B2B2B2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B2B2B2"/>
                </a:solidFill>
                <a:ea typeface="楷体_GB2312" pitchFamily="49" charset="-122"/>
              </a:rPr>
              <a:t>）来表达</a:t>
            </a:r>
            <a:r>
              <a:rPr lang="en-US" altLang="zh-CN" i="1" dirty="0" err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B2B2B2"/>
                </a:solidFill>
                <a:ea typeface="楷体_GB2312" pitchFamily="49" charset="-122"/>
              </a:rPr>
              <a:t>R</a:t>
            </a:r>
            <a:r>
              <a:rPr lang="en-US" altLang="zh-CN" i="1" dirty="0" err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B2B2B2"/>
                </a:solidFill>
                <a:ea typeface="楷体_GB2312" pitchFamily="49" charset="-122"/>
              </a:rPr>
              <a:t>的意义。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B2B2B2"/>
                </a:solidFill>
                <a:ea typeface="楷体_GB2312" pitchFamily="49" charset="-122"/>
              </a:rPr>
              <a:t>下面的定义就将这两种表示法联系了起来。</a:t>
            </a:r>
          </a:p>
        </p:txBody>
      </p:sp>
      <p:sp>
        <p:nvSpPr>
          <p:cNvPr id="264196" name="Line 4"/>
          <p:cNvSpPr>
            <a:spLocks noChangeShapeType="1"/>
          </p:cNvSpPr>
          <p:nvPr/>
        </p:nvSpPr>
        <p:spPr bwMode="auto">
          <a:xfrm flipH="1">
            <a:off x="1547664" y="4437063"/>
            <a:ext cx="360362" cy="3603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9FAB-F9A1-41CF-9F32-C37B1AFF7E4F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2143-0EED-44B0-8AC9-5F95200B8D53}" type="slidenum">
              <a:rPr lang="en-US" altLang="zh-CN"/>
              <a:pPr/>
              <a:t>90</a:t>
            </a:fld>
            <a:r>
              <a:rPr lang="en-US" altLang="zh-CN"/>
              <a:t>/92</a:t>
            </a:r>
          </a:p>
        </p:txBody>
      </p:sp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1692275" y="260350"/>
            <a:ext cx="68961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　　设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上的二元关系，则：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∪T)</a:t>
            </a:r>
            <a:r>
              <a:rPr lang="zh-CN" altLang="en-US" b="1">
                <a:latin typeface="黑体" pitchFamily="2" charset="-122"/>
              </a:rPr>
              <a:t>＝</a:t>
            </a:r>
            <a:r>
              <a:rPr lang="en-US" altLang="zh-CN" b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)∪(R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(S</a:t>
            </a:r>
            <a:r>
              <a:rPr lang="en-US" altLang="zh-CN" b="1">
                <a:latin typeface="黑体" pitchFamily="2" charset="-122"/>
              </a:rPr>
              <a:t>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 </a:t>
            </a:r>
            <a:r>
              <a:rPr lang="en-US" altLang="zh-CN" b="1" noProof="1">
                <a:latin typeface="黑体" pitchFamily="2" charset="-122"/>
              </a:rPr>
              <a:t>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 noProof="1">
                <a:latin typeface="黑体" pitchFamily="2" charset="-122"/>
              </a:rPr>
              <a:t>S</a:t>
            </a:r>
            <a:r>
              <a:rPr lang="en-US" altLang="zh-CN" b="1">
                <a:latin typeface="黑体" pitchFamily="2" charset="-122"/>
              </a:rPr>
              <a:t>)∩(R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T)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黑体" pitchFamily="2" charset="-122"/>
              </a:rPr>
              <a:t>(S∪T)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R</a:t>
            </a:r>
            <a:r>
              <a:rPr lang="en-US" altLang="zh-CN" b="1" noProof="1">
                <a:latin typeface="黑体" pitchFamily="2" charset="-122"/>
              </a:rPr>
              <a:t>＝(S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)∪(</a:t>
            </a:r>
            <a:r>
              <a:rPr lang="en-US" altLang="zh-CN" b="1">
                <a:latin typeface="黑体" pitchFamily="2" charset="-122"/>
              </a:rPr>
              <a:t>T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b="1" noProof="1">
                <a:latin typeface="黑体" pitchFamily="2" charset="-122"/>
              </a:rPr>
              <a:t>)</a:t>
            </a:r>
          </a:p>
          <a:p>
            <a:pPr marL="533400" indent="-5334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(S∩T)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)∩(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T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latin typeface="黑体" pitchFamily="2" charset="-122"/>
              </a:rPr>
              <a:t>)</a:t>
            </a:r>
            <a:endParaRPr lang="en-US" altLang="zh-CN" b="1">
              <a:solidFill>
                <a:srgbClr val="FF00FF"/>
              </a:solidFill>
              <a:latin typeface="黑体" pitchFamily="2" charset="-122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900113" y="3284538"/>
            <a:ext cx="7848600" cy="3286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证明：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4)</a:t>
            </a:r>
            <a:r>
              <a:rPr lang="zh-CN" altLang="en-US" b="1">
                <a:latin typeface="黑体" pitchFamily="2" charset="-122"/>
              </a:rPr>
              <a:t>设任意</a:t>
            </a:r>
            <a:r>
              <a:rPr lang="en-US" altLang="zh-CN" b="1">
                <a:latin typeface="黑体" pitchFamily="2" charset="-122"/>
              </a:rPr>
              <a:t>(x,z)∈ (S∩T)</a:t>
            </a:r>
            <a:r>
              <a:rPr lang="en-US" altLang="zh-CN" b="1"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latin typeface="黑体" pitchFamily="2" charset="-122"/>
              </a:rPr>
              <a:t>R</a:t>
            </a:r>
            <a:r>
              <a:rPr lang="en-US" altLang="zh-CN" noProof="1"/>
              <a:t> </a:t>
            </a:r>
            <a:r>
              <a:rPr lang="zh-CN" altLang="en-US" b="1">
                <a:latin typeface="黑体" pitchFamily="2" charset="-122"/>
              </a:rPr>
              <a:t>，则由复合运算知，必存在</a:t>
            </a:r>
            <a:r>
              <a:rPr lang="en-US" altLang="zh-CN" b="1">
                <a:latin typeface="黑体" pitchFamily="2" charset="-122"/>
              </a:rPr>
              <a:t>y∈A</a:t>
            </a:r>
            <a:r>
              <a:rPr lang="en-US" altLang="zh-CN" b="1" noProof="1">
                <a:latin typeface="黑体" pitchFamily="2" charset="-122"/>
              </a:rPr>
              <a:t>,</a:t>
            </a:r>
            <a:r>
              <a:rPr lang="zh-CN" altLang="en-US" b="1">
                <a:latin typeface="黑体" pitchFamily="2" charset="-122"/>
              </a:rPr>
              <a:t>使得：</a:t>
            </a:r>
            <a:r>
              <a:rPr lang="en-US" altLang="zh-CN" b="1">
                <a:latin typeface="黑体" pitchFamily="2" charset="-122"/>
              </a:rPr>
              <a:t>(x,y)∈</a:t>
            </a:r>
            <a:r>
              <a:rPr lang="en-US" altLang="zh-CN" b="1"/>
              <a:t>(S∩T)</a:t>
            </a:r>
            <a:r>
              <a:rPr lang="en-US" altLang="zh-CN"/>
              <a:t> </a:t>
            </a:r>
            <a:r>
              <a:rPr lang="zh-CN" altLang="en-US" b="1">
                <a:latin typeface="黑体" pitchFamily="2" charset="-122"/>
              </a:rPr>
              <a:t>，且</a:t>
            </a:r>
            <a:r>
              <a:rPr lang="en-US" altLang="zh-CN" b="1">
                <a:latin typeface="黑体" pitchFamily="2" charset="-122"/>
              </a:rPr>
              <a:t>(y,z)∈ R</a:t>
            </a:r>
            <a:r>
              <a:rPr lang="en-US" altLang="zh-CN" b="1" noProof="1">
                <a:latin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</a:rPr>
              <a:t>。即：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</a:rPr>
              <a:t>（</a:t>
            </a:r>
            <a:r>
              <a:rPr lang="en-US" altLang="zh-CN" b="1">
                <a:latin typeface="黑体" pitchFamily="2" charset="-122"/>
              </a:rPr>
              <a:t>(x,y)∈S</a:t>
            </a:r>
            <a:r>
              <a:rPr lang="zh-CN" altLang="en-US" b="1">
                <a:latin typeface="黑体" pitchFamily="2" charset="-122"/>
              </a:rPr>
              <a:t>，且</a:t>
            </a:r>
            <a:r>
              <a:rPr lang="en-US" altLang="zh-CN" b="1">
                <a:latin typeface="黑体" pitchFamily="2" charset="-122"/>
              </a:rPr>
              <a:t>(y,z)∈ R</a:t>
            </a:r>
            <a:r>
              <a:rPr lang="zh-CN" altLang="en-US" b="1">
                <a:latin typeface="黑体" pitchFamily="2" charset="-122"/>
              </a:rPr>
              <a:t>）</a:t>
            </a:r>
            <a:r>
              <a:rPr lang="zh-CN" altLang="en-US" b="1"/>
              <a:t>∧</a:t>
            </a:r>
            <a:r>
              <a:rPr lang="zh-CN" altLang="en-US" b="1">
                <a:latin typeface="黑体" pitchFamily="2" charset="-122"/>
              </a:rPr>
              <a:t>（</a:t>
            </a:r>
            <a:r>
              <a:rPr lang="en-US" altLang="zh-CN" b="1">
                <a:latin typeface="黑体" pitchFamily="2" charset="-122"/>
              </a:rPr>
              <a:t>(x,y)∈T</a:t>
            </a:r>
            <a:r>
              <a:rPr lang="zh-CN" altLang="en-US" b="1">
                <a:latin typeface="黑体" pitchFamily="2" charset="-122"/>
              </a:rPr>
              <a:t>，且</a:t>
            </a:r>
            <a:r>
              <a:rPr lang="en-US" altLang="zh-CN" b="1">
                <a:latin typeface="黑体" pitchFamily="2" charset="-122"/>
              </a:rPr>
              <a:t>(y,z)∈ R</a:t>
            </a:r>
            <a:r>
              <a:rPr lang="zh-CN" altLang="en-US" b="1">
                <a:latin typeface="黑体" pitchFamily="2" charset="-122"/>
              </a:rPr>
              <a:t>）。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也就是，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     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</a:rPr>
              <a:t>∧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(x,z)∈(T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，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 则有：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(x,z)∈ 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 </a:t>
            </a:r>
            <a:r>
              <a:rPr lang="en-US" altLang="zh-CN" b="1">
                <a:solidFill>
                  <a:srgbClr val="0000FF"/>
                </a:solidFill>
              </a:rPr>
              <a:t>∩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(T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endParaRPr lang="en-US" altLang="zh-CN" b="1" noProof="1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即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：</a:t>
            </a:r>
            <a:r>
              <a:rPr lang="zh-CN" altLang="en-US" b="1" noProof="1">
                <a:solidFill>
                  <a:srgbClr val="0000FF"/>
                </a:solidFill>
                <a:latin typeface="黑体" pitchFamily="2" charset="-122"/>
              </a:rPr>
              <a:t> </a:t>
            </a:r>
            <a:r>
              <a:rPr lang="en-US" altLang="zh-CN" b="1">
                <a:solidFill>
                  <a:srgbClr val="FF00FF"/>
                </a:solidFill>
              </a:rPr>
              <a:t>(S∩T)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</a:rPr>
              <a:t>R</a:t>
            </a:r>
            <a:r>
              <a:rPr lang="en-US" altLang="zh-CN" b="1" noProof="1">
                <a:solidFill>
                  <a:srgbClr val="FF00FF"/>
                </a:solidFill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FF00FF"/>
                </a:solidFill>
              </a:rPr>
              <a:t>(S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</a:rPr>
              <a:t>R</a:t>
            </a:r>
            <a:r>
              <a:rPr lang="en-US" altLang="zh-CN" b="1" noProof="1">
                <a:solidFill>
                  <a:srgbClr val="FF00FF"/>
                </a:solidFill>
              </a:rPr>
              <a:t>)∩(</a:t>
            </a:r>
            <a:r>
              <a:rPr lang="en-US" altLang="zh-CN" b="1">
                <a:solidFill>
                  <a:srgbClr val="FF00FF"/>
                </a:solidFill>
              </a:rPr>
              <a:t>T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FF00FF"/>
                </a:solidFill>
              </a:rPr>
              <a:t>R</a:t>
            </a:r>
            <a:r>
              <a:rPr lang="en-US" altLang="zh-CN" b="1" noProof="1">
                <a:solidFill>
                  <a:srgbClr val="FF00FF"/>
                </a:solidFill>
              </a:rPr>
              <a:t>)</a:t>
            </a:r>
            <a:r>
              <a:rPr lang="en-US" altLang="zh-CN" noProof="1"/>
              <a:t> </a:t>
            </a:r>
            <a:r>
              <a:rPr lang="zh-CN" b="1">
                <a:solidFill>
                  <a:srgbClr val="FF0000"/>
                </a:solidFill>
              </a:rPr>
              <a:t>■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    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注：此处无法推出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r>
              <a:rPr lang="en-US" altLang="zh-CN" b="1">
                <a:solidFill>
                  <a:srgbClr val="0000FF"/>
                </a:solidFill>
              </a:rPr>
              <a:t>∩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(T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R)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  <a:sym typeface="Symbol" pitchFamily="18" charset="2"/>
              </a:rPr>
              <a:t></a:t>
            </a:r>
            <a:r>
              <a:rPr lang="en-US" altLang="zh-CN" b="1" noProof="1">
                <a:solidFill>
                  <a:srgbClr val="0000FF"/>
                </a:solidFill>
                <a:latin typeface="黑体" pitchFamily="2" charset="-122"/>
              </a:rPr>
              <a:t>(S</a:t>
            </a:r>
            <a:r>
              <a:rPr lang="en-US" altLang="zh-CN" b="1">
                <a:solidFill>
                  <a:srgbClr val="0000FF"/>
                </a:solidFill>
              </a:rPr>
              <a:t>∩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</a:rPr>
              <a:t>T)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>
                <a:solidFill>
                  <a:srgbClr val="0000FF"/>
                </a:solidFill>
              </a:rPr>
              <a:t> R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F96-704E-40D8-89F6-B6DA7ABBA34B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7818-8DDA-448D-9EED-51ACD63C5A1A}" type="slidenum">
              <a:rPr lang="en-US" altLang="zh-CN"/>
              <a:pPr/>
              <a:t>91</a:t>
            </a:fld>
            <a:r>
              <a:rPr lang="en-US" altLang="zh-CN"/>
              <a:t>/92</a:t>
            </a:r>
          </a:p>
        </p:txBody>
      </p:sp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1619250" y="333375"/>
            <a:ext cx="68976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</a:t>
            </a:r>
            <a:endParaRPr lang="en-US" altLang="zh-CN" sz="3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1317625" y="1196975"/>
            <a:ext cx="7575550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都是集合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的二元关系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(RUS)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=R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US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</a:t>
            </a:r>
            <a:endParaRPr lang="en-US" altLang="zh-CN" sz="2800" b="1" baseline="30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(R∩S)</a:t>
            </a:r>
            <a:r>
              <a:rPr lang="en-US" altLang="zh-CN" sz="2800" b="1" baseline="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-1=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∩S</a:t>
            </a:r>
            <a:r>
              <a:rPr lang="en-US" altLang="zh-CN" sz="2800" b="1" baseline="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(R-S)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=R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-S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 (R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-1=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（证明见</a:t>
            </a:r>
            <a:r>
              <a:rPr lang="en-US" altLang="zh-CN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p61</a:t>
            </a:r>
            <a:r>
              <a:rPr lang="zh-CN" altLang="en-US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略）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§"/>
            </a:pPr>
            <a:endParaRPr lang="en-US" altLang="zh-CN" sz="28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1979613" y="3113088"/>
          <a:ext cx="1728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4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13088"/>
                        <a:ext cx="17287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2705-6157-4B12-8A6C-6380589A4D67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F5C5-7E60-466B-A674-D8F8DFE3C2D7}" type="slidenum">
              <a:rPr lang="en-US" altLang="zh-CN"/>
              <a:pPr/>
              <a:t>92</a:t>
            </a:fld>
            <a:r>
              <a:rPr lang="en-US" altLang="zh-CN"/>
              <a:t>/92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697763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 sz="4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4400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65 </a:t>
            </a:r>
            <a:r>
              <a:rPr lang="en-US" altLang="zh-CN" sz="4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>
              <a:buClr>
                <a:srgbClr val="FF0000"/>
              </a:buClr>
            </a:pPr>
            <a:r>
              <a:rPr lang="en-US" altLang="zh-CN" sz="4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4400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66</a:t>
            </a:r>
            <a:r>
              <a:rPr lang="en-US" altLang="zh-CN" sz="4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4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10(2)(4)</a:t>
            </a:r>
            <a:r>
              <a:rPr lang="zh-CN" altLang="en-US" sz="4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4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104c9f20-79c0-46c8-8bea-59dd84c42830.mdb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3209</TotalTime>
  <Words>7990</Words>
  <Application>Microsoft Office PowerPoint</Application>
  <PresentationFormat>全屏显示(4:3)</PresentationFormat>
  <Paragraphs>986</Paragraphs>
  <Slides>92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92</vt:i4>
      </vt:variant>
    </vt:vector>
  </HeadingPairs>
  <TitlesOfParts>
    <vt:vector size="104" baseType="lpstr">
      <vt:lpstr>黑体</vt:lpstr>
      <vt:lpstr>楷体_GB2312</vt:lpstr>
      <vt:lpstr>宋体</vt:lpstr>
      <vt:lpstr>MT Extra</vt:lpstr>
      <vt:lpstr>Symbol</vt:lpstr>
      <vt:lpstr>Times New Roman</vt:lpstr>
      <vt:lpstr>Wingdings</vt:lpstr>
      <vt:lpstr>Notebook</vt:lpstr>
      <vt:lpstr>Equation</vt:lpstr>
      <vt:lpstr>Microsoft 公式 3.0</vt:lpstr>
      <vt:lpstr>公式</vt:lpstr>
      <vt:lpstr>Microsoft Equation</vt:lpstr>
      <vt:lpstr>PowerPoint 演示文稿</vt:lpstr>
      <vt:lpstr>第4章的主要内容</vt:lpstr>
      <vt:lpstr>本节课主要内容</vt:lpstr>
      <vt:lpstr>第四章  二元关系</vt:lpstr>
      <vt:lpstr>第四章  二元关系</vt:lpstr>
      <vt:lpstr>第四章  二元关系</vt:lpstr>
      <vt:lpstr>§4.1  二元关系及其表示</vt:lpstr>
      <vt:lpstr>§4．1  二元关系及其表示</vt:lpstr>
      <vt:lpstr>§4．1  二元关系及其表示</vt:lpstr>
      <vt:lpstr>§4．1  二元关系及其表示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关系的表示法</vt:lpstr>
      <vt:lpstr>关系的表示法</vt:lpstr>
      <vt:lpstr>2.关系图法（有向图表示法）</vt:lpstr>
      <vt:lpstr>2.关系图法（有向图表示法）</vt:lpstr>
      <vt:lpstr>2.关系图法（有向图表示法）</vt:lpstr>
      <vt:lpstr>例6：</vt:lpstr>
      <vt:lpstr>例6：</vt:lpstr>
      <vt:lpstr>例6：</vt:lpstr>
      <vt:lpstr>例6：</vt:lpstr>
      <vt:lpstr>3.关系矩阵表示法</vt:lpstr>
      <vt:lpstr>3.关系矩阵表示法</vt:lpstr>
      <vt:lpstr>例7：</vt:lpstr>
      <vt:lpstr>例7：</vt:lpstr>
      <vt:lpstr>§4.2 关系的性质</vt:lpstr>
      <vt:lpstr>§4.2 关系的性质</vt:lpstr>
      <vt:lpstr>例8：</vt:lpstr>
      <vt:lpstr>例8：</vt:lpstr>
      <vt:lpstr>例8：(续1)</vt:lpstr>
      <vt:lpstr>例8：(续1)</vt:lpstr>
      <vt:lpstr>例8：(续2)</vt:lpstr>
      <vt:lpstr>例8：(续2)</vt:lpstr>
      <vt:lpstr>结论</vt:lpstr>
      <vt:lpstr>结论</vt:lpstr>
      <vt:lpstr>结论</vt:lpstr>
      <vt:lpstr>对称性与反对称性</vt:lpstr>
      <vt:lpstr>对称性与反对称性</vt:lpstr>
      <vt:lpstr>例9：</vt:lpstr>
      <vt:lpstr>例9：</vt:lpstr>
      <vt:lpstr>例9：</vt:lpstr>
      <vt:lpstr>例9：</vt:lpstr>
      <vt:lpstr>例9：(续1)</vt:lpstr>
      <vt:lpstr>例9：(续1)</vt:lpstr>
      <vt:lpstr>例9：(续1)</vt:lpstr>
      <vt:lpstr>例9：(续1)</vt:lpstr>
      <vt:lpstr>结论</vt:lpstr>
      <vt:lpstr>结论</vt:lpstr>
      <vt:lpstr>结论</vt:lpstr>
      <vt:lpstr>传递性</vt:lpstr>
      <vt:lpstr>传递性</vt:lpstr>
      <vt:lpstr>例10:   ★</vt:lpstr>
      <vt:lpstr>结论</vt:lpstr>
      <vt:lpstr>结论</vt:lpstr>
      <vt:lpstr>§4.3 关系的运算</vt:lpstr>
      <vt:lpstr>例11：</vt:lpstr>
      <vt:lpstr>例11：</vt:lpstr>
      <vt:lpstr>关系的复合运算</vt:lpstr>
      <vt:lpstr>复合关系的矩阵表示</vt:lpstr>
      <vt:lpstr>例12：</vt:lpstr>
      <vt:lpstr>例12：</vt:lpstr>
      <vt:lpstr>例12（续）：</vt:lpstr>
      <vt:lpstr>例12（续）：</vt:lpstr>
      <vt:lpstr>例12（续）：</vt:lpstr>
      <vt:lpstr>关系的幂</vt:lpstr>
      <vt:lpstr>关系的逆运算</vt:lpstr>
      <vt:lpstr>关系的逆运算</vt:lpstr>
      <vt:lpstr>例4.13</vt:lpstr>
      <vt:lpstr>例4.13</vt:lpstr>
      <vt:lpstr>例4.13</vt:lpstr>
      <vt:lpstr>例4.13(续)</vt:lpstr>
      <vt:lpstr>PowerPoint 演示文稿</vt:lpstr>
      <vt:lpstr>PowerPoint 演示文稿</vt:lpstr>
      <vt:lpstr>PowerPoint 演示文稿</vt:lpstr>
      <vt:lpstr>PowerPoint 演示文稿</vt:lpstr>
      <vt:lpstr>证明（续）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</cp:lastModifiedBy>
  <cp:revision>389</cp:revision>
  <dcterms:created xsi:type="dcterms:W3CDTF">2002-08-01T13:37:15Z</dcterms:created>
  <dcterms:modified xsi:type="dcterms:W3CDTF">2018-10-15T03:01:44Z</dcterms:modified>
</cp:coreProperties>
</file>