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7"/>
  </p:notesMasterIdLst>
  <p:sldIdLst>
    <p:sldId id="569" r:id="rId2"/>
    <p:sldId id="547" r:id="rId3"/>
    <p:sldId id="548" r:id="rId4"/>
    <p:sldId id="443" r:id="rId5"/>
    <p:sldId id="487" r:id="rId6"/>
    <p:sldId id="488" r:id="rId7"/>
    <p:sldId id="489" r:id="rId8"/>
    <p:sldId id="490" r:id="rId9"/>
    <p:sldId id="491" r:id="rId10"/>
    <p:sldId id="492" r:id="rId11"/>
    <p:sldId id="444" r:id="rId12"/>
    <p:sldId id="454" r:id="rId13"/>
    <p:sldId id="455" r:id="rId14"/>
    <p:sldId id="456" r:id="rId15"/>
    <p:sldId id="563" r:id="rId16"/>
    <p:sldId id="445" r:id="rId17"/>
    <p:sldId id="458" r:id="rId18"/>
    <p:sldId id="446" r:id="rId19"/>
    <p:sldId id="459" r:id="rId20"/>
    <p:sldId id="447" r:id="rId21"/>
    <p:sldId id="407" r:id="rId22"/>
    <p:sldId id="408" r:id="rId23"/>
    <p:sldId id="462" r:id="rId24"/>
    <p:sldId id="463" r:id="rId25"/>
    <p:sldId id="464" r:id="rId26"/>
    <p:sldId id="460" r:id="rId27"/>
    <p:sldId id="556" r:id="rId28"/>
    <p:sldId id="557" r:id="rId29"/>
    <p:sldId id="558" r:id="rId30"/>
    <p:sldId id="564" r:id="rId31"/>
    <p:sldId id="549" r:id="rId32"/>
    <p:sldId id="410" r:id="rId33"/>
    <p:sldId id="411" r:id="rId34"/>
    <p:sldId id="413" r:id="rId35"/>
    <p:sldId id="414" r:id="rId36"/>
    <p:sldId id="550" r:id="rId37"/>
    <p:sldId id="551" r:id="rId38"/>
    <p:sldId id="552" r:id="rId39"/>
    <p:sldId id="553" r:id="rId40"/>
    <p:sldId id="554" r:id="rId41"/>
    <p:sldId id="416" r:id="rId42"/>
    <p:sldId id="479" r:id="rId43"/>
    <p:sldId id="480" r:id="rId44"/>
    <p:sldId id="417" r:id="rId45"/>
    <p:sldId id="481" r:id="rId46"/>
    <p:sldId id="482" r:id="rId47"/>
    <p:sldId id="485" r:id="rId48"/>
    <p:sldId id="484" r:id="rId49"/>
    <p:sldId id="418" r:id="rId50"/>
    <p:sldId id="486" r:id="rId51"/>
    <p:sldId id="555" r:id="rId52"/>
    <p:sldId id="419" r:id="rId53"/>
    <p:sldId id="420" r:id="rId54"/>
    <p:sldId id="495" r:id="rId55"/>
    <p:sldId id="565" r:id="rId56"/>
    <p:sldId id="566" r:id="rId57"/>
    <p:sldId id="567" r:id="rId58"/>
    <p:sldId id="568" r:id="rId59"/>
    <p:sldId id="559" r:id="rId60"/>
    <p:sldId id="560" r:id="rId61"/>
    <p:sldId id="500" r:id="rId62"/>
    <p:sldId id="501" r:id="rId63"/>
    <p:sldId id="502" r:id="rId64"/>
    <p:sldId id="503" r:id="rId65"/>
    <p:sldId id="561" r:id="rId66"/>
    <p:sldId id="504" r:id="rId67"/>
    <p:sldId id="505" r:id="rId68"/>
    <p:sldId id="506" r:id="rId69"/>
    <p:sldId id="507" r:id="rId70"/>
    <p:sldId id="508" r:id="rId71"/>
    <p:sldId id="509" r:id="rId72"/>
    <p:sldId id="510" r:id="rId73"/>
    <p:sldId id="511" r:id="rId74"/>
    <p:sldId id="512" r:id="rId75"/>
    <p:sldId id="517" r:id="rId76"/>
    <p:sldId id="518" r:id="rId77"/>
    <p:sldId id="519" r:id="rId78"/>
    <p:sldId id="520" r:id="rId79"/>
    <p:sldId id="521" r:id="rId80"/>
    <p:sldId id="522" r:id="rId81"/>
    <p:sldId id="523" r:id="rId82"/>
    <p:sldId id="524" r:id="rId83"/>
    <p:sldId id="525" r:id="rId84"/>
    <p:sldId id="526" r:id="rId85"/>
    <p:sldId id="527" r:id="rId86"/>
    <p:sldId id="528" r:id="rId87"/>
    <p:sldId id="529" r:id="rId88"/>
    <p:sldId id="530" r:id="rId89"/>
    <p:sldId id="531" r:id="rId90"/>
    <p:sldId id="532" r:id="rId91"/>
    <p:sldId id="533" r:id="rId92"/>
    <p:sldId id="534" r:id="rId93"/>
    <p:sldId id="535" r:id="rId94"/>
    <p:sldId id="536" r:id="rId95"/>
    <p:sldId id="537" r:id="rId96"/>
    <p:sldId id="538" r:id="rId97"/>
    <p:sldId id="539" r:id="rId98"/>
    <p:sldId id="540" r:id="rId99"/>
    <p:sldId id="541" r:id="rId100"/>
    <p:sldId id="542" r:id="rId101"/>
    <p:sldId id="543" r:id="rId102"/>
    <p:sldId id="544" r:id="rId103"/>
    <p:sldId id="545" r:id="rId104"/>
    <p:sldId id="562" r:id="rId105"/>
    <p:sldId id="546" r:id="rId106"/>
  </p:sldIdLst>
  <p:sldSz cx="9144000" cy="6858000" type="screen4x3"/>
  <p:notesSz cx="6858000" cy="9144000"/>
  <p:custDataLst>
    <p:tags r:id="rId10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  <a:srgbClr val="191919"/>
    <a:srgbClr val="FFFF00"/>
    <a:srgbClr val="78FFFF"/>
    <a:srgbClr val="FF00FF"/>
    <a:srgbClr val="3333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81" autoAdjust="0"/>
    <p:restoredTop sz="93490" autoAdjust="0"/>
  </p:normalViewPr>
  <p:slideViewPr>
    <p:cSldViewPr>
      <p:cViewPr varScale="1">
        <p:scale>
          <a:sx n="88" d="100"/>
          <a:sy n="88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gs" Target="tags/tag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0-10-21T11:27:45.265"/>
    </inkml:context>
    <inkml:brush xml:id="br0">
      <inkml:brushProperty name="width" value="0.09701" units="cm"/>
      <inkml:brushProperty name="height" value="0.09701" units="cm"/>
      <inkml:brushProperty name="color" value="#FEFDE3"/>
      <inkml:brushProperty name="fitToCurve" value="1"/>
    </inkml:brush>
  </inkml:definitions>
  <inkml:trace contextRef="#ctx0" brushRef="#br0">96 324,'24'0,"-24"0,23 0,-23 0,25 0,-25 0,24 0,0 0,-24 0,24 0,-24 0,24 0,-24 0,24 0,0 0,-24 0,24 0,-24 0,24 0,-24 0,24 0,0 25,-24-25,-24 24,0-24,24 25,-24-25,24 0,-24 0,24 0,-24 0,0 0,24 0,-24 0,24 0,-24 0,24 0,-24 0,0 0,24 0,-25 0,25 0,-23 0,23 0,-24 0,0 0,24 0,-25 0,25 0,0-25,25 25,-25 0,24 0,-24 0,24 0,-24 0,23 0,2 0,-25 0,24 0,-24 0,24 0,-24 0,24 0,0 0,-24 0,24 0,-24 0,24 0,-24 0,24 0,0 0,-24 0,24 0,-24 0,24 0</inkml:trace>
  <inkml:trace contextRef="#ctx0" brushRef="#br0" timeOffset="3360">720 0,'0'25,"0"-25,0 25,0-25,0 25,0-25,0 24,0 1,0-25,0 25,0-25,0 25,0-25,0 26,0-1,0-25,0 24,0-24,0 25,0-25,0 25,0 0,0-25,0 25,0-25,0 24,0-24,0 25,0 0,0-25,0 25,0-25,0 25,0-25,0 24,0 1,0-25,0 25,0-25,0 26,0-26,0 25,0-1,0-24,0 25,0-25,0 25,0-50,0 0,0 25,0-24,0 24,0-25,0 25,0-26,0 1,0 25,0-25,0 25,0-24,0 24,0-25,0 0,0 25,0-25,0 25,0-25,0 25,0-24,0-1,0 25,0-25,0 25,0-25,0 25,0-25,0 1,0 24,0-25,0 25,0-26,0 26,0-25,0 0,0 25,0-25,0 25,0-24,-24 24,0 0,24 0,-24 0,24 0,-23 0,23 24,-25-24,1 25,24-25,0 25,0-25,0 25,0 1,0-26,0 25,0-25,0 24,0-24,0 25,0 0,0-25,0 25,0-25,0 25,0-25,0 24,0 1,0-25,0 25,0-25,0 25,0-25,0 25,0-1,0-24,0 25,0-25,0 25,0-25,0 26,0-1,0-25,0 24,0-24,0 25,0-25,24 25,-24-25,25 0,-25 0,23 0,-23 0,24 0,0 0,-24 0,24 0,-24 0,25-25,-25 0,23 25,-23-24,0 24,0-25,0 25,0-26,0 1,0 25,0-25,0 25,0-24,0 24,0-25,-23 0,23 25,0-25,0 25,0-25,0 25,0-24,0-1,0 25,0-25,0 25,0-25,0 25,0-25,0 1,0 24,0-25,0 25,0-26,0 26,0-25,0 0,0 25,0-25,0 25,-25-24,1 24,24 24,-24-24,24 25,-24-25,24 25,0-25,0 25,0 1,0-26,24 25,-24-25,0 24,0-24,24 25,-24 0,0-25,0 25,0-25,0 25,0-25,0 24,0 1,0-25,0 25,0-25,0 25,0-25,0 25,0-1,0-24,0 25,0-25,0 25,0-25,0 26,0-1,0-25,0 24,0-24,0 25,0-25</inkml:trace>
  <inkml:trace contextRef="#ctx0" brushRef="#br0" timeOffset="14281">552 200,'0'-26,"24"26,-24-25,24 25,-24 0,25-25,-25 25,23-25,1 25,-24-24,24 24,-24 0,24-25,-24 25,0 25,0-25,-24 24,0-24,24 25,-24-25,24 25,-23 0,23-25,-25 26,1-26,24 0,-24 0,24 25,-24-25,24 0,-24 24,0-24,24 25,0-50,0 1,24 24,-24 0,24 0,-24-25,24 25,-24 0,24-26,0 26,-24-25,25 25,-25 0,23-25,-23 25,24 0,0-25,-48 25,0 25,24-25,-23 0,23 0,-25 0,25 0,-24 0,0 0,24 0,-24 0,24 25,-24-25,24 0,-24 0,0 25,24-25,-24 26,24-26,0 0,24 0,-24 0,24 0,-24 0,24 0,-24 0,24 0,0 0,-24 0,24 0,-24 0,24 0,-24 0,25 0,-2-26,-23 1,24 25,-24-25,24 25,-24 0,24-25,-24 25,-24 25,24-25,0 25,0-25,0 25,0-25,0 26,0-1,0-25,0 24,0-24,0 25,0-25,0 25,0 0,0-25,0 25,-24-25,24 24,0-24,0 25,0 0,-24-25,24 25,0-25,0 25,0-25,0 24,-23 1,23-25,0 25,0-25,0 26,0-26,0 25,0-1,0-48,0-1,0-1,0 26,0-25,0 0,0 25,0-24,0-1,0 0,0 25,0-25,0 25,0-25,0 25,0-24,0 24,0-25,0 0,23 25,-23 0,24 0,-24 25,0-25,0 25,0-25,0 24,0-24,0 25,0 0,0-25,0 25,0-25,0 25,0-25,0 24,0 1,0-25,0 25,0-25,0 26,0-26,0 25,0-1,0-24,0 25,0-25,0 25,0-25,24-25,-24 0,0 25,0-24,0 24,0-25,0 25,0-26,0 1,0 0,0 25,0-24,0-1,0 25,0-25,0 25,0-25,0 25,0-25,0 1,0 24,0-25,0 25,0-25,0 25,0-25,0 25,0 25,0-25,0 25,0-25,0 25,0-25,0 24,0 1,0-25,0 25,0-25,0 25,0-25,0 25,0-1,0-24,0 25,0-25,0 25,0-25,0 26,0-1,0-25,0 24,0-24,0 25,0-25,0 25,0-50,0 0,0 25,0-24,0 24,0-25,0 25,0-26,0 1,0 25,0-25,0 25,0-24,0 24,0-25,0 0,0 25,0-25,0 25,0-25,0 25,0-24,0-1,0 25,0-25,0 25,0-25,0 25,0-25,0 1,0 24,0-25,0 25,0-26,0 26,0-25,0 0,0 25,0-25,0 25,24-24,-24 24,25 0,-25 0,23 24,-23-24,0 25,0-25,0 25,0-25,0 25,0 1,0-26,0 25,0-25,0 24,0-24,0 25,0 0,0-25,0 25,0-25,0 25,0-25,0 24,0 1,0-25,0 25,0-25,0 25,0-25,0 25,0-1,0-24,0 25,0-25,0 25,0-25,0 26,0-1,0-25,0 24,0-24,0 25,0-25,0 25,0 0,0-25,0 25,0-25,0 24,0-24,0 25,0 0,0-25,0 25,0-25,-23 25,23-25,0 24,-25-24,25 25,0 0,-24-25,24 26,0-26,-24 25,0-25,24 24,0 1,0-25,0 25,-23-25,-2 25,25-25,-24 25,24-25,-24 0,24 0,-24 0,0 24,24-24,-24 0,24 0,-24 0,24 0,-24-24,0-1,24 25,-24-25,24 25,-24-25,24 25,-24-25,0 1,24 24,-24-25,24 25,-24-26,24 26,-24-25,0 0,24 25,-24 0,24 0,-24-24,24 24,-25 0,2 0,23 0,-24-25,24 25,-24 0,24 0,-25 0,1 0,24 0,-23 0,23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C65AE0-5D23-41D6-8D76-0383B9095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081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38664EBF-9450-4DAE-8A96-1F89D94B08C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0D542641-1FEB-452F-9569-856C06EC40C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8" name="Picture 12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4E2E82-C7BA-430D-A34E-E1E7FA637DA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31E4E-0286-4518-AA39-8949BDA0042E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13300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FE55B-994A-45DB-A398-CB6F532E0CA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470F4-CC6B-421E-8FBB-C7D486841098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3872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166813"/>
            <a:ext cx="3733800" cy="21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1535113"/>
            <a:ext cx="3733800" cy="217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27B87E83-D1D5-4B46-8639-08ADE453AC9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ECC4A7FF-27D8-42AF-AA09-F9E638F3ECF6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502867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166813"/>
            <a:ext cx="3733800" cy="21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166813"/>
            <a:ext cx="3733800" cy="21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1535113"/>
            <a:ext cx="3733800" cy="217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3000" y="1535113"/>
            <a:ext cx="3733800" cy="217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0D00FD00-F652-4D4A-B5D3-BEE2481C4B5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429FDD9C-90D3-45E8-93FC-0F9566B0B36B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37791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4A9A0F1E-DBE9-4186-B458-02962E616E4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AF798C32-D64D-44F6-8BE9-422DB2D0843E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426280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329488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66800" y="1166813"/>
            <a:ext cx="7620000" cy="58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44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0A96F5E7-8D91-4C0E-8104-34F05B0C468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21000" y="6542088"/>
            <a:ext cx="3959225" cy="1635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81813" y="6542088"/>
            <a:ext cx="1905000" cy="163512"/>
          </a:xfrm>
        </p:spPr>
        <p:txBody>
          <a:bodyPr/>
          <a:lstStyle>
            <a:lvl1pPr>
              <a:defRPr/>
            </a:lvl1pPr>
          </a:lstStyle>
          <a:p>
            <a:fld id="{AF6126D1-CEC1-4257-BF79-E7D8E05C0BE6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58363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DC8603D0-E3D1-4079-8E75-1207DC9471A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计算机科学与工程学院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4EB3C0E1-6AB4-41F7-BBC1-5051D71D02B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13" name="Picture 17" descr="图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544638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86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3D67B-327B-4508-8A44-C671A3F1361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0A46-F0E3-429A-B83E-8DE11C7C23A0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37997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98C40D-0F7A-4246-A29B-5CD665E3545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5EE0A-6440-4647-AB84-AF949CB8248A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3404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6850A-1D8C-44C6-95D0-5A15829E10D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B2340-2356-4451-9AB7-7BDA0F2A30A8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3781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81A76D-21EC-4069-9516-9C81EB5AF0D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A3AF6-7E35-4432-BD4B-73C176DE8E95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22052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BA94F6-E78F-4F96-AB32-52C30A218DF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C9FC3-BDCA-4364-B18B-13731B7DEE02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407635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874AF-6A29-4F58-B88C-D86689A31AA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C292F-8AD6-4252-BBC7-0354E883268C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5271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94059-B387-4330-9EE1-78E81A5528A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A5D40-DE6D-4711-B8B5-9816950CF0A5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113133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A64F5-50B2-4A61-A914-75DB9167DA62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3539C-6CD0-4597-8448-7A9B98356F08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</p:spTree>
    <p:extLst>
      <p:ext uri="{BB962C8B-B14F-4D97-AF65-F5344CB8AC3E}">
        <p14:creationId xmlns:p14="http://schemas.microsoft.com/office/powerpoint/2010/main" val="18654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6" name="Picture 4" descr="minispir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9DEBC107-8536-4364-9FE9-A7B0D066348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 altLang="en-US"/>
              <a:t>计算机学院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2A0F2799-0E91-423D-AB82-AFD703551CCA}" type="slidenum">
              <a:rPr lang="en-US" altLang="zh-CN"/>
              <a:pPr/>
              <a:t>‹#›</a:t>
            </a:fld>
            <a:r>
              <a:rPr lang="en-US" altLang="zh-CN"/>
              <a:t>/105</a:t>
            </a: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8" name="Picture 16" descr="图标-1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4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066800" y="3932238"/>
            <a:ext cx="6858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zh-CN" altLang="en-US" sz="4800" dirty="0" smtClean="0">
                <a:solidFill>
                  <a:srgbClr val="0000FF"/>
                </a:solidFill>
                <a:latin typeface="黑体" pitchFamily="2" charset="-122"/>
                <a:ea typeface="楷体_GB2312" pitchFamily="49" charset="-122"/>
              </a:rPr>
              <a:t>代术成</a:t>
            </a:r>
            <a:endParaRPr lang="zh-CN" altLang="en-US" sz="4800" dirty="0">
              <a:solidFill>
                <a:srgbClr val="0000FF"/>
              </a:solidFill>
              <a:latin typeface="黑体" pitchFamily="2" charset="-122"/>
              <a:ea typeface="楷体_GB2312" pitchFamily="49" charset="-122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457200" y="4495800"/>
            <a:ext cx="8382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Email</a:t>
            </a:r>
            <a:r>
              <a:rPr lang="zh-CN" altLang="en-US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daishucheng@scu.edu.cn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990033"/>
                </a:solidFill>
                <a:latin typeface="黑体" pitchFamily="2" charset="-122"/>
                <a:ea typeface="黑体" pitchFamily="2" charset="-122"/>
              </a:rPr>
              <a:t>18980455872</a:t>
            </a:r>
            <a:endParaRPr lang="en-US" altLang="zh-CN" sz="3200" dirty="0">
              <a:solidFill>
                <a:srgbClr val="990033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fld id="{36597D0E-374A-4E43-9837-A3F0AC8F9860}" type="datetime3">
              <a:rPr lang="zh-CN" altLang="en-US" sz="3200">
                <a:solidFill>
                  <a:srgbClr val="00CC99"/>
                </a:solidFill>
                <a:latin typeface="黑体" pitchFamily="2" charset="-122"/>
                <a:ea typeface="黑体" pitchFamily="2" charset="-122"/>
              </a:rPr>
              <a:pPr algn="ctr">
                <a:lnSpc>
                  <a:spcPct val="150000"/>
                </a:lnSpc>
              </a:pPr>
              <a:t>2018年10月22日星期一</a:t>
            </a:fld>
            <a:endParaRPr lang="en-US" altLang="zh-CN" sz="3200" dirty="0">
              <a:solidFill>
                <a:srgbClr val="00CC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14" name="WordArt 14"/>
          <p:cNvSpPr>
            <a:spLocks noChangeArrowheads="1" noChangeShapeType="1" noTextEdit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 dirty="0">
                <a:ln w="6350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102415" name="WordArt 15"/>
          <p:cNvSpPr>
            <a:spLocks noChangeArrowheads="1" noChangeShapeType="1" noTextEdit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1030823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4B2A-D131-469D-BDCD-287BDD9399F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ED51-C187-4B3E-BD7A-E4210CB96C25}" type="slidenum">
              <a:rPr lang="en-US" altLang="zh-CN"/>
              <a:pPr/>
              <a:t>10</a:t>
            </a:fld>
            <a:r>
              <a:rPr lang="en-US" altLang="zh-CN"/>
              <a:t>/105</a:t>
            </a:r>
          </a:p>
        </p:txBody>
      </p:sp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971550" y="2565400"/>
            <a:ext cx="7921625" cy="312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在全体中国人所组成的集合上定义的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对任何集合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三角形的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直线的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幂集上定义的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同时具有自反、对称和传递性质时，称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C18E-2489-482F-890B-45EB90F5D6E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5744F-A40B-4482-857B-630271A349B8}" type="slidenum">
              <a:rPr lang="en-US" altLang="zh-CN"/>
              <a:pPr/>
              <a:t>100</a:t>
            </a:fld>
            <a:r>
              <a:rPr lang="en-US" altLang="zh-CN"/>
              <a:t>/105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拓扑排序算法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292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步骤：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任选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中一个极小元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A= Φ,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算法停止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否则执行：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任选极小元</a:t>
            </a:r>
            <a:r>
              <a:rPr lang="en-US" altLang="zh-CN" b="0" i="1">
                <a:ea typeface="楷体_GB2312" pitchFamily="49" charset="-122"/>
              </a:rPr>
              <a:t>y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A;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定义序关系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/>
              <a:t>′</a:t>
            </a:r>
            <a:r>
              <a:rPr lang="en-US" altLang="zh-CN" b="0" i="1">
                <a:ea typeface="楷体_GB2312" pitchFamily="49" charset="-122"/>
              </a:rPr>
              <a:t>y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b="0" i="1">
                <a:ea typeface="楷体_GB2312" pitchFamily="49" charset="-122"/>
              </a:rPr>
              <a:t>y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},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:=</a:t>
            </a:r>
            <a:r>
              <a:rPr lang="en-US" altLang="zh-CN" b="0" i="1">
                <a:ea typeface="楷体_GB2312" pitchFamily="49" charset="-122"/>
              </a:rPr>
              <a:t>y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转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很明显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新的序关系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′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确定为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的拓扑排序。</a:t>
            </a: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D75B-DD04-4BEC-95B1-AF3AB6F05E9E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A2F1-9DCC-4E60-90B5-E0DA7081EEFC}" type="slidenum">
              <a:rPr lang="en-US" altLang="zh-CN"/>
              <a:pPr/>
              <a:t>101</a:t>
            </a:fld>
            <a:r>
              <a:rPr lang="en-US" altLang="zh-CN"/>
              <a:t>/105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5.30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166813"/>
            <a:ext cx="7753350" cy="1241425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利用拓扑排序算法把偏序集</a:t>
            </a:r>
            <a:r>
              <a:rPr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&lt;{2,3,6,12,24,36},︱&gt;</a:t>
            </a:r>
            <a:r>
              <a:rPr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转变为一个全序集</a:t>
            </a:r>
          </a:p>
          <a:p>
            <a:endParaRPr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1258888" y="23495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我们把算法列成下面的表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58405" name="Group 5"/>
          <p:cNvGraphicFramePr>
            <a:graphicFrameLocks noGrp="1"/>
          </p:cNvGraphicFramePr>
          <p:nvPr>
            <p:ph sz="half" idx="2"/>
          </p:nvPr>
        </p:nvGraphicFramePr>
        <p:xfrm>
          <a:off x="1116013" y="2924175"/>
          <a:ext cx="7848600" cy="359664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序号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当前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y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Symbol" pitchFamily="18" charset="2"/>
                        </a:rPr>
                        <a:t>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′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使用步骤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8467" name="Text Box 67"/>
          <p:cNvSpPr txBox="1">
            <a:spLocks noChangeArrowheads="1"/>
          </p:cNvSpPr>
          <p:nvPr/>
        </p:nvSpPr>
        <p:spPr bwMode="auto">
          <a:xfrm>
            <a:off x="1835150" y="3357563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{2,3,6,12,24,36}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4140200" y="3357563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358469" name="Text Box 69"/>
          <p:cNvSpPr txBox="1">
            <a:spLocks noChangeArrowheads="1"/>
          </p:cNvSpPr>
          <p:nvPr/>
        </p:nvSpPr>
        <p:spPr bwMode="auto">
          <a:xfrm>
            <a:off x="6877050" y="3284538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58470" name="Text Box 70"/>
          <p:cNvSpPr txBox="1">
            <a:spLocks noChangeArrowheads="1"/>
          </p:cNvSpPr>
          <p:nvPr/>
        </p:nvSpPr>
        <p:spPr bwMode="auto">
          <a:xfrm>
            <a:off x="1835150" y="3789363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{3,6,12,24,36}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58471" name="Text Box 71"/>
          <p:cNvSpPr txBox="1">
            <a:spLocks noChangeArrowheads="1"/>
          </p:cNvSpPr>
          <p:nvPr/>
        </p:nvSpPr>
        <p:spPr bwMode="auto">
          <a:xfrm>
            <a:off x="4787900" y="3789363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</p:txBody>
      </p:sp>
      <p:sp>
        <p:nvSpPr>
          <p:cNvPr id="358472" name="Text Box 72"/>
          <p:cNvSpPr txBox="1">
            <a:spLocks noChangeArrowheads="1"/>
          </p:cNvSpPr>
          <p:nvPr/>
        </p:nvSpPr>
        <p:spPr bwMode="auto">
          <a:xfrm>
            <a:off x="5508625" y="3789363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′3</a:t>
            </a:r>
          </a:p>
        </p:txBody>
      </p:sp>
      <p:sp>
        <p:nvSpPr>
          <p:cNvPr id="358473" name="Text Box 73"/>
          <p:cNvSpPr txBox="1">
            <a:spLocks noChangeArrowheads="1"/>
          </p:cNvSpPr>
          <p:nvPr/>
        </p:nvSpPr>
        <p:spPr bwMode="auto">
          <a:xfrm>
            <a:off x="6877050" y="3789363"/>
            <a:ext cx="151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2,3①, ②</a:t>
            </a:r>
          </a:p>
        </p:txBody>
      </p:sp>
      <p:sp>
        <p:nvSpPr>
          <p:cNvPr id="358474" name="Text Box 74"/>
          <p:cNvSpPr txBox="1">
            <a:spLocks noChangeArrowheads="1"/>
          </p:cNvSpPr>
          <p:nvPr/>
        </p:nvSpPr>
        <p:spPr bwMode="auto">
          <a:xfrm>
            <a:off x="1835150" y="4221163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{6,12,24,36}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/>
          </a:p>
        </p:txBody>
      </p:sp>
      <p:sp>
        <p:nvSpPr>
          <p:cNvPr id="358475" name="Text Box 75"/>
          <p:cNvSpPr txBox="1">
            <a:spLocks noChangeArrowheads="1"/>
          </p:cNvSpPr>
          <p:nvPr/>
        </p:nvSpPr>
        <p:spPr bwMode="auto">
          <a:xfrm>
            <a:off x="4140200" y="4292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/>
          </a:p>
        </p:txBody>
      </p:sp>
      <p:sp>
        <p:nvSpPr>
          <p:cNvPr id="358476" name="Text Box 76"/>
          <p:cNvSpPr txBox="1">
            <a:spLocks noChangeArrowheads="1"/>
          </p:cNvSpPr>
          <p:nvPr/>
        </p:nvSpPr>
        <p:spPr bwMode="auto">
          <a:xfrm>
            <a:off x="4787900" y="4292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/>
          </a:p>
        </p:txBody>
      </p:sp>
      <p:sp>
        <p:nvSpPr>
          <p:cNvPr id="358477" name="Text Box 77"/>
          <p:cNvSpPr txBox="1">
            <a:spLocks noChangeArrowheads="1"/>
          </p:cNvSpPr>
          <p:nvPr/>
        </p:nvSpPr>
        <p:spPr bwMode="auto">
          <a:xfrm>
            <a:off x="5508625" y="42926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′6</a:t>
            </a:r>
            <a:endParaRPr lang="en-US" altLang="zh-CN" sz="2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78" name="Text Box 78"/>
          <p:cNvSpPr txBox="1">
            <a:spLocks noChangeArrowheads="1"/>
          </p:cNvSpPr>
          <p:nvPr/>
        </p:nvSpPr>
        <p:spPr bwMode="auto">
          <a:xfrm>
            <a:off x="6877050" y="4292600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3③,3①,3 ②</a:t>
            </a:r>
          </a:p>
        </p:txBody>
      </p:sp>
      <p:sp>
        <p:nvSpPr>
          <p:cNvPr id="358479" name="Text Box 79"/>
          <p:cNvSpPr txBox="1">
            <a:spLocks noChangeArrowheads="1"/>
          </p:cNvSpPr>
          <p:nvPr/>
        </p:nvSpPr>
        <p:spPr bwMode="auto">
          <a:xfrm>
            <a:off x="1835150" y="4724400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{12,24,36}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/>
          </a:p>
        </p:txBody>
      </p:sp>
      <p:sp>
        <p:nvSpPr>
          <p:cNvPr id="358480" name="Text Box 80"/>
          <p:cNvSpPr txBox="1">
            <a:spLocks noChangeArrowheads="1"/>
          </p:cNvSpPr>
          <p:nvPr/>
        </p:nvSpPr>
        <p:spPr bwMode="auto">
          <a:xfrm>
            <a:off x="4140200" y="47244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endParaRPr lang="en-US" altLang="zh-CN"/>
          </a:p>
        </p:txBody>
      </p:sp>
      <p:sp>
        <p:nvSpPr>
          <p:cNvPr id="358481" name="Text Box 81"/>
          <p:cNvSpPr txBox="1">
            <a:spLocks noChangeArrowheads="1"/>
          </p:cNvSpPr>
          <p:nvPr/>
        </p:nvSpPr>
        <p:spPr bwMode="auto">
          <a:xfrm>
            <a:off x="4787900" y="47244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endParaRPr lang="en-US" altLang="zh-CN"/>
          </a:p>
        </p:txBody>
      </p:sp>
      <p:sp>
        <p:nvSpPr>
          <p:cNvPr id="358482" name="Text Box 82"/>
          <p:cNvSpPr txBox="1">
            <a:spLocks noChangeArrowheads="1"/>
          </p:cNvSpPr>
          <p:nvPr/>
        </p:nvSpPr>
        <p:spPr bwMode="auto">
          <a:xfrm>
            <a:off x="5508625" y="4724400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′12</a:t>
            </a:r>
          </a:p>
        </p:txBody>
      </p:sp>
      <p:sp>
        <p:nvSpPr>
          <p:cNvPr id="358483" name="Text Box 83"/>
          <p:cNvSpPr txBox="1">
            <a:spLocks noChangeArrowheads="1"/>
          </p:cNvSpPr>
          <p:nvPr/>
        </p:nvSpPr>
        <p:spPr bwMode="auto">
          <a:xfrm>
            <a:off x="6877050" y="4724400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同上</a:t>
            </a:r>
            <a:endParaRPr lang="zh-CN" altLang="en-US"/>
          </a:p>
        </p:txBody>
      </p:sp>
      <p:sp>
        <p:nvSpPr>
          <p:cNvPr id="358484" name="Text Box 84"/>
          <p:cNvSpPr txBox="1">
            <a:spLocks noChangeArrowheads="1"/>
          </p:cNvSpPr>
          <p:nvPr/>
        </p:nvSpPr>
        <p:spPr bwMode="auto">
          <a:xfrm>
            <a:off x="1835150" y="5157788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{24,36}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/>
          </a:p>
        </p:txBody>
      </p:sp>
      <p:sp>
        <p:nvSpPr>
          <p:cNvPr id="358485" name="Text Box 85"/>
          <p:cNvSpPr txBox="1">
            <a:spLocks noChangeArrowheads="1"/>
          </p:cNvSpPr>
          <p:nvPr/>
        </p:nvSpPr>
        <p:spPr bwMode="auto">
          <a:xfrm>
            <a:off x="4140200" y="51577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endParaRPr lang="en-US" altLang="zh-CN"/>
          </a:p>
        </p:txBody>
      </p:sp>
      <p:sp>
        <p:nvSpPr>
          <p:cNvPr id="358486" name="Text Box 86"/>
          <p:cNvSpPr txBox="1">
            <a:spLocks noChangeArrowheads="1"/>
          </p:cNvSpPr>
          <p:nvPr/>
        </p:nvSpPr>
        <p:spPr bwMode="auto">
          <a:xfrm>
            <a:off x="4716463" y="51577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endParaRPr lang="en-US" altLang="zh-CN"/>
          </a:p>
        </p:txBody>
      </p:sp>
      <p:sp>
        <p:nvSpPr>
          <p:cNvPr id="358487" name="Text Box 87"/>
          <p:cNvSpPr txBox="1">
            <a:spLocks noChangeArrowheads="1"/>
          </p:cNvSpPr>
          <p:nvPr/>
        </p:nvSpPr>
        <p:spPr bwMode="auto">
          <a:xfrm>
            <a:off x="5508625" y="5157788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′24</a:t>
            </a:r>
          </a:p>
        </p:txBody>
      </p:sp>
      <p:sp>
        <p:nvSpPr>
          <p:cNvPr id="358488" name="Text Box 88"/>
          <p:cNvSpPr txBox="1">
            <a:spLocks noChangeArrowheads="1"/>
          </p:cNvSpPr>
          <p:nvPr/>
        </p:nvSpPr>
        <p:spPr bwMode="auto">
          <a:xfrm>
            <a:off x="6877050" y="5157788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同上</a:t>
            </a:r>
            <a:endParaRPr lang="zh-CN" altLang="en-US"/>
          </a:p>
        </p:txBody>
      </p:sp>
      <p:sp>
        <p:nvSpPr>
          <p:cNvPr id="358489" name="Text Box 89"/>
          <p:cNvSpPr txBox="1">
            <a:spLocks noChangeArrowheads="1"/>
          </p:cNvSpPr>
          <p:nvPr/>
        </p:nvSpPr>
        <p:spPr bwMode="auto">
          <a:xfrm>
            <a:off x="1835150" y="5589588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{36}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/>
          </a:p>
        </p:txBody>
      </p:sp>
      <p:sp>
        <p:nvSpPr>
          <p:cNvPr id="358490" name="Text Box 90"/>
          <p:cNvSpPr txBox="1">
            <a:spLocks noChangeArrowheads="1"/>
          </p:cNvSpPr>
          <p:nvPr/>
        </p:nvSpPr>
        <p:spPr bwMode="auto">
          <a:xfrm>
            <a:off x="4140200" y="5589588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endParaRPr lang="en-US" altLang="zh-CN"/>
          </a:p>
        </p:txBody>
      </p:sp>
      <p:sp>
        <p:nvSpPr>
          <p:cNvPr id="358491" name="Text Box 91"/>
          <p:cNvSpPr txBox="1">
            <a:spLocks noChangeArrowheads="1"/>
          </p:cNvSpPr>
          <p:nvPr/>
        </p:nvSpPr>
        <p:spPr bwMode="auto">
          <a:xfrm>
            <a:off x="4716463" y="55895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36</a:t>
            </a:r>
            <a:endParaRPr lang="en-US" altLang="zh-CN"/>
          </a:p>
        </p:txBody>
      </p:sp>
      <p:sp>
        <p:nvSpPr>
          <p:cNvPr id="358492" name="Text Box 92"/>
          <p:cNvSpPr txBox="1">
            <a:spLocks noChangeArrowheads="1"/>
          </p:cNvSpPr>
          <p:nvPr/>
        </p:nvSpPr>
        <p:spPr bwMode="auto">
          <a:xfrm>
            <a:off x="5508625" y="5661025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′36</a:t>
            </a:r>
            <a:endParaRPr lang="en-US" altLang="zh-CN" sz="20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93" name="Text Box 93"/>
          <p:cNvSpPr txBox="1">
            <a:spLocks noChangeArrowheads="1"/>
          </p:cNvSpPr>
          <p:nvPr/>
        </p:nvSpPr>
        <p:spPr bwMode="auto">
          <a:xfrm>
            <a:off x="6877050" y="5589588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同上</a:t>
            </a:r>
            <a:endParaRPr lang="zh-CN" altLang="en-US"/>
          </a:p>
        </p:txBody>
      </p:sp>
      <p:sp>
        <p:nvSpPr>
          <p:cNvPr id="358494" name="Text Box 94"/>
          <p:cNvSpPr txBox="1">
            <a:spLocks noChangeArrowheads="1"/>
          </p:cNvSpPr>
          <p:nvPr/>
        </p:nvSpPr>
        <p:spPr bwMode="auto">
          <a:xfrm>
            <a:off x="1979613" y="6021388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Φ</a:t>
            </a:r>
          </a:p>
        </p:txBody>
      </p:sp>
      <p:sp>
        <p:nvSpPr>
          <p:cNvPr id="358495" name="Text Box 95"/>
          <p:cNvSpPr txBox="1">
            <a:spLocks noChangeArrowheads="1"/>
          </p:cNvSpPr>
          <p:nvPr/>
        </p:nvSpPr>
        <p:spPr bwMode="auto">
          <a:xfrm>
            <a:off x="4140200" y="6092825"/>
            <a:ext cx="1223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算法结束</a:t>
            </a:r>
            <a:endParaRPr lang="zh-CN" altLang="en-US" sz="200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8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5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8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5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3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5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2" dur="1000"/>
                                        <p:tgtEl>
                                          <p:spTgt spid="3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35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35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3" dur="1000"/>
                                        <p:tgtEl>
                                          <p:spTgt spid="35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5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5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5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5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5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8" dur="1000"/>
                                        <p:tgtEl>
                                          <p:spTgt spid="3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5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5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58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5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decel="100000" fill="hold"/>
                                        <p:tgtEl>
                                          <p:spTgt spid="35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58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5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900" decel="100000" fill="hold"/>
                                        <p:tgtEl>
                                          <p:spTgt spid="35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58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5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35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8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5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900" decel="100000" fill="hold"/>
                                        <p:tgtEl>
                                          <p:spTgt spid="35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5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5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9" dur="1000"/>
                                        <p:tgtEl>
                                          <p:spTgt spid="35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5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5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6" dur="1000"/>
                                        <p:tgtEl>
                                          <p:spTgt spid="35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7" grpId="0" autoUpdateAnimBg="0"/>
      <p:bldP spid="358468" grpId="0"/>
      <p:bldP spid="358469" grpId="0"/>
      <p:bldP spid="358470" grpId="0"/>
      <p:bldP spid="358471" grpId="0"/>
      <p:bldP spid="358472" grpId="0"/>
      <p:bldP spid="358473" grpId="0"/>
      <p:bldP spid="358474" grpId="0"/>
      <p:bldP spid="358475" grpId="0"/>
      <p:bldP spid="358476" grpId="0"/>
      <p:bldP spid="358477" grpId="0"/>
      <p:bldP spid="358478" grpId="0"/>
      <p:bldP spid="358479" grpId="0"/>
      <p:bldP spid="358480" grpId="0"/>
      <p:bldP spid="358481" grpId="0"/>
      <p:bldP spid="358482" grpId="0"/>
      <p:bldP spid="358483" grpId="0"/>
      <p:bldP spid="358484" grpId="0"/>
      <p:bldP spid="358485" grpId="0"/>
      <p:bldP spid="358486" grpId="0"/>
      <p:bldP spid="358487" grpId="0"/>
      <p:bldP spid="358488" grpId="0"/>
      <p:bldP spid="358489" grpId="0"/>
      <p:bldP spid="358490" grpId="0"/>
      <p:bldP spid="358491" grpId="0"/>
      <p:bldP spid="358492" grpId="0"/>
      <p:bldP spid="358493" grpId="0"/>
      <p:bldP spid="358494" grpId="0"/>
      <p:bldP spid="35849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2B40-45ED-4A6E-812E-F2D4689406D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B7FC-BD60-48F4-AFD2-DD47C3F79AD5}" type="slidenum">
              <a:rPr lang="en-US" altLang="zh-CN"/>
              <a:pPr/>
              <a:t>102</a:t>
            </a:fld>
            <a:r>
              <a:rPr lang="en-US" altLang="zh-CN"/>
              <a:t>/105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777162" cy="5487987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定义的全序为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2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24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36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由拓扑排序定义的全序关系是什么？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完全取决于极小元的选择方法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如上例中也可以定义为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3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12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36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24,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（因为在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&lt;{2,3,6,12,24,36},︱&gt;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是不可比的）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5.3: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B2B2B2"/>
              </a:buClr>
              <a:buFontTx/>
              <a:buNone/>
            </a:pPr>
            <a:r>
              <a:rPr lang="en-US" altLang="zh-CN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zh-CN" altLang="en-US" sz="3200" u="sng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有限</a:t>
            </a:r>
            <a:r>
              <a:rPr lang="zh-CN" altLang="en-US" sz="32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偏序集都可以转变成全序集。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DBB-9B18-433D-A5E2-8542BD90B84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B3EF-BFBA-43E4-81EB-AAFCEC966439}" type="slidenum">
              <a:rPr lang="en-US" altLang="zh-CN"/>
              <a:pPr/>
              <a:t>103</a:t>
            </a:fld>
            <a:r>
              <a:rPr lang="en-US" altLang="zh-CN"/>
              <a:t>/105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777162" cy="5487987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定义的全序为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2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24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36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由拓扑排序定义的全序关系是什么？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完全取决于极小元的选择方法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如上例中也可以定义为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3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12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36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24,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（因为在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&lt;{2,3,6,12,24,36},︱&gt;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是不可比的）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zh-CN" altLang="en-US" sz="3200" u="sng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有限</a:t>
            </a:r>
            <a:r>
              <a:rPr lang="zh-CN" altLang="en-US" sz="32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偏序集都可以转变成全序集。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521E-14A3-4023-AD39-384A5A846F67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4B07-B3E1-4B30-84CA-72BBA2D09C31}" type="slidenum">
              <a:rPr lang="en-US" altLang="zh-CN"/>
              <a:pPr/>
              <a:t>104</a:t>
            </a:fld>
            <a:r>
              <a:rPr lang="en-US" altLang="zh-CN"/>
              <a:t>/105</a:t>
            </a: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25538"/>
            <a:ext cx="7777162" cy="420922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公理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集合论中一个很重要的公理，即关于整数的</a:t>
            </a:r>
            <a:r>
              <a:rPr lang="zh-CN" altLang="en-US" dirty="0">
                <a:solidFill>
                  <a:srgbClr val="FF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良序公理</a:t>
            </a:r>
            <a:r>
              <a:rPr lang="zh-CN" altLang="en-US" dirty="0">
                <a:solidFill>
                  <a:srgbClr val="FF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良序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公理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的一个非空子集合。如果存在</a:t>
            </a:r>
            <a:r>
              <a:rPr lang="en-US" altLang="zh-CN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dirty="0" err="1">
                <a:solidFill>
                  <a:srgbClr val="3333FF"/>
                </a:solidFill>
              </a:rPr>
              <a:t>∈</a:t>
            </a:r>
            <a:r>
              <a:rPr lang="en-US" altLang="zh-CN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，使得对所有的</a:t>
            </a:r>
            <a:r>
              <a:rPr lang="en-US" altLang="zh-CN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dirty="0" err="1">
                <a:solidFill>
                  <a:srgbClr val="3333FF"/>
                </a:solidFill>
              </a:rPr>
              <a:t>∈</a:t>
            </a:r>
            <a:r>
              <a:rPr lang="en-US" altLang="zh-CN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，都有</a:t>
            </a:r>
            <a:r>
              <a:rPr lang="en-US" altLang="zh-CN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en-US" dirty="0" err="1">
                <a:solidFill>
                  <a:srgbClr val="3333FF"/>
                </a:solidFill>
              </a:rPr>
              <a:t>≤</a:t>
            </a:r>
            <a:r>
              <a:rPr lang="en-US" altLang="zh-CN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中必有一个最小整数</a:t>
            </a:r>
            <a:r>
              <a:rPr lang="zh-CN" altLang="en-US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 smtClean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良序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原理指出，自然数集的每个非空子集都有个最小元素，即自然数在其标准的大小关系下构成一良序集。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3BC4-7C02-466D-9A83-0A01E8B3BC6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7074-1C2E-4C31-83C4-61457085CE98}" type="slidenum">
              <a:rPr lang="en-US" altLang="zh-CN"/>
              <a:pPr/>
              <a:t>105</a:t>
            </a:fld>
            <a:r>
              <a:rPr lang="en-US" altLang="zh-CN"/>
              <a:t>/105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习题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1166813"/>
            <a:ext cx="7620000" cy="88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zh-CN" sz="4400" b="1" dirty="0" smtClean="0">
                <a:solidFill>
                  <a:srgbClr val="FF0000"/>
                </a:solidFill>
              </a:rPr>
              <a:t>P</a:t>
            </a:r>
            <a:r>
              <a:rPr lang="en-US" altLang="zh-CN" sz="4400" b="1" baseline="-25000" dirty="0" smtClean="0">
                <a:solidFill>
                  <a:srgbClr val="FF0000"/>
                </a:solidFill>
              </a:rPr>
              <a:t>73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3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6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8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en-US" altLang="zh-CN" sz="4400" b="1" dirty="0">
                <a:solidFill>
                  <a:srgbClr val="FF0000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7675-A875-4B2C-B45A-669DC088488C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E1EA-1BF2-45A1-BE76-17BCD0EF3060}" type="slidenum">
              <a:rPr lang="en-US" altLang="zh-CN"/>
              <a:pPr/>
              <a:t>11</a:t>
            </a:fld>
            <a:r>
              <a:rPr lang="en-US" altLang="zh-CN"/>
              <a:t>/105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042988" y="2349500"/>
            <a:ext cx="777716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m|(x-x)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&lt;x,x&gt;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是自反的。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&lt;x,y&gt;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m|(x-y)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m|(y-x)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&lt;y,x&gt;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是对称的。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&lt;x,y&gt;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&lt;y,z&gt;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m|(x-y)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m|(y-z)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(x-z)=(x-y)+(y-z)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m|(x-z)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&lt;x,z&gt;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是传递的。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上的等价关系。 ■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1042988" y="1217613"/>
            <a:ext cx="7734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为正整数，考虑整数集合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上的关系如下：</a:t>
            </a:r>
          </a:p>
          <a:p>
            <a:pPr algn="ctr"/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R={(x,y)|{x,y∈Z}∧(m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(x-y))}</a:t>
            </a:r>
          </a:p>
          <a:p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是一个等价关系。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44743" name="AutoShape 7"/>
          <p:cNvSpPr>
            <a:spLocks noChangeArrowheads="1"/>
          </p:cNvSpPr>
          <p:nvPr/>
        </p:nvSpPr>
        <p:spPr bwMode="auto">
          <a:xfrm>
            <a:off x="6443663" y="1916113"/>
            <a:ext cx="2305050" cy="1152525"/>
          </a:xfrm>
          <a:prstGeom prst="cloudCallout">
            <a:avLst>
              <a:gd name="adj1" fmla="val -68250"/>
              <a:gd name="adj2" fmla="val -4104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m</a:t>
            </a:r>
            <a:r>
              <a:rPr lang="zh-CN" altLang="en-US" sz="1800">
                <a:solidFill>
                  <a:srgbClr val="FF0000"/>
                </a:solidFill>
              </a:rPr>
              <a:t>整除</a:t>
            </a:r>
            <a:r>
              <a:rPr lang="en-US" altLang="zh-CN" sz="1800">
                <a:solidFill>
                  <a:srgbClr val="FF0000"/>
                </a:solidFill>
              </a:rPr>
              <a:t>(x-y)</a:t>
            </a:r>
            <a:r>
              <a:rPr lang="zh-CN" altLang="en-US" sz="1800">
                <a:solidFill>
                  <a:srgbClr val="FF0000"/>
                </a:solidFill>
              </a:rPr>
              <a:t>，即：</a:t>
            </a:r>
            <a:r>
              <a:rPr lang="en-US" altLang="zh-CN" sz="1800">
                <a:solidFill>
                  <a:srgbClr val="FF0000"/>
                </a:solidFill>
              </a:rPr>
              <a:t>(x-y)</a:t>
            </a:r>
            <a:r>
              <a:rPr lang="zh-CN" altLang="en-US" sz="1800">
                <a:solidFill>
                  <a:srgbClr val="FF0000"/>
                </a:solidFill>
              </a:rPr>
              <a:t>是</a:t>
            </a:r>
            <a:r>
              <a:rPr lang="en-US" altLang="zh-CN" sz="1800">
                <a:solidFill>
                  <a:srgbClr val="FF0000"/>
                </a:solidFill>
              </a:rPr>
              <a:t>m</a:t>
            </a:r>
            <a:r>
              <a:rPr lang="zh-CN" altLang="en-US" sz="1800">
                <a:solidFill>
                  <a:srgbClr val="FF0000"/>
                </a:solidFill>
              </a:rPr>
              <a:t>的倍数。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7DAA-8BBF-48C9-AC5C-51F3BBAE022E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58A2-C76A-456C-A52B-792B0EED4705}" type="slidenum">
              <a:rPr lang="en-US" altLang="zh-CN"/>
              <a:pPr/>
              <a:t>12</a:t>
            </a:fld>
            <a:r>
              <a:rPr lang="en-US" altLang="zh-CN"/>
              <a:t>/105</a:t>
            </a:r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042988" y="2349500"/>
            <a:ext cx="7777162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m|(x-x)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x,x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是自反的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|(x-y)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m|(y-x)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</a:t>
            </a:r>
            <a:r>
              <a:rPr lang="zh-CN" altLang="en-US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y,x</a:t>
            </a:r>
            <a:r>
              <a:rPr lang="en-US" altLang="zh-CN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是对称的。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y,z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m|(x-y)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m|(y-z)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(x-z)=(x-y)+(y-z)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m|(x-z)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x,z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是传递的。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上的等价关系。 ■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1042988" y="1217613"/>
            <a:ext cx="7734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为正整数，考虑整数集合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上的关系如下：</a:t>
            </a:r>
          </a:p>
          <a:p>
            <a:pPr algn="ctr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R={(x,y)|{x,y∈Z}∧(m|(x-y))}</a:t>
            </a:r>
          </a:p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是一个等价关系。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AF9-3A9F-4E49-BB01-A9710EA9C4F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29FB-6D69-49D7-841E-7C9AB627069D}" type="slidenum">
              <a:rPr lang="en-US" altLang="zh-CN"/>
              <a:pPr/>
              <a:t>13</a:t>
            </a:fld>
            <a:r>
              <a:rPr lang="en-US" altLang="zh-CN"/>
              <a:t>/105</a:t>
            </a:r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042988" y="2349500"/>
            <a:ext cx="7777162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m|(x-x)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x,x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是自反的。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|(x-y)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，所以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m|(y-x)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y,x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是对称的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y,z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m|(x-y)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m|(y-z)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，所以由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(x-z)=(x-y)+(y-z)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m|(x-z)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所以</a:t>
            </a:r>
            <a:r>
              <a:rPr lang="zh-CN" altLang="en-US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x,z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是传递的。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由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上的等价关系。 ■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042988" y="1217613"/>
            <a:ext cx="7734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为正整数，考虑整数集合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上的关系如下：</a:t>
            </a:r>
          </a:p>
          <a:p>
            <a:pPr algn="ctr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R={(x,y)|{x,y∈Z}∧(m|(x-y))}</a:t>
            </a:r>
          </a:p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是一个等价关系。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8FB3-1999-421F-B7A3-70FC33DA6F0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0967-0866-40B2-A5F6-0CABAFC35288}" type="slidenum">
              <a:rPr lang="en-US" altLang="zh-CN"/>
              <a:pPr/>
              <a:t>14</a:t>
            </a:fld>
            <a:r>
              <a:rPr lang="en-US" altLang="zh-CN"/>
              <a:t>/105</a:t>
            </a:r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042988" y="2349500"/>
            <a:ext cx="777716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m|(x-x)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(x,x)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是自反的。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m|(x-y)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，所以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m|(y-x)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(y,x)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是对称的。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(y,z)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m|(x-y)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m|(y-z)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，所以由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(x-z)=(x-y)+(y-z)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m|(x-z)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(x,z)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是传递的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由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上的等价关系。 ■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042988" y="1217613"/>
            <a:ext cx="7734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为正整数，考虑整数集合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上的关系如下：</a:t>
            </a:r>
          </a:p>
          <a:p>
            <a:pPr algn="ctr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R={(x,y)|{x,y∈Z}∧(m|(x-y))}</a:t>
            </a:r>
          </a:p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是一个等价关系。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AFE-B833-4B16-A384-9ADD3BAD6E8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5C5D-4D5A-49D1-96D0-CDDC295DEEC3}" type="slidenum">
              <a:rPr lang="en-US" altLang="zh-CN"/>
              <a:pPr/>
              <a:t>15</a:t>
            </a:fld>
            <a:r>
              <a:rPr lang="en-US" altLang="zh-CN"/>
              <a:t>/105</a:t>
            </a:r>
          </a:p>
        </p:txBody>
      </p:sp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042988" y="2349500"/>
            <a:ext cx="777716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m|(x-x)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(x,x)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自反的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m|(x-y)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m|(y-x)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(y,x)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是对称的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(x,y)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(y,z)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m|(x-y)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m|(y-z)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，所以由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(x-z)=(x-y)+(y-z)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得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m|(x-z)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742950" lvl="1" indent="-285750" algn="just">
              <a:spcBef>
                <a:spcPct val="2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(x,z)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是传递的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知，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上的等价关系。 ■</a:t>
            </a:r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1042988" y="1217613"/>
            <a:ext cx="7734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为正整数，考虑整数集合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上的关系如下：</a:t>
            </a:r>
          </a:p>
          <a:p>
            <a:pPr algn="ctr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R={(x,y)|{x,y∈Z}∧(m|(x-y))}</a:t>
            </a:r>
          </a:p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是一个等价关系。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BF8D-8B81-452C-8B0F-3C5C3B2C8B62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6023-592D-4C08-852A-DBFEC264571B}" type="slidenum">
              <a:rPr lang="en-US" altLang="zh-CN"/>
              <a:pPr/>
              <a:t>16</a:t>
            </a:fld>
            <a:r>
              <a:rPr lang="en-US" altLang="zh-CN"/>
              <a:t>/105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 </a:t>
            </a:r>
            <a:r>
              <a:rPr lang="zh-CN" altLang="en-US" sz="4000" b="1">
                <a:solidFill>
                  <a:srgbClr val="CC00CC"/>
                </a:solidFill>
              </a:rPr>
              <a:t>★</a:t>
            </a:r>
            <a:r>
              <a:rPr lang="en-US" altLang="zh-CN" sz="4000" b="1"/>
              <a:t>(P104)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1116013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上例中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，一般记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xRy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为：      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y(mod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同余式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1116013" y="2565400"/>
            <a:ext cx="7848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此时，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分成了如下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个子集：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1116013" y="3068638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,-3m,-2m,-m,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,m,2m,3m,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,-3m+1,-2m+1,-m+1,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,m+1,2m+1,3m+1,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 -3m+2,-2m+2,-m+2,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,m+2,2m+2,3m+2,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endParaRPr lang="en-US" altLang="zh-CN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,-2m-1,-m-1,-1,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,2m-1,3m-1,4m-1,</a:t>
            </a:r>
            <a:r>
              <a:rPr lang="en-US" altLang="zh-CN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A715-AFF3-4501-9D2E-B0E5626B8CF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FB16-6B80-4559-9108-FD6A3F1650F6}" type="slidenum">
              <a:rPr lang="en-US" altLang="zh-CN"/>
              <a:pPr/>
              <a:t>17</a:t>
            </a:fld>
            <a:r>
              <a:rPr lang="en-US" altLang="zh-CN"/>
              <a:t>/105</a:t>
            </a:r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  </a:t>
            </a:r>
            <a:r>
              <a:rPr lang="zh-CN" altLang="en-US" sz="4000" b="1">
                <a:solidFill>
                  <a:srgbClr val="CC00CC"/>
                </a:solidFill>
              </a:rPr>
              <a:t>★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1116013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上例中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上以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为模的同余关系，一般记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xRy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为：      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y(mod m)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称为同余式。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116013" y="2636838"/>
            <a:ext cx="7848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此时，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分成了如下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个子集：</a:t>
            </a:r>
          </a:p>
        </p:txBody>
      </p:sp>
      <p:sp>
        <p:nvSpPr>
          <p:cNvPr id="270341" name="Rectangle 5"/>
          <p:cNvSpPr>
            <a:spLocks noChangeArrowheads="1"/>
          </p:cNvSpPr>
          <p:nvPr/>
        </p:nvSpPr>
        <p:spPr bwMode="auto">
          <a:xfrm>
            <a:off x="1187450" y="3213100"/>
            <a:ext cx="7597775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,-3m,-2m,-m,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,m,2m,3m,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,-3m+1,-2m+1,-m+1,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,m+1,2m+1,3m+1,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 -3m+2,-2m+2,-m+2,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,m+2,2m+2,3m+2,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endParaRPr lang="en-US" altLang="zh-CN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,-2m-1,-m-1,-1,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,2m-1,3m-1,4m-1,</a:t>
            </a:r>
            <a:r>
              <a:rPr lang="en-US" altLang="zh-CN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E431-A0DF-4CBF-941A-9AE283912DA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1783-109A-490D-ADFF-04BED172369C}" type="slidenum">
              <a:rPr lang="en-US" altLang="zh-CN"/>
              <a:pPr/>
              <a:t>18</a:t>
            </a:fld>
            <a:r>
              <a:rPr lang="en-US" altLang="zh-CN"/>
              <a:t>/105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684213" y="1125538"/>
            <a:ext cx="81534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这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的子集具有的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在同一个子集中的元素之间都有关系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，而不同子集的元素之间无关系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。也就是说，通过等价关系，将集合分成若干子集，使这些子集构成的集合就是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的一个划分。	</a:t>
            </a: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971550" y="3789363"/>
            <a:ext cx="8064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事实上，对任意正整数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的任意非空子集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，关系</a:t>
            </a:r>
          </a:p>
          <a:p>
            <a:pPr algn="ctr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R={(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)∧(m|(x-y))}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4AA6-C7B4-40E5-AE2A-72EFE46D82D5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F4AE-9B63-4E7C-9EE7-1F66E94A8E7C}" type="slidenum">
              <a:rPr lang="en-US" altLang="zh-CN"/>
              <a:pPr/>
              <a:t>19</a:t>
            </a:fld>
            <a:r>
              <a:rPr lang="en-US" altLang="zh-CN"/>
              <a:t>/105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84213" y="1125538"/>
            <a:ext cx="8153400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lnSpc>
                <a:spcPct val="12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　这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的子集具有的特点：在同一个子集中的元素之间都有关系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，而不同子集的元素之间无关系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。也就是说，通过等价关系，将集合分成若干子集，使这些子集构成的集合就是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的一个划分。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971550" y="3789363"/>
            <a:ext cx="8064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事实上，对任意正整数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的任意非空子集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，关系</a:t>
            </a:r>
          </a:p>
          <a:p>
            <a:pPr algn="ctr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R={(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)|(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)∧(m|(x-y))}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0153-C522-4AF2-ADC8-9036C3B704EE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4413-AB7B-41E7-AC77-77CC7C44D8AC}" type="slidenum">
              <a:rPr lang="en-US" altLang="zh-CN"/>
              <a:pPr/>
              <a:t>2</a:t>
            </a:fld>
            <a:r>
              <a:rPr lang="en-US" altLang="zh-CN"/>
              <a:t>/105</a:t>
            </a:r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1403350" y="333375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ea typeface="楷体_GB2312" pitchFamily="49" charset="-122"/>
              </a:rPr>
              <a:t>第</a:t>
            </a:r>
            <a:r>
              <a:rPr lang="en-US" altLang="zh-CN" sz="4000" b="1" dirty="0" smtClean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zh-CN" altLang="en-US" sz="4000" b="1" dirty="0" smtClean="0">
                <a:solidFill>
                  <a:srgbClr val="FF0000"/>
                </a:solidFill>
                <a:ea typeface="楷体_GB2312" pitchFamily="49" charset="-122"/>
              </a:rPr>
              <a:t>章 特殊关系</a:t>
            </a:r>
            <a:endParaRPr lang="zh-CN" altLang="en-US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1187450" y="1341438"/>
            <a:ext cx="7620000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偏序关系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全序关系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良序关系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3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有限偏序集到全</a:t>
            </a:r>
            <a:r>
              <a:rPr lang="en-US" altLang="zh-CN" sz="3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良</a:t>
            </a:r>
            <a:r>
              <a:rPr lang="en-US" altLang="zh-CN" sz="3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序集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82D9-B10D-407D-97FE-94F5F42ECB7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9AE-58F8-49B4-A84C-3D3162E354DF}" type="slidenum">
              <a:rPr lang="en-US" altLang="zh-CN"/>
              <a:pPr/>
              <a:t>20</a:t>
            </a:fld>
            <a:r>
              <a:rPr lang="en-US" altLang="zh-CN"/>
              <a:t>/105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258888" y="333375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0000"/>
                </a:solidFill>
              </a:rPr>
              <a:t>例</a:t>
            </a:r>
            <a:r>
              <a:rPr lang="en-US" altLang="zh-CN" sz="4000" b="1">
                <a:solidFill>
                  <a:srgbClr val="FF0000"/>
                </a:solidFill>
              </a:rPr>
              <a:t>5.3</a:t>
            </a: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我们常见的时钟上的时针重复关系即为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m=12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A={0,1,2,3,</a:t>
            </a:r>
            <a:r>
              <a:rPr lang="en-US" altLang="zh-CN" sz="2800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,23}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。此等价关系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的关系图如下图所示，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被分成了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个子集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{0,12}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{1,13}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{2,14}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{11,23}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47814" name="Group 6"/>
          <p:cNvGrpSpPr>
            <a:grpSpLocks/>
          </p:cNvGrpSpPr>
          <p:nvPr/>
        </p:nvGrpSpPr>
        <p:grpSpPr bwMode="auto">
          <a:xfrm>
            <a:off x="1917700" y="4162425"/>
            <a:ext cx="457200" cy="457200"/>
            <a:chOff x="1292" y="3168"/>
            <a:chExt cx="288" cy="288"/>
          </a:xfrm>
        </p:grpSpPr>
        <p:sp>
          <p:nvSpPr>
            <p:cNvPr id="247815" name="Oval 7"/>
            <p:cNvSpPr>
              <a:spLocks noChangeArrowheads="1"/>
            </p:cNvSpPr>
            <p:nvPr/>
          </p:nvSpPr>
          <p:spPr bwMode="auto">
            <a:xfrm>
              <a:off x="1292" y="31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16" name="Line 8"/>
            <p:cNvSpPr>
              <a:spLocks noChangeShapeType="1"/>
            </p:cNvSpPr>
            <p:nvPr/>
          </p:nvSpPr>
          <p:spPr bwMode="auto">
            <a:xfrm>
              <a:off x="1299" y="330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17" name="Group 9"/>
          <p:cNvGrpSpPr>
            <a:grpSpLocks/>
          </p:cNvGrpSpPr>
          <p:nvPr/>
        </p:nvGrpSpPr>
        <p:grpSpPr bwMode="auto">
          <a:xfrm>
            <a:off x="1108075" y="5143500"/>
            <a:ext cx="458788" cy="457200"/>
            <a:chOff x="864" y="3868"/>
            <a:chExt cx="289" cy="288"/>
          </a:xfrm>
        </p:grpSpPr>
        <p:sp>
          <p:nvSpPr>
            <p:cNvPr id="247818" name="Oval 10"/>
            <p:cNvSpPr>
              <a:spLocks noChangeArrowheads="1"/>
            </p:cNvSpPr>
            <p:nvPr/>
          </p:nvSpPr>
          <p:spPr bwMode="auto">
            <a:xfrm>
              <a:off x="865" y="38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>
              <a:off x="864" y="401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20" name="Group 12"/>
          <p:cNvGrpSpPr>
            <a:grpSpLocks/>
          </p:cNvGrpSpPr>
          <p:nvPr/>
        </p:nvGrpSpPr>
        <p:grpSpPr bwMode="auto">
          <a:xfrm>
            <a:off x="1690688" y="4148138"/>
            <a:ext cx="352425" cy="474662"/>
            <a:chOff x="1201" y="3204"/>
            <a:chExt cx="222" cy="299"/>
          </a:xfrm>
        </p:grpSpPr>
        <p:sp>
          <p:nvSpPr>
            <p:cNvPr id="247821" name="Oval 13"/>
            <p:cNvSpPr>
              <a:spLocks noChangeArrowheads="1"/>
            </p:cNvSpPr>
            <p:nvPr/>
          </p:nvSpPr>
          <p:spPr bwMode="auto">
            <a:xfrm>
              <a:off x="1355" y="3435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2" name="Text Box 14"/>
            <p:cNvSpPr txBox="1">
              <a:spLocks noChangeArrowheads="1"/>
            </p:cNvSpPr>
            <p:nvPr/>
          </p:nvSpPr>
          <p:spPr bwMode="auto">
            <a:xfrm>
              <a:off x="1201" y="320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0</a:t>
              </a:r>
            </a:p>
          </p:txBody>
        </p:sp>
      </p:grpSp>
      <p:grpSp>
        <p:nvGrpSpPr>
          <p:cNvPr id="247823" name="Group 15"/>
          <p:cNvGrpSpPr>
            <a:grpSpLocks/>
          </p:cNvGrpSpPr>
          <p:nvPr/>
        </p:nvGrpSpPr>
        <p:grpSpPr bwMode="auto">
          <a:xfrm>
            <a:off x="1458913" y="5100638"/>
            <a:ext cx="458787" cy="438150"/>
            <a:chOff x="1055" y="3804"/>
            <a:chExt cx="289" cy="276"/>
          </a:xfrm>
        </p:grpSpPr>
        <p:sp>
          <p:nvSpPr>
            <p:cNvPr id="247824" name="Oval 16"/>
            <p:cNvSpPr>
              <a:spLocks noChangeArrowheads="1"/>
            </p:cNvSpPr>
            <p:nvPr/>
          </p:nvSpPr>
          <p:spPr bwMode="auto">
            <a:xfrm>
              <a:off x="1055" y="3831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5" name="Text Box 17"/>
            <p:cNvSpPr txBox="1">
              <a:spLocks noChangeArrowheads="1"/>
            </p:cNvSpPr>
            <p:nvPr/>
          </p:nvSpPr>
          <p:spPr bwMode="auto">
            <a:xfrm>
              <a:off x="1128" y="3804"/>
              <a:ext cx="2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12</a:t>
              </a:r>
            </a:p>
          </p:txBody>
        </p:sp>
      </p:grpSp>
      <p:sp>
        <p:nvSpPr>
          <p:cNvPr id="247826" name="Arc 18"/>
          <p:cNvSpPr>
            <a:spLocks/>
          </p:cNvSpPr>
          <p:nvPr/>
        </p:nvSpPr>
        <p:spPr bwMode="auto">
          <a:xfrm flipH="1">
            <a:off x="1471613" y="4568825"/>
            <a:ext cx="484187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827" name="Arc 19"/>
          <p:cNvSpPr>
            <a:spLocks/>
          </p:cNvSpPr>
          <p:nvPr/>
        </p:nvSpPr>
        <p:spPr bwMode="auto">
          <a:xfrm flipV="1">
            <a:off x="1536700" y="4581525"/>
            <a:ext cx="4572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8"/>
              <a:gd name="T1" fmla="*/ 0 h 21600"/>
              <a:gd name="T2" fmla="*/ 21568 w 21568"/>
              <a:gd name="T3" fmla="*/ 20428 h 21600"/>
              <a:gd name="T4" fmla="*/ 0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</a:path>
              <a:path w="21568" h="21600" stroke="0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7828" name="Group 20"/>
          <p:cNvGrpSpPr>
            <a:grpSpLocks/>
          </p:cNvGrpSpPr>
          <p:nvPr/>
        </p:nvGrpSpPr>
        <p:grpSpPr bwMode="auto">
          <a:xfrm>
            <a:off x="3182938" y="4162425"/>
            <a:ext cx="457200" cy="457200"/>
            <a:chOff x="1292" y="3168"/>
            <a:chExt cx="288" cy="288"/>
          </a:xfrm>
        </p:grpSpPr>
        <p:sp>
          <p:nvSpPr>
            <p:cNvPr id="247829" name="Oval 21"/>
            <p:cNvSpPr>
              <a:spLocks noChangeArrowheads="1"/>
            </p:cNvSpPr>
            <p:nvPr/>
          </p:nvSpPr>
          <p:spPr bwMode="auto">
            <a:xfrm>
              <a:off x="1292" y="31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30" name="Line 22"/>
            <p:cNvSpPr>
              <a:spLocks noChangeShapeType="1"/>
            </p:cNvSpPr>
            <p:nvPr/>
          </p:nvSpPr>
          <p:spPr bwMode="auto">
            <a:xfrm>
              <a:off x="1299" y="330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31" name="Group 23"/>
          <p:cNvGrpSpPr>
            <a:grpSpLocks/>
          </p:cNvGrpSpPr>
          <p:nvPr/>
        </p:nvGrpSpPr>
        <p:grpSpPr bwMode="auto">
          <a:xfrm>
            <a:off x="2373313" y="5143500"/>
            <a:ext cx="458787" cy="457200"/>
            <a:chOff x="864" y="3868"/>
            <a:chExt cx="289" cy="288"/>
          </a:xfrm>
        </p:grpSpPr>
        <p:sp>
          <p:nvSpPr>
            <p:cNvPr id="247832" name="Oval 24"/>
            <p:cNvSpPr>
              <a:spLocks noChangeArrowheads="1"/>
            </p:cNvSpPr>
            <p:nvPr/>
          </p:nvSpPr>
          <p:spPr bwMode="auto">
            <a:xfrm>
              <a:off x="865" y="38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33" name="Line 25"/>
            <p:cNvSpPr>
              <a:spLocks noChangeShapeType="1"/>
            </p:cNvSpPr>
            <p:nvPr/>
          </p:nvSpPr>
          <p:spPr bwMode="auto">
            <a:xfrm>
              <a:off x="864" y="401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34" name="Group 26"/>
          <p:cNvGrpSpPr>
            <a:grpSpLocks/>
          </p:cNvGrpSpPr>
          <p:nvPr/>
        </p:nvGrpSpPr>
        <p:grpSpPr bwMode="auto">
          <a:xfrm>
            <a:off x="2955925" y="4148138"/>
            <a:ext cx="352425" cy="474662"/>
            <a:chOff x="1201" y="3204"/>
            <a:chExt cx="222" cy="299"/>
          </a:xfrm>
        </p:grpSpPr>
        <p:sp>
          <p:nvSpPr>
            <p:cNvPr id="247835" name="Oval 27"/>
            <p:cNvSpPr>
              <a:spLocks noChangeArrowheads="1"/>
            </p:cNvSpPr>
            <p:nvPr/>
          </p:nvSpPr>
          <p:spPr bwMode="auto">
            <a:xfrm>
              <a:off x="1355" y="3435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36" name="Text Box 28"/>
            <p:cNvSpPr txBox="1">
              <a:spLocks noChangeArrowheads="1"/>
            </p:cNvSpPr>
            <p:nvPr/>
          </p:nvSpPr>
          <p:spPr bwMode="auto">
            <a:xfrm>
              <a:off x="1201" y="320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247837" name="Group 29"/>
          <p:cNvGrpSpPr>
            <a:grpSpLocks/>
          </p:cNvGrpSpPr>
          <p:nvPr/>
        </p:nvGrpSpPr>
        <p:grpSpPr bwMode="auto">
          <a:xfrm>
            <a:off x="2724150" y="5100638"/>
            <a:ext cx="458788" cy="438150"/>
            <a:chOff x="1055" y="3804"/>
            <a:chExt cx="289" cy="276"/>
          </a:xfrm>
        </p:grpSpPr>
        <p:sp>
          <p:nvSpPr>
            <p:cNvPr id="247838" name="Oval 30"/>
            <p:cNvSpPr>
              <a:spLocks noChangeArrowheads="1"/>
            </p:cNvSpPr>
            <p:nvPr/>
          </p:nvSpPr>
          <p:spPr bwMode="auto">
            <a:xfrm>
              <a:off x="1055" y="3831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39" name="Text Box 31"/>
            <p:cNvSpPr txBox="1">
              <a:spLocks noChangeArrowheads="1"/>
            </p:cNvSpPr>
            <p:nvPr/>
          </p:nvSpPr>
          <p:spPr bwMode="auto">
            <a:xfrm>
              <a:off x="1128" y="3804"/>
              <a:ext cx="2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13</a:t>
              </a:r>
            </a:p>
          </p:txBody>
        </p:sp>
      </p:grpSp>
      <p:sp>
        <p:nvSpPr>
          <p:cNvPr id="247840" name="Arc 32"/>
          <p:cNvSpPr>
            <a:spLocks/>
          </p:cNvSpPr>
          <p:nvPr/>
        </p:nvSpPr>
        <p:spPr bwMode="auto">
          <a:xfrm flipH="1">
            <a:off x="2736850" y="4568825"/>
            <a:ext cx="484188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841" name="Arc 33"/>
          <p:cNvSpPr>
            <a:spLocks/>
          </p:cNvSpPr>
          <p:nvPr/>
        </p:nvSpPr>
        <p:spPr bwMode="auto">
          <a:xfrm flipV="1">
            <a:off x="2801938" y="4581525"/>
            <a:ext cx="4572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8"/>
              <a:gd name="T1" fmla="*/ 0 h 21600"/>
              <a:gd name="T2" fmla="*/ 21568 w 21568"/>
              <a:gd name="T3" fmla="*/ 20428 h 21600"/>
              <a:gd name="T4" fmla="*/ 0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</a:path>
              <a:path w="21568" h="21600" stroke="0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7842" name="Group 34"/>
          <p:cNvGrpSpPr>
            <a:grpSpLocks/>
          </p:cNvGrpSpPr>
          <p:nvPr/>
        </p:nvGrpSpPr>
        <p:grpSpPr bwMode="auto">
          <a:xfrm>
            <a:off x="4448175" y="4162425"/>
            <a:ext cx="457200" cy="457200"/>
            <a:chOff x="1292" y="3168"/>
            <a:chExt cx="288" cy="288"/>
          </a:xfrm>
        </p:grpSpPr>
        <p:sp>
          <p:nvSpPr>
            <p:cNvPr id="247843" name="Oval 35"/>
            <p:cNvSpPr>
              <a:spLocks noChangeArrowheads="1"/>
            </p:cNvSpPr>
            <p:nvPr/>
          </p:nvSpPr>
          <p:spPr bwMode="auto">
            <a:xfrm>
              <a:off x="1292" y="31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44" name="Line 36"/>
            <p:cNvSpPr>
              <a:spLocks noChangeShapeType="1"/>
            </p:cNvSpPr>
            <p:nvPr/>
          </p:nvSpPr>
          <p:spPr bwMode="auto">
            <a:xfrm>
              <a:off x="1299" y="330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45" name="Group 37"/>
          <p:cNvGrpSpPr>
            <a:grpSpLocks/>
          </p:cNvGrpSpPr>
          <p:nvPr/>
        </p:nvGrpSpPr>
        <p:grpSpPr bwMode="auto">
          <a:xfrm>
            <a:off x="3638550" y="5143500"/>
            <a:ext cx="458788" cy="457200"/>
            <a:chOff x="864" y="3868"/>
            <a:chExt cx="289" cy="288"/>
          </a:xfrm>
        </p:grpSpPr>
        <p:sp>
          <p:nvSpPr>
            <p:cNvPr id="247846" name="Oval 38"/>
            <p:cNvSpPr>
              <a:spLocks noChangeArrowheads="1"/>
            </p:cNvSpPr>
            <p:nvPr/>
          </p:nvSpPr>
          <p:spPr bwMode="auto">
            <a:xfrm>
              <a:off x="865" y="38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47" name="Line 39"/>
            <p:cNvSpPr>
              <a:spLocks noChangeShapeType="1"/>
            </p:cNvSpPr>
            <p:nvPr/>
          </p:nvSpPr>
          <p:spPr bwMode="auto">
            <a:xfrm>
              <a:off x="864" y="401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48" name="Group 40"/>
          <p:cNvGrpSpPr>
            <a:grpSpLocks/>
          </p:cNvGrpSpPr>
          <p:nvPr/>
        </p:nvGrpSpPr>
        <p:grpSpPr bwMode="auto">
          <a:xfrm>
            <a:off x="4221163" y="4148138"/>
            <a:ext cx="352425" cy="474662"/>
            <a:chOff x="1201" y="3204"/>
            <a:chExt cx="222" cy="299"/>
          </a:xfrm>
        </p:grpSpPr>
        <p:sp>
          <p:nvSpPr>
            <p:cNvPr id="247849" name="Oval 41"/>
            <p:cNvSpPr>
              <a:spLocks noChangeArrowheads="1"/>
            </p:cNvSpPr>
            <p:nvPr/>
          </p:nvSpPr>
          <p:spPr bwMode="auto">
            <a:xfrm>
              <a:off x="1355" y="3435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50" name="Text Box 42"/>
            <p:cNvSpPr txBox="1">
              <a:spLocks noChangeArrowheads="1"/>
            </p:cNvSpPr>
            <p:nvPr/>
          </p:nvSpPr>
          <p:spPr bwMode="auto">
            <a:xfrm>
              <a:off x="1201" y="320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47851" name="Group 43"/>
          <p:cNvGrpSpPr>
            <a:grpSpLocks/>
          </p:cNvGrpSpPr>
          <p:nvPr/>
        </p:nvGrpSpPr>
        <p:grpSpPr bwMode="auto">
          <a:xfrm>
            <a:off x="3989388" y="5100638"/>
            <a:ext cx="458787" cy="438150"/>
            <a:chOff x="1055" y="3804"/>
            <a:chExt cx="289" cy="276"/>
          </a:xfrm>
        </p:grpSpPr>
        <p:sp>
          <p:nvSpPr>
            <p:cNvPr id="247852" name="Oval 44"/>
            <p:cNvSpPr>
              <a:spLocks noChangeArrowheads="1"/>
            </p:cNvSpPr>
            <p:nvPr/>
          </p:nvSpPr>
          <p:spPr bwMode="auto">
            <a:xfrm>
              <a:off x="1055" y="3831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53" name="Text Box 45"/>
            <p:cNvSpPr txBox="1">
              <a:spLocks noChangeArrowheads="1"/>
            </p:cNvSpPr>
            <p:nvPr/>
          </p:nvSpPr>
          <p:spPr bwMode="auto">
            <a:xfrm>
              <a:off x="1128" y="3804"/>
              <a:ext cx="2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14</a:t>
              </a:r>
            </a:p>
          </p:txBody>
        </p:sp>
      </p:grpSp>
      <p:sp>
        <p:nvSpPr>
          <p:cNvPr id="247854" name="Arc 46"/>
          <p:cNvSpPr>
            <a:spLocks/>
          </p:cNvSpPr>
          <p:nvPr/>
        </p:nvSpPr>
        <p:spPr bwMode="auto">
          <a:xfrm flipH="1">
            <a:off x="4002088" y="4568825"/>
            <a:ext cx="484187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855" name="Arc 47"/>
          <p:cNvSpPr>
            <a:spLocks/>
          </p:cNvSpPr>
          <p:nvPr/>
        </p:nvSpPr>
        <p:spPr bwMode="auto">
          <a:xfrm flipV="1">
            <a:off x="4067175" y="4581525"/>
            <a:ext cx="4572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8"/>
              <a:gd name="T1" fmla="*/ 0 h 21600"/>
              <a:gd name="T2" fmla="*/ 21568 w 21568"/>
              <a:gd name="T3" fmla="*/ 20428 h 21600"/>
              <a:gd name="T4" fmla="*/ 0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</a:path>
              <a:path w="21568" h="21600" stroke="0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7856" name="Group 48"/>
          <p:cNvGrpSpPr>
            <a:grpSpLocks/>
          </p:cNvGrpSpPr>
          <p:nvPr/>
        </p:nvGrpSpPr>
        <p:grpSpPr bwMode="auto">
          <a:xfrm>
            <a:off x="5713413" y="4162425"/>
            <a:ext cx="457200" cy="457200"/>
            <a:chOff x="1292" y="3168"/>
            <a:chExt cx="288" cy="288"/>
          </a:xfrm>
        </p:grpSpPr>
        <p:sp>
          <p:nvSpPr>
            <p:cNvPr id="247857" name="Oval 49"/>
            <p:cNvSpPr>
              <a:spLocks noChangeArrowheads="1"/>
            </p:cNvSpPr>
            <p:nvPr/>
          </p:nvSpPr>
          <p:spPr bwMode="auto">
            <a:xfrm>
              <a:off x="1292" y="31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58" name="Line 50"/>
            <p:cNvSpPr>
              <a:spLocks noChangeShapeType="1"/>
            </p:cNvSpPr>
            <p:nvPr/>
          </p:nvSpPr>
          <p:spPr bwMode="auto">
            <a:xfrm>
              <a:off x="1299" y="330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59" name="Group 51"/>
          <p:cNvGrpSpPr>
            <a:grpSpLocks/>
          </p:cNvGrpSpPr>
          <p:nvPr/>
        </p:nvGrpSpPr>
        <p:grpSpPr bwMode="auto">
          <a:xfrm>
            <a:off x="4903788" y="5143500"/>
            <a:ext cx="458787" cy="457200"/>
            <a:chOff x="864" y="3868"/>
            <a:chExt cx="289" cy="288"/>
          </a:xfrm>
        </p:grpSpPr>
        <p:sp>
          <p:nvSpPr>
            <p:cNvPr id="247860" name="Oval 52"/>
            <p:cNvSpPr>
              <a:spLocks noChangeArrowheads="1"/>
            </p:cNvSpPr>
            <p:nvPr/>
          </p:nvSpPr>
          <p:spPr bwMode="auto">
            <a:xfrm>
              <a:off x="865" y="38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61" name="Line 53"/>
            <p:cNvSpPr>
              <a:spLocks noChangeShapeType="1"/>
            </p:cNvSpPr>
            <p:nvPr/>
          </p:nvSpPr>
          <p:spPr bwMode="auto">
            <a:xfrm>
              <a:off x="864" y="401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62" name="Group 54"/>
          <p:cNvGrpSpPr>
            <a:grpSpLocks/>
          </p:cNvGrpSpPr>
          <p:nvPr/>
        </p:nvGrpSpPr>
        <p:grpSpPr bwMode="auto">
          <a:xfrm>
            <a:off x="5486400" y="4148138"/>
            <a:ext cx="352425" cy="474662"/>
            <a:chOff x="1201" y="3204"/>
            <a:chExt cx="222" cy="299"/>
          </a:xfrm>
        </p:grpSpPr>
        <p:sp>
          <p:nvSpPr>
            <p:cNvPr id="247863" name="Oval 55"/>
            <p:cNvSpPr>
              <a:spLocks noChangeArrowheads="1"/>
            </p:cNvSpPr>
            <p:nvPr/>
          </p:nvSpPr>
          <p:spPr bwMode="auto">
            <a:xfrm>
              <a:off x="1355" y="3435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64" name="Text Box 56"/>
            <p:cNvSpPr txBox="1">
              <a:spLocks noChangeArrowheads="1"/>
            </p:cNvSpPr>
            <p:nvPr/>
          </p:nvSpPr>
          <p:spPr bwMode="auto">
            <a:xfrm>
              <a:off x="1201" y="3204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</p:grpSp>
      <p:grpSp>
        <p:nvGrpSpPr>
          <p:cNvPr id="247865" name="Group 57"/>
          <p:cNvGrpSpPr>
            <a:grpSpLocks/>
          </p:cNvGrpSpPr>
          <p:nvPr/>
        </p:nvGrpSpPr>
        <p:grpSpPr bwMode="auto">
          <a:xfrm>
            <a:off x="5254625" y="5100638"/>
            <a:ext cx="458788" cy="438150"/>
            <a:chOff x="1055" y="3804"/>
            <a:chExt cx="289" cy="276"/>
          </a:xfrm>
        </p:grpSpPr>
        <p:sp>
          <p:nvSpPr>
            <p:cNvPr id="247866" name="Oval 58"/>
            <p:cNvSpPr>
              <a:spLocks noChangeArrowheads="1"/>
            </p:cNvSpPr>
            <p:nvPr/>
          </p:nvSpPr>
          <p:spPr bwMode="auto">
            <a:xfrm>
              <a:off x="1055" y="3831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67" name="Text Box 59"/>
            <p:cNvSpPr txBox="1">
              <a:spLocks noChangeArrowheads="1"/>
            </p:cNvSpPr>
            <p:nvPr/>
          </p:nvSpPr>
          <p:spPr bwMode="auto">
            <a:xfrm>
              <a:off x="1128" y="3804"/>
              <a:ext cx="2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15</a:t>
              </a:r>
            </a:p>
          </p:txBody>
        </p:sp>
      </p:grpSp>
      <p:sp>
        <p:nvSpPr>
          <p:cNvPr id="247868" name="Arc 60"/>
          <p:cNvSpPr>
            <a:spLocks/>
          </p:cNvSpPr>
          <p:nvPr/>
        </p:nvSpPr>
        <p:spPr bwMode="auto">
          <a:xfrm flipH="1">
            <a:off x="5267325" y="4568825"/>
            <a:ext cx="484188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869" name="Arc 61"/>
          <p:cNvSpPr>
            <a:spLocks/>
          </p:cNvSpPr>
          <p:nvPr/>
        </p:nvSpPr>
        <p:spPr bwMode="auto">
          <a:xfrm flipV="1">
            <a:off x="5332413" y="4581525"/>
            <a:ext cx="4572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8"/>
              <a:gd name="T1" fmla="*/ 0 h 21600"/>
              <a:gd name="T2" fmla="*/ 21568 w 21568"/>
              <a:gd name="T3" fmla="*/ 20428 h 21600"/>
              <a:gd name="T4" fmla="*/ 0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</a:path>
              <a:path w="21568" h="21600" stroke="0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7870" name="Group 62"/>
          <p:cNvGrpSpPr>
            <a:grpSpLocks/>
          </p:cNvGrpSpPr>
          <p:nvPr/>
        </p:nvGrpSpPr>
        <p:grpSpPr bwMode="auto">
          <a:xfrm>
            <a:off x="8242300" y="4162425"/>
            <a:ext cx="457200" cy="457200"/>
            <a:chOff x="1292" y="3168"/>
            <a:chExt cx="288" cy="288"/>
          </a:xfrm>
        </p:grpSpPr>
        <p:sp>
          <p:nvSpPr>
            <p:cNvPr id="247871" name="Oval 63"/>
            <p:cNvSpPr>
              <a:spLocks noChangeArrowheads="1"/>
            </p:cNvSpPr>
            <p:nvPr/>
          </p:nvSpPr>
          <p:spPr bwMode="auto">
            <a:xfrm>
              <a:off x="1292" y="31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2" name="Line 64"/>
            <p:cNvSpPr>
              <a:spLocks noChangeShapeType="1"/>
            </p:cNvSpPr>
            <p:nvPr/>
          </p:nvSpPr>
          <p:spPr bwMode="auto">
            <a:xfrm>
              <a:off x="1299" y="330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73" name="Group 65"/>
          <p:cNvGrpSpPr>
            <a:grpSpLocks/>
          </p:cNvGrpSpPr>
          <p:nvPr/>
        </p:nvGrpSpPr>
        <p:grpSpPr bwMode="auto">
          <a:xfrm>
            <a:off x="7432675" y="5143500"/>
            <a:ext cx="458788" cy="457200"/>
            <a:chOff x="864" y="3868"/>
            <a:chExt cx="289" cy="288"/>
          </a:xfrm>
        </p:grpSpPr>
        <p:sp>
          <p:nvSpPr>
            <p:cNvPr id="247874" name="Oval 66"/>
            <p:cNvSpPr>
              <a:spLocks noChangeArrowheads="1"/>
            </p:cNvSpPr>
            <p:nvPr/>
          </p:nvSpPr>
          <p:spPr bwMode="auto">
            <a:xfrm>
              <a:off x="865" y="38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5" name="Line 67"/>
            <p:cNvSpPr>
              <a:spLocks noChangeShapeType="1"/>
            </p:cNvSpPr>
            <p:nvPr/>
          </p:nvSpPr>
          <p:spPr bwMode="auto">
            <a:xfrm>
              <a:off x="864" y="401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7876" name="Group 68"/>
          <p:cNvGrpSpPr>
            <a:grpSpLocks/>
          </p:cNvGrpSpPr>
          <p:nvPr/>
        </p:nvGrpSpPr>
        <p:grpSpPr bwMode="auto">
          <a:xfrm>
            <a:off x="7861300" y="4148138"/>
            <a:ext cx="506413" cy="474662"/>
            <a:chOff x="4992" y="3168"/>
            <a:chExt cx="319" cy="299"/>
          </a:xfrm>
        </p:grpSpPr>
        <p:sp>
          <p:nvSpPr>
            <p:cNvPr id="247877" name="Oval 69"/>
            <p:cNvSpPr>
              <a:spLocks noChangeArrowheads="1"/>
            </p:cNvSpPr>
            <p:nvPr/>
          </p:nvSpPr>
          <p:spPr bwMode="auto">
            <a:xfrm>
              <a:off x="5243" y="3399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8" name="Text Box 70"/>
            <p:cNvSpPr txBox="1">
              <a:spLocks noChangeArrowheads="1"/>
            </p:cNvSpPr>
            <p:nvPr/>
          </p:nvSpPr>
          <p:spPr bwMode="auto">
            <a:xfrm>
              <a:off x="4992" y="3168"/>
              <a:ext cx="2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11</a:t>
              </a:r>
            </a:p>
          </p:txBody>
        </p:sp>
      </p:grpSp>
      <p:grpSp>
        <p:nvGrpSpPr>
          <p:cNvPr id="247879" name="Group 71"/>
          <p:cNvGrpSpPr>
            <a:grpSpLocks/>
          </p:cNvGrpSpPr>
          <p:nvPr/>
        </p:nvGrpSpPr>
        <p:grpSpPr bwMode="auto">
          <a:xfrm>
            <a:off x="7783513" y="5100638"/>
            <a:ext cx="458787" cy="438150"/>
            <a:chOff x="1055" y="3804"/>
            <a:chExt cx="289" cy="276"/>
          </a:xfrm>
        </p:grpSpPr>
        <p:sp>
          <p:nvSpPr>
            <p:cNvPr id="247880" name="Oval 72"/>
            <p:cNvSpPr>
              <a:spLocks noChangeArrowheads="1"/>
            </p:cNvSpPr>
            <p:nvPr/>
          </p:nvSpPr>
          <p:spPr bwMode="auto">
            <a:xfrm>
              <a:off x="1055" y="3831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81" name="Text Box 73"/>
            <p:cNvSpPr txBox="1">
              <a:spLocks noChangeArrowheads="1"/>
            </p:cNvSpPr>
            <p:nvPr/>
          </p:nvSpPr>
          <p:spPr bwMode="auto">
            <a:xfrm>
              <a:off x="1128" y="3804"/>
              <a:ext cx="2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23</a:t>
              </a:r>
            </a:p>
          </p:txBody>
        </p:sp>
      </p:grpSp>
      <p:sp>
        <p:nvSpPr>
          <p:cNvPr id="247882" name="Arc 74"/>
          <p:cNvSpPr>
            <a:spLocks/>
          </p:cNvSpPr>
          <p:nvPr/>
        </p:nvSpPr>
        <p:spPr bwMode="auto">
          <a:xfrm flipH="1">
            <a:off x="7796213" y="4568825"/>
            <a:ext cx="484187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883" name="Arc 75"/>
          <p:cNvSpPr>
            <a:spLocks/>
          </p:cNvSpPr>
          <p:nvPr/>
        </p:nvSpPr>
        <p:spPr bwMode="auto">
          <a:xfrm flipV="1">
            <a:off x="7861300" y="4581525"/>
            <a:ext cx="4572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8"/>
              <a:gd name="T1" fmla="*/ 0 h 21600"/>
              <a:gd name="T2" fmla="*/ 21568 w 21568"/>
              <a:gd name="T3" fmla="*/ 20428 h 21600"/>
              <a:gd name="T4" fmla="*/ 0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</a:path>
              <a:path w="21568" h="21600" stroke="0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884" name="Text Box 76"/>
          <p:cNvSpPr txBox="1">
            <a:spLocks noChangeArrowheads="1"/>
          </p:cNvSpPr>
          <p:nvPr/>
        </p:nvSpPr>
        <p:spPr bwMode="auto">
          <a:xfrm>
            <a:off x="6481763" y="4597400"/>
            <a:ext cx="533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Times New Roman"/>
                <a:sym typeface="Symbol" pitchFamily="18" charset="2"/>
              </a:rPr>
              <a:t>…</a:t>
            </a:r>
            <a:endParaRPr lang="en-US" altLang="zh-CN" b="1">
              <a:latin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2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000"/>
                                        <p:tgtEl>
                                          <p:spTgt spid="2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000"/>
                                        <p:tgtEl>
                                          <p:spTgt spid="24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1000"/>
                                        <p:tgtEl>
                                          <p:spTgt spid="24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4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4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4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6" grpId="0" animBg="1"/>
      <p:bldP spid="247827" grpId="0" animBg="1"/>
      <p:bldP spid="247840" grpId="0" animBg="1"/>
      <p:bldP spid="247841" grpId="0" animBg="1"/>
      <p:bldP spid="247854" grpId="0" animBg="1"/>
      <p:bldP spid="247855" grpId="0" animBg="1"/>
      <p:bldP spid="247868" grpId="0" animBg="1"/>
      <p:bldP spid="247869" grpId="0" animBg="1"/>
      <p:bldP spid="247882" grpId="0" animBg="1"/>
      <p:bldP spid="247883" grpId="0" animBg="1"/>
      <p:bldP spid="2478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BA0E-40D3-44EB-B9A5-1BA7D01E1766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3393-FE27-47A0-AF5E-F555617238DC}" type="slidenum">
              <a:rPr lang="en-US" altLang="zh-CN"/>
              <a:pPr/>
              <a:t>21</a:t>
            </a:fld>
            <a:r>
              <a:rPr lang="en-US" altLang="zh-CN"/>
              <a:t>/105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等价类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971550" y="1125538"/>
            <a:ext cx="78486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对任意   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a∈A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记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{x|(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x∈A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)∧((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x,a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)∈R)}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子集合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zh-CN" sz="2800" b="1" baseline="-25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等价类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或叫作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生成的一个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等价类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生成元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或叫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代表元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，或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典型元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在不会引起混淆时，简记为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CE14-488A-4306-B8D6-DA44B6213AD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D882-6A96-40C0-9843-648010DF95A5}" type="slidenum">
              <a:rPr lang="en-US" altLang="zh-CN"/>
              <a:pPr/>
              <a:t>22</a:t>
            </a:fld>
            <a:r>
              <a:rPr lang="en-US" altLang="zh-CN"/>
              <a:t>/105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971550" y="1125538"/>
            <a:ext cx="7924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{1,2,3,4,5,8}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，考虑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上的以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，求其等价类。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1331913" y="2133600"/>
            <a:ext cx="75438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解：从例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易知，该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是一个等价关系，为此可求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x∈A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{1,4}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[4]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{2,5,8}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[5]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[8]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[3]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{3}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443D-806F-416A-A8A6-88423A49B89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8799-D1C8-49BF-94C1-A5F33D125594}" type="slidenum">
              <a:rPr lang="en-US" altLang="zh-CN"/>
              <a:pPr/>
              <a:t>23</a:t>
            </a:fld>
            <a:r>
              <a:rPr lang="en-US" altLang="zh-CN"/>
              <a:t>/105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971550" y="1125538"/>
            <a:ext cx="7924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{1,2,3,4,5,8}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，考虑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上的以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，求其等价类。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1331913" y="2133600"/>
            <a:ext cx="75438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从例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易知，该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是一个等价关系，为此可求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(x∈A)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{1,4}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[4]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{2,5,8}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[5]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[8]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[3]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{3}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E4BC-D4EB-4172-ABAA-08570D52684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911B-9B75-4720-A0DC-5BA616575BF0}" type="slidenum">
              <a:rPr lang="en-US" altLang="zh-CN"/>
              <a:pPr/>
              <a:t>24</a:t>
            </a:fld>
            <a:r>
              <a:rPr lang="en-US" altLang="zh-CN"/>
              <a:t>/105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971550" y="1125538"/>
            <a:ext cx="7924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{1,2,3,4,5,8}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，考虑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上的以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，求其等价类。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331913" y="2133600"/>
            <a:ext cx="75438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从例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易知，该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是一个等价关系，为此可求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(x∈A)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{1,4}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[4]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{2,5,8}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[5]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[8]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[3]</a:t>
            </a:r>
            <a:r>
              <a:rPr lang="en-US" altLang="zh-CN" sz="2800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{3}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7489-673F-49D7-A6BE-B7B5C26435CC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BF2D-22F6-463D-BF35-BA33DF9824EA}" type="slidenum">
              <a:rPr lang="en-US" altLang="zh-CN"/>
              <a:pPr/>
              <a:t>25</a:t>
            </a:fld>
            <a:r>
              <a:rPr lang="en-US" altLang="zh-CN"/>
              <a:t>/105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971550" y="1125538"/>
            <a:ext cx="7924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{1,2,3,4,5,8}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，考虑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上的以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，求其等价类。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331913" y="2133600"/>
            <a:ext cx="75438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从例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易知，该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是一个等价关系，为此可求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(x∈A)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{1,4}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[4]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{2,5,8}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[5]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[8]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[3]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{3}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4ACC-4766-4199-B99F-FAB8613F3186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1124F-7159-4EC1-8C3F-684EAB9E3B94}" type="slidenum">
              <a:rPr lang="en-US" altLang="zh-CN"/>
              <a:pPr/>
              <a:t>26</a:t>
            </a:fld>
            <a:r>
              <a:rPr lang="en-US" altLang="zh-CN"/>
              <a:t>/105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971550" y="1125538"/>
            <a:ext cx="7924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{1,2,3,4,5,8}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，考虑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上的以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为模的同余关系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，求其等价类。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331913" y="2133600"/>
            <a:ext cx="75438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从例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易知，该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是一个等价关系，为此可求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[x]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(x∈A)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[1]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{1,4}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[4]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[2]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{2,5,8}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[5]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[8]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[3]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{3}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272389" name="Group 5"/>
          <p:cNvGrpSpPr>
            <a:grpSpLocks/>
          </p:cNvGrpSpPr>
          <p:nvPr/>
        </p:nvGrpSpPr>
        <p:grpSpPr bwMode="auto">
          <a:xfrm>
            <a:off x="5465763" y="5888038"/>
            <a:ext cx="458787" cy="457200"/>
            <a:chOff x="3443" y="3709"/>
            <a:chExt cx="289" cy="288"/>
          </a:xfrm>
        </p:grpSpPr>
        <p:sp>
          <p:nvSpPr>
            <p:cNvPr id="272390" name="Oval 6"/>
            <p:cNvSpPr>
              <a:spLocks noChangeArrowheads="1"/>
            </p:cNvSpPr>
            <p:nvPr/>
          </p:nvSpPr>
          <p:spPr bwMode="auto">
            <a:xfrm>
              <a:off x="3444" y="3709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1" name="Line 7"/>
            <p:cNvSpPr>
              <a:spLocks noChangeShapeType="1"/>
            </p:cNvSpPr>
            <p:nvPr/>
          </p:nvSpPr>
          <p:spPr bwMode="auto">
            <a:xfrm>
              <a:off x="3443" y="385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2392" name="Group 8"/>
          <p:cNvGrpSpPr>
            <a:grpSpLocks/>
          </p:cNvGrpSpPr>
          <p:nvPr/>
        </p:nvGrpSpPr>
        <p:grpSpPr bwMode="auto">
          <a:xfrm>
            <a:off x="5022850" y="4837113"/>
            <a:ext cx="457200" cy="457200"/>
            <a:chOff x="3164" y="3047"/>
            <a:chExt cx="288" cy="288"/>
          </a:xfrm>
        </p:grpSpPr>
        <p:sp>
          <p:nvSpPr>
            <p:cNvPr id="272393" name="Oval 9"/>
            <p:cNvSpPr>
              <a:spLocks noChangeArrowheads="1"/>
            </p:cNvSpPr>
            <p:nvPr/>
          </p:nvSpPr>
          <p:spPr bwMode="auto">
            <a:xfrm>
              <a:off x="3164" y="3047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4" name="Line 10"/>
            <p:cNvSpPr>
              <a:spLocks noChangeShapeType="1"/>
            </p:cNvSpPr>
            <p:nvPr/>
          </p:nvSpPr>
          <p:spPr bwMode="auto">
            <a:xfrm>
              <a:off x="3171" y="318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2395" name="Group 11"/>
          <p:cNvGrpSpPr>
            <a:grpSpLocks/>
          </p:cNvGrpSpPr>
          <p:nvPr/>
        </p:nvGrpSpPr>
        <p:grpSpPr bwMode="auto">
          <a:xfrm>
            <a:off x="4343400" y="5948363"/>
            <a:ext cx="458788" cy="457200"/>
            <a:chOff x="2736" y="3747"/>
            <a:chExt cx="289" cy="288"/>
          </a:xfrm>
        </p:grpSpPr>
        <p:sp>
          <p:nvSpPr>
            <p:cNvPr id="272396" name="Oval 12"/>
            <p:cNvSpPr>
              <a:spLocks noChangeArrowheads="1"/>
            </p:cNvSpPr>
            <p:nvPr/>
          </p:nvSpPr>
          <p:spPr bwMode="auto">
            <a:xfrm>
              <a:off x="2737" y="3747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397" name="Line 13"/>
            <p:cNvSpPr>
              <a:spLocks noChangeShapeType="1"/>
            </p:cNvSpPr>
            <p:nvPr/>
          </p:nvSpPr>
          <p:spPr bwMode="auto">
            <a:xfrm>
              <a:off x="2736" y="3892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4878388" y="4894263"/>
            <a:ext cx="352425" cy="474662"/>
            <a:chOff x="3073" y="3083"/>
            <a:chExt cx="222" cy="299"/>
          </a:xfrm>
        </p:grpSpPr>
        <p:sp>
          <p:nvSpPr>
            <p:cNvPr id="272399" name="Oval 15"/>
            <p:cNvSpPr>
              <a:spLocks noChangeArrowheads="1"/>
            </p:cNvSpPr>
            <p:nvPr/>
          </p:nvSpPr>
          <p:spPr bwMode="auto">
            <a:xfrm>
              <a:off x="3227" y="3314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0" name="Text Box 16"/>
            <p:cNvSpPr txBox="1">
              <a:spLocks noChangeArrowheads="1"/>
            </p:cNvSpPr>
            <p:nvPr/>
          </p:nvSpPr>
          <p:spPr bwMode="auto">
            <a:xfrm>
              <a:off x="3073" y="3083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2</a:t>
              </a:r>
            </a:p>
          </p:txBody>
        </p:sp>
      </p:grpSp>
      <p:grpSp>
        <p:nvGrpSpPr>
          <p:cNvPr id="272401" name="Group 17"/>
          <p:cNvGrpSpPr>
            <a:grpSpLocks/>
          </p:cNvGrpSpPr>
          <p:nvPr/>
        </p:nvGrpSpPr>
        <p:grpSpPr bwMode="auto">
          <a:xfrm>
            <a:off x="4457700" y="5534025"/>
            <a:ext cx="296863" cy="463550"/>
            <a:chOff x="2808" y="3486"/>
            <a:chExt cx="187" cy="292"/>
          </a:xfrm>
        </p:grpSpPr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2927" y="3710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3" name="Text Box 19"/>
            <p:cNvSpPr txBox="1">
              <a:spLocks noChangeArrowheads="1"/>
            </p:cNvSpPr>
            <p:nvPr/>
          </p:nvSpPr>
          <p:spPr bwMode="auto">
            <a:xfrm>
              <a:off x="2808" y="3486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5</a:t>
              </a:r>
            </a:p>
          </p:txBody>
        </p:sp>
      </p:grpSp>
      <p:grpSp>
        <p:nvGrpSpPr>
          <p:cNvPr id="272404" name="Group 20"/>
          <p:cNvGrpSpPr>
            <a:grpSpLocks/>
          </p:cNvGrpSpPr>
          <p:nvPr/>
        </p:nvGrpSpPr>
        <p:grpSpPr bwMode="auto">
          <a:xfrm>
            <a:off x="5540375" y="5476875"/>
            <a:ext cx="371475" cy="471488"/>
            <a:chOff x="3490" y="3450"/>
            <a:chExt cx="234" cy="297"/>
          </a:xfrm>
        </p:grpSpPr>
        <p:sp>
          <p:nvSpPr>
            <p:cNvPr id="272405" name="Oval 21"/>
            <p:cNvSpPr>
              <a:spLocks noChangeArrowheads="1"/>
            </p:cNvSpPr>
            <p:nvPr/>
          </p:nvSpPr>
          <p:spPr bwMode="auto">
            <a:xfrm>
              <a:off x="3490" y="3679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06" name="Text Box 22"/>
            <p:cNvSpPr txBox="1">
              <a:spLocks noChangeArrowheads="1"/>
            </p:cNvSpPr>
            <p:nvPr/>
          </p:nvSpPr>
          <p:spPr bwMode="auto">
            <a:xfrm>
              <a:off x="3588" y="345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272407" name="Line 23"/>
          <p:cNvSpPr>
            <a:spLocks noChangeShapeType="1"/>
          </p:cNvSpPr>
          <p:nvPr/>
        </p:nvSpPr>
        <p:spPr bwMode="auto">
          <a:xfrm flipV="1">
            <a:off x="4746625" y="5902325"/>
            <a:ext cx="792163" cy="365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08" name="Line 24"/>
          <p:cNvSpPr>
            <a:spLocks noChangeShapeType="1"/>
          </p:cNvSpPr>
          <p:nvPr/>
        </p:nvSpPr>
        <p:spPr bwMode="auto">
          <a:xfrm flipH="1">
            <a:off x="4703763" y="5341938"/>
            <a:ext cx="431800" cy="5746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09" name="Line 25"/>
          <p:cNvSpPr>
            <a:spLocks noChangeShapeType="1"/>
          </p:cNvSpPr>
          <p:nvPr/>
        </p:nvSpPr>
        <p:spPr bwMode="auto">
          <a:xfrm flipH="1" flipV="1">
            <a:off x="5178425" y="5341938"/>
            <a:ext cx="360363" cy="5032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2410" name="Arc 26"/>
          <p:cNvSpPr>
            <a:spLocks/>
          </p:cNvSpPr>
          <p:nvPr/>
        </p:nvSpPr>
        <p:spPr bwMode="auto">
          <a:xfrm flipH="1">
            <a:off x="4659313" y="5314950"/>
            <a:ext cx="484187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11" name="Arc 27"/>
          <p:cNvSpPr>
            <a:spLocks/>
          </p:cNvSpPr>
          <p:nvPr/>
        </p:nvSpPr>
        <p:spPr bwMode="auto">
          <a:xfrm>
            <a:off x="5207000" y="5341938"/>
            <a:ext cx="401638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2412" name="Arc 28"/>
          <p:cNvSpPr>
            <a:spLocks/>
          </p:cNvSpPr>
          <p:nvPr/>
        </p:nvSpPr>
        <p:spPr bwMode="auto">
          <a:xfrm flipH="1" flipV="1">
            <a:off x="4718050" y="5932488"/>
            <a:ext cx="804863" cy="84137"/>
          </a:xfrm>
          <a:custGeom>
            <a:avLst/>
            <a:gdLst>
              <a:gd name="G0" fmla="+- 21568 0 0"/>
              <a:gd name="G1" fmla="+- 21600 0 0"/>
              <a:gd name="G2" fmla="+- 21600 0 0"/>
              <a:gd name="T0" fmla="*/ 0 w 43168"/>
              <a:gd name="T1" fmla="*/ 20433 h 21600"/>
              <a:gd name="T2" fmla="*/ 43168 w 43168"/>
              <a:gd name="T3" fmla="*/ 21600 h 21600"/>
              <a:gd name="T4" fmla="*/ 21568 w 431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68" h="21600" fill="none" extrusionOk="0">
                <a:moveTo>
                  <a:pt x="-1" y="20432"/>
                </a:moveTo>
                <a:cubicBezTo>
                  <a:pt x="619" y="8973"/>
                  <a:pt x="10092" y="-1"/>
                  <a:pt x="21568" y="0"/>
                </a:cubicBezTo>
                <a:cubicBezTo>
                  <a:pt x="33497" y="0"/>
                  <a:pt x="43168" y="9670"/>
                  <a:pt x="43168" y="21600"/>
                </a:cubicBezTo>
              </a:path>
              <a:path w="43168" h="21600" stroke="0" extrusionOk="0">
                <a:moveTo>
                  <a:pt x="-1" y="20432"/>
                </a:moveTo>
                <a:cubicBezTo>
                  <a:pt x="619" y="8973"/>
                  <a:pt x="10092" y="-1"/>
                  <a:pt x="21568" y="0"/>
                </a:cubicBezTo>
                <a:cubicBezTo>
                  <a:pt x="33497" y="0"/>
                  <a:pt x="43168" y="9670"/>
                  <a:pt x="43168" y="21600"/>
                </a:cubicBezTo>
                <a:lnTo>
                  <a:pt x="21568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72413" name="Group 29"/>
          <p:cNvGrpSpPr>
            <a:grpSpLocks/>
          </p:cNvGrpSpPr>
          <p:nvPr/>
        </p:nvGrpSpPr>
        <p:grpSpPr bwMode="auto">
          <a:xfrm>
            <a:off x="3705225" y="4962525"/>
            <a:ext cx="457200" cy="457200"/>
            <a:chOff x="1292" y="3168"/>
            <a:chExt cx="288" cy="288"/>
          </a:xfrm>
        </p:grpSpPr>
        <p:sp>
          <p:nvSpPr>
            <p:cNvPr id="272414" name="Oval 30"/>
            <p:cNvSpPr>
              <a:spLocks noChangeArrowheads="1"/>
            </p:cNvSpPr>
            <p:nvPr/>
          </p:nvSpPr>
          <p:spPr bwMode="auto">
            <a:xfrm>
              <a:off x="1292" y="31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15" name="Line 31"/>
            <p:cNvSpPr>
              <a:spLocks noChangeShapeType="1"/>
            </p:cNvSpPr>
            <p:nvPr/>
          </p:nvSpPr>
          <p:spPr bwMode="auto">
            <a:xfrm>
              <a:off x="1299" y="330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2416" name="Group 32"/>
          <p:cNvGrpSpPr>
            <a:grpSpLocks/>
          </p:cNvGrpSpPr>
          <p:nvPr/>
        </p:nvGrpSpPr>
        <p:grpSpPr bwMode="auto">
          <a:xfrm>
            <a:off x="2895600" y="5943600"/>
            <a:ext cx="458788" cy="457200"/>
            <a:chOff x="864" y="3868"/>
            <a:chExt cx="289" cy="288"/>
          </a:xfrm>
        </p:grpSpPr>
        <p:sp>
          <p:nvSpPr>
            <p:cNvPr id="272417" name="Oval 33"/>
            <p:cNvSpPr>
              <a:spLocks noChangeArrowheads="1"/>
            </p:cNvSpPr>
            <p:nvPr/>
          </p:nvSpPr>
          <p:spPr bwMode="auto">
            <a:xfrm>
              <a:off x="865" y="3868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18" name="Line 34"/>
            <p:cNvSpPr>
              <a:spLocks noChangeShapeType="1"/>
            </p:cNvSpPr>
            <p:nvPr/>
          </p:nvSpPr>
          <p:spPr bwMode="auto">
            <a:xfrm>
              <a:off x="864" y="4013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2419" name="Group 35"/>
          <p:cNvGrpSpPr>
            <a:grpSpLocks/>
          </p:cNvGrpSpPr>
          <p:nvPr/>
        </p:nvGrpSpPr>
        <p:grpSpPr bwMode="auto">
          <a:xfrm>
            <a:off x="3324225" y="4948238"/>
            <a:ext cx="506413" cy="474662"/>
            <a:chOff x="4992" y="3168"/>
            <a:chExt cx="319" cy="299"/>
          </a:xfrm>
        </p:grpSpPr>
        <p:sp>
          <p:nvSpPr>
            <p:cNvPr id="272420" name="Oval 36"/>
            <p:cNvSpPr>
              <a:spLocks noChangeArrowheads="1"/>
            </p:cNvSpPr>
            <p:nvPr/>
          </p:nvSpPr>
          <p:spPr bwMode="auto">
            <a:xfrm>
              <a:off x="5243" y="3399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21" name="Text Box 37"/>
            <p:cNvSpPr txBox="1">
              <a:spLocks noChangeArrowheads="1"/>
            </p:cNvSpPr>
            <p:nvPr/>
          </p:nvSpPr>
          <p:spPr bwMode="auto">
            <a:xfrm>
              <a:off x="4992" y="3168"/>
              <a:ext cx="2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1</a:t>
              </a:r>
            </a:p>
          </p:txBody>
        </p:sp>
      </p:grpSp>
      <p:grpSp>
        <p:nvGrpSpPr>
          <p:cNvPr id="272422" name="Group 38"/>
          <p:cNvGrpSpPr>
            <a:grpSpLocks/>
          </p:cNvGrpSpPr>
          <p:nvPr/>
        </p:nvGrpSpPr>
        <p:grpSpPr bwMode="auto">
          <a:xfrm>
            <a:off x="3246438" y="5900738"/>
            <a:ext cx="458787" cy="438150"/>
            <a:chOff x="1055" y="3804"/>
            <a:chExt cx="289" cy="276"/>
          </a:xfrm>
        </p:grpSpPr>
        <p:sp>
          <p:nvSpPr>
            <p:cNvPr id="272423" name="Oval 39"/>
            <p:cNvSpPr>
              <a:spLocks noChangeArrowheads="1"/>
            </p:cNvSpPr>
            <p:nvPr/>
          </p:nvSpPr>
          <p:spPr bwMode="auto">
            <a:xfrm>
              <a:off x="1055" y="3831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24" name="Text Box 40"/>
            <p:cNvSpPr txBox="1">
              <a:spLocks noChangeArrowheads="1"/>
            </p:cNvSpPr>
            <p:nvPr/>
          </p:nvSpPr>
          <p:spPr bwMode="auto">
            <a:xfrm>
              <a:off x="1128" y="3804"/>
              <a:ext cx="21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4</a:t>
              </a:r>
            </a:p>
          </p:txBody>
        </p:sp>
      </p:grpSp>
      <p:sp>
        <p:nvSpPr>
          <p:cNvPr id="272425" name="Arc 41"/>
          <p:cNvSpPr>
            <a:spLocks/>
          </p:cNvSpPr>
          <p:nvPr/>
        </p:nvSpPr>
        <p:spPr bwMode="auto">
          <a:xfrm flipH="1">
            <a:off x="3259138" y="5368925"/>
            <a:ext cx="484187" cy="649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488"/>
              <a:gd name="T1" fmla="*/ 0 h 21600"/>
              <a:gd name="T2" fmla="*/ 21488 w 21488"/>
              <a:gd name="T3" fmla="*/ 19400 h 21600"/>
              <a:gd name="T4" fmla="*/ 0 w 21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88" h="21600" fill="none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</a:path>
              <a:path w="21488" h="21600" stroke="0" extrusionOk="0">
                <a:moveTo>
                  <a:pt x="-1" y="0"/>
                </a:moveTo>
                <a:cubicBezTo>
                  <a:pt x="11077" y="0"/>
                  <a:pt x="20359" y="8380"/>
                  <a:pt x="21487" y="194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2426" name="Arc 42"/>
          <p:cNvSpPr>
            <a:spLocks/>
          </p:cNvSpPr>
          <p:nvPr/>
        </p:nvSpPr>
        <p:spPr bwMode="auto">
          <a:xfrm flipV="1">
            <a:off x="3324225" y="5381625"/>
            <a:ext cx="4572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68"/>
              <a:gd name="T1" fmla="*/ 0 h 21600"/>
              <a:gd name="T2" fmla="*/ 21568 w 21568"/>
              <a:gd name="T3" fmla="*/ 20428 h 21600"/>
              <a:gd name="T4" fmla="*/ 0 w 215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600" fill="none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</a:path>
              <a:path w="21568" h="21600" stroke="0" extrusionOk="0">
                <a:moveTo>
                  <a:pt x="-1" y="0"/>
                </a:moveTo>
                <a:cubicBezTo>
                  <a:pt x="11473" y="0"/>
                  <a:pt x="20945" y="8970"/>
                  <a:pt x="21568" y="2042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72427" name="Group 43"/>
          <p:cNvGrpSpPr>
            <a:grpSpLocks/>
          </p:cNvGrpSpPr>
          <p:nvPr/>
        </p:nvGrpSpPr>
        <p:grpSpPr bwMode="auto">
          <a:xfrm>
            <a:off x="6551613" y="5638800"/>
            <a:ext cx="458787" cy="457200"/>
            <a:chOff x="3443" y="3709"/>
            <a:chExt cx="289" cy="288"/>
          </a:xfrm>
        </p:grpSpPr>
        <p:sp>
          <p:nvSpPr>
            <p:cNvPr id="272428" name="Oval 44"/>
            <p:cNvSpPr>
              <a:spLocks noChangeArrowheads="1"/>
            </p:cNvSpPr>
            <p:nvPr/>
          </p:nvSpPr>
          <p:spPr bwMode="auto">
            <a:xfrm>
              <a:off x="3444" y="3709"/>
              <a:ext cx="288" cy="28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29" name="Line 45"/>
            <p:cNvSpPr>
              <a:spLocks noChangeShapeType="1"/>
            </p:cNvSpPr>
            <p:nvPr/>
          </p:nvSpPr>
          <p:spPr bwMode="auto">
            <a:xfrm>
              <a:off x="3443" y="3854"/>
              <a:ext cx="0" cy="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2430" name="Group 46"/>
          <p:cNvGrpSpPr>
            <a:grpSpLocks/>
          </p:cNvGrpSpPr>
          <p:nvPr/>
        </p:nvGrpSpPr>
        <p:grpSpPr bwMode="auto">
          <a:xfrm>
            <a:off x="6626225" y="5227638"/>
            <a:ext cx="371475" cy="471487"/>
            <a:chOff x="3490" y="3450"/>
            <a:chExt cx="234" cy="297"/>
          </a:xfrm>
        </p:grpSpPr>
        <p:sp>
          <p:nvSpPr>
            <p:cNvPr id="272431" name="Oval 47"/>
            <p:cNvSpPr>
              <a:spLocks noChangeArrowheads="1"/>
            </p:cNvSpPr>
            <p:nvPr/>
          </p:nvSpPr>
          <p:spPr bwMode="auto">
            <a:xfrm>
              <a:off x="3490" y="3679"/>
              <a:ext cx="68" cy="6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2432" name="Text Box 48"/>
            <p:cNvSpPr txBox="1">
              <a:spLocks noChangeArrowheads="1"/>
            </p:cNvSpPr>
            <p:nvPr/>
          </p:nvSpPr>
          <p:spPr bwMode="auto">
            <a:xfrm>
              <a:off x="3588" y="3450"/>
              <a:ext cx="136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  <a:buFont typeface="Wingdings" pitchFamily="2" charset="2"/>
                <a:buNone/>
              </a:pPr>
              <a:r>
                <a:rPr lang="en-US" altLang="zh-CN" b="1">
                  <a:latin typeface="宋体" pitchFamily="2" charset="-122"/>
                  <a:sym typeface="Symbol" pitchFamily="18" charset="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7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7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7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7" grpId="0" animBg="1"/>
      <p:bldP spid="272408" grpId="0" animBg="1"/>
      <p:bldP spid="272409" grpId="0" animBg="1"/>
      <p:bldP spid="272410" grpId="0" animBg="1"/>
      <p:bldP spid="272411" grpId="0" animBg="1"/>
      <p:bldP spid="272412" grpId="0" animBg="1"/>
      <p:bldP spid="272425" grpId="0" animBg="1"/>
      <p:bldP spid="2724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C153-042D-4C55-A416-0106FA7FFD3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0E14-E97D-4600-914C-B4999E5FBB17}" type="slidenum">
              <a:rPr lang="en-US" altLang="zh-CN"/>
              <a:pPr/>
              <a:t>27</a:t>
            </a:fld>
            <a:r>
              <a:rPr lang="en-US" altLang="zh-CN"/>
              <a:t>/105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等价类的性质</a:t>
            </a:r>
          </a:p>
        </p:txBody>
      </p:sp>
      <p:graphicFrame>
        <p:nvGraphicFramePr>
          <p:cNvPr id="3788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1989138"/>
          <a:ext cx="79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1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792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4652963"/>
          <a:ext cx="2254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2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652963"/>
                        <a:ext cx="2254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是非空集合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① 对任意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solidFill>
                  <a:srgbClr val="3333FF"/>
                </a:solidFill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[b]=</a:t>
            </a:r>
            <a:r>
              <a:rPr lang="en-US" altLang="zh-CN" b="1">
                <a:solidFill>
                  <a:srgbClr val="3333FF"/>
                </a:solidFill>
              </a:rPr>
              <a:t>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7888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4941888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3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77771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B2B2B2"/>
                </a:solidFill>
              </a:rPr>
              <a:t>证明</a:t>
            </a:r>
            <a:r>
              <a:rPr lang="en-US" altLang="zh-CN" b="1">
                <a:solidFill>
                  <a:srgbClr val="B2B2B2"/>
                </a:solidFill>
              </a:rPr>
              <a:t>:</a:t>
            </a:r>
          </a:p>
          <a:p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任意给定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[b]=Φ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，则已得证。若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的元素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。于是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xRa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；又由于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是对称的，于是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是传递的，故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。因此，对任意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yRa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。同理可证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  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②显然成立。■</a:t>
            </a:r>
          </a:p>
          <a:p>
            <a:endParaRPr lang="en-US" altLang="zh-CN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76B7-AE74-4F81-AFF7-B72187D5BB27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C43C-44AC-405E-97D3-A4E5EA58AB4F}" type="slidenum">
              <a:rPr lang="en-US" altLang="zh-CN"/>
              <a:pPr/>
              <a:t>28</a:t>
            </a:fld>
            <a:r>
              <a:rPr lang="en-US" altLang="zh-CN"/>
              <a:t>/105</a:t>
            </a: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等价类的性质</a:t>
            </a:r>
          </a:p>
        </p:txBody>
      </p:sp>
      <p:graphicFrame>
        <p:nvGraphicFramePr>
          <p:cNvPr id="3799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1989138"/>
          <a:ext cx="79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5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792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4652963"/>
          <a:ext cx="2254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6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652963"/>
                        <a:ext cx="2254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① 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ea typeface="楷体_GB2312" pitchFamily="49" charset="-12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ea typeface="楷体_GB2312" pitchFamily="49" charset="-122"/>
              </a:rPr>
              <a:t>∩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[b]=</a:t>
            </a:r>
            <a:r>
              <a:rPr lang="en-US" altLang="zh-CN" b="1"/>
              <a:t>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②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799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4941888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7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77771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证明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任意给定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[b]=Φ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，则已得证。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的元素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。于是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xRa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；又由于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是对称的，于是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aRx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是传递的，故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。因此，对任意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yRa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。同理可证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  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②显然成立。■</a:t>
            </a:r>
          </a:p>
          <a:p>
            <a:endParaRPr lang="en-US" altLang="zh-CN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6AAB-9EBB-4BE3-8485-97429FC70022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896D-049C-4A2E-93F2-9A9081448A40}" type="slidenum">
              <a:rPr lang="en-US" altLang="zh-CN"/>
              <a:pPr/>
              <a:t>29</a:t>
            </a:fld>
            <a:r>
              <a:rPr lang="en-US" altLang="zh-CN"/>
              <a:t>/105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等价类的性质</a:t>
            </a:r>
          </a:p>
        </p:txBody>
      </p:sp>
      <p:graphicFrame>
        <p:nvGraphicFramePr>
          <p:cNvPr id="38093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1989138"/>
          <a:ext cx="79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9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792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4652963"/>
          <a:ext cx="2254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0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652963"/>
                        <a:ext cx="2254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① 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ea typeface="楷体_GB2312" pitchFamily="49" charset="-12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ea typeface="楷体_GB2312" pitchFamily="49" charset="-122"/>
              </a:rPr>
              <a:t>∩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[b]=</a:t>
            </a:r>
            <a:r>
              <a:rPr lang="en-US" altLang="zh-CN" b="1"/>
              <a:t>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②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093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4941888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1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77771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证明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任意给定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[b]=Φ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，则已得证。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的元素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。于是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，故有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；又由于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是对称的，于是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aRx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是传递的，故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因此，对任意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yRa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，因此得到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。同理可证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  [b]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②显然成立。■</a:t>
            </a:r>
          </a:p>
          <a:p>
            <a:endParaRPr lang="en-US" altLang="zh-CN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9CA3-F3DB-41BA-98F9-C453EE3A546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D2F1-BFEA-41E3-B6F7-CE837695D540}" type="slidenum">
              <a:rPr lang="en-US" altLang="zh-CN"/>
              <a:pPr/>
              <a:t>3</a:t>
            </a:fld>
            <a:r>
              <a:rPr lang="en-US" altLang="zh-CN"/>
              <a:t>/105</a:t>
            </a:r>
          </a:p>
        </p:txBody>
      </p:sp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1187450" y="1484313"/>
            <a:ext cx="7488238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/>
              <a:t>        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一个事物常常可以有很多种表现形式，如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1/2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可以写成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2/4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3/6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5/10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等等，一个命题公式也可以表示成很多不同然而等价的形式。当我们以某种尺度来看待这些表面不同而具有相同特征的事物时，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归类分析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的想法就产生了，这就是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核心思想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3333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E524-C9DB-42F7-8D66-2D0B502870D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04-F121-4A73-83B3-AEC11FB90E10}" type="slidenum">
              <a:rPr lang="en-US" altLang="zh-CN"/>
              <a:pPr/>
              <a:t>30</a:t>
            </a:fld>
            <a:r>
              <a:rPr lang="en-US" altLang="zh-CN"/>
              <a:t>/105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等价类的性质</a:t>
            </a:r>
          </a:p>
        </p:txBody>
      </p:sp>
      <p:graphicFrame>
        <p:nvGraphicFramePr>
          <p:cNvPr id="392195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1989138"/>
          <a:ext cx="79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3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792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4652963"/>
          <a:ext cx="2254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4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652963"/>
                        <a:ext cx="2254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① 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ea typeface="楷体_GB2312" pitchFamily="49" charset="-12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ea typeface="楷体_GB2312" pitchFamily="49" charset="-122"/>
              </a:rPr>
              <a:t>∩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[b]=</a:t>
            </a:r>
            <a:r>
              <a:rPr lang="en-US" altLang="zh-CN" b="1"/>
              <a:t>Φ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②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21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4941888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65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77771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任意给定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 dirty="0" err="1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[b]=Φ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，则已得证。若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的元素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。于是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 dirty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，故有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xRa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；又由于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是对称的，于是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aRx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是传递的，故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因此，对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任意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yRa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yRb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，因此得到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[b]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。同理可证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  [b]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②显然成立。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■</a:t>
            </a: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422F-629F-40B7-8F8B-4CF05F2C0D1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BB49-2FFC-4192-A915-3C0487A4226C}" type="slidenum">
              <a:rPr lang="en-US" altLang="zh-CN"/>
              <a:pPr/>
              <a:t>31</a:t>
            </a:fld>
            <a:r>
              <a:rPr lang="en-US" altLang="zh-CN"/>
              <a:t>/105</a:t>
            </a: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等价类的性质</a:t>
            </a:r>
          </a:p>
        </p:txBody>
      </p:sp>
      <p:graphicFrame>
        <p:nvGraphicFramePr>
          <p:cNvPr id="36966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1989138"/>
          <a:ext cx="7921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6" name="Equation" r:id="rId3" imgW="647640" imgH="431640" progId="Equation.DSMT4">
                  <p:embed/>
                </p:oleObj>
              </mc:Choice>
              <mc:Fallback>
                <p:oleObj name="Equation" r:id="rId3" imgW="647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7921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80288" y="4652963"/>
          <a:ext cx="22542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7" name="Equation" r:id="rId5" imgW="152280" imgH="152280" progId="Equation.DSMT4">
                  <p:embed/>
                </p:oleObj>
              </mc:Choice>
              <mc:Fallback>
                <p:oleObj name="Equation" r:id="rId5" imgW="15228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652963"/>
                        <a:ext cx="225425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FF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是非空集合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上的等价关系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① 对任意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solidFill>
                  <a:srgbClr val="3333FF"/>
                </a:solidFill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[b]=</a:t>
            </a:r>
            <a:r>
              <a:rPr lang="en-US" altLang="zh-CN" b="1">
                <a:solidFill>
                  <a:srgbClr val="3333FF"/>
                </a:solidFill>
              </a:rPr>
              <a:t>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②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96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71775" y="4941888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8" name="Equation" r:id="rId7" imgW="152280" imgH="152280" progId="Equation.DSMT4">
                  <p:embed/>
                </p:oleObj>
              </mc:Choice>
              <mc:Fallback>
                <p:oleObj name="Equation" r:id="rId7" imgW="1522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77771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证明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任意给定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[b]=Φ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，则已得证。若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≠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，则存在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的元素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。于是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，故有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；又由于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是对称的，于是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aRx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是传递的，故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。因此，对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任意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必有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yRa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yRb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[b]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，因此得到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</a:t>
            </a:r>
            <a:r>
              <a:rPr lang="en-US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[b]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。同理可证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  [b]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，故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[a]=[b]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②显然成立。■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900113" y="4652963"/>
            <a:ext cx="7704137" cy="1566862"/>
          </a:xfrm>
          <a:prstGeom prst="rect">
            <a:avLst/>
          </a:prstGeom>
          <a:solidFill>
            <a:srgbClr val="FFFF99"/>
          </a:solidFill>
          <a:ln w="127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这个定理告诉我们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上一个等价关系决定了集合元素的一种聚类方式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即分割集合的方式。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234B-EAC1-4256-BA87-0636A9BED0C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0258-4C87-497F-BEB7-A8A9F107729F}" type="slidenum">
              <a:rPr lang="en-US" altLang="zh-CN"/>
              <a:pPr/>
              <a:t>32</a:t>
            </a:fld>
            <a:r>
              <a:rPr lang="en-US" altLang="zh-CN"/>
              <a:t>/105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集合的划分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900113" y="1125538"/>
            <a:ext cx="789305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5.3</a:t>
            </a:r>
            <a:r>
              <a:rPr lang="en-US" altLang="zh-CN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是一个非空集合，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...A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的非空子集， 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｝。如果：</a:t>
            </a:r>
          </a:p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对一切的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i≠j(i,j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1,2,3,....,m)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，都有   </a:t>
            </a:r>
          </a:p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∩A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Φ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</a:p>
          <a:p>
            <a:pPr marL="533400" indent="-533400" algn="just">
              <a:lnSpc>
                <a:spcPct val="14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　 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则称集合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为集合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分划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,...A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叫做这个划分的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2051050" y="3276600"/>
          <a:ext cx="936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32" name="Equation" r:id="rId3" imgW="596880" imgH="431640" progId="Equation.DSMT4">
                  <p:embed/>
                </p:oleObj>
              </mc:Choice>
              <mc:Fallback>
                <p:oleObj name="Equation" r:id="rId3" imgW="5968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76600"/>
                        <a:ext cx="9366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A4E94-69FE-48C6-973A-16780DF34FC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179D-89DD-4A34-AFE4-61046032DDD2}" type="slidenum">
              <a:rPr lang="en-US" altLang="zh-CN"/>
              <a:pPr/>
              <a:t>33</a:t>
            </a:fld>
            <a:r>
              <a:rPr lang="en-US" altLang="zh-CN"/>
              <a:t>/105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990600" y="1143000"/>
            <a:ext cx="78486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A={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，则：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={{a}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{b}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{c}}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={{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={{a},{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={{b,{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}},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S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={{c}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}}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的分划，并且由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只能产生这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个不同的分划。</a:t>
            </a:r>
            <a:endParaRPr lang="zh-CN" altLang="en-US" sz="2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1788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ECDC-1B96-4F2E-8054-DA0E425A98B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9F27-DB30-4741-BCDD-AAC692C3213B}" type="slidenum">
              <a:rPr lang="en-US" altLang="zh-CN"/>
              <a:pPr/>
              <a:t>34</a:t>
            </a:fld>
            <a:r>
              <a:rPr lang="en-US" altLang="zh-CN"/>
              <a:t>/105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187450" y="1125538"/>
            <a:ext cx="7561263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kumimoji="0"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定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理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建立了集合上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分划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的紧密联系。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设非空集合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的每个等价关系都能决定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的一个分划，而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的每个分划都能导出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上的一个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。（</a:t>
            </a: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p68</a:t>
            </a: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sp>
        <p:nvSpPr>
          <p:cNvPr id="2037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EF32-832C-4DA6-9C9E-46C210E6049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5E2C-3F22-400C-A038-17F50C1D495C}" type="slidenum">
              <a:rPr lang="en-US" altLang="zh-CN"/>
              <a:pPr/>
              <a:t>35</a:t>
            </a:fld>
            <a:r>
              <a:rPr lang="en-US" altLang="zh-CN"/>
              <a:t>/105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证明：（定理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1116013" y="1125538"/>
            <a:ext cx="7704137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证明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: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定理的第一部分结论由定理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5.1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就可以得到。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对于第二部分，设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任意一个分划。现在定义关系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如下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即是说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同属某个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。我们证明这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样定义的关系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是一个等价关系。由于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的分划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对任何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en-US" b="1" dirty="0" err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皆有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是自反的。如果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那么存在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从而又有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是对称的。如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果同时有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b,c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。由于当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 dirty="0" err="1">
                <a:solidFill>
                  <a:srgbClr val="B2B2B2"/>
                </a:solidFill>
                <a:sym typeface="Symbol" pitchFamily="18" charset="2"/>
              </a:rPr>
              <a:t>≠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 dirty="0" err="1">
                <a:solidFill>
                  <a:srgbClr val="B2B2B2"/>
                </a:solidFill>
                <a:sym typeface="Symbol" pitchFamily="18" charset="2"/>
              </a:rPr>
              <a:t>∩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所以必然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=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，也就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aRc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成立。这说明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是传递的。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因此，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是由分划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导出的一个等价关系。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■</a:t>
            </a: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 </a:t>
            </a:r>
          </a:p>
        </p:txBody>
      </p:sp>
      <p:pic>
        <p:nvPicPr>
          <p:cNvPr id="204809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472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10" name="Picture 10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941888"/>
            <a:ext cx="7561262" cy="1401762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481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3950" y="5062538"/>
              <a:ext cx="285750" cy="403225"/>
            </p14:xfrm>
          </p:contentPart>
        </mc:Choice>
        <mc:Fallback xmlns="">
          <p:pic>
            <p:nvPicPr>
              <p:cNvPr id="20481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854" y="5044834"/>
                <a:ext cx="319942" cy="4386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C62-4AA7-4A94-A133-273A748D78A5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F73-584C-4AED-B01D-650056ADA38B}" type="slidenum">
              <a:rPr lang="en-US" altLang="zh-CN"/>
              <a:pPr/>
              <a:t>36</a:t>
            </a:fld>
            <a:r>
              <a:rPr lang="en-US" altLang="zh-CN"/>
              <a:t>/105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证明：（定理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sym typeface="Symbol" pitchFamily="18" charset="2"/>
              </a:rPr>
              <a:t>证明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: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定理的第一部分结论由定理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就可以得到。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对于第二部分，设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任意一个分划。现在定义关系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如下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即是说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,(a,b)</a:t>
            </a:r>
            <a:r>
              <a:rPr lang="en-US" altLang="en-US" b="1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同属某个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。我们证明这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样定义的关系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是一个等价关系。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的分划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对任何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皆有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aRa,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是自反的。如果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那么存在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(a,b)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从而又有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bRa,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是对称的。如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果同时有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bRc,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(a,b)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(b,c)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。由于当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>
                <a:solidFill>
                  <a:srgbClr val="B2B2B2"/>
                </a:solidFill>
                <a:sym typeface="Symbol" pitchFamily="18" charset="2"/>
              </a:rPr>
              <a:t>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>
                <a:solidFill>
                  <a:srgbClr val="B2B2B2"/>
                </a:solidFill>
                <a:sym typeface="Symbol" pitchFamily="18" charset="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sym typeface="Symbol" pitchFamily="18" charset="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所以必然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=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(a,c)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，也就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成立。这说明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是传递的。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因此，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是由分划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导出的一个等价关系。</a:t>
            </a:r>
            <a:r>
              <a:rPr lang="zh-CN" altLang="en-US" b="1">
                <a:solidFill>
                  <a:srgbClr val="B2B2B2"/>
                </a:solidFill>
                <a:sym typeface="Symbol" pitchFamily="18" charset="2"/>
              </a:rPr>
              <a:t>■ </a:t>
            </a:r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472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214F-9093-41C4-8ED6-62605CCE8A5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167D-8F40-479B-87F5-6590BD64CE6D}" type="slidenum">
              <a:rPr lang="en-US" altLang="zh-CN"/>
              <a:pPr/>
              <a:t>37</a:t>
            </a:fld>
            <a:r>
              <a:rPr lang="en-US" altLang="zh-CN"/>
              <a:t>/105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证明：（定理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sym typeface="Symbol" pitchFamily="18" charset="2"/>
              </a:rPr>
              <a:t>证明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: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定理的第一部分结论由定理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就可以得到。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对于第二部分，设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任意一个分划。现在定义关系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即是说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,(a,b)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同属某个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。我们证明这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样定义的关系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是一个等价关系。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由于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的分划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对任何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en-US" b="1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皆有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aRa,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是自反的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那么存在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(a,b)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从而又有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bRa,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是对称的。如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果同时有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bRc,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(a,b)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(b,c)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。由于当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>
                <a:solidFill>
                  <a:srgbClr val="B2B2B2"/>
                </a:solidFill>
                <a:sym typeface="Symbol" pitchFamily="18" charset="2"/>
              </a:rPr>
              <a:t>≠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>
                <a:solidFill>
                  <a:srgbClr val="B2B2B2"/>
                </a:solidFill>
                <a:sym typeface="Symbol" pitchFamily="18" charset="2"/>
              </a:rPr>
              <a:t>∩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sym typeface="Symbol" pitchFamily="18" charset="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Φ,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所以必然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B2B2B2"/>
                </a:solidFill>
                <a:sym typeface="Symbol" pitchFamily="18" charset="2"/>
              </a:rPr>
              <a:t>=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(a,c)</a:t>
            </a:r>
            <a:r>
              <a:rPr lang="en-US" altLang="en-US" b="1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，也就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aRc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成立。这说明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是传递的。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因此，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是由分划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导出的一个等价关系。</a:t>
            </a:r>
            <a:r>
              <a:rPr lang="zh-CN" altLang="en-US" b="1">
                <a:solidFill>
                  <a:srgbClr val="B2B2B2"/>
                </a:solidFill>
                <a:sym typeface="Symbol" pitchFamily="18" charset="2"/>
              </a:rPr>
              <a:t>■ </a:t>
            </a:r>
          </a:p>
        </p:txBody>
      </p:sp>
      <p:pic>
        <p:nvPicPr>
          <p:cNvPr id="3727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472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4DB1-E338-448F-8932-96C3320ACE8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B893-2DB1-412B-A845-74D26544CC16}" type="slidenum">
              <a:rPr lang="en-US" altLang="zh-CN"/>
              <a:pPr/>
              <a:t>38</a:t>
            </a:fld>
            <a:r>
              <a:rPr lang="en-US" altLang="zh-CN"/>
              <a:t>/105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证明：（定理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证明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: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定理的第一部分结论由定理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就可以得到。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对于第二部分，设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任意一个分划。现在定义关系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即是说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同属某个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。我们证明这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样定义的关系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是一个等价关系。由于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的分划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对任何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en-US" b="1" dirty="0" err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皆有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是自反的。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那么存在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使</a:t>
            </a:r>
            <a:r>
              <a:rPr lang="en-US" altLang="zh-CN" b="1" dirty="0" err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en-US" b="1" dirty="0" err="1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从而又有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bRa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是对称的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果同时有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b,c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。由于当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 dirty="0" err="1">
                <a:solidFill>
                  <a:srgbClr val="B2B2B2"/>
                </a:solidFill>
                <a:sym typeface="Symbol" pitchFamily="18" charset="2"/>
              </a:rPr>
              <a:t>≠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 dirty="0" err="1">
                <a:solidFill>
                  <a:srgbClr val="B2B2B2"/>
                </a:solidFill>
                <a:sym typeface="Symbol" pitchFamily="18" charset="2"/>
              </a:rPr>
              <a:t>∩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Φ,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所以必然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=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solidFill>
                  <a:srgbClr val="B2B2B2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，也就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aRc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成立。这说明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是传递的。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因此，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是由分划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导出的一个等价关系。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■ </a:t>
            </a:r>
          </a:p>
        </p:txBody>
      </p:sp>
      <p:pic>
        <p:nvPicPr>
          <p:cNvPr id="37376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472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F106-E266-409A-BB4D-DC92E99EFA6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8247-1A4B-46EB-9A52-914FAA064FF4}" type="slidenum">
              <a:rPr lang="en-US" altLang="zh-CN"/>
              <a:pPr/>
              <a:t>39</a:t>
            </a:fld>
            <a:r>
              <a:rPr lang="en-US" altLang="zh-CN"/>
              <a:t>/105</a:t>
            </a: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证明：（定理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证明</a:t>
            </a:r>
            <a:r>
              <a:rPr lang="en-US" altLang="zh-CN" b="1" dirty="0">
                <a:solidFill>
                  <a:srgbClr val="FF00FF"/>
                </a:solidFill>
                <a:sym typeface="Symbol" pitchFamily="18" charset="2"/>
              </a:rPr>
              <a:t>: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定理的第一部分结论由定理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就可以得到。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对于第二部分，设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任意一个分划。现在定义关系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即是说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同属某个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。我们证明这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样定义的关系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是一个等价关系。由于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的分划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对任何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en-US" b="1" dirty="0" err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皆有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是自反的。如果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那么存在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en-US" b="1" dirty="0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从而又有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是对称的。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果同时有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b="1" dirty="0" err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en-US" b="1" dirty="0" err="1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 err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b,c</a:t>
            </a:r>
            <a:r>
              <a:rPr lang="en-US" altLang="en-US" b="1" dirty="0" err="1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。由于当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 dirty="0" err="1">
                <a:solidFill>
                  <a:srgbClr val="3333FF"/>
                </a:solidFill>
                <a:sym typeface="Symbol" pitchFamily="18" charset="2"/>
              </a:rPr>
              <a:t>≠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 dirty="0" err="1">
                <a:solidFill>
                  <a:srgbClr val="3333FF"/>
                </a:solidFill>
                <a:sym typeface="Symbol" pitchFamily="18" charset="2"/>
              </a:rPr>
              <a:t>∩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sym typeface="Symbol" pitchFamily="18" charset="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Φ,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所以必然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3333FF"/>
                </a:solidFill>
                <a:sym typeface="Symbol" pitchFamily="18" charset="2"/>
              </a:rPr>
              <a:t>=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 dirty="0" err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a,c</a:t>
            </a:r>
            <a:r>
              <a:rPr lang="en-US" altLang="en-US" b="1" dirty="0" err="1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，也就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aRc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成立。这说明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是传递的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是由分划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导出的一个等价关系。</a:t>
            </a:r>
            <a:r>
              <a:rPr lang="zh-CN" altLang="en-US" b="1" dirty="0">
                <a:solidFill>
                  <a:srgbClr val="B2B2B2"/>
                </a:solidFill>
                <a:sym typeface="Symbol" pitchFamily="18" charset="2"/>
              </a:rPr>
              <a:t>■</a:t>
            </a:r>
            <a:r>
              <a:rPr lang="zh-CN" altLang="en-US" b="1" dirty="0">
                <a:solidFill>
                  <a:srgbClr val="FF00FF"/>
                </a:solidFill>
                <a:sym typeface="Symbol" pitchFamily="18" charset="2"/>
              </a:rPr>
              <a:t> </a:t>
            </a:r>
          </a:p>
        </p:txBody>
      </p:sp>
      <p:pic>
        <p:nvPicPr>
          <p:cNvPr id="3747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472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9EE1-D7E4-4D85-AC6F-360DFBB84DC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9F1-A785-4AE9-88DC-9B1C51E79DE1}" type="slidenum">
              <a:rPr lang="en-US" altLang="zh-CN"/>
              <a:pPr/>
              <a:t>4</a:t>
            </a:fld>
            <a:r>
              <a:rPr lang="en-US" altLang="zh-CN"/>
              <a:t>/105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971550" y="2708275"/>
            <a:ext cx="7921625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）在全体中国人所组成的集合上定义的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）对任何集合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）三角形的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）直线的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）幂集上定义的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同时具有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自反、对称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传递性质时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上的一个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3DEC-E800-46FD-AAD9-8E35A90640C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61B23-3F2F-44FE-9E7B-BE35DE200526}" type="slidenum">
              <a:rPr lang="en-US" altLang="zh-CN"/>
              <a:pPr/>
              <a:t>40</a:t>
            </a:fld>
            <a:r>
              <a:rPr lang="en-US" altLang="zh-CN"/>
              <a:t>/105</a:t>
            </a: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证明：（定理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1116013" y="1125538"/>
            <a:ext cx="7704137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sym typeface="Symbol" pitchFamily="18" charset="2"/>
              </a:rPr>
              <a:t>证明</a:t>
            </a:r>
            <a:r>
              <a:rPr lang="en-US" altLang="zh-CN" b="1">
                <a:solidFill>
                  <a:srgbClr val="FF00FF"/>
                </a:solidFill>
                <a:sym typeface="Symbol" pitchFamily="18" charset="2"/>
              </a:rPr>
              <a:t>:</a:t>
            </a: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定理的第一部分结论由定理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就可以得到。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对于第二部分，设</a:t>
            </a:r>
            <a:r>
              <a:rPr lang="en-US" altLang="zh-CN" b="1" noProof="1">
                <a:latin typeface="楷体_GB2312" pitchFamily="49" charset="-122"/>
                <a:ea typeface="楷体_GB2312" pitchFamily="49" charset="-122"/>
              </a:rPr>
              <a:t>S＝{A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,....,A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上的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任意一个分划。现在定义关系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如下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endParaRPr lang="en-US" altLang="zh-CN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即是说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,(a,b)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当且仅当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同属某个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。我们证明这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样定义的关系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是一个等价关系。由于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的分划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因此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对任何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皆有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是自反的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那么存在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，使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(a,b)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从而又有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bRa,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这说明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是对称的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果同时有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aRb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bRc,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且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(a,b)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(b,c)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。由于当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>
                <a:sym typeface="Symbol" pitchFamily="18" charset="2"/>
              </a:rPr>
              <a:t>≠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时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en-US" b="1">
                <a:sym typeface="Symbol" pitchFamily="18" charset="2"/>
              </a:rPr>
              <a:t>∩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sym typeface="Symbol" pitchFamily="18" charset="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Φ,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所以必然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en-US" altLang="zh-CN" b="1">
                <a:sym typeface="Symbol" pitchFamily="18" charset="2"/>
              </a:rPr>
              <a:t>=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j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，即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(a,c)</a:t>
            </a:r>
            <a:r>
              <a:rPr lang="en-US" altLang="en-US" b="1">
                <a:ea typeface="楷体_GB2312" pitchFamily="49" charset="-122"/>
                <a:sym typeface="Symbol" pitchFamily="18" charset="2"/>
              </a:rPr>
              <a:t>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，也就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aRc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成立。这说明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是传递的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因此，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是由分划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导出的一个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等价关系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b="1">
                <a:solidFill>
                  <a:srgbClr val="FF00FF"/>
                </a:solidFill>
                <a:sym typeface="Symbol" pitchFamily="18" charset="2"/>
              </a:rPr>
              <a:t>■ </a:t>
            </a:r>
          </a:p>
        </p:txBody>
      </p:sp>
      <p:pic>
        <p:nvPicPr>
          <p:cNvPr id="3758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92375"/>
            <a:ext cx="5472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5C2D-A8F9-4EF5-927E-E16AB7407E1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9DD-F22D-4BB6-846C-E67E7E5039E5}" type="slidenum">
              <a:rPr lang="en-US" altLang="zh-CN"/>
              <a:pPr/>
              <a:t>41</a:t>
            </a:fld>
            <a:r>
              <a:rPr lang="en-US" altLang="zh-CN"/>
              <a:t>/105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§5.2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偏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序关系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16013" y="1196975"/>
            <a:ext cx="78486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事物之间的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顺序关系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如家族的祖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父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子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孙等上下辈关系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世界杯足球赛队间的胜负关系，数之间的大小关系等等。从这些关系中抽出具有典型意义的特征，就构成了</a:t>
            </a:r>
            <a:r>
              <a:rPr lang="zh-CN" altLang="en-US" sz="2800" b="1" u="sng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有广泛的理论和实际应用意义的偏序关系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endParaRPr lang="zh-CN" altLang="en-US" sz="28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偏（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次）序关系是集合上的自反的、可传递、反对称关系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它提供</a:t>
            </a:r>
            <a:r>
              <a:rPr lang="zh-CN" altLang="en-US" sz="2800" b="1" u="sng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比较集合的工具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也提供了事物之间的</a:t>
            </a:r>
            <a:r>
              <a:rPr lang="zh-CN" altLang="en-US" sz="2800" b="1" u="sng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顺序关系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572C-7EB5-445D-A235-B1D73368ADA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2B05-2027-433A-95AB-A8BC3577573D}" type="slidenum">
              <a:rPr lang="en-US" altLang="zh-CN"/>
              <a:pPr/>
              <a:t>42</a:t>
            </a:fld>
            <a:r>
              <a:rPr lang="en-US" altLang="zh-CN"/>
              <a:t>/105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§5.2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偏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序关系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116013" y="1196975"/>
            <a:ext cx="78486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上的自反的、反对称的、传递的关系，则称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偏序关系</a:t>
            </a:r>
            <a:r>
              <a:rPr lang="zh-CN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(记为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读作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小于等于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)。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序偶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容易证明：偏序  的逆关系   也是一个偏序，我们用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表示，读作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大于等于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979613" y="2276475"/>
          <a:ext cx="327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6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327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9" name="Object 5"/>
          <p:cNvGraphicFramePr>
            <a:graphicFrameLocks noChangeAspect="1"/>
          </p:cNvGraphicFramePr>
          <p:nvPr/>
        </p:nvGraphicFramePr>
        <p:xfrm>
          <a:off x="6084888" y="3284538"/>
          <a:ext cx="4683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7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4683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3284538"/>
          <a:ext cx="325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8" name="Equation" r:id="rId7" imgW="139680" imgH="215640" progId="Equation.DSMT4">
                  <p:embed/>
                </p:oleObj>
              </mc:Choice>
              <mc:Fallback>
                <p:oleObj name="Equation" r:id="rId7" imgW="139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4538"/>
                        <a:ext cx="325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851275" y="3860800"/>
          <a:ext cx="325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9" name="Equation" r:id="rId9" imgW="139680" imgH="215640" progId="Equation.DSMT4">
                  <p:embed/>
                </p:oleObj>
              </mc:Choice>
              <mc:Fallback>
                <p:oleObj name="Equation" r:id="rId9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325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E4BA-1BEA-4340-B1A3-AFB8FAABF59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B0A0-C9D9-4428-A9E8-AAA1E237A877}" type="slidenum">
              <a:rPr lang="en-US" altLang="zh-CN"/>
              <a:pPr/>
              <a:t>43</a:t>
            </a:fld>
            <a:r>
              <a:rPr lang="en-US" altLang="zh-CN"/>
              <a:t>/105</a:t>
            </a: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§5.2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偏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序关系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1116013" y="1196975"/>
            <a:ext cx="78486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5.4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上的自反的、反对称的、传递的关系，则称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上的偏序关系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(记为</a:t>
            </a:r>
            <a:r>
              <a:rPr lang="zh-CN" altLang="en-US" sz="280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800">
                <a:latin typeface="Times New Roman"/>
                <a:ea typeface="楷体_GB2312" pitchFamily="49" charset="-122"/>
              </a:rPr>
              <a:t>”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读作</a:t>
            </a:r>
            <a:r>
              <a:rPr lang="zh-CN" altLang="en-US" sz="2800"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小于等于</a:t>
            </a:r>
            <a:r>
              <a:rPr lang="zh-CN" altLang="en-US" sz="2800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)。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序偶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R&gt;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称为偏序集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容易证明：偏序  的逆关系   也是一个偏序，我们用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表示，读作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大于等于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/>
        </p:nvGraphicFramePr>
        <p:xfrm>
          <a:off x="1908175" y="2276475"/>
          <a:ext cx="327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0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327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6011863" y="3357563"/>
          <a:ext cx="4683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1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357563"/>
                        <a:ext cx="4683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3284538"/>
          <a:ext cx="325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2" name="Equation" r:id="rId7" imgW="139680" imgH="215640" progId="Equation.DSMT4">
                  <p:embed/>
                </p:oleObj>
              </mc:Choice>
              <mc:Fallback>
                <p:oleObj name="Equation" r:id="rId7" imgW="139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4538"/>
                        <a:ext cx="325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851275" y="3860800"/>
          <a:ext cx="325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83" name="Equation" r:id="rId9" imgW="139680" imgH="215640" progId="Equation.DSMT4">
                  <p:embed/>
                </p:oleObj>
              </mc:Choice>
              <mc:Fallback>
                <p:oleObj name="Equation" r:id="rId9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860800"/>
                        <a:ext cx="325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6569-A553-4F0F-B910-05AE355BE6A5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214C-EA3A-4941-9B3B-F93E034F1639}" type="slidenum">
              <a:rPr lang="en-US" altLang="zh-CN"/>
              <a:pPr/>
              <a:t>44</a:t>
            </a:fld>
            <a:r>
              <a:rPr lang="en-US" altLang="zh-CN"/>
              <a:t>/105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042988" y="1052513"/>
            <a:ext cx="79216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zh-CN" b="1">
                <a:solidFill>
                  <a:srgbClr val="3333FF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序关系。&lt;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</a:t>
            </a:r>
            <a:r>
              <a:rPr lang="zh-CN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1042988" y="2060575"/>
            <a:ext cx="77724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0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是偏序关系</a:t>
            </a:r>
            <a:r>
              <a:rPr lang="zh-CN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R,≤&gt;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是偏序集。</a:t>
            </a:r>
            <a:endParaRPr lang="en-US" altLang="en-US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buClr>
                <a:srgbClr val="B2B2B2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大于零的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自然数集合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也是一个偏序关系,&lt;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是偏序集。</a:t>
            </a:r>
            <a:endParaRPr lang="en-US" altLang="en-US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B081-CD1E-4C84-A60E-3E46DB19962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A5E-31DA-4C4C-B3EC-910A4BD16C52}" type="slidenum">
              <a:rPr lang="en-US" altLang="zh-CN"/>
              <a:pPr/>
              <a:t>45</a:t>
            </a:fld>
            <a:r>
              <a:rPr lang="en-US" altLang="zh-CN"/>
              <a:t>/105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042988" y="1052513"/>
            <a:ext cx="79216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noProof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zh-CN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偏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序关系。&lt;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aseline="300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是偏序集</a:t>
            </a:r>
            <a:r>
              <a:rPr lang="zh-CN" altLang="zh-CN" noProof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042988" y="2060575"/>
            <a:ext cx="77724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是偏序关系</a:t>
            </a:r>
            <a:r>
              <a:rPr lang="zh-CN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R,≤&gt;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是偏序集。</a:t>
            </a:r>
            <a:endParaRPr lang="en-US" altLang="en-US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大于零的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自然数集合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也是一个偏序关系,&lt;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是偏序集。</a:t>
            </a:r>
            <a:endParaRPr lang="en-US" altLang="en-US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6C5-C84A-4B2D-AE5A-3AD560DC42F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F0AF-3E68-4F70-9FD5-FA73EFF02EAB}" type="slidenum">
              <a:rPr lang="en-US" altLang="zh-CN"/>
              <a:pPr/>
              <a:t>46</a:t>
            </a:fld>
            <a:r>
              <a:rPr lang="en-US" altLang="zh-CN"/>
              <a:t>/105</a:t>
            </a: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1042988" y="1052513"/>
            <a:ext cx="79216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aseline="300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noProof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zh-CN"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偏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序关系。&lt;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aseline="30000" noProof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noProof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是偏序集</a:t>
            </a:r>
            <a:r>
              <a:rPr lang="zh-CN" altLang="zh-CN" noProof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042988" y="2060575"/>
            <a:ext cx="77724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noProof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noProof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是偏序关系</a:t>
            </a:r>
            <a:r>
              <a:rPr lang="zh-CN" altLang="zh-CN" noProof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noProof="1">
                <a:latin typeface="楷体_GB2312" pitchFamily="49" charset="-122"/>
                <a:ea typeface="楷体_GB2312" pitchFamily="49" charset="-122"/>
              </a:rPr>
              <a:t>R,≤&gt;</a:t>
            </a:r>
            <a:r>
              <a:rPr lang="zh-CN" altLang="en-US" noProof="1">
                <a:latin typeface="楷体_GB2312" pitchFamily="49" charset="-122"/>
                <a:ea typeface="楷体_GB2312" pitchFamily="49" charset="-122"/>
              </a:rPr>
              <a:t>是偏序集。</a:t>
            </a:r>
            <a:endParaRPr lang="en-US" altLang="en-US">
              <a:latin typeface="楷体_GB2312" pitchFamily="49" charset="-122"/>
              <a:ea typeface="楷体_GB2312" pitchFamily="49" charset="-122"/>
            </a:endParaRPr>
          </a:p>
          <a:p>
            <a:pPr marL="533400" indent="-533400">
              <a:lnSpc>
                <a:spcPct val="105000"/>
              </a:lnSpc>
              <a:buClr>
                <a:srgbClr val="FF0000"/>
              </a:buClr>
              <a:buFont typeface="Wingdings" pitchFamily="2" charset="2"/>
              <a:buAutoNum type="arabicParenR" startAt="2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大于零的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自然数集合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也是一个偏序关系,&lt;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是偏序集。</a:t>
            </a:r>
            <a:endParaRPr lang="en-US" altLang="en-US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167-BBF7-40F2-8534-9492027E4EF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6D1D-8B07-47E9-8B58-C8ADAC97114F}" type="slidenum">
              <a:rPr lang="en-US" altLang="zh-CN"/>
              <a:pPr/>
              <a:t>47</a:t>
            </a:fld>
            <a:r>
              <a:rPr lang="en-US" altLang="zh-CN"/>
              <a:t>/105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偏序集的哈斯图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用小圆圈或点表示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中的元素，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省掉</a:t>
            </a:r>
            <a:r>
              <a:rPr lang="zh-CN" altLang="en-US" sz="2800" b="1" u="sng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关系图</a:t>
            </a:r>
            <a:r>
              <a:rPr lang="zh-CN" altLang="en-US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中所有的环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因自反性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B2B2B2"/>
                </a:solidFill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，则将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画在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的下方，可去掉关系图中所有边的箭头。		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因反对称性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去掉有向边，即当（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）和（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）都是有向边时，去掉有向边（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）。			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因传递性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1),2),3)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所作成的图称为哈斯图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(Hasse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928F-0E8E-47E0-93CA-5853F8E9518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35ED-7A6A-435F-A323-2ECE72D666BD}" type="slidenum">
              <a:rPr lang="en-US" altLang="zh-CN"/>
              <a:pPr/>
              <a:t>48</a:t>
            </a:fld>
            <a:r>
              <a:rPr lang="en-US" altLang="zh-CN"/>
              <a:t>/105</a:t>
            </a: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偏序集的哈斯图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用小圆圈或点表示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中的元素，省掉关系图中所有的环。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因自反性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800" b="1">
                <a:solidFill>
                  <a:srgbClr val="3333FF"/>
                </a:solidFill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，则将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画在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的下方，可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去掉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关系图中所有边的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箭头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	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因反对称性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去掉有向边，即当（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）和（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）都是有向边时，去掉有向边（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）。			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因传递性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1),2),3)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所作成的图称为哈斯图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(Hasse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979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787900" y="22050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1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050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581D-4B54-4C11-A8FA-3914FF00533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797-591E-45F6-AC45-4DCDE7045719}" type="slidenum">
              <a:rPr lang="en-US" altLang="zh-CN"/>
              <a:pPr/>
              <a:t>49</a:t>
            </a:fld>
            <a:r>
              <a:rPr lang="en-US" altLang="zh-CN"/>
              <a:t>/105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偏序集的哈斯图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16013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用小圆圈或点表示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中的元素，省掉关系图中所有的环。	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因自反性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，则将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画在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的下方，可去掉关系图中所有边的箭头。		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因反对称性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去掉有向边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，即当（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）和（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）都是有向边时，去掉有向边（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		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因传递性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1),2),3)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所作成的图称为哈斯图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Hasse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0992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787900" y="22050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8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050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F221-9BC6-4CF8-A4B8-2C702DB88BE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91D0C-8C9F-4408-89FD-6CC04925B952}" type="slidenum">
              <a:rPr lang="en-US" altLang="zh-CN"/>
              <a:pPr/>
              <a:t>5</a:t>
            </a:fld>
            <a:r>
              <a:rPr lang="en-US" altLang="zh-CN"/>
              <a:t>/105</a:t>
            </a: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971550" y="2565400"/>
            <a:ext cx="792162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）在全体中国人所组成的集合上定义的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）对任何集合</a:t>
            </a: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）三角形的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）直线的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）幂集上定义的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同时具有自反、对称和传递性质时，称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75B0-5DB5-42FF-9D8C-2127E310A24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605D-0EBA-47DB-9417-EE586961C571}" type="slidenum">
              <a:rPr lang="en-US" altLang="zh-CN"/>
              <a:pPr/>
              <a:t>50</a:t>
            </a:fld>
            <a:r>
              <a:rPr lang="en-US" altLang="zh-CN"/>
              <a:t>/105</a:t>
            </a: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偏序集的哈斯图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用小圆圈或点表示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中的元素，省掉关系图中所有的环。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因自反性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>
                <a:sym typeface="Symbol" pitchFamily="18" charset="2"/>
              </a:rPr>
              <a:t> </a:t>
            </a:r>
            <a:r>
              <a:rPr lang="en-US" altLang="zh-CN" sz="2800"/>
              <a:t>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，则将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画在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的下方，可去掉关系图中所有边的箭头。	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因反对称性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去掉有向边，即当（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）和（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）都是有向边时，去掉有向边（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）。			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因传递性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1),2),3)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所作成的图称为哈斯图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(Hasse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00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787900" y="2205038"/>
          <a:ext cx="2651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9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05038"/>
                        <a:ext cx="2651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15DE-5E6A-4763-B72B-52F70BF0599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AAFE-C7D8-42EE-91AF-595790DFFA93}" type="slidenum">
              <a:rPr lang="en-US" altLang="zh-CN"/>
              <a:pPr/>
              <a:t>51</a:t>
            </a:fld>
            <a:r>
              <a:rPr lang="en-US" altLang="zh-CN"/>
              <a:t>/105</a:t>
            </a: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偏序集的哈斯图</a:t>
            </a: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899592" y="1412875"/>
            <a:ext cx="7991996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偏序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Hasse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图是由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的一个真</a:t>
            </a: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子</a:t>
            </a: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cover(R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的关系图构成的。这个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cover(R)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又称为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盖住关系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，可以用符号表示为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533400" indent="-5334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出了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cover(R)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，作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Hasse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图就容易了。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参见</a:t>
            </a: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p70</a:t>
            </a:r>
            <a:r>
              <a:rPr lang="zh-CN" altLang="en-US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5.8)</a:t>
            </a: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48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786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116013" y="3213100"/>
          <a:ext cx="763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87" name="Equation" r:id="rId4" imgW="4520880" imgH="203040" progId="Equation.DSMT4">
                  <p:embed/>
                </p:oleObj>
              </mc:Choice>
              <mc:Fallback>
                <p:oleObj name="Equation" r:id="rId4" imgW="4520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13100"/>
                        <a:ext cx="763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A7C9-76DA-4D7E-8CC2-D8E23F3EEA9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97D-E63A-451F-A17B-720A750526C4}" type="slidenum">
              <a:rPr lang="en-US" altLang="zh-CN"/>
              <a:pPr/>
              <a:t>52</a:t>
            </a:fld>
            <a:r>
              <a:rPr lang="en-US" altLang="zh-CN"/>
              <a:t>/105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5.6 </a:t>
            </a:r>
            <a:r>
              <a:rPr lang="en-US" altLang="zh-CN"/>
              <a:t>★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16013" y="1052513"/>
            <a:ext cx="7696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{2,3,6,12,24,36},</a:t>
            </a:r>
            <a:r>
              <a:rPr lang="en-US" altLang="zh-CN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|</a:t>
            </a:r>
            <a:r>
              <a:rPr lang="en-US" altLang="zh-CN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上的整除关系，画出其一般的关系图和哈斯图。</a:t>
            </a: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2630488" y="5791200"/>
            <a:ext cx="1220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关系图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6629400" y="5791200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哈斯图</a:t>
            </a: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>
            <a:off x="7129463" y="2633663"/>
            <a:ext cx="792162" cy="7921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>
            <a:off x="7127875" y="3444875"/>
            <a:ext cx="0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>
            <a:off x="6372225" y="2654300"/>
            <a:ext cx="727075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 flipH="1">
            <a:off x="6324600" y="4191000"/>
            <a:ext cx="838200" cy="838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7142163" y="4241800"/>
            <a:ext cx="762000" cy="762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6096000" y="4968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7842250" y="49688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7105650" y="3962400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10959" name="Rectangle 15"/>
          <p:cNvSpPr>
            <a:spLocks noChangeArrowheads="1"/>
          </p:cNvSpPr>
          <p:nvPr/>
        </p:nvSpPr>
        <p:spPr bwMode="auto">
          <a:xfrm>
            <a:off x="7105650" y="3276600"/>
            <a:ext cx="49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12</a:t>
            </a:r>
          </a:p>
        </p:txBody>
      </p:sp>
      <p:sp>
        <p:nvSpPr>
          <p:cNvPr id="210960" name="Rectangle 16"/>
          <p:cNvSpPr>
            <a:spLocks noChangeArrowheads="1"/>
          </p:cNvSpPr>
          <p:nvPr/>
        </p:nvSpPr>
        <p:spPr bwMode="auto">
          <a:xfrm>
            <a:off x="7867650" y="24384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36</a:t>
            </a:r>
          </a:p>
        </p:txBody>
      </p: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5943600" y="24384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24</a:t>
            </a:r>
          </a:p>
        </p:txBody>
      </p:sp>
      <p:sp>
        <p:nvSpPr>
          <p:cNvPr id="210962" name="Oval 18"/>
          <p:cNvSpPr>
            <a:spLocks noChangeArrowheads="1"/>
          </p:cNvSpPr>
          <p:nvPr/>
        </p:nvSpPr>
        <p:spPr bwMode="auto">
          <a:xfrm>
            <a:off x="2438400" y="2652713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3" name="Oval 19"/>
          <p:cNvSpPr>
            <a:spLocks noChangeArrowheads="1"/>
          </p:cNvSpPr>
          <p:nvPr/>
        </p:nvSpPr>
        <p:spPr bwMode="auto">
          <a:xfrm>
            <a:off x="3962400" y="2652713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4" name="Oval 20"/>
          <p:cNvSpPr>
            <a:spLocks noChangeArrowheads="1"/>
          </p:cNvSpPr>
          <p:nvPr/>
        </p:nvSpPr>
        <p:spPr bwMode="auto">
          <a:xfrm>
            <a:off x="4572000" y="3811588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5" name="Oval 21"/>
          <p:cNvSpPr>
            <a:spLocks noChangeArrowheads="1"/>
          </p:cNvSpPr>
          <p:nvPr/>
        </p:nvSpPr>
        <p:spPr bwMode="auto">
          <a:xfrm>
            <a:off x="1651000" y="3811588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6" name="Oval 22"/>
          <p:cNvSpPr>
            <a:spLocks noChangeArrowheads="1"/>
          </p:cNvSpPr>
          <p:nvPr/>
        </p:nvSpPr>
        <p:spPr bwMode="auto">
          <a:xfrm>
            <a:off x="2438400" y="5014913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7" name="Oval 23"/>
          <p:cNvSpPr>
            <a:spLocks noChangeArrowheads="1"/>
          </p:cNvSpPr>
          <p:nvPr/>
        </p:nvSpPr>
        <p:spPr bwMode="auto">
          <a:xfrm>
            <a:off x="3962400" y="5014913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8" name="Rectangle 24"/>
          <p:cNvSpPr>
            <a:spLocks noChangeArrowheads="1"/>
          </p:cNvSpPr>
          <p:nvPr/>
        </p:nvSpPr>
        <p:spPr bwMode="auto">
          <a:xfrm>
            <a:off x="2279650" y="5167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10969" name="Rectangle 25"/>
          <p:cNvSpPr>
            <a:spLocks noChangeArrowheads="1"/>
          </p:cNvSpPr>
          <p:nvPr/>
        </p:nvSpPr>
        <p:spPr bwMode="auto">
          <a:xfrm>
            <a:off x="3810000" y="51673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210970" name="Rectangle 26"/>
          <p:cNvSpPr>
            <a:spLocks noChangeArrowheads="1"/>
          </p:cNvSpPr>
          <p:nvPr/>
        </p:nvSpPr>
        <p:spPr bwMode="auto">
          <a:xfrm>
            <a:off x="1187450" y="3643313"/>
            <a:ext cx="41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210971" name="Rectangle 27"/>
          <p:cNvSpPr>
            <a:spLocks noChangeArrowheads="1"/>
          </p:cNvSpPr>
          <p:nvPr/>
        </p:nvSpPr>
        <p:spPr bwMode="auto">
          <a:xfrm>
            <a:off x="4591050" y="3643313"/>
            <a:ext cx="55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12</a:t>
            </a:r>
          </a:p>
        </p:txBody>
      </p:sp>
      <p:sp>
        <p:nvSpPr>
          <p:cNvPr id="210972" name="Rectangle 28"/>
          <p:cNvSpPr>
            <a:spLocks noChangeArrowheads="1"/>
          </p:cNvSpPr>
          <p:nvPr/>
        </p:nvSpPr>
        <p:spPr bwMode="auto">
          <a:xfrm>
            <a:off x="3733800" y="220980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36</a:t>
            </a:r>
          </a:p>
        </p:txBody>
      </p:sp>
      <p:sp>
        <p:nvSpPr>
          <p:cNvPr id="210973" name="Rectangle 29"/>
          <p:cNvSpPr>
            <a:spLocks noChangeArrowheads="1"/>
          </p:cNvSpPr>
          <p:nvPr/>
        </p:nvSpPr>
        <p:spPr bwMode="auto">
          <a:xfrm>
            <a:off x="2228850" y="22098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黑体" pitchFamily="2" charset="-122"/>
                <a:ea typeface="黑体" pitchFamily="2" charset="-122"/>
              </a:rPr>
              <a:t>24</a:t>
            </a:r>
          </a:p>
        </p:txBody>
      </p:sp>
      <p:sp>
        <p:nvSpPr>
          <p:cNvPr id="210974" name="Line 30"/>
          <p:cNvSpPr>
            <a:spLocks noChangeShapeType="1"/>
          </p:cNvSpPr>
          <p:nvPr/>
        </p:nvSpPr>
        <p:spPr bwMode="auto">
          <a:xfrm flipV="1">
            <a:off x="2528888" y="3887788"/>
            <a:ext cx="20574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5" name="Line 31"/>
          <p:cNvSpPr>
            <a:spLocks noChangeShapeType="1"/>
          </p:cNvSpPr>
          <p:nvPr/>
        </p:nvSpPr>
        <p:spPr bwMode="auto">
          <a:xfrm flipH="1" flipV="1">
            <a:off x="1676400" y="3887788"/>
            <a:ext cx="795338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6" name="Line 32"/>
          <p:cNvSpPr>
            <a:spLocks noChangeShapeType="1"/>
          </p:cNvSpPr>
          <p:nvPr/>
        </p:nvSpPr>
        <p:spPr bwMode="auto">
          <a:xfrm flipV="1">
            <a:off x="2493963" y="2744788"/>
            <a:ext cx="0" cy="22669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7" name="Line 33"/>
          <p:cNvSpPr>
            <a:spLocks noChangeShapeType="1"/>
          </p:cNvSpPr>
          <p:nvPr/>
        </p:nvSpPr>
        <p:spPr bwMode="auto">
          <a:xfrm flipV="1">
            <a:off x="2514600" y="2744788"/>
            <a:ext cx="1447800" cy="2286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8" name="Line 34"/>
          <p:cNvSpPr>
            <a:spLocks noChangeShapeType="1"/>
          </p:cNvSpPr>
          <p:nvPr/>
        </p:nvSpPr>
        <p:spPr bwMode="auto">
          <a:xfrm>
            <a:off x="1717675" y="3832225"/>
            <a:ext cx="28606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9" name="Line 35"/>
          <p:cNvSpPr>
            <a:spLocks noChangeShapeType="1"/>
          </p:cNvSpPr>
          <p:nvPr/>
        </p:nvSpPr>
        <p:spPr bwMode="auto">
          <a:xfrm flipH="1" flipV="1">
            <a:off x="1724025" y="3873500"/>
            <a:ext cx="2232025" cy="11668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0" name="Line 36"/>
          <p:cNvSpPr>
            <a:spLocks noChangeShapeType="1"/>
          </p:cNvSpPr>
          <p:nvPr/>
        </p:nvSpPr>
        <p:spPr bwMode="auto">
          <a:xfrm flipV="1">
            <a:off x="1676400" y="2744788"/>
            <a:ext cx="7620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 flipV="1">
            <a:off x="1676400" y="2668588"/>
            <a:ext cx="22860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 flipH="1" flipV="1">
            <a:off x="2514600" y="2687638"/>
            <a:ext cx="2070100" cy="110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 flipH="1" flipV="1">
            <a:off x="4038600" y="2668588"/>
            <a:ext cx="6096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4" name="Line 40"/>
          <p:cNvSpPr>
            <a:spLocks noChangeShapeType="1"/>
          </p:cNvSpPr>
          <p:nvPr/>
        </p:nvSpPr>
        <p:spPr bwMode="auto">
          <a:xfrm flipH="1" flipV="1">
            <a:off x="2500313" y="2706688"/>
            <a:ext cx="1474787" cy="23209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5" name="Line 41"/>
          <p:cNvSpPr>
            <a:spLocks noChangeShapeType="1"/>
          </p:cNvSpPr>
          <p:nvPr/>
        </p:nvSpPr>
        <p:spPr bwMode="auto">
          <a:xfrm flipV="1">
            <a:off x="4010025" y="2744788"/>
            <a:ext cx="0" cy="2286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6" name="Line 42"/>
          <p:cNvSpPr>
            <a:spLocks noChangeShapeType="1"/>
          </p:cNvSpPr>
          <p:nvPr/>
        </p:nvSpPr>
        <p:spPr bwMode="auto">
          <a:xfrm flipV="1">
            <a:off x="4043363" y="3887788"/>
            <a:ext cx="604837" cy="11366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87" name="Arc 43"/>
          <p:cNvSpPr>
            <a:spLocks/>
          </p:cNvSpPr>
          <p:nvPr/>
        </p:nvSpPr>
        <p:spPr bwMode="auto">
          <a:xfrm rot="5400000" flipV="1">
            <a:off x="4572001" y="3563937"/>
            <a:ext cx="684212" cy="5318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536 w 43200"/>
              <a:gd name="T3" fmla="*/ 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  <a:lnTo>
                  <a:pt x="2160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8" name="Arc 44"/>
          <p:cNvSpPr>
            <a:spLocks/>
          </p:cNvSpPr>
          <p:nvPr/>
        </p:nvSpPr>
        <p:spPr bwMode="auto">
          <a:xfrm rot="16200000" flipH="1" flipV="1">
            <a:off x="1068387" y="3549651"/>
            <a:ext cx="684213" cy="5318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536 w 43200"/>
              <a:gd name="T3" fmla="*/ 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  <a:lnTo>
                  <a:pt x="2160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9" name="Arc 45"/>
          <p:cNvSpPr>
            <a:spLocks/>
          </p:cNvSpPr>
          <p:nvPr/>
        </p:nvSpPr>
        <p:spPr bwMode="auto">
          <a:xfrm rot="10800000" flipV="1">
            <a:off x="3643313" y="5078413"/>
            <a:ext cx="684212" cy="5318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536 w 43200"/>
              <a:gd name="T3" fmla="*/ 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  <a:lnTo>
                  <a:pt x="2160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0" name="Arc 46"/>
          <p:cNvSpPr>
            <a:spLocks/>
          </p:cNvSpPr>
          <p:nvPr/>
        </p:nvSpPr>
        <p:spPr bwMode="auto">
          <a:xfrm rot="10800000" flipV="1">
            <a:off x="2092325" y="5072063"/>
            <a:ext cx="684213" cy="5318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536 w 43200"/>
              <a:gd name="T3" fmla="*/ 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  <a:lnTo>
                  <a:pt x="2160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1" name="Arc 47"/>
          <p:cNvSpPr>
            <a:spLocks/>
          </p:cNvSpPr>
          <p:nvPr/>
        </p:nvSpPr>
        <p:spPr bwMode="auto">
          <a:xfrm rot="10800000">
            <a:off x="3657600" y="2133600"/>
            <a:ext cx="684213" cy="5318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536 w 43200"/>
              <a:gd name="T3" fmla="*/ 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  <a:lnTo>
                  <a:pt x="2160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2" name="Arc 48"/>
          <p:cNvSpPr>
            <a:spLocks/>
          </p:cNvSpPr>
          <p:nvPr/>
        </p:nvSpPr>
        <p:spPr bwMode="auto">
          <a:xfrm rot="10800000">
            <a:off x="2119313" y="2133600"/>
            <a:ext cx="684212" cy="5318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536 w 43200"/>
              <a:gd name="T3" fmla="*/ 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470"/>
                  <a:pt x="8457" y="1162"/>
                  <a:pt x="19535" y="98"/>
                </a:cubicBezTo>
                <a:lnTo>
                  <a:pt x="2160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3" name="Oval 49"/>
          <p:cNvSpPr>
            <a:spLocks noChangeArrowheads="1"/>
          </p:cNvSpPr>
          <p:nvPr/>
        </p:nvSpPr>
        <p:spPr bwMode="auto">
          <a:xfrm>
            <a:off x="7086600" y="3394075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4" name="Oval 50"/>
          <p:cNvSpPr>
            <a:spLocks noChangeArrowheads="1"/>
          </p:cNvSpPr>
          <p:nvPr/>
        </p:nvSpPr>
        <p:spPr bwMode="auto">
          <a:xfrm>
            <a:off x="7086600" y="4181475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5" name="Oval 51"/>
          <p:cNvSpPr>
            <a:spLocks noChangeArrowheads="1"/>
          </p:cNvSpPr>
          <p:nvPr/>
        </p:nvSpPr>
        <p:spPr bwMode="auto">
          <a:xfrm>
            <a:off x="6324600" y="4968875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6" name="Oval 52"/>
          <p:cNvSpPr>
            <a:spLocks noChangeArrowheads="1"/>
          </p:cNvSpPr>
          <p:nvPr/>
        </p:nvSpPr>
        <p:spPr bwMode="auto">
          <a:xfrm>
            <a:off x="7848600" y="4968875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7" name="Oval 53"/>
          <p:cNvSpPr>
            <a:spLocks noChangeArrowheads="1"/>
          </p:cNvSpPr>
          <p:nvPr/>
        </p:nvSpPr>
        <p:spPr bwMode="auto">
          <a:xfrm>
            <a:off x="7848600" y="2606675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98" name="Oval 54"/>
          <p:cNvSpPr>
            <a:spLocks noChangeArrowheads="1"/>
          </p:cNvSpPr>
          <p:nvPr/>
        </p:nvSpPr>
        <p:spPr bwMode="auto">
          <a:xfrm>
            <a:off x="6324600" y="2606675"/>
            <a:ext cx="76200" cy="76200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1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1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1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 autoUpdateAnimBg="0"/>
      <p:bldP spid="210950" grpId="0" autoUpdateAnimBg="0"/>
      <p:bldP spid="210951" grpId="0" animBg="1"/>
      <p:bldP spid="210952" grpId="0" animBg="1"/>
      <p:bldP spid="210953" grpId="0" animBg="1"/>
      <p:bldP spid="210954" grpId="0" animBg="1"/>
      <p:bldP spid="210955" grpId="0" animBg="1"/>
      <p:bldP spid="210956" grpId="0" autoUpdateAnimBg="0"/>
      <p:bldP spid="210957" grpId="0" autoUpdateAnimBg="0"/>
      <p:bldP spid="210958" grpId="0" autoUpdateAnimBg="0"/>
      <p:bldP spid="210959" grpId="0" autoUpdateAnimBg="0"/>
      <p:bldP spid="210960" grpId="0" autoUpdateAnimBg="0"/>
      <p:bldP spid="210961" grpId="0" autoUpdateAnimBg="0"/>
      <p:bldP spid="210962" grpId="0" animBg="1"/>
      <p:bldP spid="210963" grpId="0" animBg="1"/>
      <p:bldP spid="210964" grpId="0" animBg="1"/>
      <p:bldP spid="210965" grpId="0" animBg="1"/>
      <p:bldP spid="210966" grpId="0" animBg="1"/>
      <p:bldP spid="210967" grpId="0" animBg="1"/>
      <p:bldP spid="210968" grpId="0" autoUpdateAnimBg="0"/>
      <p:bldP spid="210969" grpId="0" autoUpdateAnimBg="0"/>
      <p:bldP spid="210970" grpId="0" autoUpdateAnimBg="0"/>
      <p:bldP spid="210971" grpId="0" autoUpdateAnimBg="0"/>
      <p:bldP spid="210972" grpId="0" autoUpdateAnimBg="0"/>
      <p:bldP spid="210973" grpId="0" autoUpdateAnimBg="0"/>
      <p:bldP spid="210974" grpId="0" animBg="1"/>
      <p:bldP spid="210975" grpId="0" animBg="1"/>
      <p:bldP spid="210976" grpId="0" animBg="1"/>
      <p:bldP spid="210977" grpId="0" animBg="1"/>
      <p:bldP spid="210978" grpId="0" animBg="1"/>
      <p:bldP spid="210979" grpId="0" animBg="1"/>
      <p:bldP spid="210980" grpId="0" animBg="1"/>
      <p:bldP spid="210981" grpId="0" animBg="1"/>
      <p:bldP spid="210982" grpId="0" animBg="1"/>
      <p:bldP spid="210983" grpId="0" animBg="1"/>
      <p:bldP spid="210984" grpId="0" animBg="1"/>
      <p:bldP spid="210985" grpId="0" animBg="1"/>
      <p:bldP spid="210986" grpId="0" animBg="1"/>
      <p:bldP spid="210987" grpId="0" animBg="1"/>
      <p:bldP spid="210988" grpId="0" animBg="1"/>
      <p:bldP spid="210989" grpId="0" animBg="1"/>
      <p:bldP spid="210990" grpId="0" animBg="1"/>
      <p:bldP spid="210991" grpId="0" animBg="1"/>
      <p:bldP spid="210992" grpId="0" animBg="1"/>
      <p:bldP spid="210993" grpId="0" animBg="1"/>
      <p:bldP spid="210994" grpId="0" animBg="1"/>
      <p:bldP spid="210995" grpId="0" animBg="1"/>
      <p:bldP spid="210996" grpId="0" animBg="1"/>
      <p:bldP spid="210997" grpId="0" animBg="1"/>
      <p:bldP spid="21099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45F1-5CD4-4D40-9AAD-18C085FE25C2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FC73-6A09-4BB3-BF18-96D3D2879D73}" type="slidenum">
              <a:rPr lang="en-US" altLang="zh-CN"/>
              <a:pPr/>
              <a:t>53</a:t>
            </a:fld>
            <a:r>
              <a:rPr lang="en-US" altLang="zh-CN"/>
              <a:t>/105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5.7</a:t>
            </a:r>
            <a:r>
              <a:rPr lang="en-US" altLang="zh-CN"/>
              <a:t>★</a:t>
            </a: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 flipH="1">
            <a:off x="6802438" y="5075238"/>
            <a:ext cx="914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 flipH="1" flipV="1">
            <a:off x="6213475" y="5054600"/>
            <a:ext cx="533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 flipH="1">
            <a:off x="6746875" y="5054600"/>
            <a:ext cx="152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1066800" y="1241425"/>
            <a:ext cx="79692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设集合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{a}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b="1" dirty="0" err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a,b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}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{</a:t>
            </a:r>
            <a:r>
              <a:rPr lang="en-US" altLang="zh-CN" b="1" dirty="0" err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a,b,c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} 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。分别画出集合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之</a:t>
            </a:r>
            <a:r>
              <a:rPr lang="zh-CN" altLang="en-US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幂集  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="1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="1" baseline="300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上定义的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黑体" pitchFamily="2" charset="-122"/>
              </a:rPr>
              <a:t>“</a:t>
            </a:r>
            <a:r>
              <a:rPr lang="zh-CN" altLang="en-US" b="1" noProof="1">
                <a:solidFill>
                  <a:srgbClr val="3333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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黑体" pitchFamily="2" charset="-122"/>
              </a:rPr>
              <a:t>”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的哈斯图。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b="1" baseline="3000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={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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{a}}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={</a:t>
            </a:r>
            <a:r>
              <a:rPr lang="en-US" altLang="zh-CN" b="1" dirty="0">
                <a:solidFill>
                  <a:srgbClr val="3333FF"/>
                </a:solidFill>
                <a:sym typeface="Symbol" pitchFamily="18" charset="2"/>
              </a:rPr>
              <a:t></a:t>
            </a:r>
            <a:r>
              <a:rPr lang="zh-CN" altLang="en-US" b="1" dirty="0">
                <a:solidFill>
                  <a:srgbClr val="3333FF"/>
                </a:solidFill>
                <a:sym typeface="Symbol" pitchFamily="18" charset="2"/>
              </a:rPr>
              <a:t>，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{a}, {b}, 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={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{a},{b},{c},{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},{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},{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},{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a,b,c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}}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670050" y="5857875"/>
            <a:ext cx="124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&lt;2</a:t>
            </a:r>
            <a:r>
              <a:rPr lang="en-US" altLang="zh-CN" b="1" baseline="30000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,</a:t>
            </a:r>
            <a:r>
              <a:rPr lang="en-US" altLang="en-US" b="1" noProof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</a:t>
            </a:r>
            <a:r>
              <a:rPr lang="en-US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&gt;</a:t>
            </a:r>
            <a:endParaRPr lang="en-US" altLang="zh-CN" b="1">
              <a:solidFill>
                <a:srgbClr val="CC00CC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2089150" y="5459413"/>
            <a:ext cx="71438" cy="71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8" name="Rectangle 10"/>
          <p:cNvSpPr>
            <a:spLocks noChangeArrowheads="1"/>
          </p:cNvSpPr>
          <p:nvPr/>
        </p:nvSpPr>
        <p:spPr bwMode="auto">
          <a:xfrm>
            <a:off x="2008188" y="5619750"/>
            <a:ext cx="174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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1936750" y="3875088"/>
            <a:ext cx="347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{a}</a:t>
            </a:r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 flipV="1">
            <a:off x="2124075" y="4364038"/>
            <a:ext cx="0" cy="11160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3689350" y="5815013"/>
            <a:ext cx="11699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&lt;2</a:t>
            </a:r>
            <a:r>
              <a:rPr lang="en-US" altLang="zh-CN" b="1" baseline="30000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,</a:t>
            </a:r>
            <a:r>
              <a:rPr lang="en-US" altLang="en-US" b="1" noProof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</a:t>
            </a:r>
            <a:r>
              <a:rPr lang="en-US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&gt;</a:t>
            </a:r>
            <a:endParaRPr lang="en-US" altLang="zh-CN" b="1">
              <a:solidFill>
                <a:srgbClr val="CC00CC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211982" name="Oval 14"/>
          <p:cNvSpPr>
            <a:spLocks noChangeArrowheads="1"/>
          </p:cNvSpPr>
          <p:nvPr/>
        </p:nvSpPr>
        <p:spPr bwMode="auto">
          <a:xfrm>
            <a:off x="4083050" y="5416550"/>
            <a:ext cx="71438" cy="71438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27488" y="5576888"/>
            <a:ext cx="174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</a:t>
            </a:r>
          </a:p>
        </p:txBody>
      </p:sp>
      <p:sp>
        <p:nvSpPr>
          <p:cNvPr id="211984" name="Oval 16"/>
          <p:cNvSpPr>
            <a:spLocks noChangeArrowheads="1"/>
          </p:cNvSpPr>
          <p:nvPr/>
        </p:nvSpPr>
        <p:spPr bwMode="auto">
          <a:xfrm>
            <a:off x="3738563" y="4843463"/>
            <a:ext cx="71437" cy="71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357563" y="4724400"/>
            <a:ext cx="347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{a}</a:t>
            </a:r>
          </a:p>
        </p:txBody>
      </p:sp>
      <p:sp>
        <p:nvSpPr>
          <p:cNvPr id="211986" name="Oval 18"/>
          <p:cNvSpPr>
            <a:spLocks noChangeArrowheads="1"/>
          </p:cNvSpPr>
          <p:nvPr/>
        </p:nvSpPr>
        <p:spPr bwMode="auto">
          <a:xfrm>
            <a:off x="4429125" y="4843463"/>
            <a:ext cx="71438" cy="71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7" name="Rectangle 19"/>
          <p:cNvSpPr>
            <a:spLocks noChangeArrowheads="1"/>
          </p:cNvSpPr>
          <p:nvPr/>
        </p:nvSpPr>
        <p:spPr bwMode="auto">
          <a:xfrm>
            <a:off x="4500563" y="4724400"/>
            <a:ext cx="3476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{b}</a:t>
            </a:r>
          </a:p>
        </p:txBody>
      </p:sp>
      <p:sp>
        <p:nvSpPr>
          <p:cNvPr id="211988" name="Oval 20"/>
          <p:cNvSpPr>
            <a:spLocks noChangeArrowheads="1"/>
          </p:cNvSpPr>
          <p:nvPr/>
        </p:nvSpPr>
        <p:spPr bwMode="auto">
          <a:xfrm>
            <a:off x="4064000" y="4271963"/>
            <a:ext cx="71438" cy="71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9" name="Rectangle 21"/>
          <p:cNvSpPr>
            <a:spLocks noChangeArrowheads="1"/>
          </p:cNvSpPr>
          <p:nvPr/>
        </p:nvSpPr>
        <p:spPr bwMode="auto">
          <a:xfrm>
            <a:off x="3852863" y="3886200"/>
            <a:ext cx="5794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{a,b}</a:t>
            </a:r>
          </a:p>
        </p:txBody>
      </p:sp>
      <p:sp>
        <p:nvSpPr>
          <p:cNvPr id="211990" name="Line 22"/>
          <p:cNvSpPr>
            <a:spLocks noChangeShapeType="1"/>
          </p:cNvSpPr>
          <p:nvPr/>
        </p:nvSpPr>
        <p:spPr bwMode="auto">
          <a:xfrm flipV="1">
            <a:off x="4119563" y="4897438"/>
            <a:ext cx="325437" cy="5127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1" name="Line 23"/>
          <p:cNvSpPr>
            <a:spLocks noChangeShapeType="1"/>
          </p:cNvSpPr>
          <p:nvPr/>
        </p:nvSpPr>
        <p:spPr bwMode="auto">
          <a:xfrm>
            <a:off x="3771900" y="4889500"/>
            <a:ext cx="320675" cy="5476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2" name="Line 24"/>
          <p:cNvSpPr>
            <a:spLocks noChangeShapeType="1"/>
          </p:cNvSpPr>
          <p:nvPr/>
        </p:nvSpPr>
        <p:spPr bwMode="auto">
          <a:xfrm flipV="1">
            <a:off x="3759200" y="4343400"/>
            <a:ext cx="325438" cy="5127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3" name="Line 25"/>
          <p:cNvSpPr>
            <a:spLocks noChangeShapeType="1"/>
          </p:cNvSpPr>
          <p:nvPr/>
        </p:nvSpPr>
        <p:spPr bwMode="auto">
          <a:xfrm>
            <a:off x="4140200" y="4343400"/>
            <a:ext cx="293688" cy="5127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94" name="Rectangle 26"/>
          <p:cNvSpPr>
            <a:spLocks noChangeArrowheads="1"/>
          </p:cNvSpPr>
          <p:nvPr/>
        </p:nvSpPr>
        <p:spPr bwMode="auto">
          <a:xfrm>
            <a:off x="6438900" y="5818188"/>
            <a:ext cx="12287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&lt;2</a:t>
            </a:r>
            <a:r>
              <a:rPr lang="en-US" altLang="zh-CN" b="1" baseline="30000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C</a:t>
            </a:r>
            <a:r>
              <a:rPr lang="en-US" altLang="zh-CN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,</a:t>
            </a:r>
            <a:r>
              <a:rPr lang="en-US" altLang="en-US" b="1" noProof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</a:t>
            </a:r>
            <a:r>
              <a:rPr lang="en-US" altLang="en-US" b="1">
                <a:solidFill>
                  <a:srgbClr val="CC00CC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&gt;</a:t>
            </a:r>
            <a:endParaRPr lang="en-US" altLang="zh-CN" b="1">
              <a:solidFill>
                <a:srgbClr val="CC00CC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211995" name="Rectangle 27"/>
          <p:cNvSpPr>
            <a:spLocks noChangeArrowheads="1"/>
          </p:cNvSpPr>
          <p:nvPr/>
        </p:nvSpPr>
        <p:spPr bwMode="auto">
          <a:xfrm>
            <a:off x="6670675" y="5580063"/>
            <a:ext cx="174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</a:t>
            </a:r>
          </a:p>
        </p:txBody>
      </p:sp>
      <p:sp>
        <p:nvSpPr>
          <p:cNvPr id="211996" name="Rectangle 28"/>
          <p:cNvSpPr>
            <a:spLocks noChangeArrowheads="1"/>
          </p:cNvSpPr>
          <p:nvPr/>
        </p:nvSpPr>
        <p:spPr bwMode="auto">
          <a:xfrm>
            <a:off x="5870575" y="5084763"/>
            <a:ext cx="347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{a}</a:t>
            </a:r>
          </a:p>
        </p:txBody>
      </p:sp>
      <p:sp>
        <p:nvSpPr>
          <p:cNvPr id="211997" name="Oval 29"/>
          <p:cNvSpPr>
            <a:spLocks noChangeArrowheads="1"/>
          </p:cNvSpPr>
          <p:nvPr/>
        </p:nvSpPr>
        <p:spPr bwMode="auto">
          <a:xfrm>
            <a:off x="6877050" y="5032375"/>
            <a:ext cx="71438" cy="71438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98" name="Rectangle 30"/>
          <p:cNvSpPr>
            <a:spLocks noChangeArrowheads="1"/>
          </p:cNvSpPr>
          <p:nvPr/>
        </p:nvSpPr>
        <p:spPr bwMode="auto">
          <a:xfrm>
            <a:off x="6948488" y="5084763"/>
            <a:ext cx="3476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{b}</a:t>
            </a:r>
          </a:p>
        </p:txBody>
      </p:sp>
      <p:sp>
        <p:nvSpPr>
          <p:cNvPr id="211999" name="Oval 31"/>
          <p:cNvSpPr>
            <a:spLocks noChangeArrowheads="1"/>
          </p:cNvSpPr>
          <p:nvPr/>
        </p:nvSpPr>
        <p:spPr bwMode="auto">
          <a:xfrm>
            <a:off x="7720013" y="5032375"/>
            <a:ext cx="71437" cy="71438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00" name="Rectangle 32"/>
          <p:cNvSpPr>
            <a:spLocks noChangeArrowheads="1"/>
          </p:cNvSpPr>
          <p:nvPr/>
        </p:nvSpPr>
        <p:spPr bwMode="auto">
          <a:xfrm>
            <a:off x="7775575" y="5084763"/>
            <a:ext cx="3476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{c}</a:t>
            </a:r>
          </a:p>
        </p:txBody>
      </p:sp>
      <p:sp>
        <p:nvSpPr>
          <p:cNvPr id="212001" name="Rectangle 33"/>
          <p:cNvSpPr>
            <a:spLocks noChangeArrowheads="1"/>
          </p:cNvSpPr>
          <p:nvPr/>
        </p:nvSpPr>
        <p:spPr bwMode="auto">
          <a:xfrm>
            <a:off x="5756275" y="4368800"/>
            <a:ext cx="579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{a,b}</a:t>
            </a:r>
          </a:p>
        </p:txBody>
      </p:sp>
      <p:sp>
        <p:nvSpPr>
          <p:cNvPr id="212002" name="Oval 34"/>
          <p:cNvSpPr>
            <a:spLocks noChangeArrowheads="1"/>
          </p:cNvSpPr>
          <p:nvPr/>
        </p:nvSpPr>
        <p:spPr bwMode="auto">
          <a:xfrm>
            <a:off x="7132638" y="4548188"/>
            <a:ext cx="71437" cy="71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03" name="Rectangle 35"/>
          <p:cNvSpPr>
            <a:spLocks noChangeArrowheads="1"/>
          </p:cNvSpPr>
          <p:nvPr/>
        </p:nvSpPr>
        <p:spPr bwMode="auto">
          <a:xfrm>
            <a:off x="6594475" y="4368800"/>
            <a:ext cx="579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{a,c}</a:t>
            </a:r>
          </a:p>
        </p:txBody>
      </p:sp>
      <p:sp>
        <p:nvSpPr>
          <p:cNvPr id="212004" name="Oval 36"/>
          <p:cNvSpPr>
            <a:spLocks noChangeArrowheads="1"/>
          </p:cNvSpPr>
          <p:nvPr/>
        </p:nvSpPr>
        <p:spPr bwMode="auto">
          <a:xfrm>
            <a:off x="7813675" y="4548188"/>
            <a:ext cx="71438" cy="71437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05" name="Rectangle 37"/>
          <p:cNvSpPr>
            <a:spLocks noChangeArrowheads="1"/>
          </p:cNvSpPr>
          <p:nvPr/>
        </p:nvSpPr>
        <p:spPr bwMode="auto">
          <a:xfrm>
            <a:off x="7927975" y="4368800"/>
            <a:ext cx="579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{b,c}</a:t>
            </a:r>
          </a:p>
        </p:txBody>
      </p:sp>
      <p:sp>
        <p:nvSpPr>
          <p:cNvPr id="212006" name="Oval 38"/>
          <p:cNvSpPr>
            <a:spLocks noChangeArrowheads="1"/>
          </p:cNvSpPr>
          <p:nvPr/>
        </p:nvSpPr>
        <p:spPr bwMode="auto">
          <a:xfrm>
            <a:off x="7224713" y="4064000"/>
            <a:ext cx="71437" cy="71438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07" name="Rectangle 39"/>
          <p:cNvSpPr>
            <a:spLocks noChangeArrowheads="1"/>
          </p:cNvSpPr>
          <p:nvPr/>
        </p:nvSpPr>
        <p:spPr bwMode="auto">
          <a:xfrm>
            <a:off x="6899275" y="3759200"/>
            <a:ext cx="811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{a,b,c}</a:t>
            </a:r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H="1" flipV="1">
            <a:off x="6365875" y="4597400"/>
            <a:ext cx="533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H="1">
            <a:off x="6213475" y="4562475"/>
            <a:ext cx="152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0" name="Line 42"/>
          <p:cNvSpPr>
            <a:spLocks noChangeShapeType="1"/>
          </p:cNvSpPr>
          <p:nvPr/>
        </p:nvSpPr>
        <p:spPr bwMode="auto">
          <a:xfrm flipH="1" flipV="1">
            <a:off x="7204075" y="4597400"/>
            <a:ext cx="533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1" name="Line 43"/>
          <p:cNvSpPr>
            <a:spLocks noChangeShapeType="1"/>
          </p:cNvSpPr>
          <p:nvPr/>
        </p:nvSpPr>
        <p:spPr bwMode="auto">
          <a:xfrm flipH="1">
            <a:off x="6213475" y="4597400"/>
            <a:ext cx="914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 flipH="1">
            <a:off x="7737475" y="4541838"/>
            <a:ext cx="152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3" name="Line 45"/>
          <p:cNvSpPr>
            <a:spLocks noChangeShapeType="1"/>
          </p:cNvSpPr>
          <p:nvPr/>
        </p:nvSpPr>
        <p:spPr bwMode="auto">
          <a:xfrm flipH="1">
            <a:off x="6934200" y="4556125"/>
            <a:ext cx="914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4" name="Line 46"/>
          <p:cNvSpPr>
            <a:spLocks noChangeShapeType="1"/>
          </p:cNvSpPr>
          <p:nvPr/>
        </p:nvSpPr>
        <p:spPr bwMode="auto">
          <a:xfrm flipH="1">
            <a:off x="6365875" y="4098925"/>
            <a:ext cx="914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5" name="Line 47"/>
          <p:cNvSpPr>
            <a:spLocks noChangeShapeType="1"/>
          </p:cNvSpPr>
          <p:nvPr/>
        </p:nvSpPr>
        <p:spPr bwMode="auto">
          <a:xfrm flipH="1" flipV="1">
            <a:off x="7300913" y="4105275"/>
            <a:ext cx="5334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 flipH="1">
            <a:off x="7142163" y="4090988"/>
            <a:ext cx="152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2082" name="Oval 114"/>
          <p:cNvSpPr>
            <a:spLocks noChangeArrowheads="1"/>
          </p:cNvSpPr>
          <p:nvPr/>
        </p:nvSpPr>
        <p:spPr bwMode="auto">
          <a:xfrm>
            <a:off x="2089150" y="4316413"/>
            <a:ext cx="71438" cy="71437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83" name="Oval 115"/>
          <p:cNvSpPr>
            <a:spLocks noChangeArrowheads="1"/>
          </p:cNvSpPr>
          <p:nvPr/>
        </p:nvSpPr>
        <p:spPr bwMode="auto">
          <a:xfrm>
            <a:off x="6186488" y="5032375"/>
            <a:ext cx="71437" cy="71438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84" name="Oval 116"/>
          <p:cNvSpPr>
            <a:spLocks noChangeArrowheads="1"/>
          </p:cNvSpPr>
          <p:nvPr/>
        </p:nvSpPr>
        <p:spPr bwMode="auto">
          <a:xfrm>
            <a:off x="6726238" y="5516563"/>
            <a:ext cx="71437" cy="71437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85" name="Oval 117"/>
          <p:cNvSpPr>
            <a:spLocks noChangeArrowheads="1"/>
          </p:cNvSpPr>
          <p:nvPr/>
        </p:nvSpPr>
        <p:spPr bwMode="auto">
          <a:xfrm>
            <a:off x="6327775" y="4548188"/>
            <a:ext cx="71438" cy="71437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1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1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1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/>
      <p:bldP spid="211973" grpId="0" animBg="1"/>
      <p:bldP spid="211974" grpId="0" animBg="1"/>
      <p:bldP spid="211976" grpId="0" autoUpdateAnimBg="0"/>
      <p:bldP spid="211977" grpId="0" animBg="1"/>
      <p:bldP spid="211978" grpId="0" autoUpdateAnimBg="0"/>
      <p:bldP spid="211979" grpId="0" autoUpdateAnimBg="0"/>
      <p:bldP spid="211980" grpId="0" animBg="1"/>
      <p:bldP spid="211981" grpId="0" autoUpdateAnimBg="0"/>
      <p:bldP spid="211982" grpId="0" animBg="1"/>
      <p:bldP spid="211983" grpId="0" autoUpdateAnimBg="0"/>
      <p:bldP spid="211984" grpId="0" animBg="1"/>
      <p:bldP spid="211985" grpId="0" autoUpdateAnimBg="0"/>
      <p:bldP spid="211986" grpId="0" animBg="1"/>
      <p:bldP spid="211987" grpId="0" autoUpdateAnimBg="0"/>
      <p:bldP spid="211988" grpId="0" animBg="1"/>
      <p:bldP spid="211989" grpId="0" autoUpdateAnimBg="0"/>
      <p:bldP spid="211990" grpId="0" animBg="1"/>
      <p:bldP spid="211991" grpId="0" animBg="1"/>
      <p:bldP spid="211992" grpId="0" animBg="1"/>
      <p:bldP spid="211993" grpId="0" animBg="1"/>
      <p:bldP spid="211994" grpId="0" autoUpdateAnimBg="0"/>
      <p:bldP spid="211995" grpId="0" autoUpdateAnimBg="0"/>
      <p:bldP spid="211996" grpId="0" autoUpdateAnimBg="0"/>
      <p:bldP spid="211997" grpId="0" animBg="1"/>
      <p:bldP spid="211998" grpId="0" autoUpdateAnimBg="0"/>
      <p:bldP spid="211999" grpId="0" animBg="1"/>
      <p:bldP spid="212000" grpId="0" autoUpdateAnimBg="0"/>
      <p:bldP spid="212001" grpId="0" autoUpdateAnimBg="0"/>
      <p:bldP spid="212002" grpId="0" animBg="1"/>
      <p:bldP spid="212003" grpId="0" autoUpdateAnimBg="0"/>
      <p:bldP spid="212004" grpId="0" animBg="1"/>
      <p:bldP spid="212005" grpId="0" autoUpdateAnimBg="0"/>
      <p:bldP spid="212006" grpId="0" animBg="1"/>
      <p:bldP spid="212007" grpId="0" autoUpdateAnimBg="0"/>
      <p:bldP spid="212008" grpId="0" animBg="1"/>
      <p:bldP spid="212009" grpId="0" animBg="1"/>
      <p:bldP spid="212010" grpId="0" animBg="1"/>
      <p:bldP spid="212011" grpId="0" animBg="1"/>
      <p:bldP spid="212012" grpId="0" animBg="1"/>
      <p:bldP spid="212013" grpId="0" animBg="1"/>
      <p:bldP spid="212014" grpId="0" animBg="1"/>
      <p:bldP spid="212015" grpId="0" animBg="1"/>
      <p:bldP spid="212016" grpId="0" animBg="1"/>
      <p:bldP spid="212082" grpId="0" animBg="1"/>
      <p:bldP spid="212083" grpId="0" animBg="1"/>
      <p:bldP spid="212084" grpId="0" animBg="1"/>
      <p:bldP spid="21208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E7CD-B5AE-4E26-801E-9D8DA3D1A22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69EF-F4EB-4477-86A1-79D92070E26D}" type="slidenum">
              <a:rPr lang="en-US" altLang="zh-CN"/>
              <a:pPr/>
              <a:t>54</a:t>
            </a:fld>
            <a:r>
              <a:rPr lang="en-US" altLang="zh-CN"/>
              <a:t>/105</a:t>
            </a: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可比较的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971550" y="1196975"/>
            <a:ext cx="786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是一个偏序集，对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任意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   y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  x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之一成立，则称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可比较的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。否则，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不可比较的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116013" y="3357563"/>
            <a:ext cx="7772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5.24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A={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 2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B2B2B2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&lt;R,≤ 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&lt;Z,≤ 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&lt;N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,|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n∈N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graphicFrame>
        <p:nvGraphicFramePr>
          <p:cNvPr id="309253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2133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0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1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205038"/>
          <a:ext cx="252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1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52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4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17732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32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7C1C-CF62-4B7B-8817-56F97415090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76BF-64A8-433D-A0F6-3285E83E5136}" type="slidenum">
              <a:rPr lang="en-US" altLang="zh-CN"/>
              <a:pPr/>
              <a:t>55</a:t>
            </a:fld>
            <a:r>
              <a:rPr lang="en-US" altLang="zh-CN"/>
              <a:t>/105</a:t>
            </a:r>
          </a:p>
        </p:txBody>
      </p:sp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可比较的</a:t>
            </a:r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971550" y="1196975"/>
            <a:ext cx="786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是一个偏序集，对任意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   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  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之一成立，则称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是可比较的。否则，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是不可比较的。</a:t>
            </a: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116013" y="3357563"/>
            <a:ext cx="7772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5.24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A={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，偏序集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 2</a:t>
            </a:r>
            <a:r>
              <a:rPr lang="en-US" altLang="zh-CN" b="1" baseline="30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3333FF"/>
                </a:solidFill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FF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是可比的，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不是可比的。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&lt;R,≤ 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&lt;Z,≤ 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B2B2B2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&lt;N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,|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n∈N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graphicFrame>
        <p:nvGraphicFramePr>
          <p:cNvPr id="40243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2133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4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205038"/>
          <a:ext cx="252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5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52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17732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6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EFFF-7E6F-40BA-915E-8C593761389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CEA3-0DA4-4B33-8AFA-40EF25A1392B}" type="slidenum">
              <a:rPr lang="en-US" altLang="zh-CN"/>
              <a:pPr/>
              <a:t>56</a:t>
            </a:fld>
            <a:r>
              <a:rPr lang="en-US" altLang="zh-CN"/>
              <a:t>/105</a:t>
            </a:r>
          </a:p>
        </p:txBody>
      </p:sp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可比较的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971550" y="1196975"/>
            <a:ext cx="786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是一个偏序集，对任意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   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  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之一成立，则称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是可比较的。否则，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是不可比较的。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1116013" y="3357563"/>
            <a:ext cx="7772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5.24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A={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，偏序集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 2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ym typeface="Symbol" pitchFamily="18" charset="2"/>
              </a:rPr>
              <a:t>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是可比的，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&lt;R,≤ 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&lt;Z,≤ 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,|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n∈N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graphicFrame>
        <p:nvGraphicFramePr>
          <p:cNvPr id="40346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2133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28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205038"/>
          <a:ext cx="252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29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52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17732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30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2355-EF31-4AE3-8566-5DABDBCE6F6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4732-2520-4D37-A3E3-3FFB7E194C29}" type="slidenum">
              <a:rPr lang="en-US" altLang="zh-CN"/>
              <a:pPr/>
              <a:t>57</a:t>
            </a:fld>
            <a:r>
              <a:rPr lang="en-US" altLang="zh-CN"/>
              <a:t>/105</a:t>
            </a:r>
          </a:p>
        </p:txBody>
      </p:sp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可比较的</a:t>
            </a:r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971550" y="1196975"/>
            <a:ext cx="786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是一个偏序集，对任意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   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  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之一成立，则称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是可比较的。否则，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是不可比较的。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1116013" y="3357563"/>
            <a:ext cx="7772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5.24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A={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，偏序集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 2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ym typeface="Symbol" pitchFamily="18" charset="2"/>
              </a:rPr>
              <a:t>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是可比的，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&lt;R,≤ 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&lt;Z,≤ 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,|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是可比的；对任意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n∈N</a:t>
            </a:r>
            <a:r>
              <a:rPr lang="en-US" altLang="zh-CN" b="1" baseline="30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graphicFrame>
        <p:nvGraphicFramePr>
          <p:cNvPr id="40448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2133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2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205038"/>
          <a:ext cx="252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3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52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17732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4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E903-6394-473C-A0C8-46901DA2AC0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计算机学院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373A-F1B3-4840-B7CD-D8FA46261A0B}" type="slidenum">
              <a:rPr lang="en-US" altLang="zh-CN"/>
              <a:pPr/>
              <a:t>58</a:t>
            </a:fld>
            <a:r>
              <a:rPr lang="en-US" altLang="zh-CN"/>
              <a:t>/105</a:t>
            </a:r>
          </a:p>
        </p:txBody>
      </p:sp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可比较的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971550" y="1196975"/>
            <a:ext cx="7866063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</a:p>
          <a:p>
            <a:pPr marL="342900" indent="-342900">
              <a:lnSpc>
                <a:spcPct val="11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是一个偏序集，对任意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   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  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之一成立，则称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是可比较的。否则，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是不可比较的。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116013" y="3357563"/>
            <a:ext cx="77724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5.24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A={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，偏序集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 2</a:t>
            </a:r>
            <a:r>
              <a:rPr lang="en-US" altLang="zh-CN" b="1" baseline="300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ym typeface="Symbol" pitchFamily="18" charset="2"/>
              </a:rPr>
              <a:t>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是可比的，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&lt;R,≤ 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&lt;Z,≤ &gt;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中，对任意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x,y∈A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都是可比的。</a:t>
            </a:r>
          </a:p>
          <a:p>
            <a:pPr marL="457200" indent="-4572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AutoNum type="circleNumDbPlain" startAt="2"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baseline="30000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,|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不是可比的；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是可比的；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是可比的；对任意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n∈N</a:t>
            </a:r>
            <a:r>
              <a:rPr lang="en-US" altLang="zh-CN" b="1" baseline="30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是可比的。</a:t>
            </a:r>
          </a:p>
        </p:txBody>
      </p:sp>
      <p:graphicFrame>
        <p:nvGraphicFramePr>
          <p:cNvPr id="40551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21336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6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7675" y="2205038"/>
          <a:ext cx="252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7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52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1773238"/>
          <a:ext cx="233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8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2333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0141-5C94-498A-AC90-5184812556C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7705-CBBC-4216-9273-5C513207542D}" type="slidenum">
              <a:rPr lang="en-US" altLang="zh-CN"/>
              <a:pPr/>
              <a:t>59</a:t>
            </a:fld>
            <a:r>
              <a:rPr lang="en-US" altLang="zh-CN"/>
              <a:t>/105</a:t>
            </a:r>
          </a:p>
        </p:txBody>
      </p:sp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§5.3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全序集与良序集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5.6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如果偏序集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b="1">
                <a:solidFill>
                  <a:srgbClr val="3333FF"/>
                </a:solidFill>
              </a:rPr>
              <a:t>  </a:t>
            </a:r>
            <a:r>
              <a:rPr lang="en-US" altLang="zh-CN" sz="2800" b="1">
                <a:solidFill>
                  <a:srgbClr val="3333FF"/>
                </a:solidFill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中任何两个元素都是可比较的，则称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b="1">
                <a:solidFill>
                  <a:srgbClr val="3333FF"/>
                </a:solidFill>
              </a:rPr>
              <a:t>  </a:t>
            </a:r>
            <a:r>
              <a:rPr lang="en-US" altLang="zh-CN" sz="2800" b="1">
                <a:solidFill>
                  <a:srgbClr val="3333FF"/>
                </a:solidFill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是全序集，称  为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上的一个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全序关系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实数集合上的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关系是全序关系。</a:t>
            </a:r>
            <a:endParaRPr lang="zh-CN" altLang="en-US" sz="2800" b="1"/>
          </a:p>
        </p:txBody>
      </p:sp>
      <p:graphicFrame>
        <p:nvGraphicFramePr>
          <p:cNvPr id="38298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435600" y="1700213"/>
          <a:ext cx="2873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2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0213"/>
                        <a:ext cx="2873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80063" y="1125538"/>
          <a:ext cx="233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3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125538"/>
                        <a:ext cx="2333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27988" y="1628775"/>
          <a:ext cx="233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4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628775"/>
                        <a:ext cx="233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0AB0-7D51-4A14-B6B1-1F88B2225DB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84B3-FCE6-4C14-AA2F-E85A839B98B4}" type="slidenum">
              <a:rPr lang="en-US" altLang="zh-CN"/>
              <a:pPr/>
              <a:t>6</a:t>
            </a:fld>
            <a:r>
              <a:rPr lang="en-US" altLang="zh-CN"/>
              <a:t>/105</a:t>
            </a:r>
          </a:p>
        </p:txBody>
      </p:sp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971550" y="2565400"/>
            <a:ext cx="7921625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在全体中国人所组成的集合上定义的</a:t>
            </a:r>
            <a:r>
              <a:rPr lang="zh-CN" altLang="en-US" sz="1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sz="1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）对任何集合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）三角形的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）直线的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）幂集上定义的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同时具有自反、对称和传递性质时，称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3ACF-E881-4F04-8023-B3726B3E969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AA38-9990-412B-BC3E-011B3168DC60}" type="slidenum">
              <a:rPr lang="en-US" altLang="zh-CN"/>
              <a:pPr/>
              <a:t>60</a:t>
            </a:fld>
            <a:r>
              <a:rPr lang="en-US" altLang="zh-CN"/>
              <a:t>/105</a:t>
            </a: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§5.3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全序集与良序集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301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5.7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 &gt;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是一个偏序集，   。如果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&lt;B,  &gt;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lang="zh-CN" altLang="en-US" sz="2800" b="1" u="sng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全序子集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中的一条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链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。链中元素数目减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称为该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链的长度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en-US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FF0000"/>
              </a:buClr>
            </a:pPr>
            <a:r>
              <a:rPr lang="en-US" altLang="zh-CN" sz="1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36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3}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</a:t>
            </a:r>
            <a:r>
              <a:rPr lang="en-US" altLang="zh-CN" sz="1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  &lt;{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2,3,6,12,24,36</a:t>
            </a:r>
            <a:r>
              <a:rPr lang="en-US" altLang="zh-CN" sz="1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},|&gt;</a:t>
            </a:r>
            <a:r>
              <a:rPr lang="zh-CN" altLang="en-US" sz="1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一条长度为</a:t>
            </a: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的链。</a:t>
            </a:r>
            <a:endParaRPr lang="zh-CN" altLang="en-US" sz="1800" b="1" dirty="0">
              <a:solidFill>
                <a:srgbClr val="FF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707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27313" y="1628775"/>
          <a:ext cx="3254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0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28775"/>
                        <a:ext cx="3254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56100" y="1125538"/>
          <a:ext cx="298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1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125538"/>
                        <a:ext cx="2984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08850" y="1196975"/>
          <a:ext cx="862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52" name="Equation" r:id="rId6" imgW="431640" imgH="190440" progId="Equation.DSMT4">
                  <p:embed/>
                </p:oleObj>
              </mc:Choice>
              <mc:Fallback>
                <p:oleObj name="Equation" r:id="rId6" imgW="431640" imgH="190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196975"/>
                        <a:ext cx="862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7119" name="Picture 4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33" y="4221088"/>
            <a:ext cx="1413512" cy="163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F91F-4C5B-4BBA-9830-4182BDC8C2F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C9B4-63CF-4057-B537-0975267EE25D}" type="slidenum">
              <a:rPr lang="en-US" altLang="zh-CN"/>
              <a:pPr/>
              <a:t>61</a:t>
            </a:fld>
            <a:r>
              <a:rPr lang="en-US" altLang="zh-CN"/>
              <a:t>/105</a:t>
            </a:r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§5.3</a:t>
            </a:r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全序集与良序集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5.8</a:t>
            </a:r>
          </a:p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的一个元素。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042988" y="2349500"/>
            <a:ext cx="7777162" cy="349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最大元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  b,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中的最小元</a:t>
            </a:r>
            <a:r>
              <a:rPr lang="zh-CN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中的极大元</a:t>
            </a:r>
            <a:r>
              <a:rPr lang="zh-CN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中的极小元</a:t>
            </a:r>
            <a:r>
              <a:rPr lang="zh-CN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参见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P71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例子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1437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11638" y="234950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90" name="Equation" r:id="rId3" imgW="139680" imgH="215640" progId="Equation.DSMT4">
                  <p:embed/>
                </p:oleObj>
              </mc:Choice>
              <mc:Fallback>
                <p:oleObj name="Equation" r:id="rId3" imgW="1396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4950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11638" y="3213100"/>
          <a:ext cx="298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91" name="Equation" r:id="rId5" imgW="139680" imgH="215640" progId="Equation.DSMT4">
                  <p:embed/>
                </p:oleObj>
              </mc:Choice>
              <mc:Fallback>
                <p:oleObj name="Equation" r:id="rId5" imgW="139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13100"/>
                        <a:ext cx="298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2781300"/>
          <a:ext cx="2936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92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81300"/>
                        <a:ext cx="2936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1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211638" y="4149725"/>
          <a:ext cx="246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93" name="Equation" r:id="rId7" imgW="139680" imgH="215640" progId="Equation.DSMT4">
                  <p:embed/>
                </p:oleObj>
              </mc:Choice>
              <mc:Fallback>
                <p:oleObj name="Equation" r:id="rId7" imgW="13968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2460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4" name="Object 16"/>
          <p:cNvGraphicFramePr>
            <a:graphicFrameLocks noChangeAspect="1"/>
          </p:cNvGraphicFramePr>
          <p:nvPr/>
        </p:nvGraphicFramePr>
        <p:xfrm>
          <a:off x="2555875" y="1773238"/>
          <a:ext cx="298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94" name="Equation" r:id="rId8" imgW="139680" imgH="215640" progId="Equation.DSMT4">
                  <p:embed/>
                </p:oleObj>
              </mc:Choice>
              <mc:Fallback>
                <p:oleObj name="Equation" r:id="rId8" imgW="1396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2984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43A6-93F1-4DF5-A548-8FDA48A22DC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B857A-4FC9-4F42-9A26-C3881EFC75B7}" type="slidenum">
              <a:rPr lang="en-US" altLang="zh-CN"/>
              <a:pPr/>
              <a:t>62</a:t>
            </a:fld>
            <a:r>
              <a:rPr lang="en-US" altLang="zh-CN"/>
              <a:t>/105</a:t>
            </a:r>
          </a:p>
        </p:txBody>
      </p:sp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偏序集中的特殊元素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5.8</a:t>
            </a:r>
          </a:p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的一个元素。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042988" y="2349500"/>
            <a:ext cx="777716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中的最大元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最小元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中的极大元</a:t>
            </a:r>
            <a:r>
              <a:rPr lang="zh-CN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中的极小元</a:t>
            </a:r>
            <a:r>
              <a:rPr lang="zh-CN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参见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P71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例子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1521-E1AF-4B46-8E58-904278932E32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DF96-0D69-4D26-AA6E-A5DFE059F5B7}" type="slidenum">
              <a:rPr lang="en-US" altLang="zh-CN"/>
              <a:pPr/>
              <a:t>63</a:t>
            </a:fld>
            <a:r>
              <a:rPr lang="en-US" altLang="zh-CN"/>
              <a:t>/105</a:t>
            </a:r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偏序集中的特殊元素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5.8</a:t>
            </a:r>
          </a:p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的一个元素。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1042988" y="2349500"/>
            <a:ext cx="777716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最大元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最小元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极大元</a:t>
            </a:r>
            <a:r>
              <a:rPr lang="zh-CN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中的极小元</a:t>
            </a:r>
            <a:r>
              <a:rPr lang="zh-CN" altLang="zh-CN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参见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P71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例子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E53-F2D5-4AF8-BAB0-F7670E9B21D6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8553-BAA8-435E-9236-5FB1B9D53989}" type="slidenum">
              <a:rPr lang="en-US" altLang="zh-CN"/>
              <a:pPr/>
              <a:t>64</a:t>
            </a:fld>
            <a:r>
              <a:rPr lang="en-US" altLang="zh-CN"/>
              <a:t>/105</a:t>
            </a:r>
          </a:p>
        </p:txBody>
      </p:sp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偏序集中的特殊元素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5.8</a:t>
            </a:r>
          </a:p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的一个元素。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042988" y="2349500"/>
            <a:ext cx="777716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最大元</a:t>
            </a:r>
            <a:r>
              <a:rPr lang="zh-CN" altLang="zh-CN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最小元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极大元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b∈A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极小元</a:t>
            </a:r>
            <a:r>
              <a:rPr lang="zh-CN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参见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P71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例子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D6B8-0957-4302-B631-4066B5BE723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587A-C492-4440-8C43-ADA2440D1A24}" type="slidenum">
              <a:rPr lang="en-US" altLang="zh-CN"/>
              <a:pPr/>
              <a:t>65</a:t>
            </a:fld>
            <a:r>
              <a:rPr lang="en-US" altLang="zh-CN"/>
              <a:t>/105</a:t>
            </a:r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1331913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ea typeface="楷体_GB2312" pitchFamily="49" charset="-122"/>
              </a:rPr>
              <a:t>偏序集中的特殊元素</a:t>
            </a:r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5.8</a:t>
            </a:r>
          </a:p>
          <a:p>
            <a:pPr marL="533400" indent="-533400">
              <a:lnSpc>
                <a:spcPct val="120000"/>
              </a:lnSpc>
              <a:spcAft>
                <a:spcPct val="20000"/>
              </a:spcAft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的一个元素。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1042988" y="2349500"/>
            <a:ext cx="777716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b∈A,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最大元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b∈A,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最小元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b∈A,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极大元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b∈A,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与</a:t>
            </a:r>
            <a:r>
              <a:rPr lang="en-US" altLang="zh-CN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不可比较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极小元</a:t>
            </a:r>
            <a:r>
              <a:rPr lang="zh-CN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endParaRPr lang="zh-CN" altLang="en-US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参见教材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p114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例子。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1042988" y="5300663"/>
            <a:ext cx="7056437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</a:rPr>
              <a:t>显然，有限偏序集总存在极大元和极小元。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C79E-640B-40E9-9387-1A5D60FF3F9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972-90CB-4364-8057-883A45FCAAAE}" type="slidenum">
              <a:rPr lang="en-US" altLang="zh-CN"/>
              <a:pPr/>
              <a:t>66</a:t>
            </a:fld>
            <a:r>
              <a:rPr lang="en-US" altLang="zh-CN"/>
              <a:t>/105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1042988" y="1196975"/>
            <a:ext cx="7705725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609600" indent="-6096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5.9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 noProof="1">
                <a:solidFill>
                  <a:srgbClr val="3333FF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a∈A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b∈B,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b∈B,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的下界</a:t>
            </a:r>
            <a:r>
              <a:rPr lang="zh-CN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的任何一个上界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的任何一个下界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最</a:t>
            </a:r>
            <a:r>
              <a:rPr 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大下界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800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注意：上下界均针对于子集而言。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414B-4591-412E-AEB4-26E94ED2355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811C-0A38-41B9-9089-E06FEFA3AE97}" type="slidenum">
              <a:rPr lang="en-US" altLang="zh-CN"/>
              <a:pPr/>
              <a:t>67</a:t>
            </a:fld>
            <a:r>
              <a:rPr lang="en-US" altLang="zh-CN"/>
              <a:t>/105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1042988" y="1196975"/>
            <a:ext cx="7705725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609600" indent="-6096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5.9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 noProof="1">
                <a:solidFill>
                  <a:srgbClr val="3333FF"/>
                </a:solidFill>
                <a:sym typeface="Symbol" pitchFamily="18" charset="2"/>
              </a:rPr>
              <a:t>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a∈A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b∈B,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a,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对任意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b∈B,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下界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的任何一个上界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的任何一个下界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最</a:t>
            </a:r>
            <a:r>
              <a:rPr 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大下界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800" b="1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注意：上下界均针对于子集而言。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649A-B8B8-46B2-B53B-FF051BCECAC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9FB8-C312-4D58-B51E-7B6E88952312}" type="slidenum">
              <a:rPr lang="en-US" altLang="zh-CN"/>
              <a:pPr/>
              <a:t>68</a:t>
            </a:fld>
            <a:r>
              <a:rPr lang="en-US" altLang="zh-CN"/>
              <a:t>/105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1042988" y="1196975"/>
            <a:ext cx="7705725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609600" indent="-6096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5.9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 noProof="1">
                <a:solidFill>
                  <a:srgbClr val="3333FF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a∈A</a:t>
            </a:r>
            <a:endParaRPr lang="en-US" altLang="zh-CN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a,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b,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下界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800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的任何一个上界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2800" b="1" noProof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b="1" noProof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的任何一个下界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zh-CN" altLang="zh-CN" sz="2800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最</a:t>
            </a:r>
            <a:r>
              <a:rPr 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大下界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800" b="1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注意：上下界均针对于子集而言。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E4E4-96ED-4C1E-9F3F-167AF12519F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CEE4-4956-488D-A431-6B9EE6E1C0A8}" type="slidenum">
              <a:rPr lang="en-US" altLang="zh-CN"/>
              <a:pPr/>
              <a:t>69</a:t>
            </a:fld>
            <a:r>
              <a:rPr lang="en-US" altLang="zh-CN"/>
              <a:t>/105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1042988" y="1196975"/>
            <a:ext cx="770572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609600" indent="-609600">
              <a:lnSpc>
                <a:spcPct val="120000"/>
              </a:lnSpc>
              <a:spcAft>
                <a:spcPct val="2000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5.9</a:t>
            </a:r>
            <a:r>
              <a:rPr lang="en-US" altLang="zh-CN" sz="28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en-US" b="1" noProof="1">
                <a:solidFill>
                  <a:srgbClr val="3333FF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a∈A</a:t>
            </a:r>
            <a:endParaRPr lang="en-US" altLang="zh-CN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a,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若对任意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b∈B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都有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b,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下界</a:t>
            </a:r>
            <a:r>
              <a:rPr lang="zh-CN" altLang="zh-CN" sz="28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若元素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的任何一个上界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noProof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noProof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noProof="1">
                <a:latin typeface="楷体_GB2312" pitchFamily="49" charset="-122"/>
                <a:ea typeface="楷体_GB2312" pitchFamily="49" charset="-122"/>
              </a:rPr>
              <a:t>最小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上界</a:t>
            </a:r>
            <a:r>
              <a:rPr lang="zh-CN" altLang="zh-CN" sz="2800" noProof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AutoNum type="circleNumDbPlain"/>
            </a:pPr>
            <a:r>
              <a:rPr 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800" b="1" dirty="0" err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c∈A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的任何一个下界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若均有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en-US" sz="2800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noProof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</a:t>
            </a:r>
            <a:r>
              <a:rPr 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大下界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注意：上下界均针对于</a:t>
            </a:r>
            <a:r>
              <a:rPr lang="zh-CN" altLang="en-US" sz="2800" b="1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子集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而言。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（参见</a:t>
            </a:r>
            <a:r>
              <a:rPr lang="zh-CN" altLang="en-US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lang="en-US" altLang="zh-CN" sz="2800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P72 </a:t>
            </a:r>
            <a:r>
              <a:rPr lang="zh-CN" altLang="en-US" sz="2800" b="1" dirty="0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5.12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CA85-09A7-4399-9124-698756FACEC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835E-96FD-41F0-B067-8FBE010A85A2}" type="slidenum">
              <a:rPr lang="en-US" altLang="zh-CN"/>
              <a:pPr/>
              <a:t>7</a:t>
            </a:fld>
            <a:r>
              <a:rPr lang="en-US" altLang="zh-CN"/>
              <a:t>/105</a:t>
            </a: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971550" y="2565400"/>
            <a:ext cx="7921625" cy="326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在全体中国人所组成的集合上定义的</a:t>
            </a:r>
            <a:r>
              <a:rPr lang="zh-CN" altLang="en-US" sz="1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sz="1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）对任何集合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）三角形的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）直线的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）幂集上定义的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sz="2000" b="1" dirty="0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同时具有自反、对称和传递性质时，称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F2A8-B1CB-43DA-8336-607862B7BE9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6C40-CCC2-4EB5-BA83-DE53EFADE51E}" type="slidenum">
              <a:rPr lang="en-US" altLang="zh-CN"/>
              <a:pPr/>
              <a:t>70</a:t>
            </a:fld>
            <a:r>
              <a:rPr lang="en-US" altLang="zh-CN"/>
              <a:t>/105</a:t>
            </a:r>
          </a:p>
        </p:txBody>
      </p:sp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1042988" y="1125538"/>
            <a:ext cx="784066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5.25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{1,2,3,4,5,6,7,8}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上的整除关系，则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|&gt;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是偏序集，考虑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的子集：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{1,2,3,6}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{2,3,5,7}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出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的最大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元、极大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元、上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界、最小上界、最大下界。</a:t>
            </a:r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/>
        </p:nvGraphicFramePr>
        <p:xfrm>
          <a:off x="1066800" y="3505200"/>
          <a:ext cx="7772400" cy="288080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16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集合</a:t>
                      </a: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极大元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极小元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上界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下界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最大下界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2615" name="Rectangle 55"/>
          <p:cNvSpPr>
            <a:spLocks noChangeArrowheads="1"/>
          </p:cNvSpPr>
          <p:nvPr/>
        </p:nvSpPr>
        <p:spPr bwMode="auto">
          <a:xfrm>
            <a:off x="1820863" y="4572000"/>
            <a:ext cx="36353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322616" name="Rectangle 56"/>
          <p:cNvSpPr>
            <a:spLocks noChangeArrowheads="1"/>
          </p:cNvSpPr>
          <p:nvPr/>
        </p:nvSpPr>
        <p:spPr bwMode="auto">
          <a:xfrm>
            <a:off x="2514600" y="4572000"/>
            <a:ext cx="3635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17" name="Rectangle 57"/>
          <p:cNvSpPr>
            <a:spLocks noChangeArrowheads="1"/>
          </p:cNvSpPr>
          <p:nvPr/>
        </p:nvSpPr>
        <p:spPr bwMode="auto">
          <a:xfrm>
            <a:off x="3598863" y="4572000"/>
            <a:ext cx="36353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5046663" y="4572000"/>
            <a:ext cx="36353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19" name="Rectangle 59"/>
          <p:cNvSpPr>
            <a:spLocks noChangeArrowheads="1"/>
          </p:cNvSpPr>
          <p:nvPr/>
        </p:nvSpPr>
        <p:spPr bwMode="auto">
          <a:xfrm>
            <a:off x="6019800" y="4572000"/>
            <a:ext cx="3635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322620" name="Rectangle 60"/>
          <p:cNvSpPr>
            <a:spLocks noChangeArrowheads="1"/>
          </p:cNvSpPr>
          <p:nvPr/>
        </p:nvSpPr>
        <p:spPr bwMode="auto">
          <a:xfrm>
            <a:off x="6629400" y="4572000"/>
            <a:ext cx="3635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21" name="Rectangle 61"/>
          <p:cNvSpPr>
            <a:spLocks noChangeArrowheads="1"/>
          </p:cNvSpPr>
          <p:nvPr/>
        </p:nvSpPr>
        <p:spPr bwMode="auto">
          <a:xfrm>
            <a:off x="7315200" y="4572000"/>
            <a:ext cx="3635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sp>
        <p:nvSpPr>
          <p:cNvPr id="322622" name="Rectangle 62"/>
          <p:cNvSpPr>
            <a:spLocks noChangeArrowheads="1"/>
          </p:cNvSpPr>
          <p:nvPr/>
        </p:nvSpPr>
        <p:spPr bwMode="auto">
          <a:xfrm>
            <a:off x="8229600" y="4572000"/>
            <a:ext cx="3635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23" name="Rectangle 63"/>
          <p:cNvSpPr>
            <a:spLocks noChangeArrowheads="1"/>
          </p:cNvSpPr>
          <p:nvPr/>
        </p:nvSpPr>
        <p:spPr bwMode="auto">
          <a:xfrm>
            <a:off x="1676400" y="5181600"/>
            <a:ext cx="5413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24" name="Rectangle 64"/>
          <p:cNvSpPr>
            <a:spLocks noChangeArrowheads="1"/>
          </p:cNvSpPr>
          <p:nvPr/>
        </p:nvSpPr>
        <p:spPr bwMode="auto">
          <a:xfrm>
            <a:off x="2438400" y="5181600"/>
            <a:ext cx="5413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25" name="Rectangle 65"/>
          <p:cNvSpPr>
            <a:spLocks noChangeArrowheads="1"/>
          </p:cNvSpPr>
          <p:nvPr/>
        </p:nvSpPr>
        <p:spPr bwMode="auto">
          <a:xfrm>
            <a:off x="3124200" y="5181600"/>
            <a:ext cx="15192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2,3,5,7</a:t>
            </a:r>
          </a:p>
        </p:txBody>
      </p:sp>
      <p:sp>
        <p:nvSpPr>
          <p:cNvPr id="322626" name="Rectangle 66"/>
          <p:cNvSpPr>
            <a:spLocks noChangeArrowheads="1"/>
          </p:cNvSpPr>
          <p:nvPr/>
        </p:nvSpPr>
        <p:spPr bwMode="auto">
          <a:xfrm>
            <a:off x="4522788" y="5181600"/>
            <a:ext cx="14890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2,3,5,7</a:t>
            </a:r>
          </a:p>
        </p:txBody>
      </p: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5943600" y="5181600"/>
            <a:ext cx="5413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28" name="Rectangle 68"/>
          <p:cNvSpPr>
            <a:spLocks noChangeArrowheads="1"/>
          </p:cNvSpPr>
          <p:nvPr/>
        </p:nvSpPr>
        <p:spPr bwMode="auto">
          <a:xfrm>
            <a:off x="6629400" y="5208588"/>
            <a:ext cx="3619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1</a:t>
            </a:r>
            <a:endParaRPr lang="en-US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7231063" y="5181600"/>
            <a:ext cx="541337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30" name="Rectangle 70"/>
          <p:cNvSpPr>
            <a:spLocks noChangeArrowheads="1"/>
          </p:cNvSpPr>
          <p:nvPr/>
        </p:nvSpPr>
        <p:spPr bwMode="auto">
          <a:xfrm>
            <a:off x="8229600" y="5208588"/>
            <a:ext cx="3619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1</a:t>
            </a:r>
            <a:endParaRPr lang="en-US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2631" name="Rectangle 71"/>
          <p:cNvSpPr>
            <a:spLocks noChangeArrowheads="1"/>
          </p:cNvSpPr>
          <p:nvPr/>
        </p:nvSpPr>
        <p:spPr bwMode="auto">
          <a:xfrm>
            <a:off x="1676400" y="5719763"/>
            <a:ext cx="5413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32" name="Rectangle 72"/>
          <p:cNvSpPr>
            <a:spLocks noChangeArrowheads="1"/>
          </p:cNvSpPr>
          <p:nvPr/>
        </p:nvSpPr>
        <p:spPr bwMode="auto">
          <a:xfrm>
            <a:off x="2514600" y="5719763"/>
            <a:ext cx="3635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33" name="Rectangle 73"/>
          <p:cNvSpPr>
            <a:spLocks noChangeArrowheads="1"/>
          </p:cNvSpPr>
          <p:nvPr/>
        </p:nvSpPr>
        <p:spPr bwMode="auto">
          <a:xfrm>
            <a:off x="3124200" y="5719763"/>
            <a:ext cx="159226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5,6,7,8</a:t>
            </a:r>
          </a:p>
        </p:txBody>
      </p:sp>
      <p:sp>
        <p:nvSpPr>
          <p:cNvPr id="322634" name="Rectangle 74"/>
          <p:cNvSpPr>
            <a:spLocks noChangeArrowheads="1"/>
          </p:cNvSpPr>
          <p:nvPr/>
        </p:nvSpPr>
        <p:spPr bwMode="auto">
          <a:xfrm>
            <a:off x="5046663" y="5719763"/>
            <a:ext cx="3635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35" name="Rectangle 75"/>
          <p:cNvSpPr>
            <a:spLocks noChangeArrowheads="1"/>
          </p:cNvSpPr>
          <p:nvPr/>
        </p:nvSpPr>
        <p:spPr bwMode="auto">
          <a:xfrm>
            <a:off x="5943600" y="5719763"/>
            <a:ext cx="5413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36" name="Rectangle 76"/>
          <p:cNvSpPr>
            <a:spLocks noChangeArrowheads="1"/>
          </p:cNvSpPr>
          <p:nvPr/>
        </p:nvSpPr>
        <p:spPr bwMode="auto">
          <a:xfrm>
            <a:off x="6629400" y="5719763"/>
            <a:ext cx="3635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22637" name="Rectangle 77"/>
          <p:cNvSpPr>
            <a:spLocks noChangeArrowheads="1"/>
          </p:cNvSpPr>
          <p:nvPr/>
        </p:nvSpPr>
        <p:spPr bwMode="auto">
          <a:xfrm>
            <a:off x="7231063" y="5719763"/>
            <a:ext cx="5413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8229600" y="5719763"/>
            <a:ext cx="3635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8236520" y="2777182"/>
            <a:ext cx="945988" cy="669603"/>
          </a:xfrm>
          <a:prstGeom prst="wedgeRoundRectCallout">
            <a:avLst>
              <a:gd name="adj1" fmla="val -65069"/>
              <a:gd name="adj2" fmla="val 53003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FF0000"/>
                </a:solidFill>
              </a:rPr>
              <a:t>方法？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2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2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2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2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2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2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2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2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2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2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2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2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2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2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2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2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2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15" grpId="0" autoUpdateAnimBg="0"/>
      <p:bldP spid="322616" grpId="0" autoUpdateAnimBg="0"/>
      <p:bldP spid="322617" grpId="0" autoUpdateAnimBg="0"/>
      <p:bldP spid="322618" grpId="0" autoUpdateAnimBg="0"/>
      <p:bldP spid="322619" grpId="0" autoUpdateAnimBg="0"/>
      <p:bldP spid="322620" grpId="0" autoUpdateAnimBg="0"/>
      <p:bldP spid="322621" grpId="0" autoUpdateAnimBg="0"/>
      <p:bldP spid="322622" grpId="0" autoUpdateAnimBg="0"/>
      <p:bldP spid="322623" grpId="0" autoUpdateAnimBg="0"/>
      <p:bldP spid="322624" grpId="0" autoUpdateAnimBg="0"/>
      <p:bldP spid="322625" grpId="0" autoUpdateAnimBg="0"/>
      <p:bldP spid="322626" grpId="0" autoUpdateAnimBg="0"/>
      <p:bldP spid="322627" grpId="0" autoUpdateAnimBg="0"/>
      <p:bldP spid="322628" grpId="0" autoUpdateAnimBg="0"/>
      <p:bldP spid="322629" grpId="0" autoUpdateAnimBg="0"/>
      <p:bldP spid="322630" grpId="0" autoUpdateAnimBg="0"/>
      <p:bldP spid="322631" grpId="0" autoUpdateAnimBg="0"/>
      <p:bldP spid="322632" grpId="0" autoUpdateAnimBg="0"/>
      <p:bldP spid="322633" grpId="0" autoUpdateAnimBg="0"/>
      <p:bldP spid="322634" grpId="0" autoUpdateAnimBg="0"/>
      <p:bldP spid="322635" grpId="0" autoUpdateAnimBg="0"/>
      <p:bldP spid="322636" grpId="0" autoUpdateAnimBg="0"/>
      <p:bldP spid="322637" grpId="0" autoUpdateAnimBg="0"/>
      <p:bldP spid="322638" grpId="0" autoUpdateAnimBg="0"/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C7D9-500F-4B2E-8EAB-74C4952EE80E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E268-D897-4EF0-8906-34D1CBAF8943}" type="slidenum">
              <a:rPr lang="en-US" altLang="zh-CN"/>
              <a:pPr/>
              <a:t>71</a:t>
            </a:fld>
            <a:r>
              <a:rPr lang="en-US" altLang="zh-CN"/>
              <a:t>/105</a:t>
            </a:r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1116013" y="1052513"/>
            <a:ext cx="7772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SzPct val="75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5.26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l-GR" altLang="zh-CN" b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ρ</a:t>
            </a:r>
            <a:r>
              <a:rPr lang="en-US" altLang="en-US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noProof="1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上的关系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&lt;P</a:t>
            </a:r>
            <a:r>
              <a:rPr lang="en-US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A),</a:t>
            </a:r>
            <a:r>
              <a:rPr lang="en-US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是偏序集。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的子集：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},{b},{c},Φ}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{{a},{c},{</a:t>
            </a:r>
            <a:r>
              <a:rPr lang="en-US" altLang="zh-CN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a,c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的最大(小)元、极大(小)元、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最小上界、最大下界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3587" name="Group 3"/>
          <p:cNvGraphicFramePr>
            <a:graphicFrameLocks noGrp="1"/>
          </p:cNvGraphicFramePr>
          <p:nvPr/>
        </p:nvGraphicFramePr>
        <p:xfrm>
          <a:off x="1042988" y="3213100"/>
          <a:ext cx="7772400" cy="327812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集合</a:t>
                      </a: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7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7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极大元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极小元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7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上界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下界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上界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7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最大下界</a:t>
                      </a: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80000"/>
                        </a:spcBef>
                        <a:spcAft>
                          <a:spcPct val="8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38100" marB="38100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3639" name="Rectangle 55"/>
          <p:cNvSpPr>
            <a:spLocks noChangeArrowheads="1"/>
          </p:cNvSpPr>
          <p:nvPr/>
        </p:nvSpPr>
        <p:spPr bwMode="auto">
          <a:xfrm>
            <a:off x="1692275" y="42926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3640" name="Rectangle 56"/>
          <p:cNvSpPr>
            <a:spLocks noChangeArrowheads="1"/>
          </p:cNvSpPr>
          <p:nvPr/>
        </p:nvSpPr>
        <p:spPr bwMode="auto">
          <a:xfrm>
            <a:off x="2771775" y="436562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41" name="Rectangle 57"/>
          <p:cNvSpPr>
            <a:spLocks noChangeArrowheads="1"/>
          </p:cNvSpPr>
          <p:nvPr/>
        </p:nvSpPr>
        <p:spPr bwMode="auto">
          <a:xfrm>
            <a:off x="3348038" y="4149725"/>
            <a:ext cx="1108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{a,b},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{b,c}</a:t>
            </a:r>
          </a:p>
        </p:txBody>
      </p:sp>
      <p:sp>
        <p:nvSpPr>
          <p:cNvPr id="323642" name="Rectangle 58"/>
          <p:cNvSpPr>
            <a:spLocks noChangeArrowheads="1"/>
          </p:cNvSpPr>
          <p:nvPr/>
        </p:nvSpPr>
        <p:spPr bwMode="auto">
          <a:xfrm>
            <a:off x="4500563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43" name="Rectangle 59"/>
          <p:cNvSpPr>
            <a:spLocks noChangeArrowheads="1"/>
          </p:cNvSpPr>
          <p:nvPr/>
        </p:nvSpPr>
        <p:spPr bwMode="auto">
          <a:xfrm>
            <a:off x="5148263" y="4365625"/>
            <a:ext cx="1262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{a,b,c}</a:t>
            </a:r>
          </a:p>
        </p:txBody>
      </p:sp>
      <p:sp>
        <p:nvSpPr>
          <p:cNvPr id="323644" name="Rectangle 60"/>
          <p:cNvSpPr>
            <a:spLocks noChangeArrowheads="1"/>
          </p:cNvSpPr>
          <p:nvPr/>
        </p:nvSpPr>
        <p:spPr bwMode="auto">
          <a:xfrm>
            <a:off x="6443663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45" name="Rectangle 61"/>
          <p:cNvSpPr>
            <a:spLocks noChangeArrowheads="1"/>
          </p:cNvSpPr>
          <p:nvPr/>
        </p:nvSpPr>
        <p:spPr bwMode="auto">
          <a:xfrm>
            <a:off x="6948488" y="4437063"/>
            <a:ext cx="1262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{a,b,c}</a:t>
            </a:r>
          </a:p>
        </p:txBody>
      </p:sp>
      <p:sp>
        <p:nvSpPr>
          <p:cNvPr id="323646" name="Rectangle 62"/>
          <p:cNvSpPr>
            <a:spLocks noChangeArrowheads="1"/>
          </p:cNvSpPr>
          <p:nvPr/>
        </p:nvSpPr>
        <p:spPr bwMode="auto">
          <a:xfrm>
            <a:off x="8243888" y="44370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47" name="Rectangle 63"/>
          <p:cNvSpPr>
            <a:spLocks noChangeArrowheads="1"/>
          </p:cNvSpPr>
          <p:nvPr/>
        </p:nvSpPr>
        <p:spPr bwMode="auto">
          <a:xfrm>
            <a:off x="1547813" y="5300663"/>
            <a:ext cx="954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{a,c}</a:t>
            </a:r>
          </a:p>
        </p:txBody>
      </p:sp>
      <p:sp>
        <p:nvSpPr>
          <p:cNvPr id="323648" name="Rectangle 64"/>
          <p:cNvSpPr>
            <a:spLocks noChangeArrowheads="1"/>
          </p:cNvSpPr>
          <p:nvPr/>
        </p:nvSpPr>
        <p:spPr bwMode="auto">
          <a:xfrm>
            <a:off x="2700338" y="52292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</a:t>
            </a:r>
          </a:p>
        </p:txBody>
      </p:sp>
      <p:sp>
        <p:nvSpPr>
          <p:cNvPr id="323649" name="Rectangle 65"/>
          <p:cNvSpPr>
            <a:spLocks noChangeArrowheads="1"/>
          </p:cNvSpPr>
          <p:nvPr/>
        </p:nvSpPr>
        <p:spPr bwMode="auto">
          <a:xfrm>
            <a:off x="3419475" y="5300663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{a,c}</a:t>
            </a:r>
          </a:p>
        </p:txBody>
      </p:sp>
      <p:sp>
        <p:nvSpPr>
          <p:cNvPr id="323650" name="Rectangle 66"/>
          <p:cNvSpPr>
            <a:spLocks noChangeArrowheads="1"/>
          </p:cNvSpPr>
          <p:nvPr/>
        </p:nvSpPr>
        <p:spPr bwMode="auto">
          <a:xfrm>
            <a:off x="4427538" y="5013325"/>
            <a:ext cx="6588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{a},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{c}</a:t>
            </a:r>
          </a:p>
        </p:txBody>
      </p:sp>
      <p:sp>
        <p:nvSpPr>
          <p:cNvPr id="323651" name="Rectangle 67"/>
          <p:cNvSpPr>
            <a:spLocks noChangeArrowheads="1"/>
          </p:cNvSpPr>
          <p:nvPr/>
        </p:nvSpPr>
        <p:spPr bwMode="auto">
          <a:xfrm>
            <a:off x="5148263" y="5013325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{a,c}, {a,b,c}</a:t>
            </a:r>
          </a:p>
        </p:txBody>
      </p:sp>
      <p:sp>
        <p:nvSpPr>
          <p:cNvPr id="323652" name="Rectangle 68"/>
          <p:cNvSpPr>
            <a:spLocks noChangeArrowheads="1"/>
          </p:cNvSpPr>
          <p:nvPr/>
        </p:nvSpPr>
        <p:spPr bwMode="auto">
          <a:xfrm>
            <a:off x="6443663" y="53006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53" name="Rectangle 69"/>
          <p:cNvSpPr>
            <a:spLocks noChangeArrowheads="1"/>
          </p:cNvSpPr>
          <p:nvPr/>
        </p:nvSpPr>
        <p:spPr bwMode="auto">
          <a:xfrm>
            <a:off x="7092950" y="5229225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{a,c}</a:t>
            </a:r>
          </a:p>
        </p:txBody>
      </p:sp>
      <p:sp>
        <p:nvSpPr>
          <p:cNvPr id="323654" name="Rectangle 70"/>
          <p:cNvSpPr>
            <a:spLocks noChangeArrowheads="1"/>
          </p:cNvSpPr>
          <p:nvPr/>
        </p:nvSpPr>
        <p:spPr bwMode="auto">
          <a:xfrm>
            <a:off x="8243888" y="530066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55" name="Rectangle 71"/>
          <p:cNvSpPr>
            <a:spLocks noChangeArrowheads="1"/>
          </p:cNvSpPr>
          <p:nvPr/>
        </p:nvSpPr>
        <p:spPr bwMode="auto">
          <a:xfrm>
            <a:off x="1476375" y="59499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{a,b,c}</a:t>
            </a:r>
          </a:p>
        </p:txBody>
      </p:sp>
      <p:sp>
        <p:nvSpPr>
          <p:cNvPr id="323656" name="Rectangle 72"/>
          <p:cNvSpPr>
            <a:spLocks noChangeArrowheads="1"/>
          </p:cNvSpPr>
          <p:nvPr/>
        </p:nvSpPr>
        <p:spPr bwMode="auto">
          <a:xfrm>
            <a:off x="2771775" y="594995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57" name="Rectangle 73"/>
          <p:cNvSpPr>
            <a:spLocks noChangeArrowheads="1"/>
          </p:cNvSpPr>
          <p:nvPr/>
        </p:nvSpPr>
        <p:spPr bwMode="auto">
          <a:xfrm>
            <a:off x="3276600" y="5949950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{a,b,c}</a:t>
            </a:r>
          </a:p>
        </p:txBody>
      </p:sp>
      <p:sp>
        <p:nvSpPr>
          <p:cNvPr id="323658" name="Rectangle 74"/>
          <p:cNvSpPr>
            <a:spLocks noChangeArrowheads="1"/>
          </p:cNvSpPr>
          <p:nvPr/>
        </p:nvSpPr>
        <p:spPr bwMode="auto">
          <a:xfrm>
            <a:off x="4500563" y="594995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59" name="Rectangle 75"/>
          <p:cNvSpPr>
            <a:spLocks noChangeArrowheads="1"/>
          </p:cNvSpPr>
          <p:nvPr/>
        </p:nvSpPr>
        <p:spPr bwMode="auto">
          <a:xfrm>
            <a:off x="5219700" y="6021388"/>
            <a:ext cx="126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{a,b,c}</a:t>
            </a:r>
          </a:p>
        </p:txBody>
      </p:sp>
      <p:sp>
        <p:nvSpPr>
          <p:cNvPr id="323660" name="Rectangle 76"/>
          <p:cNvSpPr>
            <a:spLocks noChangeArrowheads="1"/>
          </p:cNvSpPr>
          <p:nvPr/>
        </p:nvSpPr>
        <p:spPr bwMode="auto">
          <a:xfrm>
            <a:off x="6443663" y="594995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  <p:sp>
        <p:nvSpPr>
          <p:cNvPr id="323661" name="Rectangle 77"/>
          <p:cNvSpPr>
            <a:spLocks noChangeArrowheads="1"/>
          </p:cNvSpPr>
          <p:nvPr/>
        </p:nvSpPr>
        <p:spPr bwMode="auto">
          <a:xfrm>
            <a:off x="6948488" y="5949950"/>
            <a:ext cx="1262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{a,b,c}</a:t>
            </a:r>
          </a:p>
        </p:txBody>
      </p:sp>
      <p:sp>
        <p:nvSpPr>
          <p:cNvPr id="323662" name="Rectangle 78"/>
          <p:cNvSpPr>
            <a:spLocks noChangeArrowheads="1"/>
          </p:cNvSpPr>
          <p:nvPr/>
        </p:nvSpPr>
        <p:spPr bwMode="auto">
          <a:xfrm>
            <a:off x="8243888" y="5949950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3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3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3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3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3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3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3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3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3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3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3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3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3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23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2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23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2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2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2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2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39" grpId="0" autoUpdateAnimBg="0"/>
      <p:bldP spid="323640" grpId="0" autoUpdateAnimBg="0"/>
      <p:bldP spid="323641" grpId="0" autoUpdateAnimBg="0"/>
      <p:bldP spid="323642" grpId="0" autoUpdateAnimBg="0"/>
      <p:bldP spid="323643" grpId="0" autoUpdateAnimBg="0"/>
      <p:bldP spid="323644" grpId="0" autoUpdateAnimBg="0"/>
      <p:bldP spid="323645" grpId="0" autoUpdateAnimBg="0"/>
      <p:bldP spid="323646" grpId="0" autoUpdateAnimBg="0"/>
      <p:bldP spid="323647" grpId="0" autoUpdateAnimBg="0"/>
      <p:bldP spid="323648" grpId="0" autoUpdateAnimBg="0"/>
      <p:bldP spid="323649" grpId="0" autoUpdateAnimBg="0"/>
      <p:bldP spid="323650" grpId="0" autoUpdateAnimBg="0"/>
      <p:bldP spid="323651" grpId="0" autoUpdateAnimBg="0"/>
      <p:bldP spid="323652" grpId="0" autoUpdateAnimBg="0"/>
      <p:bldP spid="323653" grpId="0" autoUpdateAnimBg="0"/>
      <p:bldP spid="323654" grpId="0" autoUpdateAnimBg="0"/>
      <p:bldP spid="323655" grpId="0" autoUpdateAnimBg="0"/>
      <p:bldP spid="323656" grpId="0" autoUpdateAnimBg="0"/>
      <p:bldP spid="323657" grpId="0" autoUpdateAnimBg="0"/>
      <p:bldP spid="323658" grpId="0" autoUpdateAnimBg="0"/>
      <p:bldP spid="323659" grpId="0" autoUpdateAnimBg="0"/>
      <p:bldP spid="323660" grpId="0" autoUpdateAnimBg="0"/>
      <p:bldP spid="323661" grpId="0" autoUpdateAnimBg="0"/>
      <p:bldP spid="32366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6AB-C443-4889-AE0E-D7AD9BAF863A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E1085-48D5-4320-9B20-EDC762A74327}" type="slidenum">
              <a:rPr lang="en-US" altLang="zh-CN"/>
              <a:pPr/>
              <a:t>72</a:t>
            </a:fld>
            <a:r>
              <a:rPr lang="en-US" altLang="zh-CN"/>
              <a:t>/105</a:t>
            </a:r>
          </a:p>
        </p:txBody>
      </p:sp>
      <p:sp>
        <p:nvSpPr>
          <p:cNvPr id="324610" name="Rectangle 2"/>
          <p:cNvSpPr>
            <a:spLocks noChangeArrowheads="1"/>
          </p:cNvSpPr>
          <p:nvPr/>
        </p:nvSpPr>
        <p:spPr bwMode="auto">
          <a:xfrm>
            <a:off x="971550" y="13414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5.27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},A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上定义偏序集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&lt;A,≤&gt;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的哈斯图如下，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的最大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元、极大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元、上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界、最小上界、最大下界。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362200" y="531495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324612" name="Oval 4"/>
          <p:cNvSpPr>
            <a:spLocks noChangeArrowheads="1"/>
          </p:cNvSpPr>
          <p:nvPr/>
        </p:nvSpPr>
        <p:spPr bwMode="auto">
          <a:xfrm>
            <a:off x="1674813" y="4483100"/>
            <a:ext cx="71437" cy="714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524000" y="4495800"/>
            <a:ext cx="527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3149600" y="4495800"/>
            <a:ext cx="485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324615" name="Oval 7"/>
          <p:cNvSpPr>
            <a:spLocks noChangeArrowheads="1"/>
          </p:cNvSpPr>
          <p:nvPr/>
        </p:nvSpPr>
        <p:spPr bwMode="auto">
          <a:xfrm>
            <a:off x="1674813" y="35702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1524000" y="3124200"/>
            <a:ext cx="38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24617" name="Oval 9"/>
          <p:cNvSpPr>
            <a:spLocks noChangeArrowheads="1"/>
          </p:cNvSpPr>
          <p:nvPr/>
        </p:nvSpPr>
        <p:spPr bwMode="auto">
          <a:xfrm>
            <a:off x="3154363" y="35702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3149600" y="3124200"/>
            <a:ext cx="3429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H="1" flipV="1">
            <a:off x="1727200" y="4533900"/>
            <a:ext cx="719138" cy="736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20" name="Line 12"/>
          <p:cNvSpPr>
            <a:spLocks noChangeShapeType="1"/>
          </p:cNvSpPr>
          <p:nvPr/>
        </p:nvSpPr>
        <p:spPr bwMode="auto">
          <a:xfrm flipH="1">
            <a:off x="2481263" y="4522788"/>
            <a:ext cx="719137" cy="749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21" name="Line 13"/>
          <p:cNvSpPr>
            <a:spLocks noChangeShapeType="1"/>
          </p:cNvSpPr>
          <p:nvPr/>
        </p:nvSpPr>
        <p:spPr bwMode="auto">
          <a:xfrm flipH="1">
            <a:off x="1701800" y="3632200"/>
            <a:ext cx="3175" cy="847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22" name="Line 14"/>
          <p:cNvSpPr>
            <a:spLocks noChangeShapeType="1"/>
          </p:cNvSpPr>
          <p:nvPr/>
        </p:nvSpPr>
        <p:spPr bwMode="auto">
          <a:xfrm flipH="1">
            <a:off x="3182938" y="3641725"/>
            <a:ext cx="3175" cy="847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23" name="Line 15"/>
          <p:cNvSpPr>
            <a:spLocks noChangeShapeType="1"/>
          </p:cNvSpPr>
          <p:nvPr/>
        </p:nvSpPr>
        <p:spPr bwMode="auto">
          <a:xfrm flipH="1" flipV="1">
            <a:off x="1735138" y="3608388"/>
            <a:ext cx="1443037" cy="895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 flipH="1">
            <a:off x="1730375" y="3627438"/>
            <a:ext cx="1417638" cy="8778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4625" name="Oval 17"/>
          <p:cNvSpPr>
            <a:spLocks noChangeArrowheads="1"/>
          </p:cNvSpPr>
          <p:nvPr/>
        </p:nvSpPr>
        <p:spPr bwMode="auto">
          <a:xfrm>
            <a:off x="2441575" y="5226050"/>
            <a:ext cx="71438" cy="7143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6" name="Oval 18"/>
          <p:cNvSpPr>
            <a:spLocks noChangeArrowheads="1"/>
          </p:cNvSpPr>
          <p:nvPr/>
        </p:nvSpPr>
        <p:spPr bwMode="auto">
          <a:xfrm>
            <a:off x="3154363" y="4483100"/>
            <a:ext cx="71437" cy="7143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/>
      <p:bldP spid="324612" grpId="0" animBg="1"/>
      <p:bldP spid="324613" grpId="0"/>
      <p:bldP spid="324614" grpId="0"/>
      <p:bldP spid="324615" grpId="0" animBg="1"/>
      <p:bldP spid="324616" grpId="0"/>
      <p:bldP spid="324617" grpId="0" animBg="1"/>
      <p:bldP spid="324618" grpId="0"/>
      <p:bldP spid="324619" grpId="0" animBg="1"/>
      <p:bldP spid="324620" grpId="0" animBg="1"/>
      <p:bldP spid="324621" grpId="0" animBg="1"/>
      <p:bldP spid="324622" grpId="0" animBg="1"/>
      <p:bldP spid="324623" grpId="0" animBg="1"/>
      <p:bldP spid="324624" grpId="0" animBg="1"/>
      <p:bldP spid="324625" grpId="0" animBg="1"/>
      <p:bldP spid="32462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7E94-CB70-4F28-9F19-6B7A86CEA77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DD06-AF03-4C92-8FC8-B092658A07D7}" type="slidenum">
              <a:rPr lang="en-US" altLang="zh-CN"/>
              <a:pPr/>
              <a:t>73</a:t>
            </a:fld>
            <a:r>
              <a:rPr lang="en-US" altLang="zh-CN"/>
              <a:t>/105</a:t>
            </a:r>
          </a:p>
        </p:txBody>
      </p:sp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3754438" y="3281363"/>
            <a:ext cx="51609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971550" y="13414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5.27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},A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上定义偏序集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&lt;A,≤&gt;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的哈斯图如下，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的最大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元、极大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元、上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界、最小上界、最大下界。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3851275" y="3933825"/>
            <a:ext cx="4945063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最大元：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最小元：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x5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极大元：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；极小元：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上界：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；下界：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最小上界：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；最大下界：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2362200" y="531495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325638" name="Oval 6"/>
          <p:cNvSpPr>
            <a:spLocks noChangeArrowheads="1"/>
          </p:cNvSpPr>
          <p:nvPr/>
        </p:nvSpPr>
        <p:spPr bwMode="auto">
          <a:xfrm>
            <a:off x="1674813" y="4483100"/>
            <a:ext cx="71437" cy="714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1524000" y="4495800"/>
            <a:ext cx="527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325640" name="Rectangle 8"/>
          <p:cNvSpPr>
            <a:spLocks noChangeArrowheads="1"/>
          </p:cNvSpPr>
          <p:nvPr/>
        </p:nvSpPr>
        <p:spPr bwMode="auto">
          <a:xfrm>
            <a:off x="3149600" y="4495800"/>
            <a:ext cx="485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325641" name="Oval 9"/>
          <p:cNvSpPr>
            <a:spLocks noChangeArrowheads="1"/>
          </p:cNvSpPr>
          <p:nvPr/>
        </p:nvSpPr>
        <p:spPr bwMode="auto">
          <a:xfrm>
            <a:off x="1674813" y="35702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42" name="Rectangle 10"/>
          <p:cNvSpPr>
            <a:spLocks noChangeArrowheads="1"/>
          </p:cNvSpPr>
          <p:nvPr/>
        </p:nvSpPr>
        <p:spPr bwMode="auto">
          <a:xfrm>
            <a:off x="1524000" y="3124200"/>
            <a:ext cx="38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25643" name="Oval 11"/>
          <p:cNvSpPr>
            <a:spLocks noChangeArrowheads="1"/>
          </p:cNvSpPr>
          <p:nvPr/>
        </p:nvSpPr>
        <p:spPr bwMode="auto">
          <a:xfrm>
            <a:off x="3154363" y="35702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44" name="Rectangle 12"/>
          <p:cNvSpPr>
            <a:spLocks noChangeArrowheads="1"/>
          </p:cNvSpPr>
          <p:nvPr/>
        </p:nvSpPr>
        <p:spPr bwMode="auto">
          <a:xfrm>
            <a:off x="3149600" y="3124200"/>
            <a:ext cx="3429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25645" name="Line 13"/>
          <p:cNvSpPr>
            <a:spLocks noChangeShapeType="1"/>
          </p:cNvSpPr>
          <p:nvPr/>
        </p:nvSpPr>
        <p:spPr bwMode="auto">
          <a:xfrm flipH="1" flipV="1">
            <a:off x="1727200" y="4533900"/>
            <a:ext cx="719138" cy="736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46" name="Line 14"/>
          <p:cNvSpPr>
            <a:spLocks noChangeShapeType="1"/>
          </p:cNvSpPr>
          <p:nvPr/>
        </p:nvSpPr>
        <p:spPr bwMode="auto">
          <a:xfrm flipH="1">
            <a:off x="2481263" y="4522788"/>
            <a:ext cx="719137" cy="749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47" name="Line 15"/>
          <p:cNvSpPr>
            <a:spLocks noChangeShapeType="1"/>
          </p:cNvSpPr>
          <p:nvPr/>
        </p:nvSpPr>
        <p:spPr bwMode="auto">
          <a:xfrm flipH="1">
            <a:off x="1701800" y="3632200"/>
            <a:ext cx="3175" cy="847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48" name="Line 16"/>
          <p:cNvSpPr>
            <a:spLocks noChangeShapeType="1"/>
          </p:cNvSpPr>
          <p:nvPr/>
        </p:nvSpPr>
        <p:spPr bwMode="auto">
          <a:xfrm flipH="1">
            <a:off x="3182938" y="3641725"/>
            <a:ext cx="3175" cy="847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H="1" flipV="1">
            <a:off x="1735138" y="3608388"/>
            <a:ext cx="1443037" cy="895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 flipH="1">
            <a:off x="1730375" y="3627438"/>
            <a:ext cx="1417638" cy="8778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5651" name="Oval 19"/>
          <p:cNvSpPr>
            <a:spLocks noChangeArrowheads="1"/>
          </p:cNvSpPr>
          <p:nvPr/>
        </p:nvSpPr>
        <p:spPr bwMode="auto">
          <a:xfrm>
            <a:off x="2441575" y="5226050"/>
            <a:ext cx="71438" cy="7143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52" name="Oval 20"/>
          <p:cNvSpPr>
            <a:spLocks noChangeArrowheads="1"/>
          </p:cNvSpPr>
          <p:nvPr/>
        </p:nvSpPr>
        <p:spPr bwMode="auto">
          <a:xfrm>
            <a:off x="3154363" y="4483100"/>
            <a:ext cx="71437" cy="7143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5D76-3781-49E9-B032-0D4F46F8916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09FD-4932-4764-915A-E7DF5706CB97}" type="slidenum">
              <a:rPr lang="en-US" altLang="zh-CN"/>
              <a:pPr/>
              <a:t>74</a:t>
            </a:fld>
            <a:r>
              <a:rPr lang="en-US" altLang="zh-CN"/>
              <a:t>/105</a:t>
            </a:r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3754438" y="3281363"/>
            <a:ext cx="516096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971550" y="13414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SzPct val="75000"/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5.27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},A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上定义偏序集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&lt;A,≤&gt;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的哈斯图如下，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的最大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元、极大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元、上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界、最小上界、最大下界。</a:t>
            </a:r>
          </a:p>
        </p:txBody>
      </p:sp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3851275" y="3933825"/>
            <a:ext cx="4945063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最大元：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最小元：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极大元：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；极小元：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上界：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；下界：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最小上界：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；最大下界：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2362200" y="531495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1674813" y="4483100"/>
            <a:ext cx="71437" cy="714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1524000" y="4495800"/>
            <a:ext cx="527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326664" name="Rectangle 8"/>
          <p:cNvSpPr>
            <a:spLocks noChangeArrowheads="1"/>
          </p:cNvSpPr>
          <p:nvPr/>
        </p:nvSpPr>
        <p:spPr bwMode="auto">
          <a:xfrm>
            <a:off x="3149600" y="4495800"/>
            <a:ext cx="485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326665" name="Oval 9"/>
          <p:cNvSpPr>
            <a:spLocks noChangeArrowheads="1"/>
          </p:cNvSpPr>
          <p:nvPr/>
        </p:nvSpPr>
        <p:spPr bwMode="auto">
          <a:xfrm>
            <a:off x="1674813" y="35702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6" name="Rectangle 10"/>
          <p:cNvSpPr>
            <a:spLocks noChangeArrowheads="1"/>
          </p:cNvSpPr>
          <p:nvPr/>
        </p:nvSpPr>
        <p:spPr bwMode="auto">
          <a:xfrm>
            <a:off x="1524000" y="3124200"/>
            <a:ext cx="3841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326667" name="Oval 11"/>
          <p:cNvSpPr>
            <a:spLocks noChangeArrowheads="1"/>
          </p:cNvSpPr>
          <p:nvPr/>
        </p:nvSpPr>
        <p:spPr bwMode="auto">
          <a:xfrm>
            <a:off x="3154363" y="35702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3149600" y="3124200"/>
            <a:ext cx="3429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H="1" flipV="1">
            <a:off x="1727200" y="4533900"/>
            <a:ext cx="719138" cy="736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 flipH="1">
            <a:off x="2481263" y="4522788"/>
            <a:ext cx="719137" cy="749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71" name="Line 15"/>
          <p:cNvSpPr>
            <a:spLocks noChangeShapeType="1"/>
          </p:cNvSpPr>
          <p:nvPr/>
        </p:nvSpPr>
        <p:spPr bwMode="auto">
          <a:xfrm flipH="1">
            <a:off x="1701800" y="3632200"/>
            <a:ext cx="3175" cy="847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72" name="Line 16"/>
          <p:cNvSpPr>
            <a:spLocks noChangeShapeType="1"/>
          </p:cNvSpPr>
          <p:nvPr/>
        </p:nvSpPr>
        <p:spPr bwMode="auto">
          <a:xfrm flipH="1">
            <a:off x="3182938" y="3641725"/>
            <a:ext cx="3175" cy="847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 flipH="1" flipV="1">
            <a:off x="1735138" y="3608388"/>
            <a:ext cx="1443037" cy="895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 flipH="1">
            <a:off x="1730375" y="3627438"/>
            <a:ext cx="1417638" cy="8778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75" name="Oval 19"/>
          <p:cNvSpPr>
            <a:spLocks noChangeArrowheads="1"/>
          </p:cNvSpPr>
          <p:nvPr/>
        </p:nvSpPr>
        <p:spPr bwMode="auto">
          <a:xfrm>
            <a:off x="2441575" y="5226050"/>
            <a:ext cx="71438" cy="7143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6" name="Oval 20"/>
          <p:cNvSpPr>
            <a:spLocks noChangeArrowheads="1"/>
          </p:cNvSpPr>
          <p:nvPr/>
        </p:nvSpPr>
        <p:spPr bwMode="auto">
          <a:xfrm>
            <a:off x="3154363" y="4483100"/>
            <a:ext cx="71437" cy="71438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733D-6B2F-4B4F-B9C4-2246DB1D4895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0457-D0BF-4D04-B04F-72B652564B42}" type="slidenum">
              <a:rPr lang="en-US" altLang="zh-CN"/>
              <a:pPr/>
              <a:t>75</a:t>
            </a:fld>
            <a:r>
              <a:rPr lang="en-US" altLang="zh-CN"/>
              <a:t>/105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5.28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1042988" y="1219200"/>
            <a:ext cx="7491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{a,b,c}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上定义的关系</a:t>
            </a:r>
          </a:p>
          <a:p>
            <a:pPr marL="990600" lvl="1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{&lt;a,a&gt;,&lt;b,b&gt;,&lt;c,c&gt;,&lt;a,b&gt;,&lt;b,c&gt;,&lt;a,c&gt;}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1042988" y="2895600"/>
            <a:ext cx="7777162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）实数集合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&lt;R,≤&gt;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是全序集。</a:t>
            </a:r>
          </a:p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是全序集。若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|A|≥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２，则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不是全序集。</a:t>
            </a:r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1692275" y="2247900"/>
            <a:ext cx="65373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是一个全序关系，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的哈斯图如右图。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977B-A0E7-4CA9-9586-2973DA56EF7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5402-CF7F-4811-9C11-A772EB665881}" type="slidenum">
              <a:rPr lang="en-US" altLang="zh-CN"/>
              <a:pPr/>
              <a:t>76</a:t>
            </a:fld>
            <a:r>
              <a:rPr lang="en-US" altLang="zh-CN"/>
              <a:t>/105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5.28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042988" y="1219200"/>
            <a:ext cx="7491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{a,b,c}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上定义的关系</a:t>
            </a:r>
          </a:p>
          <a:p>
            <a:pPr marL="990600" lvl="1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{&lt;a,a&gt;,&lt;b,b&gt;,&lt;c,c&gt;,&lt;a,b&gt;,&lt;b,c&gt;,&lt;a,c&gt;}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042988" y="2895600"/>
            <a:ext cx="7777162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）实数集合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&lt;R,≤&gt;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是全序集。</a:t>
            </a:r>
          </a:p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是全序集。若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|A|≥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２，则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不是全序集。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1692275" y="2247900"/>
            <a:ext cx="65373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是一个全序关系，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的哈斯图如右图。</a:t>
            </a: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8521700" y="2390775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endParaRPr lang="en-US" altLang="zh-CN" b="1" baseline="-25000">
              <a:solidFill>
                <a:srgbClr val="0000FF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2807" name="Oval 7"/>
          <p:cNvSpPr>
            <a:spLocks noChangeArrowheads="1"/>
          </p:cNvSpPr>
          <p:nvPr/>
        </p:nvSpPr>
        <p:spPr bwMode="auto">
          <a:xfrm>
            <a:off x="8339138" y="19319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08" name="Rectangle 8"/>
          <p:cNvSpPr>
            <a:spLocks noChangeArrowheads="1"/>
          </p:cNvSpPr>
          <p:nvPr/>
        </p:nvSpPr>
        <p:spPr bwMode="auto">
          <a:xfrm>
            <a:off x="8159750" y="1733550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endParaRPr lang="en-US" altLang="zh-CN" b="1" baseline="-25000">
              <a:solidFill>
                <a:srgbClr val="0000FF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2809" name="Oval 9"/>
          <p:cNvSpPr>
            <a:spLocks noChangeArrowheads="1"/>
          </p:cNvSpPr>
          <p:nvPr/>
        </p:nvSpPr>
        <p:spPr bwMode="auto">
          <a:xfrm>
            <a:off x="8339138" y="1304925"/>
            <a:ext cx="71437" cy="714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10" name="Rectangle 10"/>
          <p:cNvSpPr>
            <a:spLocks noChangeArrowheads="1"/>
          </p:cNvSpPr>
          <p:nvPr/>
        </p:nvSpPr>
        <p:spPr bwMode="auto">
          <a:xfrm>
            <a:off x="8534400" y="1119188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c</a:t>
            </a:r>
            <a:endParaRPr lang="en-US" altLang="zh-CN" b="1" baseline="-25000">
              <a:solidFill>
                <a:srgbClr val="0000FF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 flipH="1" flipV="1">
            <a:off x="8367713" y="1997075"/>
            <a:ext cx="0" cy="539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12" name="Line 12"/>
          <p:cNvSpPr>
            <a:spLocks noChangeShapeType="1"/>
          </p:cNvSpPr>
          <p:nvPr/>
        </p:nvSpPr>
        <p:spPr bwMode="auto">
          <a:xfrm flipH="1">
            <a:off x="8367713" y="1381125"/>
            <a:ext cx="0" cy="539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2813" name="Oval 13"/>
          <p:cNvSpPr>
            <a:spLocks noChangeArrowheads="1"/>
          </p:cNvSpPr>
          <p:nvPr/>
        </p:nvSpPr>
        <p:spPr bwMode="auto">
          <a:xfrm>
            <a:off x="8339138" y="2535238"/>
            <a:ext cx="71437" cy="7143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7618-3F74-4EB6-85B1-9B76567DACC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950C2-0662-460B-B366-51D217A43099}" type="slidenum">
              <a:rPr lang="en-US" altLang="zh-CN"/>
              <a:pPr/>
              <a:t>77</a:t>
            </a:fld>
            <a:r>
              <a:rPr lang="en-US" altLang="zh-CN"/>
              <a:t>/105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5.28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1042988" y="1219200"/>
            <a:ext cx="7491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{a,b,c}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上定义的关系</a:t>
            </a:r>
          </a:p>
          <a:p>
            <a:pPr marL="990600" lvl="1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{&lt;a,a&gt;,&lt;b,b&gt;,&lt;c,c&gt;,&lt;a,b&gt;,&lt;b,c&gt;,&lt;a,c&gt;}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042988" y="2895600"/>
            <a:ext cx="7777162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&lt;R,≤&gt;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是全序集。</a:t>
            </a:r>
          </a:p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）集合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是全序集。若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|A|≥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２，则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不是全序集。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1692275" y="2247900"/>
            <a:ext cx="65373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是一个全序关系，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的哈斯图如右图。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8521700" y="2390775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endParaRPr lang="en-US" altLang="zh-CN" b="1" baseline="-25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8339138" y="19319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2" name="Rectangle 8"/>
          <p:cNvSpPr>
            <a:spLocks noChangeArrowheads="1"/>
          </p:cNvSpPr>
          <p:nvPr/>
        </p:nvSpPr>
        <p:spPr bwMode="auto">
          <a:xfrm>
            <a:off x="8159750" y="1733550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endParaRPr lang="en-US" altLang="zh-CN" b="1" baseline="-25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8339138" y="1304925"/>
            <a:ext cx="71437" cy="714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8534400" y="1119188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  <a:sym typeface="Symbol" pitchFamily="18" charset="2"/>
              </a:rPr>
              <a:t>c</a:t>
            </a:r>
            <a:endParaRPr lang="en-US" altLang="zh-CN" b="1" baseline="-25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H="1" flipV="1">
            <a:off x="8367713" y="1997075"/>
            <a:ext cx="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 flipH="1">
            <a:off x="8367713" y="1381125"/>
            <a:ext cx="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3837" name="Oval 13"/>
          <p:cNvSpPr>
            <a:spLocks noChangeArrowheads="1"/>
          </p:cNvSpPr>
          <p:nvPr/>
        </p:nvSpPr>
        <p:spPr bwMode="auto">
          <a:xfrm>
            <a:off x="8339138" y="2535238"/>
            <a:ext cx="71437" cy="7143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3D5F-084D-41A8-ADE8-FA86C3610CF4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A80D-6BE6-4BB7-A0A0-520BFE783D66}" type="slidenum">
              <a:rPr lang="en-US" altLang="zh-CN"/>
              <a:pPr/>
              <a:t>78</a:t>
            </a:fld>
            <a:r>
              <a:rPr lang="en-US" altLang="zh-CN"/>
              <a:t>/105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5.28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1042988" y="1219200"/>
            <a:ext cx="7491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{a,b,c}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上定义的关系</a:t>
            </a:r>
          </a:p>
          <a:p>
            <a:pPr marL="990600" lvl="1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{&lt;a,a&gt;,&lt;b,b&gt;,&lt;c,c&gt;,&lt;a,b&gt;,&lt;b,c&gt;,&lt;a,c&gt;}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042988" y="2895600"/>
            <a:ext cx="7777162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实数集合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&lt;R,≤&gt;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是全序集。</a:t>
            </a:r>
          </a:p>
          <a:p>
            <a:pPr marL="457200" indent="-4572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集合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{a}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的幂集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上定义的</a:t>
            </a:r>
            <a:r>
              <a:rPr lang="zh-CN" altLang="en-US" b="1" noProof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是全序关系，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是全序集。若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|A|≥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２，则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b="1" baseline="30000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en-US" b="1" noProof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en-US" altLang="zh-CN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不是全序集。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1692275" y="2247900"/>
            <a:ext cx="65373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533400" indent="-533400">
              <a:lnSpc>
                <a:spcPct val="13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是一个全序关系，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的哈斯图如右图。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8521700" y="2390775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endParaRPr lang="en-US" altLang="zh-CN" b="1" baseline="-25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4855" name="Oval 7"/>
          <p:cNvSpPr>
            <a:spLocks noChangeArrowheads="1"/>
          </p:cNvSpPr>
          <p:nvPr/>
        </p:nvSpPr>
        <p:spPr bwMode="auto">
          <a:xfrm>
            <a:off x="8339138" y="1931988"/>
            <a:ext cx="71437" cy="714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8159750" y="1733550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  <a:sym typeface="Symbol" pitchFamily="18" charset="2"/>
              </a:rPr>
              <a:t>b</a:t>
            </a:r>
            <a:endParaRPr lang="en-US" altLang="zh-CN" b="1" baseline="-25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4857" name="Oval 9"/>
          <p:cNvSpPr>
            <a:spLocks noChangeArrowheads="1"/>
          </p:cNvSpPr>
          <p:nvPr/>
        </p:nvSpPr>
        <p:spPr bwMode="auto">
          <a:xfrm>
            <a:off x="8339138" y="1304925"/>
            <a:ext cx="71437" cy="714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8534400" y="1119188"/>
            <a:ext cx="152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  <a:sym typeface="Symbol" pitchFamily="18" charset="2"/>
              </a:rPr>
              <a:t>c</a:t>
            </a:r>
            <a:endParaRPr lang="en-US" altLang="zh-CN" b="1" baseline="-2500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 flipH="1" flipV="1">
            <a:off x="8367713" y="1997075"/>
            <a:ext cx="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 flipH="1">
            <a:off x="8367713" y="1381125"/>
            <a:ext cx="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4861" name="Oval 13"/>
          <p:cNvSpPr>
            <a:spLocks noChangeArrowheads="1"/>
          </p:cNvSpPr>
          <p:nvPr/>
        </p:nvSpPr>
        <p:spPr bwMode="auto">
          <a:xfrm>
            <a:off x="8339138" y="2535238"/>
            <a:ext cx="71437" cy="7143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1721E-0317-4AF1-8EAC-D09FDEB74F1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5CA4-DFF2-42D6-8D6F-7FD9068E729D}" type="slidenum">
              <a:rPr lang="en-US" altLang="zh-CN"/>
              <a:pPr/>
              <a:t>79</a:t>
            </a:fld>
            <a:r>
              <a:rPr lang="en-US" altLang="zh-CN"/>
              <a:t>/105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 字典次序（</a:t>
            </a:r>
            <a:r>
              <a:rPr lang="zh-CN" altLang="en-US" sz="36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自学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1116013" y="1268413"/>
            <a:ext cx="7772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计算机科学中常用的字典排序如下：设∑是一有限的字母表。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∑上的字母组成的字母串叫∑上的字；∑</a:t>
            </a:r>
            <a:r>
              <a:rPr lang="zh-CN" altLang="en-US" sz="2800" b="1" baseline="30000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是包含空字</a:t>
            </a:r>
            <a:r>
              <a:rPr lang="zh-CN" altLang="en-US" sz="2800" b="1" dirty="0">
                <a:solidFill>
                  <a:srgbClr val="FF00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800" b="1" dirty="0">
                <a:solidFill>
                  <a:srgbClr val="FF00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的所有字组成的集合，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建立∑</a:t>
            </a:r>
            <a:r>
              <a:rPr lang="zh-CN" altLang="en-US" sz="2800" b="1" baseline="30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上的字典次序关系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设  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,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其中：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∈∑</a:t>
            </a:r>
            <a:r>
              <a:rPr lang="en-US" altLang="zh-CN" sz="2800" b="1" baseline="300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,y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∈∑ (i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1,2,...n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1,2,...m)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≠y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≤y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的大小由它们的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码号进行比较）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≤x</a:t>
            </a:r>
            <a:r>
              <a:rPr lang="en-US" altLang="zh-CN" sz="2800" b="1" baseline="-25000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dirty="0" err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yLx</a:t>
            </a:r>
            <a:r>
              <a:rPr lang="zh-CN" altLang="en-US" sz="2800" b="1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FFDA-8B90-4320-9E23-05BAA0D909F2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29E-B6D5-4E18-95FC-1457EDD1C1BE}" type="slidenum">
              <a:rPr lang="en-US" altLang="zh-CN"/>
              <a:pPr/>
              <a:t>8</a:t>
            </a:fld>
            <a:r>
              <a:rPr lang="en-US" altLang="zh-CN"/>
              <a:t>/105</a:t>
            </a: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971550" y="2565400"/>
            <a:ext cx="7921625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在全体中国人所组成的集合上定义的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）对任何集合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三角形的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）直线的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）幂集上定义的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同时具有自反、对称和传递性质时，称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79C-F057-493D-B386-C4E730DB7F5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BDF9-E97A-4F13-BDA9-AEB3B737AC0E}" type="slidenum">
              <a:rPr lang="en-US" altLang="zh-CN"/>
              <a:pPr/>
              <a:t>80</a:t>
            </a:fld>
            <a:r>
              <a:rPr lang="en-US" altLang="zh-CN"/>
              <a:t>/105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04800"/>
            <a:ext cx="6932613" cy="719138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5.29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 字典次序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1116013" y="1268413"/>
            <a:ext cx="7772400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3400" indent="-533400">
              <a:lnSpc>
                <a:spcPct val="115000"/>
              </a:lnSpc>
              <a:buClr>
                <a:srgbClr val="FF0000"/>
              </a:buClr>
              <a:buFont typeface="Wingdings" pitchFamily="2" charset="2"/>
              <a:buAutoNum type="arabicParenR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计算机科学中常用的字典排序如下：设∑是一有限的字母表。∑上的字母组成的字母串叫∑上的字；∑</a:t>
            </a:r>
            <a:r>
              <a:rPr lang="zh-CN" altLang="en-US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是包含空字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∧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的所有字组成的集合，建立∑</a:t>
            </a:r>
            <a:r>
              <a:rPr lang="zh-CN" altLang="en-US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上的字典次序关系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设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800" b="1">
                <a:latin typeface="Times New Roman"/>
                <a:ea typeface="楷体_GB2312" pitchFamily="49" charset="-12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,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x,y∈∑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,y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∈∑ (i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1,2,...n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1,2,...m)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533400" indent="-533400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≠y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≤y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(x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的大小由它们的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码号进行比较）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≤x</a:t>
            </a:r>
            <a:r>
              <a:rPr lang="en-US" altLang="zh-CN" sz="2800" b="1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yLx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7ECF-9046-4390-8C52-E6CDFA4B0FFC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5037-66CC-400F-9D44-6EABA8AF62B0}" type="slidenum">
              <a:rPr lang="en-US" altLang="zh-CN"/>
              <a:pPr/>
              <a:t>81</a:t>
            </a:fld>
            <a:r>
              <a:rPr lang="en-US" altLang="zh-CN"/>
              <a:t>/105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67300"/>
          </a:xfrm>
        </p:spPr>
        <p:txBody>
          <a:bodyPr/>
          <a:lstStyle/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②.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k≤min(n,m)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,k)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≠y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≤y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≤x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yLx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min(n,m)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1,2,3,...,k),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n≤m,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m≤n,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yLx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是一个偏序关系，且也是一个全序关系。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如英语词典和汉语词典都是按字典次序排列的。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1042988" y="55895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83DB-8317-49F2-81EA-A79C40F8CBB5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18BD-5899-4C65-9B8D-924DC80992E9}" type="slidenum">
              <a:rPr lang="en-US" altLang="zh-CN"/>
              <a:pPr/>
              <a:t>82</a:t>
            </a:fld>
            <a:r>
              <a:rPr lang="en-US" altLang="zh-CN"/>
              <a:t>/105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67300"/>
          </a:xfrm>
        </p:spPr>
        <p:txBody>
          <a:bodyPr/>
          <a:lstStyle/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k≤min(n,m)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,k)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≠y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≤y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≤x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yLx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min(n,m)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1,2,3,...,k),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n≤m,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m≤n,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yLx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是一个偏序关系，且也是一个全序关系。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如英语词典和汉语词典都是按字典次序排列的。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1042988" y="55895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95194-78AD-42D4-AC0A-54F1DD59C2D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D330-6463-45BE-874B-E9534508D3CC}" type="slidenum">
              <a:rPr lang="en-US" altLang="zh-CN"/>
              <a:pPr/>
              <a:t>83</a:t>
            </a:fld>
            <a:r>
              <a:rPr lang="en-US" altLang="zh-CN"/>
              <a:t>/105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620000" cy="5067300"/>
          </a:xfrm>
        </p:spPr>
        <p:txBody>
          <a:bodyPr/>
          <a:lstStyle/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k≤min(n,m)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,k)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≠y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≤y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≤x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yLx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min(n,m)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1,2,3,...,k),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n≤m,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m≤n,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yLx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是一个偏序关系，且也是一个全序关系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如英语词典和汉语词典都是按字典次序排列的。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1042988" y="55895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E292-6022-484B-B4B4-AC87F2A50608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2F2-F8D7-4735-A539-CA3672930CF0}" type="slidenum">
              <a:rPr lang="en-US" altLang="zh-CN"/>
              <a:pPr/>
              <a:t>84</a:t>
            </a:fld>
            <a:r>
              <a:rPr lang="en-US" altLang="zh-CN"/>
              <a:t>/105</a:t>
            </a: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67300"/>
          </a:xfrm>
        </p:spPr>
        <p:txBody>
          <a:bodyPr/>
          <a:lstStyle/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k≤min(n,m)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1,2,3,</a:t>
            </a:r>
            <a:r>
              <a:rPr lang="en-US" altLang="zh-CN">
                <a:latin typeface="Times New Roman"/>
                <a:ea typeface="楷体_GB2312" pitchFamily="49" charset="-122"/>
              </a:rPr>
              <a:t>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,k)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≠y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≤y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≤x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k+1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yLx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若存在最大的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min(n,m)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，使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i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(i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1,2,3,...,k),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n≤m,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xLy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；若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m≤n,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yLx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显然，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是一个偏序关系，且也是一个全序关系。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如英语词典和汉语词典都是按字典次序排列的。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1042988" y="558958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	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1CAB2-1E55-4489-93F4-C6CB26B6F0DE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B3CF-01AA-4BEF-9044-663BB0A585E2}" type="slidenum">
              <a:rPr lang="en-US" altLang="zh-CN"/>
              <a:pPr/>
              <a:t>85</a:t>
            </a:fld>
            <a:r>
              <a:rPr lang="en-US" altLang="zh-CN"/>
              <a:t>/105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良序关系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5.10</a:t>
            </a:r>
            <a:r>
              <a:rPr lang="en-US" altLang="zh-CN" sz="28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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是一偏序集，若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u="sng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任何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altLang="en-US" sz="2800" b="1" u="sng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非空子集都有最小元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良序关系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，简称良序，此时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良序集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/>
              <a:t>          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由上述定义，良序集的任何一个非空子集都有最小元，所以，对任意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a,b∈A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{a,b}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有最小元，所以有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一定是全序关系。即：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是良序关系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是全序关系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        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是偏序关系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　　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有限全序集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良序集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3F44F-AD59-47D6-B9E5-18D0AF9ECB69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F63E-2ACB-4B69-BFBE-6D64A8D86789}" type="slidenum">
              <a:rPr lang="en-US" altLang="zh-CN"/>
              <a:pPr/>
              <a:t>86</a:t>
            </a:fld>
            <a:r>
              <a:rPr lang="en-US" altLang="zh-CN"/>
              <a:t>/105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良序关系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5.10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是一偏序集，若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的任何一个非空子集都有最小元，则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称为良序关系，简称良序，此时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称为良序集。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/>
              <a:t>           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由上述定义，</a:t>
            </a:r>
            <a:r>
              <a:rPr lang="zh-CN" altLang="en-US" sz="28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良序集的任何一个非空子集都有最小元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，所以，对任意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a,b∈A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{a,b}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有最小元，所以有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一定是全序关系。即：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是良序关系 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是全序关系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         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>
                <a:solidFill>
                  <a:srgbClr val="B2B2B2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是偏序关系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　　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有限全序集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良序集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8BAF-1E57-4432-BDEF-EE9BF6B04E66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B2AD-0C67-4C6B-A94D-6B3CF552B01F}" type="slidenum">
              <a:rPr lang="en-US" altLang="zh-CN"/>
              <a:pPr/>
              <a:t>87</a:t>
            </a:fld>
            <a:r>
              <a:rPr lang="en-US" altLang="zh-CN"/>
              <a:t>/105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良序关系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971550" y="1196975"/>
            <a:ext cx="79216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5.10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是一偏序集，若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的任何一个非空子集都有最小元，则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称为良序关系，简称良序，此时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称为良序集。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/>
              <a:t> 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由上述定义，良序集的任何一个非空子集都有最小元，所以，对任意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a,b∈A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有最小元，所以有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，因此，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一定是全序关系。即：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是良序关系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 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是全序关系 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             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ea typeface="楷体_GB2312" pitchFamily="49" charset="-122"/>
                <a:sym typeface="Symbol" pitchFamily="18" charset="2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是偏序关系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　　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有限全序集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良序集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5C5A-0975-41FC-BC72-97BED09DF75F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8DD-8E9B-4074-A9C5-942A35D1AE37}" type="slidenum">
              <a:rPr lang="en-US" altLang="zh-CN"/>
              <a:pPr/>
              <a:t>88</a:t>
            </a:fld>
            <a:r>
              <a:rPr lang="en-US" altLang="zh-CN"/>
              <a:t>/105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在例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5.28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中，（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）中的是良序关系，（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）中的不是良序。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如（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-∞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）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 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，但没有最小元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一般地，任何有限的全序集的每一个非空的子集一定有最小元，所以，有限全序集一定是良序集。对于无穷的全序集，则并非如此。如全序集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&lt;N, &gt;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是良序集，但全序集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&lt;Z, &gt;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&lt;(0,1), &gt;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都不是良序集，其中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(0,1)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到</a:t>
            </a:r>
            <a:r>
              <a:rPr lang="en-US" altLang="zh-CN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的开区间。 </a:t>
            </a:r>
          </a:p>
          <a:p>
            <a:endParaRPr lang="en-US" altLang="zh-CN" dirty="0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41DF-2F00-437A-9E9B-F7F1460D3D30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3BD2-1F6C-4255-9121-9B97DCA7DC9B}" type="slidenum">
              <a:rPr lang="en-US" altLang="zh-CN"/>
              <a:pPr/>
              <a:t>89</a:t>
            </a:fld>
            <a:r>
              <a:rPr lang="en-US" altLang="zh-CN"/>
              <a:t>/105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2006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在例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5.28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中，（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）中的是良序关系，（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）中的不是良序。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-∞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，但没有最小元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一般地，任何</a:t>
            </a: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有限的全序集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的每一个非空的子集一定有最小元，所以，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有限全序集一定是良序集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对于无穷的全序集，则并非如此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。如全序集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&lt;N, &gt;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是良序集，但全序集</a:t>
            </a:r>
            <a:r>
              <a:rPr lang="en-US" altLang="zh-CN" dirty="0" smtClean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&lt;R, 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&gt;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&lt;(0,1), &gt;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都不是良序集，其中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(0,1)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到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的开区间。 </a:t>
            </a:r>
          </a:p>
          <a:p>
            <a:endParaRPr lang="en-US" altLang="zh-CN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E9C-0395-44AB-ABF8-93C97933BCD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8714-B25E-4FD1-A7F2-BA4B862439B8}" type="slidenum">
              <a:rPr lang="en-US" altLang="zh-CN"/>
              <a:pPr/>
              <a:t>9</a:t>
            </a:fld>
            <a:r>
              <a:rPr lang="en-US" altLang="zh-CN"/>
              <a:t>/105</a:t>
            </a:r>
          </a:p>
        </p:txBody>
      </p:sp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258888" y="260350"/>
            <a:ext cx="7329487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§5.1   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等价关系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971550" y="2565400"/>
            <a:ext cx="7921625" cy="326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457200" indent="-457200" algn="just">
              <a:lnSpc>
                <a:spcPct val="11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457200" indent="-457200" algn="just">
              <a:lnSpc>
                <a:spcPct val="115000"/>
              </a:lnSpc>
              <a:buClr>
                <a:srgbClr val="B2B2B2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在全体中国人所组成的集合上定义的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同姓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关系，就是具备自反的、对称的、传递的性质，因此，就是一个等价关系；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对任何集合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A,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考虑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A×A,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上的等价关系；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三角形的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相似关系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全等关系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等都是等价关系；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1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直线的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平行关系</a:t>
            </a:r>
            <a:r>
              <a:rPr lang="zh-CN" altLang="en-US" sz="1800" b="1"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不是等价关系，因为它们不是自反的。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）幂集上定义的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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，整数集上定义的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≤</a:t>
            </a:r>
            <a:r>
              <a:rPr lang="zh-CN" altLang="en-US" b="1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都不是等价关系，因为它们不是对称的。</a:t>
            </a:r>
          </a:p>
          <a:p>
            <a:pPr marL="457200" indent="-457200" algn="just">
              <a:lnSpc>
                <a:spcPct val="115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朋友</a:t>
            </a:r>
            <a:r>
              <a:rPr lang="zh-CN" altLang="en-US" sz="2000" b="1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000" b="1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关系，则不是等价关系，因它不是传递的。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971550" y="1125538"/>
            <a:ext cx="7848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是定义在非空集合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上的一个二元关系，当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同时具有自反、对称和传递性质时，称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上的一个等价关系。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A2BC-1658-4F7C-B37A-5BF6C245651B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F390-21C4-48B2-9102-320EBE40C6D9}" type="slidenum">
              <a:rPr lang="en-US" altLang="zh-CN"/>
              <a:pPr/>
              <a:t>90</a:t>
            </a:fld>
            <a:r>
              <a:rPr lang="en-US" altLang="zh-CN"/>
              <a:t>/105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有限偏序集到全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序集的转化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2608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在实际问题中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如程序控制流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数据分析流中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有时需要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把一个不是全序集的有限偏序集合转化全序集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或良序集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这就涉及到由一种偏序关系转变成另一种偏序关系的问题。</a:t>
            </a:r>
          </a:p>
          <a:p>
            <a:pPr algn="l"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5.11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设 </a:t>
            </a:r>
            <a:r>
              <a:rPr lang="zh-CN" altLang="en-US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</a:rPr>
              <a:t>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上的两个偏序关系。如果对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A,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时必导致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b,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则称关系</a:t>
            </a:r>
            <a:r>
              <a:rPr lang="zh-CN" altLang="en-US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是可比较的 。</a:t>
            </a:r>
          </a:p>
          <a:p>
            <a:endParaRPr lang="en-US" altLang="zh-CN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3E02-2A5E-4379-802A-DE0D4F89144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71CD-B824-4928-A4FF-F5625EFF1763}" type="slidenum">
              <a:rPr lang="en-US" altLang="zh-CN"/>
              <a:pPr/>
              <a:t>91</a:t>
            </a:fld>
            <a:r>
              <a:rPr lang="en-US" altLang="zh-CN"/>
              <a:t>/105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有限偏序集到全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良</a:t>
            </a:r>
            <a:r>
              <a:rPr lang="en-US" altLang="zh-CN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序集的转化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2608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在实际问题中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如程序控制流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数据分析流中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有时需要把一个不是全序集的有限偏序集合转化全序集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或良序集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这就涉及到由一种偏序关系转变成另一种偏序关系的问题。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5.11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 </a:t>
            </a:r>
            <a:r>
              <a:rPr lang="zh-CN" altLang="en-US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zh-CN" altLang="en-US">
                <a:solidFill>
                  <a:srgbClr val="3333FF"/>
                </a:solidFill>
              </a:rPr>
              <a:t>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上的两个偏序关系。如果对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A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FF00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时必导致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FF00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FF"/>
                </a:solidFill>
              </a:rPr>
              <a:t>′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是可比较的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。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79BD-BFA9-461E-ABBB-5A73B0CFA376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6865-C8C7-439F-9E69-9296D608CBC9}" type="slidenum">
              <a:rPr lang="en-US" altLang="zh-CN"/>
              <a:pPr/>
              <a:t>92</a:t>
            </a:fld>
            <a:r>
              <a:rPr lang="en-US" altLang="zh-CN"/>
              <a:t>/105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30787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小于等于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是自然数集上的两个偏序关系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en-US" altLang="zh-CN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olidFill>
                  <a:srgbClr val="3333FF"/>
                </a:solidFill>
                <a:sym typeface="Symbol" pitchFamily="18" charset="2"/>
              </a:rPr>
              <a:t>≤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是可比较的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∵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对任何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N,a︱b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时也有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a≤b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例中的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en-US" altLang="zh-CN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是偏序而非全序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solidFill>
                  <a:srgbClr val="3333FF"/>
                </a:solidFill>
                <a:sym typeface="Symbol" pitchFamily="18" charset="2"/>
              </a:rPr>
              <a:t>≤</a:t>
            </a:r>
            <a:r>
              <a:rPr lang="en-US" altLang="zh-CN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却是一个全序。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现在问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对于任何一个有限偏序集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&gt;,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能否在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上定义一个全序</a:t>
            </a:r>
            <a:r>
              <a:rPr lang="zh-CN" altLang="zh-CN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zh-CN" altLang="zh-CN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与</a:t>
            </a:r>
            <a:r>
              <a:rPr lang="zh-CN" altLang="zh-CN">
                <a:solidFill>
                  <a:srgbClr val="B2B2B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可比较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答案是肯定的。我们可以通过所谓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拓扑排序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的过程来达到目的。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E23B-C938-4004-9863-42D9FA6FFEB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6074-BBE6-48DE-AA1D-8CCB6F95C060}" type="slidenum">
              <a:rPr lang="en-US" altLang="zh-CN"/>
              <a:pPr/>
              <a:t>93</a:t>
            </a:fld>
            <a:r>
              <a:rPr lang="en-US" altLang="zh-CN"/>
              <a:t>/105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30787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小于等于</a:t>
            </a:r>
            <a:r>
              <a:rPr lang="zh-CN" altLang="en-US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是自然数集上的两个偏序关系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en-US" altLang="zh-CN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ym typeface="Symbol" pitchFamily="18" charset="2"/>
              </a:rPr>
              <a:t>≤</a:t>
            </a:r>
            <a:r>
              <a:rPr lang="zh-CN" altLang="en-US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是可比较的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对任何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N,a︱b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时也有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a≤b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注意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例中的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en-US" altLang="zh-CN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是偏序而非全序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sym typeface="Symbol" pitchFamily="18" charset="2"/>
              </a:rPr>
              <a:t>≤</a:t>
            </a:r>
            <a:r>
              <a:rPr lang="en-US" altLang="zh-CN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却是一个全序。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现在问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对于任何一个有限偏序集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&gt;,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能否在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上定义一个全序</a:t>
            </a:r>
            <a:r>
              <a:rPr lang="zh-CN" altLang="zh-CN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</a:rPr>
              <a:t>′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zh-CN" altLang="zh-CN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与</a:t>
            </a:r>
            <a:r>
              <a:rPr lang="zh-CN" altLang="zh-CN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</a:rPr>
              <a:t>′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可比较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答案是肯定的。我们可以通过所谓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拓扑排序</a:t>
            </a:r>
            <a:r>
              <a:rPr lang="zh-CN" altLang="en-US">
                <a:solidFill>
                  <a:srgbClr val="B2B2B2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的过程来达到目的。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E8A-E64A-4E29-A613-6CA0E788733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B96A-EB9A-4952-AF65-0E065C4E42B1}" type="slidenum">
              <a:rPr lang="en-US" altLang="zh-CN"/>
              <a:pPr/>
              <a:t>94</a:t>
            </a:fld>
            <a:r>
              <a:rPr lang="en-US" altLang="zh-CN"/>
              <a:t>/105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30787"/>
          </a:xfrm>
        </p:spPr>
        <p:txBody>
          <a:bodyPr/>
          <a:lstStyle/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整除</a:t>
            </a:r>
            <a:r>
              <a:rPr lang="zh-CN" altLang="en-US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小于等于</a:t>
            </a:r>
            <a:r>
              <a:rPr lang="zh-CN" altLang="en-US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是自然数集上的两个偏序关系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而且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en-US" altLang="zh-CN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ym typeface="Symbol" pitchFamily="18" charset="2"/>
              </a:rPr>
              <a:t>≤</a:t>
            </a:r>
            <a:r>
              <a:rPr lang="zh-CN" altLang="en-US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是可比较的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对任何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a,b 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N,a︱b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时也有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a≤b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注意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例中的</a:t>
            </a:r>
            <a:r>
              <a:rPr lang="zh-CN" altLang="en-US"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︱</a:t>
            </a:r>
            <a:r>
              <a:rPr lang="en-US" altLang="zh-CN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是偏序而非全序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>
                <a:latin typeface="Times New Roman"/>
                <a:ea typeface="楷体_GB2312" pitchFamily="49" charset="-122"/>
              </a:rPr>
              <a:t>‘</a:t>
            </a:r>
            <a:r>
              <a:rPr lang="en-US" altLang="zh-CN">
                <a:sym typeface="Symbol" pitchFamily="18" charset="2"/>
              </a:rPr>
              <a:t>≤</a:t>
            </a:r>
            <a:r>
              <a:rPr lang="en-US" altLang="zh-CN"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却是一个全序。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现在问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对于任何一个有限偏序集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&gt;,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能否在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上定义一个全序</a:t>
            </a:r>
            <a:r>
              <a:rPr lang="zh-CN" altLang="zh-CN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</a:rPr>
              <a:t>′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zh-CN" altLang="zh-CN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与</a:t>
            </a:r>
            <a:r>
              <a:rPr lang="zh-CN" altLang="zh-CN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</a:rPr>
              <a:t>′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可比较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algn="l"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答案是肯定的。我们可以通过所谓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拓扑排序</a:t>
            </a:r>
            <a:r>
              <a:rPr lang="zh-CN" altLang="en-US">
                <a:solidFill>
                  <a:srgbClr val="3333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的过程来达到目的。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69-AE66-4B73-AB46-206E506592AD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90C8-9C38-46ED-B777-714F69718906}" type="slidenum">
              <a:rPr lang="en-US" altLang="zh-CN"/>
              <a:pPr/>
              <a:t>95</a:t>
            </a:fld>
            <a:r>
              <a:rPr lang="en-US" altLang="zh-CN"/>
              <a:t>/105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3194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5.12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上的两个偏序关系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是可比较的，且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是全序关系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FF0000"/>
                </a:solidFill>
              </a:rPr>
              <a:t>′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是关系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的一个拓扑排序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由一个给定的有限偏序集构造全序集的拓扑排序算法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&gt;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全序集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13C1-AF99-4E3A-8F8D-29081C154A16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70A1-E9A2-40DF-8359-D627E5713C66}" type="slidenum">
              <a:rPr lang="en-US" altLang="zh-CN"/>
              <a:pPr/>
              <a:t>96</a:t>
            </a:fld>
            <a:r>
              <a:rPr lang="en-US" altLang="zh-CN"/>
              <a:t>/105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31946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5.12  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/>
              <a:t>′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是集合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上的两个偏序关系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/>
              <a:t>′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是可比较的，且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/>
              <a:t>′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是全序关系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则称关系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/>
              <a:t>′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是关系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的一个拓扑排序。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由一个给定的有限偏序集构造全序集的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拓扑排序算法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偏序集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&gt;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全序集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ED9A-8B4F-4A61-9A77-B41268830783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B66B9-F10F-4C94-A848-213BD8771E06}" type="slidenum">
              <a:rPr lang="en-US" altLang="zh-CN"/>
              <a:pPr/>
              <a:t>97</a:t>
            </a:fld>
            <a:r>
              <a:rPr lang="en-US" altLang="zh-CN"/>
              <a:t>/105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拓扑排序算法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292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步骤：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任选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中一个极小元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3.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 Φ,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算法停止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否则执行：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①任选极小元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A;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②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定义序关系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③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},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:=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转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很明显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新的序关系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确定为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的拓扑排序。</a:t>
            </a: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0F5C-1669-4BA6-8CF4-8DE9382AD641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9A39E-75A2-4A07-99EE-D2194BDAEA44}" type="slidenum">
              <a:rPr lang="en-US" altLang="zh-CN"/>
              <a:pPr/>
              <a:t>98</a:t>
            </a:fld>
            <a:r>
              <a:rPr lang="en-US" altLang="zh-CN"/>
              <a:t>/105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拓扑排序算法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292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步骤：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任选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中一个极小元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 Φ,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算法停止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否则执行：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①任选极小元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A;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②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定义序关系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   ③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},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:=</a:t>
            </a:r>
            <a:r>
              <a:rPr lang="en-US" altLang="zh-CN" i="1">
                <a:solidFill>
                  <a:srgbClr val="B2B2B2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转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很明显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新的序关系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确定为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的拓扑排序。</a:t>
            </a: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B2B2B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B6F-8E06-4315-B658-AA996B9E94CE}" type="datetime1">
              <a:rPr lang="zh-CN" altLang="en-US"/>
              <a:pPr/>
              <a:t>2018/10/22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3281-8392-46C5-A565-88B1174E1CE5}" type="slidenum">
              <a:rPr lang="en-US" altLang="zh-CN"/>
              <a:pPr/>
              <a:t>99</a:t>
            </a:fld>
            <a:r>
              <a:rPr lang="en-US" altLang="zh-CN"/>
              <a:t>/105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拓扑排序算法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0292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步骤：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任选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&lt;A, 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 &gt;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中一个极小元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A= Φ,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算法停止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否则执行：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任选极小元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A;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定义序关系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>
                <a:solidFill>
                  <a:srgbClr val="3333FF"/>
                </a:solidFill>
              </a:rPr>
              <a:t>′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A=A-{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},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:=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转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Char char="n"/>
            </a:pP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很明显</a:t>
            </a:r>
            <a:r>
              <a:rPr lang="en-US" altLang="zh-CN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新的序关系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B2B2B2"/>
                </a:solidFill>
              </a:rPr>
              <a:t>′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确定为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</a:t>
            </a:r>
            <a:r>
              <a:rPr lang="zh-CN" altLang="en-US">
                <a:solidFill>
                  <a:srgbClr val="B2B2B2"/>
                </a:solidFill>
                <a:latin typeface="楷体_GB2312" pitchFamily="49" charset="-122"/>
                <a:ea typeface="楷体_GB2312" pitchFamily="49" charset="-122"/>
              </a:rPr>
              <a:t>的拓扑排序。</a:t>
            </a:r>
          </a:p>
          <a:p>
            <a:pPr>
              <a:lnSpc>
                <a:spcPct val="100000"/>
              </a:lnSpc>
            </a:pP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860d08fc-4ec8-4adc-ae5d-f48e3c5ac26e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3926</TotalTime>
  <Words>12407</Words>
  <Application>Microsoft Office PowerPoint</Application>
  <PresentationFormat>全屏显示(4:3)</PresentationFormat>
  <Paragraphs>1207</Paragraphs>
  <Slides>105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黑体</vt:lpstr>
      <vt:lpstr>楷体_GB2312</vt:lpstr>
      <vt:lpstr>宋体</vt:lpstr>
      <vt:lpstr>Symbol</vt:lpstr>
      <vt:lpstr>Times New Roman</vt:lpstr>
      <vt:lpstr>Wingdings</vt:lpstr>
      <vt:lpstr>Notebook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等价类</vt:lpstr>
      <vt:lpstr>例5.4</vt:lpstr>
      <vt:lpstr>例5.4</vt:lpstr>
      <vt:lpstr>例5.4</vt:lpstr>
      <vt:lpstr>例5.4</vt:lpstr>
      <vt:lpstr>例5.4</vt:lpstr>
      <vt:lpstr>等价类的性质</vt:lpstr>
      <vt:lpstr>等价类的性质</vt:lpstr>
      <vt:lpstr>等价类的性质</vt:lpstr>
      <vt:lpstr>等价类的性质</vt:lpstr>
      <vt:lpstr>等价类的性质</vt:lpstr>
      <vt:lpstr>集合的划分</vt:lpstr>
      <vt:lpstr>PowerPoint 演示文稿</vt:lpstr>
      <vt:lpstr>PowerPoint 演示文稿</vt:lpstr>
      <vt:lpstr>证明：（定理5.2）</vt:lpstr>
      <vt:lpstr>证明：（定理5.2）</vt:lpstr>
      <vt:lpstr>证明：（定理5.2）</vt:lpstr>
      <vt:lpstr>证明：（定理5.2）</vt:lpstr>
      <vt:lpstr>证明：（定理5.2）</vt:lpstr>
      <vt:lpstr>证明：（定理5.2）</vt:lpstr>
      <vt:lpstr>§5.2  次(偏)序关系</vt:lpstr>
      <vt:lpstr>§5.2  次(偏)序关系</vt:lpstr>
      <vt:lpstr>§5.2  次(偏)序关系</vt:lpstr>
      <vt:lpstr>例5.5</vt:lpstr>
      <vt:lpstr>例5.5</vt:lpstr>
      <vt:lpstr>例5.5</vt:lpstr>
      <vt:lpstr>偏序集的哈斯图</vt:lpstr>
      <vt:lpstr>偏序集的哈斯图</vt:lpstr>
      <vt:lpstr>偏序集的哈斯图</vt:lpstr>
      <vt:lpstr>偏序集的哈斯图</vt:lpstr>
      <vt:lpstr>偏序集的哈斯图</vt:lpstr>
      <vt:lpstr>例5.6 ★</vt:lpstr>
      <vt:lpstr>例5.7★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例5.28</vt:lpstr>
      <vt:lpstr>例5.28</vt:lpstr>
      <vt:lpstr>例5.28</vt:lpstr>
      <vt:lpstr>例5.28</vt:lpstr>
      <vt:lpstr>例5.29： 字典次序（自学）</vt:lpstr>
      <vt:lpstr>例5.29： 字典次序</vt:lpstr>
      <vt:lpstr>PowerPoint 演示文稿</vt:lpstr>
      <vt:lpstr>PowerPoint 演示文稿</vt:lpstr>
      <vt:lpstr>PowerPoint 演示文稿</vt:lpstr>
      <vt:lpstr>PowerPoint 演示文稿</vt:lpstr>
      <vt:lpstr>良序关系</vt:lpstr>
      <vt:lpstr>良序关系</vt:lpstr>
      <vt:lpstr>良序关系</vt:lpstr>
      <vt:lpstr>PowerPoint 演示文稿</vt:lpstr>
      <vt:lpstr>PowerPoint 演示文稿</vt:lpstr>
      <vt:lpstr>有限偏序集到全(良)序集的转化</vt:lpstr>
      <vt:lpstr>有限偏序集到全(良)序集的转化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拓扑排序算法</vt:lpstr>
      <vt:lpstr>拓扑排序算法</vt:lpstr>
      <vt:lpstr>拓扑排序算法</vt:lpstr>
      <vt:lpstr>拓扑排序算法</vt:lpstr>
      <vt:lpstr>例5.30</vt:lpstr>
      <vt:lpstr>PowerPoint 演示文稿</vt:lpstr>
      <vt:lpstr>PowerPoint 演示文稿</vt:lpstr>
      <vt:lpstr>PowerPoint 演示文稿</vt:lpstr>
      <vt:lpstr>习题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admin</cp:lastModifiedBy>
  <cp:revision>316</cp:revision>
  <dcterms:created xsi:type="dcterms:W3CDTF">2002-08-01T13:37:15Z</dcterms:created>
  <dcterms:modified xsi:type="dcterms:W3CDTF">2018-10-22T07:46:29Z</dcterms:modified>
</cp:coreProperties>
</file>