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4"/>
  </p:notesMasterIdLst>
  <p:sldIdLst>
    <p:sldId id="553" r:id="rId2"/>
    <p:sldId id="439" r:id="rId3"/>
    <p:sldId id="482" r:id="rId4"/>
    <p:sldId id="350" r:id="rId5"/>
    <p:sldId id="446" r:id="rId6"/>
    <p:sldId id="445" r:id="rId7"/>
    <p:sldId id="444" r:id="rId8"/>
    <p:sldId id="480" r:id="rId9"/>
    <p:sldId id="409" r:id="rId10"/>
    <p:sldId id="448" r:id="rId11"/>
    <p:sldId id="447" r:id="rId12"/>
    <p:sldId id="411" r:id="rId13"/>
    <p:sldId id="451" r:id="rId14"/>
    <p:sldId id="450" r:id="rId15"/>
    <p:sldId id="449" r:id="rId16"/>
    <p:sldId id="453" r:id="rId17"/>
    <p:sldId id="452" r:id="rId18"/>
    <p:sldId id="412" r:id="rId19"/>
    <p:sldId id="454" r:id="rId20"/>
    <p:sldId id="413" r:id="rId21"/>
    <p:sldId id="484" r:id="rId22"/>
    <p:sldId id="546" r:id="rId23"/>
    <p:sldId id="459" r:id="rId24"/>
    <p:sldId id="458" r:id="rId25"/>
    <p:sldId id="414" r:id="rId26"/>
    <p:sldId id="415" r:id="rId27"/>
    <p:sldId id="461" r:id="rId28"/>
    <p:sldId id="460" r:id="rId29"/>
    <p:sldId id="499" r:id="rId30"/>
    <p:sldId id="498" r:id="rId31"/>
    <p:sldId id="497" r:id="rId32"/>
    <p:sldId id="488" r:id="rId33"/>
    <p:sldId id="500" r:id="rId34"/>
    <p:sldId id="489" r:id="rId35"/>
    <p:sldId id="547" r:id="rId36"/>
    <p:sldId id="490" r:id="rId37"/>
    <p:sldId id="493" r:id="rId38"/>
    <p:sldId id="491" r:id="rId39"/>
    <p:sldId id="492" r:id="rId40"/>
    <p:sldId id="494" r:id="rId41"/>
    <p:sldId id="495" r:id="rId42"/>
    <p:sldId id="496" r:id="rId43"/>
    <p:sldId id="418" r:id="rId44"/>
    <p:sldId id="462" r:id="rId45"/>
    <p:sldId id="463" r:id="rId46"/>
    <p:sldId id="419" r:id="rId47"/>
    <p:sldId id="420" r:id="rId48"/>
    <p:sldId id="481" r:id="rId49"/>
    <p:sldId id="423" r:id="rId50"/>
    <p:sldId id="469" r:id="rId51"/>
    <p:sldId id="468" r:id="rId52"/>
    <p:sldId id="442" r:id="rId53"/>
    <p:sldId id="470" r:id="rId54"/>
    <p:sldId id="424" r:id="rId55"/>
    <p:sldId id="471" r:id="rId56"/>
    <p:sldId id="472" r:id="rId57"/>
    <p:sldId id="473" r:id="rId58"/>
    <p:sldId id="425" r:id="rId59"/>
    <p:sldId id="426" r:id="rId60"/>
    <p:sldId id="475" r:id="rId61"/>
    <p:sldId id="474" r:id="rId62"/>
    <p:sldId id="476" r:id="rId63"/>
    <p:sldId id="478" r:id="rId64"/>
    <p:sldId id="477" r:id="rId65"/>
    <p:sldId id="427" r:id="rId66"/>
    <p:sldId id="438" r:id="rId67"/>
    <p:sldId id="552" r:id="rId68"/>
    <p:sldId id="479" r:id="rId69"/>
    <p:sldId id="548" r:id="rId70"/>
    <p:sldId id="516" r:id="rId71"/>
    <p:sldId id="517" r:id="rId72"/>
    <p:sldId id="518" r:id="rId73"/>
    <p:sldId id="519" r:id="rId74"/>
    <p:sldId id="520" r:id="rId75"/>
    <p:sldId id="543" r:id="rId76"/>
    <p:sldId id="544" r:id="rId77"/>
    <p:sldId id="521" r:id="rId78"/>
    <p:sldId id="522" r:id="rId79"/>
    <p:sldId id="523" r:id="rId80"/>
    <p:sldId id="545" r:id="rId81"/>
    <p:sldId id="549" r:id="rId82"/>
    <p:sldId id="524" r:id="rId83"/>
    <p:sldId id="525" r:id="rId84"/>
    <p:sldId id="551" r:id="rId85"/>
    <p:sldId id="550" r:id="rId86"/>
    <p:sldId id="526" r:id="rId87"/>
    <p:sldId id="527" r:id="rId88"/>
    <p:sldId id="528" r:id="rId89"/>
    <p:sldId id="529" r:id="rId90"/>
    <p:sldId id="530" r:id="rId91"/>
    <p:sldId id="531" r:id="rId92"/>
    <p:sldId id="532" r:id="rId93"/>
    <p:sldId id="533" r:id="rId94"/>
    <p:sldId id="534" r:id="rId95"/>
    <p:sldId id="535" r:id="rId96"/>
    <p:sldId id="536" r:id="rId97"/>
    <p:sldId id="537" r:id="rId98"/>
    <p:sldId id="538" r:id="rId99"/>
    <p:sldId id="539" r:id="rId100"/>
    <p:sldId id="540" r:id="rId101"/>
    <p:sldId id="541" r:id="rId102"/>
    <p:sldId id="542" r:id="rId103"/>
  </p:sldIdLst>
  <p:sldSz cx="9144000" cy="6858000" type="screen4x3"/>
  <p:notesSz cx="6858000" cy="9144000"/>
  <p:custDataLst>
    <p:tags r:id="rId10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6633"/>
    <a:srgbClr val="FF0000"/>
    <a:srgbClr val="191919"/>
    <a:srgbClr val="FFFF00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 autoAdjust="0"/>
    <p:restoredTop sz="94660"/>
  </p:normalViewPr>
  <p:slideViewPr>
    <p:cSldViewPr>
      <p:cViewPr varScale="1">
        <p:scale>
          <a:sx n="83" d="100"/>
          <a:sy n="83" d="100"/>
        </p:scale>
        <p:origin x="9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5104AF-949E-4DA0-9C7D-41BA740F5B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07D8D7B3-0C61-4E52-BA77-938F6241115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06332C1A-1A3C-4618-ACCD-FD837D176EF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C630F-1F32-4008-8AEC-E1176CB8389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D5B7A-4ACB-4A09-80F7-7CFD0CD78DB1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234041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464A9-2CD7-4FAD-8CB9-8668BB7653A6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EC67D-19DE-47A1-9145-B210EC34C08D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390122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5F2BDBB0-0365-4813-995F-B30E7276039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C954789F-FAE0-4F00-B7C7-3BC63B115CE7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301726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07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5291B-13E1-47E8-9B81-13ECE03C1040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B80D0-AACB-454D-AC9F-CD7634C73D1F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24717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02813-8A54-40A3-A76B-621DCF422684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55145-D158-4884-8F9C-AA6007AB1CBC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32929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14BA8-4115-46E9-82A5-E36957BE234B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8D421-362A-4A4B-B991-29A66B197C45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21987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86C38-5047-4369-8926-E513811A007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B92F8-F924-4273-B7DF-00D814811EC3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28099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E6EE2-E807-4F25-814E-19D020E8A9C6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4FBAC-7225-4AF1-9789-6C2EA18EB67C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23784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B3B2E-8F76-4EB5-A9A3-1CD034F95AC7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8A629-1E82-4273-83DB-5E2CC026DDF9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42462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41697-9060-4755-AE45-35DE2C1DBA8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D1EB6-1BA2-43A7-AF71-24E6CF90C0DE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305716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FCDFE-D4A3-42D0-A224-002A58BF4FC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0D58A-736A-4A5E-9026-2294CABCC3AE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</p:spTree>
    <p:extLst>
      <p:ext uri="{BB962C8B-B14F-4D97-AF65-F5344CB8AC3E}">
        <p14:creationId xmlns:p14="http://schemas.microsoft.com/office/powerpoint/2010/main" val="24399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F36DB1D7-590C-4079-96AA-B58D46E2B6E0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D871F427-B76C-4B1B-A357-4D5276BF9D0F}" type="slidenum">
              <a:rPr lang="en-US" altLang="zh-CN"/>
              <a:pPr/>
              <a:t>‹#›</a:t>
            </a:fld>
            <a:r>
              <a:rPr lang="en-US" altLang="zh-CN"/>
              <a:t>/102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2017年10月30日星期一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304373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D1A7-0976-4FEA-A7F4-E0C2A7E258B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4BF-5FC1-400A-9D0C-436908C7B895}" type="slidenum">
              <a:rPr lang="en-US" altLang="zh-CN"/>
              <a:pPr/>
              <a:t>10</a:t>
            </a:fld>
            <a:r>
              <a:rPr lang="en-US" altLang="zh-CN"/>
              <a:t>/102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§6.1  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一般集合的函数概念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042988" y="1052513"/>
            <a:ext cx="78486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6.1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　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的关系，如果对每个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x∈A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，都存在唯一的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y∈B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&gt;∈f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，则称关系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的函数（或映射、变换），记为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&gt;∈f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时，通常记为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y=f(x)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为函数的自变量，称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下的函数值（或映象）。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042988" y="3141663"/>
            <a:ext cx="777716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由函数的定义显然有：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定义域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domf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，称为函数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值域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ranf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并称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象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&gt;∈f∧&lt;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x,z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&gt;∈f </a:t>
            </a:r>
            <a:r>
              <a:rPr lang="en-US" altLang="zh-CN" b="1" dirty="0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y=z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|f|=|A|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042988" y="5589588"/>
            <a:ext cx="7705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大家注意，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仅表示一个变值，但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则代表一个集合，因此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f≠f(x)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524328" y="4406624"/>
            <a:ext cx="1080120" cy="750568"/>
          </a:xfrm>
          <a:prstGeom prst="wedgeRoundRectCallout">
            <a:avLst>
              <a:gd name="adj1" fmla="val -142528"/>
              <a:gd name="adj2" fmla="val 38811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</a:t>
            </a:r>
            <a:r>
              <a:rPr lang="zh-CN" altLang="en-US" sz="11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11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，一个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endParaRPr kumimoji="1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0629-B1E6-41C0-B68F-B58FFACDE647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8965-3414-42CE-A70E-949C6FD27A4C}" type="slidenum">
              <a:rPr lang="en-US" altLang="zh-CN"/>
              <a:pPr/>
              <a:t>100</a:t>
            </a:fld>
            <a:r>
              <a:rPr lang="en-US" altLang="zh-CN"/>
              <a:t>/102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04800"/>
            <a:ext cx="68611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</a:rPr>
              <a:t>证明（续）：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建立映射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f(y)=(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arctan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y)/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+1/2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R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∵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x(-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/2,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/2), y=tan 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R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∴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x= 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arctan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(-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/2,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x/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+1/2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(0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,1),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f(y)=(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arctan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y)/</a:t>
            </a:r>
            <a:r>
              <a:rPr lang="el-GR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+1/2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(0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1))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显然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，函数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是一个双射，所以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E145-1511-4A42-A758-00A6A1FBDE8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B267-B7BB-493E-9C71-2B4890DA7DC9}" type="slidenum">
              <a:rPr lang="en-US" altLang="zh-CN"/>
              <a:pPr/>
              <a:t>101</a:t>
            </a:fld>
            <a:r>
              <a:rPr lang="en-US" altLang="zh-CN"/>
              <a:t>/102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681913" cy="3149600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en-US" altLang="zh-CN" b="0" dirty="0">
                <a:solidFill>
                  <a:srgbClr val="FF0000"/>
                </a:solidFill>
              </a:rPr>
              <a:t>Cantor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是任意集合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,S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card(M)&lt;card(S)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p85</a:t>
            </a:r>
            <a:r>
              <a:rPr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6.12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>
              <a:buClr>
                <a:srgbClr val="FF00FF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此定理表明：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没有最大的基数，也没有最大的集合，因此就不存在无所不包的集合。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graphicFrame>
        <p:nvGraphicFramePr>
          <p:cNvPr id="35328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4508500"/>
          <a:ext cx="2432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6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24320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8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B388-84CE-4435-9BB5-84F1E7E5B52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39E-0423-4DDE-8471-8975929A5A93}" type="slidenum">
              <a:rPr lang="en-US" altLang="zh-CN"/>
              <a:pPr/>
              <a:t>102</a:t>
            </a:fld>
            <a:r>
              <a:rPr lang="en-US" altLang="zh-CN"/>
              <a:t>/102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042988" y="1341438"/>
            <a:ext cx="7620000" cy="361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SzPct val="75000"/>
              <a:buFont typeface="Wingdings" pitchFamily="2" charset="2"/>
              <a:buChar char="n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4000" b="1" baseline="-25000" dirty="0" smtClean="0">
                <a:solidFill>
                  <a:srgbClr val="FF0000"/>
                </a:solidFill>
              </a:rPr>
              <a:t>86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4000" b="1" dirty="0">
                <a:solidFill>
                  <a:srgbClr val="FF0000"/>
                </a:solidFill>
              </a:rPr>
              <a:t>18</a:t>
            </a: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SzPct val="75000"/>
              <a:buFont typeface="Wingdings" pitchFamily="2" charset="2"/>
              <a:buChar char="n"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半期考试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u="sng" dirty="0">
                <a:solidFill>
                  <a:srgbClr val="FF00FF"/>
                </a:solidFill>
              </a:rPr>
              <a:t>随堂闭卷</a:t>
            </a:r>
            <a:r>
              <a:rPr lang="zh-CN" altLang="en-US" sz="2800" b="1" dirty="0">
                <a:solidFill>
                  <a:srgbClr val="FF0000"/>
                </a:solidFill>
              </a:rPr>
              <a:t>考试</a:t>
            </a: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时间：第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周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00FF"/>
                </a:solidFill>
              </a:rPr>
              <a:t>望</a:t>
            </a:r>
            <a:r>
              <a:rPr lang="zh-CN" altLang="en-US" sz="2800" b="1" dirty="0">
                <a:solidFill>
                  <a:srgbClr val="FF00FF"/>
                </a:solidFill>
              </a:rPr>
              <a:t>相互转告，不得缺席，否则后果自负！未参加期中考试者，该项成绩记为</a:t>
            </a:r>
            <a:r>
              <a:rPr lang="en-US" altLang="zh-CN" sz="2800" b="1" dirty="0">
                <a:solidFill>
                  <a:srgbClr val="FF00FF"/>
                </a:solidFill>
              </a:rPr>
              <a:t>0</a:t>
            </a:r>
            <a:r>
              <a:rPr lang="zh-CN" altLang="en-US" sz="2800" b="1" dirty="0">
                <a:solidFill>
                  <a:srgbClr val="FF00FF"/>
                </a:solidFill>
              </a:rPr>
              <a:t>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F1CF-FCE2-4C37-AAF3-ECFA6AE764AE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DFA3-0FF9-4DB3-B654-5173C742ACD4}" type="slidenum">
              <a:rPr lang="en-US" altLang="zh-CN"/>
              <a:pPr/>
              <a:t>11</a:t>
            </a:fld>
            <a:r>
              <a:rPr lang="en-US" altLang="zh-CN"/>
              <a:t>/102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§6.1  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一般集合的函数概念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042988" y="1052513"/>
            <a:ext cx="78486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6.1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　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的关系，如果对每个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，都存在惟一的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y∈B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&lt;x,y&gt;∈f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，则称关系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的函数（或映射、变换），记为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&lt;x,y&gt;∈f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时，通常记为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y=f(x)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为函数的自变量，称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下的函数值（或映象）。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042988" y="3141663"/>
            <a:ext cx="7777162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由函数的定义显然有：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domf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，称为函数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的定义域；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ranf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，称为函数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的值域，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ranf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也可记为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并称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下的象；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&gt;∈f∧&lt;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x,z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&gt;∈f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y=z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|f|=|A|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042988" y="5589588"/>
            <a:ext cx="7705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大家注意，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f(x)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仅表示一个变值，但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则代表一个集合，因此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f≠f(x)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6011-0D69-4CE8-958B-0023C8BA58A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4C04-76B2-4A5F-9FE1-2524C975D4CF}" type="slidenum">
              <a:rPr lang="en-US" altLang="zh-CN"/>
              <a:pPr/>
              <a:t>12</a:t>
            </a:fld>
            <a:r>
              <a:rPr lang="en-US" altLang="zh-CN"/>
              <a:t>/102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函数与关系的差别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55650" y="981075"/>
            <a:ext cx="8229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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如果记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         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由此可以知道，函数确是一种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特殊的关系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它与一般关系比较具备如下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差别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0173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915311"/>
              </p:ext>
            </p:extLst>
          </p:nvPr>
        </p:nvGraphicFramePr>
        <p:xfrm>
          <a:off x="1763689" y="1691926"/>
          <a:ext cx="36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8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1691926"/>
                        <a:ext cx="36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3370" y="1744958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如</a:t>
            </a:r>
            <a:r>
              <a:rPr lang="en-US" altLang="zh-CN" sz="1800" dirty="0" smtClean="0"/>
              <a:t>f={&lt;x1,y1&gt;, &lt;x2,y2&gt;, &lt;x3,y1&gt;}</a:t>
            </a:r>
            <a:endParaRPr lang="zh-CN" altLang="en-US" sz="1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7450" y="3429000"/>
            <a:ext cx="7772400" cy="25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的任何一个子集，都是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的二元关系，因此，从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的不同的关系有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|B|</a:t>
            </a:r>
            <a:r>
              <a:rPr 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个；但从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的不同的函数却仅有</a:t>
            </a:r>
            <a:r>
              <a:rPr lang="en-US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|B|</a:t>
            </a:r>
            <a:r>
              <a:rPr lang="en-US" altLang="en-US" sz="2000" b="1" baseline="30000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noProof="1" smtClean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f={&lt;a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&gt;,&lt;a2,b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&gt;,…,&lt;a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i|A|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&gt;}</a:t>
            </a:r>
            <a:endParaRPr lang="zh-CN" altLang="en-US" sz="2000" b="1" noProof="1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每一个函数的基数都为|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A|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个，但关系的基数却</a:t>
            </a:r>
            <a:r>
              <a:rPr lang="zh-CN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从零一直到|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A|×|B|。</a:t>
            </a:r>
          </a:p>
          <a:p>
            <a:pPr marL="533400" indent="-5334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每一个函数中序偶的第一个元素一定是互不相同的。</a:t>
            </a:r>
            <a:endParaRPr lang="zh-CN" altLang="en-US" sz="2000" b="1" dirty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E21F-43C9-446E-B239-79C07718E22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CC7A-6928-4D19-9EEE-DB054CE2987C}" type="slidenum">
              <a:rPr lang="en-US" altLang="zh-CN"/>
              <a:pPr/>
              <a:t>13</a:t>
            </a:fld>
            <a:r>
              <a:rPr lang="en-US" altLang="zh-CN"/>
              <a:t>/102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函数与关系的差别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755650" y="981075"/>
            <a:ext cx="8229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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如果记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               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 由此可以知道，函数确是一种特殊的关系，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它与一般关系比较具备如下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差别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187450" y="3429000"/>
            <a:ext cx="7772400" cy="25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的任何一个子集，都是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的二元关系，因此，从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的不同的关系有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|B|</a:t>
            </a:r>
            <a:r>
              <a:rPr 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个；但从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的不同的函数却仅有</a:t>
            </a:r>
            <a:r>
              <a:rPr lang="en-US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|B|</a:t>
            </a:r>
            <a:r>
              <a:rPr lang="en-US" altLang="en-US" sz="2000" b="1" baseline="30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noProof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f={&lt;a</a:t>
            </a:r>
            <a:r>
              <a:rPr lang="en-US" altLang="zh-CN" sz="2000" b="1" baseline="-250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en-US" altLang="zh-CN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&gt;,&lt;a2,b</a:t>
            </a:r>
            <a:r>
              <a:rPr lang="en-US" altLang="zh-CN" sz="2000" b="1" baseline="-250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en-US" altLang="zh-CN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&gt;,…,&lt;a</a:t>
            </a:r>
            <a:r>
              <a:rPr lang="en-US" altLang="zh-CN" sz="2000" b="1" baseline="-250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i|A|</a:t>
            </a:r>
            <a:r>
              <a:rPr lang="en-US" altLang="zh-CN" sz="20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&gt;}</a:t>
            </a:r>
            <a:endParaRPr lang="zh-CN" altLang="en-US" sz="2000" b="1" noProof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每一个函数的基数都为|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A|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个，但关系的基数却</a:t>
            </a:r>
            <a:r>
              <a:rPr lang="zh-CN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从零一直到|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A|×|B|。</a:t>
            </a: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每一个函数中序偶的第一个元素一定是互不相同的。</a:t>
            </a:r>
            <a:endParaRPr lang="zh-CN" altLang="en-US" sz="2000" b="1" dirty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253367"/>
              </p:ext>
            </p:extLst>
          </p:nvPr>
        </p:nvGraphicFramePr>
        <p:xfrm>
          <a:off x="1763689" y="1691926"/>
          <a:ext cx="36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9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1691926"/>
                        <a:ext cx="36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3370" y="1744958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如</a:t>
            </a:r>
            <a:r>
              <a:rPr lang="en-US" altLang="zh-CN" sz="1800" dirty="0" smtClean="0"/>
              <a:t>f={&lt;x1,y1&gt;, &lt;x2,y2&gt;, &lt;x3,y1&gt;}</a:t>
            </a:r>
            <a:endParaRPr lang="zh-CN" altLang="en-US" sz="1800" dirty="0"/>
          </a:p>
        </p:txBody>
      </p:sp>
      <p:sp>
        <p:nvSpPr>
          <p:cNvPr id="12" name="圆角矩形标注 11"/>
          <p:cNvSpPr/>
          <p:nvPr/>
        </p:nvSpPr>
        <p:spPr bwMode="auto">
          <a:xfrm>
            <a:off x="7239310" y="4189571"/>
            <a:ext cx="1365138" cy="499847"/>
          </a:xfrm>
          <a:prstGeom prst="wedgeRoundRectCallout">
            <a:avLst>
              <a:gd name="adj1" fmla="val -131364"/>
              <a:gd name="adj2" fmla="val 38811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每个</a:t>
            </a:r>
            <a:r>
              <a:rPr kumimoji="1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bij</a:t>
            </a:r>
            <a:r>
              <a:rPr kumimoji="1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有</a:t>
            </a:r>
            <a:r>
              <a:rPr kumimoji="1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|B|</a:t>
            </a:r>
            <a:r>
              <a:rPr kumimoji="1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个选择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8D54-1A26-49EE-A4A6-CCAA12BAC297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860A-DFCE-4AB4-8675-A0C968E7DD3A}" type="slidenum">
              <a:rPr lang="en-US" altLang="zh-CN"/>
              <a:pPr/>
              <a:t>14</a:t>
            </a:fld>
            <a:r>
              <a:rPr lang="en-US" altLang="zh-CN"/>
              <a:t>/102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函数与关系的差别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755650" y="981075"/>
            <a:ext cx="8229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	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如果记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              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由此可以知道，函数确是一种特殊的关系，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它与一般关系比较具备如下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差别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601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97213" y="1668463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4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1668463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7450" y="3429000"/>
            <a:ext cx="7772400" cy="25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的任何一个子集，都是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的二元关系，因此，从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的不同的关系有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|B|</a:t>
            </a:r>
            <a:r>
              <a:rPr 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个；但从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的不同的函数却仅有</a:t>
            </a:r>
            <a:r>
              <a:rPr lang="en-US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|B|</a:t>
            </a:r>
            <a:r>
              <a:rPr lang="en-US" altLang="en-US" sz="2000" b="1" baseline="30000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noProof="1" smtClean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f={&lt;a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&gt;,&lt;a2,b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&gt;,…,&lt;a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i|A|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&gt;}</a:t>
            </a:r>
            <a:endParaRPr lang="zh-CN" altLang="en-US" sz="2000" b="1" noProof="1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每一个函数的基数都为|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A|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个，但关系的基数却</a:t>
            </a:r>
            <a:r>
              <a:rPr lang="zh-CN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从零一直到|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A|×|B|。</a:t>
            </a: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每一个函数中序偶的第一个元素一定是互不相同的。</a:t>
            </a:r>
            <a:endParaRPr lang="zh-CN" altLang="en-US" sz="2000" b="1" dirty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E12E-8A48-44F4-845F-D3B702AEF03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2D31-6D5A-4F5A-8A4D-E317CB0CD4C8}" type="slidenum">
              <a:rPr lang="en-US" altLang="zh-CN"/>
              <a:pPr/>
              <a:t>15</a:t>
            </a:fld>
            <a:r>
              <a:rPr lang="en-US" altLang="zh-CN"/>
              <a:t>/102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函数与关系的差别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755650" y="981075"/>
            <a:ext cx="8229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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如果记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               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 由此可以知道，函数确是一种特殊的关系，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它与一般关系比较具备如下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差别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90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97213" y="1668463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1668463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87450" y="3429000"/>
            <a:ext cx="7772400" cy="25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A×B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的任何一个子集，都是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的二元关系，因此，从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的不同的关系有</a:t>
            </a:r>
            <a:r>
              <a:rPr lang="en-US" alt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|B|</a:t>
            </a:r>
            <a:r>
              <a:rPr lang="zh-CN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个；但从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的不同的函数却仅有</a:t>
            </a:r>
            <a:r>
              <a:rPr lang="en-US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|B|</a:t>
            </a:r>
            <a:r>
              <a:rPr lang="en-US" altLang="en-US" sz="2000" b="1" baseline="30000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noProof="1" smtClean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f={&lt;a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&gt;,&lt;a2,b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&gt;,…,&lt;a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|A|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,b</a:t>
            </a:r>
            <a:r>
              <a:rPr lang="en-US" altLang="zh-CN" sz="2000" b="1" baseline="-25000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i|A|</a:t>
            </a:r>
            <a:r>
              <a:rPr lang="en-US" altLang="zh-CN" sz="2000" b="1" noProof="1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&gt;}</a:t>
            </a:r>
            <a:endParaRPr lang="zh-CN" altLang="en-US" sz="2000" b="1" noProof="1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每一个函数的基数都为|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A|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个，但关系的基数却</a:t>
            </a:r>
            <a:r>
              <a:rPr lang="zh-CN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从零一直到|</a:t>
            </a:r>
            <a:r>
              <a:rPr lang="en-US" altLang="zh-CN" sz="2000" b="1" noProof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A|×|B|。</a:t>
            </a:r>
          </a:p>
          <a:p>
            <a:pPr marL="533400" indent="-533400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每一个函数中序偶的第一个元素一定是互不相同的。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7725-E1FA-47A0-B09A-AEDAE5D7652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27B4-61DD-4804-8198-5350A2DAB195}" type="slidenum">
              <a:rPr lang="en-US" altLang="zh-CN"/>
              <a:pPr/>
              <a:t>16</a:t>
            </a:fld>
            <a:r>
              <a:rPr lang="en-US" altLang="zh-CN"/>
              <a:t>/102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295400" y="106680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A＝{a,b}，B＝{1,2}，A×B＝{&lt;a,1&gt;,&lt;a,2&gt;,&lt;b,1&gt;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&lt;b,2&gt;}，</a:t>
            </a: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295400" y="14732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此时从</a:t>
            </a:r>
            <a:r>
              <a:rPr lang="en-US" altLang="zh-CN" sz="20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的不同的关系有2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{&lt;b,1&gt;}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295400" y="2290763"/>
            <a:ext cx="74676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{&lt;a,2&gt;,&lt;b,1&gt;}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{&lt;a,2&gt;,&lt;b,2&gt;}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{&lt;a,1&gt;,&lt;a,2&gt;}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{&lt;b,1&gt;,&lt;b,2&gt;}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{&lt;a,1&gt;,&lt;a,2&gt;,&lt;b,1&gt;}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{&lt;a,1&gt;,&lt;a,2&gt;,&lt;b,2&gt;}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{&lt;a,2&gt;,&lt;b,1&gt;,&lt;b,2&gt;}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{&lt;a,1&gt;,&lt;a,2&gt;,&lt;b,1&gt;,&lt;b,2&gt;}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295400" y="4751388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的不同的函数仅有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295400" y="556895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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{&lt;a,2&gt;,&lt;b,1&gt;}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{&lt;a,2&gt;,&lt;b,2&gt;}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295400" y="5973763"/>
            <a:ext cx="7467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常将从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的一切函数构成的集合记为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f|f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A→B}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99F-77C2-44C9-BB76-A8F9187015C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C166-48F6-403D-956E-467E96A66883}" type="slidenum">
              <a:rPr lang="en-US" altLang="zh-CN"/>
              <a:pPr/>
              <a:t>17</a:t>
            </a:fld>
            <a:r>
              <a:rPr lang="en-US" altLang="zh-CN"/>
              <a:t>/102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1295400" y="106680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noProof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000" b="1" noProof="1">
                <a:latin typeface="楷体_GB2312" pitchFamily="49" charset="-122"/>
                <a:ea typeface="楷体_GB2312" pitchFamily="49" charset="-122"/>
              </a:rPr>
              <a:t>A＝{a,b}，B＝{1,2}，A×B＝{&lt;a,1&gt;,&lt;a,2&gt;,&lt;b,1&gt;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noProof="1">
                <a:latin typeface="楷体_GB2312" pitchFamily="49" charset="-122"/>
                <a:ea typeface="楷体_GB2312" pitchFamily="49" charset="-122"/>
              </a:rPr>
              <a:t>&lt;b,2&gt;}，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295400" y="14732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0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此时从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的不同的关系有</a:t>
            </a:r>
            <a:r>
              <a:rPr lang="zh-CN" altLang="en-US" sz="20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{&lt;a,1&gt;}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{&lt;a,2&gt;}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{&lt;b,1&gt;}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1295400" y="2290763"/>
            <a:ext cx="74676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{&lt;a,2&gt;,&lt;b,1&gt;}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{&lt;a,2&gt;,&lt;b,2&gt;}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{&lt;a,1&gt;,&lt;a,2&gt;}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{&lt;b,1&gt;,&lt;b,2&gt;}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{&lt;a,1&gt;,&lt;a,2&gt;,&lt;b,1&gt;}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{&lt;a,1&gt;,&lt;a,2&gt;,&lt;b,2&gt;}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{&lt;a,1&gt;,&lt;b,1&gt;,&lt;b,2&gt;}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{&lt;a,2&gt;,&lt;b,1&gt;,&lt;b,2&gt;}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{&lt;a,1&gt;,&lt;a,2&gt;,&lt;b,1&gt;,&lt;b,2&gt;}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1295400" y="4751388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的不同的函数仅有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1295400" y="556895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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{&lt;a,2&gt;,&lt;b,1&gt;}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；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="1" baseline="-25000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{&lt;a,2&gt;,&lt;b,2&gt;}</a:t>
            </a:r>
            <a:r>
              <a:rPr lang="zh-CN" altLang="en-US" sz="20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295400" y="5973763"/>
            <a:ext cx="7467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常将从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的一切函数构成的集合记为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f|f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A→B}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028F-A940-44F6-85B8-37512B9A2D6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851B-EA6A-4D17-B81E-95BF1982FF3F}" type="slidenum">
              <a:rPr lang="en-US" altLang="zh-CN"/>
              <a:pPr/>
              <a:t>18</a:t>
            </a:fld>
            <a:r>
              <a:rPr lang="en-US" altLang="zh-CN"/>
              <a:t>/102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295400" y="106680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A＝{a,b}，B＝{1,2}，A×B＝{&lt;a,1&gt;,&lt;a,2&gt;,&lt;b,1&gt;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&lt;b,2&gt;}，</a:t>
            </a: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295400" y="14732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0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noProof="1">
                <a:latin typeface="楷体_GB2312" pitchFamily="49" charset="-122"/>
                <a:ea typeface="楷体_GB2312" pitchFamily="49" charset="-122"/>
              </a:rPr>
              <a:t>此时从</a:t>
            </a:r>
            <a:r>
              <a:rPr lang="en-US" altLang="zh-CN" sz="20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noProof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noProof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noProof="1">
                <a:latin typeface="楷体_GB2312" pitchFamily="49" charset="-122"/>
                <a:ea typeface="楷体_GB2312" pitchFamily="49" charset="-122"/>
              </a:rPr>
              <a:t>的不同的关系有2</a:t>
            </a:r>
            <a:r>
              <a:rPr lang="en-US" altLang="zh-CN" sz="2000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95400" y="2290763"/>
            <a:ext cx="74676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{&lt;a,2&gt;,&lt;b,1&gt;,&lt;b,2&gt;}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{&lt;a,1&gt;,&lt;a,2&gt;,&lt;b,1&gt;,&lt;b,2&gt;}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295400" y="4751388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的不同的函数仅有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295400" y="556895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latin typeface="黑体" pitchFamily="2" charset="-122"/>
                <a:ea typeface="黑体" pitchFamily="2" charset="-122"/>
              </a:rPr>
              <a:t>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{&lt;a,2&gt;,&lt;b,1&gt;}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；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{&lt;a,2&gt;,&lt;b,2&gt;}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295400" y="5973763"/>
            <a:ext cx="7467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常将从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的一切函数构成的集合记为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f|f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A→B}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670D-B522-4181-AD94-B0FCA1CDAA7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FB3-536A-4A42-914E-D5232FFFCD4D}" type="slidenum">
              <a:rPr lang="en-US" altLang="zh-CN"/>
              <a:pPr/>
              <a:t>19</a:t>
            </a:fld>
            <a:r>
              <a:rPr lang="en-US" altLang="zh-CN"/>
              <a:t>/102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295400" y="106680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A＝{a,b}，B＝{1,2}，A×B＝{&lt;a,1&gt;,&lt;a,2&gt;,&lt;b,1&gt;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&lt;b,2&gt;}，</a:t>
            </a:r>
            <a:endParaRPr lang="zh-CN" altLang="en-US" sz="20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295400" y="14732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0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noProof="1">
                <a:latin typeface="楷体_GB2312" pitchFamily="49" charset="-122"/>
                <a:ea typeface="楷体_GB2312" pitchFamily="49" charset="-122"/>
              </a:rPr>
              <a:t>此时从</a:t>
            </a:r>
            <a:r>
              <a:rPr lang="en-US" altLang="zh-CN" sz="20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noProof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noProof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noProof="1">
                <a:latin typeface="楷体_GB2312" pitchFamily="49" charset="-122"/>
                <a:ea typeface="楷体_GB2312" pitchFamily="49" charset="-122"/>
              </a:rPr>
              <a:t>的不同的关系有2</a:t>
            </a:r>
            <a:r>
              <a:rPr lang="en-US" altLang="zh-CN" sz="2000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295400" y="2290763"/>
            <a:ext cx="74676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{&lt;a,2&gt;,&lt;b,1&gt;,&lt;b,2&gt;}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{&lt;a,1&gt;,&lt;a,2&gt;,&lt;b,1&gt;,&lt;b,2&gt;}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295400" y="4751388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的不同的函数仅有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个。分别如下：</a:t>
            </a:r>
          </a:p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{&lt;a,1&gt;,&lt;b,1&gt;}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；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{&lt;a,1&gt;,&lt;b,2&gt;}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295400" y="5568950"/>
            <a:ext cx="7467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f</a:t>
            </a:r>
            <a:r>
              <a:rPr lang="en-US" altLang="zh-CN" sz="2000" baseline="-25000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{&lt;a,2&gt;,&lt;b,1&gt;}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；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000" baseline="-250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{&lt;a,2&gt;,&lt;b,2&gt;}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295400" y="5973763"/>
            <a:ext cx="7467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常将从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的一切函数构成的集合记为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＝｛</a:t>
            </a:r>
            <a:r>
              <a:rPr lang="en-US" altLang="zh-CN" sz="2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f|f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B53A-33A5-4AC8-A8D6-153E4C079086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8B-16C8-47E7-BA4C-FACC67921717}" type="slidenum">
              <a:rPr lang="en-US" altLang="zh-CN"/>
              <a:pPr/>
              <a:t>2</a:t>
            </a:fld>
            <a:r>
              <a:rPr lang="en-US" altLang="zh-CN"/>
              <a:t>/102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主要内容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620000" cy="4025900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单射 、满射、双射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复合函数和逆函数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集合的基数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有限集、无限集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可数集和不可数集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1C52-C014-40FD-9DDE-7DAF89A0DC4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FAE6-45BB-49BC-9D9C-4B4AB4CC3CD2}" type="slidenum">
              <a:rPr lang="en-US" altLang="zh-CN"/>
              <a:pPr/>
              <a:t>20</a:t>
            </a:fld>
            <a:r>
              <a:rPr lang="en-US" altLang="zh-CN"/>
              <a:t>/102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的两个函数，如果对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xX 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f(x)=g(x),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相等，记为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f=g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从二元关系的角度看，两个函数相等当且仅当它们是同一个关系。</a:t>
            </a:r>
            <a:endParaRPr lang="zh-CN" altLang="en-US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1A3-E83E-429A-8F85-F7004AE0F9E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A748-2A2F-4E19-9364-741776FC118F}" type="slidenum">
              <a:rPr lang="en-US" altLang="zh-CN"/>
              <a:pPr/>
              <a:t>21</a:t>
            </a:fld>
            <a:r>
              <a:rPr lang="en-US" altLang="zh-CN"/>
              <a:t>/102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是从集合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的两个函数，如果对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xX ,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都有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f(x)=g(x),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相等，记为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f=g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从二元关系的角度看，两个函数相等当且仅当它们是同一个关系。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27F-AFE4-4343-B5D3-257BF8F21FA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C84-4C12-445B-A0DD-338655107487}" type="slidenum">
              <a:rPr lang="en-US" altLang="zh-CN"/>
              <a:pPr/>
              <a:t>22</a:t>
            </a:fld>
            <a:r>
              <a:rPr lang="en-US" altLang="zh-CN"/>
              <a:t>/102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737501"/>
          </a:xfrm>
        </p:spPr>
        <p:txBody>
          <a:bodyPr/>
          <a:lstStyle/>
          <a:p>
            <a:pPr>
              <a:buClr>
                <a:srgbClr val="CC0099"/>
              </a:buClr>
              <a:buSzPct val="75000"/>
              <a:buFont typeface="Wingdings" pitchFamily="2" charset="2"/>
              <a:buChar char="n"/>
            </a:pP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85</a:t>
            </a:r>
            <a:r>
              <a:rPr lang="en-US" altLang="zh-CN" sz="3600" dirty="0" smtClean="0">
                <a:solidFill>
                  <a:srgbClr val="FF0000"/>
                </a:solidFill>
              </a:rPr>
              <a:t>    </a:t>
            </a:r>
            <a:r>
              <a:rPr lang="en-US" altLang="zh-CN" sz="3600" dirty="0">
                <a:solidFill>
                  <a:srgbClr val="FF0000"/>
                </a:solidFill>
              </a:rPr>
              <a:t>1,  2</a:t>
            </a:r>
            <a:r>
              <a:rPr lang="zh-CN" altLang="en-US" sz="3600" dirty="0">
                <a:solidFill>
                  <a:srgbClr val="FF0000"/>
                </a:solidFill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）（</a:t>
            </a:r>
            <a:r>
              <a:rPr lang="en-US" altLang="zh-CN" sz="3600" dirty="0">
                <a:solidFill>
                  <a:srgbClr val="FF0000"/>
                </a:solidFill>
              </a:rPr>
              <a:t>3</a:t>
            </a:r>
            <a:r>
              <a:rPr lang="zh-CN" altLang="en-US" sz="3600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7F1B-3AAE-4C64-93DA-979B355B1B5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E3F4-A7F8-48F0-8CA7-54A289DA3024}" type="slidenum">
              <a:rPr lang="en-US" altLang="zh-CN"/>
              <a:pPr/>
              <a:t>23</a:t>
            </a:fld>
            <a:r>
              <a:rPr lang="en-US" altLang="zh-CN"/>
              <a:t>/102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§6.2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单射 、满射和双射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971550" y="1628775"/>
            <a:ext cx="7850188" cy="455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的函数，若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)≠f(x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 dirty="0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单射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映射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0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不同</a:t>
            </a:r>
            <a:r>
              <a:rPr lang="en-US" altLang="zh-CN" sz="20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，不同</a:t>
            </a:r>
            <a:r>
              <a:rPr lang="en-US" altLang="zh-CN" sz="20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endParaRPr lang="zh-CN" altLang="zh-CN" sz="20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，都存在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f(x)=y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满射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或从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上的映射</a:t>
            </a:r>
            <a:r>
              <a:rPr lang="zh-CN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既是从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的满射，又是从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射，则称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或一一对应的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映射</a:t>
            </a:r>
            <a:r>
              <a:rPr lang="zh-CN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58C-4D36-4757-A024-DEFECD9DB3CA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761D-7267-41EB-A0AC-BD31D6C59758}" type="slidenum">
              <a:rPr lang="en-US" altLang="zh-CN"/>
              <a:pPr/>
              <a:t>24</a:t>
            </a:fld>
            <a:r>
              <a:rPr lang="en-US" altLang="zh-CN"/>
              <a:t>/102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§6.2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单射 、满射和双射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971550" y="1628775"/>
            <a:ext cx="7850188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的函数，若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∈X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≠x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f(x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)≠f(x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u="sng">
                <a:latin typeface="楷体_GB2312" pitchFamily="49" charset="-122"/>
                <a:ea typeface="楷体_GB2312" pitchFamily="49" charset="-122"/>
              </a:rPr>
              <a:t>单射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1-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映射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，都存在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f(x)=y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满射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上的映射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的满射，又是从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射，则称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或一一对应的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映射</a:t>
            </a:r>
            <a:r>
              <a:rPr lang="zh-CN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4DD-DCA8-460B-B6AD-BAB10FCE4B3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2215-35EA-4439-BF11-F7669AC962CD}" type="slidenum">
              <a:rPr lang="en-US" altLang="zh-CN"/>
              <a:pPr/>
              <a:t>25</a:t>
            </a:fld>
            <a:r>
              <a:rPr lang="en-US" altLang="zh-CN"/>
              <a:t>/102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§6.2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单射 、满射和双射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987574" y="1196752"/>
            <a:ext cx="7850188" cy="386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的函数，若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∈X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≠x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f(x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)≠f(x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单射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1-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映射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，都存在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f(x)=y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满射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上的映射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既是从</a:t>
            </a:r>
            <a:r>
              <a:rPr lang="en-US" altLang="zh-CN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的满射，又是从</a:t>
            </a:r>
            <a:r>
              <a:rPr lang="en-US" altLang="zh-CN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的单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射，则称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u="sng" dirty="0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一一</a:t>
            </a:r>
            <a:r>
              <a:rPr lang="zh-CN" altLang="en-US" b="1" dirty="0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对应的 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      映射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204807" name="Picture 7" descr="http://wenwen.soso.com/p/20091121/20091121220315-9463297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53136"/>
            <a:ext cx="4762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A53-DDA2-491D-B5C8-12A712A415B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915-9E71-4C55-BE76-0A019F69AB51}" type="slidenum">
              <a:rPr lang="en-US" altLang="zh-CN"/>
              <a:pPr/>
              <a:t>26</a:t>
            </a:fld>
            <a:r>
              <a:rPr lang="en-US" altLang="zh-CN"/>
              <a:t>/102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1042988" y="1125538"/>
            <a:ext cx="7705725" cy="306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上的函数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；当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上的函数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是双射时，称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，且对任意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x∈X,f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上的单位（恒等）函数</a:t>
            </a:r>
            <a:r>
              <a:rPr lang="zh-CN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）若存在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，且对任意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x∈X,f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上的常值函数。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1063-97FD-454C-9339-BDA04EAFFE8A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2DCC-893F-4F5C-A604-51ED7E934604}" type="slidenum">
              <a:rPr lang="en-US" altLang="zh-CN"/>
              <a:pPr/>
              <a:t>27</a:t>
            </a:fld>
            <a:r>
              <a:rPr lang="en-US" altLang="zh-CN"/>
              <a:t>/102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1042988" y="1125538"/>
            <a:ext cx="7705725" cy="306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上的函数；当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上的函数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是双射时，称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lang="zh-CN" altLang="zh-CN" sz="28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，且对任意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x∈X,f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(x)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单位（恒等）函数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）若存在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，且对任意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x∈X,f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上的常值函数。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8A5-C28D-46FF-84DB-CE33397B2D0C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CC16-33D8-4D63-B5A7-16F877494CA7}" type="slidenum">
              <a:rPr lang="en-US" altLang="zh-CN"/>
              <a:pPr/>
              <a:t>28</a:t>
            </a:fld>
            <a:r>
              <a:rPr lang="en-US" altLang="zh-CN"/>
              <a:t>/102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1042988" y="1125538"/>
            <a:ext cx="770572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上的函数；当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上的函数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是双射时，称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上的变换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，且对任意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x∈X,f(x)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上的单位（恒等）函数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若存在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x∈X,f(x)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b="1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常值函数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73D-2C0E-4230-8788-F9512157B2F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6DDF-6F0B-47C8-BDF1-BAF6832A354D}" type="slidenum">
              <a:rPr lang="en-US" altLang="zh-CN"/>
              <a:pPr/>
              <a:t>29</a:t>
            </a:fld>
            <a:r>
              <a:rPr lang="en-US" altLang="zh-CN"/>
              <a:t>/102</a:t>
            </a: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755650" y="1125538"/>
            <a:ext cx="81375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在整数集合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上定义了如下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个函数：①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;②g(x)=2x ;③h(x)=x+10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P77,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6.10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判断这些函数是否单射、满射、或者双射？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解：①首先，因为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）的值都是非负整数，负整数都没有源与之对应，所以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不是满射；其次，因为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也不是单射，自然更不是双射。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②首先，因为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）的值都是偶数，奇数都没有源与之对应，所以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不是满射；其次，如果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t≠s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=2t≠2s=g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是单射。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是单射而非满射，所以不是双射。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③首先，对任何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sz="1800" b="1" dirty="0" err="1">
                <a:solidFill>
                  <a:srgbClr val="B2B2B2"/>
                </a:solidFill>
              </a:rPr>
              <a:t>∈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，都可以找到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en-US" altLang="en-US" sz="1800" b="1" dirty="0">
                <a:solidFill>
                  <a:srgbClr val="B2B2B2"/>
                </a:solidFill>
              </a:rPr>
              <a:t>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=y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是满射；其次，如果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t+10=s+10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，即导致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t=s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又是单射。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既是单射又是满射，从而是双射。■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10A-58A8-4E95-AF56-B32102F176A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3DFC-9B59-40D0-8D87-583B13DE2A55}" type="slidenum">
              <a:rPr lang="en-US" altLang="zh-CN"/>
              <a:pPr/>
              <a:t>3</a:t>
            </a:fld>
            <a:r>
              <a:rPr lang="en-US" altLang="zh-CN"/>
              <a:t>/102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第六章  函数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260850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函数是数学和计算机科学中使用得最广泛的概念之一。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实际上本书自始自终都在使用函数的概念来说明问题，只是到了本章我们才明确地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从集合论的角度给函数一个定义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，并着重研究在离散对象集合上定义的函数的三种重要形式、运算及性质，并以此作为工具来讨论集合的基数、有限集和无限集等问题。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A97D-ECC5-4B22-8DED-97593EF869D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D573-F6B4-4D66-A965-124194E2C981}" type="slidenum">
              <a:rPr lang="en-US" altLang="zh-CN"/>
              <a:pPr/>
              <a:t>30</a:t>
            </a:fld>
            <a:r>
              <a:rPr lang="en-US" altLang="zh-CN"/>
              <a:t>/102</a:t>
            </a: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755650" y="1125538"/>
            <a:ext cx="81375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在整数集合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上定义了如下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个函数：①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;②g(x)=2x ;③h(x)=x+10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P77,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6.10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判断这些函数是否单射、满射、或者双射？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首先，因为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）的值都是非负整数，负整数都没有源与之对应，所以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不是满射；其次，因为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也不是单射，自然更不是双射。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②首先，因为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）的值都是偶数，奇数都没有源与之对应，所以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不是满射；其次，如果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t≠s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=2t≠2s=g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是单射。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是单射而非满射，所以不是双射。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③首先，对任何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sz="1800" b="1" dirty="0" err="1">
                <a:solidFill>
                  <a:srgbClr val="B2B2B2"/>
                </a:solidFill>
              </a:rPr>
              <a:t>∈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，都可以找到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en-US" altLang="en-US" sz="1800" b="1" dirty="0">
                <a:solidFill>
                  <a:srgbClr val="B2B2B2"/>
                </a:solidFill>
              </a:rPr>
              <a:t>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=y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是满射；其次，如果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t+10=s+10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，即导致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t=s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又是单射。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既是单射又是满射，从而是双射。■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8C98-D926-4DAF-801E-5E36240F81A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6742-FF14-4CF5-AA0E-19F343582FCF}" type="slidenum">
              <a:rPr lang="en-US" altLang="zh-CN"/>
              <a:pPr/>
              <a:t>31</a:t>
            </a:fld>
            <a:r>
              <a:rPr lang="en-US" altLang="zh-CN"/>
              <a:t>/102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755650" y="1125538"/>
            <a:ext cx="8137525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在整数集合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上定义了如下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个函数：①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;②g(x)=2x ;③h(x)=x+10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P77,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6.10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判断这些函数是否单射、满射、或者双射？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首先，因为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）的值都是非负整数，负整数都没有源与之对应，所以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不是满射；其次，因为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也不是单射，自然更不是双射。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首先，因为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）的值都是偶数，奇数都没有源与之对应，所以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不是满射；其次，如果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t≠s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=2t≠2s=g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是单射。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是单射而非满射，所以不是双射。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③首先，对任何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sz="1800" b="1" dirty="0" err="1">
                <a:solidFill>
                  <a:srgbClr val="B2B2B2"/>
                </a:solidFill>
              </a:rPr>
              <a:t>∈</a:t>
            </a:r>
            <a:r>
              <a:rPr lang="en-US" altLang="zh-CN" sz="1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，都可以找到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en-US" altLang="en-US" sz="1800" b="1" dirty="0">
                <a:solidFill>
                  <a:srgbClr val="B2B2B2"/>
                </a:solidFill>
              </a:rPr>
              <a:t>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=y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是满射；其次，如果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t+10=s+10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，即导致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t=s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又是单射。</a:t>
            </a:r>
            <a:r>
              <a:rPr lang="en-US" altLang="zh-CN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既是单射又是满射，从而是双射。■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5AF1-5B98-4A83-B479-34149E75C14D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57BF-12B4-41B5-8278-FC439A4FBC34}" type="slidenum">
              <a:rPr lang="en-US" altLang="zh-CN"/>
              <a:pPr/>
              <a:t>32</a:t>
            </a:fld>
            <a:r>
              <a:rPr lang="en-US" altLang="zh-CN"/>
              <a:t>/102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755650" y="1125538"/>
            <a:ext cx="8137525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在整数集合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上定义了如下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个函数：①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;②g(x)=2x ;③h(x)=x+10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P77,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6.10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判断这些函数是否单射、满射、或者双射？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首先，因为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）的值都是非负整数，负整数都没有源与之对应，所以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不是满射；其次，因为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也不是单射，自然更不是双射。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首先，因为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）的值都是偶数，奇数都没有源与之对应，所以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不是满射；其次，如果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t≠s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=2t≠2s=g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），所以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是单射。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是单射而非满射，所以不是双射。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首先，对任何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 dirty="0" err="1">
                <a:solidFill>
                  <a:srgbClr val="0000FF"/>
                </a:solidFill>
              </a:rPr>
              <a:t>∈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，都可以找到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en-US" altLang="en-US" b="1" dirty="0">
                <a:solidFill>
                  <a:srgbClr val="0000FF"/>
                </a:solidFill>
              </a:rPr>
              <a:t>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y-10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是满射；其次，如果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t+10=s+10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，即导致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t=s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又是单射。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既是单射又是满射，从而是双射。■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8325-C078-4299-ACF4-FF74954B998A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D0A-75FD-44A8-848D-C634E290FF79}" type="slidenum">
              <a:rPr lang="en-US" altLang="zh-CN"/>
              <a:pPr/>
              <a:t>33</a:t>
            </a:fld>
            <a:r>
              <a:rPr lang="en-US" altLang="zh-CN"/>
              <a:t>/102</a:t>
            </a:r>
          </a:p>
        </p:txBody>
      </p: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1006475" y="1125538"/>
            <a:ext cx="78136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是从实数区间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的一个合于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x-a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b-a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）的函数，证明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首先，如果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f(x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)=f(x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-a)/(b-a)=(x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-a)/(b-a)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=x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是单射。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其次，对任何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y∈[0,1]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(x-a)/(b-a)=y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可解得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x=(b-a)y+a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。很明显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</a:rPr>
              <a:t>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，并且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B2B2B2"/>
                </a:solidFill>
              </a:rPr>
              <a:t>≤b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x∈[a,b]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由上面两条说明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是双射。■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713-3B8D-413D-A652-4BBC6263124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AEB-2645-452E-B288-0FB46ED303BB}" type="slidenum">
              <a:rPr lang="en-US" altLang="zh-CN"/>
              <a:pPr/>
              <a:t>34</a:t>
            </a:fld>
            <a:r>
              <a:rPr lang="en-US" altLang="zh-CN"/>
              <a:t>/102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006475" y="1125538"/>
            <a:ext cx="78136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是从实数区间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的一个合于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x-a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b-a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）的函数，证明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是双射。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证明：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首先，如果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f(x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)=f(x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-a)/(b-a)=(x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-a)/(b-a)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=x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单射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其次，对任何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y∈[0,1]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(x-a)/(b-a)=y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可解得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x=(b-a)y+a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。很明显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0000FF"/>
                </a:solidFill>
              </a:rPr>
              <a:t>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FF"/>
                </a:solidFill>
              </a:rPr>
              <a:t>≤b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x∈[a,b]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满射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由上面两条说明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FF1-9BCA-4347-B9F5-805310A72397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F2-5BEE-49DC-8938-E052714A0256}" type="slidenum">
              <a:rPr lang="en-US" altLang="zh-CN"/>
              <a:pPr/>
              <a:t>35</a:t>
            </a:fld>
            <a:r>
              <a:rPr lang="en-US" altLang="zh-CN"/>
              <a:t>/102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737501"/>
          </a:xfrm>
        </p:spPr>
        <p:txBody>
          <a:bodyPr/>
          <a:lstStyle/>
          <a:p>
            <a:pPr>
              <a:buClr>
                <a:srgbClr val="CC0099"/>
              </a:buClr>
              <a:buSzPct val="75000"/>
              <a:buFont typeface="Wingdings" pitchFamily="2" charset="2"/>
              <a:buChar char="n"/>
            </a:pP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86</a:t>
            </a:r>
            <a:r>
              <a:rPr lang="en-US" altLang="zh-CN" sz="3600" dirty="0" smtClean="0">
                <a:solidFill>
                  <a:srgbClr val="FF0000"/>
                </a:solidFill>
              </a:rPr>
              <a:t>    </a:t>
            </a:r>
            <a:r>
              <a:rPr lang="en-US" altLang="zh-CN" sz="3600" dirty="0">
                <a:solidFill>
                  <a:srgbClr val="FF0000"/>
                </a:solidFill>
              </a:rPr>
              <a:t>8</a:t>
            </a:r>
            <a:r>
              <a:rPr lang="zh-CN" altLang="en-US" sz="3600" dirty="0">
                <a:solidFill>
                  <a:srgbClr val="FF0000"/>
                </a:solidFill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8BE2-904B-424D-AD07-5641C0328406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59F4-75CC-4F3B-AD01-53384AB88746}" type="slidenum">
              <a:rPr lang="en-US" altLang="zh-CN"/>
              <a:pPr/>
              <a:t>36</a:t>
            </a:fld>
            <a:r>
              <a:rPr lang="en-US" altLang="zh-CN"/>
              <a:t>/102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§6.3</a:t>
            </a:r>
            <a:r>
              <a:rPr lang="zh-CN" altLang="en-US" sz="3600">
                <a:solidFill>
                  <a:srgbClr val="FF0000"/>
                </a:solidFill>
              </a:rPr>
              <a:t>函数的复合与逆函数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Y→Z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是两个函数，称 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x,z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)︱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[y=f(x)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∧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z=g(y)]}</a:t>
            </a: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的复合函数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））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187450" y="3789363"/>
            <a:ext cx="769143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的性质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(∵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关系的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一般是不可交换的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301061" name="AutoShape 5"/>
          <p:cNvSpPr>
            <a:spLocks noChangeArrowheads="1"/>
          </p:cNvSpPr>
          <p:nvPr/>
        </p:nvSpPr>
        <p:spPr bwMode="auto">
          <a:xfrm>
            <a:off x="6300788" y="2276475"/>
            <a:ext cx="2447925" cy="1081088"/>
          </a:xfrm>
          <a:prstGeom prst="cloudCallout">
            <a:avLst>
              <a:gd name="adj1" fmla="val -58495"/>
              <a:gd name="adj2" fmla="val 1432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B2B2B2"/>
                </a:solidFill>
                <a:ea typeface="楷体_GB2312" pitchFamily="49" charset="-122"/>
              </a:rPr>
              <a:t>注意和复合关系的区别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ACBC-FBA8-469B-B60E-98453DD6622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A2D8-DCC0-40B8-97E8-F27302363735}" type="slidenum">
              <a:rPr lang="en-US" altLang="zh-CN"/>
              <a:pPr/>
              <a:t>37</a:t>
            </a:fld>
            <a:r>
              <a:rPr lang="en-US" altLang="zh-CN"/>
              <a:t>/102</a:t>
            </a: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§6.3</a:t>
            </a:r>
            <a:r>
              <a:rPr lang="zh-CN" altLang="en-US" sz="3600">
                <a:solidFill>
                  <a:srgbClr val="FF0000"/>
                </a:solidFill>
              </a:rPr>
              <a:t>函数的复合与逆函数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Y→Z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是两个函数，称 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f=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{(x,z)︱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[y=f(x)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∧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z=g(y)]}</a:t>
            </a: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的复合函数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））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1187450" y="3789363"/>
            <a:ext cx="769143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的性质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(∵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关系的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一般是不可交换的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6300788" y="2276475"/>
            <a:ext cx="2447925" cy="1081088"/>
          </a:xfrm>
          <a:prstGeom prst="cloudCallout">
            <a:avLst>
              <a:gd name="adj1" fmla="val -58495"/>
              <a:gd name="adj2" fmla="val 1432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B2B2B2"/>
                </a:solidFill>
                <a:ea typeface="楷体_GB2312" pitchFamily="49" charset="-122"/>
              </a:rPr>
              <a:t>注意和复合关系的区别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1042988" y="3357563"/>
            <a:ext cx="7796212" cy="2673350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    ☆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由于历史的原因，函数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的复合记成了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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的形式，刚好和关系的复合记法相反，一定要记住复合顺序是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从右到左，即先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这样，我们就把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dirty="0" err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)(x)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理解为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g(f(x))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   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(g</a:t>
            </a:r>
            <a:r>
              <a:rPr lang="en-US" altLang="zh-CN" sz="1800" b="1" dirty="0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f)(x)=g(f(x))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同样，多个函数的复合也遵循这一约定，例如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000" b="1" dirty="0" err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)(x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=h((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)(x))=h(g(f(x)))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53C-CE7E-4807-B078-0C78CEF4C26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01FA-B023-43A9-A3A8-BA00AC6B958A}" type="slidenum">
              <a:rPr lang="en-US" altLang="zh-CN"/>
              <a:pPr/>
              <a:t>38</a:t>
            </a:fld>
            <a:r>
              <a:rPr lang="en-US" altLang="zh-CN"/>
              <a:t>/102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函数的复合运算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Y→Z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是两个函数，称 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f=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{(x,z)︱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[y=f(x)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∧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z=g(y)]}</a:t>
            </a: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的复合函数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=g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））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1187450" y="3789363"/>
            <a:ext cx="769143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的性质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(∵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关系的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一般是不可交换的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>
            <a:off x="6227763" y="1916113"/>
            <a:ext cx="2447925" cy="1081087"/>
          </a:xfrm>
          <a:prstGeom prst="cloudCallout">
            <a:avLst>
              <a:gd name="adj1" fmla="val -50000"/>
              <a:gd name="adj2" fmla="val 711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注意和复合关系的区别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5B99-AF3D-4495-8917-3213185537F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EAB-4628-49CF-8331-A7759BBBEDE0}" type="slidenum">
              <a:rPr lang="en-US" altLang="zh-CN"/>
              <a:pPr/>
              <a:t>39</a:t>
            </a:fld>
            <a:r>
              <a:rPr lang="en-US" altLang="zh-CN"/>
              <a:t>/102</a:t>
            </a: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函数的复合运算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1042988" y="1125538"/>
            <a:ext cx="7696200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6.4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Y→Z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是两个函数，称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f=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{(x,z)︱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[y=f(x)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∧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z=g(y)]}</a:t>
            </a: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称为函数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的复合函数，记为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X→Z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ctr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f)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=g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））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1114425" y="3789363"/>
            <a:ext cx="769143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数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的性质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可结合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∵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关系的</a:t>
            </a:r>
            <a:r>
              <a:rPr kumimoji="0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是可结合的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复合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一般是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不可交换的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5867400" y="1989138"/>
            <a:ext cx="2447925" cy="1081087"/>
          </a:xfrm>
          <a:prstGeom prst="cloudCallout">
            <a:avLst>
              <a:gd name="adj1" fmla="val -28727"/>
              <a:gd name="adj2" fmla="val 667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注意和复合关系的区别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466-1719-4874-AA32-B77C5A2AAAA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A61-C041-459A-9C83-1EC432758355}" type="slidenum">
              <a:rPr lang="en-US" altLang="zh-CN"/>
              <a:pPr/>
              <a:t>4</a:t>
            </a:fld>
            <a:r>
              <a:rPr lang="en-US" altLang="zh-CN"/>
              <a:t>/102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第六章  函数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59337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是一种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特殊的二元关系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我们可以把函数看作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输入输出关系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它把一个集合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的元素变成另一个集合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输出集合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的元素。</a:t>
            </a:r>
          </a:p>
          <a:p>
            <a:pPr algn="l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在高等数学中，函数的概念是从变量的角度提出来，而且是在实数集合上讨论，这种函数一般是连续或间断连续的函数。</a:t>
            </a:r>
          </a:p>
          <a:p>
            <a:pPr algn="l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这里，将连续函数的概念推广到对离散量的讨论。前面所讨论的有关集合或关系的运算和性质，对于函数完全适用。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F3FA-4504-438D-9F43-774DFF96DDF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469-90F9-4D04-A9F8-C5B4789A3578}" type="slidenum">
              <a:rPr lang="en-US" altLang="zh-CN"/>
              <a:pPr/>
              <a:t>40</a:t>
            </a:fld>
            <a:r>
              <a:rPr lang="en-US" altLang="zh-CN"/>
              <a:t>/102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函数的复合运算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971550" y="1069975"/>
            <a:ext cx="7848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6.4: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都是实数集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上的函数，分别定义为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f(x)=x+2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g(x)=2x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h(x)=x-1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。求：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解：显然，函数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的任意有限次复合结果仍是实数集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上的函数。根据复合定义可得：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(f</a:t>
            </a:r>
            <a:r>
              <a:rPr lang="en-US" altLang="zh-CN" sz="1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f)(x)=f(f(x))=f(x+2)=(x+2)+2=x+4,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(f</a:t>
            </a:r>
            <a:r>
              <a:rPr lang="en-US" altLang="zh-CN" sz="1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g)(x)=f(g(x))=f(2x)=2x+2,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(f</a:t>
            </a:r>
            <a:r>
              <a:rPr lang="en-US" altLang="zh-CN" sz="1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h)(x)=f(h(x))=f(x-1)=(x-1)+2=x+1,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(g</a:t>
            </a:r>
            <a:r>
              <a:rPr lang="en-US" altLang="zh-CN" sz="1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f)(x)=g(f(x))=g(x+2)=2(x+2)=2x+4,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(f</a:t>
            </a:r>
            <a:r>
              <a:rPr lang="en-US" altLang="zh-CN" sz="1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h)(x)=f(g(h(x)))=f(g(x-1))=f(2x-2)=2x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 ■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从例子中可以看到，函数的复合与二元关系的复合一样不满足交换律。如果复合的结果是空集合，则说这个复合无意义。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DED-7EA5-4191-A3A4-29E24D823E7C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BCC6-DAC6-4CF2-BE3A-38EFAF66B374}" type="slidenum">
              <a:rPr lang="en-US" altLang="zh-CN"/>
              <a:pPr/>
              <a:t>41</a:t>
            </a:fld>
            <a:r>
              <a:rPr lang="en-US" altLang="zh-CN"/>
              <a:t>/102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函数的复合运算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971550" y="1069975"/>
            <a:ext cx="7848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6.4: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都是实数集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上的函数，分别定义为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f(x)=x+2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g(x)=2x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h(x)=x-1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。求：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解：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显然，函数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的任意有限次复合结果仍是实数集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上的函数。根据复合定义可得：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)(x)=f(f(x))=f(x+2)=(x+2)+2=x+4,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)(x)=f(g(x))=f(2x)=2x+2,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)(x)=f(h(x))=f(x-1)=(x-1)+2=x+1,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)(x)=g(f(x))=g(x+2)=2(x+2)=2x+4,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)(x)=f(g(h(x)))=f(g(x-1))=f(2x-2)=2x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 ■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从例子中可以看到，函数的复合与二元关系的复合一样不满足交换律。如果复合的结果是空集合，则说这个复合无意义。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CB6D-6B43-4B87-B4CB-D17EC5D8A460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5647-7D8E-4A0D-B6E5-E77B892CD181}" type="slidenum">
              <a:rPr lang="en-US" altLang="zh-CN"/>
              <a:pPr/>
              <a:t>42</a:t>
            </a:fld>
            <a:r>
              <a:rPr lang="en-US" altLang="zh-CN"/>
              <a:t>/102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函数的复合运算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971550" y="1069975"/>
            <a:ext cx="7848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6.4: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都是实数集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上的函数，分别定义为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f(x)=x+2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g(x)=2x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h(x)=x-1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。求：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解：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显然，函数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的任意有限次复合结果仍是实数集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上的函数。根据复合定义可得：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f)(x)=f(f(x))=f(x+2)=(x+2)+2=x+4,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g)(x)=f(g(x))=f(2x)=2x+2,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h)(x)=f(h(x))=f(x-1)=(x-1)+2=x+1,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(g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f)(x)=g(f(x))=g(x+2)=2(x+2)=2x+4,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(f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h)(x)=f(g(h(x)))=f(g(x-1))=f(2x-2)=2x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 ■</a:t>
            </a:r>
          </a:p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从例子中可以看到，函数的复合与二元关系的复合一样不满足交换律。如果复合的结果是空集合，则说这个复合无意义。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5DA-1F10-46E9-A2DC-44FD8F43322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74D7-B736-46E6-9966-0C53A237FF8F}" type="slidenum">
              <a:rPr lang="en-US" altLang="zh-CN"/>
              <a:pPr/>
              <a:t>43</a:t>
            </a:fld>
            <a:r>
              <a:rPr lang="en-US" altLang="zh-CN"/>
              <a:t>/102</a:t>
            </a:r>
          </a:p>
        </p:txBody>
      </p:sp>
      <p:sp>
        <p:nvSpPr>
          <p:cNvPr id="2089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 换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042988" y="1052513"/>
            <a:ext cx="7772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6.5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有限集合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A={a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双射函数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en-US" altLang="zh-CN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排列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l-GR" altLang="zh-CN" sz="2800" b="1" dirty="0">
                <a:solidFill>
                  <a:srgbClr val="0000FF"/>
                </a:solidFill>
              </a:rPr>
              <a:t>π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称为置换的阶。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常表示为：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1258888" y="3860800"/>
            <a:ext cx="7561262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∵A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上的每一个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置换结果都得到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中元素的一种排列。</a:t>
            </a:r>
            <a:endParaRPr lang="zh-CN" altLang="en-US" sz="2800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∴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阶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置换的数目为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n!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把每个元素映射到自身的置换称为单位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恒等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置换。</a:t>
            </a:r>
          </a:p>
        </p:txBody>
      </p:sp>
      <p:graphicFrame>
        <p:nvGraphicFramePr>
          <p:cNvPr id="20890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95513" y="2852738"/>
          <a:ext cx="4984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2" name="Equation" r:id="rId3" imgW="2234880" imgH="482400" progId="Equation.DSMT4">
                  <p:embed/>
                </p:oleObj>
              </mc:Choice>
              <mc:Fallback>
                <p:oleObj name="Equation" r:id="rId3" imgW="22348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984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F79-02DC-450D-90BF-41B7E410D8DB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C0C-F235-4D86-BBCD-17472E7887C7}" type="slidenum">
              <a:rPr lang="en-US" altLang="zh-CN"/>
              <a:pPr/>
              <a:t>44</a:t>
            </a:fld>
            <a:r>
              <a:rPr lang="en-US" altLang="zh-CN"/>
              <a:t>/102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 换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6.5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是有限集合，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A={a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的双射函数称为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阶置换或排列，记为</a:t>
            </a:r>
            <a:r>
              <a:rPr lang="el-GR" altLang="zh-CN" sz="2800"/>
              <a:t>π</a:t>
            </a:r>
            <a:r>
              <a:rPr lang="en-US" altLang="zh-CN" sz="2800"/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A→A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称为置换的阶。</a:t>
            </a:r>
            <a:r>
              <a:rPr lang="zh-CN" altLang="en-US" sz="2800">
                <a:ea typeface="楷体_GB2312" pitchFamily="49" charset="-122"/>
              </a:rPr>
              <a:t>常表示为：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258888" y="3860800"/>
            <a:ext cx="7561262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∵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上的每一个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置换结果都得到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中元素的一种排列。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∴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阶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置换的数目为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n!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把每个元素映射到自身的置换称为单位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恒等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置换。</a:t>
            </a:r>
          </a:p>
        </p:txBody>
      </p:sp>
      <p:graphicFrame>
        <p:nvGraphicFramePr>
          <p:cNvPr id="27238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95513" y="2852738"/>
          <a:ext cx="4984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2" name="Equation" r:id="rId3" imgW="2234880" imgH="482400" progId="Equation.DSMT4">
                  <p:embed/>
                </p:oleObj>
              </mc:Choice>
              <mc:Fallback>
                <p:oleObj name="Equation" r:id="rId3" imgW="2234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984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CC04-34E0-4CA0-97C9-2083E108FE67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626F-9C20-4968-94FD-56274172109A}" type="slidenum">
              <a:rPr lang="en-US" altLang="zh-CN"/>
              <a:pPr/>
              <a:t>45</a:t>
            </a:fld>
            <a:r>
              <a:rPr lang="en-US" altLang="zh-CN"/>
              <a:t>/102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 换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042988" y="1052513"/>
            <a:ext cx="7772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6.5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是有限集合，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A={a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aseline="-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的双射函数称为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阶置换或排列，记为</a:t>
            </a:r>
            <a:r>
              <a:rPr lang="el-GR" altLang="zh-CN" sz="2800"/>
              <a:t>π</a:t>
            </a:r>
            <a:r>
              <a:rPr lang="en-US" altLang="zh-CN" sz="2800"/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A→A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称为置换的阶。</a:t>
            </a:r>
            <a:r>
              <a:rPr lang="zh-CN" altLang="en-US" sz="2800">
                <a:ea typeface="楷体_GB2312" pitchFamily="49" charset="-122"/>
              </a:rPr>
              <a:t>常表示为：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258888" y="3860800"/>
            <a:ext cx="7561262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∵A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上的每一个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置换结果都得到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中元素的一种排列。</a:t>
            </a:r>
            <a:endParaRPr lang="zh-CN" altLang="en-US" sz="28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置换的数目为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n!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把每个元素映射到自身的置换称为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单位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恒等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7341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95513" y="2852738"/>
          <a:ext cx="4984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6" name="Equation" r:id="rId3" imgW="2234880" imgH="482400" progId="Equation.DSMT4">
                  <p:embed/>
                </p:oleObj>
              </mc:Choice>
              <mc:Fallback>
                <p:oleObj name="Equation" r:id="rId3" imgW="2234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984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56B-0D1A-4104-910A-D09F82BA26A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53B-61EB-4F29-A062-36D670D410D0}" type="slidenum">
              <a:rPr lang="en-US" altLang="zh-CN"/>
              <a:pPr/>
              <a:t>46</a:t>
            </a:fld>
            <a:r>
              <a:rPr lang="en-US" altLang="zh-CN"/>
              <a:t>/102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6.5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753350" cy="585787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A={1,2,3}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上的置换共有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099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1885950"/>
          <a:ext cx="5400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5" name="Equation" r:id="rId3" imgW="2400120" imgH="457200" progId="Equation.DSMT4">
                  <p:embed/>
                </p:oleObj>
              </mc:Choice>
              <mc:Fallback>
                <p:oleObj name="Equation" r:id="rId3" imgW="24001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85950"/>
                        <a:ext cx="5400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1692275" y="3068638"/>
          <a:ext cx="547211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6" name="Equation" r:id="rId5" imgW="2412720" imgH="457200" progId="Equation.DSMT4">
                  <p:embed/>
                </p:oleObj>
              </mc:Choice>
              <mc:Fallback>
                <p:oleObj name="Equation" r:id="rId5" imgW="24127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547211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1476375" y="4365625"/>
            <a:ext cx="6408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第一个为单位置换。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763713" y="443706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99C-317E-4AEC-A3DE-59BDC0C53D2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9194-30C1-49FC-A111-D6988AFBD527}" type="slidenum">
              <a:rPr lang="en-US" altLang="zh-CN"/>
              <a:pPr/>
              <a:t>47</a:t>
            </a:fld>
            <a:r>
              <a:rPr lang="en-US" altLang="zh-CN"/>
              <a:t>/102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循 环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16013" y="1196975"/>
            <a:ext cx="76327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通过前面例子可以看到，前面用两行表示法有时显得很繁琐，不易直观看到元素之间的变化关系。下面介绍一种将</a:t>
            </a: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表示成</a:t>
            </a: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的积的形式，即可方便对置换运算进行处理。</a:t>
            </a:r>
          </a:p>
          <a:p>
            <a:pPr marL="342900" indent="-3429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方法思路：当置换中出现一条循环链：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时，把这组变化表示成（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ijk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pq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）的循环形式，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的情况则略而不写。这样即可把置换中所有的循环变化链都转换成循环形式，置换就表示成了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循环的积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注意：单位置换只需要表示成由一个元素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构成的循环：（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）。见下页示例。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DBBA-6EEA-462C-B7DD-C184D8F31CF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3F45-12FC-4ECB-9580-224F3DA3D77C}" type="slidenum">
              <a:rPr lang="en-US" altLang="zh-CN"/>
              <a:pPr/>
              <a:t>48</a:t>
            </a:fld>
            <a:r>
              <a:rPr lang="en-US" altLang="zh-CN"/>
              <a:t>/102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循 环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116013" y="1196975"/>
            <a:ext cx="76327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通过前面例子可以看到，前面用两行表示法有时显得很繁琐，不易直观看到元素之间的变化关系。下面介绍一种将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表示成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的积的形式，即可方便对置换运算进行处理。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方法思路：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当置换中出现一条循环链：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时，把这组变化表示成（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ijk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pq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）的循环形式，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变成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的情况则略而不写。这样即可把置换中所有的循环变化链都转换成循环形式，置换就表示成了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循环的积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单位置换只需要表示成由一个元素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构成的循环：（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zh-CN" altLang="en-US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见下页示例。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DE0F-B615-477E-8C18-35328E3A614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56FA-B9F9-490E-87BA-7D2D57A99B86}" type="slidenum">
              <a:rPr lang="en-US" altLang="zh-CN"/>
              <a:pPr/>
              <a:t>49</a:t>
            </a:fld>
            <a:r>
              <a:rPr lang="en-US" altLang="zh-CN"/>
              <a:t>/102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3733800" cy="511175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</a:rPr>
              <a:t>设</a:t>
            </a:r>
          </a:p>
        </p:txBody>
      </p:sp>
      <p:graphicFrame>
        <p:nvGraphicFramePr>
          <p:cNvPr id="2140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200150"/>
          <a:ext cx="60721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1" name="Equation" r:id="rId3" imgW="3606480" imgH="457200" progId="Equation.DSMT4">
                  <p:embed/>
                </p:oleObj>
              </mc:Choice>
              <mc:Fallback>
                <p:oleObj name="Equation" r:id="rId3" imgW="3606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00150"/>
                        <a:ext cx="60721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1908175" y="2060575"/>
          <a:ext cx="63357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2" name="Equation" r:id="rId5" imgW="3606480" imgH="457200" progId="Equation.DSMT4">
                  <p:embed/>
                </p:oleObj>
              </mc:Choice>
              <mc:Fallback>
                <p:oleObj name="Equation" r:id="rId5" imgW="36064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63357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1187450" y="2852738"/>
            <a:ext cx="758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B2B2B2"/>
                </a:solidFill>
              </a:rPr>
              <a:t>则：</a:t>
            </a:r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1619250" y="3357563"/>
          <a:ext cx="64817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3" name="Equation" r:id="rId7" imgW="4063680" imgH="457200" progId="Equation.DSMT4">
                  <p:embed/>
                </p:oleObj>
              </mc:Choice>
              <mc:Fallback>
                <p:oleObj name="Equation" r:id="rId7" imgW="40636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64817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8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1692275" y="4292600"/>
          <a:ext cx="64801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4" name="Equation" r:id="rId9" imgW="2222280" imgH="965160" progId="Equation.DSMT4">
                  <p:embed/>
                </p:oleObj>
              </mc:Choice>
              <mc:Fallback>
                <p:oleObj name="Equation" r:id="rId9" imgW="2222280" imgH="965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4801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38DC-DCA4-428C-AACF-ED294878F19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9AD4-C98E-4B21-9B87-6EAD9847D3E1}" type="slidenum">
              <a:rPr lang="en-US" altLang="zh-CN"/>
              <a:pPr/>
              <a:t>5</a:t>
            </a:fld>
            <a:r>
              <a:rPr lang="en-US" altLang="zh-CN"/>
              <a:t>/102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第六章  函数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59337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函数是一种特殊的二元关系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我们可以把函数看作输入输出关系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它把一个集合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输入集合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的元素变成另一个集合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输出集合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的元素。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在高等数学中，函数的概念是从变量的角度提出来，而且是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在实数集合上讨论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，这种函数一般是连续或间断连续的函数。</a:t>
            </a:r>
          </a:p>
          <a:p>
            <a:pPr algn="l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这里，将连续函数的概念推广到对离散量的讨论。前面所讨论的有关集合或关系的运算和性质，对于函数完全适用。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BBD-A4C9-4327-8F0E-DD077A4D090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28F0-BA2F-43F9-823C-CAF05FC4E661}" type="slidenum">
              <a:rPr lang="en-US" altLang="zh-CN"/>
              <a:pPr/>
              <a:t>50</a:t>
            </a:fld>
            <a:r>
              <a:rPr lang="en-US" altLang="zh-CN"/>
              <a:t>/102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3733800" cy="511175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</a:rPr>
              <a:t>设</a:t>
            </a:r>
          </a:p>
        </p:txBody>
      </p:sp>
      <p:graphicFrame>
        <p:nvGraphicFramePr>
          <p:cNvPr id="279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200150"/>
          <a:ext cx="60721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0" name="Equation" r:id="rId3" imgW="3606480" imgH="457200" progId="Equation.DSMT4">
                  <p:embed/>
                </p:oleObj>
              </mc:Choice>
              <mc:Fallback>
                <p:oleObj name="Equation" r:id="rId3" imgW="3606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00150"/>
                        <a:ext cx="60721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908175" y="2060575"/>
          <a:ext cx="63357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1" name="Equation" r:id="rId5" imgW="3606480" imgH="457200" progId="Equation.DSMT4">
                  <p:embed/>
                </p:oleObj>
              </mc:Choice>
              <mc:Fallback>
                <p:oleObj name="Equation" r:id="rId5" imgW="36064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63357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187450" y="2852738"/>
            <a:ext cx="758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则：</a:t>
            </a:r>
          </a:p>
        </p:txBody>
      </p:sp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1619250" y="3357563"/>
          <a:ext cx="64817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2" name="Equation" r:id="rId7" imgW="4063680" imgH="457200" progId="Equation.DSMT4">
                  <p:embed/>
                </p:oleObj>
              </mc:Choice>
              <mc:Fallback>
                <p:oleObj name="Equation" r:id="rId7" imgW="40636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64817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8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1692275" y="4292600"/>
          <a:ext cx="64801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3" name="Equation" r:id="rId9" imgW="2222280" imgH="965160" progId="Equation.DSMT4">
                  <p:embed/>
                </p:oleObj>
              </mc:Choice>
              <mc:Fallback>
                <p:oleObj name="Equation" r:id="rId9" imgW="2222280" imgH="965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4801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AutoShape 9"/>
          <p:cNvSpPr>
            <a:spLocks noChangeArrowheads="1"/>
          </p:cNvSpPr>
          <p:nvPr/>
        </p:nvSpPr>
        <p:spPr bwMode="auto">
          <a:xfrm>
            <a:off x="6732588" y="4868863"/>
            <a:ext cx="1657350" cy="576262"/>
          </a:xfrm>
          <a:prstGeom prst="wedgeRoundRectCallout">
            <a:avLst>
              <a:gd name="adj1" fmla="val -178162"/>
              <a:gd name="adj2" fmla="val -72588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B2B2B2"/>
                </a:solidFill>
                <a:ea typeface="楷体_GB2312" pitchFamily="49" charset="-122"/>
              </a:rPr>
              <a:t>循环的积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0A84-F2B0-4885-A84A-05789C4A4B36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9DC-876E-49ED-992C-96EBF478CD6C}" type="slidenum">
              <a:rPr lang="en-US" altLang="zh-CN"/>
              <a:pPr/>
              <a:t>51</a:t>
            </a:fld>
            <a:r>
              <a:rPr lang="en-US" altLang="zh-CN"/>
              <a:t>/102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3733800" cy="511175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</a:rPr>
              <a:t>设</a:t>
            </a:r>
          </a:p>
        </p:txBody>
      </p:sp>
      <p:graphicFrame>
        <p:nvGraphicFramePr>
          <p:cNvPr id="278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200150"/>
          <a:ext cx="60721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6" name="Equation" r:id="rId3" imgW="3606480" imgH="457200" progId="Equation.DSMT4">
                  <p:embed/>
                </p:oleObj>
              </mc:Choice>
              <mc:Fallback>
                <p:oleObj name="Equation" r:id="rId3" imgW="3606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00150"/>
                        <a:ext cx="60721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908175" y="2060575"/>
          <a:ext cx="63357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7" name="Equation" r:id="rId5" imgW="3606480" imgH="457200" progId="Equation.DSMT4">
                  <p:embed/>
                </p:oleObj>
              </mc:Choice>
              <mc:Fallback>
                <p:oleObj name="Equation" r:id="rId5" imgW="36064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63357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1187450" y="2852738"/>
            <a:ext cx="758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则：</a:t>
            </a:r>
          </a:p>
        </p:txBody>
      </p:sp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1619250" y="3357563"/>
          <a:ext cx="64817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8" name="Equation" r:id="rId7" imgW="4063680" imgH="457200" progId="Equation.DSMT4">
                  <p:embed/>
                </p:oleObj>
              </mc:Choice>
              <mc:Fallback>
                <p:oleObj name="Equation" r:id="rId7" imgW="40636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64817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8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1692275" y="4292600"/>
          <a:ext cx="64801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9" name="Equation" r:id="rId9" imgW="2222280" imgH="965160" progId="Equation.DSMT4">
                  <p:embed/>
                </p:oleObj>
              </mc:Choice>
              <mc:Fallback>
                <p:oleObj name="Equation" r:id="rId9" imgW="2222280" imgH="965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4801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7" name="AutoShape 9"/>
          <p:cNvSpPr>
            <a:spLocks noChangeArrowheads="1"/>
          </p:cNvSpPr>
          <p:nvPr/>
        </p:nvSpPr>
        <p:spPr bwMode="auto">
          <a:xfrm>
            <a:off x="6732588" y="4868863"/>
            <a:ext cx="1657350" cy="576262"/>
          </a:xfrm>
          <a:prstGeom prst="wedgeRoundRectCallout">
            <a:avLst>
              <a:gd name="adj1" fmla="val -178162"/>
              <a:gd name="adj2" fmla="val -72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循环的积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76CE-0FB6-4D9A-BAE3-7D585BD5E40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EBE5-FE6F-495F-81E8-D62CA032D521}" type="slidenum">
              <a:rPr lang="en-US" altLang="zh-CN"/>
              <a:pPr/>
              <a:t>52</a:t>
            </a:fld>
            <a:r>
              <a:rPr lang="en-US" altLang="zh-CN"/>
              <a:t>/102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循环的积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753350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一个置换可能由一个单一的循环表示出来，也可能由多个循环连接在一起表示，称之为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循环的积（置换的复合）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当两个循环没有公共元素时，它们的积仍是原来的两个循环；当两个循环有公共元素时，它们的积按照复合的意义变成了新的循环的积。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kumimoji="0"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graphicFrame>
        <p:nvGraphicFramePr>
          <p:cNvPr id="2508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4941888"/>
          <a:ext cx="26447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8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26447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A5B6-0A06-462E-949F-96CAC0113EE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35AE-C996-404F-83B0-F10644D19DD9}" type="slidenum">
              <a:rPr lang="en-US" altLang="zh-CN"/>
              <a:pPr/>
              <a:t>53</a:t>
            </a:fld>
            <a:r>
              <a:rPr lang="en-US" altLang="zh-CN"/>
              <a:t>/102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循环的积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753350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一个置换可能由一个单一的循环表示出来，也可能由多个循环连接在一起表示，称之为循环的积（置换的复合）。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当两个循环没有公共元素时，它们的积仍是原来的两个循环；当两个循环有公共元素时，它们的积按照复合的意义变成了新的循环的积。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graphicFrame>
        <p:nvGraphicFramePr>
          <p:cNvPr id="280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79600" y="4941888"/>
          <a:ext cx="26447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3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941888"/>
                        <a:ext cx="26447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760F-1A2E-4FF3-9509-7CA54DAE203A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E32B-8656-4A0A-8ECD-9A4C041F202C}" type="slidenum">
              <a:rPr lang="en-US" altLang="zh-CN"/>
              <a:pPr/>
              <a:t>54</a:t>
            </a:fld>
            <a:r>
              <a:rPr lang="en-US" altLang="zh-CN"/>
              <a:t>/102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71550" y="1052513"/>
            <a:ext cx="78486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的函数，则：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是满射，则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的满射；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是单射，则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的单射；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是双射，则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的双射。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042988" y="3716338"/>
            <a:ext cx="78486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是满射，所以存在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g(b)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  对于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，又因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是满射，所以存在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a∈X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  从而有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g(b)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g(f(a))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  即存在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a∈X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是满射。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5580063" y="4652963"/>
            <a:ext cx="2663825" cy="503237"/>
          </a:xfrm>
          <a:prstGeom prst="wedgeRoundRectCallout">
            <a:avLst>
              <a:gd name="adj1" fmla="val -60370"/>
              <a:gd name="adj2" fmla="val 136435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B2B2B2"/>
                </a:solidFill>
                <a:ea typeface="楷体_GB2312" pitchFamily="49" charset="-122"/>
              </a:rPr>
              <a:t>按定义证明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9B30-C815-4D66-A0B8-25B43A9402FE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3C6E-D9B8-4324-B6A1-43618F4FD966}" type="slidenum">
              <a:rPr lang="en-US" altLang="zh-CN"/>
              <a:pPr/>
              <a:t>55</a:t>
            </a:fld>
            <a:r>
              <a:rPr lang="en-US" altLang="zh-CN"/>
              <a:t>/102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的函数，则：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的满射；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是单射，则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的单射；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是双射，则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的双射。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042988" y="3716338"/>
            <a:ext cx="78486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c∈Z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是满射，所以存在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g(b)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 对于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，又因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是满射，所以存在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a∈X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 从而有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g(b)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g(f(a))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即存在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a∈X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是满射。</a:t>
            </a:r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5580063" y="4797425"/>
            <a:ext cx="2663825" cy="358775"/>
          </a:xfrm>
          <a:prstGeom prst="wedgeRoundRectCallout">
            <a:avLst>
              <a:gd name="adj1" fmla="val -60370"/>
              <a:gd name="adj2" fmla="val 171241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>
                <a:solidFill>
                  <a:srgbClr val="B2B2B2"/>
                </a:solidFill>
                <a:ea typeface="楷体_GB2312" pitchFamily="49" charset="-122"/>
              </a:rPr>
              <a:t>按定义证明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828C-E98E-4263-B2F6-EB861900454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79A2-0EB4-463F-9EEF-77650FEFA8E3}" type="slidenum">
              <a:rPr lang="en-US" altLang="zh-CN"/>
              <a:pPr/>
              <a:t>56</a:t>
            </a:fld>
            <a:r>
              <a:rPr lang="en-US" altLang="zh-CN"/>
              <a:t>/102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971550" y="1052513"/>
            <a:ext cx="78486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的函数，则：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的满射；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是单射，则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的单射；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f,g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是双射，则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也是从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的双射。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042988" y="3716338"/>
            <a:ext cx="78486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c∈Z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是满射，所以存在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g(b)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 对于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b∈Y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，又因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是满射，所以存在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a∈X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 从而有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g(b)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g(f(a))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 即存在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a∈X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是满射。</a:t>
            </a:r>
          </a:p>
        </p:txBody>
      </p:sp>
      <p:sp>
        <p:nvSpPr>
          <p:cNvPr id="282629" name="AutoShape 5"/>
          <p:cNvSpPr>
            <a:spLocks noChangeArrowheads="1"/>
          </p:cNvSpPr>
          <p:nvPr/>
        </p:nvSpPr>
        <p:spPr bwMode="auto">
          <a:xfrm>
            <a:off x="5940152" y="5915026"/>
            <a:ext cx="2663825" cy="503237"/>
          </a:xfrm>
          <a:prstGeom prst="wedgeRoundRectCallout">
            <a:avLst>
              <a:gd name="adj1" fmla="val -62277"/>
              <a:gd name="adj2" fmla="val -604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按定义证明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7FD5-65A8-4233-AD60-338708EFA42C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64C7-D0CB-4E12-998F-2F032E8E1DD3}" type="slidenum">
              <a:rPr lang="en-US" altLang="zh-CN"/>
              <a:pPr/>
              <a:t>57</a:t>
            </a:fld>
            <a:r>
              <a:rPr lang="en-US" altLang="zh-CN"/>
              <a:t>/102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329488" cy="719138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</a:rPr>
              <a:t>证明：（续）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116013" y="1341438"/>
            <a:ext cx="77724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由于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是单射，所以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)≠f(a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是单射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)≠g(b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g(f(a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))≠g(f(a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从而有：</a:t>
            </a:r>
          </a:p>
          <a:p>
            <a:pPr marL="990600" lvl="1" indent="-533400"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)≠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(a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800" b="1" dirty="0" err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dirty="0" err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 b="1" dirty="0" err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是单射。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1),2)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的直接结果。■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CA8B-FD35-4CE4-ACCA-9EE74BAD052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5117-C96D-4A49-8D6D-EE1811470349}" type="slidenum">
              <a:rPr lang="en-US" altLang="zh-CN"/>
              <a:pPr/>
              <a:t>58</a:t>
            </a:fld>
            <a:r>
              <a:rPr lang="en-US" altLang="zh-CN"/>
              <a:t>/102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329488" cy="719138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</a:rPr>
              <a:t>证明：（续）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116013" y="1341438"/>
            <a:ext cx="77724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∈X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≠a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由于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是单射，所以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)≠f(a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令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，由于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是单射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g(b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)≠g(b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g(f(a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))≠g(f(a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从而有：</a:t>
            </a:r>
          </a:p>
          <a:p>
            <a:pPr marL="990600" lvl="1" indent="-533400"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 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)≠g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 (a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所以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是单射。</a:t>
            </a:r>
          </a:p>
          <a:p>
            <a:pPr marL="533400" indent="-5334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1),2)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的直接结果。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FE4-46AA-43D6-85B1-2CF50929A26E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EC69-A042-4AAF-855A-032D87F6B33D}" type="slidenum">
              <a:rPr lang="en-US" altLang="zh-CN"/>
              <a:pPr/>
              <a:t>59</a:t>
            </a:fld>
            <a:r>
              <a:rPr lang="en-US" altLang="zh-CN"/>
              <a:t>/102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逆函数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900113" y="1052513"/>
            <a:ext cx="80152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6.6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是一个函数，如果存在一个函数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Y→X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x)[(g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f)(x)=x]</a:t>
            </a:r>
            <a:r>
              <a:rPr lang="en-US" altLang="zh-CN" b="1">
                <a:solidFill>
                  <a:srgbClr val="0000FF"/>
                </a:solidFill>
              </a:rPr>
              <a:t>∧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y)[(f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g)(y)=y],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逆函数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971550" y="2781300"/>
            <a:ext cx="7772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例：设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R→R,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342900" indent="-3429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{&lt;x,x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&gt;|x∈R}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{&lt;x,x+1&gt;|x∈R}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1116013" y="4149725"/>
            <a:ext cx="7704137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）对任意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(-x)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=f(-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不是单射函数，即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非双射函数，因此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的逆函数不存在。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是双射函数，所以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存在，且有：</a:t>
            </a:r>
          </a:p>
          <a:p>
            <a:pPr marL="742950" lvl="1" indent="-28575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{&lt;x,x-1&gt;|x∈R}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56A9-4C81-4ABF-BCB5-551B412DC304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AA6C-8547-468D-A21B-B4A5FBB74E80}" type="slidenum">
              <a:rPr lang="en-US" altLang="zh-CN"/>
              <a:pPr/>
              <a:t>6</a:t>
            </a:fld>
            <a:r>
              <a:rPr lang="en-US" altLang="zh-CN"/>
              <a:t>/102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第六章  函数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59337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函数是一种特殊的二元关系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我们可以把函数看作输入输出关系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它把一个集合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输入集合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的元素变成另一个集合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输出集合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的元素。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在高等数学中，函数的概念是从变量的角度提出来，而且是在实数集合上讨论，这种函数一般是连续或间断连续的函数。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这里，将连续函数的概念推广到对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离散量的讨论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。前面所讨论的有关</a:t>
            </a: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集合或关系的运算和性质，对于函数完全适用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   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708-1C2D-4098-AE9D-D19C4033ED4B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7051-8CB8-4D2B-9BC7-637CFACF48ED}" type="slidenum">
              <a:rPr lang="en-US" altLang="zh-CN"/>
              <a:pPr/>
              <a:t>60</a:t>
            </a:fld>
            <a:r>
              <a:rPr lang="en-US" altLang="zh-CN"/>
              <a:t>/102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逆函数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00113" y="1052513"/>
            <a:ext cx="80152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6.6 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是一个函数，如果存在一个函数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Y→X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x)[(g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f)(x)=x]</a:t>
            </a:r>
            <a:r>
              <a:rPr lang="en-US" altLang="zh-CN"/>
              <a:t>∧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y)[(f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g)(y)=y],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的逆函数，记为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71550" y="2781300"/>
            <a:ext cx="7772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6.7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R→R,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{&lt;x,x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&gt;|x∈R}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{&lt;x,x+1&gt;|x∈R}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。求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116013" y="4149725"/>
            <a:ext cx="7704137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）对任意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(-x)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=f(-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不是单射函数，即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非双射函数，因此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的逆函数不存在。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是双射函数，所以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存在，且有：</a:t>
            </a:r>
          </a:p>
          <a:p>
            <a:pPr marL="742950" lvl="1" indent="-28575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{&lt;x,x-1&gt;|x∈R}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C70-774B-47A7-9498-45F909B74BF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2162-0CC5-4DBE-AF02-F671742B10E0}" type="slidenum">
              <a:rPr lang="en-US" altLang="zh-CN"/>
              <a:pPr/>
              <a:t>61</a:t>
            </a:fld>
            <a:r>
              <a:rPr lang="en-US" altLang="zh-CN"/>
              <a:t>/102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逆函数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00113" y="1052513"/>
            <a:ext cx="80152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6.6 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是一个函数，如果存在一个函数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Y→X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x)[(g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f)(x)=x]</a:t>
            </a:r>
            <a:r>
              <a:rPr lang="en-US" altLang="zh-CN"/>
              <a:t>∧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y)[(f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g)(y)=y],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的逆函数，记为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971550" y="2781300"/>
            <a:ext cx="7772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6.7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R→R,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{&lt;x,x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&gt;|x∈R}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{&lt;x,x+1&gt;|x∈R}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。求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116013" y="4149725"/>
            <a:ext cx="7704137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(-x)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=f(-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不是单射函数，即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非双射函数，因此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的逆函数不存在。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是双射函数，所以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存在，且有：</a:t>
            </a:r>
          </a:p>
          <a:p>
            <a:pPr marL="742950" lvl="1" indent="-28575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{&lt;x,x-1&gt;|x∈R}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58F0-31EF-40E4-97B1-D4F7DBE0E7F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010A-68F2-473C-97E6-FE4A9CADB876}" type="slidenum">
              <a:rPr lang="en-US" altLang="zh-CN"/>
              <a:pPr/>
              <a:t>62</a:t>
            </a:fld>
            <a:r>
              <a:rPr lang="en-US" altLang="zh-CN"/>
              <a:t>/102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逆函数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900113" y="1052513"/>
            <a:ext cx="80152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6.6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X→Y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是一个函数，如果存在一个函数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Y→X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x)[(g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f)(x)=x]</a:t>
            </a:r>
            <a:r>
              <a:rPr lang="en-US" altLang="zh-CN"/>
              <a:t>∧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y)[(f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g)(y)=y],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的逆函数，记为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71550" y="2781300"/>
            <a:ext cx="7772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6.7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R→R,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满足：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{&lt;x,x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&gt;|x∈R}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{&lt;x,x+1&gt;|x∈R}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。求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116013" y="4149725"/>
            <a:ext cx="7704137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∈R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(-x)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=f(-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不是单射函数，即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非双射函数，因此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的逆函数不存在。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是双射函数，所以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存在，且有：</a:t>
            </a:r>
          </a:p>
          <a:p>
            <a:pPr marL="742950" lvl="1" indent="-28575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{&lt;x,x-1&gt;|x∈R}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A2A-8A24-41A6-B137-F06E95F26ABC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5F-E6BA-445A-BBBB-2B80A8CC5577}" type="slidenum">
              <a:rPr lang="en-US" altLang="zh-CN"/>
              <a:pPr/>
              <a:t>63</a:t>
            </a:fld>
            <a:r>
              <a:rPr lang="en-US" altLang="zh-CN"/>
              <a:t>/102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存在逆函数当且仅当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的双射，根据定义，对每个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Y,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有且仅有一个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X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f(x)=y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。因此可定义一个映射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g:Y</a:t>
            </a:r>
            <a:r>
              <a:rPr kumimoji="0" lang="en-US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 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g(y)=x,  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所以   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 对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xX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gof)(x)=x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 对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(f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og)(y)=y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由逆函数的定义，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的逆函数。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反之，如果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有逆函数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(y))=y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令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x=f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(y),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f(x)=y,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是满射。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又设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s,tx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f(s)=f(t),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-1(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f(s))= 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-1(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f(t))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是单射。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9ABD-0D50-4D87-9BA8-014EA8C4E08C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4C4-B115-400D-A7B6-299E4493C72B}" type="slidenum">
              <a:rPr lang="en-US" altLang="zh-CN"/>
              <a:pPr/>
              <a:t>64</a:t>
            </a:fld>
            <a:r>
              <a:rPr lang="en-US" altLang="zh-CN"/>
              <a:t>/102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存在逆函数当且仅当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是双射。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证明：</a:t>
            </a:r>
            <a:r>
              <a:rPr kumimoji="0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4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>
                <a:solidFill>
                  <a:srgbClr val="E81F1A"/>
                </a:solidFill>
                <a:latin typeface="楷体_GB2312" pitchFamily="49" charset="-122"/>
                <a:ea typeface="楷体_GB2312" pitchFamily="49" charset="-122"/>
              </a:rPr>
              <a:t>双射，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根据定义，对每个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Y,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有且仅有一个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X 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f(x)=y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。因此可定义一个映射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g:Y</a:t>
            </a:r>
            <a:r>
              <a:rPr kumimoji="0" lang="en-US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   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g(y)=x,    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所以   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对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xX  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gof)(x)=x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对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  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(f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og)(y)=y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由逆函数的定义，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的逆函数。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反之，如果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有逆函数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(y))=y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令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x=f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(y),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f(x)=y,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是满射。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又设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s,tx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f(s)=f(t),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 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-1(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f(s))= f</a:t>
            </a:r>
            <a:r>
              <a:rPr kumimoji="0"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-1(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f(t))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kumimoji="0"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是单射。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16F2-BB94-40A6-B351-7A040D82700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67AE-760A-417A-A1EF-5A48BA500874}" type="slidenum">
              <a:rPr lang="en-US" altLang="zh-CN"/>
              <a:pPr/>
              <a:t>65</a:t>
            </a:fld>
            <a:r>
              <a:rPr lang="en-US" altLang="zh-CN"/>
              <a:t>/102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存在逆函数当且仅当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是双射。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证明：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的双射，根据定义，对每个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Y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有且仅有一个</a:t>
            </a:r>
            <a:r>
              <a:rPr kumimoji="0" lang="en-US" altLang="zh-CN" sz="2400" b="0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en-US" altLang="zh-CN" sz="24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X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f(x)=y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。因此可定义一个映射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g:Y</a:t>
            </a:r>
            <a:r>
              <a:rPr kumimoji="0" lang="en-US" altLang="en-US" sz="2400" b="0" dirty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，使得   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g(y)=x,   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所以   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 对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xX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gof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)(x)=x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 对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(f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og)(y)=y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由逆函数的定义，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的逆函数。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反之，如果</a:t>
            </a:r>
            <a:r>
              <a:rPr kumimoji="0"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有逆函数</a:t>
            </a:r>
            <a:r>
              <a:rPr kumimoji="0"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en-US" altLang="zh-CN" sz="2400" baseline="300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kumimoji="0"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yY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f(f</a:t>
            </a:r>
            <a:r>
              <a:rPr kumimoji="0"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(y))=y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令 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x=f</a:t>
            </a:r>
            <a:r>
              <a:rPr kumimoji="0"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(y),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  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f(x)=y, 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满射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又设  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</a:t>
            </a:r>
            <a:r>
              <a:rPr kumimoji="0"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tx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  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f(s)=f(t),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  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-1(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f(s))= f</a:t>
            </a:r>
            <a:r>
              <a:rPr kumimoji="0"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-1(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f(t))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单射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18116" name="AutoShape 4"/>
          <p:cNvSpPr>
            <a:spLocks noChangeArrowheads="1"/>
          </p:cNvSpPr>
          <p:nvPr/>
        </p:nvSpPr>
        <p:spPr bwMode="auto">
          <a:xfrm>
            <a:off x="7019925" y="4797425"/>
            <a:ext cx="1871663" cy="609600"/>
          </a:xfrm>
          <a:prstGeom prst="wedgeRoundRectCallout">
            <a:avLst>
              <a:gd name="adj1" fmla="val -68912"/>
              <a:gd name="adj2" fmla="val -244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1800" b="1">
                <a:solidFill>
                  <a:srgbClr val="FF0000"/>
                </a:solidFill>
                <a:sym typeface="Symbol" pitchFamily="18" charset="2"/>
              </a:rPr>
              <a:t>任一个</a:t>
            </a:r>
            <a:r>
              <a:rPr kumimoji="0" lang="en-US" altLang="zh-CN" sz="1800" b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kumimoji="0" lang="zh-CN" altLang="en-US" sz="1800" b="1">
                <a:solidFill>
                  <a:srgbClr val="FF0000"/>
                </a:solidFill>
                <a:sym typeface="Symbol" pitchFamily="18" charset="2"/>
              </a:rPr>
              <a:t>都能找到一个</a:t>
            </a:r>
            <a:r>
              <a:rPr kumimoji="0" lang="en-US" altLang="zh-CN" sz="1800" b="1">
                <a:solidFill>
                  <a:srgbClr val="FF0000"/>
                </a:solidFill>
                <a:sym typeface="Symbol" pitchFamily="18" charset="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EAED-C36E-4D06-88E5-51C2A1DA0204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A604-F86E-4B8A-ADEA-0D73D324715C}" type="slidenum">
              <a:rPr lang="en-US" altLang="zh-CN"/>
              <a:pPr/>
              <a:t>66</a:t>
            </a:fld>
            <a:r>
              <a:rPr lang="en-US" altLang="zh-CN"/>
              <a:t>/102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405437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en-US" altLang="zh-CN" sz="24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Z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都是可逆的，则（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f)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=f</a:t>
            </a:r>
            <a:r>
              <a:rPr lang="en-US" altLang="zh-CN" sz="2400" baseline="30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aseline="30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的关系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是一个双射函数，则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也是一个双射函数，且有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X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2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）如果函数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是可逆的，则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f=I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= 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3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）如果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是双射函数则（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4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）如果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f=I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g=I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当且仅当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g=f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en-US" altLang="zh-CN">
              <a:solidFill>
                <a:srgbClr val="B2B2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E9E7-903E-432C-A78F-B51512EB631B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49AE-7F2F-4CFA-8F39-C427B4CEF0D8}" type="slidenum">
              <a:rPr lang="en-US" altLang="zh-CN"/>
              <a:pPr/>
              <a:t>67</a:t>
            </a:fld>
            <a:r>
              <a:rPr lang="en-US" altLang="zh-CN"/>
              <a:t>/102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405437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6.3</a:t>
            </a:r>
            <a:r>
              <a:rPr lang="en-US" altLang="zh-CN" sz="24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Z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都是可逆的，则（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f)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=f</a:t>
            </a:r>
            <a:r>
              <a:rPr lang="en-US" altLang="zh-CN" sz="2400" baseline="30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aseline="30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的关系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是一个双射函数，则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也是一个双射函数，且有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X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2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）如果函数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是可逆的，则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f=I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= 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3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）如果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是双射函数则（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aseline="30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4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）如果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f=I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g=I</a:t>
            </a:r>
            <a:r>
              <a:rPr lang="en-US" altLang="zh-CN" sz="2400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当且仅当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g=f</a:t>
            </a:r>
            <a:r>
              <a:rPr lang="en-US" altLang="zh-CN" sz="2400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684213" y="2205038"/>
            <a:ext cx="8135937" cy="410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均可逆，所以二者均为双射。由定理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知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也为双射。 同理，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gof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:Z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也是双射。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对任意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</a:t>
            </a:r>
            <a:r>
              <a:rPr kumimoji="0" lang="en-US" altLang="zh-CN" b="1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，因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是双射，则必有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</a:t>
            </a:r>
            <a:r>
              <a:rPr kumimoji="0" lang="en-US" altLang="zh-CN" b="1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g(y)=z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(z)=y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。同时，对于这个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</a:t>
            </a:r>
            <a:r>
              <a:rPr kumimoji="0" lang="en-US" altLang="zh-CN" b="1" dirty="0" err="1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，因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是双射，则必有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kumimoji="0" lang="en-US" altLang="zh-CN" b="1" dirty="0" err="1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(y)=x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因此，对任意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</a:t>
            </a:r>
            <a:r>
              <a:rPr kumimoji="0" lang="en-US" altLang="zh-CN" b="1" dirty="0" err="1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gof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(z)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，同时有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og</a:t>
            </a:r>
            <a:r>
              <a:rPr lang="en-US" altLang="zh-CN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(z)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          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z))=f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(y)=x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由函数相等定义可知：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gof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=f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og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CF4E-12BF-46EB-8B0F-36A913C9038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CED8-4BCB-4ADC-AEA3-6866D4289184}" type="slidenum">
              <a:rPr lang="en-US" altLang="zh-CN"/>
              <a:pPr/>
              <a:t>68</a:t>
            </a:fld>
            <a:r>
              <a:rPr lang="en-US" altLang="zh-CN"/>
              <a:t>/102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405437"/>
          </a:xfrm>
        </p:spPr>
        <p:txBody>
          <a:bodyPr/>
          <a:lstStyle/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6.3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Z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都是可逆的，则（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0" dirty="0" err="1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=f</a:t>
            </a:r>
            <a:r>
              <a:rPr lang="en-US" altLang="zh-CN" sz="2400" b="0" baseline="30000" dirty="0"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="0" baseline="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="0" baseline="30000" dirty="0"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="0" baseline="30000" dirty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>
              <a:buClr>
                <a:srgbClr val="CC0099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的关系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是一个双射函数，则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也是一个双射函数，且有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X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如果函数</a:t>
            </a:r>
            <a:r>
              <a:rPr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是可逆的，则</a:t>
            </a:r>
            <a:r>
              <a:rPr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 dirty="0">
                <a:solidFill>
                  <a:srgbClr val="FF3399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f=I</a:t>
            </a:r>
            <a:r>
              <a:rPr lang="en-US" altLang="zh-CN" sz="2400" baseline="-250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400" dirty="0" err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dirty="0" err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 dirty="0" err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 dirty="0">
                <a:solidFill>
                  <a:srgbClr val="FF3399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= </a:t>
            </a:r>
            <a:r>
              <a:rPr lang="en-US" altLang="zh-CN" sz="2400" dirty="0" err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endParaRPr lang="en-US" altLang="zh-CN" sz="2400" baseline="-25000" dirty="0">
              <a:solidFill>
                <a:srgbClr val="FF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是双射函数则（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Y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g=f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0EF-7D74-49CB-A46B-5943CE28239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B19-4E8B-4600-87FA-F2C50446E26D}" type="slidenum">
              <a:rPr lang="en-US" altLang="zh-CN"/>
              <a:pPr/>
              <a:t>69</a:t>
            </a:fld>
            <a:r>
              <a:rPr lang="en-US" altLang="zh-CN"/>
              <a:t>/102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737501"/>
          </a:xfrm>
        </p:spPr>
        <p:txBody>
          <a:bodyPr/>
          <a:lstStyle/>
          <a:p>
            <a:pPr>
              <a:buClr>
                <a:srgbClr val="CC0099"/>
              </a:buClr>
              <a:buSzPct val="75000"/>
              <a:buFont typeface="Wingdings" pitchFamily="2" charset="2"/>
              <a:buChar char="n"/>
            </a:pP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86</a:t>
            </a:r>
            <a:r>
              <a:rPr lang="en-US" altLang="zh-CN" sz="3600" dirty="0" smtClean="0">
                <a:solidFill>
                  <a:srgbClr val="FF0000"/>
                </a:solidFill>
              </a:rPr>
              <a:t>    </a:t>
            </a:r>
            <a:r>
              <a:rPr lang="en-US" altLang="zh-CN" sz="3600" dirty="0">
                <a:solidFill>
                  <a:srgbClr val="FF0000"/>
                </a:solidFill>
              </a:rPr>
              <a:t>12</a:t>
            </a:r>
            <a:r>
              <a:rPr lang="zh-CN" altLang="en-US" sz="3600" dirty="0">
                <a:solidFill>
                  <a:srgbClr val="FF0000"/>
                </a:solidFill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</a:rPr>
              <a:t>14</a:t>
            </a:r>
            <a:r>
              <a:rPr lang="zh-CN" altLang="en-US" sz="3600" dirty="0">
                <a:solidFill>
                  <a:srgbClr val="FF0000"/>
                </a:solidFill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1D34-30E9-478D-9901-25933C1D10D9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BB72-0203-41CA-BE89-18E46BE18078}" type="slidenum">
              <a:rPr lang="en-US" altLang="zh-CN"/>
              <a:pPr/>
              <a:t>7</a:t>
            </a:fld>
            <a:r>
              <a:rPr lang="en-US" altLang="zh-CN"/>
              <a:t>/102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第六章  函数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3612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任何程序在计算机中的实现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都包含种种这样或那样的变换。如编译程序把一个源程序变换成机器语言的指令集合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目标程序。或者说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计算机中的程序可以把一定范围内的任一组数据变换成另一组数据。</a:t>
            </a:r>
          </a:p>
          <a:p>
            <a:pPr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函数是许多数学工具的基础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计算机科学中大量用到函数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如数据结构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程序语言的设计与实现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开关理论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自动机理论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代数结构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可计算性理论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计算复杂化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程序正确性证明等。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0F14-3DBE-4ACB-805C-9A7A405F86CB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D288-ABBC-42B8-9DAA-EAA93A4E6A83}" type="slidenum">
              <a:rPr lang="en-US" altLang="zh-CN"/>
              <a:pPr/>
              <a:t>70</a:t>
            </a:fld>
            <a:r>
              <a:rPr lang="en-US" altLang="zh-CN"/>
              <a:t>/102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7329488" cy="719138"/>
          </a:xfrm>
        </p:spPr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§6.4  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集合的基数、可数集和不可数集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0575"/>
          </a:xfrm>
        </p:spPr>
        <p:txBody>
          <a:bodyPr/>
          <a:lstStyle/>
          <a:p>
            <a:pPr marL="711200" indent="-711200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先看几个问题：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有限集同无限集的区别是什么？两个无限集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之间可不可以比较大小？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自然数集中元素的个数同有理数集中元素的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个数那一个多？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有理数集中元素的个数同无理数集中元素的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个数那一个多？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无理数集中元素的个数同实数集中元素的个数那一个多？</a:t>
            </a:r>
          </a:p>
          <a:p>
            <a:pPr marL="711200" indent="-711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有没有最大的集合，它包含了所有的集合？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8B0-C99C-4599-8BDD-432277D3006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5DE-8BF2-469C-8286-1DDADCB24A21}" type="slidenum">
              <a:rPr lang="en-US" altLang="zh-CN"/>
              <a:pPr/>
              <a:t>71</a:t>
            </a:fld>
            <a:r>
              <a:rPr lang="en-US" altLang="zh-CN"/>
              <a:t>/102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16000" indent="-1016000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集合的基数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777162" cy="21177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集合的基数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就是集合中元素的个数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是集合容量的度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量。一般是在两个集合的元素间建立一一对应关系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其中一个作为尺度。比如我们在计算一群人和一堆物品时，就是将人和物品同数字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等一一对应起来，其本质就是在两个集合的元素之间建立了一一对应关系（即双射）。 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1042988" y="3141663"/>
            <a:ext cx="7772400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6.7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是两个集合，若在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之间存在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对应的关系（在集合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之间建立双射），则称集合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是对等的或等势的，记为：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的基数一般记为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是有限集合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的基数通常记为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︱A︱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（它是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中元素的个数）。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971550" y="5516563"/>
            <a:ext cx="784383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一般地：	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。反之不然。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EF6F-B57A-4080-9A16-EC6B135F493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16B9-751A-45D5-B389-F8BF68CE5856}" type="slidenum">
              <a:rPr lang="en-US" altLang="zh-CN"/>
              <a:pPr/>
              <a:t>72</a:t>
            </a:fld>
            <a:r>
              <a:rPr lang="en-US" altLang="zh-CN"/>
              <a:t>/102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16000" indent="-1016000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集合的基数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777162" cy="21177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集合的基数就是集合中元素的个数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是集合容量的度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量。一般是在两个集合的元素间建立一一对应关系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其中一个作为尺度。比如我们在计算一群人和一堆物品时，就是将人和物品同数字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等一一对应起来，其本质就是在两个集合的元素之间建立了一一对应关系（即双射）。 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042988" y="3068638"/>
            <a:ext cx="7772400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6.7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是两个集合，若在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之间存在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对应的关系（在集合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之间建立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），则称集合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对等的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等势的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，记为：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 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的基数一般记为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是有限集合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的基数通常记为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︱A︱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（它是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中元素的个数）。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971550" y="5516563"/>
            <a:ext cx="784383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一般地：	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。反之不然。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AD42-80FB-416D-A768-7F41B7A3A39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134-ABCE-49FC-8E91-FEEDE3E98E5E}" type="slidenum">
              <a:rPr lang="en-US" altLang="zh-CN"/>
              <a:pPr/>
              <a:t>73</a:t>
            </a:fld>
            <a:r>
              <a:rPr lang="en-US" altLang="zh-CN"/>
              <a:t>/102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16000" indent="-1016000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集合的基数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777162" cy="21177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集合的基数就是集合中元素的个数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是集合容量的度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量。一般是在两个集合的元素间建立一一对应关系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其中一个作为尺度。比如我们在计算一群人和一堆物品时，就是将人和物品同数字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等一一对应起来，其本质就是在两个集合的元素之间建立了一一对应关系（即双射）。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971550" y="3068638"/>
            <a:ext cx="7772400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6.7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是两个集合，若在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之间存在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对应的关系（在集合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之间建立双射），则称集合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是对等的或等势的，记为：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的基数一般记为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是有限集合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的基数通常记为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︱A︱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（它是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中元素的个数）。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971550" y="5516563"/>
            <a:ext cx="784383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一般地：	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。反之不然。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A87-0182-460C-9C1D-4CFEBB90020D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A51E-0901-4717-9122-AAB2FE7A1A2F}" type="slidenum">
              <a:rPr lang="en-US" altLang="zh-CN"/>
              <a:pPr/>
              <a:t>74</a:t>
            </a:fld>
            <a:r>
              <a:rPr lang="en-US" altLang="zh-CN"/>
              <a:t>/102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16000" indent="-1016000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集合的基数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777162" cy="21177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集合的基数就是集合中元素的个数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是集合容量的度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量。一般是在两个集合的元素间建立一一对应关系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其中一个作为尺度。比如我们在计算一群人和一堆物品时，就是将人和物品同数字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等一一对应起来，其本质就是在两个集合的元素之间建立了一一对应关系（即双射）。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971550" y="3068638"/>
            <a:ext cx="7772400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6.7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是两个集合，若在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之间存在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对应的关系（在集合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之间建立双射），则称集合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是对等的或等势的，记为：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的基数一般记为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是有限集合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的基数通常记为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︱A︱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（它是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中元素的个数）。</a:t>
            </a:r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971550" y="5516563"/>
            <a:ext cx="784383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一般地：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。反之不然。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CBC1-D683-4858-A911-CB335B960CCB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7963-82FD-4BF6-9209-2B705C95C026}" type="slidenum">
              <a:rPr lang="en-US" altLang="zh-CN"/>
              <a:pPr/>
              <a:t>75</a:t>
            </a:fld>
            <a:r>
              <a:rPr lang="en-US" altLang="zh-CN"/>
              <a:t>/102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96975"/>
            <a:ext cx="7620000" cy="4687888"/>
          </a:xfrm>
        </p:spPr>
        <p:txBody>
          <a:bodyPr/>
          <a:lstStyle/>
          <a:p>
            <a:pPr marL="533400" indent="-533400"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例：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自然数集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与正偶数集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是等势的，因为可以建立映射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→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使得对于每个自然数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=2n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。显然，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是双射。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■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Char char="n"/>
            </a:pPr>
            <a:endParaRPr lang="zh-CN" altLang="en-US">
              <a:solidFill>
                <a:srgbClr val="FF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注意，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的一个真子集合，按常规思维，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的元素个数似乎只有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的一半，两者元素怎么会一样多呢？这说明在考虑无限集合的基数时需要有新的视角，要用数字的理性尺度去代替粗糙的直观感觉。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9F1-D211-4084-9244-37D30AA9F4E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5093-C4C0-41E3-BAD6-AC47B879DF6E}" type="slidenum">
              <a:rPr lang="en-US" altLang="zh-CN"/>
              <a:pPr/>
              <a:t>76</a:t>
            </a:fld>
            <a:r>
              <a:rPr lang="en-US" altLang="zh-CN"/>
              <a:t>/102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96975"/>
            <a:ext cx="7620000" cy="4687888"/>
          </a:xfrm>
        </p:spPr>
        <p:txBody>
          <a:bodyPr/>
          <a:lstStyle/>
          <a:p>
            <a:pPr marL="533400" indent="-533400"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例：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自然数集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与正偶数集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是等势的，因为可以建立映射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→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使得对于每个自然数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都有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=2n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。显然，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是双射。■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Char char="n"/>
            </a:pPr>
            <a:endParaRPr lang="zh-CN" altLang="en-US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注意，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的一个真子集合，按常规思维，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的元素个数似乎只有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的一半，两者元素怎么会一样多呢？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这说明在考虑无限集合的基数时需要有新的视角，要用数字的理性尺度去代替粗糙的直观感觉。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2F1C-F319-46A6-A835-B588A228349D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4F2-8A1F-4315-AFFA-B5BB5835B427}" type="slidenum">
              <a:rPr lang="en-US" altLang="zh-CN"/>
              <a:pPr/>
              <a:t>77</a:t>
            </a:fld>
            <a:r>
              <a:rPr lang="en-US" altLang="zh-CN"/>
              <a:t>/102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96975"/>
            <a:ext cx="7620000" cy="41751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6.4 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等势是集合族上的等价关系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证明：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对任意的集合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  B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 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endParaRPr lang="en-US" altLang="zh-CN" dirty="0">
              <a:solidFill>
                <a:srgbClr val="0000FF"/>
              </a:solidFill>
            </a:endParaRP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而等价关系决定等价类，因此，所有等势的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      集合构成一个等价类。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F885-FEB9-42BB-AB96-5F6F4D8272D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5DC4-B52B-4D14-8503-F6951302CBF1}" type="slidenum">
              <a:rPr lang="en-US" altLang="zh-CN"/>
              <a:pPr/>
              <a:t>78</a:t>
            </a:fld>
            <a:r>
              <a:rPr lang="en-US" altLang="zh-CN"/>
              <a:t>/102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97813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i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i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是正整数，且</a:t>
            </a:r>
            <a:r>
              <a:rPr lang="en-US" altLang="zh-CN" i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≤m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对同一个集合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，是否会出现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，同时又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出现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而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m≠n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6.5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B2B2B2"/>
                </a:solidFill>
              </a:rPr>
              <a:t>＜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，则不存在从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的单射。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6-4.2 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是两个集合，若存在从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的单射，则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≤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；如果不存在从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的双射，则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</a:t>
            </a:r>
            <a:r>
              <a:rPr lang="en-US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＜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下面，我们对集合按照基数进行分类。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57F-137A-43AF-8F7A-6B6D0578629D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009-5553-40A1-8E3B-6226E1337D56}" type="slidenum">
              <a:rPr lang="en-US" altLang="zh-CN"/>
              <a:pPr/>
              <a:t>79</a:t>
            </a:fld>
            <a:r>
              <a:rPr lang="en-US" altLang="zh-CN"/>
              <a:t>/102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97813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记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是正整数，且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≤m}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问题：对同一个集合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，是否会出现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，同时又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   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m≠n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＜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，则不存在从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的单射。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6-4.2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是两个集合，若存在从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的单射，则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≤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；如果不存在从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的双射，则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</a:t>
            </a:r>
            <a:r>
              <a:rPr lang="en-US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＜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下面，我们对集合按照基数进行分类。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827088" y="3860800"/>
            <a:ext cx="8085137" cy="2679700"/>
          </a:xfrm>
          <a:prstGeom prst="rect">
            <a:avLst/>
          </a:prstGeom>
          <a:noFill/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808080"/>
                </a:solidFill>
              </a:rPr>
              <a:t>证明：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（反证法） 设存在单射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f:N</a:t>
            </a:r>
            <a:r>
              <a:rPr lang="en-US" altLang="zh-CN" sz="2800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。根据定义，对任何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∈N</a:t>
            </a:r>
            <a:r>
              <a:rPr lang="en-US" altLang="zh-CN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，当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时，必然有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en-US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），因此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中不同像的个数应与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的元素个数相同。但是，有限集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的元素数目为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的元素数目是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，导致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n=m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，与</a:t>
            </a:r>
            <a:r>
              <a:rPr lang="en-US" altLang="zh-CN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m&lt;n</a:t>
            </a:r>
            <a:r>
              <a:rPr lang="zh-CN" altLang="en-US" sz="2800" b="1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的一致条件矛盾。■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CB77-D88D-42C1-977C-2DBE251EB78E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5244-07D6-4F71-96E0-57A84F06D7FD}" type="slidenum">
              <a:rPr lang="en-US" altLang="zh-CN"/>
              <a:pPr/>
              <a:t>8</a:t>
            </a:fld>
            <a:r>
              <a:rPr lang="en-US" altLang="zh-CN"/>
              <a:t>/102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第六章  函数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3612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任何程序在计算机中的实现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都包含种种这样或那样的变换。如编译程序把一个源程序变换成机器语言的指令集合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—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目标程序。或者说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计算机中的程序可以把一定范围内的任一组数据变换成另一组数据。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函数是许多数学工具的基础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计算机科学中大量用到函数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如数据结构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程序语言的设计与实现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开关理论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自动机理论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代数结构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可计算性理论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计算复杂化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程序正确性证明等。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3F8-2D0C-4BFD-87F7-FE6EF362AFB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6D8F-1281-4116-9494-007B65761E2C}" type="slidenum">
              <a:rPr lang="en-US" altLang="zh-CN"/>
              <a:pPr/>
              <a:t>80</a:t>
            </a:fld>
            <a:r>
              <a:rPr lang="en-US" altLang="zh-CN"/>
              <a:t>/102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97813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记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是正整数，且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≤m}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问题：对同一个集合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，是否会出现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，同时又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   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m≠n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＜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，则不存在从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的单射。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6-4.2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是两个集合，若存在从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的单射，则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≤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；如果不存在从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的双射，则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</a:t>
            </a:r>
            <a:r>
              <a:rPr lang="en-US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＜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下面，我们对集合按照基数进行分类。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827088" y="3860800"/>
            <a:ext cx="8085137" cy="26797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证明：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（反证法）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设存在单射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f:N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。根据定义，对任何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∈N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，当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时，必然有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），因此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中不同像的个数应与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的元素个数相同。但是，有限集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的元素数目为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的元素数目是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，导致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n=m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m&lt;n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的一致条件矛盾。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06C0-694A-433F-ACAF-2DAA40D2D162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67F0-5A2D-4971-AD3A-9CDC85E3DA79}" type="slidenum">
              <a:rPr lang="en-US" altLang="zh-CN"/>
              <a:pPr/>
              <a:t>81</a:t>
            </a:fld>
            <a:r>
              <a:rPr lang="en-US" altLang="zh-CN"/>
              <a:t>/102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97813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记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是正整数，且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≤m}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问题：对同一个集合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，是否会出现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，同时又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   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m≠n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＜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，则不存在从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的单射。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6-4.2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是两个集合，若存在从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的单射，则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≤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；如果不存在从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的双射，则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</a:t>
            </a:r>
            <a:r>
              <a:rPr lang="en-US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＜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下面，我们对集合按照基数进行分类。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827088" y="3860800"/>
            <a:ext cx="8085137" cy="2555875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4000" b="1">
                <a:solidFill>
                  <a:srgbClr val="FF00FF"/>
                </a:solidFill>
              </a:rPr>
              <a:t>定理</a:t>
            </a:r>
            <a:r>
              <a:rPr lang="en-US" altLang="zh-CN" sz="4000" b="1">
                <a:solidFill>
                  <a:srgbClr val="FF00FF"/>
                </a:solidFill>
              </a:rPr>
              <a:t>6.5</a:t>
            </a:r>
            <a:r>
              <a:rPr lang="zh-CN" altLang="en-US" sz="4000" b="1">
                <a:solidFill>
                  <a:srgbClr val="FF00FF"/>
                </a:solidFill>
              </a:rPr>
              <a:t>也可以理解为如果存在从</a:t>
            </a:r>
            <a:r>
              <a:rPr lang="en-US" altLang="zh-CN" sz="4000" b="1">
                <a:solidFill>
                  <a:srgbClr val="FF00FF"/>
                </a:solidFill>
              </a:rPr>
              <a:t>N</a:t>
            </a:r>
            <a:r>
              <a:rPr lang="en-US" altLang="zh-CN" sz="4000" b="1" baseline="-25000">
                <a:solidFill>
                  <a:srgbClr val="FF00FF"/>
                </a:solidFill>
              </a:rPr>
              <a:t>n</a:t>
            </a:r>
            <a:r>
              <a:rPr lang="zh-CN" altLang="en-US" sz="4000" b="1">
                <a:solidFill>
                  <a:srgbClr val="FF00FF"/>
                </a:solidFill>
              </a:rPr>
              <a:t>到</a:t>
            </a:r>
            <a:r>
              <a:rPr lang="en-US" altLang="zh-CN" sz="4000" b="1">
                <a:solidFill>
                  <a:srgbClr val="FF00FF"/>
                </a:solidFill>
              </a:rPr>
              <a:t>N</a:t>
            </a:r>
            <a:r>
              <a:rPr lang="en-US" altLang="zh-CN" sz="4000" b="1" baseline="-25000">
                <a:solidFill>
                  <a:srgbClr val="FF00FF"/>
                </a:solidFill>
              </a:rPr>
              <a:t>m</a:t>
            </a:r>
            <a:r>
              <a:rPr lang="zh-CN" altLang="en-US" sz="4000" b="1">
                <a:solidFill>
                  <a:srgbClr val="FF00FF"/>
                </a:solidFill>
              </a:rPr>
              <a:t>的单射，那么必有</a:t>
            </a:r>
            <a:r>
              <a:rPr lang="en-US" altLang="zh-CN" sz="4000" b="1">
                <a:solidFill>
                  <a:srgbClr val="FF00FF"/>
                </a:solidFill>
              </a:rPr>
              <a:t>n</a:t>
            </a:r>
            <a:r>
              <a:rPr lang="en-US" altLang="en-US" b="1">
                <a:solidFill>
                  <a:srgbClr val="FF00FF"/>
                </a:solidFill>
              </a:rPr>
              <a:t>≤</a:t>
            </a:r>
            <a:r>
              <a:rPr lang="en-US" altLang="zh-CN" sz="4000" b="1">
                <a:solidFill>
                  <a:srgbClr val="FF00FF"/>
                </a:solidFill>
              </a:rPr>
              <a:t>m</a:t>
            </a:r>
            <a:r>
              <a:rPr lang="zh-CN" altLang="en-US" sz="4000" b="1">
                <a:solidFill>
                  <a:srgbClr val="FF00FF"/>
                </a:solidFill>
              </a:rPr>
              <a:t>，这个结论可以推广到一般集合基数的比较上。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1682-3F07-4190-A4C5-488475B965B6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B46-B6C3-44D1-9DB5-95CDD033CAB7}" type="slidenum">
              <a:rPr lang="en-US" altLang="zh-CN"/>
              <a:pPr/>
              <a:t>82</a:t>
            </a:fld>
            <a:r>
              <a:rPr lang="en-US" altLang="zh-CN"/>
              <a:t>/102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记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b="0" i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0" i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是正整数，且</a:t>
            </a:r>
            <a:r>
              <a:rPr lang="en-US" altLang="zh-CN" b="0" i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≤m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问题：对同一个集合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，是否会出现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，同时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又出现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 而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m≠n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6.5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 dirty="0"/>
              <a:t>＜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，则不存在从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的单射。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6.8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是两个集合，若存在从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的单射，则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card(X)≤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；进一步，如果不存在从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的双射，则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</a:t>
            </a:r>
            <a:r>
              <a:rPr lang="en-US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＜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下面，我们对集合按照基数进行分类。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9E1-011B-40B0-B93F-92E16200FAB7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A674-C21F-4F73-B72D-9C38CDAFDDB2}" type="slidenum">
              <a:rPr lang="en-US" altLang="zh-CN"/>
              <a:pPr/>
              <a:t>83</a:t>
            </a:fld>
            <a:r>
              <a:rPr lang="en-US" altLang="zh-CN"/>
              <a:t>/102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97813" cy="4687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记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是正整数，且</a:t>
            </a:r>
            <a:r>
              <a:rPr lang="en-US" altLang="zh-CN" b="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≤m}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问题：对同一个集合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，是否会出现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，同时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   又出现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而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m≠n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6.5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/>
              <a:t>＜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，则不存在从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的单射。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6.8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是两个集合，若存在从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的单射，则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≤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；如果不存在从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的双射，则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card(X) </a:t>
            </a:r>
            <a:r>
              <a:rPr lang="en-US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＜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card(Y)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下面，我们对集合按照基数进行分类。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19B6-009C-4F2B-AEC4-742A245D571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F91E-6DC5-484B-A292-93CB233F8AF6}" type="slidenum">
              <a:rPr lang="en-US" altLang="zh-CN"/>
              <a:pPr/>
              <a:t>84</a:t>
            </a:fld>
            <a:r>
              <a:rPr lang="en-US" altLang="zh-CN"/>
              <a:t>/102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5200650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6.9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非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空集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合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自然数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有限集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否则称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无限集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algn="l"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6.6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自然数集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是无限集。             </a:t>
            </a:r>
          </a:p>
          <a:p>
            <a:pPr algn="l"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证明：（略，教材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p82)</a:t>
            </a:r>
            <a:endParaRPr lang="en-US" altLang="zh-CN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6-7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：非空集合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是无限集当且仅当存在从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的单射。</a:t>
            </a:r>
          </a:p>
          <a:p>
            <a:pPr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证明：（略，教材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p127)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将自然数集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的基数记为   （读为</a:t>
            </a:r>
            <a:r>
              <a:rPr lang="zh-CN" altLang="en-US" dirty="0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阿列夫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7D49-3B4B-434E-8DF1-DC70F20CB2CC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9576-97FF-4578-8DD2-ECDBEDDB870A}" type="slidenum">
              <a:rPr lang="en-US" altLang="zh-CN"/>
              <a:pPr/>
              <a:t>85</a:t>
            </a:fld>
            <a:r>
              <a:rPr lang="en-US" altLang="zh-CN"/>
              <a:t>/102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5200650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6.9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是空集合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或者自然数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否则称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无限集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algn="l"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6.6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自然数集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是无限集。             </a:t>
            </a:r>
          </a:p>
          <a:p>
            <a:pPr algn="l"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证明：（略，教材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p127)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6-4.4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：非空集合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是无限集当且仅当存在从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到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的单射。</a:t>
            </a:r>
          </a:p>
          <a:p>
            <a:pPr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证明：（略，教材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p130)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将自然数集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的基数记为   （读为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阿列夫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）。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187450" y="3933825"/>
            <a:ext cx="7632700" cy="17494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☆</a:t>
            </a:r>
            <a:r>
              <a:rPr lang="zh-CN" altLang="en-US" sz="3600" b="1">
                <a:solidFill>
                  <a:srgbClr val="FF00FF"/>
                </a:solidFill>
              </a:rPr>
              <a:t>自然数集</a:t>
            </a:r>
            <a:r>
              <a:rPr lang="en-US" altLang="zh-CN" sz="3600" b="1">
                <a:solidFill>
                  <a:srgbClr val="FF00FF"/>
                </a:solidFill>
              </a:rPr>
              <a:t>N</a:t>
            </a:r>
            <a:r>
              <a:rPr lang="zh-CN" altLang="en-US" sz="3600" b="1">
                <a:solidFill>
                  <a:srgbClr val="FF00FF"/>
                </a:solidFill>
              </a:rPr>
              <a:t>是</a:t>
            </a:r>
            <a:r>
              <a:rPr lang="zh-CN" altLang="en-US" sz="3600" b="1">
                <a:solidFill>
                  <a:srgbClr val="FF0000"/>
                </a:solidFill>
              </a:rPr>
              <a:t>最基本</a:t>
            </a:r>
            <a:r>
              <a:rPr lang="zh-CN" altLang="en-US" sz="3600" b="1">
                <a:solidFill>
                  <a:srgbClr val="FF00FF"/>
                </a:solidFill>
              </a:rPr>
              <a:t>的无限集，是用于衡量一个集合是否是无限集的“标准”集合！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894-690F-4F6D-ABFD-938136DA9FA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DC81-4D69-430A-84D1-466C8BDF0F59}" type="slidenum">
              <a:rPr lang="en-US" altLang="zh-CN"/>
              <a:pPr/>
              <a:t>86</a:t>
            </a:fld>
            <a:r>
              <a:rPr lang="en-US" altLang="zh-CN"/>
              <a:t>/102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5200650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6.9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是空集合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或者自然数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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为有限集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否则称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为无限集。</a:t>
            </a:r>
          </a:p>
          <a:p>
            <a:pPr algn="l"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6.6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：自然数集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是无限集。             </a:t>
            </a:r>
          </a:p>
          <a:p>
            <a:pPr algn="l"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证明：（略，教材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p127)</a:t>
            </a:r>
          </a:p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6.7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非空集合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是无限集当且仅当存在从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的单射。</a:t>
            </a:r>
          </a:p>
          <a:p>
            <a:pPr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证明：（略，教材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p83)</a:t>
            </a:r>
            <a:endParaRPr lang="en-US" altLang="zh-CN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自然数集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的基数记为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（读为</a:t>
            </a:r>
            <a:r>
              <a:rPr lang="zh-CN" altLang="en-US" dirty="0">
                <a:solidFill>
                  <a:srgbClr val="0000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阿列夫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）。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5724525" y="5300663"/>
          <a:ext cx="5127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7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00663"/>
                        <a:ext cx="5127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D0BE-5D8B-4CE0-AB61-AB2A20B9B7CF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F55A-6648-488C-A497-996ACA3D836E}" type="slidenum">
              <a:rPr lang="en-US" altLang="zh-CN"/>
              <a:pPr/>
              <a:t>87</a:t>
            </a:fld>
            <a:r>
              <a:rPr lang="en-US" altLang="zh-CN"/>
              <a:t>/102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可数集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620000" cy="585788"/>
          </a:xfrm>
        </p:spPr>
        <p:txBody>
          <a:bodyPr/>
          <a:lstStyle/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6.11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下列集合都是可数集合：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1116013" y="1052513"/>
            <a:ext cx="7608887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6.10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凡是与自然数集合等势的集合，统称为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可数集合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可列集合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1403350" y="2924175"/>
            <a:ext cx="5867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B2B2B2"/>
              </a:buClr>
              <a:buFont typeface="Monotype Sorts" pitchFamily="2" charset="2"/>
              <a:buAutoNum type="arabicParenR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{x|x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是奇数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B2B2B2"/>
              </a:buClr>
              <a:buFont typeface="Monotype Sorts" pitchFamily="2" charset="2"/>
              <a:buAutoNum type="arabicParenR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{x|x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N-{0}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是偶数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B2B2B2"/>
              </a:buClr>
              <a:buFont typeface="Monotype Sort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整数集合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33C7-248D-4918-A493-08C9FFB4915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49F-477C-47F0-A220-FB2DCA5DB061}" type="slidenum">
              <a:rPr lang="en-US" altLang="zh-CN"/>
              <a:pPr/>
              <a:t>88</a:t>
            </a:fld>
            <a:r>
              <a:rPr lang="en-US" altLang="zh-CN"/>
              <a:t>/102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可数集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620000" cy="585788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6.11</a:t>
            </a: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下列集合都是可数集合：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1116013" y="1052513"/>
            <a:ext cx="7608887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6.10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凡是与自然数集合等势的集合，统称为可数集合或可列集合。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403350" y="2924175"/>
            <a:ext cx="5867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AutoNum type="arabicParenR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x|x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是奇数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AutoNum type="arabicParenR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x|x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N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-{0}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是偶数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AutoNum type="arabi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整数集合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FA33-077A-4435-88F2-D5CEB9CDDD0D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2F62-C869-409B-B3AB-5145B8B690FF}" type="slidenum">
              <a:rPr lang="en-US" altLang="zh-CN"/>
              <a:pPr/>
              <a:t>89</a:t>
            </a:fld>
            <a:r>
              <a:rPr lang="en-US" altLang="zh-CN"/>
              <a:t>/102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解：（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116013" y="1268413"/>
            <a:ext cx="7561262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之间建立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对应的关系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N→O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N→O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n)=2n+1 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０ １ ２ ３ ４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ｎ 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ｆ  ↓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...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...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endParaRPr lang="zh-CN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１ ３ ５ ７ ９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 2n+1 ...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也是可数集合。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5737-F79E-49B2-A20C-993D0627EB70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6EA8-A006-4556-BCA1-AA36742653C4}" type="slidenum">
              <a:rPr lang="en-US" altLang="zh-CN"/>
              <a:pPr/>
              <a:t>9</a:t>
            </a:fld>
            <a:r>
              <a:rPr lang="en-US" altLang="zh-CN"/>
              <a:t>/102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§6.1  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一般集合的函数概念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042988" y="1052513"/>
            <a:ext cx="78486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的关系，如果对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，都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存在唯一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y∈B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&lt;x,y&gt;∈f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（或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映射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），记为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&lt;x,y&gt;∈f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时，通常记为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y=f(x)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，这时称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为函数的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自变量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函数值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（或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映象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1042988" y="3141663"/>
            <a:ext cx="7777162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由函数的定义显然有：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domf=A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，称为函数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的定义域；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ranf=B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，称为函数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的值域，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ranf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也可记为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并称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f(A)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下的象；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&lt;x,y&gt;∈f∧&lt;x,z&gt;∈f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y=z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|f|=|A|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042988" y="5589588"/>
            <a:ext cx="7705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大家注意，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f(x)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仅表示一个变值，但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则代表一个集合，因此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f≠f(x)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007-20FA-4D5C-9837-601FCD076E1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A516-02A1-43B2-B932-CF67D254D236}" type="slidenum">
              <a:rPr lang="en-US" altLang="zh-CN"/>
              <a:pPr/>
              <a:t>90</a:t>
            </a:fld>
            <a:r>
              <a:rPr lang="en-US" altLang="zh-CN"/>
              <a:t>/102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 （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042988" y="1412875"/>
            <a:ext cx="762000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之间建立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对应的关系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N→E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N→E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n)=2n+2 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０ １ ２ ３ ４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ｎ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ｆ  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...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...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２ ４ ６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８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 ... 2n+2 ...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也是可数集合。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65B0-469E-4EC1-8084-F47ED1DBB4CE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04F-589E-4441-85B2-A8AD8BD84C52}" type="slidenum">
              <a:rPr lang="en-US" altLang="zh-CN"/>
              <a:pPr/>
              <a:t>91</a:t>
            </a:fld>
            <a:r>
              <a:rPr lang="en-US" altLang="zh-CN"/>
              <a:t>/102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 （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1258888" y="1125538"/>
            <a:ext cx="7543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之间建立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对应的关系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N→Z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N→Z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０ １ ２ ３ ４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 2n-1 2n 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ｆ  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...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↓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...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０ １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２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-2 ...   n  -n  ...</a:t>
            </a:r>
          </a:p>
          <a:p>
            <a:pPr marL="342900" indent="-342900" algn="just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也是可数集合。</a:t>
            </a:r>
          </a:p>
        </p:txBody>
      </p:sp>
      <p:graphicFrame>
        <p:nvGraphicFramePr>
          <p:cNvPr id="3430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63713" y="2381250"/>
          <a:ext cx="396081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7" name="Equation" r:id="rId3" imgW="3416040" imgH="1320480" progId="Equation.DSMT4">
                  <p:embed/>
                </p:oleObj>
              </mc:Choice>
              <mc:Fallback>
                <p:oleObj name="Equation" r:id="rId3" imgW="3416040" imgH="1320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81250"/>
                        <a:ext cx="3960812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B3B-F640-4FA6-A4FD-C72EAFD28B4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8FF3-41A0-4942-8CC2-94F2FCD6285F}" type="slidenum">
              <a:rPr lang="en-US" altLang="zh-CN"/>
              <a:pPr/>
              <a:t>92</a:t>
            </a:fld>
            <a:r>
              <a:rPr lang="en-US" altLang="zh-CN"/>
              <a:t>/102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可数集的性质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41624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每个无限集必含有子集合是可数集。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可数集的任意无限子集合为可数集。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可数个可数集的并集为可数集。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32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990600" lvl="1" indent="-533400"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en-US" altLang="zh-CN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N×N</a:t>
            </a: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是可数集。</a:t>
            </a:r>
          </a:p>
          <a:p>
            <a:pPr marL="990600" lvl="1" indent="-533400"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sz="32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有理数是可数集。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（见下个页面）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8029-FE43-404C-9DC3-3B55367EEA24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C0F9-FAC7-4998-B562-C24E2E6DE10D}" type="slidenum">
              <a:rPr lang="en-US" altLang="zh-CN"/>
              <a:pPr/>
              <a:t>93</a:t>
            </a:fld>
            <a:r>
              <a:rPr lang="en-US" altLang="zh-CN"/>
              <a:t>/102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楷体_GB2312" pitchFamily="49" charset="-122"/>
              </a:rPr>
              <a:t>可数集的性质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777162" cy="4675187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每个无限集必含有子集合是可数集。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可数集的任意无限子集合为可数集。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 startAt="3"/>
            </a:pPr>
            <a:r>
              <a:rPr lang="zh-CN" altLang="en-US" sz="3200" b="0" dirty="0">
                <a:latin typeface="楷体_GB2312" pitchFamily="49" charset="-122"/>
                <a:ea typeface="楷体_GB2312" pitchFamily="49" charset="-122"/>
              </a:rPr>
              <a:t>可数个可数集的并集为可数集。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990600" lvl="1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是可数集。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p84,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6.9.1)</a:t>
            </a:r>
          </a:p>
          <a:p>
            <a:pPr marL="990600" lvl="1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有理数集是可数集。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p84,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6.10)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en-US" dirty="0">
                <a:solidFill>
                  <a:srgbClr val="B2B2B2"/>
                </a:solidFill>
              </a:rPr>
              <a:t>②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见下个页面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solidFill>
                <a:srgbClr val="B2B2B2"/>
              </a:solidFill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C05-E2F9-4FC7-9B0F-41537E10F86D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ED1-355E-4533-B1CA-CFC2D5609990}" type="slidenum">
              <a:rPr lang="en-US" altLang="zh-CN"/>
              <a:pPr/>
              <a:t>94</a:t>
            </a:fld>
            <a:r>
              <a:rPr lang="en-US" altLang="zh-CN"/>
              <a:t>/102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楷体_GB2312" pitchFamily="49" charset="-122"/>
              </a:rPr>
              <a:t>可数集的性质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4065587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每个无限集必含有子集合是可数集。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可数集的任意无限子集合为可数集。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可数个可数集的并集为可数集。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990600" lvl="1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N×N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是可数集。</a:t>
            </a:r>
          </a:p>
          <a:p>
            <a:pPr marL="990600" lvl="1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32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有理数集是可数集。</a:t>
            </a:r>
          </a:p>
          <a:p>
            <a:pPr marL="533400" indent="-533400" algn="l">
              <a:lnSpc>
                <a:spcPct val="100000"/>
              </a:lnSpc>
              <a:buClrTx/>
              <a:buFontTx/>
              <a:buNone/>
            </a:pPr>
            <a:r>
              <a:rPr lang="zh-CN" altLang="en-US" sz="32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en-US">
                <a:solidFill>
                  <a:srgbClr val="0000FF"/>
                </a:solidFill>
              </a:rPr>
              <a:t>②</a:t>
            </a:r>
            <a:r>
              <a:rPr lang="zh-CN" altLang="en-US"/>
              <a:t> 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见下个页面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BCB8-F33F-4FB1-A118-495F6DAA8FC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AB4-3E91-48AA-BB2C-D30A9CC8C16B}" type="slidenum">
              <a:rPr lang="en-US" altLang="zh-CN"/>
              <a:pPr/>
              <a:t>95</a:t>
            </a:fld>
            <a:r>
              <a:rPr lang="en-US" altLang="zh-CN"/>
              <a:t>/102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证明：推论②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由推论①知：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S={(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m,n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N×N|m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互素且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mn≠0}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由性质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g:S→Q</a:t>
            </a:r>
            <a:r>
              <a:rPr lang="en-US" altLang="zh-CN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g((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m,n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=m/n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是双射，所以，正有理数集是可数集。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同理，可证负有理数集也是可数集。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再由由性质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Q=Q</a:t>
            </a:r>
            <a:r>
              <a:rPr lang="en-US" altLang="zh-CN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∪{0}∪Q</a:t>
            </a:r>
            <a:r>
              <a:rPr lang="en-US" altLang="zh-CN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是可数集。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CCCA-7773-43EB-BF30-1BA84B2B0293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442-0B3E-4746-8483-71D2979C2C41}" type="slidenum">
              <a:rPr lang="en-US" altLang="zh-CN"/>
              <a:pPr/>
              <a:t>96</a:t>
            </a:fld>
            <a:r>
              <a:rPr lang="en-US" altLang="zh-CN"/>
              <a:t>/102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20037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证明：推论②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由推论①知：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构造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S={(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m,n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N×N|m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互素且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mn≠0}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由性质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令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g:S→Q</a:t>
            </a:r>
            <a:r>
              <a:rPr lang="en-US" altLang="zh-CN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使得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g((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m,n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=m/n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是双射，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所以，正有理数集是可数集。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同理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，可证负有理数集也是可数集。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再由由性质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Q=Q</a:t>
            </a:r>
            <a:r>
              <a:rPr lang="en-US" altLang="zh-CN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∪{0}∪Q</a:t>
            </a:r>
            <a:r>
              <a:rPr lang="en-US" altLang="zh-CN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是可数集。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F98E-D5F7-4720-A5DA-4957A841D198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33CB-7E85-494F-8699-6980B1F085F5}" type="slidenum">
              <a:rPr lang="en-US" altLang="zh-CN"/>
              <a:pPr/>
              <a:t>97</a:t>
            </a:fld>
            <a:r>
              <a:rPr lang="en-US" altLang="zh-CN"/>
              <a:t>/102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不可数集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1042988" y="1125538"/>
            <a:ext cx="76200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3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6.11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）开区间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(0,1)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不可数集合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基数设为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  <a:cs typeface="Times New Roman (Hebrew)" charset="-79"/>
                <a:sym typeface="Symbol" pitchFamily="18" charset="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读作阿列夫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凡是与区间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(0,1)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等势的集合都是不可数集合。</a:t>
            </a:r>
          </a:p>
          <a:p>
            <a:pPr marL="609600" indent="-6096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6.11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是不可数集合。</a:t>
            </a:r>
          </a:p>
          <a:p>
            <a:pPr marL="609600" indent="-609600" algn="just">
              <a:lnSpc>
                <a:spcPct val="130000"/>
              </a:lnSpc>
              <a:buClr>
                <a:srgbClr val="B2B2B2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证明：根据定义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6.11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，要证明实数集合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是不可数集合，只需证明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与（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）等势就行了。</a:t>
            </a:r>
          </a:p>
        </p:txBody>
      </p:sp>
      <p:graphicFrame>
        <p:nvGraphicFramePr>
          <p:cNvPr id="3491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0425" y="23495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1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3495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61F6-C366-4908-B3E8-EE5B6DB50535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C0FD-1558-4664-ABDE-5D61150254A6}" type="slidenum">
              <a:rPr lang="en-US" altLang="zh-CN"/>
              <a:pPr/>
              <a:t>98</a:t>
            </a:fld>
            <a:r>
              <a:rPr lang="en-US" altLang="zh-CN"/>
              <a:t>/102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不可数集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1042988" y="1125538"/>
            <a:ext cx="76200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3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6.11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）开区间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(0,1)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称为不可数集合，其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基数设为</a:t>
            </a:r>
            <a:r>
              <a:rPr lang="zh-CN" altLang="en-US" sz="2800">
                <a:latin typeface="宋体" charset="-122"/>
                <a:cs typeface="Times New Roman (Hebrew)" charset="-79"/>
                <a:sym typeface="Symbol" pitchFamily="18" charset="2"/>
              </a:rPr>
              <a:t>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读作阿列夫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）凡是与区间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(0,1)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等势的集合都是不可数集合。</a:t>
            </a:r>
          </a:p>
          <a:p>
            <a:pPr marL="609600" indent="-6096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6.11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是不可数集合。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证明：根据定义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6.11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，要证明实数集合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是不可数集合，只需证明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）等势就行了。</a:t>
            </a:r>
          </a:p>
        </p:txBody>
      </p:sp>
      <p:graphicFrame>
        <p:nvGraphicFramePr>
          <p:cNvPr id="3502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0425" y="23495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5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3495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D37F-E033-4574-907C-97F3BC808B31}" type="datetime1">
              <a:rPr lang="zh-CN" altLang="en-US"/>
              <a:pPr/>
              <a:t>2017/10/30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715C-AE0F-4384-9F3F-092F6CD85435}" type="slidenum">
              <a:rPr lang="en-US" altLang="zh-CN"/>
              <a:pPr/>
              <a:t>99</a:t>
            </a:fld>
            <a:r>
              <a:rPr lang="en-US" altLang="zh-CN"/>
              <a:t>/102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不可数集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042988" y="1125538"/>
            <a:ext cx="76200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3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6.11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）开区间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(0,1)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称为不可数集合，其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基数设为</a:t>
            </a:r>
            <a:r>
              <a:rPr lang="zh-CN" altLang="en-US" sz="2800" dirty="0">
                <a:latin typeface="宋体" charset="-122"/>
                <a:cs typeface="Times New Roman (Hebrew)" charset="-79"/>
                <a:sym typeface="Symbol" pitchFamily="18" charset="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读作阿列夫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）凡是与区间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(0,1)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等势的集合都是不可数集合。</a:t>
            </a:r>
          </a:p>
          <a:p>
            <a:pPr marL="609600" indent="-6096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6.11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是不可数集合。</a:t>
            </a:r>
          </a:p>
          <a:p>
            <a:pPr marL="609600" indent="-609600" algn="just">
              <a:lnSpc>
                <a:spcPct val="13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证明：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6.11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，要证明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是不可数集合，只需证明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）等势就行了。</a:t>
            </a:r>
          </a:p>
        </p:txBody>
      </p:sp>
      <p:graphicFrame>
        <p:nvGraphicFramePr>
          <p:cNvPr id="3512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0425" y="23495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9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3495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a624d3fc-6445-4d5c-a69c-f41b6f697f15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3214</TotalTime>
  <Words>11702</Words>
  <Application>Microsoft Office PowerPoint</Application>
  <PresentationFormat>全屏显示(4:3)</PresentationFormat>
  <Paragraphs>1019</Paragraphs>
  <Slides>102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3" baseType="lpstr">
      <vt:lpstr>Monotype Sorts</vt:lpstr>
      <vt:lpstr>Times New Roman (Hebrew)</vt:lpstr>
      <vt:lpstr>黑体</vt:lpstr>
      <vt:lpstr>楷体_GB2312</vt:lpstr>
      <vt:lpstr>宋体</vt:lpstr>
      <vt:lpstr>Arial</vt:lpstr>
      <vt:lpstr>Symbol</vt:lpstr>
      <vt:lpstr>Times New Roman</vt:lpstr>
      <vt:lpstr>Wingdings</vt:lpstr>
      <vt:lpstr>Notebook</vt:lpstr>
      <vt:lpstr>Equation</vt:lpstr>
      <vt:lpstr>PowerPoint 演示文稿</vt:lpstr>
      <vt:lpstr>主要内容</vt:lpstr>
      <vt:lpstr>第六章  函数</vt:lpstr>
      <vt:lpstr>第六章  函数</vt:lpstr>
      <vt:lpstr>第六章  函数</vt:lpstr>
      <vt:lpstr>第六章  函数</vt:lpstr>
      <vt:lpstr>第六章  函数</vt:lpstr>
      <vt:lpstr>第六章  函数</vt:lpstr>
      <vt:lpstr>§6.1  一般集合的函数概念</vt:lpstr>
      <vt:lpstr>§6.1  一般集合的函数概念</vt:lpstr>
      <vt:lpstr>§6.1  一般集合的函数概念</vt:lpstr>
      <vt:lpstr>函数与关系的差别</vt:lpstr>
      <vt:lpstr>函数与关系的差别</vt:lpstr>
      <vt:lpstr>函数与关系的差别</vt:lpstr>
      <vt:lpstr>函数与关系的差别</vt:lpstr>
      <vt:lpstr>例6.1</vt:lpstr>
      <vt:lpstr>例6.1</vt:lpstr>
      <vt:lpstr>例6.1</vt:lpstr>
      <vt:lpstr>例6.1</vt:lpstr>
      <vt:lpstr>PowerPoint 演示文稿</vt:lpstr>
      <vt:lpstr>PowerPoint 演示文稿</vt:lpstr>
      <vt:lpstr>习题</vt:lpstr>
      <vt:lpstr>§6.2  单射 、满射和双射</vt:lpstr>
      <vt:lpstr>§6.2  单射 、满射和双射</vt:lpstr>
      <vt:lpstr>§6.2  单射 、满射和双射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§6.3函数的复合与逆函数</vt:lpstr>
      <vt:lpstr>§6.3函数的复合与逆函数</vt:lpstr>
      <vt:lpstr>函数的复合运算</vt:lpstr>
      <vt:lpstr>函数的复合运算</vt:lpstr>
      <vt:lpstr>函数的复合运算</vt:lpstr>
      <vt:lpstr>函数的复合运算</vt:lpstr>
      <vt:lpstr>函数的复合运算</vt:lpstr>
      <vt:lpstr>置 换</vt:lpstr>
      <vt:lpstr>置 换</vt:lpstr>
      <vt:lpstr>置 换</vt:lpstr>
      <vt:lpstr>例6.5：</vt:lpstr>
      <vt:lpstr>循 环</vt:lpstr>
      <vt:lpstr>循 环</vt:lpstr>
      <vt:lpstr>例6.6：</vt:lpstr>
      <vt:lpstr>例6.6：</vt:lpstr>
      <vt:lpstr>例6.6：</vt:lpstr>
      <vt:lpstr>循环的积</vt:lpstr>
      <vt:lpstr>循环的积</vt:lpstr>
      <vt:lpstr>PowerPoint 演示文稿</vt:lpstr>
      <vt:lpstr>PowerPoint 演示文稿</vt:lpstr>
      <vt:lpstr>PowerPoint 演示文稿</vt:lpstr>
      <vt:lpstr>证明：（续）</vt:lpstr>
      <vt:lpstr>证明：（续）</vt:lpstr>
      <vt:lpstr>逆函数</vt:lpstr>
      <vt:lpstr>逆函数</vt:lpstr>
      <vt:lpstr>逆函数</vt:lpstr>
      <vt:lpstr>逆函数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§6.4  集合的基数、可数集和不可数集</vt:lpstr>
      <vt:lpstr>集合的基数</vt:lpstr>
      <vt:lpstr>集合的基数</vt:lpstr>
      <vt:lpstr>集合的基数</vt:lpstr>
      <vt:lpstr>集合的基数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可数集</vt:lpstr>
      <vt:lpstr>可数集</vt:lpstr>
      <vt:lpstr>解：（1）</vt:lpstr>
      <vt:lpstr>解： （2）</vt:lpstr>
      <vt:lpstr>解： （3）</vt:lpstr>
      <vt:lpstr>可数集的性质</vt:lpstr>
      <vt:lpstr>可数集的性质</vt:lpstr>
      <vt:lpstr>可数集的性质</vt:lpstr>
      <vt:lpstr>PowerPoint 演示文稿</vt:lpstr>
      <vt:lpstr>PowerPoint 演示文稿</vt:lpstr>
      <vt:lpstr>不可数集</vt:lpstr>
      <vt:lpstr>不可数集</vt:lpstr>
      <vt:lpstr>不可数集</vt:lpstr>
      <vt:lpstr>证明（续）：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258</cp:revision>
  <dcterms:created xsi:type="dcterms:W3CDTF">2002-08-01T13:37:15Z</dcterms:created>
  <dcterms:modified xsi:type="dcterms:W3CDTF">2017-10-30T02:15:19Z</dcterms:modified>
</cp:coreProperties>
</file>