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3"/>
  </p:notesMasterIdLst>
  <p:sldIdLst>
    <p:sldId id="574" r:id="rId2"/>
    <p:sldId id="534" r:id="rId3"/>
    <p:sldId id="407" r:id="rId4"/>
    <p:sldId id="408" r:id="rId5"/>
    <p:sldId id="420" r:id="rId6"/>
    <p:sldId id="409" r:id="rId7"/>
    <p:sldId id="422" r:id="rId8"/>
    <p:sldId id="421" r:id="rId9"/>
    <p:sldId id="410" r:id="rId10"/>
    <p:sldId id="427" r:id="rId11"/>
    <p:sldId id="426" r:id="rId12"/>
    <p:sldId id="425" r:id="rId13"/>
    <p:sldId id="429" r:id="rId14"/>
    <p:sldId id="428" r:id="rId15"/>
    <p:sldId id="389" r:id="rId16"/>
    <p:sldId id="390" r:id="rId17"/>
    <p:sldId id="431" r:id="rId18"/>
    <p:sldId id="430" r:id="rId19"/>
    <p:sldId id="392" r:id="rId20"/>
    <p:sldId id="393" r:id="rId21"/>
    <p:sldId id="432" r:id="rId22"/>
    <p:sldId id="434" r:id="rId23"/>
    <p:sldId id="433" r:id="rId24"/>
    <p:sldId id="415" r:id="rId25"/>
    <p:sldId id="394" r:id="rId26"/>
    <p:sldId id="438" r:id="rId27"/>
    <p:sldId id="437" r:id="rId28"/>
    <p:sldId id="436" r:id="rId29"/>
    <p:sldId id="435" r:id="rId30"/>
    <p:sldId id="460" r:id="rId31"/>
    <p:sldId id="396" r:id="rId32"/>
    <p:sldId id="441" r:id="rId33"/>
    <p:sldId id="440" r:id="rId34"/>
    <p:sldId id="462" r:id="rId35"/>
    <p:sldId id="442" r:id="rId36"/>
    <p:sldId id="397" r:id="rId37"/>
    <p:sldId id="399" r:id="rId38"/>
    <p:sldId id="444" r:id="rId39"/>
    <p:sldId id="443" r:id="rId40"/>
    <p:sldId id="446" r:id="rId41"/>
    <p:sldId id="445" r:id="rId42"/>
    <p:sldId id="416" r:id="rId43"/>
    <p:sldId id="417" r:id="rId44"/>
    <p:sldId id="447" r:id="rId45"/>
    <p:sldId id="401" r:id="rId46"/>
    <p:sldId id="448" r:id="rId47"/>
    <p:sldId id="449" r:id="rId48"/>
    <p:sldId id="403" r:id="rId49"/>
    <p:sldId id="450" r:id="rId50"/>
    <p:sldId id="404" r:id="rId51"/>
    <p:sldId id="418" r:id="rId52"/>
    <p:sldId id="451" r:id="rId53"/>
    <p:sldId id="405" r:id="rId54"/>
    <p:sldId id="406" r:id="rId55"/>
    <p:sldId id="452" r:id="rId56"/>
    <p:sldId id="377" r:id="rId57"/>
    <p:sldId id="412" r:id="rId58"/>
    <p:sldId id="454" r:id="rId59"/>
    <p:sldId id="413" r:id="rId60"/>
    <p:sldId id="456" r:id="rId61"/>
    <p:sldId id="457" r:id="rId62"/>
    <p:sldId id="458" r:id="rId63"/>
    <p:sldId id="414" r:id="rId64"/>
    <p:sldId id="419" r:id="rId65"/>
    <p:sldId id="464" r:id="rId66"/>
    <p:sldId id="465" r:id="rId67"/>
    <p:sldId id="466" r:id="rId68"/>
    <p:sldId id="467" r:id="rId69"/>
    <p:sldId id="468" r:id="rId70"/>
    <p:sldId id="469" r:id="rId71"/>
    <p:sldId id="470" r:id="rId72"/>
    <p:sldId id="471" r:id="rId73"/>
    <p:sldId id="472" r:id="rId74"/>
    <p:sldId id="473" r:id="rId75"/>
    <p:sldId id="474" r:id="rId76"/>
    <p:sldId id="475" r:id="rId77"/>
    <p:sldId id="476" r:id="rId78"/>
    <p:sldId id="477" r:id="rId79"/>
    <p:sldId id="478" r:id="rId80"/>
    <p:sldId id="479" r:id="rId81"/>
    <p:sldId id="480" r:id="rId82"/>
    <p:sldId id="481" r:id="rId83"/>
    <p:sldId id="482" r:id="rId84"/>
    <p:sldId id="483" r:id="rId85"/>
    <p:sldId id="484" r:id="rId86"/>
    <p:sldId id="485" r:id="rId87"/>
    <p:sldId id="486" r:id="rId88"/>
    <p:sldId id="487" r:id="rId89"/>
    <p:sldId id="488" r:id="rId90"/>
    <p:sldId id="489" r:id="rId91"/>
    <p:sldId id="490" r:id="rId92"/>
    <p:sldId id="491" r:id="rId93"/>
    <p:sldId id="492" r:id="rId94"/>
    <p:sldId id="493" r:id="rId95"/>
    <p:sldId id="494" r:id="rId96"/>
    <p:sldId id="495" r:id="rId97"/>
    <p:sldId id="496" r:id="rId98"/>
    <p:sldId id="497" r:id="rId99"/>
    <p:sldId id="498" r:id="rId100"/>
    <p:sldId id="499" r:id="rId101"/>
    <p:sldId id="500" r:id="rId102"/>
    <p:sldId id="501" r:id="rId103"/>
    <p:sldId id="502" r:id="rId104"/>
    <p:sldId id="503" r:id="rId105"/>
    <p:sldId id="504" r:id="rId106"/>
    <p:sldId id="505" r:id="rId107"/>
    <p:sldId id="506" r:id="rId108"/>
    <p:sldId id="507" r:id="rId109"/>
    <p:sldId id="508" r:id="rId110"/>
    <p:sldId id="509" r:id="rId111"/>
    <p:sldId id="510" r:id="rId112"/>
    <p:sldId id="511" r:id="rId113"/>
    <p:sldId id="512" r:id="rId114"/>
    <p:sldId id="513" r:id="rId115"/>
    <p:sldId id="514" r:id="rId116"/>
    <p:sldId id="515" r:id="rId117"/>
    <p:sldId id="516" r:id="rId118"/>
    <p:sldId id="517" r:id="rId119"/>
    <p:sldId id="519" r:id="rId120"/>
    <p:sldId id="520" r:id="rId121"/>
    <p:sldId id="521" r:id="rId122"/>
    <p:sldId id="522" r:id="rId123"/>
    <p:sldId id="523" r:id="rId124"/>
    <p:sldId id="524" r:id="rId125"/>
    <p:sldId id="525" r:id="rId126"/>
    <p:sldId id="526" r:id="rId127"/>
    <p:sldId id="527" r:id="rId128"/>
    <p:sldId id="528" r:id="rId129"/>
    <p:sldId id="529" r:id="rId130"/>
    <p:sldId id="530" r:id="rId131"/>
    <p:sldId id="531" r:id="rId132"/>
    <p:sldId id="532" r:id="rId133"/>
    <p:sldId id="533" r:id="rId134"/>
    <p:sldId id="536" r:id="rId135"/>
    <p:sldId id="537" r:id="rId136"/>
    <p:sldId id="538" r:id="rId137"/>
    <p:sldId id="539" r:id="rId138"/>
    <p:sldId id="540" r:id="rId139"/>
    <p:sldId id="541" r:id="rId140"/>
    <p:sldId id="542" r:id="rId141"/>
    <p:sldId id="543" r:id="rId142"/>
    <p:sldId id="544" r:id="rId143"/>
    <p:sldId id="545" r:id="rId144"/>
    <p:sldId id="546" r:id="rId145"/>
    <p:sldId id="547" r:id="rId146"/>
    <p:sldId id="548" r:id="rId147"/>
    <p:sldId id="549" r:id="rId148"/>
    <p:sldId id="550" r:id="rId149"/>
    <p:sldId id="551" r:id="rId150"/>
    <p:sldId id="552" r:id="rId151"/>
    <p:sldId id="553" r:id="rId152"/>
    <p:sldId id="554" r:id="rId153"/>
    <p:sldId id="555" r:id="rId154"/>
    <p:sldId id="556" r:id="rId155"/>
    <p:sldId id="557" r:id="rId156"/>
    <p:sldId id="558" r:id="rId157"/>
    <p:sldId id="559" r:id="rId158"/>
    <p:sldId id="560" r:id="rId159"/>
    <p:sldId id="561" r:id="rId160"/>
    <p:sldId id="562" r:id="rId161"/>
    <p:sldId id="563" r:id="rId162"/>
    <p:sldId id="564" r:id="rId163"/>
    <p:sldId id="565" r:id="rId164"/>
    <p:sldId id="566" r:id="rId165"/>
    <p:sldId id="567" r:id="rId166"/>
    <p:sldId id="568" r:id="rId167"/>
    <p:sldId id="569" r:id="rId168"/>
    <p:sldId id="570" r:id="rId169"/>
    <p:sldId id="571" r:id="rId170"/>
    <p:sldId id="572" r:id="rId171"/>
    <p:sldId id="573" r:id="rId172"/>
  </p:sldIdLst>
  <p:sldSz cx="9144000" cy="6858000" type="screen4x3"/>
  <p:notesSz cx="6858000" cy="9144000"/>
  <p:custDataLst>
    <p:tags r:id="rId17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0000"/>
    <a:srgbClr val="191919"/>
    <a:srgbClr val="FFFF00"/>
    <a:srgbClr val="78FFFF"/>
    <a:srgbClr val="FF00FF"/>
    <a:srgbClr val="0000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4" autoAdjust="0"/>
    <p:restoredTop sz="96889" autoAdjust="0"/>
  </p:normalViewPr>
  <p:slideViewPr>
    <p:cSldViewPr>
      <p:cViewPr>
        <p:scale>
          <a:sx n="75" d="100"/>
          <a:sy n="75" d="100"/>
        </p:scale>
        <p:origin x="1738" y="2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heme" Target="theme/theme1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ags" Target="tags/tag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0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0AF2B2-410E-427C-803B-415F476001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075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AF2B2-410E-427C-803B-415F476001EE}" type="slidenum">
              <a:rPr lang="en-US" altLang="zh-CN" smtClean="0"/>
              <a:pPr/>
              <a:t>163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62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B2BCA5BD-CCFD-421F-9DD2-7230400CD352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7513C6E5-0D6A-47E8-9671-305350BADEEC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08" name="Picture 12" descr="图标-1"/>
          <p:cNvPicPr>
            <a:picLocks noChangeAspect="1" noChangeArrowheads="1"/>
          </p:cNvPicPr>
          <p:nvPr userDrawn="1"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19CB6-E86D-469D-88C7-28338EF026B6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0ACC3-9CD1-425C-9729-2D29E36F1B7A}" type="slidenum">
              <a:rPr lang="en-US" altLang="zh-CN"/>
              <a:pPr/>
              <a:t>‹#›</a:t>
            </a:fld>
            <a:r>
              <a:rPr lang="en-US" altLang="zh-CN"/>
              <a:t>/171</a:t>
            </a:r>
          </a:p>
        </p:txBody>
      </p:sp>
    </p:spTree>
    <p:extLst>
      <p:ext uri="{BB962C8B-B14F-4D97-AF65-F5344CB8AC3E}">
        <p14:creationId xmlns:p14="http://schemas.microsoft.com/office/powerpoint/2010/main" val="90339172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1905000" cy="144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62600" cy="144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BB637-6977-4FE0-B8FC-B7AA9CB090EA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967E9-DCB4-4268-BBB3-D7F681164C64}" type="slidenum">
              <a:rPr lang="en-US" altLang="zh-CN"/>
              <a:pPr/>
              <a:t>‹#›</a:t>
            </a:fld>
            <a:r>
              <a:rPr lang="en-US" altLang="zh-CN"/>
              <a:t>/171</a:t>
            </a:r>
          </a:p>
        </p:txBody>
      </p:sp>
    </p:spTree>
    <p:extLst>
      <p:ext uri="{BB962C8B-B14F-4D97-AF65-F5344CB8AC3E}">
        <p14:creationId xmlns:p14="http://schemas.microsoft.com/office/powerpoint/2010/main" val="421826892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29488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066800" y="1166813"/>
            <a:ext cx="7620000" cy="585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144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5E14309F-E194-4A60-8415-BDA8E2C82258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21000" y="6542088"/>
            <a:ext cx="3959225" cy="1635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818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803594FC-77A4-4AC5-A6AD-590A4572FA2E}" type="slidenum">
              <a:rPr lang="en-US" altLang="zh-CN"/>
              <a:pPr/>
              <a:t>‹#›</a:t>
            </a:fld>
            <a:r>
              <a:rPr lang="en-US" altLang="zh-CN"/>
              <a:t>/171</a:t>
            </a:r>
          </a:p>
        </p:txBody>
      </p:sp>
    </p:spTree>
    <p:extLst>
      <p:ext uri="{BB962C8B-B14F-4D97-AF65-F5344CB8AC3E}">
        <p14:creationId xmlns:p14="http://schemas.microsoft.com/office/powerpoint/2010/main" val="19963905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29488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166813"/>
            <a:ext cx="3733800" cy="58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144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1D41CBE9-9AD7-4E16-87E9-FFDF3D2CF400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921000" y="6542088"/>
            <a:ext cx="3959225" cy="1635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818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36CEBD6F-F54D-4F75-BFBD-0A3F8A42F631}" type="slidenum">
              <a:rPr lang="en-US" altLang="zh-CN"/>
              <a:pPr/>
              <a:t>‹#›</a:t>
            </a:fld>
            <a:r>
              <a:rPr lang="en-US" altLang="zh-CN"/>
              <a:t>/171</a:t>
            </a:r>
          </a:p>
        </p:txBody>
      </p:sp>
    </p:spTree>
    <p:extLst>
      <p:ext uri="{BB962C8B-B14F-4D97-AF65-F5344CB8AC3E}">
        <p14:creationId xmlns:p14="http://schemas.microsoft.com/office/powerpoint/2010/main" val="334187747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DC8603D0-E3D1-4079-8E75-1207DC9471AF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4EB3C0E1-6AB4-41F7-BBC1-5051D71D02B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13" name="Picture 17" descr="图片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1544638" cy="15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71817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48FD9B-EA6E-4359-800D-8D8810141483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EB9D9-9B57-465E-B387-7040489452D9}" type="slidenum">
              <a:rPr lang="en-US" altLang="zh-CN"/>
              <a:pPr/>
              <a:t>‹#›</a:t>
            </a:fld>
            <a:r>
              <a:rPr lang="en-US" altLang="zh-CN"/>
              <a:t>/171</a:t>
            </a:r>
          </a:p>
        </p:txBody>
      </p:sp>
    </p:spTree>
    <p:extLst>
      <p:ext uri="{BB962C8B-B14F-4D97-AF65-F5344CB8AC3E}">
        <p14:creationId xmlns:p14="http://schemas.microsoft.com/office/powerpoint/2010/main" val="24527317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D5AB1E-D0BB-4EAE-830B-58A7A874264F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E3684-BFD1-4281-84C8-DBC18F3C96E8}" type="slidenum">
              <a:rPr lang="en-US" altLang="zh-CN"/>
              <a:pPr/>
              <a:t>‹#›</a:t>
            </a:fld>
            <a:r>
              <a:rPr lang="en-US" altLang="zh-CN"/>
              <a:t>/171</a:t>
            </a:r>
          </a:p>
        </p:txBody>
      </p:sp>
    </p:spTree>
    <p:extLst>
      <p:ext uri="{BB962C8B-B14F-4D97-AF65-F5344CB8AC3E}">
        <p14:creationId xmlns:p14="http://schemas.microsoft.com/office/powerpoint/2010/main" val="30568478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32920E-2D40-4F1F-99AC-B4907220509F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DB7E1-4468-46F3-89DB-E526EBCAD8F5}" type="slidenum">
              <a:rPr lang="en-US" altLang="zh-CN"/>
              <a:pPr/>
              <a:t>‹#›</a:t>
            </a:fld>
            <a:r>
              <a:rPr lang="en-US" altLang="zh-CN"/>
              <a:t>/171</a:t>
            </a:r>
          </a:p>
        </p:txBody>
      </p:sp>
    </p:spTree>
    <p:extLst>
      <p:ext uri="{BB962C8B-B14F-4D97-AF65-F5344CB8AC3E}">
        <p14:creationId xmlns:p14="http://schemas.microsoft.com/office/powerpoint/2010/main" val="28069119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98A29-1063-4016-B9CC-56822B5DCB19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29BB9-A47A-4D99-851E-D8A5A3F5EB88}" type="slidenum">
              <a:rPr lang="en-US" altLang="zh-CN"/>
              <a:pPr/>
              <a:t>‹#›</a:t>
            </a:fld>
            <a:r>
              <a:rPr lang="en-US" altLang="zh-CN"/>
              <a:t>/171</a:t>
            </a:r>
          </a:p>
        </p:txBody>
      </p:sp>
    </p:spTree>
    <p:extLst>
      <p:ext uri="{BB962C8B-B14F-4D97-AF65-F5344CB8AC3E}">
        <p14:creationId xmlns:p14="http://schemas.microsoft.com/office/powerpoint/2010/main" val="42276263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18ECAD-8533-4567-A037-675E1BE028AB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436DAA-DF9C-4134-A894-4FFD404DE636}" type="slidenum">
              <a:rPr lang="en-US" altLang="zh-CN"/>
              <a:pPr/>
              <a:t>‹#›</a:t>
            </a:fld>
            <a:r>
              <a:rPr lang="en-US" altLang="zh-CN"/>
              <a:t>/171</a:t>
            </a:r>
          </a:p>
        </p:txBody>
      </p:sp>
    </p:spTree>
    <p:extLst>
      <p:ext uri="{BB962C8B-B14F-4D97-AF65-F5344CB8AC3E}">
        <p14:creationId xmlns:p14="http://schemas.microsoft.com/office/powerpoint/2010/main" val="1668579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B844E4-46A4-4EB7-9573-9D482F76D93E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07D1E-B0F2-4D8D-A213-79E38706D5A6}" type="slidenum">
              <a:rPr lang="en-US" altLang="zh-CN"/>
              <a:pPr/>
              <a:t>‹#›</a:t>
            </a:fld>
            <a:r>
              <a:rPr lang="en-US" altLang="zh-CN"/>
              <a:t>/171</a:t>
            </a:r>
          </a:p>
        </p:txBody>
      </p:sp>
    </p:spTree>
    <p:extLst>
      <p:ext uri="{BB962C8B-B14F-4D97-AF65-F5344CB8AC3E}">
        <p14:creationId xmlns:p14="http://schemas.microsoft.com/office/powerpoint/2010/main" val="15216317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92460C-DEA6-45EE-B300-81728F743A89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8FB709-01A1-4724-AF9C-A5FF1360D2B4}" type="slidenum">
              <a:rPr lang="en-US" altLang="zh-CN"/>
              <a:pPr/>
              <a:t>‹#›</a:t>
            </a:fld>
            <a:r>
              <a:rPr lang="en-US" altLang="zh-CN"/>
              <a:t>/171</a:t>
            </a:r>
          </a:p>
        </p:txBody>
      </p:sp>
    </p:spTree>
    <p:extLst>
      <p:ext uri="{BB962C8B-B14F-4D97-AF65-F5344CB8AC3E}">
        <p14:creationId xmlns:p14="http://schemas.microsoft.com/office/powerpoint/2010/main" val="10002905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546C4-E367-4A3D-BE66-6F2EFDD098E7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74346-02FD-4273-950D-1F620A0D97C5}" type="slidenum">
              <a:rPr lang="en-US" altLang="zh-CN"/>
              <a:pPr/>
              <a:t>‹#›</a:t>
            </a:fld>
            <a:r>
              <a:rPr lang="en-US" altLang="zh-CN"/>
              <a:t>/171</a:t>
            </a:r>
          </a:p>
        </p:txBody>
      </p:sp>
    </p:spTree>
    <p:extLst>
      <p:ext uri="{BB962C8B-B14F-4D97-AF65-F5344CB8AC3E}">
        <p14:creationId xmlns:p14="http://schemas.microsoft.com/office/powerpoint/2010/main" val="34639005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6" name="Picture 4" descr="minispi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166813"/>
            <a:ext cx="76200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94496FC9-372A-4C9E-B923-054F9B905278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1000" y="6542088"/>
            <a:ext cx="3959225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C0BD84FC-80EE-4FB4-AA2B-F7569B4E094C}" type="slidenum">
              <a:rPr lang="en-US" altLang="zh-CN"/>
              <a:pPr/>
              <a:t>‹#›</a:t>
            </a:fld>
            <a:r>
              <a:rPr lang="en-US" altLang="zh-CN"/>
              <a:t>/171</a:t>
            </a:r>
          </a:p>
        </p:txBody>
      </p:sp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Rectangle 13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Rectangle 14"/>
          <p:cNvSpPr>
            <a:spLocks noChangeArrowheads="1"/>
          </p:cNvSpPr>
          <p:nvPr userDrawn="1"/>
        </p:nvSpPr>
        <p:spPr bwMode="auto">
          <a:xfrm>
            <a:off x="10668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88" name="Picture 16" descr="图标-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/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just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itchFamily="2" charset="2"/>
        <a:buChar char="§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wmf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wmf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wmf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0.emf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1.emf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2.emf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3.emf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4.emf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wmf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6.bin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0.bin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4.bin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8.wmf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8.bin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8.wmf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2.bin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4.wmf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1.wmf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72.emf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3.emf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7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4.bin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5.wmf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6.bin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9.wmf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8.bin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9.wmf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2.png"/><Relationship Id="rId5" Type="http://schemas.openxmlformats.org/officeDocument/2006/relationships/image" Target="../media/image81.wmf"/><Relationship Id="rId4" Type="http://schemas.openxmlformats.org/officeDocument/2006/relationships/oleObject" Target="../embeddings/oleObject80.bin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83.wmf"/></Relationships>
</file>

<file path=ppt/slides/_rels/slide1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5.bin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88.wmf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89.wmf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1066800" y="3932238"/>
            <a:ext cx="6858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zh-CN" altLang="en-US" sz="4800" dirty="0" smtClean="0">
                <a:solidFill>
                  <a:srgbClr val="0000FF"/>
                </a:solidFill>
                <a:latin typeface="黑体" pitchFamily="2" charset="-122"/>
                <a:ea typeface="楷体_GB2312" pitchFamily="49" charset="-122"/>
              </a:rPr>
              <a:t>代术成</a:t>
            </a:r>
            <a:endParaRPr lang="zh-CN" altLang="en-US" sz="4800" dirty="0">
              <a:solidFill>
                <a:srgbClr val="0000FF"/>
              </a:solidFill>
              <a:latin typeface="黑体" pitchFamily="2" charset="-122"/>
              <a:ea typeface="楷体_GB2312" pitchFamily="49" charset="-122"/>
            </a:endParaRP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457200" y="4495800"/>
            <a:ext cx="8382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Email</a:t>
            </a:r>
            <a:r>
              <a:rPr lang="zh-CN" altLang="en-US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daishucheng@scu.edu.cn</a:t>
            </a:r>
            <a:endParaRPr lang="en-US" altLang="zh-CN" sz="3200" dirty="0">
              <a:solidFill>
                <a:srgbClr val="990033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18980455872</a:t>
            </a:r>
            <a:endParaRPr lang="en-US" altLang="zh-CN" sz="3200" dirty="0">
              <a:solidFill>
                <a:srgbClr val="990033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fld id="{36597D0E-374A-4E43-9837-A3F0AC8F9860}" type="datetime3">
              <a:rPr lang="zh-CN" altLang="en-US" sz="3200">
                <a:solidFill>
                  <a:srgbClr val="00CC99"/>
                </a:solidFill>
                <a:latin typeface="黑体" pitchFamily="2" charset="-122"/>
                <a:ea typeface="黑体" pitchFamily="2" charset="-122"/>
              </a:rPr>
              <a:pPr algn="ctr">
                <a:lnSpc>
                  <a:spcPct val="150000"/>
                </a:lnSpc>
              </a:pPr>
              <a:t>2018年11月1日星期四</a:t>
            </a:fld>
            <a:endParaRPr lang="en-US" altLang="zh-CN" sz="3200" dirty="0">
              <a:solidFill>
                <a:srgbClr val="00CC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14" name="WordArt 14"/>
          <p:cNvSpPr>
            <a:spLocks noChangeArrowheads="1" noChangeShapeType="1" noTextEdit="1"/>
          </p:cNvSpPr>
          <p:nvPr/>
        </p:nvSpPr>
        <p:spPr bwMode="auto">
          <a:xfrm>
            <a:off x="406400" y="1524000"/>
            <a:ext cx="8280400" cy="2362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9600" kern="10">
                <a:ln w="6350">
                  <a:solidFill>
                    <a:srgbClr val="CC00CC"/>
                  </a:solidFill>
                  <a:round/>
                  <a:headEnd/>
                  <a:tailEnd/>
                </a:ln>
                <a:solidFill>
                  <a:srgbClr val="CC00CC"/>
                </a:solidFill>
                <a:latin typeface="黑体"/>
                <a:ea typeface="黑体"/>
              </a:rPr>
              <a:t>离散　　数学</a:t>
            </a:r>
          </a:p>
        </p:txBody>
      </p:sp>
      <p:sp>
        <p:nvSpPr>
          <p:cNvPr id="102415" name="WordArt 15"/>
          <p:cNvSpPr>
            <a:spLocks noChangeArrowheads="1" noChangeShapeType="1" noTextEdit="1"/>
          </p:cNvSpPr>
          <p:nvPr/>
        </p:nvSpPr>
        <p:spPr bwMode="auto">
          <a:xfrm>
            <a:off x="3048000" y="3200400"/>
            <a:ext cx="2809875" cy="5619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4400" kern="10">
                <a:ln w="9525" cap="sq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  <a:solidFill>
                  <a:srgbClr val="008080"/>
                </a:solidFill>
                <a:latin typeface="黑体"/>
                <a:ea typeface="黑体"/>
              </a:rPr>
              <a:t>计算机学院</a:t>
            </a:r>
          </a:p>
        </p:txBody>
      </p:sp>
    </p:spTree>
    <p:extLst>
      <p:ext uri="{BB962C8B-B14F-4D97-AF65-F5344CB8AC3E}">
        <p14:creationId xmlns:p14="http://schemas.microsoft.com/office/powerpoint/2010/main" val="4097915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A613-A14F-49E0-A0F5-D3110E4C3664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9F35-42AC-4EB1-99AD-3CC25A26E6A2}" type="slidenum">
              <a:rPr lang="en-US" altLang="zh-CN"/>
              <a:pPr/>
              <a:t>10</a:t>
            </a:fld>
            <a:r>
              <a:rPr lang="en-US" altLang="zh-CN"/>
              <a:t>/171</a:t>
            </a: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图的分类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按边的方向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1042988" y="1125538"/>
            <a:ext cx="7772400" cy="380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与无序结点对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相对应，则称边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为无向边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记为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，这时称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的两个端点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若边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与有序结点对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&lt;u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相对应，则称边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有向边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&lt;u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，这时称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是边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始点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是边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终点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，统称为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端点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的出边，是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的入边。</a:t>
            </a:r>
          </a:p>
          <a:p>
            <a:pPr marL="533400" indent="-5334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每条边都是无向边的图称为无向图；</a:t>
            </a:r>
          </a:p>
          <a:p>
            <a:pPr marL="533400" indent="-5334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每条边都是有向边的图称为有向图；</a:t>
            </a:r>
          </a:p>
          <a:p>
            <a:pPr marL="533400" indent="-5334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有些边是无向边，而另一些是有向边的图称为混合图。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1042988" y="5084763"/>
            <a:ext cx="77231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用小圆圈表示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中的结点，用由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指向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的有向线段表示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&lt;u,v&gt;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，无向线段表示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(u,v)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8188-E02D-4591-BE38-77FE60649C21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2AF2-58AD-4CDD-BCC8-619C6507C4A2}" type="slidenum">
              <a:rPr lang="en-US" altLang="zh-CN"/>
              <a:pPr/>
              <a:t>100</a:t>
            </a:fld>
            <a:r>
              <a:rPr lang="en-US" altLang="zh-CN"/>
              <a:t>/171</a:t>
            </a: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边割集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900113" y="1052513"/>
            <a:ext cx="7920037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10.13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设无向图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。若存在边集子集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，使得删除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后，所得子图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G-E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的连通分支数与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的连通分支数满足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(G-E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＞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的一个边割集；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而删除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的任何真子集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〞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（即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〞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）后，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(G-E</a:t>
            </a:r>
            <a:r>
              <a:rPr lang="en-US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〞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的一个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基本边割集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特别地，若割集中只有一条边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为割边。当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是无向连通图时，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(G)=1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E79C-936D-4A00-A561-D36C6EA96C64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2E24-7AA3-497E-B85C-FD19762F119A}" type="slidenum">
              <a:rPr lang="en-US" altLang="zh-CN"/>
              <a:pPr/>
              <a:t>101</a:t>
            </a:fld>
            <a:r>
              <a:rPr lang="en-US" altLang="zh-CN"/>
              <a:t>/171</a:t>
            </a: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边割集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900113" y="1052513"/>
            <a:ext cx="7920037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10.13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设无向图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。若存在边集子集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，使得删除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后，所得子图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G-E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的连通分支数与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的连通分支数满足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(G-E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＞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的一个边割集；而删除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的任何真子集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〞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（即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〞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）后，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(G-E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〞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的一个基本边割集。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特别地，若割集中只有一条边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割边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。当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是无向连通图时，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(G)=1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E13E-0C4E-4A6F-BF44-AB73A363BB3C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3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FE5-28CB-46E0-B0A1-B51D65C0DF7F}" type="slidenum">
              <a:rPr lang="en-US" altLang="zh-CN"/>
              <a:pPr/>
              <a:t>102</a:t>
            </a:fld>
            <a:r>
              <a:rPr lang="en-US" altLang="zh-CN"/>
              <a:t>/171</a:t>
            </a: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10.12</a:t>
            </a:r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1042988" y="4149725"/>
            <a:ext cx="7848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{e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},{e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},{e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},{e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},{e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}, {e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}, {e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等都是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边割集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120000"/>
              </a:lnSpc>
              <a:buClr>
                <a:srgbClr val="B2B2B2"/>
              </a:buClr>
              <a:buSzPct val="75000"/>
              <a:buFont typeface="Wingdings" pitchFamily="2" charset="2"/>
              <a:buChar char="n"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},{e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},{e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},{e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},{e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等都是基本边割集；</a:t>
            </a:r>
          </a:p>
          <a:p>
            <a:pPr marL="342900" indent="-342900">
              <a:lnSpc>
                <a:spcPct val="120000"/>
              </a:lnSpc>
              <a:buClr>
                <a:srgbClr val="B2B2B2"/>
              </a:buClr>
              <a:buSzPct val="75000"/>
              <a:buFont typeface="Wingdings" pitchFamily="2" charset="2"/>
              <a:buChar char="n"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是割边。</a:t>
            </a:r>
          </a:p>
        </p:txBody>
      </p:sp>
      <p:grpSp>
        <p:nvGrpSpPr>
          <p:cNvPr id="301060" name="Group 4"/>
          <p:cNvGrpSpPr>
            <a:grpSpLocks/>
          </p:cNvGrpSpPr>
          <p:nvPr/>
        </p:nvGrpSpPr>
        <p:grpSpPr bwMode="auto">
          <a:xfrm>
            <a:off x="2124075" y="1196975"/>
            <a:ext cx="5113338" cy="2808288"/>
            <a:chOff x="3888" y="570"/>
            <a:chExt cx="1672" cy="2070"/>
          </a:xfrm>
        </p:grpSpPr>
        <p:sp>
          <p:nvSpPr>
            <p:cNvPr id="301061" name="Text Box 5"/>
            <p:cNvSpPr txBox="1">
              <a:spLocks noChangeArrowheads="1"/>
            </p:cNvSpPr>
            <p:nvPr/>
          </p:nvSpPr>
          <p:spPr bwMode="auto">
            <a:xfrm>
              <a:off x="4271" y="162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01062" name="Text Box 6"/>
            <p:cNvSpPr txBox="1">
              <a:spLocks noChangeArrowheads="1"/>
            </p:cNvSpPr>
            <p:nvPr/>
          </p:nvSpPr>
          <p:spPr bwMode="auto">
            <a:xfrm>
              <a:off x="4656" y="231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301063" name="Line 7"/>
            <p:cNvSpPr>
              <a:spLocks noChangeShapeType="1"/>
            </p:cNvSpPr>
            <p:nvPr/>
          </p:nvSpPr>
          <p:spPr bwMode="auto">
            <a:xfrm flipV="1">
              <a:off x="4607" y="940"/>
              <a:ext cx="288" cy="46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1064" name="Oval 8"/>
            <p:cNvSpPr>
              <a:spLocks noChangeArrowheads="1"/>
            </p:cNvSpPr>
            <p:nvPr/>
          </p:nvSpPr>
          <p:spPr bwMode="auto">
            <a:xfrm>
              <a:off x="4863" y="88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1065" name="Line 9"/>
            <p:cNvSpPr>
              <a:spLocks noChangeShapeType="1"/>
            </p:cNvSpPr>
            <p:nvPr/>
          </p:nvSpPr>
          <p:spPr bwMode="auto">
            <a:xfrm flipV="1">
              <a:off x="4100" y="1825"/>
              <a:ext cx="0" cy="58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1066" name="Oval 10"/>
            <p:cNvSpPr>
              <a:spLocks noChangeArrowheads="1"/>
            </p:cNvSpPr>
            <p:nvPr/>
          </p:nvSpPr>
          <p:spPr bwMode="auto">
            <a:xfrm>
              <a:off x="4076" y="1793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01067" name="Line 11"/>
            <p:cNvSpPr>
              <a:spLocks noChangeShapeType="1"/>
            </p:cNvSpPr>
            <p:nvPr/>
          </p:nvSpPr>
          <p:spPr bwMode="auto">
            <a:xfrm>
              <a:off x="4599" y="1440"/>
              <a:ext cx="16" cy="9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1068" name="Text Box 12"/>
            <p:cNvSpPr txBox="1">
              <a:spLocks noChangeArrowheads="1"/>
            </p:cNvSpPr>
            <p:nvPr/>
          </p:nvSpPr>
          <p:spPr bwMode="auto">
            <a:xfrm>
              <a:off x="4823" y="57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01069" name="Text Box 13"/>
            <p:cNvSpPr txBox="1">
              <a:spLocks noChangeArrowheads="1"/>
            </p:cNvSpPr>
            <p:nvPr/>
          </p:nvSpPr>
          <p:spPr bwMode="auto">
            <a:xfrm>
              <a:off x="4399" y="105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01070" name="Text Box 14"/>
            <p:cNvSpPr txBox="1">
              <a:spLocks noChangeArrowheads="1"/>
            </p:cNvSpPr>
            <p:nvPr/>
          </p:nvSpPr>
          <p:spPr bwMode="auto">
            <a:xfrm>
              <a:off x="3888" y="162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301071" name="Line 15"/>
            <p:cNvSpPr>
              <a:spLocks noChangeShapeType="1"/>
            </p:cNvSpPr>
            <p:nvPr/>
          </p:nvSpPr>
          <p:spPr bwMode="auto">
            <a:xfrm>
              <a:off x="4887" y="940"/>
              <a:ext cx="288" cy="46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1072" name="Text Box 16"/>
            <p:cNvSpPr txBox="1">
              <a:spLocks noChangeArrowheads="1"/>
            </p:cNvSpPr>
            <p:nvPr/>
          </p:nvSpPr>
          <p:spPr bwMode="auto">
            <a:xfrm>
              <a:off x="3932" y="231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301073" name="Oval 17"/>
            <p:cNvSpPr>
              <a:spLocks noChangeArrowheads="1"/>
            </p:cNvSpPr>
            <p:nvPr/>
          </p:nvSpPr>
          <p:spPr bwMode="auto">
            <a:xfrm>
              <a:off x="4603" y="241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01074" name="Line 18"/>
            <p:cNvSpPr>
              <a:spLocks noChangeShapeType="1"/>
            </p:cNvSpPr>
            <p:nvPr/>
          </p:nvSpPr>
          <p:spPr bwMode="auto">
            <a:xfrm flipV="1">
              <a:off x="4113" y="2443"/>
              <a:ext cx="48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1075" name="Text Box 19"/>
            <p:cNvSpPr txBox="1">
              <a:spLocks noChangeArrowheads="1"/>
            </p:cNvSpPr>
            <p:nvPr/>
          </p:nvSpPr>
          <p:spPr bwMode="auto">
            <a:xfrm>
              <a:off x="3888" y="193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301076" name="Text Box 20"/>
            <p:cNvSpPr txBox="1">
              <a:spLocks noChangeArrowheads="1"/>
            </p:cNvSpPr>
            <p:nvPr/>
          </p:nvSpPr>
          <p:spPr bwMode="auto">
            <a:xfrm>
              <a:off x="4628" y="188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301077" name="Text Box 21"/>
            <p:cNvSpPr txBox="1">
              <a:spLocks noChangeArrowheads="1"/>
            </p:cNvSpPr>
            <p:nvPr/>
          </p:nvSpPr>
          <p:spPr bwMode="auto">
            <a:xfrm>
              <a:off x="4063" y="117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01078" name="Text Box 22"/>
            <p:cNvSpPr txBox="1">
              <a:spLocks noChangeArrowheads="1"/>
            </p:cNvSpPr>
            <p:nvPr/>
          </p:nvSpPr>
          <p:spPr bwMode="auto">
            <a:xfrm>
              <a:off x="4264" y="231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301079" name="Text Box 23"/>
            <p:cNvSpPr txBox="1">
              <a:spLocks noChangeArrowheads="1"/>
            </p:cNvSpPr>
            <p:nvPr/>
          </p:nvSpPr>
          <p:spPr bwMode="auto">
            <a:xfrm>
              <a:off x="5023" y="86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301080" name="Text Box 24"/>
            <p:cNvSpPr txBox="1">
              <a:spLocks noChangeArrowheads="1"/>
            </p:cNvSpPr>
            <p:nvPr/>
          </p:nvSpPr>
          <p:spPr bwMode="auto">
            <a:xfrm>
              <a:off x="4763" y="130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301081" name="Text Box 25"/>
            <p:cNvSpPr txBox="1">
              <a:spLocks noChangeArrowheads="1"/>
            </p:cNvSpPr>
            <p:nvPr/>
          </p:nvSpPr>
          <p:spPr bwMode="auto">
            <a:xfrm>
              <a:off x="5112" y="155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9</a:t>
              </a:r>
            </a:p>
          </p:txBody>
        </p:sp>
        <p:sp>
          <p:nvSpPr>
            <p:cNvPr id="301082" name="Text Box 26"/>
            <p:cNvSpPr txBox="1">
              <a:spLocks noChangeArrowheads="1"/>
            </p:cNvSpPr>
            <p:nvPr/>
          </p:nvSpPr>
          <p:spPr bwMode="auto">
            <a:xfrm>
              <a:off x="5211" y="117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301083" name="Line 27"/>
            <p:cNvSpPr>
              <a:spLocks noChangeShapeType="1"/>
            </p:cNvSpPr>
            <p:nvPr/>
          </p:nvSpPr>
          <p:spPr bwMode="auto">
            <a:xfrm flipV="1">
              <a:off x="4619" y="1435"/>
              <a:ext cx="53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1084" name="Oval 28"/>
            <p:cNvSpPr>
              <a:spLocks noChangeArrowheads="1"/>
            </p:cNvSpPr>
            <p:nvPr/>
          </p:nvSpPr>
          <p:spPr bwMode="auto">
            <a:xfrm>
              <a:off x="4572" y="140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1085" name="Oval 29"/>
            <p:cNvSpPr>
              <a:spLocks noChangeArrowheads="1"/>
            </p:cNvSpPr>
            <p:nvPr/>
          </p:nvSpPr>
          <p:spPr bwMode="auto">
            <a:xfrm>
              <a:off x="5156" y="140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1086" name="Oval 30"/>
            <p:cNvSpPr>
              <a:spLocks noChangeArrowheads="1"/>
            </p:cNvSpPr>
            <p:nvPr/>
          </p:nvSpPr>
          <p:spPr bwMode="auto">
            <a:xfrm>
              <a:off x="4072" y="241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01087" name="Text Box 31"/>
            <p:cNvSpPr txBox="1">
              <a:spLocks noChangeArrowheads="1"/>
            </p:cNvSpPr>
            <p:nvPr/>
          </p:nvSpPr>
          <p:spPr bwMode="auto">
            <a:xfrm>
              <a:off x="5364" y="193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301088" name="Line 32"/>
            <p:cNvSpPr>
              <a:spLocks noChangeShapeType="1"/>
            </p:cNvSpPr>
            <p:nvPr/>
          </p:nvSpPr>
          <p:spPr bwMode="auto">
            <a:xfrm>
              <a:off x="5195" y="1458"/>
              <a:ext cx="225" cy="55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1089" name="Oval 33"/>
            <p:cNvSpPr>
              <a:spLocks noChangeArrowheads="1"/>
            </p:cNvSpPr>
            <p:nvPr/>
          </p:nvSpPr>
          <p:spPr bwMode="auto">
            <a:xfrm>
              <a:off x="5404" y="201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01090" name="Arc 34"/>
            <p:cNvSpPr>
              <a:spLocks/>
            </p:cNvSpPr>
            <p:nvPr/>
          </p:nvSpPr>
          <p:spPr bwMode="auto">
            <a:xfrm flipH="1">
              <a:off x="4096" y="1436"/>
              <a:ext cx="471" cy="3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1091" name="Arc 35"/>
            <p:cNvSpPr>
              <a:spLocks/>
            </p:cNvSpPr>
            <p:nvPr/>
          </p:nvSpPr>
          <p:spPr bwMode="auto">
            <a:xfrm flipV="1">
              <a:off x="4128" y="1460"/>
              <a:ext cx="453" cy="3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1092" name="Text Box 36"/>
            <p:cNvSpPr txBox="1">
              <a:spLocks noChangeArrowheads="1"/>
            </p:cNvSpPr>
            <p:nvPr/>
          </p:nvSpPr>
          <p:spPr bwMode="auto">
            <a:xfrm>
              <a:off x="4535" y="85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B47-19E1-43E1-9F65-FB02379ECDE3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3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AA1-AD42-4F89-B9F1-47F25D23E775}" type="slidenum">
              <a:rPr lang="en-US" altLang="zh-CN"/>
              <a:pPr/>
              <a:t>103</a:t>
            </a:fld>
            <a:r>
              <a:rPr lang="en-US" altLang="zh-CN"/>
              <a:t>/171</a:t>
            </a: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10.12</a:t>
            </a: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1042988" y="4149725"/>
            <a:ext cx="7848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{e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},{e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},{e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},{e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},{e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}, {e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}, {e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等都是边割集；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},{e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},{e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},{e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},{e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等都是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基本边割集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割边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pSp>
        <p:nvGrpSpPr>
          <p:cNvPr id="302084" name="Group 4"/>
          <p:cNvGrpSpPr>
            <a:grpSpLocks/>
          </p:cNvGrpSpPr>
          <p:nvPr/>
        </p:nvGrpSpPr>
        <p:grpSpPr bwMode="auto">
          <a:xfrm>
            <a:off x="2124075" y="1196975"/>
            <a:ext cx="5113338" cy="2808288"/>
            <a:chOff x="3888" y="570"/>
            <a:chExt cx="1672" cy="2070"/>
          </a:xfrm>
        </p:grpSpPr>
        <p:sp>
          <p:nvSpPr>
            <p:cNvPr id="302085" name="Text Box 5"/>
            <p:cNvSpPr txBox="1">
              <a:spLocks noChangeArrowheads="1"/>
            </p:cNvSpPr>
            <p:nvPr/>
          </p:nvSpPr>
          <p:spPr bwMode="auto">
            <a:xfrm>
              <a:off x="4271" y="162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02086" name="Text Box 6"/>
            <p:cNvSpPr txBox="1">
              <a:spLocks noChangeArrowheads="1"/>
            </p:cNvSpPr>
            <p:nvPr/>
          </p:nvSpPr>
          <p:spPr bwMode="auto">
            <a:xfrm>
              <a:off x="4656" y="231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302087" name="Line 7"/>
            <p:cNvSpPr>
              <a:spLocks noChangeShapeType="1"/>
            </p:cNvSpPr>
            <p:nvPr/>
          </p:nvSpPr>
          <p:spPr bwMode="auto">
            <a:xfrm flipV="1">
              <a:off x="4607" y="940"/>
              <a:ext cx="288" cy="46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2088" name="Oval 8"/>
            <p:cNvSpPr>
              <a:spLocks noChangeArrowheads="1"/>
            </p:cNvSpPr>
            <p:nvPr/>
          </p:nvSpPr>
          <p:spPr bwMode="auto">
            <a:xfrm>
              <a:off x="4863" y="88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2089" name="Line 9"/>
            <p:cNvSpPr>
              <a:spLocks noChangeShapeType="1"/>
            </p:cNvSpPr>
            <p:nvPr/>
          </p:nvSpPr>
          <p:spPr bwMode="auto">
            <a:xfrm flipV="1">
              <a:off x="4100" y="1825"/>
              <a:ext cx="0" cy="58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2090" name="Oval 10"/>
            <p:cNvSpPr>
              <a:spLocks noChangeArrowheads="1"/>
            </p:cNvSpPr>
            <p:nvPr/>
          </p:nvSpPr>
          <p:spPr bwMode="auto">
            <a:xfrm>
              <a:off x="4076" y="1793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02091" name="Line 11"/>
            <p:cNvSpPr>
              <a:spLocks noChangeShapeType="1"/>
            </p:cNvSpPr>
            <p:nvPr/>
          </p:nvSpPr>
          <p:spPr bwMode="auto">
            <a:xfrm>
              <a:off x="4599" y="1440"/>
              <a:ext cx="16" cy="9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2092" name="Text Box 12"/>
            <p:cNvSpPr txBox="1">
              <a:spLocks noChangeArrowheads="1"/>
            </p:cNvSpPr>
            <p:nvPr/>
          </p:nvSpPr>
          <p:spPr bwMode="auto">
            <a:xfrm>
              <a:off x="4823" y="57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02093" name="Text Box 13"/>
            <p:cNvSpPr txBox="1">
              <a:spLocks noChangeArrowheads="1"/>
            </p:cNvSpPr>
            <p:nvPr/>
          </p:nvSpPr>
          <p:spPr bwMode="auto">
            <a:xfrm>
              <a:off x="4399" y="105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02094" name="Text Box 14"/>
            <p:cNvSpPr txBox="1">
              <a:spLocks noChangeArrowheads="1"/>
            </p:cNvSpPr>
            <p:nvPr/>
          </p:nvSpPr>
          <p:spPr bwMode="auto">
            <a:xfrm>
              <a:off x="3888" y="162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302095" name="Line 15"/>
            <p:cNvSpPr>
              <a:spLocks noChangeShapeType="1"/>
            </p:cNvSpPr>
            <p:nvPr/>
          </p:nvSpPr>
          <p:spPr bwMode="auto">
            <a:xfrm>
              <a:off x="4887" y="940"/>
              <a:ext cx="288" cy="46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2096" name="Text Box 16"/>
            <p:cNvSpPr txBox="1">
              <a:spLocks noChangeArrowheads="1"/>
            </p:cNvSpPr>
            <p:nvPr/>
          </p:nvSpPr>
          <p:spPr bwMode="auto">
            <a:xfrm>
              <a:off x="3932" y="231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302097" name="Oval 17"/>
            <p:cNvSpPr>
              <a:spLocks noChangeArrowheads="1"/>
            </p:cNvSpPr>
            <p:nvPr/>
          </p:nvSpPr>
          <p:spPr bwMode="auto">
            <a:xfrm>
              <a:off x="4603" y="241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02098" name="Line 18"/>
            <p:cNvSpPr>
              <a:spLocks noChangeShapeType="1"/>
            </p:cNvSpPr>
            <p:nvPr/>
          </p:nvSpPr>
          <p:spPr bwMode="auto">
            <a:xfrm flipV="1">
              <a:off x="4113" y="2443"/>
              <a:ext cx="48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2099" name="Text Box 19"/>
            <p:cNvSpPr txBox="1">
              <a:spLocks noChangeArrowheads="1"/>
            </p:cNvSpPr>
            <p:nvPr/>
          </p:nvSpPr>
          <p:spPr bwMode="auto">
            <a:xfrm>
              <a:off x="3888" y="193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302100" name="Text Box 20"/>
            <p:cNvSpPr txBox="1">
              <a:spLocks noChangeArrowheads="1"/>
            </p:cNvSpPr>
            <p:nvPr/>
          </p:nvSpPr>
          <p:spPr bwMode="auto">
            <a:xfrm>
              <a:off x="4628" y="188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302101" name="Text Box 21"/>
            <p:cNvSpPr txBox="1">
              <a:spLocks noChangeArrowheads="1"/>
            </p:cNvSpPr>
            <p:nvPr/>
          </p:nvSpPr>
          <p:spPr bwMode="auto">
            <a:xfrm>
              <a:off x="4063" y="117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02102" name="Text Box 22"/>
            <p:cNvSpPr txBox="1">
              <a:spLocks noChangeArrowheads="1"/>
            </p:cNvSpPr>
            <p:nvPr/>
          </p:nvSpPr>
          <p:spPr bwMode="auto">
            <a:xfrm>
              <a:off x="4264" y="231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302103" name="Text Box 23"/>
            <p:cNvSpPr txBox="1">
              <a:spLocks noChangeArrowheads="1"/>
            </p:cNvSpPr>
            <p:nvPr/>
          </p:nvSpPr>
          <p:spPr bwMode="auto">
            <a:xfrm>
              <a:off x="5023" y="86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302104" name="Text Box 24"/>
            <p:cNvSpPr txBox="1">
              <a:spLocks noChangeArrowheads="1"/>
            </p:cNvSpPr>
            <p:nvPr/>
          </p:nvSpPr>
          <p:spPr bwMode="auto">
            <a:xfrm>
              <a:off x="4763" y="130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302105" name="Text Box 25"/>
            <p:cNvSpPr txBox="1">
              <a:spLocks noChangeArrowheads="1"/>
            </p:cNvSpPr>
            <p:nvPr/>
          </p:nvSpPr>
          <p:spPr bwMode="auto">
            <a:xfrm>
              <a:off x="5112" y="155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9</a:t>
              </a:r>
            </a:p>
          </p:txBody>
        </p:sp>
        <p:sp>
          <p:nvSpPr>
            <p:cNvPr id="302106" name="Text Box 26"/>
            <p:cNvSpPr txBox="1">
              <a:spLocks noChangeArrowheads="1"/>
            </p:cNvSpPr>
            <p:nvPr/>
          </p:nvSpPr>
          <p:spPr bwMode="auto">
            <a:xfrm>
              <a:off x="5211" y="117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302107" name="Line 27"/>
            <p:cNvSpPr>
              <a:spLocks noChangeShapeType="1"/>
            </p:cNvSpPr>
            <p:nvPr/>
          </p:nvSpPr>
          <p:spPr bwMode="auto">
            <a:xfrm flipV="1">
              <a:off x="4619" y="1435"/>
              <a:ext cx="53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2108" name="Oval 28"/>
            <p:cNvSpPr>
              <a:spLocks noChangeArrowheads="1"/>
            </p:cNvSpPr>
            <p:nvPr/>
          </p:nvSpPr>
          <p:spPr bwMode="auto">
            <a:xfrm>
              <a:off x="4572" y="140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2109" name="Oval 29"/>
            <p:cNvSpPr>
              <a:spLocks noChangeArrowheads="1"/>
            </p:cNvSpPr>
            <p:nvPr/>
          </p:nvSpPr>
          <p:spPr bwMode="auto">
            <a:xfrm>
              <a:off x="5156" y="140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2110" name="Oval 30"/>
            <p:cNvSpPr>
              <a:spLocks noChangeArrowheads="1"/>
            </p:cNvSpPr>
            <p:nvPr/>
          </p:nvSpPr>
          <p:spPr bwMode="auto">
            <a:xfrm>
              <a:off x="4072" y="241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02111" name="Text Box 31"/>
            <p:cNvSpPr txBox="1">
              <a:spLocks noChangeArrowheads="1"/>
            </p:cNvSpPr>
            <p:nvPr/>
          </p:nvSpPr>
          <p:spPr bwMode="auto">
            <a:xfrm>
              <a:off x="5364" y="193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302112" name="Line 32"/>
            <p:cNvSpPr>
              <a:spLocks noChangeShapeType="1"/>
            </p:cNvSpPr>
            <p:nvPr/>
          </p:nvSpPr>
          <p:spPr bwMode="auto">
            <a:xfrm>
              <a:off x="5195" y="1458"/>
              <a:ext cx="225" cy="55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2113" name="Oval 33"/>
            <p:cNvSpPr>
              <a:spLocks noChangeArrowheads="1"/>
            </p:cNvSpPr>
            <p:nvPr/>
          </p:nvSpPr>
          <p:spPr bwMode="auto">
            <a:xfrm>
              <a:off x="5404" y="201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02114" name="Arc 34"/>
            <p:cNvSpPr>
              <a:spLocks/>
            </p:cNvSpPr>
            <p:nvPr/>
          </p:nvSpPr>
          <p:spPr bwMode="auto">
            <a:xfrm flipH="1">
              <a:off x="4096" y="1436"/>
              <a:ext cx="471" cy="3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2115" name="Arc 35"/>
            <p:cNvSpPr>
              <a:spLocks/>
            </p:cNvSpPr>
            <p:nvPr/>
          </p:nvSpPr>
          <p:spPr bwMode="auto">
            <a:xfrm flipV="1">
              <a:off x="4128" y="1460"/>
              <a:ext cx="453" cy="3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2116" name="Text Box 36"/>
            <p:cNvSpPr txBox="1">
              <a:spLocks noChangeArrowheads="1"/>
            </p:cNvSpPr>
            <p:nvPr/>
          </p:nvSpPr>
          <p:spPr bwMode="auto">
            <a:xfrm>
              <a:off x="4535" y="85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4581-8DED-4A15-8E59-1952D5B93885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8F92-5393-44F9-959A-983A28E12173}" type="slidenum">
              <a:rPr lang="en-US" altLang="zh-CN"/>
              <a:pPr/>
              <a:t>104</a:t>
            </a:fld>
            <a:r>
              <a:rPr lang="en-US" altLang="zh-CN"/>
              <a:t>/171</a:t>
            </a: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点连通度、边连通度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900113" y="1125538"/>
            <a:ext cx="79168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10.14</a:t>
            </a: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971550" y="1700213"/>
            <a:ext cx="784542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设无向图连通图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，称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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min{|V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的点割集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点连通度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，简称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连通度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规定：完全图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的点连通度为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n≥1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；非连通图的点连通度为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。又若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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(G)≥k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k-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连通图。（</a:t>
            </a:r>
            <a:r>
              <a:rPr lang="zh-CN" altLang="en-US" b="1">
                <a:solidFill>
                  <a:srgbClr val="B2B2B2"/>
                </a:solidFill>
                <a:ea typeface="楷体_GB2312" pitchFamily="49" charset="-122"/>
              </a:rPr>
              <a:t>显然，点连通度越大，连通性越好）</a:t>
            </a:r>
            <a:endParaRPr lang="zh-CN" altLang="en-US" b="1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arabicParenR" startAt="2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设无向图连通图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，称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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min{|E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||E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的边割集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的边连通度。规定非连通图的边连通度为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。又若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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(G)≥k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连通图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33F6-8A9D-41F7-A48F-D4396AAF538A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698F-0887-4CAC-876C-2515818142F6}" type="slidenum">
              <a:rPr lang="en-US" altLang="zh-CN"/>
              <a:pPr/>
              <a:t>105</a:t>
            </a:fld>
            <a:r>
              <a:rPr lang="en-US" altLang="zh-CN"/>
              <a:t>/171</a:t>
            </a: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点连通度、边连通度</a:t>
            </a: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900113" y="1125538"/>
            <a:ext cx="79168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10.14</a:t>
            </a: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971550" y="1700213"/>
            <a:ext cx="784542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设无向图连通图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，称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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min{|V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||V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的点割集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的点连通度，简称连通度。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  规定：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完全图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的点连通度为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n≥1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；非连通图的点连通度为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。又若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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(G)≥k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k-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连通图。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b="1">
                <a:solidFill>
                  <a:srgbClr val="FF00FF"/>
                </a:solidFill>
                <a:ea typeface="楷体_GB2312" pitchFamily="49" charset="-122"/>
              </a:rPr>
              <a:t>显然，点连通度越大，连通性越好）</a:t>
            </a:r>
            <a:endParaRPr lang="zh-CN" altLang="en-US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arabicParenR" startAt="2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设无向图连通图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，称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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min{|E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||E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的边割集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的边连通度。规定非连通图的边连通度为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。又若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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(G)≥k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连通图。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1EC8-D8FB-4B0D-9B26-0F10B4D5B604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EADC-64B0-45CC-86B7-F44E289B01CE}" type="slidenum">
              <a:rPr lang="en-US" altLang="zh-CN"/>
              <a:pPr/>
              <a:t>106</a:t>
            </a:fld>
            <a:r>
              <a:rPr lang="en-US" altLang="zh-CN"/>
              <a:t>/171</a:t>
            </a: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点连通度、边连通度</a:t>
            </a:r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900113" y="1125538"/>
            <a:ext cx="79168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10.14</a:t>
            </a: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971550" y="1700213"/>
            <a:ext cx="784542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设无向图连通图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，称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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min{|V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||V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的点割集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的点连通度，简称连通度。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规定：完全图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baseline="-30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的点连通度为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n≥1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；非连通图的点连通度为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。又若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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(G)≥k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k-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连通图。（</a:t>
            </a:r>
            <a:r>
              <a:rPr lang="zh-CN" altLang="en-US" b="1" dirty="0">
                <a:ea typeface="楷体_GB2312" pitchFamily="49" charset="-122"/>
              </a:rPr>
              <a:t>显然，点连通度越大，连通性越好）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2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设无向图连通图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，称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min{|E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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的边割集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边连通度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。规定非连通图的边连通度为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。又若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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(G)≥k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边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841F-721C-434D-8C58-4BBD3E652296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3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5B4A-480F-46E5-89F5-1434C6A9A37B}" type="slidenum">
              <a:rPr lang="en-US" altLang="zh-CN"/>
              <a:pPr/>
              <a:t>107</a:t>
            </a:fld>
            <a:r>
              <a:rPr lang="en-US" altLang="zh-CN"/>
              <a:t>/171</a:t>
            </a: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10.13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1066800" y="1143000"/>
            <a:ext cx="45720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右图所示图的点连通度为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，它是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1-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连通图，但不是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2-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连通图；它的边连通度为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，它是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连通图，但不是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连通图。</a:t>
            </a:r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1066800" y="3505200"/>
            <a:ext cx="4572000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彼得森图的点连通度为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，它是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1-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连通图、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2-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连通图、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3-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连通图，但不是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4-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连通图；它的边连通度为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，它是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连通图、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连通图、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连通图，但不是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连通图。</a:t>
            </a:r>
          </a:p>
        </p:txBody>
      </p:sp>
      <p:grpSp>
        <p:nvGrpSpPr>
          <p:cNvPr id="306181" name="Group 5"/>
          <p:cNvGrpSpPr>
            <a:grpSpLocks/>
          </p:cNvGrpSpPr>
          <p:nvPr/>
        </p:nvGrpSpPr>
        <p:grpSpPr bwMode="auto">
          <a:xfrm>
            <a:off x="6156325" y="836613"/>
            <a:ext cx="2654300" cy="3286125"/>
            <a:chOff x="3888" y="570"/>
            <a:chExt cx="1672" cy="2070"/>
          </a:xfrm>
        </p:grpSpPr>
        <p:sp>
          <p:nvSpPr>
            <p:cNvPr id="306182" name="Text Box 6"/>
            <p:cNvSpPr txBox="1">
              <a:spLocks noChangeArrowheads="1"/>
            </p:cNvSpPr>
            <p:nvPr/>
          </p:nvSpPr>
          <p:spPr bwMode="auto">
            <a:xfrm>
              <a:off x="4271" y="162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06183" name="Text Box 7"/>
            <p:cNvSpPr txBox="1">
              <a:spLocks noChangeArrowheads="1"/>
            </p:cNvSpPr>
            <p:nvPr/>
          </p:nvSpPr>
          <p:spPr bwMode="auto">
            <a:xfrm>
              <a:off x="4656" y="231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306184" name="Line 8"/>
            <p:cNvSpPr>
              <a:spLocks noChangeShapeType="1"/>
            </p:cNvSpPr>
            <p:nvPr/>
          </p:nvSpPr>
          <p:spPr bwMode="auto">
            <a:xfrm flipV="1">
              <a:off x="4607" y="940"/>
              <a:ext cx="288" cy="46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6185" name="Oval 9"/>
            <p:cNvSpPr>
              <a:spLocks noChangeArrowheads="1"/>
            </p:cNvSpPr>
            <p:nvPr/>
          </p:nvSpPr>
          <p:spPr bwMode="auto">
            <a:xfrm>
              <a:off x="4863" y="88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6186" name="Line 10"/>
            <p:cNvSpPr>
              <a:spLocks noChangeShapeType="1"/>
            </p:cNvSpPr>
            <p:nvPr/>
          </p:nvSpPr>
          <p:spPr bwMode="auto">
            <a:xfrm flipV="1">
              <a:off x="4100" y="1825"/>
              <a:ext cx="0" cy="58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6187" name="Oval 11"/>
            <p:cNvSpPr>
              <a:spLocks noChangeArrowheads="1"/>
            </p:cNvSpPr>
            <p:nvPr/>
          </p:nvSpPr>
          <p:spPr bwMode="auto">
            <a:xfrm>
              <a:off x="4076" y="1793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06188" name="Line 12"/>
            <p:cNvSpPr>
              <a:spLocks noChangeShapeType="1"/>
            </p:cNvSpPr>
            <p:nvPr/>
          </p:nvSpPr>
          <p:spPr bwMode="auto">
            <a:xfrm>
              <a:off x="4599" y="1440"/>
              <a:ext cx="16" cy="9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6189" name="Text Box 13"/>
            <p:cNvSpPr txBox="1">
              <a:spLocks noChangeArrowheads="1"/>
            </p:cNvSpPr>
            <p:nvPr/>
          </p:nvSpPr>
          <p:spPr bwMode="auto">
            <a:xfrm>
              <a:off x="4823" y="57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06190" name="Text Box 14"/>
            <p:cNvSpPr txBox="1">
              <a:spLocks noChangeArrowheads="1"/>
            </p:cNvSpPr>
            <p:nvPr/>
          </p:nvSpPr>
          <p:spPr bwMode="auto">
            <a:xfrm>
              <a:off x="4399" y="105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06191" name="Text Box 15"/>
            <p:cNvSpPr txBox="1">
              <a:spLocks noChangeArrowheads="1"/>
            </p:cNvSpPr>
            <p:nvPr/>
          </p:nvSpPr>
          <p:spPr bwMode="auto">
            <a:xfrm>
              <a:off x="3888" y="162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306192" name="Line 16"/>
            <p:cNvSpPr>
              <a:spLocks noChangeShapeType="1"/>
            </p:cNvSpPr>
            <p:nvPr/>
          </p:nvSpPr>
          <p:spPr bwMode="auto">
            <a:xfrm>
              <a:off x="4887" y="940"/>
              <a:ext cx="288" cy="46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6193" name="Text Box 17"/>
            <p:cNvSpPr txBox="1">
              <a:spLocks noChangeArrowheads="1"/>
            </p:cNvSpPr>
            <p:nvPr/>
          </p:nvSpPr>
          <p:spPr bwMode="auto">
            <a:xfrm>
              <a:off x="3932" y="231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306194" name="Oval 18"/>
            <p:cNvSpPr>
              <a:spLocks noChangeArrowheads="1"/>
            </p:cNvSpPr>
            <p:nvPr/>
          </p:nvSpPr>
          <p:spPr bwMode="auto">
            <a:xfrm>
              <a:off x="4603" y="241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06195" name="Line 19"/>
            <p:cNvSpPr>
              <a:spLocks noChangeShapeType="1"/>
            </p:cNvSpPr>
            <p:nvPr/>
          </p:nvSpPr>
          <p:spPr bwMode="auto">
            <a:xfrm flipV="1">
              <a:off x="4113" y="2443"/>
              <a:ext cx="48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6196" name="Text Box 20"/>
            <p:cNvSpPr txBox="1">
              <a:spLocks noChangeArrowheads="1"/>
            </p:cNvSpPr>
            <p:nvPr/>
          </p:nvSpPr>
          <p:spPr bwMode="auto">
            <a:xfrm>
              <a:off x="3888" y="193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306197" name="Text Box 21"/>
            <p:cNvSpPr txBox="1">
              <a:spLocks noChangeArrowheads="1"/>
            </p:cNvSpPr>
            <p:nvPr/>
          </p:nvSpPr>
          <p:spPr bwMode="auto">
            <a:xfrm>
              <a:off x="4628" y="188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306198" name="Text Box 22"/>
            <p:cNvSpPr txBox="1">
              <a:spLocks noChangeArrowheads="1"/>
            </p:cNvSpPr>
            <p:nvPr/>
          </p:nvSpPr>
          <p:spPr bwMode="auto">
            <a:xfrm>
              <a:off x="4063" y="117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06199" name="Text Box 23"/>
            <p:cNvSpPr txBox="1">
              <a:spLocks noChangeArrowheads="1"/>
            </p:cNvSpPr>
            <p:nvPr/>
          </p:nvSpPr>
          <p:spPr bwMode="auto">
            <a:xfrm>
              <a:off x="4264" y="231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306200" name="Text Box 24"/>
            <p:cNvSpPr txBox="1">
              <a:spLocks noChangeArrowheads="1"/>
            </p:cNvSpPr>
            <p:nvPr/>
          </p:nvSpPr>
          <p:spPr bwMode="auto">
            <a:xfrm>
              <a:off x="5023" y="86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306201" name="Text Box 25"/>
            <p:cNvSpPr txBox="1">
              <a:spLocks noChangeArrowheads="1"/>
            </p:cNvSpPr>
            <p:nvPr/>
          </p:nvSpPr>
          <p:spPr bwMode="auto">
            <a:xfrm>
              <a:off x="4763" y="130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306202" name="Text Box 26"/>
            <p:cNvSpPr txBox="1">
              <a:spLocks noChangeArrowheads="1"/>
            </p:cNvSpPr>
            <p:nvPr/>
          </p:nvSpPr>
          <p:spPr bwMode="auto">
            <a:xfrm>
              <a:off x="5112" y="155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9</a:t>
              </a:r>
            </a:p>
          </p:txBody>
        </p:sp>
        <p:sp>
          <p:nvSpPr>
            <p:cNvPr id="306203" name="Text Box 27"/>
            <p:cNvSpPr txBox="1">
              <a:spLocks noChangeArrowheads="1"/>
            </p:cNvSpPr>
            <p:nvPr/>
          </p:nvSpPr>
          <p:spPr bwMode="auto">
            <a:xfrm>
              <a:off x="5211" y="117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306204" name="Line 28"/>
            <p:cNvSpPr>
              <a:spLocks noChangeShapeType="1"/>
            </p:cNvSpPr>
            <p:nvPr/>
          </p:nvSpPr>
          <p:spPr bwMode="auto">
            <a:xfrm flipV="1">
              <a:off x="4619" y="1435"/>
              <a:ext cx="53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6205" name="Oval 29"/>
            <p:cNvSpPr>
              <a:spLocks noChangeArrowheads="1"/>
            </p:cNvSpPr>
            <p:nvPr/>
          </p:nvSpPr>
          <p:spPr bwMode="auto">
            <a:xfrm>
              <a:off x="4572" y="140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6206" name="Oval 30"/>
            <p:cNvSpPr>
              <a:spLocks noChangeArrowheads="1"/>
            </p:cNvSpPr>
            <p:nvPr/>
          </p:nvSpPr>
          <p:spPr bwMode="auto">
            <a:xfrm>
              <a:off x="5156" y="140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6207" name="Oval 31"/>
            <p:cNvSpPr>
              <a:spLocks noChangeArrowheads="1"/>
            </p:cNvSpPr>
            <p:nvPr/>
          </p:nvSpPr>
          <p:spPr bwMode="auto">
            <a:xfrm>
              <a:off x="4072" y="241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06208" name="Text Box 32"/>
            <p:cNvSpPr txBox="1">
              <a:spLocks noChangeArrowheads="1"/>
            </p:cNvSpPr>
            <p:nvPr/>
          </p:nvSpPr>
          <p:spPr bwMode="auto">
            <a:xfrm>
              <a:off x="5364" y="193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306209" name="Line 33"/>
            <p:cNvSpPr>
              <a:spLocks noChangeShapeType="1"/>
            </p:cNvSpPr>
            <p:nvPr/>
          </p:nvSpPr>
          <p:spPr bwMode="auto">
            <a:xfrm>
              <a:off x="5195" y="1458"/>
              <a:ext cx="225" cy="55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6210" name="Oval 34"/>
            <p:cNvSpPr>
              <a:spLocks noChangeArrowheads="1"/>
            </p:cNvSpPr>
            <p:nvPr/>
          </p:nvSpPr>
          <p:spPr bwMode="auto">
            <a:xfrm>
              <a:off x="5404" y="201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06211" name="Arc 35"/>
            <p:cNvSpPr>
              <a:spLocks/>
            </p:cNvSpPr>
            <p:nvPr/>
          </p:nvSpPr>
          <p:spPr bwMode="auto">
            <a:xfrm flipH="1">
              <a:off x="4096" y="1436"/>
              <a:ext cx="471" cy="3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6212" name="Arc 36"/>
            <p:cNvSpPr>
              <a:spLocks/>
            </p:cNvSpPr>
            <p:nvPr/>
          </p:nvSpPr>
          <p:spPr bwMode="auto">
            <a:xfrm flipV="1">
              <a:off x="4128" y="1460"/>
              <a:ext cx="453" cy="3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6213" name="Text Box 37"/>
            <p:cNvSpPr txBox="1">
              <a:spLocks noChangeArrowheads="1"/>
            </p:cNvSpPr>
            <p:nvPr/>
          </p:nvSpPr>
          <p:spPr bwMode="auto">
            <a:xfrm>
              <a:off x="4535" y="85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2C9B-63E5-4F8E-AEF6-85A5F5989CA7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9C26-4143-4B18-985A-59E089B5D5D1}" type="slidenum">
              <a:rPr lang="en-US" altLang="zh-CN"/>
              <a:pPr/>
              <a:t>108</a:t>
            </a:fld>
            <a:r>
              <a:rPr lang="en-US" altLang="zh-CN"/>
              <a:t>/171</a:t>
            </a: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10.13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066800" y="1143000"/>
            <a:ext cx="45720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右图所示图的点连通度为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，它是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1-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连通图，但不是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2-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连通图；它的边连通度为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，它是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连通图，但不是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连通图。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1066800" y="3505200"/>
            <a:ext cx="4572000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彼得森图的点连通度为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，它是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1-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连通图、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2-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连通图、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3-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连通图，但不是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4-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连通图；它的边连通度为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，它是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连通图、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连通图、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连通图，但不是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连通图。</a:t>
            </a:r>
          </a:p>
        </p:txBody>
      </p:sp>
      <p:grpSp>
        <p:nvGrpSpPr>
          <p:cNvPr id="307205" name="Group 5"/>
          <p:cNvGrpSpPr>
            <a:grpSpLocks/>
          </p:cNvGrpSpPr>
          <p:nvPr/>
        </p:nvGrpSpPr>
        <p:grpSpPr bwMode="auto">
          <a:xfrm>
            <a:off x="6443663" y="4437063"/>
            <a:ext cx="1800225" cy="1587500"/>
            <a:chOff x="4023" y="3045"/>
            <a:chExt cx="1134" cy="1000"/>
          </a:xfrm>
        </p:grpSpPr>
        <p:sp>
          <p:nvSpPr>
            <p:cNvPr id="307206" name="Line 6"/>
            <p:cNvSpPr>
              <a:spLocks noChangeShapeType="1"/>
            </p:cNvSpPr>
            <p:nvPr/>
          </p:nvSpPr>
          <p:spPr bwMode="auto">
            <a:xfrm>
              <a:off x="4062" y="3504"/>
              <a:ext cx="9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07" name="Line 7"/>
            <p:cNvSpPr>
              <a:spLocks noChangeShapeType="1"/>
            </p:cNvSpPr>
            <p:nvPr/>
          </p:nvSpPr>
          <p:spPr bwMode="auto">
            <a:xfrm>
              <a:off x="4782" y="3870"/>
              <a:ext cx="86" cy="1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08" name="Line 8"/>
            <p:cNvSpPr>
              <a:spLocks noChangeShapeType="1"/>
            </p:cNvSpPr>
            <p:nvPr/>
          </p:nvSpPr>
          <p:spPr bwMode="auto">
            <a:xfrm>
              <a:off x="4357" y="4019"/>
              <a:ext cx="474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09" name="Line 9"/>
            <p:cNvSpPr>
              <a:spLocks noChangeShapeType="1"/>
            </p:cNvSpPr>
            <p:nvPr/>
          </p:nvSpPr>
          <p:spPr bwMode="auto">
            <a:xfrm>
              <a:off x="4069" y="3539"/>
              <a:ext cx="234" cy="45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10" name="Line 10"/>
            <p:cNvSpPr>
              <a:spLocks noChangeShapeType="1"/>
            </p:cNvSpPr>
            <p:nvPr/>
          </p:nvSpPr>
          <p:spPr bwMode="auto">
            <a:xfrm flipV="1">
              <a:off x="4061" y="3071"/>
              <a:ext cx="490" cy="3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11" name="Oval 11"/>
            <p:cNvSpPr>
              <a:spLocks noChangeArrowheads="1"/>
            </p:cNvSpPr>
            <p:nvPr/>
          </p:nvSpPr>
          <p:spPr bwMode="auto">
            <a:xfrm>
              <a:off x="4560" y="3045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12" name="Oval 12"/>
            <p:cNvSpPr>
              <a:spLocks noChangeArrowheads="1"/>
            </p:cNvSpPr>
            <p:nvPr/>
          </p:nvSpPr>
          <p:spPr bwMode="auto">
            <a:xfrm>
              <a:off x="4298" y="398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13" name="Oval 13"/>
            <p:cNvSpPr>
              <a:spLocks noChangeArrowheads="1"/>
            </p:cNvSpPr>
            <p:nvPr/>
          </p:nvSpPr>
          <p:spPr bwMode="auto">
            <a:xfrm>
              <a:off x="4837" y="3978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14" name="Line 14"/>
            <p:cNvSpPr>
              <a:spLocks noChangeShapeType="1"/>
            </p:cNvSpPr>
            <p:nvPr/>
          </p:nvSpPr>
          <p:spPr bwMode="auto">
            <a:xfrm flipH="1">
              <a:off x="4197" y="3504"/>
              <a:ext cx="747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15" name="Oval 15"/>
            <p:cNvSpPr>
              <a:spLocks noChangeArrowheads="1"/>
            </p:cNvSpPr>
            <p:nvPr/>
          </p:nvSpPr>
          <p:spPr bwMode="auto">
            <a:xfrm>
              <a:off x="5098" y="3476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07216" name="Oval 16"/>
            <p:cNvSpPr>
              <a:spLocks noChangeArrowheads="1"/>
            </p:cNvSpPr>
            <p:nvPr/>
          </p:nvSpPr>
          <p:spPr bwMode="auto">
            <a:xfrm>
              <a:off x="4023" y="347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17" name="Line 17"/>
            <p:cNvSpPr>
              <a:spLocks noChangeShapeType="1"/>
            </p:cNvSpPr>
            <p:nvPr/>
          </p:nvSpPr>
          <p:spPr bwMode="auto">
            <a:xfrm>
              <a:off x="4615" y="3079"/>
              <a:ext cx="501" cy="3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18" name="Line 18"/>
            <p:cNvSpPr>
              <a:spLocks noChangeShapeType="1"/>
            </p:cNvSpPr>
            <p:nvPr/>
          </p:nvSpPr>
          <p:spPr bwMode="auto">
            <a:xfrm flipV="1">
              <a:off x="4882" y="3535"/>
              <a:ext cx="239" cy="46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19" name="Line 19"/>
            <p:cNvSpPr>
              <a:spLocks noChangeShapeType="1"/>
            </p:cNvSpPr>
            <p:nvPr/>
          </p:nvSpPr>
          <p:spPr bwMode="auto">
            <a:xfrm>
              <a:off x="4599" y="3229"/>
              <a:ext cx="182" cy="6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20" name="Line 20"/>
            <p:cNvSpPr>
              <a:spLocks noChangeShapeType="1"/>
            </p:cNvSpPr>
            <p:nvPr/>
          </p:nvSpPr>
          <p:spPr bwMode="auto">
            <a:xfrm>
              <a:off x="4201" y="3529"/>
              <a:ext cx="564" cy="3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21" name="Line 21"/>
            <p:cNvSpPr>
              <a:spLocks noChangeShapeType="1"/>
            </p:cNvSpPr>
            <p:nvPr/>
          </p:nvSpPr>
          <p:spPr bwMode="auto">
            <a:xfrm flipH="1">
              <a:off x="4396" y="3254"/>
              <a:ext cx="173" cy="65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22" name="Line 22"/>
            <p:cNvSpPr>
              <a:spLocks noChangeShapeType="1"/>
            </p:cNvSpPr>
            <p:nvPr/>
          </p:nvSpPr>
          <p:spPr bwMode="auto">
            <a:xfrm flipV="1">
              <a:off x="4397" y="3537"/>
              <a:ext cx="553" cy="34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23" name="Oval 23"/>
            <p:cNvSpPr>
              <a:spLocks noChangeArrowheads="1"/>
            </p:cNvSpPr>
            <p:nvPr/>
          </p:nvSpPr>
          <p:spPr bwMode="auto">
            <a:xfrm>
              <a:off x="4560" y="3199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24" name="Oval 24"/>
            <p:cNvSpPr>
              <a:spLocks noChangeArrowheads="1"/>
            </p:cNvSpPr>
            <p:nvPr/>
          </p:nvSpPr>
          <p:spPr bwMode="auto">
            <a:xfrm>
              <a:off x="4158" y="3474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25" name="Oval 25"/>
            <p:cNvSpPr>
              <a:spLocks noChangeArrowheads="1"/>
            </p:cNvSpPr>
            <p:nvPr/>
          </p:nvSpPr>
          <p:spPr bwMode="auto">
            <a:xfrm>
              <a:off x="4935" y="347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07226" name="Oval 26"/>
            <p:cNvSpPr>
              <a:spLocks noChangeArrowheads="1"/>
            </p:cNvSpPr>
            <p:nvPr/>
          </p:nvSpPr>
          <p:spPr bwMode="auto">
            <a:xfrm>
              <a:off x="4373" y="385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27" name="Oval 27"/>
            <p:cNvSpPr>
              <a:spLocks noChangeArrowheads="1"/>
            </p:cNvSpPr>
            <p:nvPr/>
          </p:nvSpPr>
          <p:spPr bwMode="auto">
            <a:xfrm>
              <a:off x="4761" y="385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28" name="Line 28"/>
            <p:cNvSpPr>
              <a:spLocks noChangeShapeType="1"/>
            </p:cNvSpPr>
            <p:nvPr/>
          </p:nvSpPr>
          <p:spPr bwMode="auto">
            <a:xfrm>
              <a:off x="4590" y="3102"/>
              <a:ext cx="0" cy="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29" name="Line 29"/>
            <p:cNvSpPr>
              <a:spLocks noChangeShapeType="1"/>
            </p:cNvSpPr>
            <p:nvPr/>
          </p:nvSpPr>
          <p:spPr bwMode="auto">
            <a:xfrm>
              <a:off x="4992" y="3504"/>
              <a:ext cx="9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30" name="Line 30"/>
            <p:cNvSpPr>
              <a:spLocks noChangeShapeType="1"/>
            </p:cNvSpPr>
            <p:nvPr/>
          </p:nvSpPr>
          <p:spPr bwMode="auto">
            <a:xfrm flipH="1">
              <a:off x="4332" y="3900"/>
              <a:ext cx="58" cy="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7231" name="Group 31"/>
          <p:cNvGrpSpPr>
            <a:grpSpLocks/>
          </p:cNvGrpSpPr>
          <p:nvPr/>
        </p:nvGrpSpPr>
        <p:grpSpPr bwMode="auto">
          <a:xfrm>
            <a:off x="6156325" y="836613"/>
            <a:ext cx="2654300" cy="3286125"/>
            <a:chOff x="3888" y="570"/>
            <a:chExt cx="1672" cy="2070"/>
          </a:xfrm>
        </p:grpSpPr>
        <p:sp>
          <p:nvSpPr>
            <p:cNvPr id="307232" name="Text Box 32"/>
            <p:cNvSpPr txBox="1">
              <a:spLocks noChangeArrowheads="1"/>
            </p:cNvSpPr>
            <p:nvPr/>
          </p:nvSpPr>
          <p:spPr bwMode="auto">
            <a:xfrm>
              <a:off x="4271" y="162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07233" name="Text Box 33"/>
            <p:cNvSpPr txBox="1">
              <a:spLocks noChangeArrowheads="1"/>
            </p:cNvSpPr>
            <p:nvPr/>
          </p:nvSpPr>
          <p:spPr bwMode="auto">
            <a:xfrm>
              <a:off x="4656" y="231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307234" name="Line 34"/>
            <p:cNvSpPr>
              <a:spLocks noChangeShapeType="1"/>
            </p:cNvSpPr>
            <p:nvPr/>
          </p:nvSpPr>
          <p:spPr bwMode="auto">
            <a:xfrm flipV="1">
              <a:off x="4607" y="940"/>
              <a:ext cx="288" cy="46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35" name="Oval 35"/>
            <p:cNvSpPr>
              <a:spLocks noChangeArrowheads="1"/>
            </p:cNvSpPr>
            <p:nvPr/>
          </p:nvSpPr>
          <p:spPr bwMode="auto">
            <a:xfrm>
              <a:off x="4863" y="88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36" name="Line 36"/>
            <p:cNvSpPr>
              <a:spLocks noChangeShapeType="1"/>
            </p:cNvSpPr>
            <p:nvPr/>
          </p:nvSpPr>
          <p:spPr bwMode="auto">
            <a:xfrm flipV="1">
              <a:off x="4100" y="1825"/>
              <a:ext cx="0" cy="58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37" name="Oval 37"/>
            <p:cNvSpPr>
              <a:spLocks noChangeArrowheads="1"/>
            </p:cNvSpPr>
            <p:nvPr/>
          </p:nvSpPr>
          <p:spPr bwMode="auto">
            <a:xfrm>
              <a:off x="4076" y="1793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07238" name="Line 38"/>
            <p:cNvSpPr>
              <a:spLocks noChangeShapeType="1"/>
            </p:cNvSpPr>
            <p:nvPr/>
          </p:nvSpPr>
          <p:spPr bwMode="auto">
            <a:xfrm>
              <a:off x="4599" y="1440"/>
              <a:ext cx="16" cy="9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39" name="Text Box 39"/>
            <p:cNvSpPr txBox="1">
              <a:spLocks noChangeArrowheads="1"/>
            </p:cNvSpPr>
            <p:nvPr/>
          </p:nvSpPr>
          <p:spPr bwMode="auto">
            <a:xfrm>
              <a:off x="4823" y="57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07240" name="Text Box 40"/>
            <p:cNvSpPr txBox="1">
              <a:spLocks noChangeArrowheads="1"/>
            </p:cNvSpPr>
            <p:nvPr/>
          </p:nvSpPr>
          <p:spPr bwMode="auto">
            <a:xfrm>
              <a:off x="4399" y="105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07241" name="Text Box 41"/>
            <p:cNvSpPr txBox="1">
              <a:spLocks noChangeArrowheads="1"/>
            </p:cNvSpPr>
            <p:nvPr/>
          </p:nvSpPr>
          <p:spPr bwMode="auto">
            <a:xfrm>
              <a:off x="3888" y="162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307242" name="Line 42"/>
            <p:cNvSpPr>
              <a:spLocks noChangeShapeType="1"/>
            </p:cNvSpPr>
            <p:nvPr/>
          </p:nvSpPr>
          <p:spPr bwMode="auto">
            <a:xfrm>
              <a:off x="4887" y="940"/>
              <a:ext cx="288" cy="46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43" name="Text Box 43"/>
            <p:cNvSpPr txBox="1">
              <a:spLocks noChangeArrowheads="1"/>
            </p:cNvSpPr>
            <p:nvPr/>
          </p:nvSpPr>
          <p:spPr bwMode="auto">
            <a:xfrm>
              <a:off x="3932" y="231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307244" name="Oval 44"/>
            <p:cNvSpPr>
              <a:spLocks noChangeArrowheads="1"/>
            </p:cNvSpPr>
            <p:nvPr/>
          </p:nvSpPr>
          <p:spPr bwMode="auto">
            <a:xfrm>
              <a:off x="4603" y="241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07245" name="Line 45"/>
            <p:cNvSpPr>
              <a:spLocks noChangeShapeType="1"/>
            </p:cNvSpPr>
            <p:nvPr/>
          </p:nvSpPr>
          <p:spPr bwMode="auto">
            <a:xfrm flipV="1">
              <a:off x="4113" y="2443"/>
              <a:ext cx="48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46" name="Text Box 46"/>
            <p:cNvSpPr txBox="1">
              <a:spLocks noChangeArrowheads="1"/>
            </p:cNvSpPr>
            <p:nvPr/>
          </p:nvSpPr>
          <p:spPr bwMode="auto">
            <a:xfrm>
              <a:off x="3888" y="193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307247" name="Text Box 47"/>
            <p:cNvSpPr txBox="1">
              <a:spLocks noChangeArrowheads="1"/>
            </p:cNvSpPr>
            <p:nvPr/>
          </p:nvSpPr>
          <p:spPr bwMode="auto">
            <a:xfrm>
              <a:off x="4628" y="188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307248" name="Text Box 48"/>
            <p:cNvSpPr txBox="1">
              <a:spLocks noChangeArrowheads="1"/>
            </p:cNvSpPr>
            <p:nvPr/>
          </p:nvSpPr>
          <p:spPr bwMode="auto">
            <a:xfrm>
              <a:off x="4063" y="117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07249" name="Text Box 49"/>
            <p:cNvSpPr txBox="1">
              <a:spLocks noChangeArrowheads="1"/>
            </p:cNvSpPr>
            <p:nvPr/>
          </p:nvSpPr>
          <p:spPr bwMode="auto">
            <a:xfrm>
              <a:off x="4264" y="231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307250" name="Text Box 50"/>
            <p:cNvSpPr txBox="1">
              <a:spLocks noChangeArrowheads="1"/>
            </p:cNvSpPr>
            <p:nvPr/>
          </p:nvSpPr>
          <p:spPr bwMode="auto">
            <a:xfrm>
              <a:off x="5023" y="86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307251" name="Text Box 51"/>
            <p:cNvSpPr txBox="1">
              <a:spLocks noChangeArrowheads="1"/>
            </p:cNvSpPr>
            <p:nvPr/>
          </p:nvSpPr>
          <p:spPr bwMode="auto">
            <a:xfrm>
              <a:off x="4763" y="130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307252" name="Text Box 52"/>
            <p:cNvSpPr txBox="1">
              <a:spLocks noChangeArrowheads="1"/>
            </p:cNvSpPr>
            <p:nvPr/>
          </p:nvSpPr>
          <p:spPr bwMode="auto">
            <a:xfrm>
              <a:off x="5112" y="155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9</a:t>
              </a:r>
            </a:p>
          </p:txBody>
        </p:sp>
        <p:sp>
          <p:nvSpPr>
            <p:cNvPr id="307253" name="Text Box 53"/>
            <p:cNvSpPr txBox="1">
              <a:spLocks noChangeArrowheads="1"/>
            </p:cNvSpPr>
            <p:nvPr/>
          </p:nvSpPr>
          <p:spPr bwMode="auto">
            <a:xfrm>
              <a:off x="5211" y="117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307254" name="Line 54"/>
            <p:cNvSpPr>
              <a:spLocks noChangeShapeType="1"/>
            </p:cNvSpPr>
            <p:nvPr/>
          </p:nvSpPr>
          <p:spPr bwMode="auto">
            <a:xfrm flipV="1">
              <a:off x="4619" y="1435"/>
              <a:ext cx="53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55" name="Oval 55"/>
            <p:cNvSpPr>
              <a:spLocks noChangeArrowheads="1"/>
            </p:cNvSpPr>
            <p:nvPr/>
          </p:nvSpPr>
          <p:spPr bwMode="auto">
            <a:xfrm>
              <a:off x="4572" y="140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56" name="Oval 56"/>
            <p:cNvSpPr>
              <a:spLocks noChangeArrowheads="1"/>
            </p:cNvSpPr>
            <p:nvPr/>
          </p:nvSpPr>
          <p:spPr bwMode="auto">
            <a:xfrm>
              <a:off x="5156" y="140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57" name="Oval 57"/>
            <p:cNvSpPr>
              <a:spLocks noChangeArrowheads="1"/>
            </p:cNvSpPr>
            <p:nvPr/>
          </p:nvSpPr>
          <p:spPr bwMode="auto">
            <a:xfrm>
              <a:off x="4072" y="241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07258" name="Text Box 58"/>
            <p:cNvSpPr txBox="1">
              <a:spLocks noChangeArrowheads="1"/>
            </p:cNvSpPr>
            <p:nvPr/>
          </p:nvSpPr>
          <p:spPr bwMode="auto">
            <a:xfrm>
              <a:off x="5364" y="193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307259" name="Line 59"/>
            <p:cNvSpPr>
              <a:spLocks noChangeShapeType="1"/>
            </p:cNvSpPr>
            <p:nvPr/>
          </p:nvSpPr>
          <p:spPr bwMode="auto">
            <a:xfrm>
              <a:off x="5195" y="1458"/>
              <a:ext cx="225" cy="55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60" name="Oval 60"/>
            <p:cNvSpPr>
              <a:spLocks noChangeArrowheads="1"/>
            </p:cNvSpPr>
            <p:nvPr/>
          </p:nvSpPr>
          <p:spPr bwMode="auto">
            <a:xfrm>
              <a:off x="5404" y="201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07261" name="Arc 61"/>
            <p:cNvSpPr>
              <a:spLocks/>
            </p:cNvSpPr>
            <p:nvPr/>
          </p:nvSpPr>
          <p:spPr bwMode="auto">
            <a:xfrm flipH="1">
              <a:off x="4096" y="1436"/>
              <a:ext cx="471" cy="3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62" name="Arc 62"/>
            <p:cNvSpPr>
              <a:spLocks/>
            </p:cNvSpPr>
            <p:nvPr/>
          </p:nvSpPr>
          <p:spPr bwMode="auto">
            <a:xfrm flipV="1">
              <a:off x="4128" y="1460"/>
              <a:ext cx="453" cy="3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63" name="Text Box 63"/>
            <p:cNvSpPr txBox="1">
              <a:spLocks noChangeArrowheads="1"/>
            </p:cNvSpPr>
            <p:nvPr/>
          </p:nvSpPr>
          <p:spPr bwMode="auto">
            <a:xfrm>
              <a:off x="4535" y="85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</p:grpSp>
      <p:sp>
        <p:nvSpPr>
          <p:cNvPr id="307264" name="Rectangle 64"/>
          <p:cNvSpPr>
            <a:spLocks noChangeArrowheads="1"/>
          </p:cNvSpPr>
          <p:nvPr/>
        </p:nvSpPr>
        <p:spPr bwMode="auto">
          <a:xfrm>
            <a:off x="6732588" y="609282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彼得森图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1938-18BE-4285-B2B5-337E3388B50E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DBB4-57C4-4C0C-8C87-F14B1F9FB82B}" type="slidenum">
              <a:rPr lang="en-US" altLang="zh-CN"/>
              <a:pPr/>
              <a:t>109</a:t>
            </a:fld>
            <a:r>
              <a:rPr lang="en-US" altLang="zh-CN"/>
              <a:t>/171</a:t>
            </a: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24338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10.4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在非平凡连通图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中，结点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的割点的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充分必要条件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是存在结点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的每一条道路都以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为内部结点。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P138,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10.4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Char char="Ø"/>
            </a:pPr>
            <a:endParaRPr lang="zh-CN" altLang="en-US" sz="2400" dirty="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10.5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在非平凡连通图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中，边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的割边的充分必要条件是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不包含于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的任何圈中。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6A5B-707E-4F4A-8BB0-6DA220CA2272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FF8-85DB-4D7A-AB89-120161FA810F}" type="slidenum">
              <a:rPr lang="en-US" altLang="zh-CN"/>
              <a:pPr/>
              <a:t>11</a:t>
            </a:fld>
            <a:r>
              <a:rPr lang="en-US" altLang="zh-CN"/>
              <a:t>/171</a:t>
            </a: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图的分类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按边的方向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1042988" y="1125538"/>
            <a:ext cx="7772400" cy="380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与无序结点对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(u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相对应，则称边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为无向边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记为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(u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，这时称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的两个端点；</a:t>
            </a:r>
          </a:p>
          <a:p>
            <a:pPr marL="533400" indent="-5334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与有序结点对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&lt;u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相对应，则称边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为有向边，记为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&lt;u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，这时称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的始点。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的终点，统称为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的端点；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的出边，是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的入边。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每条边都是无向边的图称为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无向图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每条边都是有向边的图称为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有向图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有些边是无向边，而另一些是有向边的图称为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混合图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1042988" y="5084763"/>
            <a:ext cx="77231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用小圆圈表示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中的结点，用由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指向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的有向线段表示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&lt;u,v&gt;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，无向线段表示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(u,v)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9919-79E1-44C6-8538-58D324CF92BB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F959-6D80-443C-A8E3-3282B2B106B0}" type="slidenum">
              <a:rPr lang="en-US" altLang="zh-CN"/>
              <a:pPr/>
              <a:t>110</a:t>
            </a:fld>
            <a:r>
              <a:rPr lang="en-US" altLang="zh-CN"/>
              <a:t>/171</a:t>
            </a: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24338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10.4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在非平凡连通图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中，结点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的割点的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充分必要条件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是存在结点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的每一条道路都以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为内部结点。</a:t>
            </a:r>
            <a:endParaRPr lang="zh-CN" altLang="en-US" sz="240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sz="240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32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10.5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在非平凡连通图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中，边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的割边的充分必要条件是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不包含于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的任何圈中。</a:t>
            </a:r>
          </a:p>
        </p:txBody>
      </p:sp>
      <p:sp>
        <p:nvSpPr>
          <p:cNvPr id="309252" name="AutoShape 4"/>
          <p:cNvSpPr>
            <a:spLocks noChangeArrowheads="1"/>
          </p:cNvSpPr>
          <p:nvPr/>
        </p:nvSpPr>
        <p:spPr bwMode="auto">
          <a:xfrm>
            <a:off x="2124075" y="4005263"/>
            <a:ext cx="5976938" cy="2376487"/>
          </a:xfrm>
          <a:prstGeom prst="cloudCallout">
            <a:avLst>
              <a:gd name="adj1" fmla="val -40199"/>
              <a:gd name="adj2" fmla="val -7438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FF00FF"/>
                </a:solidFill>
              </a:rPr>
              <a:t>割点</a:t>
            </a:r>
            <a:r>
              <a:rPr lang="en-US" altLang="zh-CN" sz="2800" b="1">
                <a:solidFill>
                  <a:srgbClr val="FF00FF"/>
                </a:solidFill>
              </a:rPr>
              <a:t>v</a:t>
            </a:r>
            <a:r>
              <a:rPr lang="zh-CN" altLang="en-US" sz="2800" b="1">
                <a:solidFill>
                  <a:srgbClr val="FF00FF"/>
                </a:solidFill>
              </a:rPr>
              <a:t>是图中任何道路的必经之处！</a:t>
            </a:r>
          </a:p>
          <a:p>
            <a:pPr algn="ctr"/>
            <a:r>
              <a:rPr lang="zh-CN" altLang="en-US" sz="2800" b="1">
                <a:solidFill>
                  <a:srgbClr val="FF00FF"/>
                </a:solidFill>
              </a:rPr>
              <a:t>“一夫当关，万夫莫开”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0305-DA21-4739-9CF1-84919775FD39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49A8-4378-43C0-9301-5EE8A9F195C1}" type="slidenum">
              <a:rPr lang="en-US" altLang="zh-CN"/>
              <a:pPr/>
              <a:t>111</a:t>
            </a:fld>
            <a:r>
              <a:rPr lang="en-US" altLang="zh-CN"/>
              <a:t>/171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8307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 b="0" dirty="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b="0" dirty="0">
                <a:latin typeface="楷体_GB2312" pitchFamily="49" charset="-122"/>
                <a:ea typeface="楷体_GB2312" pitchFamily="49" charset="-122"/>
              </a:rPr>
              <a:t>10.4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在非平凡连通图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中，结点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的割点的充分必要条件是存在结点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的每一条道路都以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为内部结点。</a:t>
            </a:r>
          </a:p>
          <a:p>
            <a:pPr>
              <a:buFont typeface="Wingdings" pitchFamily="2" charset="2"/>
              <a:buChar char="Ø"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10.5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在非平凡连通图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中，边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的割边的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充分必要条件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不包含于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的任何圈中。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（证明略，</a:t>
            </a:r>
            <a:r>
              <a:rPr lang="en-US" altLang="zh-CN" sz="2400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p139</a:t>
            </a:r>
            <a:r>
              <a:rPr lang="zh-CN" altLang="en-US" sz="2400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dirty="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25CB-093A-4009-AE6D-15880C4FDF0A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D3DA-D17C-4133-AA66-462C81F63E9D}" type="slidenum">
              <a:rPr lang="en-US" altLang="zh-CN"/>
              <a:pPr/>
              <a:t>112</a:t>
            </a:fld>
            <a:r>
              <a:rPr lang="en-US" altLang="zh-CN"/>
              <a:t>/171</a:t>
            </a:r>
          </a:p>
        </p:txBody>
      </p:sp>
      <p:sp>
        <p:nvSpPr>
          <p:cNvPr id="311298" name="Rectangle 2"/>
          <p:cNvSpPr>
            <a:spLocks noChangeArrowheads="1"/>
          </p:cNvSpPr>
          <p:nvPr/>
        </p:nvSpPr>
        <p:spPr bwMode="auto">
          <a:xfrm>
            <a:off x="1116013" y="1052513"/>
            <a:ext cx="7704137" cy="279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10.6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对任意无向图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，均有下面不等式成立：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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(G)≤</a:t>
            </a:r>
            <a:r>
              <a:rPr lang="en-US" altLang="zh-CN" sz="28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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(G)≤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。其中，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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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分别为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点连通度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边连通度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和结点的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最小度数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（证明略，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p139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）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1042988" y="4076700"/>
            <a:ext cx="777398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推论：对任意无向图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k-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连通图，则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必为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边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连通图。为什么？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02CC-7D95-44EB-BDC4-4C011F95189A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AFD5-29A9-4C7D-B926-734A5DF48FF8}" type="slidenum">
              <a:rPr lang="en-US" altLang="zh-CN"/>
              <a:pPr/>
              <a:t>113</a:t>
            </a:fld>
            <a:r>
              <a:rPr lang="en-US" altLang="zh-CN"/>
              <a:t>/171</a:t>
            </a:r>
          </a:p>
        </p:txBody>
      </p:sp>
      <p:sp>
        <p:nvSpPr>
          <p:cNvPr id="312322" name="Rectangle 2"/>
          <p:cNvSpPr>
            <a:spLocks noChangeArrowheads="1"/>
          </p:cNvSpPr>
          <p:nvPr/>
        </p:nvSpPr>
        <p:spPr bwMode="auto">
          <a:xfrm>
            <a:off x="1116013" y="1052513"/>
            <a:ext cx="7704137" cy="279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10.6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对任意无向图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，均有下面不等式成立：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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(G)≤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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(G)≤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。其中，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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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分别为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的点连通度、边连通度和结点的最小度数。</a:t>
            </a:r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1042988" y="4076700"/>
            <a:ext cx="7773987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：对任意无向图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k-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连通图，则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必为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连通图。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为什么？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理由： </a:t>
            </a:r>
            <a:r>
              <a:rPr lang="zh-CN" altLang="en-US" dirty="0">
                <a:solidFill>
                  <a:schemeClr val="bg2"/>
                </a:solidFill>
                <a:sym typeface="Symbol" pitchFamily="18" charset="2"/>
              </a:rPr>
              <a:t></a:t>
            </a:r>
            <a:r>
              <a:rPr lang="en-US" altLang="zh-CN" dirty="0">
                <a:solidFill>
                  <a:schemeClr val="bg2"/>
                </a:solidFill>
              </a:rPr>
              <a:t>(G)≤</a:t>
            </a:r>
            <a:r>
              <a:rPr lang="en-US" altLang="zh-CN" dirty="0">
                <a:solidFill>
                  <a:schemeClr val="bg2"/>
                </a:solidFill>
                <a:sym typeface="Symbol" pitchFamily="18" charset="2"/>
              </a:rPr>
              <a:t></a:t>
            </a:r>
            <a:r>
              <a:rPr lang="en-US" altLang="zh-CN" dirty="0">
                <a:solidFill>
                  <a:schemeClr val="bg2"/>
                </a:solidFill>
              </a:rPr>
              <a:t>(G)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ED48-777D-47DB-859B-89EC1ED73EA0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B3A2-00E3-48B9-8D89-83FC36895018}" type="slidenum">
              <a:rPr lang="en-US" altLang="zh-CN"/>
              <a:pPr/>
              <a:t>114</a:t>
            </a:fld>
            <a:r>
              <a:rPr lang="en-US" altLang="zh-CN"/>
              <a:t>/171</a:t>
            </a:r>
          </a:p>
        </p:txBody>
      </p:sp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1116013" y="1052513"/>
            <a:ext cx="7704137" cy="279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10.6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对任意无向图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，均有下面不等式成立：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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(G)≤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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(G)≤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。其中，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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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分别为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的点连通度、边连通度和结点的最小度数。</a:t>
            </a: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1042988" y="4076700"/>
            <a:ext cx="7773987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：对任意无向图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k-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连通图，则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必为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边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连通图。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为什么？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理由： </a:t>
            </a:r>
            <a:r>
              <a:rPr lang="zh-CN" altLang="en-US">
                <a:solidFill>
                  <a:srgbClr val="FF00FF"/>
                </a:solidFill>
                <a:sym typeface="Symbol" pitchFamily="18" charset="2"/>
              </a:rPr>
              <a:t></a:t>
            </a:r>
            <a:r>
              <a:rPr lang="en-US" altLang="zh-CN">
                <a:solidFill>
                  <a:srgbClr val="FF00FF"/>
                </a:solidFill>
              </a:rPr>
              <a:t>(G)≤</a:t>
            </a:r>
            <a:r>
              <a:rPr lang="en-US" altLang="zh-CN">
                <a:solidFill>
                  <a:srgbClr val="FF00FF"/>
                </a:solidFill>
                <a:sym typeface="Symbol" pitchFamily="18" charset="2"/>
              </a:rPr>
              <a:t></a:t>
            </a:r>
            <a:r>
              <a:rPr lang="en-US" altLang="zh-CN">
                <a:solidFill>
                  <a:srgbClr val="FF00FF"/>
                </a:solidFill>
              </a:rPr>
              <a:t>(G)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87-F28B-44BA-BDD7-675254AFBA2C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7F36-537D-4B67-AF80-5FC81DCACB22}" type="slidenum">
              <a:rPr lang="en-US" altLang="zh-CN"/>
              <a:pPr/>
              <a:t>115</a:t>
            </a:fld>
            <a:r>
              <a:rPr lang="en-US" altLang="zh-CN"/>
              <a:t>/171</a:t>
            </a:r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有向图的连通性</a:t>
            </a:r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1042988" y="1052513"/>
            <a:ext cx="7773987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10-3.7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有向图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中的两个结点，若存在从结点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的道路，则称从结点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可达的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u→v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。对任意结点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，规定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u→u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1116013" y="3500438"/>
            <a:ext cx="5949950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有向图结点之间的可达关系具有自反性和传递性，但一般说来，可达关系没有对称性。例如右图中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可达，但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不可达。因此，可达关系不是等价关系。</a:t>
            </a:r>
          </a:p>
        </p:txBody>
      </p:sp>
      <p:grpSp>
        <p:nvGrpSpPr>
          <p:cNvPr id="314373" name="Group 5"/>
          <p:cNvGrpSpPr>
            <a:grpSpLocks/>
          </p:cNvGrpSpPr>
          <p:nvPr/>
        </p:nvGrpSpPr>
        <p:grpSpPr bwMode="auto">
          <a:xfrm>
            <a:off x="7391400" y="4114800"/>
            <a:ext cx="1419225" cy="2124075"/>
            <a:chOff x="4656" y="2592"/>
            <a:chExt cx="894" cy="1338"/>
          </a:xfrm>
        </p:grpSpPr>
        <p:sp>
          <p:nvSpPr>
            <p:cNvPr id="314374" name="Text Box 6"/>
            <p:cNvSpPr txBox="1">
              <a:spLocks noChangeArrowheads="1"/>
            </p:cNvSpPr>
            <p:nvPr/>
          </p:nvSpPr>
          <p:spPr bwMode="auto">
            <a:xfrm>
              <a:off x="5322" y="259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314375" name="Text Box 7"/>
            <p:cNvSpPr txBox="1">
              <a:spLocks noChangeArrowheads="1"/>
            </p:cNvSpPr>
            <p:nvPr/>
          </p:nvSpPr>
          <p:spPr bwMode="auto">
            <a:xfrm>
              <a:off x="4656" y="259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14376" name="Text Box 8"/>
            <p:cNvSpPr txBox="1">
              <a:spLocks noChangeArrowheads="1"/>
            </p:cNvSpPr>
            <p:nvPr/>
          </p:nvSpPr>
          <p:spPr bwMode="auto">
            <a:xfrm>
              <a:off x="5354" y="360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314377" name="Line 9"/>
            <p:cNvSpPr>
              <a:spLocks noChangeShapeType="1"/>
            </p:cNvSpPr>
            <p:nvPr/>
          </p:nvSpPr>
          <p:spPr bwMode="auto">
            <a:xfrm>
              <a:off x="5426" y="2995"/>
              <a:ext cx="1" cy="69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78" name="Oval 10"/>
            <p:cNvSpPr>
              <a:spLocks noChangeArrowheads="1"/>
            </p:cNvSpPr>
            <p:nvPr/>
          </p:nvSpPr>
          <p:spPr bwMode="auto">
            <a:xfrm>
              <a:off x="5403" y="2931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79" name="Oval 11"/>
            <p:cNvSpPr>
              <a:spLocks noChangeArrowheads="1"/>
            </p:cNvSpPr>
            <p:nvPr/>
          </p:nvSpPr>
          <p:spPr bwMode="auto">
            <a:xfrm>
              <a:off x="4708" y="2939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14380" name="Line 12"/>
            <p:cNvSpPr>
              <a:spLocks noChangeShapeType="1"/>
            </p:cNvSpPr>
            <p:nvPr/>
          </p:nvSpPr>
          <p:spPr bwMode="auto">
            <a:xfrm flipV="1">
              <a:off x="4772" y="2959"/>
              <a:ext cx="628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81" name="Text Box 13"/>
            <p:cNvSpPr txBox="1">
              <a:spLocks noChangeArrowheads="1"/>
            </p:cNvSpPr>
            <p:nvPr/>
          </p:nvSpPr>
          <p:spPr bwMode="auto">
            <a:xfrm>
              <a:off x="4656" y="360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14382" name="Oval 14"/>
            <p:cNvSpPr>
              <a:spLocks noChangeArrowheads="1"/>
            </p:cNvSpPr>
            <p:nvPr/>
          </p:nvSpPr>
          <p:spPr bwMode="auto">
            <a:xfrm>
              <a:off x="4708" y="3686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14383" name="Oval 15"/>
            <p:cNvSpPr>
              <a:spLocks noChangeArrowheads="1"/>
            </p:cNvSpPr>
            <p:nvPr/>
          </p:nvSpPr>
          <p:spPr bwMode="auto">
            <a:xfrm>
              <a:off x="5402" y="3686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14384" name="Line 16"/>
            <p:cNvSpPr>
              <a:spLocks noChangeShapeType="1"/>
            </p:cNvSpPr>
            <p:nvPr/>
          </p:nvSpPr>
          <p:spPr bwMode="auto">
            <a:xfrm flipV="1">
              <a:off x="4772" y="3710"/>
              <a:ext cx="628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85" name="Line 17"/>
            <p:cNvSpPr>
              <a:spLocks noChangeShapeType="1"/>
            </p:cNvSpPr>
            <p:nvPr/>
          </p:nvSpPr>
          <p:spPr bwMode="auto">
            <a:xfrm>
              <a:off x="4727" y="2995"/>
              <a:ext cx="1" cy="69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A0F2-7767-4DD0-BC25-FA30884D427E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3484-AAF7-41FF-8E64-F5CC983861DF}" type="slidenum">
              <a:rPr lang="en-US" altLang="zh-CN"/>
              <a:pPr/>
              <a:t>116</a:t>
            </a:fld>
            <a:r>
              <a:rPr lang="en-US" altLang="zh-CN"/>
              <a:t>/171</a:t>
            </a: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有向图的连通性</a:t>
            </a: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1042988" y="1052513"/>
            <a:ext cx="7773987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10-3.7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为有向图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中的两个结点，若存在从结点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的道路，则称从结点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是可达的，记为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u→v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。对任意结点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，规定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u→u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1116013" y="3500438"/>
            <a:ext cx="6119812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有向图结点之间的可达关系具有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自反性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传递性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，但一般说来，可达关系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没有对称性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。例如右图中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可达，但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不可达。因此，可达关系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不是等价关系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pSp>
        <p:nvGrpSpPr>
          <p:cNvPr id="315397" name="Group 5"/>
          <p:cNvGrpSpPr>
            <a:grpSpLocks/>
          </p:cNvGrpSpPr>
          <p:nvPr/>
        </p:nvGrpSpPr>
        <p:grpSpPr bwMode="auto">
          <a:xfrm>
            <a:off x="7391400" y="4114800"/>
            <a:ext cx="1419225" cy="2124075"/>
            <a:chOff x="4656" y="2592"/>
            <a:chExt cx="894" cy="1338"/>
          </a:xfrm>
        </p:grpSpPr>
        <p:sp>
          <p:nvSpPr>
            <p:cNvPr id="315398" name="Text Box 6"/>
            <p:cNvSpPr txBox="1">
              <a:spLocks noChangeArrowheads="1"/>
            </p:cNvSpPr>
            <p:nvPr/>
          </p:nvSpPr>
          <p:spPr bwMode="auto">
            <a:xfrm>
              <a:off x="5322" y="259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315399" name="Text Box 7"/>
            <p:cNvSpPr txBox="1">
              <a:spLocks noChangeArrowheads="1"/>
            </p:cNvSpPr>
            <p:nvPr/>
          </p:nvSpPr>
          <p:spPr bwMode="auto">
            <a:xfrm>
              <a:off x="4656" y="259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15400" name="Text Box 8"/>
            <p:cNvSpPr txBox="1">
              <a:spLocks noChangeArrowheads="1"/>
            </p:cNvSpPr>
            <p:nvPr/>
          </p:nvSpPr>
          <p:spPr bwMode="auto">
            <a:xfrm>
              <a:off x="5354" y="360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>
              <a:off x="5426" y="2995"/>
              <a:ext cx="1" cy="69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5402" name="Oval 10"/>
            <p:cNvSpPr>
              <a:spLocks noChangeArrowheads="1"/>
            </p:cNvSpPr>
            <p:nvPr/>
          </p:nvSpPr>
          <p:spPr bwMode="auto">
            <a:xfrm>
              <a:off x="5403" y="2931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5403" name="Oval 11"/>
            <p:cNvSpPr>
              <a:spLocks noChangeArrowheads="1"/>
            </p:cNvSpPr>
            <p:nvPr/>
          </p:nvSpPr>
          <p:spPr bwMode="auto">
            <a:xfrm>
              <a:off x="4708" y="2939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15404" name="Line 12"/>
            <p:cNvSpPr>
              <a:spLocks noChangeShapeType="1"/>
            </p:cNvSpPr>
            <p:nvPr/>
          </p:nvSpPr>
          <p:spPr bwMode="auto">
            <a:xfrm flipV="1">
              <a:off x="4772" y="2959"/>
              <a:ext cx="628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5405" name="Text Box 13"/>
            <p:cNvSpPr txBox="1">
              <a:spLocks noChangeArrowheads="1"/>
            </p:cNvSpPr>
            <p:nvPr/>
          </p:nvSpPr>
          <p:spPr bwMode="auto">
            <a:xfrm>
              <a:off x="4656" y="360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15406" name="Oval 14"/>
            <p:cNvSpPr>
              <a:spLocks noChangeArrowheads="1"/>
            </p:cNvSpPr>
            <p:nvPr/>
          </p:nvSpPr>
          <p:spPr bwMode="auto">
            <a:xfrm>
              <a:off x="4708" y="3686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15407" name="Oval 15"/>
            <p:cNvSpPr>
              <a:spLocks noChangeArrowheads="1"/>
            </p:cNvSpPr>
            <p:nvPr/>
          </p:nvSpPr>
          <p:spPr bwMode="auto">
            <a:xfrm>
              <a:off x="5402" y="3686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15408" name="Line 16"/>
            <p:cNvSpPr>
              <a:spLocks noChangeShapeType="1"/>
            </p:cNvSpPr>
            <p:nvPr/>
          </p:nvSpPr>
          <p:spPr bwMode="auto">
            <a:xfrm flipV="1">
              <a:off x="4772" y="3710"/>
              <a:ext cx="628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5409" name="Line 17"/>
            <p:cNvSpPr>
              <a:spLocks noChangeShapeType="1"/>
            </p:cNvSpPr>
            <p:nvPr/>
          </p:nvSpPr>
          <p:spPr bwMode="auto">
            <a:xfrm>
              <a:off x="4727" y="2995"/>
              <a:ext cx="1" cy="69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FCDF-1C64-4FAB-95D9-92FE492AC51B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81DC-A7B0-4F25-891A-2F3AB227D0CE}" type="slidenum">
              <a:rPr lang="en-US" altLang="zh-CN"/>
              <a:pPr/>
              <a:t>117</a:t>
            </a:fld>
            <a:r>
              <a:rPr lang="en-US" altLang="zh-CN"/>
              <a:t>/171</a:t>
            </a: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强连通图、单向连通图</a:t>
            </a:r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971550" y="1196975"/>
            <a:ext cx="7867650" cy="279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10-3.8</a:t>
            </a:r>
            <a:r>
              <a:rPr lang="en-US" altLang="zh-CN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设有向图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是连通图，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任何一对结点之间</a:t>
            </a:r>
            <a:r>
              <a:rPr lang="zh-CN" altLang="en-US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至少有一个结点到另一个结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  点是可达的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单向连通图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中任何一对结点之间都是相互可达的，则称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强连通图。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的基图是连通的，则称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是弱连通图。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1116013" y="4076700"/>
            <a:ext cx="76327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若有向图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是强连通图，则它必是单向连通图；</a:t>
            </a:r>
          </a:p>
          <a:p>
            <a:pPr marL="457200" indent="-4572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若有向图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是单向连通图，则它必是（弱）连通图。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9E72-2771-4EBB-96B6-325E87EB5F45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3699-28E4-4318-B145-A67F2BDA769A}" type="slidenum">
              <a:rPr lang="en-US" altLang="zh-CN"/>
              <a:pPr/>
              <a:t>118</a:t>
            </a:fld>
            <a:r>
              <a:rPr lang="en-US" altLang="zh-CN"/>
              <a:t>/171</a:t>
            </a: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强连通图、单向连通图</a:t>
            </a:r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971550" y="1196975"/>
            <a:ext cx="7867650" cy="279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10-3.8</a:t>
            </a:r>
            <a:r>
              <a:rPr lang="en-US" altLang="zh-CN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设有向图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是连通图，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中任何一对结点之间至少有一个结点到另一个结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点是可达的，则称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是单向连通图；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zh-CN" altLang="en-US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任何一对结点之间都是相互可达的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强连通图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的基图是连通的，则称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是弱连通图。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1116013" y="4076700"/>
            <a:ext cx="76327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若有向图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是强连通图，则它必是单向连通图；</a:t>
            </a:r>
          </a:p>
          <a:p>
            <a:pPr marL="457200" indent="-4572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若有向图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是单向连通图，则它必是（弱）连通图。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973D-5682-4C25-988F-40386D19F396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DE6E-E642-4A00-B31E-8A7701D8B10D}" type="slidenum">
              <a:rPr lang="en-US" altLang="zh-CN"/>
              <a:pPr/>
              <a:t>119</a:t>
            </a:fld>
            <a:r>
              <a:rPr lang="en-US" altLang="zh-CN"/>
              <a:t>/171</a:t>
            </a:r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强连通图、单向连通图</a:t>
            </a:r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971550" y="1196975"/>
            <a:ext cx="7867650" cy="279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10-3.8</a:t>
            </a:r>
            <a:r>
              <a:rPr lang="en-US" altLang="zh-CN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设有向图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是连通图，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中任何一对结点之间至少有一个结点到另一个结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点是可达的，则称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是单向连通图；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中任何一对结点之间都是相互可达的，则称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强连通图。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基图是连通的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弱连通图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1116013" y="4076700"/>
            <a:ext cx="76327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若有向图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是强连通图，则它必是单向连通图；</a:t>
            </a:r>
          </a:p>
          <a:p>
            <a:pPr marL="457200" indent="-4572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若有向图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是单向连通图，则它必是（弱）连通图。</a:t>
            </a:r>
          </a:p>
        </p:txBody>
      </p:sp>
      <p:sp>
        <p:nvSpPr>
          <p:cNvPr id="319493" name="AutoShape 5"/>
          <p:cNvSpPr>
            <a:spLocks noChangeArrowheads="1"/>
          </p:cNvSpPr>
          <p:nvPr/>
        </p:nvSpPr>
        <p:spPr bwMode="auto">
          <a:xfrm>
            <a:off x="3563938" y="4365625"/>
            <a:ext cx="4537075" cy="1946275"/>
          </a:xfrm>
          <a:prstGeom prst="cloudCallout">
            <a:avLst>
              <a:gd name="adj1" fmla="val -59028"/>
              <a:gd name="adj2" fmla="val -73653"/>
            </a:avLst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一个</a:t>
            </a:r>
            <a:r>
              <a:rPr lang="zh-CN" altLang="en-US" b="1" dirty="0">
                <a:solidFill>
                  <a:srgbClr val="FF00FF"/>
                </a:solidFill>
                <a:ea typeface="黑体" pitchFamily="2" charset="-122"/>
              </a:rPr>
              <a:t>有向图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的基图是当去掉边的方向后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得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到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无向图（可含有平行边和环）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16BF-810A-48C8-A253-C1632D3C0DBB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F662-8013-4215-BE94-903EEE618634}" type="slidenum">
              <a:rPr lang="en-US" altLang="zh-CN"/>
              <a:pPr/>
              <a:t>12</a:t>
            </a:fld>
            <a:r>
              <a:rPr lang="en-US" altLang="zh-CN"/>
              <a:t>/171</a:t>
            </a: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图的分类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按边的方向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1042988" y="1125538"/>
            <a:ext cx="7772400" cy="380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与无序结点对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相对应，则称边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为无向边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记为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，这时称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的两个端点；</a:t>
            </a:r>
          </a:p>
          <a:p>
            <a:pPr marL="533400" indent="-5334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与有序结点对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&lt;u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v&gt;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相对应，则称边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为有向边，记为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&lt;u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v&gt;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，这时称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的始点。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的终点，统称为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的端点；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的出边，是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的入边。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每条边都是无向边的图称为无向图；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每条边都是有向边的图称为有向图；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有些边是无向边，而另一些是有向边的图称为混合图。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1042988" y="5084763"/>
            <a:ext cx="77231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小圆圈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结点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用由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指向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有向线段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&lt;u,v&gt;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无向线段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(u,v)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63F5-9370-424A-B92B-38F77FBA9F6A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AF5D-3747-4535-B6C1-C7C58113E485}" type="slidenum">
              <a:rPr lang="en-US" altLang="zh-CN"/>
              <a:pPr/>
              <a:t>120</a:t>
            </a:fld>
            <a:r>
              <a:rPr lang="en-US" altLang="zh-CN"/>
              <a:t>/171</a:t>
            </a: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强连通图、单向连通图</a:t>
            </a:r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971550" y="1196975"/>
            <a:ext cx="7867650" cy="279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10-3.8</a:t>
            </a:r>
            <a:r>
              <a:rPr lang="en-US" altLang="zh-CN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设有向图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是连通图，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中任何一对结点之间至少有一个结点到另一个结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点是可达的，则称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是单向连通图；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中任何一对结点之间都是相互可达的，则称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强连通图。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的基图是连通的，则称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是弱连通图。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1116013" y="4076700"/>
            <a:ext cx="76327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若有向图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是强连通图，则它必是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单向连通图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若有向图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是单向连通图，则它必是（弱）连通图。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C624-9DBC-444D-A728-C3A29E0CCA7B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2234-5A9D-412A-857B-04C25B69799C}" type="slidenum">
              <a:rPr lang="en-US" altLang="zh-CN"/>
              <a:pPr/>
              <a:t>121</a:t>
            </a:fld>
            <a:r>
              <a:rPr lang="en-US" altLang="zh-CN"/>
              <a:t>/171</a:t>
            </a: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强连通图、单向连通图</a:t>
            </a:r>
          </a:p>
        </p:txBody>
      </p:sp>
      <p:sp>
        <p:nvSpPr>
          <p:cNvPr id="321539" name="Rectangle 3"/>
          <p:cNvSpPr>
            <a:spLocks noChangeArrowheads="1"/>
          </p:cNvSpPr>
          <p:nvPr/>
        </p:nvSpPr>
        <p:spPr bwMode="auto">
          <a:xfrm>
            <a:off x="971550" y="1196975"/>
            <a:ext cx="7867650" cy="279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10-3.8</a:t>
            </a:r>
            <a:r>
              <a:rPr lang="en-US" altLang="zh-CN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设有向图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是连通图，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中任何一对结点之间至少有一个结点到另一个结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点是可达的，则称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是单向连通图；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中任何一对结点之间都是相互可达的，则称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强连通图。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的基图是连通的，则称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是弱连通图。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1116013" y="4076700"/>
            <a:ext cx="76327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若有向图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是强连通图，则它必是单向连通图；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若有向图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是单向连通图，则它必是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（弱）连通图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91DC-0823-4EF6-84FE-CE1BFA8DF9F6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35D1-5157-437C-AF6F-A60F54BAC0C2}" type="slidenum">
              <a:rPr lang="en-US" altLang="zh-CN"/>
              <a:pPr/>
              <a:t>122</a:t>
            </a:fld>
            <a:r>
              <a:rPr lang="en-US" altLang="zh-CN"/>
              <a:t>/171</a:t>
            </a: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10.15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1042988" y="3933825"/>
            <a:ext cx="7847012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是弱连通图。 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是单向连通图（当然它也是弱连通图）；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是强连通图（当然它也是单向连通图和弱连通图）；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22564" name="Group 4"/>
          <p:cNvGrpSpPr>
            <a:grpSpLocks/>
          </p:cNvGrpSpPr>
          <p:nvPr/>
        </p:nvGrpSpPr>
        <p:grpSpPr bwMode="auto">
          <a:xfrm>
            <a:off x="1457325" y="1000125"/>
            <a:ext cx="1666875" cy="2809875"/>
            <a:chOff x="864" y="768"/>
            <a:chExt cx="1050" cy="1770"/>
          </a:xfrm>
        </p:grpSpPr>
        <p:sp>
          <p:nvSpPr>
            <p:cNvPr id="322565" name="Text Box 5"/>
            <p:cNvSpPr txBox="1">
              <a:spLocks noChangeArrowheads="1"/>
            </p:cNvSpPr>
            <p:nvPr/>
          </p:nvSpPr>
          <p:spPr bwMode="auto">
            <a:xfrm>
              <a:off x="1703" y="76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322566" name="Text Box 6"/>
            <p:cNvSpPr txBox="1">
              <a:spLocks noChangeArrowheads="1"/>
            </p:cNvSpPr>
            <p:nvPr/>
          </p:nvSpPr>
          <p:spPr bwMode="auto">
            <a:xfrm>
              <a:off x="864" y="76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22567" name="Text Box 7"/>
            <p:cNvSpPr txBox="1">
              <a:spLocks noChangeArrowheads="1"/>
            </p:cNvSpPr>
            <p:nvPr/>
          </p:nvSpPr>
          <p:spPr bwMode="auto">
            <a:xfrm>
              <a:off x="1293" y="2215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22568" name="Text Box 8"/>
            <p:cNvSpPr txBox="1">
              <a:spLocks noChangeArrowheads="1"/>
            </p:cNvSpPr>
            <p:nvPr/>
          </p:nvSpPr>
          <p:spPr bwMode="auto">
            <a:xfrm>
              <a:off x="1718" y="1945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322569" name="Line 9"/>
            <p:cNvSpPr>
              <a:spLocks noChangeShapeType="1"/>
            </p:cNvSpPr>
            <p:nvPr/>
          </p:nvSpPr>
          <p:spPr bwMode="auto">
            <a:xfrm>
              <a:off x="1790" y="1171"/>
              <a:ext cx="2" cy="86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570" name="Oval 10"/>
            <p:cNvSpPr>
              <a:spLocks noChangeArrowheads="1"/>
            </p:cNvSpPr>
            <p:nvPr/>
          </p:nvSpPr>
          <p:spPr bwMode="auto">
            <a:xfrm>
              <a:off x="1767" y="110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2571" name="Oval 11"/>
            <p:cNvSpPr>
              <a:spLocks noChangeArrowheads="1"/>
            </p:cNvSpPr>
            <p:nvPr/>
          </p:nvSpPr>
          <p:spPr bwMode="auto">
            <a:xfrm>
              <a:off x="916" y="1115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22572" name="Line 12"/>
            <p:cNvSpPr>
              <a:spLocks noChangeShapeType="1"/>
            </p:cNvSpPr>
            <p:nvPr/>
          </p:nvSpPr>
          <p:spPr bwMode="auto">
            <a:xfrm flipV="1">
              <a:off x="980" y="1135"/>
              <a:ext cx="774" cy="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573" name="Text Box 13"/>
            <p:cNvSpPr txBox="1">
              <a:spLocks noChangeArrowheads="1"/>
            </p:cNvSpPr>
            <p:nvPr/>
          </p:nvSpPr>
          <p:spPr bwMode="auto">
            <a:xfrm>
              <a:off x="864" y="1945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22574" name="Oval 14"/>
            <p:cNvSpPr>
              <a:spLocks noChangeArrowheads="1"/>
            </p:cNvSpPr>
            <p:nvPr/>
          </p:nvSpPr>
          <p:spPr bwMode="auto">
            <a:xfrm>
              <a:off x="916" y="2023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22575" name="Oval 15"/>
            <p:cNvSpPr>
              <a:spLocks noChangeArrowheads="1"/>
            </p:cNvSpPr>
            <p:nvPr/>
          </p:nvSpPr>
          <p:spPr bwMode="auto">
            <a:xfrm>
              <a:off x="1766" y="2023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22576" name="Line 16"/>
            <p:cNvSpPr>
              <a:spLocks noChangeShapeType="1"/>
            </p:cNvSpPr>
            <p:nvPr/>
          </p:nvSpPr>
          <p:spPr bwMode="auto">
            <a:xfrm flipV="1">
              <a:off x="980" y="2047"/>
              <a:ext cx="774" cy="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577" name="Line 17"/>
            <p:cNvSpPr>
              <a:spLocks noChangeShapeType="1"/>
            </p:cNvSpPr>
            <p:nvPr/>
          </p:nvSpPr>
          <p:spPr bwMode="auto">
            <a:xfrm>
              <a:off x="935" y="1171"/>
              <a:ext cx="2" cy="86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2578" name="Group 18"/>
          <p:cNvGrpSpPr>
            <a:grpSpLocks/>
          </p:cNvGrpSpPr>
          <p:nvPr/>
        </p:nvGrpSpPr>
        <p:grpSpPr bwMode="auto">
          <a:xfrm>
            <a:off x="4202113" y="1000125"/>
            <a:ext cx="1658937" cy="2809875"/>
            <a:chOff x="2144" y="768"/>
            <a:chExt cx="1045" cy="1770"/>
          </a:xfrm>
        </p:grpSpPr>
        <p:sp>
          <p:nvSpPr>
            <p:cNvPr id="322579" name="Text Box 19"/>
            <p:cNvSpPr txBox="1">
              <a:spLocks noChangeArrowheads="1"/>
            </p:cNvSpPr>
            <p:nvPr/>
          </p:nvSpPr>
          <p:spPr bwMode="auto">
            <a:xfrm>
              <a:off x="2961" y="76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322580" name="Text Box 20"/>
            <p:cNvSpPr txBox="1">
              <a:spLocks noChangeArrowheads="1"/>
            </p:cNvSpPr>
            <p:nvPr/>
          </p:nvSpPr>
          <p:spPr bwMode="auto">
            <a:xfrm>
              <a:off x="2144" y="76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22581" name="Text Box 21"/>
            <p:cNvSpPr txBox="1">
              <a:spLocks noChangeArrowheads="1"/>
            </p:cNvSpPr>
            <p:nvPr/>
          </p:nvSpPr>
          <p:spPr bwMode="auto">
            <a:xfrm>
              <a:off x="2570" y="2215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22582" name="Text Box 22"/>
            <p:cNvSpPr txBox="1">
              <a:spLocks noChangeArrowheads="1"/>
            </p:cNvSpPr>
            <p:nvPr/>
          </p:nvSpPr>
          <p:spPr bwMode="auto">
            <a:xfrm>
              <a:off x="2993" y="1945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322583" name="Line 23"/>
            <p:cNvSpPr>
              <a:spLocks noChangeShapeType="1"/>
            </p:cNvSpPr>
            <p:nvPr/>
          </p:nvSpPr>
          <p:spPr bwMode="auto">
            <a:xfrm>
              <a:off x="3065" y="1171"/>
              <a:ext cx="2" cy="86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584" name="Oval 24"/>
            <p:cNvSpPr>
              <a:spLocks noChangeArrowheads="1"/>
            </p:cNvSpPr>
            <p:nvPr/>
          </p:nvSpPr>
          <p:spPr bwMode="auto">
            <a:xfrm>
              <a:off x="3042" y="110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2585" name="Oval 25"/>
            <p:cNvSpPr>
              <a:spLocks noChangeArrowheads="1"/>
            </p:cNvSpPr>
            <p:nvPr/>
          </p:nvSpPr>
          <p:spPr bwMode="auto">
            <a:xfrm>
              <a:off x="2196" y="1115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22586" name="Line 26"/>
            <p:cNvSpPr>
              <a:spLocks noChangeShapeType="1"/>
            </p:cNvSpPr>
            <p:nvPr/>
          </p:nvSpPr>
          <p:spPr bwMode="auto">
            <a:xfrm flipV="1">
              <a:off x="2260" y="1135"/>
              <a:ext cx="774" cy="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587" name="Text Box 27"/>
            <p:cNvSpPr txBox="1">
              <a:spLocks noChangeArrowheads="1"/>
            </p:cNvSpPr>
            <p:nvPr/>
          </p:nvSpPr>
          <p:spPr bwMode="auto">
            <a:xfrm>
              <a:off x="2144" y="1945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22588" name="Oval 28"/>
            <p:cNvSpPr>
              <a:spLocks noChangeArrowheads="1"/>
            </p:cNvSpPr>
            <p:nvPr/>
          </p:nvSpPr>
          <p:spPr bwMode="auto">
            <a:xfrm>
              <a:off x="2196" y="2023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22589" name="Oval 29"/>
            <p:cNvSpPr>
              <a:spLocks noChangeArrowheads="1"/>
            </p:cNvSpPr>
            <p:nvPr/>
          </p:nvSpPr>
          <p:spPr bwMode="auto">
            <a:xfrm>
              <a:off x="3041" y="2023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22590" name="Line 30"/>
            <p:cNvSpPr>
              <a:spLocks noChangeShapeType="1"/>
            </p:cNvSpPr>
            <p:nvPr/>
          </p:nvSpPr>
          <p:spPr bwMode="auto">
            <a:xfrm flipV="1">
              <a:off x="2260" y="2047"/>
              <a:ext cx="774" cy="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591" name="Line 31"/>
            <p:cNvSpPr>
              <a:spLocks noChangeShapeType="1"/>
            </p:cNvSpPr>
            <p:nvPr/>
          </p:nvSpPr>
          <p:spPr bwMode="auto">
            <a:xfrm>
              <a:off x="2215" y="1171"/>
              <a:ext cx="2" cy="86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2592" name="Group 32"/>
          <p:cNvGrpSpPr>
            <a:grpSpLocks/>
          </p:cNvGrpSpPr>
          <p:nvPr/>
        </p:nvGrpSpPr>
        <p:grpSpPr bwMode="auto">
          <a:xfrm>
            <a:off x="6940550" y="1000125"/>
            <a:ext cx="1670050" cy="2809875"/>
            <a:chOff x="3424" y="768"/>
            <a:chExt cx="1052" cy="1770"/>
          </a:xfrm>
        </p:grpSpPr>
        <p:sp>
          <p:nvSpPr>
            <p:cNvPr id="322593" name="Text Box 33"/>
            <p:cNvSpPr txBox="1">
              <a:spLocks noChangeArrowheads="1"/>
            </p:cNvSpPr>
            <p:nvPr/>
          </p:nvSpPr>
          <p:spPr bwMode="auto">
            <a:xfrm>
              <a:off x="4248" y="76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322594" name="Text Box 34"/>
            <p:cNvSpPr txBox="1">
              <a:spLocks noChangeArrowheads="1"/>
            </p:cNvSpPr>
            <p:nvPr/>
          </p:nvSpPr>
          <p:spPr bwMode="auto">
            <a:xfrm>
              <a:off x="3424" y="76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22595" name="Text Box 35"/>
            <p:cNvSpPr txBox="1">
              <a:spLocks noChangeArrowheads="1"/>
            </p:cNvSpPr>
            <p:nvPr/>
          </p:nvSpPr>
          <p:spPr bwMode="auto">
            <a:xfrm>
              <a:off x="3854" y="2215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322596" name="Text Box 36"/>
            <p:cNvSpPr txBox="1">
              <a:spLocks noChangeArrowheads="1"/>
            </p:cNvSpPr>
            <p:nvPr/>
          </p:nvSpPr>
          <p:spPr bwMode="auto">
            <a:xfrm>
              <a:off x="4280" y="1945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322597" name="Line 37"/>
            <p:cNvSpPr>
              <a:spLocks noChangeShapeType="1"/>
            </p:cNvSpPr>
            <p:nvPr/>
          </p:nvSpPr>
          <p:spPr bwMode="auto">
            <a:xfrm>
              <a:off x="4352" y="1171"/>
              <a:ext cx="2" cy="86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598" name="Oval 38"/>
            <p:cNvSpPr>
              <a:spLocks noChangeArrowheads="1"/>
            </p:cNvSpPr>
            <p:nvPr/>
          </p:nvSpPr>
          <p:spPr bwMode="auto">
            <a:xfrm>
              <a:off x="4329" y="110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2599" name="Oval 39"/>
            <p:cNvSpPr>
              <a:spLocks noChangeArrowheads="1"/>
            </p:cNvSpPr>
            <p:nvPr/>
          </p:nvSpPr>
          <p:spPr bwMode="auto">
            <a:xfrm>
              <a:off x="3476" y="1115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22600" name="Line 40"/>
            <p:cNvSpPr>
              <a:spLocks noChangeShapeType="1"/>
            </p:cNvSpPr>
            <p:nvPr/>
          </p:nvSpPr>
          <p:spPr bwMode="auto">
            <a:xfrm flipV="1">
              <a:off x="3540" y="1135"/>
              <a:ext cx="774" cy="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601" name="Text Box 41"/>
            <p:cNvSpPr txBox="1">
              <a:spLocks noChangeArrowheads="1"/>
            </p:cNvSpPr>
            <p:nvPr/>
          </p:nvSpPr>
          <p:spPr bwMode="auto">
            <a:xfrm>
              <a:off x="3424" y="1945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22602" name="Oval 42"/>
            <p:cNvSpPr>
              <a:spLocks noChangeArrowheads="1"/>
            </p:cNvSpPr>
            <p:nvPr/>
          </p:nvSpPr>
          <p:spPr bwMode="auto">
            <a:xfrm>
              <a:off x="3476" y="2023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22603" name="Oval 43"/>
            <p:cNvSpPr>
              <a:spLocks noChangeArrowheads="1"/>
            </p:cNvSpPr>
            <p:nvPr/>
          </p:nvSpPr>
          <p:spPr bwMode="auto">
            <a:xfrm>
              <a:off x="4328" y="2023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22604" name="Line 44"/>
            <p:cNvSpPr>
              <a:spLocks noChangeShapeType="1"/>
            </p:cNvSpPr>
            <p:nvPr/>
          </p:nvSpPr>
          <p:spPr bwMode="auto">
            <a:xfrm flipV="1">
              <a:off x="3540" y="2047"/>
              <a:ext cx="774" cy="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605" name="Line 45"/>
            <p:cNvSpPr>
              <a:spLocks noChangeShapeType="1"/>
            </p:cNvSpPr>
            <p:nvPr/>
          </p:nvSpPr>
          <p:spPr bwMode="auto">
            <a:xfrm>
              <a:off x="3495" y="1171"/>
              <a:ext cx="2" cy="86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82C6-8F3D-45FB-A207-FA8AA15BB193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1EA2-CDD4-4E52-BC9A-855F8215EE66}" type="slidenum">
              <a:rPr lang="en-US" altLang="zh-CN"/>
              <a:pPr/>
              <a:t>123</a:t>
            </a:fld>
            <a:r>
              <a:rPr lang="en-US" altLang="zh-CN"/>
              <a:t>/171</a:t>
            </a:r>
          </a:p>
        </p:txBody>
      </p:sp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900113" y="1052513"/>
            <a:ext cx="7921625" cy="1128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10.7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一个有向图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是强连通图当且仅当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中有一条包含每一个结点的有向闭道路。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p140)</a:t>
            </a: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1042988" y="2209800"/>
            <a:ext cx="7796212" cy="377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</a:t>
            </a:r>
            <a:r>
              <a:rPr lang="zh-CN" altLang="en-US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如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中有一条包含每一个结点的有向闭道路，则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中任何两个结点沿着这条道路是相互可达的，故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为强连通图。</a:t>
            </a:r>
          </a:p>
          <a:p>
            <a:pPr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b="1" dirty="0">
                <a:solidFill>
                  <a:srgbClr val="B2B2B2"/>
                </a:solidFill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如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是强连通图，则任意两个结点之间都是相互可达的，设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zh-CN" altLang="en-US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２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zh-CN" altLang="en-US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３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zh-CN" altLang="en-US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可达，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可达，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可达，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……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ｎ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１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ｎ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可达，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可达，由此可得到一条闭道路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(v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２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３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……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ｎ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，它包含每个结点。■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ED51-E705-4BCC-829F-016C4C042A4D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1F2D-117A-4243-87CD-01F1104132E7}" type="slidenum">
              <a:rPr lang="en-US" altLang="zh-CN"/>
              <a:pPr/>
              <a:t>124</a:t>
            </a:fld>
            <a:r>
              <a:rPr lang="en-US" altLang="zh-CN"/>
              <a:t>/171</a:t>
            </a:r>
          </a:p>
        </p:txBody>
      </p:sp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1042988" y="1079500"/>
            <a:ext cx="7797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10.7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一个有向图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是强连通图当且仅当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中有一条包含每一个结点的有向闭道路。</a:t>
            </a: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42988" y="2209800"/>
            <a:ext cx="7796212" cy="377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</a:t>
            </a:r>
            <a:r>
              <a:rPr lang="zh-CN" altLang="en-US" b="1" dirty="0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中有一条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包含每一个结点的有向闭道路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中任何两个结点沿着这条道路是相互可达的，故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为强连通图。</a:t>
            </a:r>
          </a:p>
          <a:p>
            <a:pPr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b="1" dirty="0">
                <a:solidFill>
                  <a:srgbClr val="B2B2B2"/>
                </a:solidFill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如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是强连通图，则任意两个结点之间都是相互可达的，设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zh-CN" altLang="en-US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２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zh-CN" altLang="en-US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３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zh-CN" altLang="en-US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可达，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可达，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可达，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……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ｎ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１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ｎ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可达，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可达，由此可得到一条闭道路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(v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２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３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……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ｎ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，它包含每个结点。■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599D-3274-46DB-968D-B80FE2904083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0A7D-DC0C-464F-941C-D34446CE5E4D}" type="slidenum">
              <a:rPr lang="en-US" altLang="zh-CN"/>
              <a:pPr/>
              <a:t>125</a:t>
            </a:fld>
            <a:r>
              <a:rPr lang="en-US" altLang="zh-CN"/>
              <a:t>/171</a:t>
            </a:r>
          </a:p>
        </p:txBody>
      </p:sp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1042988" y="1079500"/>
            <a:ext cx="7797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10.7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一个有向图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是强连通图当且仅当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中有一条包含每一个结点的有向闭道路。</a:t>
            </a:r>
          </a:p>
        </p:txBody>
      </p:sp>
      <p:sp>
        <p:nvSpPr>
          <p:cNvPr id="325635" name="Rectangle 3"/>
          <p:cNvSpPr>
            <a:spLocks noChangeArrowheads="1"/>
          </p:cNvSpPr>
          <p:nvPr/>
        </p:nvSpPr>
        <p:spPr bwMode="auto">
          <a:xfrm>
            <a:off x="1042988" y="2209800"/>
            <a:ext cx="7796212" cy="377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</a:t>
            </a:r>
            <a:r>
              <a:rPr lang="zh-CN" altLang="en-US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如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中有一条包含每一个结点的有向闭道路，则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中任何两个结点沿着这条道路是相互可达的，故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为强连通图。</a:t>
            </a:r>
          </a:p>
          <a:p>
            <a:pPr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b="1" dirty="0">
                <a:solidFill>
                  <a:srgbClr val="FF0000"/>
                </a:solidFill>
                <a:latin typeface="Lucida Sans Unicode"/>
                <a:ea typeface="楷体_GB2312" pitchFamily="49" charset="-122"/>
              </a:rPr>
              <a:t>”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如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是强连通图，则任意两个结点之间都是相互可达的，设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zh-CN" altLang="en-US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２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zh-CN" altLang="en-US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３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zh-CN" altLang="en-US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ｎ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可达，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可达，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可达，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……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ｎ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１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ｎ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可达，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可达，由此可得到一条闭道路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２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３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……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ｎ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，它包含每个结点。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0CF0-0489-4090-8E81-DFEBDD5CB704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BEE8-C4DF-4EEA-B3AC-853EDAB3C1DA}" type="slidenum">
              <a:rPr lang="en-US" altLang="zh-CN"/>
              <a:pPr/>
              <a:t>126</a:t>
            </a:fld>
            <a:r>
              <a:rPr lang="en-US" altLang="zh-CN"/>
              <a:t>/171</a:t>
            </a:r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黑体" pitchFamily="2" charset="-122"/>
              </a:rPr>
              <a:t>弱分图、单向分图、强分图</a:t>
            </a:r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971550" y="1196975"/>
            <a:ext cx="7916863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10-3.9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在有向图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的子图，如果：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G'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强连通的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单向连通的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弱连通的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〞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〞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〞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不是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强连通的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单向连通的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弱连通的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8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那么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sz="2800" b="1">
                <a:solidFill>
                  <a:srgbClr val="0000FF"/>
                </a:solidFill>
              </a:rPr>
              <a:t>′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强分图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单向分图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弱分图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</a:p>
          <a:p>
            <a:pPr marL="342900" indent="-342900" algn="just"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条件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表明了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G′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的极大性。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0F95-B521-4AAA-82D7-FB424B0C1976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825F-9A15-414C-9F35-C60D34B1292E}" type="slidenum">
              <a:rPr lang="en-US" altLang="zh-CN"/>
              <a:pPr/>
              <a:t>127</a:t>
            </a:fld>
            <a:r>
              <a:rPr lang="en-US" altLang="zh-CN"/>
              <a:t>/171</a:t>
            </a: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黑体" pitchFamily="2" charset="-122"/>
              </a:rPr>
              <a:t>弱分图、单向分图、强分图</a:t>
            </a:r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971550" y="1196975"/>
            <a:ext cx="7916863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10-3.9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在有向图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中，设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的子图，如果：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G'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是强连通的（单向连通的、弱连通的）；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〞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〞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〞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不是强连通的（单向连通的、弱连通的）。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那么：称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的强分图（单向分图、弱分图）。</a:t>
            </a:r>
          </a:p>
          <a:p>
            <a:pPr marL="342900" indent="-342900" algn="just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条件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表明了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G′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极大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性。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215A-A95B-4834-BDBE-4EF88849F2B2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FE86-F33D-4D3F-A986-05FDA393D04F}" type="slidenum">
              <a:rPr lang="en-US" altLang="zh-CN"/>
              <a:pPr/>
              <a:t>128</a:t>
            </a:fld>
            <a:r>
              <a:rPr lang="en-US" altLang="zh-CN"/>
              <a:t>/171</a:t>
            </a:r>
          </a:p>
        </p:txBody>
      </p:sp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971550" y="1196975"/>
            <a:ext cx="7916863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10.8</a:t>
            </a:r>
            <a:r>
              <a:rPr lang="en-US" altLang="zh-CN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在简单有向图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中，它的每一个结点位于且仅位于一个强分图中。</a:t>
            </a:r>
          </a:p>
          <a:p>
            <a:pPr marL="342900" indent="-342900"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marL="342900" indent="-342900"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任取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000" b="1" dirty="0" err="1">
                <a:solidFill>
                  <a:srgbClr val="B2B2B2"/>
                </a:solidFill>
              </a:rPr>
              <a:t>∈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，设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R(v)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相互可达的结点构成的集合。显然，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R(v) </a:t>
            </a:r>
            <a:r>
              <a:rPr lang="en-US" altLang="zh-CN" b="1" dirty="0">
                <a:solidFill>
                  <a:srgbClr val="B2B2B2"/>
                </a:solidFill>
              </a:rPr>
              <a:t>≠φ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，并且点诱导子图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G(R(v))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的一个强连通子图。因此，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中每个结点必位于一个强分图中。</a:t>
            </a:r>
          </a:p>
          <a:p>
            <a:pPr marL="342900" indent="-342900"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若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既位于强分图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=(V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中，又位于强分图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=(V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中，那么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sz="2000" b="1" dirty="0">
                <a:solidFill>
                  <a:srgbClr val="B2B2B2"/>
                </a:solidFill>
              </a:rPr>
              <a:t>∪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en-US" noProof="1">
                <a:solidFill>
                  <a:srgbClr val="B2B2B2"/>
                </a:solidFill>
                <a:sym typeface="Symbol" pitchFamily="18" charset="2"/>
              </a:rPr>
              <a:t>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R(v)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，必然导致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=G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endParaRPr lang="zh-CN" altLang="en-US" b="1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事实上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相互可达是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上的一个等价关系。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930A-EC79-4125-AEF4-BD08F167828C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68CC-5162-44BD-911A-588E71BECC1F}" type="slidenum">
              <a:rPr lang="en-US" altLang="zh-CN"/>
              <a:pPr/>
              <a:t>129</a:t>
            </a:fld>
            <a:r>
              <a:rPr lang="en-US" altLang="zh-CN"/>
              <a:t>/171</a:t>
            </a:r>
          </a:p>
        </p:txBody>
      </p:sp>
      <p:sp>
        <p:nvSpPr>
          <p:cNvPr id="329730" name="Rectangle 2"/>
          <p:cNvSpPr>
            <a:spLocks noChangeArrowheads="1"/>
          </p:cNvSpPr>
          <p:nvPr/>
        </p:nvSpPr>
        <p:spPr bwMode="auto">
          <a:xfrm>
            <a:off x="971550" y="1196975"/>
            <a:ext cx="7916863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10.8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在简单有向图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中，它的每一个结点位于且仅位于一个强分图中。</a:t>
            </a:r>
          </a:p>
          <a:p>
            <a:pPr marL="342900" indent="-342900"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marL="342900" indent="-342900"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任取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000" b="1" dirty="0" err="1">
                <a:solidFill>
                  <a:srgbClr val="0000FF"/>
                </a:solidFill>
              </a:rPr>
              <a:t>∈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R(v)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中与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相互可达的结点构成的集合。显然，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R(v) </a:t>
            </a:r>
            <a:r>
              <a:rPr lang="en-US" altLang="zh-CN" b="1" dirty="0">
                <a:solidFill>
                  <a:srgbClr val="0000FF"/>
                </a:solidFill>
              </a:rPr>
              <a:t>≠φ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，并且点诱导子图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G(R(v))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的一个强连通子图。因此，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中每个结点必位于一个强分图中。</a:t>
            </a:r>
          </a:p>
          <a:p>
            <a:pPr marL="342900" indent="-342900"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若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既位于强分图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=(V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中，又位于强分图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=(V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中，那么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sz="2000" b="1" dirty="0">
                <a:solidFill>
                  <a:srgbClr val="B2B2B2"/>
                </a:solidFill>
              </a:rPr>
              <a:t>∪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en-US" noProof="1">
                <a:solidFill>
                  <a:srgbClr val="B2B2B2"/>
                </a:solidFill>
                <a:sym typeface="Symbol" pitchFamily="18" charset="2"/>
              </a:rPr>
              <a:t>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R(v)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，必然导致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=G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endParaRPr lang="zh-CN" altLang="en-US" b="1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事实上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相互可达是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上的一个等价关系。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5F80-FFF3-4922-898F-F3AC5C55EBF0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4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9628-3040-4E58-A9F0-AC137A137E73}" type="slidenum">
              <a:rPr lang="en-US" altLang="zh-CN"/>
              <a:pPr/>
              <a:t>13</a:t>
            </a:fld>
            <a:r>
              <a:rPr lang="en-US" altLang="zh-CN"/>
              <a:t>/171</a:t>
            </a: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几个概念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1116013" y="1125538"/>
            <a:ext cx="77724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在一个图中，关联结点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，无论是有向的还是无向的，均称边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与结点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相关联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邻接点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，否则称为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不邻接的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1143000" y="2438400"/>
            <a:ext cx="7772400" cy="327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lnSpc>
                <a:spcPct val="125000"/>
              </a:lnSpc>
              <a:buClr>
                <a:srgbClr val="B2B2B2"/>
              </a:buClr>
              <a:buFont typeface="Wingdings" pitchFamily="2" charset="2"/>
              <a:buAutoNum type="arabicParenR" startAt="2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关联于同一个结点的两条边称为邻接边；</a:t>
            </a:r>
          </a:p>
          <a:p>
            <a:pPr marL="457200" indent="-457200" algn="just">
              <a:lnSpc>
                <a:spcPct val="125000"/>
              </a:lnSpc>
              <a:buClr>
                <a:srgbClr val="B2B2B2"/>
              </a:buClr>
              <a:buFont typeface="Wingdings" pitchFamily="2" charset="2"/>
              <a:buAutoNum type="arabicParenR" startAt="2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图中关联同一个结点的边称为环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或自回路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 algn="just">
              <a:lnSpc>
                <a:spcPct val="125000"/>
              </a:lnSpc>
              <a:buClr>
                <a:srgbClr val="B2B2B2"/>
              </a:buClr>
              <a:buFont typeface="Wingdings" pitchFamily="2" charset="2"/>
              <a:buAutoNum type="arabicParenR" startAt="2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图中不与任何结点相邻接的结点称为孤立结点；</a:t>
            </a:r>
          </a:p>
          <a:p>
            <a:pPr marL="457200" indent="-457200" algn="just">
              <a:lnSpc>
                <a:spcPct val="125000"/>
              </a:lnSpc>
              <a:buClr>
                <a:srgbClr val="B2B2B2"/>
              </a:buClr>
              <a:buFont typeface="Wingdings" pitchFamily="2" charset="2"/>
              <a:buAutoNum type="arabicParenR" startAt="2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仅由孤立结点组成的图称为零图；</a:t>
            </a:r>
          </a:p>
          <a:p>
            <a:pPr marL="457200" indent="-457200" algn="just">
              <a:lnSpc>
                <a:spcPct val="125000"/>
              </a:lnSpc>
              <a:buClr>
                <a:srgbClr val="B2B2B2"/>
              </a:buClr>
              <a:buFont typeface="Wingdings" pitchFamily="2" charset="2"/>
              <a:buAutoNum type="arabicParenR" startAt="2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仅含一个结点的零图称为平凡图；</a:t>
            </a:r>
          </a:p>
          <a:p>
            <a:pPr marL="457200" indent="-457200" algn="just">
              <a:lnSpc>
                <a:spcPct val="125000"/>
              </a:lnSpc>
              <a:buClr>
                <a:srgbClr val="B2B2B2"/>
              </a:buClr>
              <a:buFont typeface="Wingdings" pitchFamily="2" charset="2"/>
              <a:buAutoNum type="arabicParenR" startAt="2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含有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个结点、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条边的图</a:t>
            </a:r>
          </a:p>
          <a:p>
            <a:pPr marL="914400" lvl="1" indent="-457200" algn="just">
              <a:lnSpc>
                <a:spcPct val="125000"/>
              </a:lnSpc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(n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图；</a:t>
            </a:r>
          </a:p>
        </p:txBody>
      </p:sp>
      <p:grpSp>
        <p:nvGrpSpPr>
          <p:cNvPr id="224261" name="Group 5"/>
          <p:cNvGrpSpPr>
            <a:grpSpLocks/>
          </p:cNvGrpSpPr>
          <p:nvPr/>
        </p:nvGrpSpPr>
        <p:grpSpPr bwMode="auto">
          <a:xfrm>
            <a:off x="5867400" y="4257675"/>
            <a:ext cx="3048000" cy="2219325"/>
            <a:chOff x="3696" y="2682"/>
            <a:chExt cx="1920" cy="1398"/>
          </a:xfrm>
        </p:grpSpPr>
        <p:grpSp>
          <p:nvGrpSpPr>
            <p:cNvPr id="224262" name="Group 6"/>
            <p:cNvGrpSpPr>
              <a:grpSpLocks/>
            </p:cNvGrpSpPr>
            <p:nvPr/>
          </p:nvGrpSpPr>
          <p:grpSpPr bwMode="auto">
            <a:xfrm>
              <a:off x="4080" y="3804"/>
              <a:ext cx="985" cy="276"/>
              <a:chOff x="4128" y="2016"/>
              <a:chExt cx="985" cy="276"/>
            </a:xfrm>
          </p:grpSpPr>
          <p:sp>
            <p:nvSpPr>
              <p:cNvPr id="224263" name="Line 7"/>
              <p:cNvSpPr>
                <a:spLocks noChangeShapeType="1"/>
              </p:cNvSpPr>
              <p:nvPr/>
            </p:nvSpPr>
            <p:spPr bwMode="auto">
              <a:xfrm>
                <a:off x="4128" y="2112"/>
                <a:ext cx="985" cy="0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4264" name="Text Box 8"/>
              <p:cNvSpPr txBox="1">
                <a:spLocks noChangeArrowheads="1"/>
              </p:cNvSpPr>
              <p:nvPr/>
            </p:nvSpPr>
            <p:spPr bwMode="auto">
              <a:xfrm>
                <a:off x="4464" y="2016"/>
                <a:ext cx="240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e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1</a:t>
                </a:r>
              </a:p>
            </p:txBody>
          </p:sp>
        </p:grpSp>
        <p:grpSp>
          <p:nvGrpSpPr>
            <p:cNvPr id="224265" name="Group 9"/>
            <p:cNvGrpSpPr>
              <a:grpSpLocks/>
            </p:cNvGrpSpPr>
            <p:nvPr/>
          </p:nvGrpSpPr>
          <p:grpSpPr bwMode="auto">
            <a:xfrm>
              <a:off x="4283" y="3118"/>
              <a:ext cx="772" cy="783"/>
              <a:chOff x="4331" y="1312"/>
              <a:chExt cx="772" cy="783"/>
            </a:xfrm>
          </p:grpSpPr>
          <p:sp>
            <p:nvSpPr>
              <p:cNvPr id="224266" name="Line 10"/>
              <p:cNvSpPr>
                <a:spLocks noChangeShapeType="1"/>
              </p:cNvSpPr>
              <p:nvPr/>
            </p:nvSpPr>
            <p:spPr bwMode="auto">
              <a:xfrm>
                <a:off x="4331" y="1312"/>
                <a:ext cx="772" cy="783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4267" name="Text Box 11"/>
              <p:cNvSpPr txBox="1">
                <a:spLocks noChangeArrowheads="1"/>
              </p:cNvSpPr>
              <p:nvPr/>
            </p:nvSpPr>
            <p:spPr bwMode="auto">
              <a:xfrm>
                <a:off x="4692" y="1422"/>
                <a:ext cx="240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e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2</a:t>
                </a:r>
              </a:p>
            </p:txBody>
          </p:sp>
        </p:grpSp>
        <p:grpSp>
          <p:nvGrpSpPr>
            <p:cNvPr id="224268" name="Group 12"/>
            <p:cNvGrpSpPr>
              <a:grpSpLocks/>
            </p:cNvGrpSpPr>
            <p:nvPr/>
          </p:nvGrpSpPr>
          <p:grpSpPr bwMode="auto">
            <a:xfrm>
              <a:off x="4080" y="3102"/>
              <a:ext cx="288" cy="783"/>
              <a:chOff x="4128" y="1296"/>
              <a:chExt cx="288" cy="783"/>
            </a:xfrm>
          </p:grpSpPr>
          <p:sp>
            <p:nvSpPr>
              <p:cNvPr id="224269" name="Line 13"/>
              <p:cNvSpPr>
                <a:spLocks noChangeShapeType="1"/>
              </p:cNvSpPr>
              <p:nvPr/>
            </p:nvSpPr>
            <p:spPr bwMode="auto">
              <a:xfrm flipV="1">
                <a:off x="4128" y="1296"/>
                <a:ext cx="179" cy="783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4270" name="Text Box 14"/>
              <p:cNvSpPr txBox="1">
                <a:spLocks noChangeArrowheads="1"/>
              </p:cNvSpPr>
              <p:nvPr/>
            </p:nvSpPr>
            <p:spPr bwMode="auto">
              <a:xfrm>
                <a:off x="4224" y="1632"/>
                <a:ext cx="192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e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5</a:t>
                </a:r>
              </a:p>
            </p:txBody>
          </p:sp>
        </p:grpSp>
        <p:grpSp>
          <p:nvGrpSpPr>
            <p:cNvPr id="224271" name="Group 15"/>
            <p:cNvGrpSpPr>
              <a:grpSpLocks/>
            </p:cNvGrpSpPr>
            <p:nvPr/>
          </p:nvGrpSpPr>
          <p:grpSpPr bwMode="auto">
            <a:xfrm>
              <a:off x="4185" y="2742"/>
              <a:ext cx="165" cy="383"/>
              <a:chOff x="4233" y="936"/>
              <a:chExt cx="165" cy="383"/>
            </a:xfrm>
          </p:grpSpPr>
          <p:sp>
            <p:nvSpPr>
              <p:cNvPr id="224272" name="Oval 16"/>
              <p:cNvSpPr>
                <a:spLocks noChangeArrowheads="1"/>
              </p:cNvSpPr>
              <p:nvPr/>
            </p:nvSpPr>
            <p:spPr bwMode="auto">
              <a:xfrm>
                <a:off x="4274" y="1261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4273" name="Text Box 17"/>
              <p:cNvSpPr txBox="1">
                <a:spLocks noChangeArrowheads="1"/>
              </p:cNvSpPr>
              <p:nvPr/>
            </p:nvSpPr>
            <p:spPr bwMode="auto">
              <a:xfrm>
                <a:off x="4233" y="936"/>
                <a:ext cx="165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3</a:t>
                </a:r>
              </a:p>
            </p:txBody>
          </p:sp>
        </p:grpSp>
        <p:grpSp>
          <p:nvGrpSpPr>
            <p:cNvPr id="224274" name="Group 18"/>
            <p:cNvGrpSpPr>
              <a:grpSpLocks/>
            </p:cNvGrpSpPr>
            <p:nvPr/>
          </p:nvGrpSpPr>
          <p:grpSpPr bwMode="auto">
            <a:xfrm>
              <a:off x="3888" y="3786"/>
              <a:ext cx="204" cy="276"/>
              <a:chOff x="3936" y="1980"/>
              <a:chExt cx="204" cy="276"/>
            </a:xfrm>
          </p:grpSpPr>
          <p:sp>
            <p:nvSpPr>
              <p:cNvPr id="224275" name="Oval 19"/>
              <p:cNvSpPr>
                <a:spLocks noChangeArrowheads="1"/>
              </p:cNvSpPr>
              <p:nvPr/>
            </p:nvSpPr>
            <p:spPr bwMode="auto">
              <a:xfrm>
                <a:off x="4082" y="2080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4276" name="Text Box 20"/>
              <p:cNvSpPr txBox="1">
                <a:spLocks noChangeArrowheads="1"/>
              </p:cNvSpPr>
              <p:nvPr/>
            </p:nvSpPr>
            <p:spPr bwMode="auto">
              <a:xfrm>
                <a:off x="3936" y="1980"/>
                <a:ext cx="192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2</a:t>
                </a:r>
              </a:p>
            </p:txBody>
          </p:sp>
        </p:grpSp>
        <p:grpSp>
          <p:nvGrpSpPr>
            <p:cNvPr id="224277" name="Group 21"/>
            <p:cNvGrpSpPr>
              <a:grpSpLocks/>
            </p:cNvGrpSpPr>
            <p:nvPr/>
          </p:nvGrpSpPr>
          <p:grpSpPr bwMode="auto">
            <a:xfrm>
              <a:off x="5040" y="3786"/>
              <a:ext cx="250" cy="276"/>
              <a:chOff x="5088" y="1980"/>
              <a:chExt cx="250" cy="276"/>
            </a:xfrm>
          </p:grpSpPr>
          <p:sp>
            <p:nvSpPr>
              <p:cNvPr id="224278" name="Oval 22"/>
              <p:cNvSpPr>
                <a:spLocks noChangeArrowheads="1"/>
              </p:cNvSpPr>
              <p:nvPr/>
            </p:nvSpPr>
            <p:spPr bwMode="auto">
              <a:xfrm>
                <a:off x="5088" y="2080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4279" name="Text Box 23"/>
              <p:cNvSpPr txBox="1">
                <a:spLocks noChangeArrowheads="1"/>
              </p:cNvSpPr>
              <p:nvPr/>
            </p:nvSpPr>
            <p:spPr bwMode="auto">
              <a:xfrm>
                <a:off x="5154" y="1980"/>
                <a:ext cx="184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1</a:t>
                </a:r>
              </a:p>
            </p:txBody>
          </p:sp>
        </p:grpSp>
        <p:grpSp>
          <p:nvGrpSpPr>
            <p:cNvPr id="224280" name="Group 24"/>
            <p:cNvGrpSpPr>
              <a:grpSpLocks/>
            </p:cNvGrpSpPr>
            <p:nvPr/>
          </p:nvGrpSpPr>
          <p:grpSpPr bwMode="auto">
            <a:xfrm>
              <a:off x="5088" y="3100"/>
              <a:ext cx="384" cy="777"/>
              <a:chOff x="5136" y="1312"/>
              <a:chExt cx="384" cy="777"/>
            </a:xfrm>
          </p:grpSpPr>
          <p:sp>
            <p:nvSpPr>
              <p:cNvPr id="224281" name="Line 25"/>
              <p:cNvSpPr>
                <a:spLocks noChangeShapeType="1"/>
              </p:cNvSpPr>
              <p:nvPr/>
            </p:nvSpPr>
            <p:spPr bwMode="auto">
              <a:xfrm flipH="1">
                <a:off x="5136" y="1312"/>
                <a:ext cx="259" cy="777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4282" name="Text Box 26"/>
              <p:cNvSpPr txBox="1">
                <a:spLocks noChangeArrowheads="1"/>
              </p:cNvSpPr>
              <p:nvPr/>
            </p:nvSpPr>
            <p:spPr bwMode="auto">
              <a:xfrm>
                <a:off x="5280" y="1552"/>
                <a:ext cx="240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e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3</a:t>
                </a:r>
              </a:p>
            </p:txBody>
          </p:sp>
        </p:grpSp>
        <p:grpSp>
          <p:nvGrpSpPr>
            <p:cNvPr id="224283" name="Group 27"/>
            <p:cNvGrpSpPr>
              <a:grpSpLocks/>
            </p:cNvGrpSpPr>
            <p:nvPr/>
          </p:nvGrpSpPr>
          <p:grpSpPr bwMode="auto">
            <a:xfrm>
              <a:off x="3696" y="3102"/>
              <a:ext cx="546" cy="777"/>
              <a:chOff x="3744" y="1314"/>
              <a:chExt cx="546" cy="777"/>
            </a:xfrm>
          </p:grpSpPr>
          <p:sp>
            <p:nvSpPr>
              <p:cNvPr id="224284" name="Arc 28"/>
              <p:cNvSpPr>
                <a:spLocks/>
              </p:cNvSpPr>
              <p:nvPr/>
            </p:nvSpPr>
            <p:spPr bwMode="auto">
              <a:xfrm flipH="1">
                <a:off x="3936" y="1314"/>
                <a:ext cx="354" cy="77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39832"/>
                  <a:gd name="T2" fmla="*/ 11583 w 21600"/>
                  <a:gd name="T3" fmla="*/ 39832 h 39832"/>
                  <a:gd name="T4" fmla="*/ 0 w 21600"/>
                  <a:gd name="T5" fmla="*/ 21600 h 39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983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8990"/>
                      <a:pt x="17821" y="35868"/>
                      <a:pt x="11582" y="39831"/>
                    </a:cubicBezTo>
                  </a:path>
                  <a:path w="21600" h="3983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8990"/>
                      <a:pt x="17821" y="35868"/>
                      <a:pt x="11582" y="3983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2225">
                <a:solidFill>
                  <a:srgbClr val="0000FF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4285" name="Text Box 29"/>
              <p:cNvSpPr txBox="1">
                <a:spLocks noChangeArrowheads="1"/>
              </p:cNvSpPr>
              <p:nvPr/>
            </p:nvSpPr>
            <p:spPr bwMode="auto">
              <a:xfrm>
                <a:off x="3744" y="1416"/>
                <a:ext cx="192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e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4</a:t>
                </a:r>
              </a:p>
            </p:txBody>
          </p:sp>
        </p:grpSp>
        <p:grpSp>
          <p:nvGrpSpPr>
            <p:cNvPr id="224286" name="Group 30"/>
            <p:cNvGrpSpPr>
              <a:grpSpLocks/>
            </p:cNvGrpSpPr>
            <p:nvPr/>
          </p:nvGrpSpPr>
          <p:grpSpPr bwMode="auto">
            <a:xfrm>
              <a:off x="4080" y="2682"/>
              <a:ext cx="672" cy="403"/>
              <a:chOff x="4128" y="876"/>
              <a:chExt cx="672" cy="403"/>
            </a:xfrm>
          </p:grpSpPr>
          <p:sp>
            <p:nvSpPr>
              <p:cNvPr id="224287" name="Arc 31"/>
              <p:cNvSpPr>
                <a:spLocks/>
              </p:cNvSpPr>
              <p:nvPr/>
            </p:nvSpPr>
            <p:spPr bwMode="auto">
              <a:xfrm flipV="1">
                <a:off x="4128" y="876"/>
                <a:ext cx="403" cy="40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1600 w 43200"/>
                  <a:gd name="T1" fmla="*/ 0 h 43200"/>
                  <a:gd name="T2" fmla="*/ 15601 w 43200"/>
                  <a:gd name="T3" fmla="*/ 85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1981"/>
                      <a:pt x="6360" y="3521"/>
                      <a:pt x="15600" y="849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1981"/>
                      <a:pt x="6360" y="3521"/>
                      <a:pt x="15600" y="84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2225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4288" name="Text Box 32"/>
              <p:cNvSpPr txBox="1">
                <a:spLocks noChangeArrowheads="1"/>
              </p:cNvSpPr>
              <p:nvPr/>
            </p:nvSpPr>
            <p:spPr bwMode="auto">
              <a:xfrm>
                <a:off x="4560" y="885"/>
                <a:ext cx="240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e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6</a:t>
                </a:r>
              </a:p>
            </p:txBody>
          </p:sp>
        </p:grpSp>
        <p:grpSp>
          <p:nvGrpSpPr>
            <p:cNvPr id="224289" name="Group 33"/>
            <p:cNvGrpSpPr>
              <a:grpSpLocks/>
            </p:cNvGrpSpPr>
            <p:nvPr/>
          </p:nvGrpSpPr>
          <p:grpSpPr bwMode="auto">
            <a:xfrm>
              <a:off x="4984" y="2691"/>
              <a:ext cx="200" cy="350"/>
              <a:chOff x="5032" y="885"/>
              <a:chExt cx="200" cy="350"/>
            </a:xfrm>
          </p:grpSpPr>
          <p:sp>
            <p:nvSpPr>
              <p:cNvPr id="224290" name="Oval 34"/>
              <p:cNvSpPr>
                <a:spLocks noChangeArrowheads="1"/>
              </p:cNvSpPr>
              <p:nvPr/>
            </p:nvSpPr>
            <p:spPr bwMode="auto">
              <a:xfrm>
                <a:off x="5032" y="11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4291" name="Text Box 35"/>
              <p:cNvSpPr txBox="1">
                <a:spLocks noChangeArrowheads="1"/>
              </p:cNvSpPr>
              <p:nvPr/>
            </p:nvSpPr>
            <p:spPr bwMode="auto">
              <a:xfrm>
                <a:off x="5040" y="885"/>
                <a:ext cx="192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5</a:t>
                </a:r>
              </a:p>
            </p:txBody>
          </p:sp>
        </p:grpSp>
        <p:grpSp>
          <p:nvGrpSpPr>
            <p:cNvPr id="224292" name="Group 36"/>
            <p:cNvGrpSpPr>
              <a:grpSpLocks/>
            </p:cNvGrpSpPr>
            <p:nvPr/>
          </p:nvGrpSpPr>
          <p:grpSpPr bwMode="auto">
            <a:xfrm>
              <a:off x="5320" y="2862"/>
              <a:ext cx="296" cy="276"/>
              <a:chOff x="5368" y="1056"/>
              <a:chExt cx="296" cy="276"/>
            </a:xfrm>
          </p:grpSpPr>
          <p:sp>
            <p:nvSpPr>
              <p:cNvPr id="224293" name="Oval 37"/>
              <p:cNvSpPr>
                <a:spLocks noChangeArrowheads="1"/>
              </p:cNvSpPr>
              <p:nvPr/>
            </p:nvSpPr>
            <p:spPr bwMode="auto">
              <a:xfrm>
                <a:off x="5368" y="1261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4294" name="Text Box 38"/>
              <p:cNvSpPr txBox="1">
                <a:spLocks noChangeArrowheads="1"/>
              </p:cNvSpPr>
              <p:nvPr/>
            </p:nvSpPr>
            <p:spPr bwMode="auto">
              <a:xfrm>
                <a:off x="5472" y="1056"/>
                <a:ext cx="192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4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1472-5440-4D3C-9AC2-E4A701BDB3B9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DD87-4F69-43F2-BEE4-6C671F46C5E2}" type="slidenum">
              <a:rPr lang="en-US" altLang="zh-CN"/>
              <a:pPr/>
              <a:t>130</a:t>
            </a:fld>
            <a:r>
              <a:rPr lang="en-US" altLang="zh-CN"/>
              <a:t>/171</a:t>
            </a:r>
          </a:p>
        </p:txBody>
      </p:sp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971550" y="1196975"/>
            <a:ext cx="7916863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10.8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在简单有向图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中，它的每一个结点位于且仅位于一个强分图中。</a:t>
            </a:r>
          </a:p>
          <a:p>
            <a:pPr marL="342900" indent="-342900"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marL="342900" indent="-342900"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任取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000" b="1" dirty="0" err="1"/>
              <a:t>∈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，设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R(v)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相互可达的结点构成的集合。显然，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R(v) </a:t>
            </a:r>
            <a:r>
              <a:rPr lang="en-US" altLang="zh-CN" b="1" dirty="0"/>
              <a:t>≠φ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，并且点诱导子图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G(R(v))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的一个强连通子图。因此，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中每个结点必位于一个强分图中。</a:t>
            </a:r>
          </a:p>
          <a:p>
            <a:pPr marL="342900" indent="-342900"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既位于强分图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=(V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中，又位于强分图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=(V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中，那么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sz="2000" b="1" dirty="0">
                <a:solidFill>
                  <a:srgbClr val="0000FF"/>
                </a:solidFill>
              </a:rPr>
              <a:t>∪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en-US" noProof="1">
                <a:solidFill>
                  <a:srgbClr val="0000FF"/>
                </a:solidFill>
                <a:sym typeface="Symbol" pitchFamily="18" charset="2"/>
              </a:rPr>
              <a:t>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R(v)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，必然导致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=G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endParaRPr lang="zh-CN" altLang="en-US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事实上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相互可达是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上的一个等价关系。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1083-BC8C-4C3B-99BD-0194360EF450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0F46-A4E2-4BD3-B329-E00829E9351D}" type="slidenum">
              <a:rPr lang="en-US" altLang="zh-CN"/>
              <a:pPr/>
              <a:t>131</a:t>
            </a:fld>
            <a:r>
              <a:rPr lang="en-US" altLang="zh-CN"/>
              <a:t>/171</a:t>
            </a:r>
          </a:p>
        </p:txBody>
      </p:sp>
      <p:sp>
        <p:nvSpPr>
          <p:cNvPr id="331778" name="Rectangle 2"/>
          <p:cNvSpPr>
            <a:spLocks noChangeArrowheads="1"/>
          </p:cNvSpPr>
          <p:nvPr/>
        </p:nvSpPr>
        <p:spPr bwMode="auto">
          <a:xfrm>
            <a:off x="971550" y="1196975"/>
            <a:ext cx="7916863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10.8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在简单有向图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中，它的每一个结点位于且仅位于一个强分图中。</a:t>
            </a:r>
          </a:p>
          <a:p>
            <a:pPr marL="342900" indent="-342900"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证明：</a:t>
            </a:r>
          </a:p>
          <a:p>
            <a:pPr marL="342900" indent="-342900"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任取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000" b="1" dirty="0" err="1"/>
              <a:t>∈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，设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R(v)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相互可达的结点构成的集合。显然，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R(v) </a:t>
            </a:r>
            <a:r>
              <a:rPr lang="en-US" altLang="zh-CN" b="1" dirty="0"/>
              <a:t>≠φ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，并且点诱导子图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G(R(v))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的一个强连通子图。因此，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中每个结点必位于一个强分图中。</a:t>
            </a:r>
          </a:p>
          <a:p>
            <a:pPr marL="342900" indent="-342900"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若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既位于强分图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=(V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中，又位于强分图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=(V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中，那么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sz="2000" b="1" dirty="0"/>
              <a:t>∪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en-US" noProof="1">
                <a:sym typeface="Symbol" pitchFamily="18" charset="2"/>
              </a:rPr>
              <a:t>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R(v)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，必然导致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=G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事实上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相互可达是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上的一个等价关系。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5495-F692-4E45-8675-6AEA1919EE3C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3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D0F6-11AB-4BF9-B279-96FEA7E61884}" type="slidenum">
              <a:rPr lang="en-US" altLang="zh-CN"/>
              <a:pPr/>
              <a:t>132</a:t>
            </a:fld>
            <a:r>
              <a:rPr lang="en-US" altLang="zh-CN"/>
              <a:t>/171</a:t>
            </a: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10.16</a:t>
            </a:r>
          </a:p>
        </p:txBody>
      </p:sp>
      <p:sp>
        <p:nvSpPr>
          <p:cNvPr id="332803" name="Rectangle 3"/>
          <p:cNvSpPr>
            <a:spLocks noChangeArrowheads="1"/>
          </p:cNvSpPr>
          <p:nvPr/>
        </p:nvSpPr>
        <p:spPr bwMode="auto">
          <a:xfrm>
            <a:off x="1066800" y="3124200"/>
            <a:ext cx="7848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/>
              <a:t>在图</a:t>
            </a:r>
            <a:r>
              <a:rPr lang="en-US" altLang="zh-CN" sz="2800" b="1"/>
              <a:t>G</a:t>
            </a:r>
            <a:r>
              <a:rPr lang="en-US" altLang="zh-CN" sz="2800" b="1" baseline="-30000"/>
              <a:t>1</a:t>
            </a:r>
            <a:r>
              <a:rPr lang="zh-CN" altLang="en-US" sz="2800" b="1"/>
              <a:t>中，</a:t>
            </a:r>
          </a:p>
        </p:txBody>
      </p:sp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1066800" y="3124200"/>
            <a:ext cx="7848600" cy="2825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1187450" y="3789363"/>
            <a:ext cx="7620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导出的子图都是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强分图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 algn="just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导出的子图都是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单向分图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 algn="just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导出的子图都是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弱分图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332806" name="Group 6"/>
          <p:cNvGrpSpPr>
            <a:grpSpLocks/>
          </p:cNvGrpSpPr>
          <p:nvPr/>
        </p:nvGrpSpPr>
        <p:grpSpPr bwMode="auto">
          <a:xfrm>
            <a:off x="3924300" y="1125538"/>
            <a:ext cx="2795588" cy="2574925"/>
            <a:chOff x="3600" y="477"/>
            <a:chExt cx="1761" cy="1622"/>
          </a:xfrm>
        </p:grpSpPr>
        <p:sp>
          <p:nvSpPr>
            <p:cNvPr id="332807" name="Text Box 7"/>
            <p:cNvSpPr txBox="1">
              <a:spLocks noChangeArrowheads="1"/>
            </p:cNvSpPr>
            <p:nvPr/>
          </p:nvSpPr>
          <p:spPr bwMode="auto">
            <a:xfrm>
              <a:off x="4248" y="48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332808" name="Text Box 8"/>
            <p:cNvSpPr txBox="1">
              <a:spLocks noChangeArrowheads="1"/>
            </p:cNvSpPr>
            <p:nvPr/>
          </p:nvSpPr>
          <p:spPr bwMode="auto">
            <a:xfrm>
              <a:off x="3600" y="48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32809" name="Text Box 9"/>
            <p:cNvSpPr txBox="1">
              <a:spLocks noChangeArrowheads="1"/>
            </p:cNvSpPr>
            <p:nvPr/>
          </p:nvSpPr>
          <p:spPr bwMode="auto">
            <a:xfrm>
              <a:off x="4384" y="1776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G</a:t>
              </a:r>
              <a:endPara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  <a:sym typeface="Symbol" pitchFamily="18" charset="2"/>
              </a:endParaRPr>
            </a:p>
          </p:txBody>
        </p:sp>
        <p:sp>
          <p:nvSpPr>
            <p:cNvPr id="332810" name="Text Box 10"/>
            <p:cNvSpPr txBox="1">
              <a:spLocks noChangeArrowheads="1"/>
            </p:cNvSpPr>
            <p:nvPr/>
          </p:nvSpPr>
          <p:spPr bwMode="auto">
            <a:xfrm>
              <a:off x="4263" y="146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332811" name="Line 11"/>
            <p:cNvSpPr>
              <a:spLocks noChangeShapeType="1"/>
            </p:cNvSpPr>
            <p:nvPr/>
          </p:nvSpPr>
          <p:spPr bwMode="auto">
            <a:xfrm>
              <a:off x="4335" y="883"/>
              <a:ext cx="2" cy="66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2812" name="Oval 12"/>
            <p:cNvSpPr>
              <a:spLocks noChangeArrowheads="1"/>
            </p:cNvSpPr>
            <p:nvPr/>
          </p:nvSpPr>
          <p:spPr bwMode="auto">
            <a:xfrm>
              <a:off x="4312" y="819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2813" name="Oval 13"/>
            <p:cNvSpPr>
              <a:spLocks noChangeArrowheads="1"/>
            </p:cNvSpPr>
            <p:nvPr/>
          </p:nvSpPr>
          <p:spPr bwMode="auto">
            <a:xfrm>
              <a:off x="3652" y="827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32814" name="Line 14"/>
            <p:cNvSpPr>
              <a:spLocks noChangeShapeType="1"/>
            </p:cNvSpPr>
            <p:nvPr/>
          </p:nvSpPr>
          <p:spPr bwMode="auto">
            <a:xfrm flipV="1">
              <a:off x="3716" y="847"/>
              <a:ext cx="582" cy="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2815" name="Text Box 15"/>
            <p:cNvSpPr txBox="1">
              <a:spLocks noChangeArrowheads="1"/>
            </p:cNvSpPr>
            <p:nvPr/>
          </p:nvSpPr>
          <p:spPr bwMode="auto">
            <a:xfrm>
              <a:off x="3600" y="146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32816" name="Oval 16"/>
            <p:cNvSpPr>
              <a:spLocks noChangeArrowheads="1"/>
            </p:cNvSpPr>
            <p:nvPr/>
          </p:nvSpPr>
          <p:spPr bwMode="auto">
            <a:xfrm>
              <a:off x="3652" y="1536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32817" name="Oval 17"/>
            <p:cNvSpPr>
              <a:spLocks noChangeArrowheads="1"/>
            </p:cNvSpPr>
            <p:nvPr/>
          </p:nvSpPr>
          <p:spPr bwMode="auto">
            <a:xfrm>
              <a:off x="4311" y="1542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32818" name="Line 18"/>
            <p:cNvSpPr>
              <a:spLocks noChangeShapeType="1"/>
            </p:cNvSpPr>
            <p:nvPr/>
          </p:nvSpPr>
          <p:spPr bwMode="auto">
            <a:xfrm flipV="1">
              <a:off x="3716" y="1566"/>
              <a:ext cx="582" cy="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2819" name="Line 19"/>
            <p:cNvSpPr>
              <a:spLocks noChangeShapeType="1"/>
            </p:cNvSpPr>
            <p:nvPr/>
          </p:nvSpPr>
          <p:spPr bwMode="auto">
            <a:xfrm>
              <a:off x="3671" y="883"/>
              <a:ext cx="2" cy="66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2820" name="Line 20"/>
            <p:cNvSpPr>
              <a:spLocks noChangeShapeType="1"/>
            </p:cNvSpPr>
            <p:nvPr/>
          </p:nvSpPr>
          <p:spPr bwMode="auto">
            <a:xfrm>
              <a:off x="3696" y="872"/>
              <a:ext cx="622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2821" name="Text Box 21"/>
            <p:cNvSpPr txBox="1">
              <a:spLocks noChangeArrowheads="1"/>
            </p:cNvSpPr>
            <p:nvPr/>
          </p:nvSpPr>
          <p:spPr bwMode="auto">
            <a:xfrm>
              <a:off x="5165" y="477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332822" name="Text Box 22"/>
            <p:cNvSpPr txBox="1">
              <a:spLocks noChangeArrowheads="1"/>
            </p:cNvSpPr>
            <p:nvPr/>
          </p:nvSpPr>
          <p:spPr bwMode="auto">
            <a:xfrm>
              <a:off x="4517" y="477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332823" name="Line 23"/>
            <p:cNvSpPr>
              <a:spLocks noChangeShapeType="1"/>
            </p:cNvSpPr>
            <p:nvPr/>
          </p:nvSpPr>
          <p:spPr bwMode="auto">
            <a:xfrm flipH="1">
              <a:off x="4632" y="872"/>
              <a:ext cx="616" cy="65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2824" name="Oval 24"/>
            <p:cNvSpPr>
              <a:spLocks noChangeArrowheads="1"/>
            </p:cNvSpPr>
            <p:nvPr/>
          </p:nvSpPr>
          <p:spPr bwMode="auto">
            <a:xfrm>
              <a:off x="5229" y="81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2825" name="Oval 25"/>
            <p:cNvSpPr>
              <a:spLocks noChangeArrowheads="1"/>
            </p:cNvSpPr>
            <p:nvPr/>
          </p:nvSpPr>
          <p:spPr bwMode="auto">
            <a:xfrm>
              <a:off x="4569" y="82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32826" name="Line 26"/>
            <p:cNvSpPr>
              <a:spLocks noChangeShapeType="1"/>
            </p:cNvSpPr>
            <p:nvPr/>
          </p:nvSpPr>
          <p:spPr bwMode="auto">
            <a:xfrm flipV="1">
              <a:off x="4633" y="844"/>
              <a:ext cx="582" cy="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2827" name="Text Box 27"/>
            <p:cNvSpPr txBox="1">
              <a:spLocks noChangeArrowheads="1"/>
            </p:cNvSpPr>
            <p:nvPr/>
          </p:nvSpPr>
          <p:spPr bwMode="auto">
            <a:xfrm>
              <a:off x="4517" y="1461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332828" name="Oval 28"/>
            <p:cNvSpPr>
              <a:spLocks noChangeArrowheads="1"/>
            </p:cNvSpPr>
            <p:nvPr/>
          </p:nvSpPr>
          <p:spPr bwMode="auto">
            <a:xfrm>
              <a:off x="4569" y="1533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32829" name="Line 29"/>
            <p:cNvSpPr>
              <a:spLocks noChangeShapeType="1"/>
            </p:cNvSpPr>
            <p:nvPr/>
          </p:nvSpPr>
          <p:spPr bwMode="auto">
            <a:xfrm>
              <a:off x="4588" y="880"/>
              <a:ext cx="2" cy="66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EAA2-6F82-4149-9594-D09265625FAC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ED79-FA0D-4A88-9C84-8354E075DAE6}" type="slidenum">
              <a:rPr lang="en-US" altLang="zh-CN"/>
              <a:pPr/>
              <a:t>133</a:t>
            </a:fld>
            <a:r>
              <a:rPr lang="en-US" altLang="zh-CN"/>
              <a:t>/171</a:t>
            </a:r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作业</a:t>
            </a:r>
          </a:p>
        </p:txBody>
      </p:sp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971550" y="1412875"/>
            <a:ext cx="63373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P</a:t>
            </a:r>
            <a:r>
              <a:rPr lang="en-US" altLang="zh-CN" sz="4000" b="1" baseline="-25000" dirty="0" smtClean="0">
                <a:solidFill>
                  <a:srgbClr val="FF0000"/>
                </a:solidFill>
              </a:rPr>
              <a:t>147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: </a:t>
            </a:r>
            <a:r>
              <a:rPr lang="en-US" altLang="zh-CN" sz="4000" b="1" dirty="0">
                <a:solidFill>
                  <a:srgbClr val="FF0000"/>
                </a:solidFill>
              </a:rPr>
              <a:t>14</a:t>
            </a:r>
            <a:r>
              <a:rPr lang="zh-CN" altLang="en-US" sz="4000" b="1" dirty="0">
                <a:solidFill>
                  <a:srgbClr val="FF0000"/>
                </a:solidFill>
              </a:rPr>
              <a:t>、</a:t>
            </a:r>
            <a:r>
              <a:rPr lang="en-US" altLang="zh-CN" sz="4000" b="1" dirty="0">
                <a:solidFill>
                  <a:srgbClr val="FF0000"/>
                </a:solidFill>
              </a:rPr>
              <a:t>15</a:t>
            </a:r>
            <a:r>
              <a:rPr lang="zh-CN" altLang="en-US" sz="4000" b="1" dirty="0">
                <a:solidFill>
                  <a:srgbClr val="FF0000"/>
                </a:solidFill>
              </a:rPr>
              <a:t>、</a:t>
            </a:r>
            <a:r>
              <a:rPr lang="en-US" altLang="zh-CN" sz="40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1187450" y="1484313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buClr>
                <a:srgbClr val="FF0000"/>
              </a:buClr>
              <a:buFont typeface="Wingdings" pitchFamily="2" charset="2"/>
              <a:buChar char="Ø"/>
            </a:pPr>
            <a:endParaRPr lang="zh-CN" altLang="zh-CN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5A65-C86D-458C-9A00-9CD3F3198FBE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1659-5ACB-4908-9DCA-94F9E78F5451}" type="slidenum">
              <a:rPr lang="en-US" altLang="zh-CN"/>
              <a:pPr/>
              <a:t>134</a:t>
            </a:fld>
            <a:r>
              <a:rPr lang="en-US" altLang="zh-CN"/>
              <a:t>/171</a:t>
            </a:r>
          </a:p>
        </p:txBody>
      </p:sp>
      <p:sp>
        <p:nvSpPr>
          <p:cNvPr id="336898" name="Rectangle 2"/>
          <p:cNvSpPr>
            <a:spLocks noChangeArrowheads="1"/>
          </p:cNvSpPr>
          <p:nvPr/>
        </p:nvSpPr>
        <p:spPr bwMode="auto">
          <a:xfrm>
            <a:off x="2268538" y="2636838"/>
            <a:ext cx="525621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§10.4 </a:t>
            </a:r>
            <a:r>
              <a:rPr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图的矩阵表示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F673-6007-48A3-BFF5-1C6965DC0857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7FE2-1380-459B-B917-7977D2ABD6C7}" type="slidenum">
              <a:rPr lang="en-US" altLang="zh-CN"/>
              <a:pPr/>
              <a:t>135</a:t>
            </a:fld>
            <a:r>
              <a:rPr lang="en-US" altLang="zh-CN"/>
              <a:t>/171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主要内容</a:t>
            </a:r>
          </a:p>
        </p:txBody>
      </p:sp>
      <p:sp>
        <p:nvSpPr>
          <p:cNvPr id="337923" name="Rectangle 3"/>
          <p:cNvSpPr>
            <a:spLocks noChangeArrowheads="1"/>
          </p:cNvSpPr>
          <p:nvPr/>
        </p:nvSpPr>
        <p:spPr bwMode="auto">
          <a:xfrm>
            <a:off x="1116013" y="1484313"/>
            <a:ext cx="7620000" cy="26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图的矩阵表示</a:t>
            </a:r>
          </a:p>
          <a:p>
            <a:pPr marL="533400" indent="-533400" algn="just">
              <a:lnSpc>
                <a:spcPct val="120000"/>
              </a:lnSpc>
              <a:buClr>
                <a:srgbClr val="CC00CC"/>
              </a:buClr>
              <a:buFont typeface="Wingdings" pitchFamily="2" charset="2"/>
              <a:buAutoNum type="circleNumDbPlai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邻接矩阵</a:t>
            </a:r>
          </a:p>
          <a:p>
            <a:pPr marL="533400" indent="-533400" algn="just">
              <a:lnSpc>
                <a:spcPct val="120000"/>
              </a:lnSpc>
              <a:buClr>
                <a:srgbClr val="CC00CC"/>
              </a:buClr>
              <a:buFont typeface="Wingdings" pitchFamily="2" charset="2"/>
              <a:buAutoNum type="circleNumDbPlai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道路矩阵（可达性矩阵）</a:t>
            </a:r>
          </a:p>
          <a:p>
            <a:pPr marL="533400" indent="-533400" algn="just">
              <a:lnSpc>
                <a:spcPct val="120000"/>
              </a:lnSpc>
              <a:buClr>
                <a:srgbClr val="CC00CC"/>
              </a:buClr>
              <a:buFont typeface="Wingdings" pitchFamily="2" charset="2"/>
              <a:buAutoNum type="circleNumDbPlai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关联矩阵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7055-7B7E-4B34-8098-99EA758DDE61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7C3E-0946-4105-901E-6E28B7946166}" type="slidenum">
              <a:rPr lang="en-US" altLang="zh-CN"/>
              <a:pPr/>
              <a:t>136</a:t>
            </a:fld>
            <a:r>
              <a:rPr lang="en-US" altLang="zh-CN"/>
              <a:t>/171</a:t>
            </a: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黑体" pitchFamily="2" charset="-122"/>
              </a:rPr>
              <a:t>图的矩阵表示</a:t>
            </a:r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1116013" y="5013325"/>
            <a:ext cx="7462837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邻接矩阵是一个布尔矩阵</a:t>
            </a:r>
          </a:p>
          <a:p>
            <a:pPr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无向图的邻接矩阵是对称的</a:t>
            </a:r>
          </a:p>
          <a:p>
            <a:pPr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而有向图的邻接矩阵不一定对称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2771775" y="4149725"/>
          <a:ext cx="43211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4" name="Equation" r:id="rId3" imgW="2222280" imgH="507960" progId="Equation.DSMT4">
                  <p:embed/>
                </p:oleObj>
              </mc:Choice>
              <mc:Fallback>
                <p:oleObj name="Equation" r:id="rId3" imgW="222228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149725"/>
                        <a:ext cx="432117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971550" y="1052513"/>
            <a:ext cx="7848600" cy="370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图的矩阵表示主要有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两种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形式：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邻接矩阵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常用于研究图的各种道路问题；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关联矩阵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常用于研究子图的问题。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10-4.1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是一个简单有向图，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则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阶方阵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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的邻接矩阵。其中：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n"/>
            </a:pPr>
            <a:endParaRPr lang="en-US" altLang="zh-CN" b="1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75B7-3C46-4E58-87A7-23F625B6040E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120E-1B2A-46E6-901C-1F8D218A09AA}" type="slidenum">
              <a:rPr lang="en-US" altLang="zh-CN"/>
              <a:pPr/>
              <a:t>137</a:t>
            </a:fld>
            <a:r>
              <a:rPr lang="en-US" altLang="zh-CN"/>
              <a:t>/171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黑体" pitchFamily="2" charset="-122"/>
              </a:rPr>
              <a:t>图的矩阵表示</a:t>
            </a: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1116013" y="5013325"/>
            <a:ext cx="7462837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邻接矩阵是一个布尔矩阵</a:t>
            </a:r>
          </a:p>
          <a:p>
            <a:pPr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无向图的邻接矩阵是对称的</a:t>
            </a:r>
          </a:p>
          <a:p>
            <a:pPr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而有向图的邻接矩阵不一定对称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339972" name="Object 4"/>
          <p:cNvGraphicFramePr>
            <a:graphicFrameLocks noChangeAspect="1"/>
          </p:cNvGraphicFramePr>
          <p:nvPr/>
        </p:nvGraphicFramePr>
        <p:xfrm>
          <a:off x="3536950" y="4173538"/>
          <a:ext cx="27908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89" name="Equation" r:id="rId3" imgW="1434960" imgH="482400" progId="Equation.DSMT4">
                  <p:embed/>
                </p:oleObj>
              </mc:Choice>
              <mc:Fallback>
                <p:oleObj name="Equation" r:id="rId3" imgW="143496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4173538"/>
                        <a:ext cx="27908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971550" y="1052513"/>
            <a:ext cx="7848600" cy="370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图的矩阵表示主要有两种形式：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邻接矩阵常用于研究图的各种道路问题；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关联矩阵常用于研究子图的问题。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10.17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是一个简单有向图，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则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阶方阵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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邻接矩阵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。其中：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n"/>
            </a:pPr>
            <a:endParaRPr lang="en-US" altLang="zh-CN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9974" name="AutoShape 6"/>
          <p:cNvSpPr>
            <a:spLocks noChangeArrowheads="1"/>
          </p:cNvSpPr>
          <p:nvPr/>
        </p:nvSpPr>
        <p:spPr bwMode="auto">
          <a:xfrm>
            <a:off x="6516688" y="1125538"/>
            <a:ext cx="2160587" cy="1439862"/>
          </a:xfrm>
          <a:prstGeom prst="cloudCallout">
            <a:avLst>
              <a:gd name="adj1" fmla="val -46472"/>
              <a:gd name="adj2" fmla="val 127509"/>
            </a:avLst>
          </a:prstGeom>
          <a:solidFill>
            <a:srgbClr val="FF99CC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1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考察的是点与点间的关系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1298-AB21-4269-98C1-ED269E8CBE61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2952-C69B-4C0B-9438-00A9818F09FA}" type="slidenum">
              <a:rPr lang="en-US" altLang="zh-CN"/>
              <a:pPr/>
              <a:t>138</a:t>
            </a:fld>
            <a:r>
              <a:rPr lang="en-US" altLang="zh-CN"/>
              <a:t>/171</a:t>
            </a: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黑体" pitchFamily="2" charset="-122"/>
              </a:rPr>
              <a:t>图的矩阵表示</a:t>
            </a: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1116013" y="5013325"/>
            <a:ext cx="7462837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邻接矩阵是一个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布尔矩阵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无向图的邻接矩阵是对称的</a:t>
            </a:r>
          </a:p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而有向图的邻接矩阵不一定对称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340996" name="Object 4"/>
          <p:cNvGraphicFramePr>
            <a:graphicFrameLocks noChangeAspect="1"/>
          </p:cNvGraphicFramePr>
          <p:nvPr/>
        </p:nvGraphicFramePr>
        <p:xfrm>
          <a:off x="3536950" y="4173538"/>
          <a:ext cx="27908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12" name="Equation" r:id="rId3" imgW="1434960" imgH="482400" progId="Equation.DSMT4">
                  <p:embed/>
                </p:oleObj>
              </mc:Choice>
              <mc:Fallback>
                <p:oleObj name="Equation" r:id="rId3" imgW="143496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4173538"/>
                        <a:ext cx="27908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971550" y="1052513"/>
            <a:ext cx="7848600" cy="370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图的矩阵表示主要有两种形式：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邻接矩阵常用于研究图的各种道路问题；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关联矩阵常用于研究子图的问题。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10.17: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是一个简单有向图，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{e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则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阶方阵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-25000" dirty="0" err="1"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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的邻接矩阵。其中：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n"/>
            </a:pPr>
            <a:endParaRPr lang="en-US" altLang="zh-CN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7F5F-4B65-4882-81C1-A6B19B79C24E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4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462D-723E-41B9-AFC6-CEE4D26B3299}" type="slidenum">
              <a:rPr lang="en-US" altLang="zh-CN"/>
              <a:pPr/>
              <a:t>139</a:t>
            </a:fld>
            <a:r>
              <a:rPr lang="en-US" altLang="zh-CN"/>
              <a:t>/171</a:t>
            </a: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10.17</a:t>
            </a:r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1066800" y="3810000"/>
            <a:ext cx="19812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邻接矩阵：</a:t>
            </a:r>
          </a:p>
        </p:txBody>
      </p:sp>
      <p:graphicFrame>
        <p:nvGraphicFramePr>
          <p:cNvPr id="342020" name="Object 4"/>
          <p:cNvGraphicFramePr>
            <a:graphicFrameLocks noChangeAspect="1"/>
          </p:cNvGraphicFramePr>
          <p:nvPr/>
        </p:nvGraphicFramePr>
        <p:xfrm>
          <a:off x="1836738" y="4868863"/>
          <a:ext cx="256857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98" name="Equation" r:id="rId3" imgW="1511280" imgH="914400" progId="Equation.DSMT4">
                  <p:embed/>
                </p:oleObj>
              </mc:Choice>
              <mc:Fallback>
                <p:oleObj name="Equation" r:id="rId3" imgW="151128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868863"/>
                        <a:ext cx="2568575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1" name="Object 5"/>
          <p:cNvGraphicFramePr>
            <a:graphicFrameLocks noChangeAspect="1"/>
          </p:cNvGraphicFramePr>
          <p:nvPr/>
        </p:nvGraphicFramePr>
        <p:xfrm>
          <a:off x="5005388" y="4868863"/>
          <a:ext cx="2611437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99" name="Equation" r:id="rId5" imgW="1536480" imgH="914400" progId="Equation.DSMT4">
                  <p:embed/>
                </p:oleObj>
              </mc:Choice>
              <mc:Fallback>
                <p:oleObj name="Equation" r:id="rId5" imgW="153648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4868863"/>
                        <a:ext cx="2611437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2" name="Object 6"/>
          <p:cNvGraphicFramePr>
            <a:graphicFrameLocks noChangeAspect="1"/>
          </p:cNvGraphicFramePr>
          <p:nvPr/>
        </p:nvGraphicFramePr>
        <p:xfrm>
          <a:off x="6156325" y="4724400"/>
          <a:ext cx="2592388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00" name="公式" r:id="rId7" imgW="2514600" imgH="1485720" progId="Equation.3">
                  <p:embed/>
                </p:oleObj>
              </mc:Choice>
              <mc:Fallback>
                <p:oleObj name="公式" r:id="rId7" imgW="2514600" imgH="1485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724400"/>
                        <a:ext cx="2592388" cy="1657350"/>
                      </a:xfrm>
                      <a:prstGeom prst="rect">
                        <a:avLst/>
                      </a:prstGeom>
                      <a:solidFill>
                        <a:srgbClr val="78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3" name="Rectangle 7"/>
          <p:cNvSpPr>
            <a:spLocks noChangeArrowheads="1"/>
          </p:cNvSpPr>
          <p:nvPr/>
        </p:nvSpPr>
        <p:spPr bwMode="auto">
          <a:xfrm>
            <a:off x="1187450" y="4724400"/>
            <a:ext cx="4968875" cy="1630363"/>
          </a:xfrm>
          <a:prstGeom prst="rect">
            <a:avLst/>
          </a:prstGeom>
          <a:solidFill>
            <a:srgbClr val="78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kumimoji="0" lang="en-US" altLang="zh-CN" sz="2800" b="1">
                <a:latin typeface="黑体" pitchFamily="2" charset="-122"/>
                <a:ea typeface="黑体" pitchFamily="2" charset="-122"/>
              </a:rPr>
              <a:t>  </a:t>
            </a:r>
            <a:r>
              <a:rPr kumimoji="0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当改变图的结点编号的顺序时，可得到图的不同的邻接矩阵，如：</a:t>
            </a:r>
            <a:r>
              <a:rPr kumimoji="0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endParaRPr lang="en-US" altLang="zh-CN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42024" name="Group 8"/>
          <p:cNvGrpSpPr>
            <a:grpSpLocks/>
          </p:cNvGrpSpPr>
          <p:nvPr/>
        </p:nvGrpSpPr>
        <p:grpSpPr bwMode="auto">
          <a:xfrm>
            <a:off x="1770063" y="1185863"/>
            <a:ext cx="2090737" cy="2547937"/>
            <a:chOff x="1115" y="747"/>
            <a:chExt cx="1317" cy="1605"/>
          </a:xfrm>
        </p:grpSpPr>
        <p:sp>
          <p:nvSpPr>
            <p:cNvPr id="342025" name="Oval 9"/>
            <p:cNvSpPr>
              <a:spLocks noChangeArrowheads="1"/>
            </p:cNvSpPr>
            <p:nvPr/>
          </p:nvSpPr>
          <p:spPr bwMode="auto">
            <a:xfrm>
              <a:off x="2144" y="1560"/>
              <a:ext cx="288" cy="2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42026" name="Text Box 10"/>
            <p:cNvSpPr txBox="1">
              <a:spLocks noChangeArrowheads="1"/>
            </p:cNvSpPr>
            <p:nvPr/>
          </p:nvSpPr>
          <p:spPr bwMode="auto">
            <a:xfrm>
              <a:off x="2211" y="747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342027" name="Text Box 11"/>
            <p:cNvSpPr txBox="1">
              <a:spLocks noChangeArrowheads="1"/>
            </p:cNvSpPr>
            <p:nvPr/>
          </p:nvSpPr>
          <p:spPr bwMode="auto">
            <a:xfrm>
              <a:off x="1115" y="747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42028" name="Text Box 12"/>
            <p:cNvSpPr txBox="1">
              <a:spLocks noChangeArrowheads="1"/>
            </p:cNvSpPr>
            <p:nvPr/>
          </p:nvSpPr>
          <p:spPr bwMode="auto">
            <a:xfrm>
              <a:off x="1708" y="2029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42029" name="Text Box 13"/>
            <p:cNvSpPr txBox="1">
              <a:spLocks noChangeArrowheads="1"/>
            </p:cNvSpPr>
            <p:nvPr/>
          </p:nvSpPr>
          <p:spPr bwMode="auto">
            <a:xfrm>
              <a:off x="2139" y="1717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342030" name="Line 14"/>
            <p:cNvSpPr>
              <a:spLocks noChangeShapeType="1"/>
            </p:cNvSpPr>
            <p:nvPr/>
          </p:nvSpPr>
          <p:spPr bwMode="auto">
            <a:xfrm flipH="1">
              <a:off x="1376" y="1080"/>
              <a:ext cx="806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2031" name="Oval 15"/>
            <p:cNvSpPr>
              <a:spLocks noChangeArrowheads="1"/>
            </p:cNvSpPr>
            <p:nvPr/>
          </p:nvSpPr>
          <p:spPr bwMode="auto">
            <a:xfrm>
              <a:off x="2172" y="1024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2032" name="Oval 16"/>
            <p:cNvSpPr>
              <a:spLocks noChangeArrowheads="1"/>
            </p:cNvSpPr>
            <p:nvPr/>
          </p:nvSpPr>
          <p:spPr bwMode="auto">
            <a:xfrm>
              <a:off x="1321" y="1032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42033" name="Line 17"/>
            <p:cNvSpPr>
              <a:spLocks noChangeShapeType="1"/>
            </p:cNvSpPr>
            <p:nvPr/>
          </p:nvSpPr>
          <p:spPr bwMode="auto">
            <a:xfrm flipV="1">
              <a:off x="1385" y="1052"/>
              <a:ext cx="77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2034" name="Text Box 18"/>
            <p:cNvSpPr txBox="1">
              <a:spLocks noChangeArrowheads="1"/>
            </p:cNvSpPr>
            <p:nvPr/>
          </p:nvSpPr>
          <p:spPr bwMode="auto">
            <a:xfrm>
              <a:off x="1269" y="1717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42035" name="Oval 19"/>
            <p:cNvSpPr>
              <a:spLocks noChangeArrowheads="1"/>
            </p:cNvSpPr>
            <p:nvPr/>
          </p:nvSpPr>
          <p:spPr bwMode="auto">
            <a:xfrm>
              <a:off x="1321" y="1795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42036" name="Oval 20"/>
            <p:cNvSpPr>
              <a:spLocks noChangeArrowheads="1"/>
            </p:cNvSpPr>
            <p:nvPr/>
          </p:nvSpPr>
          <p:spPr bwMode="auto">
            <a:xfrm>
              <a:off x="2171" y="1795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42037" name="Line 21"/>
            <p:cNvSpPr>
              <a:spLocks noChangeShapeType="1"/>
            </p:cNvSpPr>
            <p:nvPr/>
          </p:nvSpPr>
          <p:spPr bwMode="auto">
            <a:xfrm flipV="1">
              <a:off x="1385" y="1824"/>
              <a:ext cx="77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2038" name="Line 22"/>
            <p:cNvSpPr>
              <a:spLocks noChangeShapeType="1"/>
            </p:cNvSpPr>
            <p:nvPr/>
          </p:nvSpPr>
          <p:spPr bwMode="auto">
            <a:xfrm>
              <a:off x="1349" y="1088"/>
              <a:ext cx="2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42039" name="Group 23"/>
          <p:cNvGrpSpPr>
            <a:grpSpLocks/>
          </p:cNvGrpSpPr>
          <p:nvPr/>
        </p:nvGrpSpPr>
        <p:grpSpPr bwMode="auto">
          <a:xfrm>
            <a:off x="6149975" y="1143000"/>
            <a:ext cx="2433638" cy="2590800"/>
            <a:chOff x="3874" y="720"/>
            <a:chExt cx="1533" cy="1632"/>
          </a:xfrm>
        </p:grpSpPr>
        <p:sp>
          <p:nvSpPr>
            <p:cNvPr id="342040" name="Arc 24"/>
            <p:cNvSpPr>
              <a:spLocks/>
            </p:cNvSpPr>
            <p:nvPr/>
          </p:nvSpPr>
          <p:spPr bwMode="auto">
            <a:xfrm rot="18550602" flipH="1">
              <a:off x="5119" y="944"/>
              <a:ext cx="288" cy="2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115 w 43200"/>
                <a:gd name="T1" fmla="*/ 23509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115" y="23509"/>
                  </a:moveTo>
                  <a:cubicBezTo>
                    <a:pt x="42126" y="34654"/>
                    <a:pt x="327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115" y="23509"/>
                  </a:moveTo>
                  <a:cubicBezTo>
                    <a:pt x="42126" y="34654"/>
                    <a:pt x="327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2041" name="Text Box 25"/>
            <p:cNvSpPr txBox="1">
              <a:spLocks noChangeArrowheads="1"/>
            </p:cNvSpPr>
            <p:nvPr/>
          </p:nvSpPr>
          <p:spPr bwMode="auto">
            <a:xfrm>
              <a:off x="4300" y="72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42042" name="Text Box 26"/>
            <p:cNvSpPr txBox="1">
              <a:spLocks noChangeArrowheads="1"/>
            </p:cNvSpPr>
            <p:nvPr/>
          </p:nvSpPr>
          <p:spPr bwMode="auto">
            <a:xfrm>
              <a:off x="4972" y="174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342043" name="Text Box 27"/>
            <p:cNvSpPr txBox="1">
              <a:spLocks noChangeArrowheads="1"/>
            </p:cNvSpPr>
            <p:nvPr/>
          </p:nvSpPr>
          <p:spPr bwMode="auto">
            <a:xfrm>
              <a:off x="3874" y="174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42044" name="Oval 28"/>
            <p:cNvSpPr>
              <a:spLocks noChangeArrowheads="1"/>
            </p:cNvSpPr>
            <p:nvPr/>
          </p:nvSpPr>
          <p:spPr bwMode="auto">
            <a:xfrm>
              <a:off x="3926" y="182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42045" name="Oval 29"/>
            <p:cNvSpPr>
              <a:spLocks noChangeArrowheads="1"/>
            </p:cNvSpPr>
            <p:nvPr/>
          </p:nvSpPr>
          <p:spPr bwMode="auto">
            <a:xfrm>
              <a:off x="5004" y="182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42046" name="Oval 30"/>
            <p:cNvSpPr>
              <a:spLocks noChangeArrowheads="1"/>
            </p:cNvSpPr>
            <p:nvPr/>
          </p:nvSpPr>
          <p:spPr bwMode="auto">
            <a:xfrm>
              <a:off x="5132" y="1172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42047" name="Text Box 31"/>
            <p:cNvSpPr txBox="1">
              <a:spLocks noChangeArrowheads="1"/>
            </p:cNvSpPr>
            <p:nvPr/>
          </p:nvSpPr>
          <p:spPr bwMode="auto">
            <a:xfrm>
              <a:off x="5124" y="110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342048" name="Oval 32"/>
            <p:cNvSpPr>
              <a:spLocks noChangeArrowheads="1"/>
            </p:cNvSpPr>
            <p:nvPr/>
          </p:nvSpPr>
          <p:spPr bwMode="auto">
            <a:xfrm>
              <a:off x="4348" y="1061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42049" name="Line 33"/>
            <p:cNvSpPr>
              <a:spLocks noChangeShapeType="1"/>
            </p:cNvSpPr>
            <p:nvPr/>
          </p:nvSpPr>
          <p:spPr bwMode="auto">
            <a:xfrm>
              <a:off x="3992" y="1854"/>
              <a:ext cx="10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2050" name="Arc 34"/>
            <p:cNvSpPr>
              <a:spLocks/>
            </p:cNvSpPr>
            <p:nvPr/>
          </p:nvSpPr>
          <p:spPr bwMode="auto">
            <a:xfrm flipH="1">
              <a:off x="3936" y="1088"/>
              <a:ext cx="403" cy="73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2051" name="Arc 35"/>
            <p:cNvSpPr>
              <a:spLocks/>
            </p:cNvSpPr>
            <p:nvPr/>
          </p:nvSpPr>
          <p:spPr bwMode="auto">
            <a:xfrm flipV="1">
              <a:off x="3976" y="1104"/>
              <a:ext cx="397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2052" name="Arc 36"/>
            <p:cNvSpPr>
              <a:spLocks/>
            </p:cNvSpPr>
            <p:nvPr/>
          </p:nvSpPr>
          <p:spPr bwMode="auto">
            <a:xfrm flipH="1">
              <a:off x="3960" y="1200"/>
              <a:ext cx="1224" cy="624"/>
            </a:xfrm>
            <a:custGeom>
              <a:avLst/>
              <a:gdLst>
                <a:gd name="G0" fmla="+- 0 0 0"/>
                <a:gd name="G1" fmla="+- 21578 0 0"/>
                <a:gd name="G2" fmla="+- 21600 0 0"/>
                <a:gd name="T0" fmla="*/ 973 w 21600"/>
                <a:gd name="T1" fmla="*/ 0 h 21578"/>
                <a:gd name="T2" fmla="*/ 21600 w 21600"/>
                <a:gd name="T3" fmla="*/ 21578 h 21578"/>
                <a:gd name="T4" fmla="*/ 0 w 21600"/>
                <a:gd name="T5" fmla="*/ 21578 h 2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78" fill="none" extrusionOk="0">
                  <a:moveTo>
                    <a:pt x="973" y="-1"/>
                  </a:moveTo>
                  <a:cubicBezTo>
                    <a:pt x="12512" y="520"/>
                    <a:pt x="21600" y="10027"/>
                    <a:pt x="21600" y="21578"/>
                  </a:cubicBezTo>
                </a:path>
                <a:path w="21600" h="21578" stroke="0" extrusionOk="0">
                  <a:moveTo>
                    <a:pt x="973" y="-1"/>
                  </a:moveTo>
                  <a:cubicBezTo>
                    <a:pt x="12512" y="520"/>
                    <a:pt x="21600" y="10027"/>
                    <a:pt x="21600" y="21578"/>
                  </a:cubicBezTo>
                  <a:lnTo>
                    <a:pt x="0" y="21578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2053" name="Arc 37"/>
            <p:cNvSpPr>
              <a:spLocks/>
            </p:cNvSpPr>
            <p:nvPr/>
          </p:nvSpPr>
          <p:spPr bwMode="auto">
            <a:xfrm>
              <a:off x="4408" y="1096"/>
              <a:ext cx="633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2054" name="Arc 38"/>
            <p:cNvSpPr>
              <a:spLocks/>
            </p:cNvSpPr>
            <p:nvPr/>
          </p:nvSpPr>
          <p:spPr bwMode="auto">
            <a:xfrm flipH="1" flipV="1">
              <a:off x="4400" y="1104"/>
              <a:ext cx="624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2055" name="Text Box 39"/>
            <p:cNvSpPr txBox="1">
              <a:spLocks noChangeArrowheads="1"/>
            </p:cNvSpPr>
            <p:nvPr/>
          </p:nvSpPr>
          <p:spPr bwMode="auto">
            <a:xfrm>
              <a:off x="4469" y="2029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2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2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20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2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2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797A-FCA6-4264-B257-CC8A802857FA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4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EE7A-0147-4559-A434-A0359AE89070}" type="slidenum">
              <a:rPr lang="en-US" altLang="zh-CN"/>
              <a:pPr/>
              <a:t>14</a:t>
            </a:fld>
            <a:r>
              <a:rPr lang="en-US" altLang="zh-CN"/>
              <a:t>/171</a:t>
            </a: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几个概念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1116013" y="1125538"/>
            <a:ext cx="77724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在一个图中，关联结点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，无论是有向的还是无向的，均称边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与结点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相关联，而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称为邻接点，否则称为不邻接的；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1143000" y="2438400"/>
            <a:ext cx="7772400" cy="327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AutoNum type="arabicParenR" startAt="2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关联于同一个结点的两条边称为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邻接边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AutoNum type="arabicParenR" startAt="2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图中关联同一个结点的边称为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环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自回路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AutoNum type="arabicParenR" startAt="2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图中不与任何结点相邻接的结点称为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孤立结点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 algn="just">
              <a:lnSpc>
                <a:spcPct val="125000"/>
              </a:lnSpc>
              <a:buClr>
                <a:srgbClr val="B2B2B2"/>
              </a:buClr>
              <a:buFont typeface="Wingdings" pitchFamily="2" charset="2"/>
              <a:buAutoNum type="arabicParenR" startAt="2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仅由孤立结点组成的图称为零图；</a:t>
            </a:r>
          </a:p>
          <a:p>
            <a:pPr marL="457200" indent="-457200" algn="just">
              <a:lnSpc>
                <a:spcPct val="125000"/>
              </a:lnSpc>
              <a:buClr>
                <a:srgbClr val="B2B2B2"/>
              </a:buClr>
              <a:buFont typeface="Wingdings" pitchFamily="2" charset="2"/>
              <a:buAutoNum type="arabicParenR" startAt="2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仅含一个结点的零图称为平凡图；</a:t>
            </a:r>
          </a:p>
          <a:p>
            <a:pPr marL="457200" indent="-457200" algn="just">
              <a:lnSpc>
                <a:spcPct val="125000"/>
              </a:lnSpc>
              <a:buClr>
                <a:srgbClr val="B2B2B2"/>
              </a:buClr>
              <a:buFont typeface="Wingdings" pitchFamily="2" charset="2"/>
              <a:buAutoNum type="arabicParenR" startAt="2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含有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个结点、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条边的图</a:t>
            </a:r>
          </a:p>
          <a:p>
            <a:pPr marL="914400" lvl="1" indent="-457200" algn="just">
              <a:lnSpc>
                <a:spcPct val="125000"/>
              </a:lnSpc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(n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图；</a:t>
            </a:r>
          </a:p>
        </p:txBody>
      </p:sp>
      <p:grpSp>
        <p:nvGrpSpPr>
          <p:cNvPr id="223237" name="Group 5"/>
          <p:cNvGrpSpPr>
            <a:grpSpLocks/>
          </p:cNvGrpSpPr>
          <p:nvPr/>
        </p:nvGrpSpPr>
        <p:grpSpPr bwMode="auto">
          <a:xfrm>
            <a:off x="5867400" y="4257675"/>
            <a:ext cx="3048000" cy="2219325"/>
            <a:chOff x="3696" y="2682"/>
            <a:chExt cx="1920" cy="1398"/>
          </a:xfrm>
        </p:grpSpPr>
        <p:grpSp>
          <p:nvGrpSpPr>
            <p:cNvPr id="223238" name="Group 6"/>
            <p:cNvGrpSpPr>
              <a:grpSpLocks/>
            </p:cNvGrpSpPr>
            <p:nvPr/>
          </p:nvGrpSpPr>
          <p:grpSpPr bwMode="auto">
            <a:xfrm>
              <a:off x="4080" y="3804"/>
              <a:ext cx="985" cy="276"/>
              <a:chOff x="4128" y="2016"/>
              <a:chExt cx="985" cy="276"/>
            </a:xfrm>
          </p:grpSpPr>
          <p:sp>
            <p:nvSpPr>
              <p:cNvPr id="223239" name="Line 7"/>
              <p:cNvSpPr>
                <a:spLocks noChangeShapeType="1"/>
              </p:cNvSpPr>
              <p:nvPr/>
            </p:nvSpPr>
            <p:spPr bwMode="auto">
              <a:xfrm>
                <a:off x="4128" y="2112"/>
                <a:ext cx="985" cy="0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3240" name="Text Box 8"/>
              <p:cNvSpPr txBox="1">
                <a:spLocks noChangeArrowheads="1"/>
              </p:cNvSpPr>
              <p:nvPr/>
            </p:nvSpPr>
            <p:spPr bwMode="auto">
              <a:xfrm>
                <a:off x="4464" y="2016"/>
                <a:ext cx="240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e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1</a:t>
                </a:r>
              </a:p>
            </p:txBody>
          </p:sp>
        </p:grpSp>
        <p:grpSp>
          <p:nvGrpSpPr>
            <p:cNvPr id="223241" name="Group 9"/>
            <p:cNvGrpSpPr>
              <a:grpSpLocks/>
            </p:cNvGrpSpPr>
            <p:nvPr/>
          </p:nvGrpSpPr>
          <p:grpSpPr bwMode="auto">
            <a:xfrm>
              <a:off x="4283" y="3118"/>
              <a:ext cx="772" cy="783"/>
              <a:chOff x="4331" y="1312"/>
              <a:chExt cx="772" cy="783"/>
            </a:xfrm>
          </p:grpSpPr>
          <p:sp>
            <p:nvSpPr>
              <p:cNvPr id="223242" name="Line 10"/>
              <p:cNvSpPr>
                <a:spLocks noChangeShapeType="1"/>
              </p:cNvSpPr>
              <p:nvPr/>
            </p:nvSpPr>
            <p:spPr bwMode="auto">
              <a:xfrm>
                <a:off x="4331" y="1312"/>
                <a:ext cx="772" cy="783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3243" name="Text Box 11"/>
              <p:cNvSpPr txBox="1">
                <a:spLocks noChangeArrowheads="1"/>
              </p:cNvSpPr>
              <p:nvPr/>
            </p:nvSpPr>
            <p:spPr bwMode="auto">
              <a:xfrm>
                <a:off x="4692" y="1422"/>
                <a:ext cx="240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e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2</a:t>
                </a:r>
              </a:p>
            </p:txBody>
          </p:sp>
        </p:grpSp>
        <p:grpSp>
          <p:nvGrpSpPr>
            <p:cNvPr id="223244" name="Group 12"/>
            <p:cNvGrpSpPr>
              <a:grpSpLocks/>
            </p:cNvGrpSpPr>
            <p:nvPr/>
          </p:nvGrpSpPr>
          <p:grpSpPr bwMode="auto">
            <a:xfrm>
              <a:off x="4080" y="3102"/>
              <a:ext cx="288" cy="783"/>
              <a:chOff x="4128" y="1296"/>
              <a:chExt cx="288" cy="783"/>
            </a:xfrm>
          </p:grpSpPr>
          <p:sp>
            <p:nvSpPr>
              <p:cNvPr id="223245" name="Line 13"/>
              <p:cNvSpPr>
                <a:spLocks noChangeShapeType="1"/>
              </p:cNvSpPr>
              <p:nvPr/>
            </p:nvSpPr>
            <p:spPr bwMode="auto">
              <a:xfrm flipV="1">
                <a:off x="4128" y="1296"/>
                <a:ext cx="179" cy="783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3246" name="Text Box 14"/>
              <p:cNvSpPr txBox="1">
                <a:spLocks noChangeArrowheads="1"/>
              </p:cNvSpPr>
              <p:nvPr/>
            </p:nvSpPr>
            <p:spPr bwMode="auto">
              <a:xfrm>
                <a:off x="4224" y="1632"/>
                <a:ext cx="192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e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5</a:t>
                </a:r>
              </a:p>
            </p:txBody>
          </p:sp>
        </p:grpSp>
        <p:grpSp>
          <p:nvGrpSpPr>
            <p:cNvPr id="223247" name="Group 15"/>
            <p:cNvGrpSpPr>
              <a:grpSpLocks/>
            </p:cNvGrpSpPr>
            <p:nvPr/>
          </p:nvGrpSpPr>
          <p:grpSpPr bwMode="auto">
            <a:xfrm>
              <a:off x="4185" y="2742"/>
              <a:ext cx="165" cy="383"/>
              <a:chOff x="4233" y="936"/>
              <a:chExt cx="165" cy="383"/>
            </a:xfrm>
          </p:grpSpPr>
          <p:sp>
            <p:nvSpPr>
              <p:cNvPr id="223248" name="Oval 16"/>
              <p:cNvSpPr>
                <a:spLocks noChangeArrowheads="1"/>
              </p:cNvSpPr>
              <p:nvPr/>
            </p:nvSpPr>
            <p:spPr bwMode="auto">
              <a:xfrm>
                <a:off x="4274" y="1261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3249" name="Text Box 17"/>
              <p:cNvSpPr txBox="1">
                <a:spLocks noChangeArrowheads="1"/>
              </p:cNvSpPr>
              <p:nvPr/>
            </p:nvSpPr>
            <p:spPr bwMode="auto">
              <a:xfrm>
                <a:off x="4233" y="936"/>
                <a:ext cx="165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3</a:t>
                </a:r>
              </a:p>
            </p:txBody>
          </p:sp>
        </p:grpSp>
        <p:grpSp>
          <p:nvGrpSpPr>
            <p:cNvPr id="223250" name="Group 18"/>
            <p:cNvGrpSpPr>
              <a:grpSpLocks/>
            </p:cNvGrpSpPr>
            <p:nvPr/>
          </p:nvGrpSpPr>
          <p:grpSpPr bwMode="auto">
            <a:xfrm>
              <a:off x="3888" y="3786"/>
              <a:ext cx="204" cy="276"/>
              <a:chOff x="3936" y="1980"/>
              <a:chExt cx="204" cy="276"/>
            </a:xfrm>
          </p:grpSpPr>
          <p:sp>
            <p:nvSpPr>
              <p:cNvPr id="223251" name="Oval 19"/>
              <p:cNvSpPr>
                <a:spLocks noChangeArrowheads="1"/>
              </p:cNvSpPr>
              <p:nvPr/>
            </p:nvSpPr>
            <p:spPr bwMode="auto">
              <a:xfrm>
                <a:off x="4082" y="2080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3252" name="Text Box 20"/>
              <p:cNvSpPr txBox="1">
                <a:spLocks noChangeArrowheads="1"/>
              </p:cNvSpPr>
              <p:nvPr/>
            </p:nvSpPr>
            <p:spPr bwMode="auto">
              <a:xfrm>
                <a:off x="3936" y="1980"/>
                <a:ext cx="192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2</a:t>
                </a:r>
              </a:p>
            </p:txBody>
          </p:sp>
        </p:grpSp>
        <p:grpSp>
          <p:nvGrpSpPr>
            <p:cNvPr id="223253" name="Group 21"/>
            <p:cNvGrpSpPr>
              <a:grpSpLocks/>
            </p:cNvGrpSpPr>
            <p:nvPr/>
          </p:nvGrpSpPr>
          <p:grpSpPr bwMode="auto">
            <a:xfrm>
              <a:off x="5040" y="3786"/>
              <a:ext cx="250" cy="276"/>
              <a:chOff x="5088" y="1980"/>
              <a:chExt cx="250" cy="276"/>
            </a:xfrm>
          </p:grpSpPr>
          <p:sp>
            <p:nvSpPr>
              <p:cNvPr id="223254" name="Oval 22"/>
              <p:cNvSpPr>
                <a:spLocks noChangeArrowheads="1"/>
              </p:cNvSpPr>
              <p:nvPr/>
            </p:nvSpPr>
            <p:spPr bwMode="auto">
              <a:xfrm>
                <a:off x="5088" y="2080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3255" name="Text Box 23"/>
              <p:cNvSpPr txBox="1">
                <a:spLocks noChangeArrowheads="1"/>
              </p:cNvSpPr>
              <p:nvPr/>
            </p:nvSpPr>
            <p:spPr bwMode="auto">
              <a:xfrm>
                <a:off x="5154" y="1980"/>
                <a:ext cx="184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1</a:t>
                </a:r>
              </a:p>
            </p:txBody>
          </p:sp>
        </p:grpSp>
        <p:grpSp>
          <p:nvGrpSpPr>
            <p:cNvPr id="223256" name="Group 24"/>
            <p:cNvGrpSpPr>
              <a:grpSpLocks/>
            </p:cNvGrpSpPr>
            <p:nvPr/>
          </p:nvGrpSpPr>
          <p:grpSpPr bwMode="auto">
            <a:xfrm>
              <a:off x="5088" y="3100"/>
              <a:ext cx="384" cy="777"/>
              <a:chOff x="5136" y="1312"/>
              <a:chExt cx="384" cy="777"/>
            </a:xfrm>
          </p:grpSpPr>
          <p:sp>
            <p:nvSpPr>
              <p:cNvPr id="223257" name="Line 25"/>
              <p:cNvSpPr>
                <a:spLocks noChangeShapeType="1"/>
              </p:cNvSpPr>
              <p:nvPr/>
            </p:nvSpPr>
            <p:spPr bwMode="auto">
              <a:xfrm flipH="1">
                <a:off x="5136" y="1312"/>
                <a:ext cx="259" cy="777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3258" name="Text Box 26"/>
              <p:cNvSpPr txBox="1">
                <a:spLocks noChangeArrowheads="1"/>
              </p:cNvSpPr>
              <p:nvPr/>
            </p:nvSpPr>
            <p:spPr bwMode="auto">
              <a:xfrm>
                <a:off x="5280" y="1552"/>
                <a:ext cx="240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e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3</a:t>
                </a:r>
              </a:p>
            </p:txBody>
          </p:sp>
        </p:grpSp>
        <p:grpSp>
          <p:nvGrpSpPr>
            <p:cNvPr id="223259" name="Group 27"/>
            <p:cNvGrpSpPr>
              <a:grpSpLocks/>
            </p:cNvGrpSpPr>
            <p:nvPr/>
          </p:nvGrpSpPr>
          <p:grpSpPr bwMode="auto">
            <a:xfrm>
              <a:off x="3696" y="3102"/>
              <a:ext cx="546" cy="777"/>
              <a:chOff x="3744" y="1314"/>
              <a:chExt cx="546" cy="777"/>
            </a:xfrm>
          </p:grpSpPr>
          <p:sp>
            <p:nvSpPr>
              <p:cNvPr id="223260" name="Arc 28"/>
              <p:cNvSpPr>
                <a:spLocks/>
              </p:cNvSpPr>
              <p:nvPr/>
            </p:nvSpPr>
            <p:spPr bwMode="auto">
              <a:xfrm flipH="1">
                <a:off x="3936" y="1314"/>
                <a:ext cx="354" cy="77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39832"/>
                  <a:gd name="T2" fmla="*/ 11583 w 21600"/>
                  <a:gd name="T3" fmla="*/ 39832 h 39832"/>
                  <a:gd name="T4" fmla="*/ 0 w 21600"/>
                  <a:gd name="T5" fmla="*/ 21600 h 39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983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8990"/>
                      <a:pt x="17821" y="35868"/>
                      <a:pt x="11582" y="39831"/>
                    </a:cubicBezTo>
                  </a:path>
                  <a:path w="21600" h="3983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8990"/>
                      <a:pt x="17821" y="35868"/>
                      <a:pt x="11582" y="3983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2225">
                <a:solidFill>
                  <a:srgbClr val="0000FF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3261" name="Text Box 29"/>
              <p:cNvSpPr txBox="1">
                <a:spLocks noChangeArrowheads="1"/>
              </p:cNvSpPr>
              <p:nvPr/>
            </p:nvSpPr>
            <p:spPr bwMode="auto">
              <a:xfrm>
                <a:off x="3744" y="1416"/>
                <a:ext cx="192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e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4</a:t>
                </a:r>
              </a:p>
            </p:txBody>
          </p:sp>
        </p:grpSp>
        <p:grpSp>
          <p:nvGrpSpPr>
            <p:cNvPr id="223262" name="Group 30"/>
            <p:cNvGrpSpPr>
              <a:grpSpLocks/>
            </p:cNvGrpSpPr>
            <p:nvPr/>
          </p:nvGrpSpPr>
          <p:grpSpPr bwMode="auto">
            <a:xfrm>
              <a:off x="4080" y="2682"/>
              <a:ext cx="672" cy="403"/>
              <a:chOff x="4128" y="876"/>
              <a:chExt cx="672" cy="403"/>
            </a:xfrm>
          </p:grpSpPr>
          <p:sp>
            <p:nvSpPr>
              <p:cNvPr id="223263" name="Arc 31"/>
              <p:cNvSpPr>
                <a:spLocks/>
              </p:cNvSpPr>
              <p:nvPr/>
            </p:nvSpPr>
            <p:spPr bwMode="auto">
              <a:xfrm flipV="1">
                <a:off x="4128" y="876"/>
                <a:ext cx="403" cy="40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1600 w 43200"/>
                  <a:gd name="T1" fmla="*/ 0 h 43200"/>
                  <a:gd name="T2" fmla="*/ 15601 w 43200"/>
                  <a:gd name="T3" fmla="*/ 85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1981"/>
                      <a:pt x="6360" y="3521"/>
                      <a:pt x="15600" y="849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1981"/>
                      <a:pt x="6360" y="3521"/>
                      <a:pt x="15600" y="84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2225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3264" name="Text Box 32"/>
              <p:cNvSpPr txBox="1">
                <a:spLocks noChangeArrowheads="1"/>
              </p:cNvSpPr>
              <p:nvPr/>
            </p:nvSpPr>
            <p:spPr bwMode="auto">
              <a:xfrm>
                <a:off x="4560" y="885"/>
                <a:ext cx="240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e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6</a:t>
                </a:r>
              </a:p>
            </p:txBody>
          </p:sp>
        </p:grpSp>
        <p:grpSp>
          <p:nvGrpSpPr>
            <p:cNvPr id="223265" name="Group 33"/>
            <p:cNvGrpSpPr>
              <a:grpSpLocks/>
            </p:cNvGrpSpPr>
            <p:nvPr/>
          </p:nvGrpSpPr>
          <p:grpSpPr bwMode="auto">
            <a:xfrm>
              <a:off x="4984" y="2691"/>
              <a:ext cx="200" cy="350"/>
              <a:chOff x="5032" y="885"/>
              <a:chExt cx="200" cy="350"/>
            </a:xfrm>
          </p:grpSpPr>
          <p:sp>
            <p:nvSpPr>
              <p:cNvPr id="223266" name="Oval 34"/>
              <p:cNvSpPr>
                <a:spLocks noChangeArrowheads="1"/>
              </p:cNvSpPr>
              <p:nvPr/>
            </p:nvSpPr>
            <p:spPr bwMode="auto">
              <a:xfrm>
                <a:off x="5032" y="11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3267" name="Text Box 35"/>
              <p:cNvSpPr txBox="1">
                <a:spLocks noChangeArrowheads="1"/>
              </p:cNvSpPr>
              <p:nvPr/>
            </p:nvSpPr>
            <p:spPr bwMode="auto">
              <a:xfrm>
                <a:off x="5040" y="885"/>
                <a:ext cx="192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5</a:t>
                </a:r>
              </a:p>
            </p:txBody>
          </p:sp>
        </p:grpSp>
        <p:grpSp>
          <p:nvGrpSpPr>
            <p:cNvPr id="223268" name="Group 36"/>
            <p:cNvGrpSpPr>
              <a:grpSpLocks/>
            </p:cNvGrpSpPr>
            <p:nvPr/>
          </p:nvGrpSpPr>
          <p:grpSpPr bwMode="auto">
            <a:xfrm>
              <a:off x="5320" y="2862"/>
              <a:ext cx="296" cy="276"/>
              <a:chOff x="5368" y="1056"/>
              <a:chExt cx="296" cy="276"/>
            </a:xfrm>
          </p:grpSpPr>
          <p:sp>
            <p:nvSpPr>
              <p:cNvPr id="223269" name="Oval 37"/>
              <p:cNvSpPr>
                <a:spLocks noChangeArrowheads="1"/>
              </p:cNvSpPr>
              <p:nvPr/>
            </p:nvSpPr>
            <p:spPr bwMode="auto">
              <a:xfrm>
                <a:off x="5368" y="1261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3270" name="Text Box 38"/>
              <p:cNvSpPr txBox="1">
                <a:spLocks noChangeArrowheads="1"/>
              </p:cNvSpPr>
              <p:nvPr/>
            </p:nvSpPr>
            <p:spPr bwMode="auto">
              <a:xfrm>
                <a:off x="5472" y="1056"/>
                <a:ext cx="192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4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C48D-AD27-49D9-84EF-82440E7F9CFE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DE58-7985-45B9-A600-F22BD0F906FC}" type="slidenum">
              <a:rPr lang="en-US" altLang="zh-CN"/>
              <a:pPr/>
              <a:t>140</a:t>
            </a:fld>
            <a:r>
              <a:rPr lang="en-US" altLang="zh-CN"/>
              <a:t>/171</a:t>
            </a: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邻接矩阵的性质</a:t>
            </a:r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971550" y="1052513"/>
            <a:ext cx="78486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是一个有向图，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则有：</a:t>
            </a:r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1143000" y="1546225"/>
            <a:ext cx="7772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当有向图代表关系时，其邻接矩阵就是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前面介绍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过的关系矩阵。</a:t>
            </a:r>
          </a:p>
          <a:p>
            <a:pPr marL="457200" indent="-457200" algn="just"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零图的邻接矩阵的元素全为零，并称它为零矩阵。</a:t>
            </a:r>
          </a:p>
          <a:p>
            <a:pPr marL="457200" indent="-457200" algn="just"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图的每一结点都有自回路而再无其他边时，则该图的邻接矩阵是单位矩阵。</a:t>
            </a:r>
          </a:p>
          <a:p>
            <a:pPr marL="457200" indent="-457200" algn="just"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简单图的邻接矩阵主对角元全为零。</a:t>
            </a:r>
          </a:p>
        </p:txBody>
      </p:sp>
      <p:sp>
        <p:nvSpPr>
          <p:cNvPr id="3430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16013" y="4581525"/>
            <a:ext cx="7696200" cy="1031875"/>
          </a:xfrm>
          <a:noFill/>
          <a:ln/>
        </p:spPr>
        <p:txBody>
          <a:bodyPr lIns="90000" tIns="46800" rIns="90000" bIns="46800"/>
          <a:lstStyle/>
          <a:p>
            <a:pPr marL="533400" indent="-533400" algn="l">
              <a:lnSpc>
                <a:spcPct val="110000"/>
              </a:lnSpc>
              <a:buClr>
                <a:srgbClr val="B2B2B2"/>
              </a:buClr>
              <a:buFont typeface="Wingdings" pitchFamily="2" charset="2"/>
              <a:buAutoNum type="arabicParenR" startAt="5"/>
            </a:pP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设无向图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的邻接矩阵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177B-E120-4E1F-95A6-BE93AFD86E77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C15A-81A4-43A3-AE45-DDCBDAF57C62}" type="slidenum">
              <a:rPr lang="en-US" altLang="zh-CN"/>
              <a:pPr/>
              <a:t>141</a:t>
            </a:fld>
            <a:r>
              <a:rPr lang="en-US" altLang="zh-CN"/>
              <a:t>/171</a:t>
            </a: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邻接矩阵的性质</a:t>
            </a: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971550" y="1052513"/>
            <a:ext cx="78486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是一个有向图，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则有：</a:t>
            </a: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1143000" y="1546225"/>
            <a:ext cx="7772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当有向图代表关系时，其邻接矩阵就是前面讲介绍过的关系矩阵。</a:t>
            </a:r>
          </a:p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零图的邻接矩阵的元素全为零，并称它为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零矩阵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457200" indent="-457200" algn="just"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图的每一结点都有自回路而再无其他边时，则该图的邻接矩阵是单位矩阵。</a:t>
            </a:r>
          </a:p>
          <a:p>
            <a:pPr marL="457200" indent="-457200" algn="just"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简单图的邻接矩阵主对角元全为零。</a:t>
            </a: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16013" y="4581525"/>
            <a:ext cx="7696200" cy="1031875"/>
          </a:xfrm>
          <a:noFill/>
          <a:ln/>
        </p:spPr>
        <p:txBody>
          <a:bodyPr lIns="90000" tIns="46800" rIns="90000" bIns="46800"/>
          <a:lstStyle/>
          <a:p>
            <a:pPr marL="533400" indent="-533400" algn="l">
              <a:lnSpc>
                <a:spcPct val="110000"/>
              </a:lnSpc>
              <a:buClr>
                <a:srgbClr val="B2B2B2"/>
              </a:buClr>
              <a:buFont typeface="Wingdings" pitchFamily="2" charset="2"/>
              <a:buAutoNum type="arabicParenR" startAt="5"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设无向图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的邻接矩阵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(a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839F-CAE8-45B6-BE50-F1D888E186CD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7EE7-3A74-406E-851F-CE3FE4B710BB}" type="slidenum">
              <a:rPr lang="en-US" altLang="zh-CN"/>
              <a:pPr/>
              <a:t>142</a:t>
            </a:fld>
            <a:r>
              <a:rPr lang="en-US" altLang="zh-CN"/>
              <a:t>/171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邻接矩阵的性质</a:t>
            </a: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971550" y="1052513"/>
            <a:ext cx="78486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是一个有向图，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则有：</a:t>
            </a: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1143000" y="1546225"/>
            <a:ext cx="7772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当有向图代表关系时，其邻接矩阵就是前面讲介绍过的关系矩阵。</a:t>
            </a:r>
          </a:p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零图的邻接矩阵的元素全为零，并称它为零矩阵。</a:t>
            </a:r>
          </a:p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图的每一结点都有自回路而再无其他边时，则该图的邻接矩阵是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单位矩阵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457200" indent="-457200" algn="just"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简单图的邻接矩阵主对角元全为零。</a:t>
            </a:r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16013" y="4581525"/>
            <a:ext cx="7696200" cy="1031875"/>
          </a:xfrm>
          <a:noFill/>
          <a:ln/>
        </p:spPr>
        <p:txBody>
          <a:bodyPr lIns="90000" tIns="46800" rIns="90000" bIns="46800"/>
          <a:lstStyle/>
          <a:p>
            <a:pPr marL="533400" indent="-533400" algn="l">
              <a:lnSpc>
                <a:spcPct val="110000"/>
              </a:lnSpc>
              <a:buClr>
                <a:srgbClr val="B2B2B2"/>
              </a:buClr>
              <a:buFont typeface="Wingdings" pitchFamily="2" charset="2"/>
              <a:buAutoNum type="arabicParenR" startAt="5"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设无向图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的邻接矩阵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(a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ACCC-729D-4DC5-BE3E-AC0E94C093B6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B5CE-94B3-40B4-B25C-FDBE308E8DFF}" type="slidenum">
              <a:rPr lang="en-US" altLang="zh-CN"/>
              <a:pPr/>
              <a:t>143</a:t>
            </a:fld>
            <a:r>
              <a:rPr lang="en-US" altLang="zh-CN"/>
              <a:t>/171</a:t>
            </a: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邻接矩阵的性质</a:t>
            </a:r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971550" y="1052513"/>
            <a:ext cx="78486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是一个有向图，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则有：</a:t>
            </a:r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1143000" y="1546225"/>
            <a:ext cx="7772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当有向图代表关系时，其邻接矩阵就是前面讲介绍过的关系矩阵。</a:t>
            </a:r>
          </a:p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零图的邻接矩阵的元素全为零，并称它为零矩阵。</a:t>
            </a:r>
          </a:p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图的每一结点都有自回路而再无其他边时，则该图的邻接矩阵是单位矩阵。</a:t>
            </a:r>
          </a:p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简单图的邻接矩阵主对角元全为零。</a:t>
            </a:r>
          </a:p>
        </p:txBody>
      </p:sp>
      <p:sp>
        <p:nvSpPr>
          <p:cNvPr id="346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16013" y="4581525"/>
            <a:ext cx="7696200" cy="1031875"/>
          </a:xfrm>
          <a:noFill/>
          <a:ln/>
        </p:spPr>
        <p:txBody>
          <a:bodyPr lIns="90000" tIns="46800" rIns="90000" bIns="46800"/>
          <a:lstStyle/>
          <a:p>
            <a:pPr marL="533400" indent="-533400" algn="l">
              <a:lnSpc>
                <a:spcPct val="110000"/>
              </a:lnSpc>
              <a:buClr>
                <a:srgbClr val="B2B2B2"/>
              </a:buClr>
              <a:buFont typeface="Wingdings" pitchFamily="2" charset="2"/>
              <a:buAutoNum type="arabicParenR" startAt="5"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设无向图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的邻接矩阵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(a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</a:p>
        </p:txBody>
      </p:sp>
      <p:graphicFrame>
        <p:nvGraphicFramePr>
          <p:cNvPr id="346118" name="Object 6"/>
          <p:cNvGraphicFramePr>
            <a:graphicFrameLocks noChangeAspect="1"/>
          </p:cNvGraphicFramePr>
          <p:nvPr/>
        </p:nvGraphicFramePr>
        <p:xfrm>
          <a:off x="2019300" y="5661025"/>
          <a:ext cx="4495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33" name="Equation" r:id="rId3" imgW="2044440" imgH="431640" progId="Equation.DSMT4">
                  <p:embed/>
                </p:oleObj>
              </mc:Choice>
              <mc:Fallback>
                <p:oleObj name="Equation" r:id="rId3" imgW="204444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5661025"/>
                        <a:ext cx="4495800" cy="863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2278-DDFD-465D-882F-748744E35A64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180-CE54-45E3-B4AC-28FA8CD05746}" type="slidenum">
              <a:rPr lang="en-US" altLang="zh-CN"/>
              <a:pPr/>
              <a:t>144</a:t>
            </a:fld>
            <a:r>
              <a:rPr lang="en-US" altLang="zh-CN"/>
              <a:t>/171</a:t>
            </a: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邻接矩阵的性质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550" y="1052513"/>
            <a:ext cx="78486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是一个有向图，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则有：</a:t>
            </a: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1143000" y="1546225"/>
            <a:ext cx="7772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当有向图代表关系时，其邻接矩阵就是前面讲介绍过的关系矩阵。</a:t>
            </a:r>
          </a:p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零图的邻接矩阵的元素全为零，并称它为零矩阵。</a:t>
            </a:r>
          </a:p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图的每一结点都有自回路而再无其他边时，则该图的邻接矩阵是单位矩阵。</a:t>
            </a:r>
          </a:p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简单图的邻接矩阵主对角元全为零。</a:t>
            </a:r>
          </a:p>
        </p:txBody>
      </p:sp>
      <p:sp>
        <p:nvSpPr>
          <p:cNvPr id="3471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16013" y="4581525"/>
            <a:ext cx="7696200" cy="1031875"/>
          </a:xfrm>
          <a:noFill/>
          <a:ln/>
        </p:spPr>
        <p:txBody>
          <a:bodyPr lIns="90000" tIns="46800" rIns="90000" bIns="46800"/>
          <a:lstStyle/>
          <a:p>
            <a:pPr marL="533400" indent="-533400"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AutoNum type="arabicParenR" startAt="5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设无向图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的邻接矩阵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</a:p>
        </p:txBody>
      </p:sp>
      <p:graphicFrame>
        <p:nvGraphicFramePr>
          <p:cNvPr id="347142" name="Object 6"/>
          <p:cNvGraphicFramePr>
            <a:graphicFrameLocks noChangeAspect="1"/>
          </p:cNvGraphicFramePr>
          <p:nvPr/>
        </p:nvGraphicFramePr>
        <p:xfrm>
          <a:off x="1908175" y="5661025"/>
          <a:ext cx="47196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58" name="Equation" r:id="rId3" imgW="2145960" imgH="431640" progId="Equation.DSMT4">
                  <p:embed/>
                </p:oleObj>
              </mc:Choice>
              <mc:Fallback>
                <p:oleObj name="Equation" r:id="rId3" imgW="214596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661025"/>
                        <a:ext cx="4719638" cy="863600"/>
                      </a:xfrm>
                      <a:prstGeom prst="rect">
                        <a:avLst/>
                      </a:prstGeom>
                      <a:solidFill>
                        <a:srgbClr val="78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43" name="AutoShape 7"/>
          <p:cNvSpPr>
            <a:spLocks noChangeArrowheads="1"/>
          </p:cNvSpPr>
          <p:nvPr/>
        </p:nvSpPr>
        <p:spPr bwMode="auto">
          <a:xfrm>
            <a:off x="6877050" y="5157788"/>
            <a:ext cx="2016125" cy="1151532"/>
          </a:xfrm>
          <a:prstGeom prst="wedgeEllipseCallout">
            <a:avLst>
              <a:gd name="adj1" fmla="val -75514"/>
              <a:gd name="adj2" fmla="val 660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为什么要多加一个</a:t>
            </a:r>
            <a:r>
              <a:rPr lang="en-US" altLang="zh-CN" sz="2000" b="1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000" b="1" baseline="-2500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ii</a:t>
            </a:r>
            <a:endParaRPr lang="en-US" altLang="zh-CN" sz="2000" b="1" baseline="-25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DD00-A34E-4842-B138-9C954C1ECF5B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BF36-6EF0-4813-B9D6-8FF37581718A}" type="slidenum">
              <a:rPr lang="en-US" altLang="zh-CN"/>
              <a:pPr/>
              <a:t>145</a:t>
            </a:fld>
            <a:r>
              <a:rPr lang="en-US" altLang="zh-CN"/>
              <a:t>/171</a:t>
            </a: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邻接矩阵的性质</a:t>
            </a:r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971550" y="1052513"/>
            <a:ext cx="78486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是一个有向图，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则有：</a:t>
            </a: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1143000" y="1546225"/>
            <a:ext cx="7772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当有向图代表关系时，其邻接矩阵就是前面讲介绍过的关系矩阵。</a:t>
            </a:r>
          </a:p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零图的邻接矩阵的元素全为零，并称它为零矩阵。</a:t>
            </a:r>
          </a:p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图的每一结点都有自回路而再无其他边时，则该图的邻接矩阵是单位矩阵。</a:t>
            </a:r>
          </a:p>
          <a:p>
            <a:pPr marL="457200" indent="-457200" algn="just"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简单图的邻接矩阵主对角元全为零。</a:t>
            </a:r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16013" y="4581525"/>
            <a:ext cx="7696200" cy="1031875"/>
          </a:xfrm>
          <a:noFill/>
          <a:ln/>
        </p:spPr>
        <p:txBody>
          <a:bodyPr lIns="90000" tIns="46800" rIns="90000" bIns="46800"/>
          <a:lstStyle/>
          <a:p>
            <a:pPr marL="533400" indent="-533400"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AutoNum type="arabicParenR" startAt="5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设无向图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的邻接矩阵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</a:p>
        </p:txBody>
      </p:sp>
      <p:graphicFrame>
        <p:nvGraphicFramePr>
          <p:cNvPr id="348166" name="Object 6"/>
          <p:cNvGraphicFramePr>
            <a:graphicFrameLocks noChangeAspect="1"/>
          </p:cNvGraphicFramePr>
          <p:nvPr/>
        </p:nvGraphicFramePr>
        <p:xfrm>
          <a:off x="1908175" y="5661025"/>
          <a:ext cx="47196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2" name="Equation" r:id="rId3" imgW="2145960" imgH="431640" progId="Equation.3">
                  <p:embed/>
                </p:oleObj>
              </mc:Choice>
              <mc:Fallback>
                <p:oleObj name="Equation" r:id="rId3" imgW="21459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661025"/>
                        <a:ext cx="4719638" cy="863600"/>
                      </a:xfrm>
                      <a:prstGeom prst="rect">
                        <a:avLst/>
                      </a:prstGeom>
                      <a:solidFill>
                        <a:srgbClr val="78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67" name="AutoShape 7"/>
          <p:cNvSpPr>
            <a:spLocks noChangeArrowheads="1"/>
          </p:cNvSpPr>
          <p:nvPr/>
        </p:nvSpPr>
        <p:spPr bwMode="auto">
          <a:xfrm>
            <a:off x="5435600" y="3357563"/>
            <a:ext cx="3708400" cy="2376487"/>
          </a:xfrm>
          <a:prstGeom prst="wedgeEllipseCallout">
            <a:avLst>
              <a:gd name="adj1" fmla="val -23718"/>
              <a:gd name="adj2" fmla="val 627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∵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ii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≠0</a:t>
            </a:r>
          </a:p>
          <a:p>
            <a:pPr algn="ctr"/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则表示在该结点处有一个环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点度需计算二次</a:t>
            </a:r>
          </a:p>
          <a:p>
            <a:pPr algn="ctr"/>
            <a:endParaRPr lang="en-US" altLang="zh-CN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001C-8C0E-4FF7-A594-7E3EE0DACDB4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3AF-BC09-49D2-B5C2-56E85AFE38E7}" type="slidenum">
              <a:rPr lang="en-US" altLang="zh-CN"/>
              <a:pPr/>
              <a:t>146</a:t>
            </a:fld>
            <a:r>
              <a:rPr lang="en-US" altLang="zh-CN"/>
              <a:t>/171</a:t>
            </a: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1116013" y="1125538"/>
            <a:ext cx="76962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10000"/>
              </a:lnSpc>
              <a:buClr>
                <a:srgbClr val="FF0000"/>
              </a:buClr>
              <a:buFont typeface="Wingdings" pitchFamily="2" charset="2"/>
              <a:buAutoNum type="arabicParenR" startAt="6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设有向图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的邻接矩阵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49188" name="Object 4"/>
          <p:cNvGraphicFramePr>
            <a:graphicFrameLocks noChangeAspect="1"/>
          </p:cNvGraphicFramePr>
          <p:nvPr/>
        </p:nvGraphicFramePr>
        <p:xfrm>
          <a:off x="2047875" y="2276475"/>
          <a:ext cx="52498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4" name="Equation" r:id="rId3" imgW="2387520" imgH="431640" progId="Equation.DSMT4">
                  <p:embed/>
                </p:oleObj>
              </mc:Choice>
              <mc:Fallback>
                <p:oleObj name="Equation" r:id="rId3" imgW="23875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2276475"/>
                        <a:ext cx="5249863" cy="9493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1116013" y="3284538"/>
            <a:ext cx="7704137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eaLnBrk="0" hangingPunct="0">
              <a:lnSpc>
                <a:spcPct val="120000"/>
              </a:lnSpc>
              <a:buClr>
                <a:srgbClr val="B2B2B2"/>
              </a:buClr>
              <a:buFontTx/>
              <a:buAutoNum type="arabicParenR" startAt="7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设图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的邻接矩阵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(a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表示从结点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长度为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的有向道路的数目；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21EE-A5F2-4ECA-8F68-628B8DF0ED82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8425-FE43-4844-9D44-2DE61D62DC75}" type="slidenum">
              <a:rPr lang="en-US" altLang="zh-CN"/>
              <a:pPr/>
              <a:t>147</a:t>
            </a:fld>
            <a:r>
              <a:rPr lang="en-US" altLang="zh-CN"/>
              <a:t>/171</a:t>
            </a: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50211" name="Rectangle 3"/>
          <p:cNvSpPr>
            <a:spLocks noChangeArrowheads="1"/>
          </p:cNvSpPr>
          <p:nvPr/>
        </p:nvSpPr>
        <p:spPr bwMode="auto">
          <a:xfrm>
            <a:off x="1116013" y="1125538"/>
            <a:ext cx="76962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10000"/>
              </a:lnSpc>
              <a:buClr>
                <a:srgbClr val="FF0000"/>
              </a:buClr>
              <a:buFont typeface="Wingdings" pitchFamily="2" charset="2"/>
              <a:buAutoNum type="arabicParenR" startAt="6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设有向图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的邻接矩阵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(a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50212" name="Object 4"/>
          <p:cNvGraphicFramePr>
            <a:graphicFrameLocks noChangeAspect="1"/>
          </p:cNvGraphicFramePr>
          <p:nvPr/>
        </p:nvGraphicFramePr>
        <p:xfrm>
          <a:off x="2047875" y="2276475"/>
          <a:ext cx="52498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28" name="Equation" r:id="rId3" imgW="2387520" imgH="431640" progId="Equation.DSMT4">
                  <p:embed/>
                </p:oleObj>
              </mc:Choice>
              <mc:Fallback>
                <p:oleObj name="Equation" r:id="rId3" imgW="23875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2276475"/>
                        <a:ext cx="5249863" cy="9493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3" name="Rectangle 5"/>
          <p:cNvSpPr>
            <a:spLocks noChangeArrowheads="1"/>
          </p:cNvSpPr>
          <p:nvPr/>
        </p:nvSpPr>
        <p:spPr bwMode="auto">
          <a:xfrm>
            <a:off x="1116013" y="3284538"/>
            <a:ext cx="7704137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eaLnBrk="0" hangingPunct="0">
              <a:lnSpc>
                <a:spcPct val="120000"/>
              </a:lnSpc>
              <a:buClr>
                <a:srgbClr val="FF0000"/>
              </a:buClr>
              <a:buFontTx/>
              <a:buAutoNum type="arabicParenR" startAt="7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的邻接矩阵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-30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从结点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长度为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的有向道路的数目；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DFE4-E867-40D5-8F4C-964AE6FA1934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61F1-C6D9-4D35-B9C3-73200CBC66AE}" type="slidenum">
              <a:rPr lang="en-US" altLang="zh-CN"/>
              <a:pPr/>
              <a:t>148</a:t>
            </a:fld>
            <a:r>
              <a:rPr lang="en-US" altLang="zh-CN"/>
              <a:t>/171</a:t>
            </a:r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ea typeface="黑体" pitchFamily="2" charset="-122"/>
              </a:rPr>
              <a:t>有向图的邻接矩阵与道路的关系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54113"/>
            <a:ext cx="7772400" cy="519112"/>
          </a:xfrm>
          <a:noFill/>
          <a:ln/>
        </p:spPr>
        <p:txBody>
          <a:bodyPr lIns="90000" tIns="46800" rIns="90000" bIns="46800"/>
          <a:lstStyle/>
          <a:p>
            <a:pPr marL="533400" indent="-533400" algn="l" eaLnBrk="0" hangingPunct="0">
              <a:lnSpc>
                <a:spcPct val="100000"/>
              </a:lnSpc>
              <a:buClr>
                <a:srgbClr val="FF0000"/>
              </a:buClr>
              <a:buFontTx/>
              <a:buAutoNum type="arabicParenR" startAt="8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(b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²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A×A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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，则有：</a:t>
            </a:r>
          </a:p>
        </p:txBody>
      </p:sp>
      <p:graphicFrame>
        <p:nvGraphicFramePr>
          <p:cNvPr id="351236" name="Object 4"/>
          <p:cNvGraphicFramePr>
            <a:graphicFrameLocks noChangeAspect="1"/>
          </p:cNvGraphicFramePr>
          <p:nvPr/>
        </p:nvGraphicFramePr>
        <p:xfrm>
          <a:off x="3424238" y="1624013"/>
          <a:ext cx="28289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82" name="Equation" r:id="rId3" imgW="1244520" imgH="431640" progId="Equation.DSMT4">
                  <p:embed/>
                </p:oleObj>
              </mc:Choice>
              <mc:Fallback>
                <p:oleObj name="Equation" r:id="rId3" imgW="12445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1624013"/>
                        <a:ext cx="28289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1270000" y="2525713"/>
            <a:ext cx="7569200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此时，</a:t>
            </a:r>
            <a:r>
              <a:rPr lang="en-US" altLang="zh-CN" sz="2800" b="1" dirty="0" err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 baseline="-25000" dirty="0" err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表示从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dirty="0" err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 dirty="0" err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长度为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的道路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数目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，如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，则无长度为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的道路，而</a:t>
            </a:r>
            <a:r>
              <a:rPr lang="en-US" altLang="zh-CN" sz="28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ii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表示经过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</a:p>
          <a:p>
            <a:pPr>
              <a:lnSpc>
                <a:spcPct val="120000"/>
              </a:lnSpc>
              <a:spcBef>
                <a:spcPct val="50000"/>
              </a:spcBef>
              <a:spcAft>
                <a:spcPct val="50000"/>
              </a:spcAft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的长度为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的回路数目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中长度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的道路（含回路）总数，主对角线上元素之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		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中长度为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的回路总数。 </a:t>
            </a:r>
          </a:p>
        </p:txBody>
      </p:sp>
      <p:graphicFrame>
        <p:nvGraphicFramePr>
          <p:cNvPr id="351238" name="Object 6"/>
          <p:cNvGraphicFramePr>
            <a:graphicFrameLocks noChangeAspect="1"/>
          </p:cNvGraphicFramePr>
          <p:nvPr/>
        </p:nvGraphicFramePr>
        <p:xfrm>
          <a:off x="5105400" y="3563938"/>
          <a:ext cx="16002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83" name="Equation" r:id="rId5" imgW="571320" imgH="431640" progId="Equation.DSMT4">
                  <p:embed/>
                </p:oleObj>
              </mc:Choice>
              <mc:Fallback>
                <p:oleObj name="Equation" r:id="rId5" imgW="57132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63938"/>
                        <a:ext cx="1600200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9" name="Object 7"/>
          <p:cNvGraphicFramePr>
            <a:graphicFrameLocks noChangeAspect="1"/>
          </p:cNvGraphicFramePr>
          <p:nvPr/>
        </p:nvGraphicFramePr>
        <p:xfrm>
          <a:off x="1835150" y="5011738"/>
          <a:ext cx="113665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84" name="Equation" r:id="rId7" imgW="406080" imgH="406080" progId="Equation.DSMT4">
                  <p:embed/>
                </p:oleObj>
              </mc:Choice>
              <mc:Fallback>
                <p:oleObj name="Equation" r:id="rId7" imgW="40608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011738"/>
                        <a:ext cx="1136650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D1BD-1374-4F60-AFE8-B3C81D08FFC2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2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4B2C-B32F-43DA-9B70-67DE1E3A87B8}" type="slidenum">
              <a:rPr lang="en-US" altLang="zh-CN"/>
              <a:pPr/>
              <a:t>149</a:t>
            </a:fld>
            <a:r>
              <a:rPr lang="en-US" altLang="zh-CN"/>
              <a:t>/171</a:t>
            </a: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10.18</a:t>
            </a:r>
          </a:p>
        </p:txBody>
      </p:sp>
      <p:sp>
        <p:nvSpPr>
          <p:cNvPr id="352259" name="Rectangle 3"/>
          <p:cNvSpPr>
            <a:spLocks noChangeArrowheads="1"/>
          </p:cNvSpPr>
          <p:nvPr/>
        </p:nvSpPr>
        <p:spPr bwMode="auto">
          <a:xfrm>
            <a:off x="611188" y="5445125"/>
            <a:ext cx="82819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中长度为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的通路（含回路）总数为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，其中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条为回路。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中长度为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的通路（含回路）总数为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，其中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条为回路。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352260" name="Object 4"/>
          <p:cNvGraphicFramePr>
            <a:graphicFrameLocks noChangeAspect="1"/>
          </p:cNvGraphicFramePr>
          <p:nvPr/>
        </p:nvGraphicFramePr>
        <p:xfrm>
          <a:off x="1403350" y="1125538"/>
          <a:ext cx="227647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82" name="Equation" r:id="rId3" imgW="1320480" imgH="812520" progId="Equation.DSMT4">
                  <p:embed/>
                </p:oleObj>
              </mc:Choice>
              <mc:Fallback>
                <p:oleObj name="Equation" r:id="rId3" imgW="1320480" imgH="8125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25538"/>
                        <a:ext cx="2276475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1" name="Object 5"/>
          <p:cNvGraphicFramePr>
            <a:graphicFrameLocks noChangeAspect="1"/>
          </p:cNvGraphicFramePr>
          <p:nvPr/>
        </p:nvGraphicFramePr>
        <p:xfrm>
          <a:off x="1258888" y="2708275"/>
          <a:ext cx="2376487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83" name="Equation" r:id="rId5" imgW="1473120" imgH="812520" progId="Equation.DSMT4">
                  <p:embed/>
                </p:oleObj>
              </mc:Choice>
              <mc:Fallback>
                <p:oleObj name="Equation" r:id="rId5" imgW="1473120" imgH="812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08275"/>
                        <a:ext cx="2376487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2" name="Object 6"/>
          <p:cNvGraphicFramePr>
            <a:graphicFrameLocks noChangeAspect="1"/>
          </p:cNvGraphicFramePr>
          <p:nvPr/>
        </p:nvGraphicFramePr>
        <p:xfrm>
          <a:off x="4500563" y="3141663"/>
          <a:ext cx="156845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84" name="Equation" r:id="rId7" imgW="825480" imgH="419040" progId="Equation.DSMT4">
                  <p:embed/>
                </p:oleObj>
              </mc:Choice>
              <mc:Fallback>
                <p:oleObj name="Equation" r:id="rId7" imgW="82548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141663"/>
                        <a:ext cx="156845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3" name="Object 7"/>
          <p:cNvGraphicFramePr>
            <a:graphicFrameLocks noChangeAspect="1"/>
          </p:cNvGraphicFramePr>
          <p:nvPr/>
        </p:nvGraphicFramePr>
        <p:xfrm>
          <a:off x="7019925" y="3213100"/>
          <a:ext cx="115728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85" name="Equation" r:id="rId9" imgW="609480" imgH="393480" progId="Equation.DSMT4">
                  <p:embed/>
                </p:oleObj>
              </mc:Choice>
              <mc:Fallback>
                <p:oleObj name="Equation" r:id="rId9" imgW="60948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213100"/>
                        <a:ext cx="1157288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4" name="Object 8"/>
          <p:cNvGraphicFramePr>
            <a:graphicFrameLocks noChangeAspect="1"/>
          </p:cNvGraphicFramePr>
          <p:nvPr/>
        </p:nvGraphicFramePr>
        <p:xfrm>
          <a:off x="1258888" y="4149725"/>
          <a:ext cx="244792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86" name="Equation" r:id="rId11" imgW="1473120" imgH="812520" progId="Equation.DSMT4">
                  <p:embed/>
                </p:oleObj>
              </mc:Choice>
              <mc:Fallback>
                <p:oleObj name="Equation" r:id="rId11" imgW="1473120" imgH="8125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149725"/>
                        <a:ext cx="2447925" cy="134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5" name="Object 9"/>
          <p:cNvGraphicFramePr>
            <a:graphicFrameLocks noChangeAspect="1"/>
          </p:cNvGraphicFramePr>
          <p:nvPr/>
        </p:nvGraphicFramePr>
        <p:xfrm>
          <a:off x="4500563" y="4437063"/>
          <a:ext cx="156845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87" name="Equation" r:id="rId13" imgW="825480" imgH="419040" progId="Equation.DSMT4">
                  <p:embed/>
                </p:oleObj>
              </mc:Choice>
              <mc:Fallback>
                <p:oleObj name="Equation" r:id="rId13" imgW="825480" imgH="419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437063"/>
                        <a:ext cx="1568450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6" name="Object 10"/>
          <p:cNvGraphicFramePr>
            <a:graphicFrameLocks noChangeAspect="1"/>
          </p:cNvGraphicFramePr>
          <p:nvPr/>
        </p:nvGraphicFramePr>
        <p:xfrm>
          <a:off x="7019925" y="4365625"/>
          <a:ext cx="115728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88" name="Equation" r:id="rId15" imgW="609480" imgH="393480" progId="Equation.DSMT4">
                  <p:embed/>
                </p:oleObj>
              </mc:Choice>
              <mc:Fallback>
                <p:oleObj name="Equation" r:id="rId15" imgW="60948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365625"/>
                        <a:ext cx="1157288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2267" name="Group 11"/>
          <p:cNvGrpSpPr>
            <a:grpSpLocks/>
          </p:cNvGrpSpPr>
          <p:nvPr/>
        </p:nvGrpSpPr>
        <p:grpSpPr bwMode="auto">
          <a:xfrm>
            <a:off x="5148263" y="981075"/>
            <a:ext cx="2433637" cy="2189163"/>
            <a:chOff x="3891" y="528"/>
            <a:chExt cx="1533" cy="1379"/>
          </a:xfrm>
        </p:grpSpPr>
        <p:sp>
          <p:nvSpPr>
            <p:cNvPr id="352268" name="Arc 12"/>
            <p:cNvSpPr>
              <a:spLocks/>
            </p:cNvSpPr>
            <p:nvPr/>
          </p:nvSpPr>
          <p:spPr bwMode="auto">
            <a:xfrm rot="18550602" flipH="1">
              <a:off x="5136" y="752"/>
              <a:ext cx="288" cy="2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115 w 43200"/>
                <a:gd name="T1" fmla="*/ 23509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115" y="23509"/>
                  </a:moveTo>
                  <a:cubicBezTo>
                    <a:pt x="42126" y="34654"/>
                    <a:pt x="327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115" y="23509"/>
                  </a:moveTo>
                  <a:cubicBezTo>
                    <a:pt x="42126" y="34654"/>
                    <a:pt x="327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2269" name="Text Box 13"/>
            <p:cNvSpPr txBox="1">
              <a:spLocks noChangeArrowheads="1"/>
            </p:cNvSpPr>
            <p:nvPr/>
          </p:nvSpPr>
          <p:spPr bwMode="auto">
            <a:xfrm>
              <a:off x="4317" y="52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52270" name="Text Box 14"/>
            <p:cNvSpPr txBox="1">
              <a:spLocks noChangeArrowheads="1"/>
            </p:cNvSpPr>
            <p:nvPr/>
          </p:nvSpPr>
          <p:spPr bwMode="auto">
            <a:xfrm>
              <a:off x="4989" y="148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352271" name="Text Box 15"/>
            <p:cNvSpPr txBox="1">
              <a:spLocks noChangeArrowheads="1"/>
            </p:cNvSpPr>
            <p:nvPr/>
          </p:nvSpPr>
          <p:spPr bwMode="auto">
            <a:xfrm>
              <a:off x="3891" y="148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52272" name="Oval 16"/>
            <p:cNvSpPr>
              <a:spLocks noChangeArrowheads="1"/>
            </p:cNvSpPr>
            <p:nvPr/>
          </p:nvSpPr>
          <p:spPr bwMode="auto">
            <a:xfrm>
              <a:off x="3943" y="1566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52273" name="Oval 17"/>
            <p:cNvSpPr>
              <a:spLocks noChangeArrowheads="1"/>
            </p:cNvSpPr>
            <p:nvPr/>
          </p:nvSpPr>
          <p:spPr bwMode="auto">
            <a:xfrm>
              <a:off x="5021" y="1566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52274" name="Oval 18"/>
            <p:cNvSpPr>
              <a:spLocks noChangeArrowheads="1"/>
            </p:cNvSpPr>
            <p:nvPr/>
          </p:nvSpPr>
          <p:spPr bwMode="auto">
            <a:xfrm>
              <a:off x="5149" y="980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52275" name="Text Box 19"/>
            <p:cNvSpPr txBox="1">
              <a:spLocks noChangeArrowheads="1"/>
            </p:cNvSpPr>
            <p:nvPr/>
          </p:nvSpPr>
          <p:spPr bwMode="auto">
            <a:xfrm>
              <a:off x="5141" y="91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352276" name="Oval 20"/>
            <p:cNvSpPr>
              <a:spLocks noChangeArrowheads="1"/>
            </p:cNvSpPr>
            <p:nvPr/>
          </p:nvSpPr>
          <p:spPr bwMode="auto">
            <a:xfrm>
              <a:off x="4365" y="869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52277" name="Line 21"/>
            <p:cNvSpPr>
              <a:spLocks noChangeShapeType="1"/>
            </p:cNvSpPr>
            <p:nvPr/>
          </p:nvSpPr>
          <p:spPr bwMode="auto">
            <a:xfrm>
              <a:off x="4009" y="1596"/>
              <a:ext cx="10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2278" name="Arc 22"/>
            <p:cNvSpPr>
              <a:spLocks/>
            </p:cNvSpPr>
            <p:nvPr/>
          </p:nvSpPr>
          <p:spPr bwMode="auto">
            <a:xfrm flipH="1">
              <a:off x="3953" y="896"/>
              <a:ext cx="403" cy="6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2279" name="Arc 23"/>
            <p:cNvSpPr>
              <a:spLocks/>
            </p:cNvSpPr>
            <p:nvPr/>
          </p:nvSpPr>
          <p:spPr bwMode="auto">
            <a:xfrm flipV="1">
              <a:off x="3993" y="912"/>
              <a:ext cx="397" cy="6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2280" name="Arc 24"/>
            <p:cNvSpPr>
              <a:spLocks/>
            </p:cNvSpPr>
            <p:nvPr/>
          </p:nvSpPr>
          <p:spPr bwMode="auto">
            <a:xfrm flipH="1">
              <a:off x="3977" y="1008"/>
              <a:ext cx="1224" cy="562"/>
            </a:xfrm>
            <a:custGeom>
              <a:avLst/>
              <a:gdLst>
                <a:gd name="G0" fmla="+- 0 0 0"/>
                <a:gd name="G1" fmla="+- 21578 0 0"/>
                <a:gd name="G2" fmla="+- 21600 0 0"/>
                <a:gd name="T0" fmla="*/ 973 w 21600"/>
                <a:gd name="T1" fmla="*/ 0 h 21578"/>
                <a:gd name="T2" fmla="*/ 21600 w 21600"/>
                <a:gd name="T3" fmla="*/ 21578 h 21578"/>
                <a:gd name="T4" fmla="*/ 0 w 21600"/>
                <a:gd name="T5" fmla="*/ 21578 h 2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78" fill="none" extrusionOk="0">
                  <a:moveTo>
                    <a:pt x="973" y="-1"/>
                  </a:moveTo>
                  <a:cubicBezTo>
                    <a:pt x="12512" y="520"/>
                    <a:pt x="21600" y="10027"/>
                    <a:pt x="21600" y="21578"/>
                  </a:cubicBezTo>
                </a:path>
                <a:path w="21600" h="21578" stroke="0" extrusionOk="0">
                  <a:moveTo>
                    <a:pt x="973" y="-1"/>
                  </a:moveTo>
                  <a:cubicBezTo>
                    <a:pt x="12512" y="520"/>
                    <a:pt x="21600" y="10027"/>
                    <a:pt x="21600" y="21578"/>
                  </a:cubicBezTo>
                  <a:lnTo>
                    <a:pt x="0" y="21578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2281" name="Arc 25"/>
            <p:cNvSpPr>
              <a:spLocks/>
            </p:cNvSpPr>
            <p:nvPr/>
          </p:nvSpPr>
          <p:spPr bwMode="auto">
            <a:xfrm>
              <a:off x="4425" y="904"/>
              <a:ext cx="633" cy="6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2282" name="Arc 26"/>
            <p:cNvSpPr>
              <a:spLocks/>
            </p:cNvSpPr>
            <p:nvPr/>
          </p:nvSpPr>
          <p:spPr bwMode="auto">
            <a:xfrm flipH="1" flipV="1">
              <a:off x="4417" y="912"/>
              <a:ext cx="624" cy="6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2283" name="Text Box 27"/>
            <p:cNvSpPr txBox="1">
              <a:spLocks noChangeArrowheads="1"/>
            </p:cNvSpPr>
            <p:nvPr/>
          </p:nvSpPr>
          <p:spPr bwMode="auto">
            <a:xfrm>
              <a:off x="4486" y="1584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C8CB-5610-4B3E-86BD-BDE9F273AFE3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4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8AC3-2B48-4241-B7B6-A3684519CD16}" type="slidenum">
              <a:rPr lang="en-US" altLang="zh-CN"/>
              <a:pPr/>
              <a:t>15</a:t>
            </a:fld>
            <a:r>
              <a:rPr lang="en-US" altLang="zh-CN"/>
              <a:t>/171</a:t>
            </a: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几个概念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1116013" y="1125538"/>
            <a:ext cx="77724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在一个图中，关联结点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，无论是有向的还是无向的，均称边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与结点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相关联，而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称为邻接点，否则称为不邻接的；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1143000" y="2438400"/>
            <a:ext cx="7772400" cy="327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AutoNum type="arabicParenR" startAt="2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关联于同一个结点的两条边称为邻接边；</a:t>
            </a:r>
          </a:p>
          <a:p>
            <a:pPr marL="457200" indent="-4572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AutoNum type="arabicParenR" startAt="2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图中关联同一个结点的边称为环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或自回路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AutoNum type="arabicParenR" startAt="2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图中不与任何结点相邻接的结点称为孤立结点；</a:t>
            </a:r>
          </a:p>
          <a:p>
            <a:pPr marL="457200" indent="-4572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AutoNum type="arabicParenR" startAt="2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仅由孤立结点组成的图称为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零图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AutoNum type="arabicParenR" startAt="2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仅含一个结点的零图称为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平凡图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AutoNum type="arabicParenR" startAt="2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含有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个结点、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条边的图</a:t>
            </a:r>
          </a:p>
          <a:p>
            <a:pPr marL="914400" lvl="1" indent="-4572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(n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m)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grpSp>
        <p:nvGrpSpPr>
          <p:cNvPr id="179206" name="Group 6"/>
          <p:cNvGrpSpPr>
            <a:grpSpLocks/>
          </p:cNvGrpSpPr>
          <p:nvPr/>
        </p:nvGrpSpPr>
        <p:grpSpPr bwMode="auto">
          <a:xfrm>
            <a:off x="5867400" y="4257675"/>
            <a:ext cx="3048000" cy="2219325"/>
            <a:chOff x="3696" y="2682"/>
            <a:chExt cx="1920" cy="1398"/>
          </a:xfrm>
        </p:grpSpPr>
        <p:grpSp>
          <p:nvGrpSpPr>
            <p:cNvPr id="179207" name="Group 7"/>
            <p:cNvGrpSpPr>
              <a:grpSpLocks/>
            </p:cNvGrpSpPr>
            <p:nvPr/>
          </p:nvGrpSpPr>
          <p:grpSpPr bwMode="auto">
            <a:xfrm>
              <a:off x="4080" y="3804"/>
              <a:ext cx="985" cy="276"/>
              <a:chOff x="4128" y="2016"/>
              <a:chExt cx="985" cy="276"/>
            </a:xfrm>
          </p:grpSpPr>
          <p:sp>
            <p:nvSpPr>
              <p:cNvPr id="179208" name="Line 8"/>
              <p:cNvSpPr>
                <a:spLocks noChangeShapeType="1"/>
              </p:cNvSpPr>
              <p:nvPr/>
            </p:nvSpPr>
            <p:spPr bwMode="auto">
              <a:xfrm>
                <a:off x="4128" y="2112"/>
                <a:ext cx="985" cy="0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9209" name="Text Box 9"/>
              <p:cNvSpPr txBox="1">
                <a:spLocks noChangeArrowheads="1"/>
              </p:cNvSpPr>
              <p:nvPr/>
            </p:nvSpPr>
            <p:spPr bwMode="auto">
              <a:xfrm>
                <a:off x="4464" y="2016"/>
                <a:ext cx="240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e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1</a:t>
                </a:r>
              </a:p>
            </p:txBody>
          </p:sp>
        </p:grpSp>
        <p:grpSp>
          <p:nvGrpSpPr>
            <p:cNvPr id="179210" name="Group 10"/>
            <p:cNvGrpSpPr>
              <a:grpSpLocks/>
            </p:cNvGrpSpPr>
            <p:nvPr/>
          </p:nvGrpSpPr>
          <p:grpSpPr bwMode="auto">
            <a:xfrm>
              <a:off x="4283" y="3118"/>
              <a:ext cx="772" cy="783"/>
              <a:chOff x="4331" y="1312"/>
              <a:chExt cx="772" cy="783"/>
            </a:xfrm>
          </p:grpSpPr>
          <p:sp>
            <p:nvSpPr>
              <p:cNvPr id="179211" name="Line 11"/>
              <p:cNvSpPr>
                <a:spLocks noChangeShapeType="1"/>
              </p:cNvSpPr>
              <p:nvPr/>
            </p:nvSpPr>
            <p:spPr bwMode="auto">
              <a:xfrm>
                <a:off x="4331" y="1312"/>
                <a:ext cx="772" cy="783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9212" name="Text Box 12"/>
              <p:cNvSpPr txBox="1">
                <a:spLocks noChangeArrowheads="1"/>
              </p:cNvSpPr>
              <p:nvPr/>
            </p:nvSpPr>
            <p:spPr bwMode="auto">
              <a:xfrm>
                <a:off x="4692" y="1422"/>
                <a:ext cx="240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e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2</a:t>
                </a:r>
              </a:p>
            </p:txBody>
          </p:sp>
        </p:grpSp>
        <p:grpSp>
          <p:nvGrpSpPr>
            <p:cNvPr id="179213" name="Group 13"/>
            <p:cNvGrpSpPr>
              <a:grpSpLocks/>
            </p:cNvGrpSpPr>
            <p:nvPr/>
          </p:nvGrpSpPr>
          <p:grpSpPr bwMode="auto">
            <a:xfrm>
              <a:off x="4080" y="3102"/>
              <a:ext cx="288" cy="783"/>
              <a:chOff x="4128" y="1296"/>
              <a:chExt cx="288" cy="783"/>
            </a:xfrm>
          </p:grpSpPr>
          <p:sp>
            <p:nvSpPr>
              <p:cNvPr id="179214" name="Line 14"/>
              <p:cNvSpPr>
                <a:spLocks noChangeShapeType="1"/>
              </p:cNvSpPr>
              <p:nvPr/>
            </p:nvSpPr>
            <p:spPr bwMode="auto">
              <a:xfrm flipV="1">
                <a:off x="4128" y="1296"/>
                <a:ext cx="179" cy="783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9215" name="Text Box 15"/>
              <p:cNvSpPr txBox="1">
                <a:spLocks noChangeArrowheads="1"/>
              </p:cNvSpPr>
              <p:nvPr/>
            </p:nvSpPr>
            <p:spPr bwMode="auto">
              <a:xfrm>
                <a:off x="4224" y="1632"/>
                <a:ext cx="192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e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5</a:t>
                </a:r>
              </a:p>
            </p:txBody>
          </p:sp>
        </p:grpSp>
        <p:grpSp>
          <p:nvGrpSpPr>
            <p:cNvPr id="179216" name="Group 16"/>
            <p:cNvGrpSpPr>
              <a:grpSpLocks/>
            </p:cNvGrpSpPr>
            <p:nvPr/>
          </p:nvGrpSpPr>
          <p:grpSpPr bwMode="auto">
            <a:xfrm>
              <a:off x="4185" y="2742"/>
              <a:ext cx="165" cy="383"/>
              <a:chOff x="4233" y="936"/>
              <a:chExt cx="165" cy="383"/>
            </a:xfrm>
          </p:grpSpPr>
          <p:sp>
            <p:nvSpPr>
              <p:cNvPr id="179217" name="Oval 17"/>
              <p:cNvSpPr>
                <a:spLocks noChangeArrowheads="1"/>
              </p:cNvSpPr>
              <p:nvPr/>
            </p:nvSpPr>
            <p:spPr bwMode="auto">
              <a:xfrm>
                <a:off x="4274" y="1261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9218" name="Text Box 18"/>
              <p:cNvSpPr txBox="1">
                <a:spLocks noChangeArrowheads="1"/>
              </p:cNvSpPr>
              <p:nvPr/>
            </p:nvSpPr>
            <p:spPr bwMode="auto">
              <a:xfrm>
                <a:off x="4233" y="936"/>
                <a:ext cx="165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3</a:t>
                </a:r>
              </a:p>
            </p:txBody>
          </p:sp>
        </p:grpSp>
        <p:grpSp>
          <p:nvGrpSpPr>
            <p:cNvPr id="179219" name="Group 19"/>
            <p:cNvGrpSpPr>
              <a:grpSpLocks/>
            </p:cNvGrpSpPr>
            <p:nvPr/>
          </p:nvGrpSpPr>
          <p:grpSpPr bwMode="auto">
            <a:xfrm>
              <a:off x="3888" y="3786"/>
              <a:ext cx="204" cy="276"/>
              <a:chOff x="3936" y="1980"/>
              <a:chExt cx="204" cy="276"/>
            </a:xfrm>
          </p:grpSpPr>
          <p:sp>
            <p:nvSpPr>
              <p:cNvPr id="179220" name="Oval 20"/>
              <p:cNvSpPr>
                <a:spLocks noChangeArrowheads="1"/>
              </p:cNvSpPr>
              <p:nvPr/>
            </p:nvSpPr>
            <p:spPr bwMode="auto">
              <a:xfrm>
                <a:off x="4082" y="2080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9221" name="Text Box 21"/>
              <p:cNvSpPr txBox="1">
                <a:spLocks noChangeArrowheads="1"/>
              </p:cNvSpPr>
              <p:nvPr/>
            </p:nvSpPr>
            <p:spPr bwMode="auto">
              <a:xfrm>
                <a:off x="3936" y="1980"/>
                <a:ext cx="192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2</a:t>
                </a:r>
              </a:p>
            </p:txBody>
          </p:sp>
        </p:grpSp>
        <p:grpSp>
          <p:nvGrpSpPr>
            <p:cNvPr id="179222" name="Group 22"/>
            <p:cNvGrpSpPr>
              <a:grpSpLocks/>
            </p:cNvGrpSpPr>
            <p:nvPr/>
          </p:nvGrpSpPr>
          <p:grpSpPr bwMode="auto">
            <a:xfrm>
              <a:off x="5040" y="3786"/>
              <a:ext cx="250" cy="276"/>
              <a:chOff x="5088" y="1980"/>
              <a:chExt cx="250" cy="276"/>
            </a:xfrm>
          </p:grpSpPr>
          <p:sp>
            <p:nvSpPr>
              <p:cNvPr id="179223" name="Oval 23"/>
              <p:cNvSpPr>
                <a:spLocks noChangeArrowheads="1"/>
              </p:cNvSpPr>
              <p:nvPr/>
            </p:nvSpPr>
            <p:spPr bwMode="auto">
              <a:xfrm>
                <a:off x="5088" y="2080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9224" name="Text Box 24"/>
              <p:cNvSpPr txBox="1">
                <a:spLocks noChangeArrowheads="1"/>
              </p:cNvSpPr>
              <p:nvPr/>
            </p:nvSpPr>
            <p:spPr bwMode="auto">
              <a:xfrm>
                <a:off x="5154" y="1980"/>
                <a:ext cx="184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1</a:t>
                </a:r>
              </a:p>
            </p:txBody>
          </p:sp>
        </p:grpSp>
        <p:grpSp>
          <p:nvGrpSpPr>
            <p:cNvPr id="179225" name="Group 25"/>
            <p:cNvGrpSpPr>
              <a:grpSpLocks/>
            </p:cNvGrpSpPr>
            <p:nvPr/>
          </p:nvGrpSpPr>
          <p:grpSpPr bwMode="auto">
            <a:xfrm>
              <a:off x="5088" y="3100"/>
              <a:ext cx="384" cy="777"/>
              <a:chOff x="5136" y="1312"/>
              <a:chExt cx="384" cy="777"/>
            </a:xfrm>
          </p:grpSpPr>
          <p:sp>
            <p:nvSpPr>
              <p:cNvPr id="179226" name="Line 26"/>
              <p:cNvSpPr>
                <a:spLocks noChangeShapeType="1"/>
              </p:cNvSpPr>
              <p:nvPr/>
            </p:nvSpPr>
            <p:spPr bwMode="auto">
              <a:xfrm flipH="1">
                <a:off x="5136" y="1312"/>
                <a:ext cx="259" cy="777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9227" name="Text Box 27"/>
              <p:cNvSpPr txBox="1">
                <a:spLocks noChangeArrowheads="1"/>
              </p:cNvSpPr>
              <p:nvPr/>
            </p:nvSpPr>
            <p:spPr bwMode="auto">
              <a:xfrm>
                <a:off x="5280" y="1552"/>
                <a:ext cx="240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e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3</a:t>
                </a:r>
              </a:p>
            </p:txBody>
          </p:sp>
        </p:grpSp>
        <p:grpSp>
          <p:nvGrpSpPr>
            <p:cNvPr id="179228" name="Group 28"/>
            <p:cNvGrpSpPr>
              <a:grpSpLocks/>
            </p:cNvGrpSpPr>
            <p:nvPr/>
          </p:nvGrpSpPr>
          <p:grpSpPr bwMode="auto">
            <a:xfrm>
              <a:off x="3696" y="3102"/>
              <a:ext cx="546" cy="777"/>
              <a:chOff x="3744" y="1314"/>
              <a:chExt cx="546" cy="777"/>
            </a:xfrm>
          </p:grpSpPr>
          <p:sp>
            <p:nvSpPr>
              <p:cNvPr id="179229" name="Arc 29"/>
              <p:cNvSpPr>
                <a:spLocks/>
              </p:cNvSpPr>
              <p:nvPr/>
            </p:nvSpPr>
            <p:spPr bwMode="auto">
              <a:xfrm flipH="1">
                <a:off x="3936" y="1314"/>
                <a:ext cx="354" cy="77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39832"/>
                  <a:gd name="T2" fmla="*/ 11583 w 21600"/>
                  <a:gd name="T3" fmla="*/ 39832 h 39832"/>
                  <a:gd name="T4" fmla="*/ 0 w 21600"/>
                  <a:gd name="T5" fmla="*/ 21600 h 39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983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8990"/>
                      <a:pt x="17821" y="35868"/>
                      <a:pt x="11582" y="39831"/>
                    </a:cubicBezTo>
                  </a:path>
                  <a:path w="21600" h="3983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8990"/>
                      <a:pt x="17821" y="35868"/>
                      <a:pt x="11582" y="3983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2225">
                <a:solidFill>
                  <a:srgbClr val="0000FF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9230" name="Text Box 30"/>
              <p:cNvSpPr txBox="1">
                <a:spLocks noChangeArrowheads="1"/>
              </p:cNvSpPr>
              <p:nvPr/>
            </p:nvSpPr>
            <p:spPr bwMode="auto">
              <a:xfrm>
                <a:off x="3744" y="1416"/>
                <a:ext cx="192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e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4</a:t>
                </a:r>
              </a:p>
            </p:txBody>
          </p:sp>
        </p:grpSp>
        <p:grpSp>
          <p:nvGrpSpPr>
            <p:cNvPr id="179231" name="Group 31"/>
            <p:cNvGrpSpPr>
              <a:grpSpLocks/>
            </p:cNvGrpSpPr>
            <p:nvPr/>
          </p:nvGrpSpPr>
          <p:grpSpPr bwMode="auto">
            <a:xfrm>
              <a:off x="4080" y="2682"/>
              <a:ext cx="672" cy="403"/>
              <a:chOff x="4128" y="876"/>
              <a:chExt cx="672" cy="403"/>
            </a:xfrm>
          </p:grpSpPr>
          <p:sp>
            <p:nvSpPr>
              <p:cNvPr id="179232" name="Arc 32"/>
              <p:cNvSpPr>
                <a:spLocks/>
              </p:cNvSpPr>
              <p:nvPr/>
            </p:nvSpPr>
            <p:spPr bwMode="auto">
              <a:xfrm flipV="1">
                <a:off x="4128" y="876"/>
                <a:ext cx="403" cy="40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1600 w 43200"/>
                  <a:gd name="T1" fmla="*/ 0 h 43200"/>
                  <a:gd name="T2" fmla="*/ 15601 w 43200"/>
                  <a:gd name="T3" fmla="*/ 85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1981"/>
                      <a:pt x="6360" y="3521"/>
                      <a:pt x="15600" y="849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1981"/>
                      <a:pt x="6360" y="3521"/>
                      <a:pt x="15600" y="84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2225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9233" name="Text Box 33"/>
              <p:cNvSpPr txBox="1">
                <a:spLocks noChangeArrowheads="1"/>
              </p:cNvSpPr>
              <p:nvPr/>
            </p:nvSpPr>
            <p:spPr bwMode="auto">
              <a:xfrm>
                <a:off x="4560" y="885"/>
                <a:ext cx="240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e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6</a:t>
                </a:r>
              </a:p>
            </p:txBody>
          </p:sp>
        </p:grpSp>
        <p:grpSp>
          <p:nvGrpSpPr>
            <p:cNvPr id="179234" name="Group 34"/>
            <p:cNvGrpSpPr>
              <a:grpSpLocks/>
            </p:cNvGrpSpPr>
            <p:nvPr/>
          </p:nvGrpSpPr>
          <p:grpSpPr bwMode="auto">
            <a:xfrm>
              <a:off x="4984" y="2691"/>
              <a:ext cx="200" cy="350"/>
              <a:chOff x="5032" y="885"/>
              <a:chExt cx="200" cy="350"/>
            </a:xfrm>
          </p:grpSpPr>
          <p:sp>
            <p:nvSpPr>
              <p:cNvPr id="179235" name="Oval 35"/>
              <p:cNvSpPr>
                <a:spLocks noChangeArrowheads="1"/>
              </p:cNvSpPr>
              <p:nvPr/>
            </p:nvSpPr>
            <p:spPr bwMode="auto">
              <a:xfrm>
                <a:off x="5032" y="11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9236" name="Text Box 36"/>
              <p:cNvSpPr txBox="1">
                <a:spLocks noChangeArrowheads="1"/>
              </p:cNvSpPr>
              <p:nvPr/>
            </p:nvSpPr>
            <p:spPr bwMode="auto">
              <a:xfrm>
                <a:off x="5040" y="885"/>
                <a:ext cx="192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5</a:t>
                </a:r>
              </a:p>
            </p:txBody>
          </p:sp>
        </p:grpSp>
        <p:grpSp>
          <p:nvGrpSpPr>
            <p:cNvPr id="179237" name="Group 37"/>
            <p:cNvGrpSpPr>
              <a:grpSpLocks/>
            </p:cNvGrpSpPr>
            <p:nvPr/>
          </p:nvGrpSpPr>
          <p:grpSpPr bwMode="auto">
            <a:xfrm>
              <a:off x="5320" y="2862"/>
              <a:ext cx="296" cy="276"/>
              <a:chOff x="5368" y="1056"/>
              <a:chExt cx="296" cy="276"/>
            </a:xfrm>
          </p:grpSpPr>
          <p:sp>
            <p:nvSpPr>
              <p:cNvPr id="179238" name="Oval 38"/>
              <p:cNvSpPr>
                <a:spLocks noChangeArrowheads="1"/>
              </p:cNvSpPr>
              <p:nvPr/>
            </p:nvSpPr>
            <p:spPr bwMode="auto">
              <a:xfrm>
                <a:off x="5368" y="1261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9239" name="Text Box 39"/>
              <p:cNvSpPr txBox="1">
                <a:spLocks noChangeArrowheads="1"/>
              </p:cNvSpPr>
              <p:nvPr/>
            </p:nvSpPr>
            <p:spPr bwMode="auto">
              <a:xfrm>
                <a:off x="5472" y="1056"/>
                <a:ext cx="192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  <a:buFont typeface="Wingdings" pitchFamily="2" charset="2"/>
                  <a:buNone/>
                </a:pPr>
                <a:r>
                  <a:rPr lang="en-US" altLang="zh-CN" b="1">
                    <a:latin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b="1" baseline="-25000">
                    <a:latin typeface="宋体" pitchFamily="2" charset="-122"/>
                    <a:sym typeface="Symbol" pitchFamily="18" charset="2"/>
                  </a:rPr>
                  <a:t>4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6B24-89AF-4D65-9721-AF0CB4DB137C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F9F4-0628-4819-9280-E167BC0C63FA}" type="slidenum">
              <a:rPr lang="en-US" altLang="zh-CN"/>
              <a:pPr/>
              <a:t>150</a:t>
            </a:fld>
            <a:r>
              <a:rPr lang="en-US" altLang="zh-CN"/>
              <a:t>/171</a:t>
            </a:r>
          </a:p>
        </p:txBody>
      </p:sp>
      <p:sp>
        <p:nvSpPr>
          <p:cNvPr id="353282" name="Rectangle 2"/>
          <p:cNvSpPr>
            <a:spLocks noChangeArrowheads="1"/>
          </p:cNvSpPr>
          <p:nvPr/>
        </p:nvSpPr>
        <p:spPr bwMode="auto">
          <a:xfrm>
            <a:off x="1042988" y="2133600"/>
            <a:ext cx="78422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    </a:t>
            </a:r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971550" y="1125538"/>
            <a:ext cx="784860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10.9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为一个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阶的简单有向图，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V={v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)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的邻接矩阵，对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，令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 　 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　　为从结点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长度为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有向道路的数目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（教材</a:t>
            </a:r>
            <a:r>
              <a:rPr lang="en-US" altLang="zh-CN" sz="28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p142</a:t>
            </a:r>
            <a:r>
              <a:rPr lang="zh-CN" altLang="en-US" sz="28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归纳法证明）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10.9.1 A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)</a:t>
            </a:r>
            <a:r>
              <a:rPr lang="en-US" altLang="zh-CN" sz="2800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的邻接矩阵，对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，令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30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 　 </a:t>
            </a:r>
            <a:r>
              <a:rPr lang="en-US" altLang="zh-CN" sz="2800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。则　　＞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的最小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值，正是结点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的距离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d(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3532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055495"/>
              </p:ext>
            </p:extLst>
          </p:nvPr>
        </p:nvGraphicFramePr>
        <p:xfrm>
          <a:off x="3851920" y="2134190"/>
          <a:ext cx="792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45" name="Equation" r:id="rId3" imgW="355320" imgH="291960" progId="Equation.DSMT4">
                  <p:embed/>
                </p:oleObj>
              </mc:Choice>
              <mc:Fallback>
                <p:oleObj name="Equation" r:id="rId3" imgW="355320" imgH="291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134190"/>
                        <a:ext cx="7921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5" name="Object 5"/>
          <p:cNvGraphicFramePr>
            <a:graphicFrameLocks noChangeAspect="1"/>
          </p:cNvGraphicFramePr>
          <p:nvPr/>
        </p:nvGraphicFramePr>
        <p:xfrm>
          <a:off x="1835150" y="2636838"/>
          <a:ext cx="6492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46" name="Equation" r:id="rId5" imgW="228600" imgH="279360" progId="Equation.DSMT4">
                  <p:embed/>
                </p:oleObj>
              </mc:Choice>
              <mc:Fallback>
                <p:oleObj name="Equation" r:id="rId5" imgW="22860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636838"/>
                        <a:ext cx="64928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6" name="Object 6"/>
          <p:cNvGraphicFramePr>
            <a:graphicFrameLocks noChangeAspect="1"/>
          </p:cNvGraphicFramePr>
          <p:nvPr/>
        </p:nvGraphicFramePr>
        <p:xfrm>
          <a:off x="3492500" y="4221163"/>
          <a:ext cx="7921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47" name="Equation" r:id="rId7" imgW="355320" imgH="291960" progId="Equation.DSMT4">
                  <p:embed/>
                </p:oleObj>
              </mc:Choice>
              <mc:Fallback>
                <p:oleObj name="Equation" r:id="rId7" imgW="355320" imgH="291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221163"/>
                        <a:ext cx="7921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7" name="Object 7"/>
          <p:cNvGraphicFramePr>
            <a:graphicFrameLocks noChangeAspect="1"/>
          </p:cNvGraphicFramePr>
          <p:nvPr/>
        </p:nvGraphicFramePr>
        <p:xfrm>
          <a:off x="5508625" y="4221163"/>
          <a:ext cx="647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48" name="Equation" r:id="rId9" imgW="228600" imgH="279360" progId="Equation.DSMT4">
                  <p:embed/>
                </p:oleObj>
              </mc:Choice>
              <mc:Fallback>
                <p:oleObj name="Equation" r:id="rId9" imgW="22860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221163"/>
                        <a:ext cx="647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2768-01DD-4A73-9E74-745C4192B3A5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F568-509D-4463-87DC-04C0BDE24B70}" type="slidenum">
              <a:rPr lang="en-US" altLang="zh-CN"/>
              <a:pPr/>
              <a:t>151</a:t>
            </a:fld>
            <a:r>
              <a:rPr lang="en-US" altLang="zh-CN"/>
              <a:t>/171</a:t>
            </a: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042988" y="2133600"/>
            <a:ext cx="78422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    </a:t>
            </a:r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971550" y="1125538"/>
            <a:ext cx="784860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10.9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为一个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阶的简单有向图，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V={v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aseline="-25000" dirty="0" err="1"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)</a:t>
            </a:r>
            <a:r>
              <a:rPr lang="en-US" altLang="zh-CN" sz="2800" baseline="-25000" dirty="0" err="1"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的邻接矩阵，对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en-US" sz="2800" dirty="0"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，令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aseline="30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＝ 　 </a:t>
            </a:r>
            <a:r>
              <a:rPr lang="en-US" altLang="zh-CN" sz="2800" baseline="-25000" dirty="0" err="1"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则　　为从结点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25000" dirty="0" err="1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长度为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的有向道路的数目。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10.9.1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)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的邻接矩阵，对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，令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 　 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。则　　＞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的最小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值，正是结点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的距离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4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111041"/>
              </p:ext>
            </p:extLst>
          </p:nvPr>
        </p:nvGraphicFramePr>
        <p:xfrm>
          <a:off x="3851920" y="2109199"/>
          <a:ext cx="792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68" name="Equation" r:id="rId3" imgW="355320" imgH="291960" progId="Equation.DSMT4">
                  <p:embed/>
                </p:oleObj>
              </mc:Choice>
              <mc:Fallback>
                <p:oleObj name="Equation" r:id="rId3" imgW="355320" imgH="291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109199"/>
                        <a:ext cx="7921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/>
        </p:nvGraphicFramePr>
        <p:xfrm>
          <a:off x="1835150" y="2636838"/>
          <a:ext cx="6492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69" name="Equation" r:id="rId5" imgW="228600" imgH="279360" progId="Equation.DSMT4">
                  <p:embed/>
                </p:oleObj>
              </mc:Choice>
              <mc:Fallback>
                <p:oleObj name="Equation" r:id="rId5" imgW="22860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636838"/>
                        <a:ext cx="64928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0" name="Object 6"/>
          <p:cNvGraphicFramePr>
            <a:graphicFrameLocks noChangeAspect="1"/>
          </p:cNvGraphicFramePr>
          <p:nvPr/>
        </p:nvGraphicFramePr>
        <p:xfrm>
          <a:off x="3492500" y="4221163"/>
          <a:ext cx="7921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70" name="Equation" r:id="rId7" imgW="355320" imgH="291960" progId="Equation.DSMT4">
                  <p:embed/>
                </p:oleObj>
              </mc:Choice>
              <mc:Fallback>
                <p:oleObj name="Equation" r:id="rId7" imgW="355320" imgH="291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221163"/>
                        <a:ext cx="7921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1" name="Object 7"/>
          <p:cNvGraphicFramePr>
            <a:graphicFrameLocks noChangeAspect="1"/>
          </p:cNvGraphicFramePr>
          <p:nvPr/>
        </p:nvGraphicFramePr>
        <p:xfrm>
          <a:off x="5508625" y="4221163"/>
          <a:ext cx="647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71" name="Equation" r:id="rId9" imgW="228600" imgH="279360" progId="Equation.DSMT4">
                  <p:embed/>
                </p:oleObj>
              </mc:Choice>
              <mc:Fallback>
                <p:oleObj name="Equation" r:id="rId9" imgW="22860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221163"/>
                        <a:ext cx="647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CD96-2F8D-4172-8B8B-440513EA4DB0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B511-D8EF-4BE2-AAED-C1A7EC7F4684}" type="slidenum">
              <a:rPr lang="en-US" altLang="zh-CN"/>
              <a:pPr/>
              <a:t>152</a:t>
            </a:fld>
            <a:r>
              <a:rPr lang="en-US" altLang="zh-CN"/>
              <a:t>/171</a:t>
            </a:r>
          </a:p>
        </p:txBody>
      </p:sp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1042988" y="1052513"/>
            <a:ext cx="7842250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10.9.2</a:t>
            </a:r>
          </a:p>
          <a:p>
            <a:pPr>
              <a:spcBef>
                <a:spcPct val="5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ij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的邻接矩阵，对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令</a:t>
            </a:r>
          </a:p>
          <a:p>
            <a:pPr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 　 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。则对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　　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=0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恒成立（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≠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）当且仅当从结点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不可达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355331" name="Object 3"/>
          <p:cNvGraphicFramePr>
            <a:graphicFrameLocks noChangeAspect="1"/>
          </p:cNvGraphicFramePr>
          <p:nvPr/>
        </p:nvGraphicFramePr>
        <p:xfrm>
          <a:off x="1762125" y="2276475"/>
          <a:ext cx="7921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93" name="Equation" r:id="rId3" imgW="355320" imgH="291960" progId="Equation.DSMT4">
                  <p:embed/>
                </p:oleObj>
              </mc:Choice>
              <mc:Fallback>
                <p:oleObj name="Equation" r:id="rId3" imgW="355320" imgH="29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2276475"/>
                        <a:ext cx="7921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2" name="Object 4"/>
          <p:cNvGraphicFramePr>
            <a:graphicFrameLocks noChangeAspect="1"/>
          </p:cNvGraphicFramePr>
          <p:nvPr/>
        </p:nvGraphicFramePr>
        <p:xfrm>
          <a:off x="6084888" y="2205038"/>
          <a:ext cx="5524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94" name="Equation" r:id="rId5" imgW="228600" imgH="279360" progId="Equation.DSMT4">
                  <p:embed/>
                </p:oleObj>
              </mc:Choice>
              <mc:Fallback>
                <p:oleObj name="Equation" r:id="rId5" imgW="22860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205038"/>
                        <a:ext cx="5524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1042988" y="3429000"/>
            <a:ext cx="784225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10.9.3</a:t>
            </a:r>
          </a:p>
          <a:p>
            <a:pPr>
              <a:spcBef>
                <a:spcPct val="5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A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(a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ij 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的邻接矩阵，对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令</a:t>
            </a:r>
          </a:p>
          <a:p>
            <a:pPr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 　 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。则存在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使       和        当且仅当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中有一条包含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的有向回路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355334" name="Object 6"/>
          <p:cNvGraphicFramePr>
            <a:graphicFrameLocks noChangeAspect="1"/>
          </p:cNvGraphicFramePr>
          <p:nvPr/>
        </p:nvGraphicFramePr>
        <p:xfrm>
          <a:off x="1835150" y="4652963"/>
          <a:ext cx="7921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95" name="Equation" r:id="rId7" imgW="355320" imgH="291960" progId="Equation.DSMT4">
                  <p:embed/>
                </p:oleObj>
              </mc:Choice>
              <mc:Fallback>
                <p:oleObj name="Equation" r:id="rId7" imgW="355320" imgH="291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652963"/>
                        <a:ext cx="7921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5" name="Object 7"/>
          <p:cNvGraphicFramePr>
            <a:graphicFrameLocks noChangeAspect="1"/>
          </p:cNvGraphicFramePr>
          <p:nvPr/>
        </p:nvGraphicFramePr>
        <p:xfrm>
          <a:off x="7235825" y="4724400"/>
          <a:ext cx="9858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96" name="Equation" r:id="rId9" imgW="482400" imgH="253800" progId="Equation.DSMT4">
                  <p:embed/>
                </p:oleObj>
              </mc:Choice>
              <mc:Fallback>
                <p:oleObj name="Equation" r:id="rId9" imgW="48240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724400"/>
                        <a:ext cx="9858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6" name="Text Box 8"/>
          <p:cNvSpPr txBox="1">
            <a:spLocks noChangeArrowheads="1"/>
          </p:cNvSpPr>
          <p:nvPr/>
        </p:nvSpPr>
        <p:spPr bwMode="auto">
          <a:xfrm>
            <a:off x="1042988" y="5949950"/>
            <a:ext cx="7705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10.9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及其推论对于无向图同样成立。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6F6C-5223-4F7A-AF5F-333F4D8922B1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D8FD-E826-4D13-BCA9-3752C066BE80}" type="slidenum">
              <a:rPr lang="en-US" altLang="zh-CN"/>
              <a:pPr/>
              <a:t>153</a:t>
            </a:fld>
            <a:r>
              <a:rPr lang="en-US" altLang="zh-CN"/>
              <a:t>/171</a:t>
            </a:r>
          </a:p>
        </p:txBody>
      </p:sp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1042988" y="1052513"/>
            <a:ext cx="7842250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10.9.2</a:t>
            </a:r>
          </a:p>
          <a:p>
            <a:pPr>
              <a:spcBef>
                <a:spcPct val="5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 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aseline="-30000" dirty="0" err="1"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aseline="-30000" dirty="0" err="1"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的邻接矩阵，对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en-US" sz="2800" dirty="0"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令</a:t>
            </a:r>
          </a:p>
          <a:p>
            <a:pPr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aseline="30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＝ 　 </a:t>
            </a:r>
            <a:r>
              <a:rPr lang="en-US" altLang="zh-CN" sz="2800" baseline="-30000" dirty="0" err="1"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。则对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sz="2800" dirty="0"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en-US" sz="2800" dirty="0"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　　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=0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恒成立（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en-US" sz="2800" dirty="0" err="1">
                <a:latin typeface="楷体_GB2312" pitchFamily="49" charset="-122"/>
                <a:ea typeface="楷体_GB2312" pitchFamily="49" charset="-122"/>
              </a:rPr>
              <a:t>≠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）当且仅当从结点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 dirty="0" err="1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不可达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356355" name="Object 3"/>
          <p:cNvGraphicFramePr>
            <a:graphicFrameLocks noChangeAspect="1"/>
          </p:cNvGraphicFramePr>
          <p:nvPr/>
        </p:nvGraphicFramePr>
        <p:xfrm>
          <a:off x="1762125" y="2276475"/>
          <a:ext cx="7921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18" name="Equation" r:id="rId3" imgW="355320" imgH="291960" progId="Equation.DSMT4">
                  <p:embed/>
                </p:oleObj>
              </mc:Choice>
              <mc:Fallback>
                <p:oleObj name="Equation" r:id="rId3" imgW="355320" imgH="29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2276475"/>
                        <a:ext cx="7921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6084888" y="2205038"/>
          <a:ext cx="5524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19" name="Equation" r:id="rId5" imgW="228600" imgH="279360" progId="Equation.DSMT4">
                  <p:embed/>
                </p:oleObj>
              </mc:Choice>
              <mc:Fallback>
                <p:oleObj name="Equation" r:id="rId5" imgW="22860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205038"/>
                        <a:ext cx="5524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827088" y="3429000"/>
            <a:ext cx="805815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10.9.3</a:t>
            </a:r>
          </a:p>
          <a:p>
            <a:pPr>
              <a:spcBef>
                <a:spcPct val="5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的邻接矩阵，对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令</a:t>
            </a:r>
          </a:p>
          <a:p>
            <a:pPr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 　 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。则存在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       和        当且仅当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中有一条包含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的有向回路。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(P205)</a:t>
            </a:r>
          </a:p>
        </p:txBody>
      </p:sp>
      <p:graphicFrame>
        <p:nvGraphicFramePr>
          <p:cNvPr id="356358" name="Object 6"/>
          <p:cNvGraphicFramePr>
            <a:graphicFrameLocks noChangeAspect="1"/>
          </p:cNvGraphicFramePr>
          <p:nvPr/>
        </p:nvGraphicFramePr>
        <p:xfrm>
          <a:off x="1547813" y="4652963"/>
          <a:ext cx="792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20" name="Equation" r:id="rId7" imgW="355320" imgH="291960" progId="Equation.DSMT4">
                  <p:embed/>
                </p:oleObj>
              </mc:Choice>
              <mc:Fallback>
                <p:oleObj name="Equation" r:id="rId7" imgW="355320" imgH="291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652963"/>
                        <a:ext cx="7921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9" name="Object 7"/>
          <p:cNvGraphicFramePr>
            <a:graphicFrameLocks noChangeAspect="1"/>
          </p:cNvGraphicFramePr>
          <p:nvPr/>
        </p:nvGraphicFramePr>
        <p:xfrm>
          <a:off x="7092950" y="4649788"/>
          <a:ext cx="11287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21" name="Equation" r:id="rId9" imgW="482400" imgH="253800" progId="Equation.DSMT4">
                  <p:embed/>
                </p:oleObj>
              </mc:Choice>
              <mc:Fallback>
                <p:oleObj name="Equation" r:id="rId9" imgW="48240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4649788"/>
                        <a:ext cx="11287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6360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652963"/>
            <a:ext cx="1185862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6361" name="Text Box 9"/>
          <p:cNvSpPr txBox="1">
            <a:spLocks noChangeArrowheads="1"/>
          </p:cNvSpPr>
          <p:nvPr/>
        </p:nvSpPr>
        <p:spPr bwMode="auto">
          <a:xfrm>
            <a:off x="1042988" y="5949950"/>
            <a:ext cx="7705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10.9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及其推论对于无向图同样成立。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44C9-8962-408C-AFCA-CF2557308AD8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D9C-8AEB-4007-A680-7283F9CC4A0D}" type="slidenum">
              <a:rPr lang="en-US" altLang="zh-CN"/>
              <a:pPr/>
              <a:t>154</a:t>
            </a:fld>
            <a:r>
              <a:rPr lang="en-US" altLang="zh-CN"/>
              <a:t>/171</a:t>
            </a:r>
          </a:p>
        </p:txBody>
      </p:sp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1042988" y="1052513"/>
            <a:ext cx="7842250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10.9.2</a:t>
            </a:r>
          </a:p>
          <a:p>
            <a:pPr>
              <a:spcBef>
                <a:spcPct val="5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 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(a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ij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的邻接矩阵，对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令</a:t>
            </a:r>
          </a:p>
          <a:p>
            <a:pPr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aseline="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 　 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。则对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　　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=0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恒成立（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≠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）当且仅当从结点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不可达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357379" name="Object 3"/>
          <p:cNvGraphicFramePr>
            <a:graphicFrameLocks noChangeAspect="1"/>
          </p:cNvGraphicFramePr>
          <p:nvPr/>
        </p:nvGraphicFramePr>
        <p:xfrm>
          <a:off x="1762125" y="2276475"/>
          <a:ext cx="7921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42" name="Equation" r:id="rId3" imgW="355320" imgH="291960" progId="Equation.DSMT4">
                  <p:embed/>
                </p:oleObj>
              </mc:Choice>
              <mc:Fallback>
                <p:oleObj name="Equation" r:id="rId3" imgW="355320" imgH="29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2276475"/>
                        <a:ext cx="7921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0" name="Object 4"/>
          <p:cNvGraphicFramePr>
            <a:graphicFrameLocks noChangeAspect="1"/>
          </p:cNvGraphicFramePr>
          <p:nvPr/>
        </p:nvGraphicFramePr>
        <p:xfrm>
          <a:off x="6084888" y="2205038"/>
          <a:ext cx="5524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43" name="Equation" r:id="rId5" imgW="228600" imgH="279360" progId="Equation.DSMT4">
                  <p:embed/>
                </p:oleObj>
              </mc:Choice>
              <mc:Fallback>
                <p:oleObj name="Equation" r:id="rId5" imgW="22860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205038"/>
                        <a:ext cx="5524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1042988" y="3429000"/>
            <a:ext cx="784225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10.9.3</a:t>
            </a:r>
          </a:p>
          <a:p>
            <a:pPr>
              <a:spcBef>
                <a:spcPct val="5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 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aseline="-30000" dirty="0" err="1"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aseline="-30000" dirty="0" err="1"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的邻接矩阵，对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en-US" sz="2800" dirty="0"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令</a:t>
            </a:r>
          </a:p>
          <a:p>
            <a:pPr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aseline="30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＝ 　 </a:t>
            </a:r>
            <a:r>
              <a:rPr lang="en-US" altLang="zh-CN" sz="2800" baseline="-30000" dirty="0" err="1"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。则存在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使       和        当且仅当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中有一条包含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 dirty="0" err="1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的有向回路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357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893261"/>
              </p:ext>
            </p:extLst>
          </p:nvPr>
        </p:nvGraphicFramePr>
        <p:xfrm>
          <a:off x="1763688" y="4650581"/>
          <a:ext cx="7921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44" name="Equation" r:id="rId7" imgW="355320" imgH="291960" progId="Equation.DSMT4">
                  <p:embed/>
                </p:oleObj>
              </mc:Choice>
              <mc:Fallback>
                <p:oleObj name="Equation" r:id="rId7" imgW="355320" imgH="291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650581"/>
                        <a:ext cx="7921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3" name="Object 7"/>
          <p:cNvGraphicFramePr>
            <a:graphicFrameLocks noChangeAspect="1"/>
          </p:cNvGraphicFramePr>
          <p:nvPr/>
        </p:nvGraphicFramePr>
        <p:xfrm>
          <a:off x="7235825" y="4724400"/>
          <a:ext cx="9858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45" name="Equation" r:id="rId9" imgW="482400" imgH="253800" progId="Equation.DSMT4">
                  <p:embed/>
                </p:oleObj>
              </mc:Choice>
              <mc:Fallback>
                <p:oleObj name="Equation" r:id="rId9" imgW="48240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724400"/>
                        <a:ext cx="9858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7384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652963"/>
            <a:ext cx="1185862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1042988" y="5949950"/>
            <a:ext cx="7705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10.9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及其推论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对于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无向图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同样成立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D37A-1B1C-4874-83B4-A1DE770EF9BF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93CF-B86C-411D-86B6-5B6CA5BCA85E}" type="slidenum">
              <a:rPr lang="en-US" altLang="zh-CN"/>
              <a:pPr/>
              <a:t>155</a:t>
            </a:fld>
            <a:r>
              <a:rPr lang="en-US" altLang="zh-CN"/>
              <a:t>/171</a:t>
            </a:r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结论</a:t>
            </a:r>
          </a:p>
        </p:txBody>
      </p:sp>
      <p:sp>
        <p:nvSpPr>
          <p:cNvPr id="358403" name="Rectangle 3"/>
          <p:cNvSpPr>
            <a:spLocks noChangeArrowheads="1"/>
          </p:cNvSpPr>
          <p:nvPr/>
        </p:nvSpPr>
        <p:spPr bwMode="auto">
          <a:xfrm>
            <a:off x="1066800" y="1066800"/>
            <a:ext cx="7773988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为简单有向图，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的邻接矩阵，令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zh-CN" altLang="en-US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其中：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　  为从结点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长度小于等于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的有向道路数目；　为结点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到自身的长度小于等于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的回路数目；　　　为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中长度小于等于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的道路（含回路）总数；　　为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中所有长度小于等于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的回路总数。</a:t>
            </a:r>
          </a:p>
        </p:txBody>
      </p:sp>
      <p:graphicFrame>
        <p:nvGraphicFramePr>
          <p:cNvPr id="358404" name="Object 4"/>
          <p:cNvGraphicFramePr>
            <a:graphicFrameLocks noChangeAspect="1"/>
          </p:cNvGraphicFramePr>
          <p:nvPr/>
        </p:nvGraphicFramePr>
        <p:xfrm>
          <a:off x="2195513" y="2276475"/>
          <a:ext cx="50022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4" name="Equation" r:id="rId3" imgW="2501640" imgH="304560" progId="Equation.DSMT4">
                  <p:embed/>
                </p:oleObj>
              </mc:Choice>
              <mc:Fallback>
                <p:oleObj name="Equation" r:id="rId3" imgW="2501640" imgH="304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276475"/>
                        <a:ext cx="50022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5" name="Object 5"/>
          <p:cNvGraphicFramePr>
            <a:graphicFrameLocks noChangeAspect="1"/>
          </p:cNvGraphicFramePr>
          <p:nvPr/>
        </p:nvGraphicFramePr>
        <p:xfrm>
          <a:off x="2411413" y="2997200"/>
          <a:ext cx="4113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5" name="Equation" r:id="rId5" imgW="2057400" imgH="457200" progId="Equation.DSMT4">
                  <p:embed/>
                </p:oleObj>
              </mc:Choice>
              <mc:Fallback>
                <p:oleObj name="Equation" r:id="rId5" imgW="20574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997200"/>
                        <a:ext cx="41132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F465-B5D4-4595-A774-208E48F6F182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24BC-340E-482C-85E6-B9796B8E8F57}" type="slidenum">
              <a:rPr lang="en-US" altLang="zh-CN"/>
              <a:pPr/>
              <a:t>156</a:t>
            </a:fld>
            <a:r>
              <a:rPr lang="en-US" altLang="zh-CN"/>
              <a:t>/171</a:t>
            </a: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结论</a:t>
            </a:r>
          </a:p>
        </p:txBody>
      </p:sp>
      <p:sp>
        <p:nvSpPr>
          <p:cNvPr id="359427" name="Rectangle 3"/>
          <p:cNvSpPr>
            <a:spLocks noChangeArrowheads="1"/>
          </p:cNvSpPr>
          <p:nvPr/>
        </p:nvSpPr>
        <p:spPr bwMode="auto">
          <a:xfrm>
            <a:off x="1066800" y="1066800"/>
            <a:ext cx="7773988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为简单有向图，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aseline="-30000" dirty="0" err="1"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aseline="-30000" dirty="0" err="1"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的邻接矩阵，令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其中：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则　  为从结点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长度小于等于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有向道路数目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　为结点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到自身的长度小于等于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回路数目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　　　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中长度小于等于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道路（含回路）总数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　　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中所有长度小于等于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回路总数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359428" name="Object 4"/>
          <p:cNvGraphicFramePr>
            <a:graphicFrameLocks noChangeAspect="1"/>
          </p:cNvGraphicFramePr>
          <p:nvPr/>
        </p:nvGraphicFramePr>
        <p:xfrm>
          <a:off x="2195513" y="2276475"/>
          <a:ext cx="50022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8" name="Equation" r:id="rId3" imgW="2501640" imgH="304560" progId="Equation.DSMT4">
                  <p:embed/>
                </p:oleObj>
              </mc:Choice>
              <mc:Fallback>
                <p:oleObj name="Equation" r:id="rId3" imgW="2501640" imgH="304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276475"/>
                        <a:ext cx="50022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29" name="Object 5"/>
          <p:cNvGraphicFramePr>
            <a:graphicFrameLocks noChangeAspect="1"/>
          </p:cNvGraphicFramePr>
          <p:nvPr/>
        </p:nvGraphicFramePr>
        <p:xfrm>
          <a:off x="2411413" y="2997200"/>
          <a:ext cx="4113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9" name="Equation" r:id="rId5" imgW="2057400" imgH="457200" progId="Equation.DSMT4">
                  <p:embed/>
                </p:oleObj>
              </mc:Choice>
              <mc:Fallback>
                <p:oleObj name="Equation" r:id="rId5" imgW="20574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997200"/>
                        <a:ext cx="41132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2771775" y="3716338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20" name="Equation" r:id="rId7" imgW="228600" imgH="279360" progId="Equation.DSMT4">
                  <p:embed/>
                </p:oleObj>
              </mc:Choice>
              <mc:Fallback>
                <p:oleObj name="Equation" r:id="rId7" imgW="22860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716338"/>
                        <a:ext cx="457200" cy="5588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1" name="Object 7"/>
          <p:cNvGraphicFramePr>
            <a:graphicFrameLocks noChangeAspect="1"/>
          </p:cNvGraphicFramePr>
          <p:nvPr/>
        </p:nvGraphicFramePr>
        <p:xfrm>
          <a:off x="4284663" y="4221163"/>
          <a:ext cx="457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21" name="Equation" r:id="rId9" imgW="228600" imgH="253800" progId="Equation.DSMT4">
                  <p:embed/>
                </p:oleObj>
              </mc:Choice>
              <mc:Fallback>
                <p:oleObj name="Equation" r:id="rId9" imgW="22860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221163"/>
                        <a:ext cx="457200" cy="508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2" name="Object 8"/>
          <p:cNvGraphicFramePr>
            <a:graphicFrameLocks noChangeAspect="1"/>
          </p:cNvGraphicFramePr>
          <p:nvPr/>
        </p:nvGraphicFramePr>
        <p:xfrm>
          <a:off x="4859338" y="4652963"/>
          <a:ext cx="10080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22" name="Equation" r:id="rId11" imgW="558720" imgH="419040" progId="Equation.DSMT4">
                  <p:embed/>
                </p:oleObj>
              </mc:Choice>
              <mc:Fallback>
                <p:oleObj name="Equation" r:id="rId11" imgW="55872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652963"/>
                        <a:ext cx="1008062" cy="6477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3" name="Object 9"/>
          <p:cNvGraphicFramePr>
            <a:graphicFrameLocks noChangeAspect="1"/>
          </p:cNvGraphicFramePr>
          <p:nvPr/>
        </p:nvGraphicFramePr>
        <p:xfrm>
          <a:off x="6011863" y="5229225"/>
          <a:ext cx="7397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23" name="Equation" r:id="rId13" imgW="406080" imgH="393480" progId="Equation.DSMT4">
                  <p:embed/>
                </p:oleObj>
              </mc:Choice>
              <mc:Fallback>
                <p:oleObj name="Equation" r:id="rId13" imgW="40608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229225"/>
                        <a:ext cx="739775" cy="717550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99AC-8E5D-4E70-8C63-9AAFBC3D4271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672D-51EB-4F90-97B1-35096DFE262D}" type="slidenum">
              <a:rPr lang="en-US" altLang="zh-CN"/>
              <a:pPr/>
              <a:t>157</a:t>
            </a:fld>
            <a:r>
              <a:rPr lang="en-US" altLang="zh-CN"/>
              <a:t>/171</a:t>
            </a:r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可达性矩阵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1143000" y="1143000"/>
            <a:ext cx="7772400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10.18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阶简单有向图，其中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，并假定结点已经有了从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的次序，定义相应的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阶方阵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，其中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360452" name="Object 4"/>
          <p:cNvGraphicFramePr>
            <a:graphicFrameLocks noChangeAspect="1"/>
          </p:cNvGraphicFramePr>
          <p:nvPr/>
        </p:nvGraphicFramePr>
        <p:xfrm>
          <a:off x="1979613" y="2708275"/>
          <a:ext cx="643096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69" name="Equation" r:id="rId3" imgW="2958840" imgH="507960" progId="Equation.DSMT4">
                  <p:embed/>
                </p:oleObj>
              </mc:Choice>
              <mc:Fallback>
                <p:oleObj name="Equation" r:id="rId3" imgW="295884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08275"/>
                        <a:ext cx="643096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1619250" y="3789363"/>
            <a:ext cx="7200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(i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……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n)</a:t>
            </a:r>
          </a:p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称矩阵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为图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可达性矩阵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60454" name="Rectangle 6"/>
          <p:cNvSpPr>
            <a:spLocks noChangeArrowheads="1"/>
          </p:cNvSpPr>
          <p:nvPr/>
        </p:nvSpPr>
        <p:spPr bwMode="auto">
          <a:xfrm>
            <a:off x="1187450" y="4581525"/>
            <a:ext cx="77057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可达性矩阵表明了图中任何两个不同的结点之间是否  存在至少一条道路，以及在任何结点处是否存在回路。</a:t>
            </a:r>
          </a:p>
          <a:p>
            <a:pPr algn="just">
              <a:buClr>
                <a:srgbClr val="B2B2B2"/>
              </a:buClr>
              <a:buFont typeface="Wingdings" pitchFamily="2" charset="2"/>
              <a:buChar char="n"/>
            </a:pPr>
            <a:endParaRPr lang="zh-CN" altLang="en-US" b="1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无向图的可达性矩阵是对称的，而有向图的可达性矩阵则不一定对称。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28C0-1FB9-4CF9-A7AB-77BB06577C5D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2793-2FD5-47D1-A558-B1B41536625D}" type="slidenum">
              <a:rPr lang="en-US" altLang="zh-CN"/>
              <a:pPr/>
              <a:t>158</a:t>
            </a:fld>
            <a:r>
              <a:rPr lang="en-US" altLang="zh-CN"/>
              <a:t>/171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可达性矩阵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1143000" y="1143000"/>
            <a:ext cx="7772400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10.18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阶简单有向图，其中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，并假定结点已经有了从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的次序，定义相应的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阶方阵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(p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，其中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361476" name="Object 4"/>
          <p:cNvGraphicFramePr>
            <a:graphicFrameLocks noChangeAspect="1"/>
          </p:cNvGraphicFramePr>
          <p:nvPr/>
        </p:nvGraphicFramePr>
        <p:xfrm>
          <a:off x="1979613" y="2708275"/>
          <a:ext cx="643096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93" name="Equation" r:id="rId3" imgW="2958840" imgH="507960" progId="Equation.DSMT4">
                  <p:embed/>
                </p:oleObj>
              </mc:Choice>
              <mc:Fallback>
                <p:oleObj name="Equation" r:id="rId3" imgW="295884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08275"/>
                        <a:ext cx="643096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1619250" y="3789363"/>
            <a:ext cx="7200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Times New Roman"/>
                <a:ea typeface="楷体_GB2312" pitchFamily="49" charset="-122"/>
              </a:rPr>
              <a:t>……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n)</a:t>
            </a:r>
          </a:p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称矩阵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的可达性矩阵。</a:t>
            </a:r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1187450" y="4581525"/>
            <a:ext cx="77057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可达性矩阵表明了图中任何两个不同的结点之间是否  存在至少一条道路，以及在任何结点处是否存在回路。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n"/>
            </a:pPr>
            <a:endParaRPr lang="zh-CN" altLang="en-US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无向图的可达性矩阵是对称的，而有向图的可达性矩阵则不一定对称。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F892-BFEA-4113-B1AA-37C0293B2440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71C1-E4B8-4EC7-9738-30A680CEAB30}" type="slidenum">
              <a:rPr lang="en-US" altLang="zh-CN"/>
              <a:pPr/>
              <a:t>159</a:t>
            </a:fld>
            <a:r>
              <a:rPr lang="en-US" altLang="zh-CN"/>
              <a:t>/171</a:t>
            </a:r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可达性矩阵</a:t>
            </a:r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1143000" y="1143000"/>
            <a:ext cx="7772400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10.18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阶简单有向图，其中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，并假定结点已经有了从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的次序，定义相应的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阶方阵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(p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，其中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362500" name="Object 4"/>
          <p:cNvGraphicFramePr>
            <a:graphicFrameLocks noChangeAspect="1"/>
          </p:cNvGraphicFramePr>
          <p:nvPr/>
        </p:nvGraphicFramePr>
        <p:xfrm>
          <a:off x="1979613" y="2708275"/>
          <a:ext cx="643096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17" name="Equation" r:id="rId3" imgW="2958840" imgH="507960" progId="Equation.DSMT4">
                  <p:embed/>
                </p:oleObj>
              </mc:Choice>
              <mc:Fallback>
                <p:oleObj name="Equation" r:id="rId3" imgW="295884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08275"/>
                        <a:ext cx="643096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1619250" y="3789363"/>
            <a:ext cx="7200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Times New Roman"/>
                <a:ea typeface="楷体_GB2312" pitchFamily="49" charset="-122"/>
              </a:rPr>
              <a:t>……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n)</a:t>
            </a:r>
          </a:p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称矩阵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的可达性矩阵。</a:t>
            </a:r>
          </a:p>
        </p:txBody>
      </p:sp>
      <p:sp>
        <p:nvSpPr>
          <p:cNvPr id="362502" name="Rectangle 6"/>
          <p:cNvSpPr>
            <a:spLocks noChangeArrowheads="1"/>
          </p:cNvSpPr>
          <p:nvPr/>
        </p:nvSpPr>
        <p:spPr bwMode="auto">
          <a:xfrm>
            <a:off x="1187450" y="4581525"/>
            <a:ext cx="77057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可达性矩阵表明了图中任何两个不同的结点之间是否  存在至少一条道路，以及在任何结点处是否存在回路。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n"/>
            </a:pPr>
            <a:endParaRPr lang="zh-CN" altLang="en-US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无向图的可达性矩阵是对称的，而有向图的可达性矩阵则不一定对称。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B89-6C89-4DAA-AB04-D42921B123D9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3DE1-AF55-4227-9DB9-3B91FDD6258F}" type="slidenum">
              <a:rPr lang="en-US" altLang="zh-CN"/>
              <a:pPr/>
              <a:t>16</a:t>
            </a:fld>
            <a:r>
              <a:rPr lang="en-US" altLang="zh-CN"/>
              <a:t>/171</a:t>
            </a: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图的分类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按边的重数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1042988" y="1268413"/>
            <a:ext cx="7773987" cy="436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在有向图中，两个结点间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包括结点自身间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若有同始点和同终点的几条边，则这几条边称为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平行边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在无向图中，两个结点间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包括结点自身间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若有几条边，则这几条边称为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平行边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含有平行边的图称为多重图；</a:t>
            </a:r>
          </a:p>
          <a:p>
            <a:pPr marL="533400" indent="-5334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含有环的多重图称为广义图（伪图）；</a:t>
            </a:r>
          </a:p>
          <a:p>
            <a:pPr marL="533400" indent="-5334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满足定义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10.1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的图称为简单图。</a:t>
            </a:r>
          </a:p>
          <a:p>
            <a:pPr marL="533400" indent="-5334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将多重图和广义图中的平行边代之以一条边，去掉环，可以得到一个简单图，称为原来图的基图。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C7-227B-4D0E-BCCB-CE7FAB218E5D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9E85-9B86-4939-9D56-8072359C905F}" type="slidenum">
              <a:rPr lang="en-US" altLang="zh-CN"/>
              <a:pPr/>
              <a:t>160</a:t>
            </a:fld>
            <a:r>
              <a:rPr lang="en-US" altLang="zh-CN"/>
              <a:t>/171</a:t>
            </a:r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可达性矩阵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中元素的确定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1187450" y="1052513"/>
            <a:ext cx="74469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由矩阵                        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可知：</a:t>
            </a: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1042988" y="2060575"/>
            <a:ext cx="7848600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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      ，则表明从结点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不可达的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如　    ，则表明从结点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至少有长度为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m(1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的通路，即此时从结点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可达的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所以有：</a:t>
            </a:r>
          </a:p>
        </p:txBody>
      </p:sp>
      <p:graphicFrame>
        <p:nvGraphicFramePr>
          <p:cNvPr id="363525" name="Object 5"/>
          <p:cNvGraphicFramePr>
            <a:graphicFrameLocks noChangeAspect="1"/>
          </p:cNvGraphicFramePr>
          <p:nvPr/>
        </p:nvGraphicFramePr>
        <p:xfrm>
          <a:off x="3132138" y="1125538"/>
          <a:ext cx="50022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58" name="Equation" r:id="rId3" imgW="2501640" imgH="304560" progId="Equation.DSMT4">
                  <p:embed/>
                </p:oleObj>
              </mc:Choice>
              <mc:Fallback>
                <p:oleObj name="Equation" r:id="rId3" imgW="2501640" imgH="304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125538"/>
                        <a:ext cx="50022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6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771775" y="3716338"/>
          <a:ext cx="2449513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59" name="Equation" r:id="rId5" imgW="1218960" imgH="558720" progId="Equation.DSMT4">
                  <p:embed/>
                </p:oleObj>
              </mc:Choice>
              <mc:Fallback>
                <p:oleObj name="Equation" r:id="rId5" imgW="1218960" imgH="558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716338"/>
                        <a:ext cx="2449513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352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133600"/>
            <a:ext cx="9350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352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636838"/>
            <a:ext cx="9350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3529" name="Text Box 9"/>
          <p:cNvSpPr txBox="1">
            <a:spLocks noChangeArrowheads="1"/>
          </p:cNvSpPr>
          <p:nvPr/>
        </p:nvSpPr>
        <p:spPr bwMode="auto">
          <a:xfrm>
            <a:off x="1116013" y="4868863"/>
            <a:ext cx="7848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如果将邻接矩阵看成关系矩阵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，则求可达性矩阵就相当于求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的传递闭包。因此可采用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Warshall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算法来求可达性矩阵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A108-6598-44D2-98BB-856D7D9A056B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11AD-8B94-4501-8DB7-538E8A909744}" type="slidenum">
              <a:rPr lang="en-US" altLang="zh-CN"/>
              <a:pPr/>
              <a:t>161</a:t>
            </a:fld>
            <a:r>
              <a:rPr lang="en-US" altLang="zh-CN"/>
              <a:t>/171</a:t>
            </a:r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可达性矩阵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中元素的确定</a:t>
            </a: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1187450" y="1052513"/>
            <a:ext cx="74469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由矩阵                        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可知：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1042988" y="2060575"/>
            <a:ext cx="7848600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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如      ，则表明从结点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是不可达的；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如　    ，则表明从结点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至少有长度为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m(1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r)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的通路，即此时从结点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是可达的。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所以有：</a:t>
            </a:r>
          </a:p>
        </p:txBody>
      </p:sp>
      <p:graphicFrame>
        <p:nvGraphicFramePr>
          <p:cNvPr id="364549" name="Object 5"/>
          <p:cNvGraphicFramePr>
            <a:graphicFrameLocks noChangeAspect="1"/>
          </p:cNvGraphicFramePr>
          <p:nvPr/>
        </p:nvGraphicFramePr>
        <p:xfrm>
          <a:off x="3132138" y="1125538"/>
          <a:ext cx="50022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82" name="Equation" r:id="rId3" imgW="2501640" imgH="304560" progId="Equation.DSMT4">
                  <p:embed/>
                </p:oleObj>
              </mc:Choice>
              <mc:Fallback>
                <p:oleObj name="Equation" r:id="rId3" imgW="2501640" imgH="304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125538"/>
                        <a:ext cx="50022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771775" y="3716338"/>
          <a:ext cx="2449513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83" name="Equation" r:id="rId5" imgW="1218960" imgH="558720" progId="Equation.DSMT4">
                  <p:embed/>
                </p:oleObj>
              </mc:Choice>
              <mc:Fallback>
                <p:oleObj name="Equation" r:id="rId5" imgW="1218960" imgH="558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716338"/>
                        <a:ext cx="2449513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455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133600"/>
            <a:ext cx="9350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455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636838"/>
            <a:ext cx="9350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4553" name="Text Box 9"/>
          <p:cNvSpPr txBox="1">
            <a:spLocks noChangeArrowheads="1"/>
          </p:cNvSpPr>
          <p:nvPr/>
        </p:nvSpPr>
        <p:spPr bwMode="auto">
          <a:xfrm>
            <a:off x="971550" y="5157788"/>
            <a:ext cx="7920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将邻接矩阵看成关系矩阵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，则求可达性矩阵就相当于求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的传递闭包。因此可采用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Warshall 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（参见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§4.4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讲）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来求可达性矩阵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DC2-024A-4782-B196-678400273784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7EC8-A111-425E-8B9E-D2CB648FD00B}" type="slidenum">
              <a:rPr lang="en-US" altLang="zh-CN"/>
              <a:pPr/>
              <a:t>162</a:t>
            </a:fld>
            <a:r>
              <a:rPr lang="en-US" altLang="zh-CN"/>
              <a:t>/171</a:t>
            </a:r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可达性矩阵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中元素的确定</a:t>
            </a:r>
          </a:p>
        </p:txBody>
      </p:sp>
      <p:sp>
        <p:nvSpPr>
          <p:cNvPr id="365571" name="Rectangle 3"/>
          <p:cNvSpPr>
            <a:spLocks noChangeArrowheads="1"/>
          </p:cNvSpPr>
          <p:nvPr/>
        </p:nvSpPr>
        <p:spPr bwMode="auto">
          <a:xfrm>
            <a:off x="1187450" y="1052513"/>
            <a:ext cx="74469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由矩阵                        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可知：</a:t>
            </a: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1042988" y="2060575"/>
            <a:ext cx="7848600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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如      ，则表明从结点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是不可达的；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如　    ，则表明从结点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至少有长度为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m(1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r)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的通路，即此时从结点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是可达的。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所以有：</a:t>
            </a:r>
          </a:p>
        </p:txBody>
      </p:sp>
      <p:graphicFrame>
        <p:nvGraphicFramePr>
          <p:cNvPr id="365573" name="Object 5"/>
          <p:cNvGraphicFramePr>
            <a:graphicFrameLocks noChangeAspect="1"/>
          </p:cNvGraphicFramePr>
          <p:nvPr/>
        </p:nvGraphicFramePr>
        <p:xfrm>
          <a:off x="3132138" y="1125538"/>
          <a:ext cx="50022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07" name="Equation" r:id="rId3" imgW="2501640" imgH="304560" progId="Equation.DSMT4">
                  <p:embed/>
                </p:oleObj>
              </mc:Choice>
              <mc:Fallback>
                <p:oleObj name="Equation" r:id="rId3" imgW="2501640" imgH="304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125538"/>
                        <a:ext cx="50022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771775" y="3716338"/>
          <a:ext cx="2449513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08" name="Equation" r:id="rId5" imgW="1218960" imgH="558720" progId="Equation.DSMT4">
                  <p:embed/>
                </p:oleObj>
              </mc:Choice>
              <mc:Fallback>
                <p:oleObj name="Equation" r:id="rId5" imgW="1218960" imgH="558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716338"/>
                        <a:ext cx="2449513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557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133600"/>
            <a:ext cx="9350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557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636838"/>
            <a:ext cx="9350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1116013" y="4868863"/>
            <a:ext cx="78486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将邻接矩阵看成关系矩阵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，则求可达性矩阵就相当于求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的传递闭包。因此可采用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Warshall 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（参见第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4.4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讲）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来求可达性矩阵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65578" name="Rectangle 10"/>
          <p:cNvSpPr>
            <a:spLocks noChangeArrowheads="1"/>
          </p:cNvSpPr>
          <p:nvPr/>
        </p:nvSpPr>
        <p:spPr bwMode="auto">
          <a:xfrm>
            <a:off x="684213" y="2636838"/>
            <a:ext cx="8208962" cy="2193925"/>
          </a:xfrm>
          <a:prstGeom prst="rect">
            <a:avLst/>
          </a:prstGeom>
          <a:solidFill>
            <a:srgbClr val="FFFF99"/>
          </a:solidFill>
          <a:ln w="50800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计算过程可以简述为：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按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列号顺序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邻接矩阵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的每一列中元素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从上至下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依次扫描。如果当前扫描的是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列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，那么当遇到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时，将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所对应的行加上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行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（逻辑加！）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1691-1567-4189-887D-175C30B58BA1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E1DD-D832-472D-9680-9D8FF48FB525}" type="slidenum">
              <a:rPr lang="en-US" altLang="zh-CN"/>
              <a:pPr/>
              <a:t>163</a:t>
            </a:fld>
            <a:r>
              <a:rPr lang="en-US" altLang="zh-CN"/>
              <a:t>/171</a:t>
            </a: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ea typeface="黑体" pitchFamily="2" charset="-122"/>
              </a:rPr>
              <a:t>构造有向图的全部强分图的方法</a:t>
            </a:r>
          </a:p>
        </p:txBody>
      </p:sp>
      <p:sp>
        <p:nvSpPr>
          <p:cNvPr id="366595" name="Rectangle 3"/>
          <p:cNvSpPr>
            <a:spLocks noChangeArrowheads="1"/>
          </p:cNvSpPr>
          <p:nvPr/>
        </p:nvSpPr>
        <p:spPr bwMode="auto">
          <a:xfrm>
            <a:off x="971550" y="1125538"/>
            <a:ext cx="7913688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为有向图，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的可达性矩阵，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的转置矩阵，定义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布尔积</a:t>
            </a:r>
            <a:r>
              <a:rPr lang="en-US" altLang="zh-CN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⊙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如下：</a:t>
            </a:r>
          </a:p>
          <a:p>
            <a:pPr marL="342900" indent="-342900" algn="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6659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411413" y="2852738"/>
          <a:ext cx="369728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14" name="Equation" r:id="rId4" imgW="1511280" imgH="482400" progId="Equation.DSMT4">
                  <p:embed/>
                </p:oleObj>
              </mc:Choice>
              <mc:Fallback>
                <p:oleObj name="Equation" r:id="rId4" imgW="151128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852738"/>
                        <a:ext cx="3697287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7" name="AutoShape 5"/>
          <p:cNvSpPr>
            <a:spLocks noChangeArrowheads="1"/>
          </p:cNvSpPr>
          <p:nvPr/>
        </p:nvSpPr>
        <p:spPr bwMode="auto">
          <a:xfrm>
            <a:off x="6948488" y="2420938"/>
            <a:ext cx="1655762" cy="1008062"/>
          </a:xfrm>
          <a:prstGeom prst="wedgeRoundRectCallout">
            <a:avLst>
              <a:gd name="adj1" fmla="val -116537"/>
              <a:gd name="adj2" fmla="val 528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将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看为布尔矩阵</a:t>
            </a:r>
          </a:p>
        </p:txBody>
      </p:sp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1042988" y="4149725"/>
            <a:ext cx="7821612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⊙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的第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行的非零元素在第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列，则结点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在同一个强分图中，即点诱导子图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）就是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的一个强分图。</a:t>
            </a:r>
          </a:p>
        </p:txBody>
      </p:sp>
      <p:pic>
        <p:nvPicPr>
          <p:cNvPr id="36660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877272"/>
            <a:ext cx="5177334" cy="75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3070-EAF5-48DC-A5DB-8656A00BDD54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139B-207E-4336-A3D0-0B0A7CC5EF51}" type="slidenum">
              <a:rPr lang="en-US" altLang="zh-CN"/>
              <a:pPr/>
              <a:t>164</a:t>
            </a:fld>
            <a:r>
              <a:rPr lang="en-US" altLang="zh-CN"/>
              <a:t>/171</a:t>
            </a: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ea typeface="黑体" pitchFamily="2" charset="-122"/>
              </a:rPr>
              <a:t>构造有向图的全部强分图的方法</a:t>
            </a:r>
          </a:p>
        </p:txBody>
      </p:sp>
      <p:sp>
        <p:nvSpPr>
          <p:cNvPr id="367619" name="Rectangle 3"/>
          <p:cNvSpPr>
            <a:spLocks noChangeArrowheads="1"/>
          </p:cNvSpPr>
          <p:nvPr/>
        </p:nvSpPr>
        <p:spPr bwMode="auto">
          <a:xfrm>
            <a:off x="971550" y="1125538"/>
            <a:ext cx="7913688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为有向图，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(p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的可达性矩阵，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aseline="3000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的转置矩阵，定义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aseline="3000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的布尔交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⊙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aseline="3000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如下：</a:t>
            </a:r>
          </a:p>
          <a:p>
            <a:pPr marL="342900" indent="-342900" algn="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6762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411413" y="2852738"/>
          <a:ext cx="369728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37" name="Equation" r:id="rId3" imgW="1511280" imgH="482400" progId="Equation.DSMT4">
                  <p:embed/>
                </p:oleObj>
              </mc:Choice>
              <mc:Fallback>
                <p:oleObj name="Equation" r:id="rId3" imgW="151128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852738"/>
                        <a:ext cx="3697287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1" name="AutoShape 5"/>
          <p:cNvSpPr>
            <a:spLocks noChangeArrowheads="1"/>
          </p:cNvSpPr>
          <p:nvPr/>
        </p:nvSpPr>
        <p:spPr bwMode="auto">
          <a:xfrm>
            <a:off x="6948488" y="2420938"/>
            <a:ext cx="1655762" cy="1008062"/>
          </a:xfrm>
          <a:prstGeom prst="wedgeRoundRectCallout">
            <a:avLst>
              <a:gd name="adj1" fmla="val -116537"/>
              <a:gd name="adj2" fmla="val 528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latin typeface="黑体" pitchFamily="2" charset="-122"/>
                <a:ea typeface="黑体" pitchFamily="2" charset="-122"/>
              </a:rPr>
              <a:t>将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看为布尔矩阵</a:t>
            </a:r>
          </a:p>
        </p:txBody>
      </p:sp>
      <p:sp>
        <p:nvSpPr>
          <p:cNvPr id="367622" name="Rectangle 6"/>
          <p:cNvSpPr>
            <a:spLocks noChangeArrowheads="1"/>
          </p:cNvSpPr>
          <p:nvPr/>
        </p:nvSpPr>
        <p:spPr bwMode="auto">
          <a:xfrm>
            <a:off x="1042988" y="4149725"/>
            <a:ext cx="7821612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⊙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行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的非零元素在第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baseline="-300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baseline="-300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CC00CC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 err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baseline="-30000" dirty="0" err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列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结点</a:t>
            </a:r>
            <a:r>
              <a:rPr lang="en-US" altLang="zh-CN" sz="2800" b="1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baseline="-50000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baseline="-50000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dirty="0">
                <a:solidFill>
                  <a:srgbClr val="FF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dirty="0" err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baseline="-50000" dirty="0" err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在同一个强分图中，即点诱导子图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800" b="1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baseline="-50000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baseline="-50000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dirty="0">
                <a:solidFill>
                  <a:srgbClr val="FF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dirty="0" err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baseline="-50000" dirty="0" err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就是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的一个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强分图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A65-7E62-4F95-A6FA-3E88FD7E971C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2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5AE2-2553-465C-9FDC-998A1410BDAC}" type="slidenum">
              <a:rPr lang="en-US" altLang="zh-CN"/>
              <a:pPr/>
              <a:t>165</a:t>
            </a:fld>
            <a:r>
              <a:rPr lang="en-US" altLang="zh-CN"/>
              <a:t>/171</a:t>
            </a:r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10.19</a:t>
            </a:r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>
            <a:off x="1066800" y="1166813"/>
            <a:ext cx="4267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利用可达性矩阵求右图的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所有强分图。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1066800" y="2133600"/>
            <a:ext cx="458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解 </a:t>
            </a:r>
            <a:r>
              <a:rPr lang="zh-CN" altLang="en-US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该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图的邻接和可达性矩阵为</a:t>
            </a:r>
          </a:p>
        </p:txBody>
      </p:sp>
      <p:graphicFrame>
        <p:nvGraphicFramePr>
          <p:cNvPr id="368645" name="Object 5"/>
          <p:cNvGraphicFramePr>
            <a:graphicFrameLocks noChangeAspect="1"/>
          </p:cNvGraphicFramePr>
          <p:nvPr/>
        </p:nvGraphicFramePr>
        <p:xfrm>
          <a:off x="1066800" y="2667000"/>
          <a:ext cx="235267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4" name="Equation" r:id="rId3" imgW="1244520" imgH="1015920" progId="Equation.DSMT4">
                  <p:embed/>
                </p:oleObj>
              </mc:Choice>
              <mc:Fallback>
                <p:oleObj name="Equation" r:id="rId3" imgW="1244520" imgH="10159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67000"/>
                        <a:ext cx="2352675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646" name="Group 6"/>
          <p:cNvGrpSpPr>
            <a:grpSpLocks/>
          </p:cNvGrpSpPr>
          <p:nvPr/>
        </p:nvGrpSpPr>
        <p:grpSpPr bwMode="auto">
          <a:xfrm>
            <a:off x="5364163" y="836613"/>
            <a:ext cx="3529012" cy="1654175"/>
            <a:chOff x="3255" y="542"/>
            <a:chExt cx="2265" cy="1042"/>
          </a:xfrm>
        </p:grpSpPr>
        <p:sp>
          <p:nvSpPr>
            <p:cNvPr id="368647" name="Text Box 7"/>
            <p:cNvSpPr txBox="1">
              <a:spLocks noChangeArrowheads="1"/>
            </p:cNvSpPr>
            <p:nvPr/>
          </p:nvSpPr>
          <p:spPr bwMode="auto">
            <a:xfrm>
              <a:off x="4592" y="126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368648" name="Text Box 8"/>
            <p:cNvSpPr txBox="1">
              <a:spLocks noChangeArrowheads="1"/>
            </p:cNvSpPr>
            <p:nvPr/>
          </p:nvSpPr>
          <p:spPr bwMode="auto">
            <a:xfrm>
              <a:off x="4700" y="54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68649" name="Text Box 9"/>
            <p:cNvSpPr txBox="1">
              <a:spLocks noChangeArrowheads="1"/>
            </p:cNvSpPr>
            <p:nvPr/>
          </p:nvSpPr>
          <p:spPr bwMode="auto">
            <a:xfrm>
              <a:off x="5324" y="105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368650" name="Text Box 10"/>
            <p:cNvSpPr txBox="1">
              <a:spLocks noChangeArrowheads="1"/>
            </p:cNvSpPr>
            <p:nvPr/>
          </p:nvSpPr>
          <p:spPr bwMode="auto">
            <a:xfrm>
              <a:off x="3909" y="1193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368651" name="Oval 11"/>
            <p:cNvSpPr>
              <a:spLocks noChangeArrowheads="1"/>
            </p:cNvSpPr>
            <p:nvPr/>
          </p:nvSpPr>
          <p:spPr bwMode="auto">
            <a:xfrm>
              <a:off x="4039" y="1248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68652" name="Oval 12"/>
            <p:cNvSpPr>
              <a:spLocks noChangeArrowheads="1"/>
            </p:cNvSpPr>
            <p:nvPr/>
          </p:nvSpPr>
          <p:spPr bwMode="auto">
            <a:xfrm>
              <a:off x="5212" y="1248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68653" name="Oval 13"/>
            <p:cNvSpPr>
              <a:spLocks noChangeArrowheads="1"/>
            </p:cNvSpPr>
            <p:nvPr/>
          </p:nvSpPr>
          <p:spPr bwMode="auto">
            <a:xfrm>
              <a:off x="4625" y="1248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68654" name="Oval 14"/>
            <p:cNvSpPr>
              <a:spLocks noChangeArrowheads="1"/>
            </p:cNvSpPr>
            <p:nvPr/>
          </p:nvSpPr>
          <p:spPr bwMode="auto">
            <a:xfrm>
              <a:off x="4625" y="739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68655" name="Line 15"/>
            <p:cNvSpPr>
              <a:spLocks noChangeShapeType="1"/>
            </p:cNvSpPr>
            <p:nvPr/>
          </p:nvSpPr>
          <p:spPr bwMode="auto">
            <a:xfrm>
              <a:off x="3522" y="1278"/>
              <a:ext cx="51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656" name="Arc 16"/>
            <p:cNvSpPr>
              <a:spLocks/>
            </p:cNvSpPr>
            <p:nvPr/>
          </p:nvSpPr>
          <p:spPr bwMode="auto">
            <a:xfrm>
              <a:off x="4675" y="1020"/>
              <a:ext cx="559" cy="24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2 w 43200"/>
                <a:gd name="T1" fmla="*/ 22316 h 23371"/>
                <a:gd name="T2" fmla="*/ 43127 w 43200"/>
                <a:gd name="T3" fmla="*/ 23371 h 23371"/>
                <a:gd name="T4" fmla="*/ 21600 w 43200"/>
                <a:gd name="T5" fmla="*/ 21600 h 2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371" fill="none" extrusionOk="0">
                  <a:moveTo>
                    <a:pt x="11" y="22316"/>
                  </a:moveTo>
                  <a:cubicBezTo>
                    <a:pt x="3" y="22077"/>
                    <a:pt x="0" y="218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91"/>
                    <a:pt x="43175" y="22781"/>
                    <a:pt x="43127" y="23371"/>
                  </a:cubicBezTo>
                </a:path>
                <a:path w="43200" h="23371" stroke="0" extrusionOk="0">
                  <a:moveTo>
                    <a:pt x="11" y="22316"/>
                  </a:moveTo>
                  <a:cubicBezTo>
                    <a:pt x="3" y="22077"/>
                    <a:pt x="0" y="218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91"/>
                    <a:pt x="43175" y="22781"/>
                    <a:pt x="43127" y="2337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657" name="Arc 17"/>
            <p:cNvSpPr>
              <a:spLocks/>
            </p:cNvSpPr>
            <p:nvPr/>
          </p:nvSpPr>
          <p:spPr bwMode="auto">
            <a:xfrm flipH="1" flipV="1">
              <a:off x="4673" y="1288"/>
              <a:ext cx="559" cy="230"/>
            </a:xfrm>
            <a:custGeom>
              <a:avLst/>
              <a:gdLst>
                <a:gd name="G0" fmla="+- 21576 0 0"/>
                <a:gd name="G1" fmla="+- 21600 0 0"/>
                <a:gd name="G2" fmla="+- 21600 0 0"/>
                <a:gd name="T0" fmla="*/ 0 w 43176"/>
                <a:gd name="T1" fmla="*/ 20577 h 21600"/>
                <a:gd name="T2" fmla="*/ 43176 w 43176"/>
                <a:gd name="T3" fmla="*/ 21600 h 21600"/>
                <a:gd name="T4" fmla="*/ 21576 w 4317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76" h="21600" fill="none" extrusionOk="0">
                  <a:moveTo>
                    <a:pt x="0" y="20577"/>
                  </a:moveTo>
                  <a:cubicBezTo>
                    <a:pt x="546" y="9058"/>
                    <a:pt x="10044" y="-1"/>
                    <a:pt x="21576" y="0"/>
                  </a:cubicBezTo>
                  <a:cubicBezTo>
                    <a:pt x="33505" y="0"/>
                    <a:pt x="43176" y="9670"/>
                    <a:pt x="43176" y="21600"/>
                  </a:cubicBezTo>
                </a:path>
                <a:path w="43176" h="21600" stroke="0" extrusionOk="0">
                  <a:moveTo>
                    <a:pt x="0" y="20577"/>
                  </a:moveTo>
                  <a:cubicBezTo>
                    <a:pt x="546" y="9058"/>
                    <a:pt x="10044" y="-1"/>
                    <a:pt x="21576" y="0"/>
                  </a:cubicBezTo>
                  <a:cubicBezTo>
                    <a:pt x="33505" y="0"/>
                    <a:pt x="43176" y="9670"/>
                    <a:pt x="43176" y="21600"/>
                  </a:cubicBezTo>
                  <a:lnTo>
                    <a:pt x="21576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658" name="Text Box 18"/>
            <p:cNvSpPr txBox="1">
              <a:spLocks noChangeArrowheads="1"/>
            </p:cNvSpPr>
            <p:nvPr/>
          </p:nvSpPr>
          <p:spPr bwMode="auto">
            <a:xfrm>
              <a:off x="3255" y="105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68659" name="Oval 19"/>
            <p:cNvSpPr>
              <a:spLocks noChangeArrowheads="1"/>
            </p:cNvSpPr>
            <p:nvPr/>
          </p:nvSpPr>
          <p:spPr bwMode="auto">
            <a:xfrm>
              <a:off x="3447" y="1248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368660" name="Arc 20"/>
            <p:cNvSpPr>
              <a:spLocks/>
            </p:cNvSpPr>
            <p:nvPr/>
          </p:nvSpPr>
          <p:spPr bwMode="auto">
            <a:xfrm>
              <a:off x="4070" y="1020"/>
              <a:ext cx="559" cy="24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2 w 43200"/>
                <a:gd name="T1" fmla="*/ 22316 h 23371"/>
                <a:gd name="T2" fmla="*/ 43127 w 43200"/>
                <a:gd name="T3" fmla="*/ 23371 h 23371"/>
                <a:gd name="T4" fmla="*/ 21600 w 43200"/>
                <a:gd name="T5" fmla="*/ 21600 h 2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371" fill="none" extrusionOk="0">
                  <a:moveTo>
                    <a:pt x="11" y="22316"/>
                  </a:moveTo>
                  <a:cubicBezTo>
                    <a:pt x="3" y="22077"/>
                    <a:pt x="0" y="218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91"/>
                    <a:pt x="43175" y="22781"/>
                    <a:pt x="43127" y="23371"/>
                  </a:cubicBezTo>
                </a:path>
                <a:path w="43200" h="23371" stroke="0" extrusionOk="0">
                  <a:moveTo>
                    <a:pt x="11" y="22316"/>
                  </a:moveTo>
                  <a:cubicBezTo>
                    <a:pt x="3" y="22077"/>
                    <a:pt x="0" y="218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91"/>
                    <a:pt x="43175" y="22781"/>
                    <a:pt x="43127" y="2337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661" name="Arc 21"/>
            <p:cNvSpPr>
              <a:spLocks/>
            </p:cNvSpPr>
            <p:nvPr/>
          </p:nvSpPr>
          <p:spPr bwMode="auto">
            <a:xfrm flipH="1" flipV="1">
              <a:off x="4068" y="1288"/>
              <a:ext cx="559" cy="230"/>
            </a:xfrm>
            <a:custGeom>
              <a:avLst/>
              <a:gdLst>
                <a:gd name="G0" fmla="+- 21576 0 0"/>
                <a:gd name="G1" fmla="+- 21600 0 0"/>
                <a:gd name="G2" fmla="+- 21600 0 0"/>
                <a:gd name="T0" fmla="*/ 0 w 43176"/>
                <a:gd name="T1" fmla="*/ 20577 h 21600"/>
                <a:gd name="T2" fmla="*/ 43176 w 43176"/>
                <a:gd name="T3" fmla="*/ 21600 h 21600"/>
                <a:gd name="T4" fmla="*/ 21576 w 4317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76" h="21600" fill="none" extrusionOk="0">
                  <a:moveTo>
                    <a:pt x="0" y="20577"/>
                  </a:moveTo>
                  <a:cubicBezTo>
                    <a:pt x="546" y="9058"/>
                    <a:pt x="10044" y="-1"/>
                    <a:pt x="21576" y="0"/>
                  </a:cubicBezTo>
                  <a:cubicBezTo>
                    <a:pt x="33505" y="0"/>
                    <a:pt x="43176" y="9670"/>
                    <a:pt x="43176" y="21600"/>
                  </a:cubicBezTo>
                </a:path>
                <a:path w="43176" h="21600" stroke="0" extrusionOk="0">
                  <a:moveTo>
                    <a:pt x="0" y="20577"/>
                  </a:moveTo>
                  <a:cubicBezTo>
                    <a:pt x="546" y="9058"/>
                    <a:pt x="10044" y="-1"/>
                    <a:pt x="21576" y="0"/>
                  </a:cubicBezTo>
                  <a:cubicBezTo>
                    <a:pt x="33505" y="0"/>
                    <a:pt x="43176" y="9670"/>
                    <a:pt x="43176" y="21600"/>
                  </a:cubicBezTo>
                  <a:lnTo>
                    <a:pt x="21576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662" name="Line 22"/>
            <p:cNvSpPr>
              <a:spLocks noChangeShapeType="1"/>
            </p:cNvSpPr>
            <p:nvPr/>
          </p:nvSpPr>
          <p:spPr bwMode="auto">
            <a:xfrm>
              <a:off x="4655" y="807"/>
              <a:ext cx="0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368663" name="Object 23"/>
          <p:cNvGraphicFramePr>
            <a:graphicFrameLocks noGrp="1" noChangeAspect="1"/>
          </p:cNvGraphicFramePr>
          <p:nvPr>
            <p:ph idx="1"/>
          </p:nvPr>
        </p:nvGraphicFramePr>
        <p:xfrm>
          <a:off x="3635375" y="2636838"/>
          <a:ext cx="2376488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5" name="公式" r:id="rId5" imgW="2234880" imgH="1866600" progId="Equation.3">
                  <p:embed/>
                </p:oleObj>
              </mc:Choice>
              <mc:Fallback>
                <p:oleObj name="公式" r:id="rId5" imgW="2234880" imgH="1866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636838"/>
                        <a:ext cx="2376488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4" name="Object 24"/>
          <p:cNvGraphicFramePr>
            <a:graphicFrameLocks noChangeAspect="1"/>
          </p:cNvGraphicFramePr>
          <p:nvPr/>
        </p:nvGraphicFramePr>
        <p:xfrm>
          <a:off x="6300788" y="2565400"/>
          <a:ext cx="26257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6" name="Equation" r:id="rId7" imgW="1307880" imgH="1015920" progId="Equation.DSMT4">
                  <p:embed/>
                </p:oleObj>
              </mc:Choice>
              <mc:Fallback>
                <p:oleObj name="Equation" r:id="rId7" imgW="1307880" imgH="101592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565400"/>
                        <a:ext cx="2625725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5" name="Object 25"/>
          <p:cNvGraphicFramePr>
            <a:graphicFrameLocks noChangeAspect="1"/>
          </p:cNvGraphicFramePr>
          <p:nvPr/>
        </p:nvGraphicFramePr>
        <p:xfrm>
          <a:off x="1985963" y="4508500"/>
          <a:ext cx="2160587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7" name="公式" r:id="rId9" imgW="2031840" imgH="1866600" progId="Equation.3">
                  <p:embed/>
                </p:oleObj>
              </mc:Choice>
              <mc:Fallback>
                <p:oleObj name="公式" r:id="rId9" imgW="2031840" imgH="1866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4508500"/>
                        <a:ext cx="2160587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6" name="Rectangle 26"/>
          <p:cNvSpPr>
            <a:spLocks noChangeArrowheads="1"/>
          </p:cNvSpPr>
          <p:nvPr/>
        </p:nvSpPr>
        <p:spPr bwMode="auto">
          <a:xfrm>
            <a:off x="1042988" y="5229225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P</a:t>
            </a:r>
            <a:r>
              <a:rPr lang="en-US" altLang="en-US" b="1"/>
              <a:t>⊙</a:t>
            </a:r>
            <a:r>
              <a:rPr lang="en-US" altLang="zh-CN" b="1"/>
              <a:t>P</a:t>
            </a:r>
            <a:r>
              <a:rPr lang="en-US" altLang="zh-CN" b="1" baseline="30000"/>
              <a:t>T</a:t>
            </a:r>
          </a:p>
        </p:txBody>
      </p:sp>
      <p:sp>
        <p:nvSpPr>
          <p:cNvPr id="368667" name="Rectangle 27"/>
          <p:cNvSpPr>
            <a:spLocks noChangeArrowheads="1"/>
          </p:cNvSpPr>
          <p:nvPr/>
        </p:nvSpPr>
        <p:spPr bwMode="auto">
          <a:xfrm>
            <a:off x="4140200" y="4508500"/>
            <a:ext cx="47529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这说明，</a:t>
            </a: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在一个强分图中，</a:t>
            </a: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在一个强分图中，</a:t>
            </a: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0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在一个强分图中，因此该图的所有强分图分别为结点子集</a:t>
            </a: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{v</a:t>
            </a:r>
            <a:r>
              <a:rPr lang="en-US" altLang="zh-CN" sz="20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},{v</a:t>
            </a:r>
            <a:r>
              <a:rPr lang="en-US" altLang="zh-CN" sz="20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}</a:t>
            </a:r>
            <a:r>
              <a: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{v</a:t>
            </a:r>
            <a:r>
              <a:rPr lang="en-US" altLang="zh-CN" sz="20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0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0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}</a:t>
            </a:r>
            <a:r>
              <a: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导出的子图。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6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8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8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8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8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6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4" grpId="0"/>
      <p:bldP spid="368666" grpId="0"/>
      <p:bldP spid="368667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D481-AAE2-455C-8A5A-9B5B844E7A83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C2BE-0135-4C52-A13E-CE1A137D73DE}" type="slidenum">
              <a:rPr lang="en-US" altLang="zh-CN"/>
              <a:pPr/>
              <a:t>166</a:t>
            </a:fld>
            <a:r>
              <a:rPr lang="en-US" altLang="zh-CN"/>
              <a:t>/171</a:t>
            </a:r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关联矩阵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166813"/>
            <a:ext cx="7753350" cy="41751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10.19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>
                <a:latin typeface="Times New Roman"/>
                <a:ea typeface="黑体" pitchFamily="2" charset="-122"/>
              </a:rPr>
              <a:t> 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是一个无环的、至少有一条有向边的有向图，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{e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，矩阵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(m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n×m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，其中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zh-CN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关联矩阵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graphicFrame>
        <p:nvGraphicFramePr>
          <p:cNvPr id="36966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79613" y="2852738"/>
          <a:ext cx="4679950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3" name="Equation" r:id="rId3" imgW="1892160" imgH="787320" progId="Equation.DSMT4">
                  <p:embed/>
                </p:oleObj>
              </mc:Choice>
              <mc:Fallback>
                <p:oleObj name="Equation" r:id="rId3" imgW="1892160" imgH="787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852738"/>
                        <a:ext cx="4679950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标注 1"/>
          <p:cNvSpPr/>
          <p:nvPr/>
        </p:nvSpPr>
        <p:spPr bwMode="auto">
          <a:xfrm>
            <a:off x="6732240" y="4581128"/>
            <a:ext cx="1656184" cy="1440160"/>
          </a:xfrm>
          <a:prstGeom prst="wedgeRoundRectCallout">
            <a:avLst>
              <a:gd name="adj1" fmla="val -163741"/>
              <a:gd name="adj2" fmla="val -20894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rgbClr val="FF0000"/>
                </a:solidFill>
              </a:rPr>
              <a:t>非方阵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5D05-BA38-4AFB-8590-B6470127E1F4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3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77DB-E106-4851-A7CE-B5EACD6689DB}" type="slidenum">
              <a:rPr lang="en-US" altLang="zh-CN"/>
              <a:pPr/>
              <a:t>167</a:t>
            </a:fld>
            <a:r>
              <a:rPr lang="en-US" altLang="zh-CN"/>
              <a:t>/171</a:t>
            </a:r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10.20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3500438"/>
            <a:ext cx="7620000" cy="5857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黑体" pitchFamily="2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上图的关联矩阵如下：</a:t>
            </a:r>
          </a:p>
        </p:txBody>
      </p:sp>
      <p:sp>
        <p:nvSpPr>
          <p:cNvPr id="370692" name="Oval 4"/>
          <p:cNvSpPr>
            <a:spLocks noChangeArrowheads="1"/>
          </p:cNvSpPr>
          <p:nvPr/>
        </p:nvSpPr>
        <p:spPr bwMode="auto">
          <a:xfrm>
            <a:off x="6516688" y="28527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0693" name="Oval 5"/>
          <p:cNvSpPr>
            <a:spLocks noChangeArrowheads="1"/>
          </p:cNvSpPr>
          <p:nvPr/>
        </p:nvSpPr>
        <p:spPr bwMode="auto">
          <a:xfrm>
            <a:off x="3779838" y="28527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0694" name="Oval 6"/>
          <p:cNvSpPr>
            <a:spLocks noChangeArrowheads="1"/>
          </p:cNvSpPr>
          <p:nvPr/>
        </p:nvSpPr>
        <p:spPr bwMode="auto">
          <a:xfrm>
            <a:off x="5003800" y="11255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0695" name="Oval 7"/>
          <p:cNvSpPr>
            <a:spLocks noChangeArrowheads="1"/>
          </p:cNvSpPr>
          <p:nvPr/>
        </p:nvSpPr>
        <p:spPr bwMode="auto">
          <a:xfrm>
            <a:off x="5076825" y="2276475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0696" name="Arc 8"/>
          <p:cNvSpPr>
            <a:spLocks/>
          </p:cNvSpPr>
          <p:nvPr/>
        </p:nvSpPr>
        <p:spPr bwMode="auto">
          <a:xfrm>
            <a:off x="5076825" y="1196975"/>
            <a:ext cx="144463" cy="1087438"/>
          </a:xfrm>
          <a:custGeom>
            <a:avLst/>
            <a:gdLst>
              <a:gd name="G0" fmla="+- 600 0 0"/>
              <a:gd name="G1" fmla="+- 21600 0 0"/>
              <a:gd name="G2" fmla="+- 21600 0 0"/>
              <a:gd name="T0" fmla="*/ 0 w 22200"/>
              <a:gd name="T1" fmla="*/ 8 h 40066"/>
              <a:gd name="T2" fmla="*/ 11806 w 22200"/>
              <a:gd name="T3" fmla="*/ 40066 h 40066"/>
              <a:gd name="T4" fmla="*/ 600 w 22200"/>
              <a:gd name="T5" fmla="*/ 21600 h 40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00" h="40066" fill="none" extrusionOk="0">
                <a:moveTo>
                  <a:pt x="0" y="8"/>
                </a:moveTo>
                <a:cubicBezTo>
                  <a:pt x="199" y="2"/>
                  <a:pt x="399" y="-1"/>
                  <a:pt x="600" y="0"/>
                </a:cubicBezTo>
                <a:cubicBezTo>
                  <a:pt x="12529" y="0"/>
                  <a:pt x="22200" y="9670"/>
                  <a:pt x="22200" y="21600"/>
                </a:cubicBezTo>
                <a:cubicBezTo>
                  <a:pt x="22200" y="29148"/>
                  <a:pt x="18259" y="36149"/>
                  <a:pt x="11805" y="40065"/>
                </a:cubicBezTo>
              </a:path>
              <a:path w="22200" h="40066" stroke="0" extrusionOk="0">
                <a:moveTo>
                  <a:pt x="0" y="8"/>
                </a:moveTo>
                <a:cubicBezTo>
                  <a:pt x="199" y="2"/>
                  <a:pt x="399" y="-1"/>
                  <a:pt x="600" y="0"/>
                </a:cubicBezTo>
                <a:cubicBezTo>
                  <a:pt x="12529" y="0"/>
                  <a:pt x="22200" y="9670"/>
                  <a:pt x="22200" y="21600"/>
                </a:cubicBezTo>
                <a:cubicBezTo>
                  <a:pt x="22200" y="29148"/>
                  <a:pt x="18259" y="36149"/>
                  <a:pt x="11805" y="40065"/>
                </a:cubicBezTo>
                <a:lnTo>
                  <a:pt x="600" y="21600"/>
                </a:lnTo>
                <a:close/>
              </a:path>
            </a:pathLst>
          </a:custGeom>
          <a:noFill/>
          <a:ln w="22225">
            <a:solidFill>
              <a:srgbClr val="0000FF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0697" name="Arc 9"/>
          <p:cNvSpPr>
            <a:spLocks/>
          </p:cNvSpPr>
          <p:nvPr/>
        </p:nvSpPr>
        <p:spPr bwMode="auto">
          <a:xfrm flipH="1">
            <a:off x="4932363" y="1236663"/>
            <a:ext cx="306387" cy="1039812"/>
          </a:xfrm>
          <a:custGeom>
            <a:avLst/>
            <a:gdLst>
              <a:gd name="G0" fmla="+- 0 0 0"/>
              <a:gd name="G1" fmla="+- 16602 0 0"/>
              <a:gd name="G2" fmla="+- 21600 0 0"/>
              <a:gd name="T0" fmla="*/ 13817 w 21600"/>
              <a:gd name="T1" fmla="*/ 0 h 36860"/>
              <a:gd name="T2" fmla="*/ 7494 w 21600"/>
              <a:gd name="T3" fmla="*/ 36860 h 36860"/>
              <a:gd name="T4" fmla="*/ 0 w 21600"/>
              <a:gd name="T5" fmla="*/ 16602 h 36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6860" fill="none" extrusionOk="0">
                <a:moveTo>
                  <a:pt x="13817" y="-1"/>
                </a:moveTo>
                <a:cubicBezTo>
                  <a:pt x="18748" y="4103"/>
                  <a:pt x="21600" y="10186"/>
                  <a:pt x="21600" y="16602"/>
                </a:cubicBezTo>
                <a:cubicBezTo>
                  <a:pt x="21600" y="25641"/>
                  <a:pt x="15971" y="33724"/>
                  <a:pt x="7494" y="36860"/>
                </a:cubicBezTo>
              </a:path>
              <a:path w="21600" h="36860" stroke="0" extrusionOk="0">
                <a:moveTo>
                  <a:pt x="13817" y="-1"/>
                </a:moveTo>
                <a:cubicBezTo>
                  <a:pt x="18748" y="4103"/>
                  <a:pt x="21600" y="10186"/>
                  <a:pt x="21600" y="16602"/>
                </a:cubicBezTo>
                <a:cubicBezTo>
                  <a:pt x="21600" y="25641"/>
                  <a:pt x="15971" y="33724"/>
                  <a:pt x="7494" y="36860"/>
                </a:cubicBezTo>
                <a:lnTo>
                  <a:pt x="0" y="16602"/>
                </a:lnTo>
                <a:close/>
              </a:path>
            </a:pathLst>
          </a:custGeom>
          <a:noFill/>
          <a:ln w="22225">
            <a:solidFill>
              <a:srgbClr val="0000FF"/>
            </a:solidFill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0698" name="Line 10"/>
          <p:cNvSpPr>
            <a:spLocks noChangeShapeType="1"/>
          </p:cNvSpPr>
          <p:nvPr/>
        </p:nvSpPr>
        <p:spPr bwMode="auto">
          <a:xfrm flipV="1">
            <a:off x="3852863" y="1196975"/>
            <a:ext cx="1152525" cy="1655763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699" name="Line 11"/>
          <p:cNvSpPr>
            <a:spLocks noChangeShapeType="1"/>
          </p:cNvSpPr>
          <p:nvPr/>
        </p:nvSpPr>
        <p:spPr bwMode="auto">
          <a:xfrm flipH="1" flipV="1">
            <a:off x="5076825" y="1125538"/>
            <a:ext cx="1439863" cy="17272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700" name="Line 12"/>
          <p:cNvSpPr>
            <a:spLocks noChangeShapeType="1"/>
          </p:cNvSpPr>
          <p:nvPr/>
        </p:nvSpPr>
        <p:spPr bwMode="auto">
          <a:xfrm flipV="1">
            <a:off x="3852863" y="2349500"/>
            <a:ext cx="1223962" cy="503238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701" name="Line 13"/>
          <p:cNvSpPr>
            <a:spLocks noChangeShapeType="1"/>
          </p:cNvSpPr>
          <p:nvPr/>
        </p:nvSpPr>
        <p:spPr bwMode="auto">
          <a:xfrm flipH="1" flipV="1">
            <a:off x="5148263" y="2349500"/>
            <a:ext cx="1368425" cy="576263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702" name="Line 14"/>
          <p:cNvSpPr>
            <a:spLocks noChangeShapeType="1"/>
          </p:cNvSpPr>
          <p:nvPr/>
        </p:nvSpPr>
        <p:spPr bwMode="auto">
          <a:xfrm flipV="1">
            <a:off x="3852863" y="2925763"/>
            <a:ext cx="2663825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703" name="Text Box 15"/>
          <p:cNvSpPr txBox="1">
            <a:spLocks noChangeArrowheads="1"/>
          </p:cNvSpPr>
          <p:nvPr/>
        </p:nvSpPr>
        <p:spPr bwMode="auto">
          <a:xfrm>
            <a:off x="4500563" y="981075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0704" name="Text Box 16"/>
          <p:cNvSpPr txBox="1">
            <a:spLocks noChangeArrowheads="1"/>
          </p:cNvSpPr>
          <p:nvPr/>
        </p:nvSpPr>
        <p:spPr bwMode="auto">
          <a:xfrm>
            <a:off x="5148263" y="2060575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latin typeface="黑体" pitchFamily="2" charset="-122"/>
                <a:ea typeface="黑体" pitchFamily="2" charset="-122"/>
              </a:rPr>
              <a:t>4</a:t>
            </a:r>
            <a:endParaRPr lang="en-US" altLang="zh-CN" sz="20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0705" name="Text Box 17"/>
          <p:cNvSpPr txBox="1">
            <a:spLocks noChangeArrowheads="1"/>
          </p:cNvSpPr>
          <p:nvPr/>
        </p:nvSpPr>
        <p:spPr bwMode="auto">
          <a:xfrm>
            <a:off x="6516688" y="2708275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0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0706" name="Text Box 18"/>
          <p:cNvSpPr txBox="1">
            <a:spLocks noChangeArrowheads="1"/>
          </p:cNvSpPr>
          <p:nvPr/>
        </p:nvSpPr>
        <p:spPr bwMode="auto">
          <a:xfrm>
            <a:off x="3348038" y="2708275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0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0707" name="Text Box 19"/>
          <p:cNvSpPr txBox="1">
            <a:spLocks noChangeArrowheads="1"/>
          </p:cNvSpPr>
          <p:nvPr/>
        </p:nvSpPr>
        <p:spPr bwMode="auto">
          <a:xfrm>
            <a:off x="4068763" y="1773238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0708" name="Text Box 20"/>
          <p:cNvSpPr txBox="1">
            <a:spLocks noChangeArrowheads="1"/>
          </p:cNvSpPr>
          <p:nvPr/>
        </p:nvSpPr>
        <p:spPr bwMode="auto">
          <a:xfrm>
            <a:off x="4356100" y="2420938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latin typeface="黑体" pitchFamily="2" charset="-122"/>
                <a:ea typeface="黑体" pitchFamily="2" charset="-122"/>
              </a:rPr>
              <a:t>5</a:t>
            </a:r>
            <a:endParaRPr lang="en-US" altLang="zh-CN" sz="20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0709" name="Text Box 21"/>
          <p:cNvSpPr txBox="1">
            <a:spLocks noChangeArrowheads="1"/>
          </p:cNvSpPr>
          <p:nvPr/>
        </p:nvSpPr>
        <p:spPr bwMode="auto">
          <a:xfrm>
            <a:off x="4932363" y="2852738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latin typeface="黑体" pitchFamily="2" charset="-122"/>
                <a:ea typeface="黑体" pitchFamily="2" charset="-122"/>
              </a:rPr>
              <a:t>6</a:t>
            </a:r>
            <a:endParaRPr lang="en-US" altLang="zh-CN" sz="20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0710" name="Text Box 22"/>
          <p:cNvSpPr txBox="1">
            <a:spLocks noChangeArrowheads="1"/>
          </p:cNvSpPr>
          <p:nvPr/>
        </p:nvSpPr>
        <p:spPr bwMode="auto">
          <a:xfrm>
            <a:off x="4643438" y="1628775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0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0711" name="Text Box 23"/>
          <p:cNvSpPr txBox="1">
            <a:spLocks noChangeArrowheads="1"/>
          </p:cNvSpPr>
          <p:nvPr/>
        </p:nvSpPr>
        <p:spPr bwMode="auto">
          <a:xfrm>
            <a:off x="5221288" y="1557338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0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0712" name="Text Box 24"/>
          <p:cNvSpPr txBox="1">
            <a:spLocks noChangeArrowheads="1"/>
          </p:cNvSpPr>
          <p:nvPr/>
        </p:nvSpPr>
        <p:spPr bwMode="auto">
          <a:xfrm>
            <a:off x="5653088" y="1557338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latin typeface="黑体" pitchFamily="2" charset="-122"/>
                <a:ea typeface="黑体" pitchFamily="2" charset="-122"/>
              </a:rPr>
              <a:t>4</a:t>
            </a:r>
            <a:endParaRPr lang="en-US" altLang="zh-CN" sz="20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0713" name="Text Box 25"/>
          <p:cNvSpPr txBox="1">
            <a:spLocks noChangeArrowheads="1"/>
          </p:cNvSpPr>
          <p:nvPr/>
        </p:nvSpPr>
        <p:spPr bwMode="auto">
          <a:xfrm>
            <a:off x="5437188" y="2420938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latin typeface="黑体" pitchFamily="2" charset="-122"/>
                <a:ea typeface="黑体" pitchFamily="2" charset="-122"/>
              </a:rPr>
              <a:t>7</a:t>
            </a:r>
            <a:endParaRPr lang="en-US" altLang="zh-CN" sz="2000" b="1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70714" name="Object 26"/>
          <p:cNvGraphicFramePr>
            <a:graphicFrameLocks noChangeAspect="1"/>
          </p:cNvGraphicFramePr>
          <p:nvPr/>
        </p:nvGraphicFramePr>
        <p:xfrm>
          <a:off x="2771775" y="4437063"/>
          <a:ext cx="404653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33" name="公式" r:id="rId3" imgW="3746160" imgH="1663560" progId="Equation.3">
                  <p:embed/>
                </p:oleObj>
              </mc:Choice>
              <mc:Fallback>
                <p:oleObj name="公式" r:id="rId3" imgW="3746160" imgH="16635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437063"/>
                        <a:ext cx="4046538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15" name="Text Box 27"/>
          <p:cNvSpPr txBox="1">
            <a:spLocks noChangeArrowheads="1"/>
          </p:cNvSpPr>
          <p:nvPr/>
        </p:nvSpPr>
        <p:spPr bwMode="auto">
          <a:xfrm>
            <a:off x="3203575" y="45085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>
              <a:solidFill>
                <a:srgbClr val="CC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0716" name="Text Box 28"/>
          <p:cNvSpPr txBox="1">
            <a:spLocks noChangeArrowheads="1"/>
          </p:cNvSpPr>
          <p:nvPr/>
        </p:nvSpPr>
        <p:spPr bwMode="auto">
          <a:xfrm>
            <a:off x="3203575" y="494188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000" b="1">
              <a:solidFill>
                <a:srgbClr val="CC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0717" name="Text Box 29"/>
          <p:cNvSpPr txBox="1">
            <a:spLocks noChangeArrowheads="1"/>
          </p:cNvSpPr>
          <p:nvPr/>
        </p:nvSpPr>
        <p:spPr bwMode="auto">
          <a:xfrm>
            <a:off x="3203575" y="537368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000" b="1">
              <a:solidFill>
                <a:srgbClr val="CC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0718" name="Text Box 30"/>
          <p:cNvSpPr txBox="1">
            <a:spLocks noChangeArrowheads="1"/>
          </p:cNvSpPr>
          <p:nvPr/>
        </p:nvSpPr>
        <p:spPr bwMode="auto">
          <a:xfrm>
            <a:off x="3203575" y="580548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2000" b="1">
              <a:solidFill>
                <a:srgbClr val="CC00CC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E7AE-BBBB-49C3-9705-446E0AC32AF0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8C52-234C-4665-8164-BB63C16A3093}" type="slidenum">
              <a:rPr lang="en-US" altLang="zh-CN"/>
              <a:pPr/>
              <a:t>168</a:t>
            </a:fld>
            <a:r>
              <a:rPr lang="en-US" altLang="zh-CN"/>
              <a:t>/171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关联矩阵的性质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81913" cy="36623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行（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1≤i≤n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）中，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的个数是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的出度，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的个数是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的入度，都等于边数。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）每列恰有一个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和一个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）若第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行全为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为孤立结点。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）若有向图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的结点和边在一种编号（定序）下的关联矩阵是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，在另一种编号下的关联矩阵是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，则必存在置换阵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=PM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>
              <a:solidFill>
                <a:srgbClr val="B2B2B2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A46A-25CE-4368-A24D-FCDB174C527F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D628-D7FF-499F-A86B-0841A520D379}" type="slidenum">
              <a:rPr lang="en-US" altLang="zh-CN"/>
              <a:pPr/>
              <a:t>169</a:t>
            </a:fld>
            <a:r>
              <a:rPr lang="en-US" altLang="zh-CN"/>
              <a:t>/171</a:t>
            </a:r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关联矩阵的性质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81913" cy="36623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行（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1≤i≤n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）中，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的个数是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的出度，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的个数是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的入度，都等于边数。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每列恰有一个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和一个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若第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行全为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为孤立结点。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）若有向图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的结点和边在一种编号（定序）下的关联矩阵是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，在另一种编号下的关联矩阵是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，则必存在置换阵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=PM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>
              <a:solidFill>
                <a:srgbClr val="B2B2B2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81C-E799-49D1-B539-BB5A4FDDBA69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0114-50EB-4633-B41D-15035C611DCA}" type="slidenum">
              <a:rPr lang="en-US" altLang="zh-CN"/>
              <a:pPr/>
              <a:t>17</a:t>
            </a:fld>
            <a:r>
              <a:rPr lang="en-US" altLang="zh-CN"/>
              <a:t>/171</a:t>
            </a: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图的分类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按边的重数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042988" y="1268413"/>
            <a:ext cx="7773987" cy="436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在有向图中，两个结点间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包括结点自身间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若有同始点和同终点的几条边，则这几条边称为平行边。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在无向图中，两个结点间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包括结点自身间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若有几条边，则这几条边称为平行边；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含有平行边的图称为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多重图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含有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环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的多重图称为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广义图（伪图）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满足定义</a:t>
            </a:r>
            <a:r>
              <a:rPr lang="en-US" altLang="zh-CN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10.1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的图称为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简单图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将多重图和广义图中的平行边代之以一条边，去掉环，可以得到一个简单图，称为原来图的基图。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B958-510B-4838-ABC3-97057488238E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E07-1ED9-490C-B645-5796176ACEA3}" type="slidenum">
              <a:rPr lang="en-US" altLang="zh-CN"/>
              <a:pPr/>
              <a:t>170</a:t>
            </a:fld>
            <a:r>
              <a:rPr lang="en-US" altLang="zh-CN"/>
              <a:t>/171</a:t>
            </a: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关联矩阵的性质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08888" cy="36623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行（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1≤i≤n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）中，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的个数是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的出度，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的个数是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的入度，都等于边数。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每列恰有一个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和一个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若第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行全为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为孤立结点。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若有向图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的结点和边在一种编号（定序）下的关联矩阵是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，在另一种编号下的关联矩阵是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，则必存在置换阵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=PM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2C01-D6DD-4057-AEC7-DF75013BCD85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ECBC-35B2-4BEE-8E8E-E898975B070E}" type="slidenum">
              <a:rPr lang="en-US" altLang="zh-CN"/>
              <a:pPr/>
              <a:t>171</a:t>
            </a:fld>
            <a:r>
              <a:rPr lang="en-US" altLang="zh-CN"/>
              <a:t>/171</a:t>
            </a:r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习题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885233"/>
          </a:xfrm>
        </p:spPr>
        <p:txBody>
          <a:bodyPr/>
          <a:lstStyle/>
          <a:p>
            <a:pPr>
              <a:buClr>
                <a:srgbClr val="FF00FF"/>
              </a:buClr>
              <a:buSzPct val="75000"/>
              <a:buFont typeface="Wingdings" pitchFamily="2" charset="2"/>
              <a:buChar char="n"/>
            </a:pPr>
            <a:r>
              <a:rPr lang="en-US" altLang="zh-CN" sz="4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4400" baseline="-25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147 </a:t>
            </a:r>
            <a:r>
              <a:rPr lang="en-US" altLang="zh-CN" sz="4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4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27,30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FC0B-0C30-4222-A983-8D9DFF064AEB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AD6C-AD47-44D2-80E4-1D74010B3032}" type="slidenum">
              <a:rPr lang="en-US" altLang="zh-CN"/>
              <a:pPr/>
              <a:t>18</a:t>
            </a:fld>
            <a:r>
              <a:rPr lang="en-US" altLang="zh-CN"/>
              <a:t>/171</a:t>
            </a: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图的分类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按边的重数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1042988" y="1268413"/>
            <a:ext cx="7773987" cy="436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在有向图中，两个结点间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包括结点自身间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若有同始点和同终点的几条边，则这几条边称为平行边。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在无向图中，两个结点间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包括结点自身间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若有几条边，则这几条边称为平行边；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含有平行边的图称为多重图；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含有环的多重图称为广义图（伪图）；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满足定义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10.1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的图称为简单图。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将多重图和广义图中的平行边代之以一条边，去掉环，可以得到一个简单图，称为原来图的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基图。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F7E2-7783-47FD-AA95-E23AF968427D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3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7562-F8DD-4F76-AA43-FAE788A61EB8}" type="slidenum">
              <a:rPr lang="en-US" altLang="zh-CN"/>
              <a:pPr/>
              <a:t>19</a:t>
            </a:fld>
            <a:r>
              <a:rPr lang="en-US" altLang="zh-CN"/>
              <a:t>/171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图的分类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按权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1042988" y="1125538"/>
            <a:ext cx="7632700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赋权图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是一个三重组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&lt;V,E,g&gt;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，其中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是结点集合，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是边的集合，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上的权值。非赋权图称为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无权图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>
            <a:off x="3529013" y="4814888"/>
            <a:ext cx="1563687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278" name="Line 6"/>
          <p:cNvSpPr>
            <a:spLocks noChangeShapeType="1"/>
          </p:cNvSpPr>
          <p:nvPr/>
        </p:nvSpPr>
        <p:spPr bwMode="auto">
          <a:xfrm>
            <a:off x="3851275" y="3573463"/>
            <a:ext cx="1225550" cy="1243012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 flipV="1">
            <a:off x="3529013" y="3544888"/>
            <a:ext cx="284162" cy="1243012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280" name="Oval 8"/>
          <p:cNvSpPr>
            <a:spLocks noChangeArrowheads="1"/>
          </p:cNvSpPr>
          <p:nvPr/>
        </p:nvSpPr>
        <p:spPr bwMode="auto">
          <a:xfrm>
            <a:off x="3760788" y="34925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3695700" y="2976563"/>
            <a:ext cx="26193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sym typeface="Symbol" pitchFamily="18" charset="2"/>
              </a:rPr>
              <a:t>v</a:t>
            </a:r>
            <a:r>
              <a:rPr lang="en-US" altLang="zh-CN" b="1" baseline="-25000">
                <a:latin typeface="宋体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182282" name="Oval 10"/>
          <p:cNvSpPr>
            <a:spLocks noChangeArrowheads="1"/>
          </p:cNvSpPr>
          <p:nvPr/>
        </p:nvSpPr>
        <p:spPr bwMode="auto">
          <a:xfrm>
            <a:off x="3455988" y="479266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3224213" y="4633913"/>
            <a:ext cx="304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sym typeface="Symbol" pitchFamily="18" charset="2"/>
              </a:rPr>
              <a:t>v</a:t>
            </a:r>
            <a:r>
              <a:rPr lang="en-US" altLang="zh-CN" b="1" baseline="-25000">
                <a:latin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182284" name="Oval 12"/>
          <p:cNvSpPr>
            <a:spLocks noChangeArrowheads="1"/>
          </p:cNvSpPr>
          <p:nvPr/>
        </p:nvSpPr>
        <p:spPr bwMode="auto">
          <a:xfrm>
            <a:off x="5053013" y="479266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5157788" y="4633913"/>
            <a:ext cx="2921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sym typeface="Symbol" pitchFamily="18" charset="2"/>
              </a:rPr>
              <a:t>v</a:t>
            </a:r>
            <a:r>
              <a:rPr lang="en-US" altLang="zh-CN" b="1" baseline="-25000">
                <a:latin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182286" name="Line 14"/>
          <p:cNvSpPr>
            <a:spLocks noChangeShapeType="1"/>
          </p:cNvSpPr>
          <p:nvPr/>
        </p:nvSpPr>
        <p:spPr bwMode="auto">
          <a:xfrm flipH="1">
            <a:off x="5103813" y="3582988"/>
            <a:ext cx="420687" cy="122555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287" name="Arc 15"/>
          <p:cNvSpPr>
            <a:spLocks/>
          </p:cNvSpPr>
          <p:nvPr/>
        </p:nvSpPr>
        <p:spPr bwMode="auto">
          <a:xfrm flipH="1">
            <a:off x="3224213" y="3548063"/>
            <a:ext cx="561975" cy="12334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9832"/>
              <a:gd name="T2" fmla="*/ 11583 w 21600"/>
              <a:gd name="T3" fmla="*/ 39832 h 39832"/>
              <a:gd name="T4" fmla="*/ 0 w 21600"/>
              <a:gd name="T5" fmla="*/ 21600 h 39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83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990"/>
                  <a:pt x="17821" y="35868"/>
                  <a:pt x="11582" y="39831"/>
                </a:cubicBezTo>
              </a:path>
              <a:path w="21600" h="3983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990"/>
                  <a:pt x="17821" y="35868"/>
                  <a:pt x="11582" y="39831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rgbClr val="0000FF"/>
            </a:solidFill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2288" name="Oval 16"/>
          <p:cNvSpPr>
            <a:spLocks noChangeArrowheads="1"/>
          </p:cNvSpPr>
          <p:nvPr/>
        </p:nvSpPr>
        <p:spPr bwMode="auto">
          <a:xfrm>
            <a:off x="5497513" y="34925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2289" name="Text Box 17"/>
          <p:cNvSpPr txBox="1">
            <a:spLocks noChangeArrowheads="1"/>
          </p:cNvSpPr>
          <p:nvPr/>
        </p:nvSpPr>
        <p:spPr bwMode="auto">
          <a:xfrm>
            <a:off x="5662613" y="3167063"/>
            <a:ext cx="304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sym typeface="Symbol" pitchFamily="18" charset="2"/>
              </a:rPr>
              <a:t>v</a:t>
            </a:r>
            <a:r>
              <a:rPr lang="en-US" altLang="zh-CN" b="1" baseline="-25000">
                <a:latin typeface="宋体" pitchFamily="2" charset="-122"/>
                <a:sym typeface="Symbol" pitchFamily="18" charset="2"/>
              </a:rPr>
              <a:t>4</a:t>
            </a:r>
          </a:p>
        </p:txBody>
      </p:sp>
      <p:sp>
        <p:nvSpPr>
          <p:cNvPr id="182290" name="Arc 18"/>
          <p:cNvSpPr>
            <a:spLocks/>
          </p:cNvSpPr>
          <p:nvPr/>
        </p:nvSpPr>
        <p:spPr bwMode="auto">
          <a:xfrm flipV="1">
            <a:off x="5103813" y="3556000"/>
            <a:ext cx="457200" cy="1262063"/>
          </a:xfrm>
          <a:custGeom>
            <a:avLst/>
            <a:gdLst>
              <a:gd name="G0" fmla="+- 0 0 0"/>
              <a:gd name="G1" fmla="+- 21476 0 0"/>
              <a:gd name="G2" fmla="+- 21600 0 0"/>
              <a:gd name="T0" fmla="*/ 2312 w 21600"/>
              <a:gd name="T1" fmla="*/ 0 h 21476"/>
              <a:gd name="T2" fmla="*/ 21600 w 21600"/>
              <a:gd name="T3" fmla="*/ 21476 h 21476"/>
              <a:gd name="T4" fmla="*/ 0 w 21600"/>
              <a:gd name="T5" fmla="*/ 21476 h 2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476" fill="none" extrusionOk="0">
                <a:moveTo>
                  <a:pt x="2311" y="0"/>
                </a:moveTo>
                <a:cubicBezTo>
                  <a:pt x="13283" y="1181"/>
                  <a:pt x="21600" y="10441"/>
                  <a:pt x="21600" y="21476"/>
                </a:cubicBezTo>
              </a:path>
              <a:path w="21600" h="21476" stroke="0" extrusionOk="0">
                <a:moveTo>
                  <a:pt x="2311" y="0"/>
                </a:moveTo>
                <a:cubicBezTo>
                  <a:pt x="13283" y="1181"/>
                  <a:pt x="21600" y="10441"/>
                  <a:pt x="21600" y="21476"/>
                </a:cubicBezTo>
                <a:lnTo>
                  <a:pt x="0" y="21476"/>
                </a:lnTo>
                <a:close/>
              </a:path>
            </a:pathLst>
          </a:custGeom>
          <a:noFill/>
          <a:ln w="22225">
            <a:solidFill>
              <a:srgbClr val="0000FF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2291" name="Line 19"/>
          <p:cNvSpPr>
            <a:spLocks noChangeShapeType="1"/>
          </p:cNvSpPr>
          <p:nvPr/>
        </p:nvSpPr>
        <p:spPr bwMode="auto">
          <a:xfrm flipH="1">
            <a:off x="3541713" y="3557588"/>
            <a:ext cx="1938337" cy="1243012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292" name="Line 20"/>
          <p:cNvSpPr>
            <a:spLocks noChangeShapeType="1"/>
          </p:cNvSpPr>
          <p:nvPr/>
        </p:nvSpPr>
        <p:spPr bwMode="auto">
          <a:xfrm>
            <a:off x="3859213" y="3532188"/>
            <a:ext cx="1654175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2293" name="Group 21"/>
          <p:cNvGrpSpPr>
            <a:grpSpLocks/>
          </p:cNvGrpSpPr>
          <p:nvPr/>
        </p:nvGrpSpPr>
        <p:grpSpPr bwMode="auto">
          <a:xfrm>
            <a:off x="2995613" y="3113088"/>
            <a:ext cx="2667000" cy="2032000"/>
            <a:chOff x="760" y="2168"/>
            <a:chExt cx="1680" cy="1280"/>
          </a:xfrm>
        </p:grpSpPr>
        <p:sp>
          <p:nvSpPr>
            <p:cNvPr id="182294" name="Text Box 22"/>
            <p:cNvSpPr txBox="1">
              <a:spLocks noChangeArrowheads="1"/>
            </p:cNvSpPr>
            <p:nvPr/>
          </p:nvSpPr>
          <p:spPr bwMode="auto">
            <a:xfrm>
              <a:off x="1432" y="3172"/>
              <a:ext cx="9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latin typeface="宋体" pitchFamily="2" charset="-122"/>
                  <a:sym typeface="Symbol" pitchFamily="18" charset="2"/>
                </a:rPr>
                <a:t>5</a:t>
              </a:r>
              <a:endParaRPr lang="en-US" altLang="zh-CN" b="1" baseline="-25000">
                <a:solidFill>
                  <a:srgbClr val="FF00FF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2295" name="Text Box 23"/>
            <p:cNvSpPr txBox="1">
              <a:spLocks noChangeArrowheads="1"/>
            </p:cNvSpPr>
            <p:nvPr/>
          </p:nvSpPr>
          <p:spPr bwMode="auto">
            <a:xfrm>
              <a:off x="1856" y="2788"/>
              <a:ext cx="10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latin typeface="宋体" pitchFamily="2" charset="-122"/>
                  <a:sym typeface="Symbol" pitchFamily="18" charset="2"/>
                </a:rPr>
                <a:t>6</a:t>
              </a:r>
              <a:endParaRPr lang="en-US" altLang="zh-CN" b="1" baseline="-25000">
                <a:solidFill>
                  <a:srgbClr val="FF00FF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2296" name="Text Box 24"/>
            <p:cNvSpPr txBox="1">
              <a:spLocks noChangeArrowheads="1"/>
            </p:cNvSpPr>
            <p:nvPr/>
          </p:nvSpPr>
          <p:spPr bwMode="auto">
            <a:xfrm>
              <a:off x="1224" y="2576"/>
              <a:ext cx="11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latin typeface="宋体" pitchFamily="2" charset="-122"/>
                  <a:sym typeface="Symbol" pitchFamily="18" charset="2"/>
                </a:rPr>
                <a:t>6</a:t>
              </a:r>
              <a:endParaRPr lang="en-US" altLang="zh-CN" b="1" baseline="-25000">
                <a:solidFill>
                  <a:srgbClr val="FF00FF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2297" name="Text Box 25"/>
            <p:cNvSpPr txBox="1">
              <a:spLocks noChangeArrowheads="1"/>
            </p:cNvSpPr>
            <p:nvPr/>
          </p:nvSpPr>
          <p:spPr bwMode="auto">
            <a:xfrm>
              <a:off x="2104" y="2680"/>
              <a:ext cx="9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latin typeface="宋体" pitchFamily="2" charset="-122"/>
                  <a:sym typeface="Symbol" pitchFamily="18" charset="2"/>
                </a:rPr>
                <a:t>7</a:t>
              </a:r>
              <a:endParaRPr lang="en-US" altLang="zh-CN" b="1" baseline="-25000">
                <a:solidFill>
                  <a:srgbClr val="FF00FF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2298" name="Text Box 26"/>
            <p:cNvSpPr txBox="1">
              <a:spLocks noChangeArrowheads="1"/>
            </p:cNvSpPr>
            <p:nvPr/>
          </p:nvSpPr>
          <p:spPr bwMode="auto">
            <a:xfrm>
              <a:off x="760" y="2544"/>
              <a:ext cx="14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latin typeface="宋体" pitchFamily="2" charset="-122"/>
                  <a:sym typeface="Symbol" pitchFamily="18" charset="2"/>
                </a:rPr>
                <a:t>8</a:t>
              </a:r>
              <a:endParaRPr lang="en-US" altLang="zh-CN" b="1" baseline="-25000">
                <a:solidFill>
                  <a:srgbClr val="FF00FF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2299" name="Text Box 27"/>
            <p:cNvSpPr txBox="1">
              <a:spLocks noChangeArrowheads="1"/>
            </p:cNvSpPr>
            <p:nvPr/>
          </p:nvSpPr>
          <p:spPr bwMode="auto">
            <a:xfrm>
              <a:off x="2344" y="2788"/>
              <a:ext cx="9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latin typeface="宋体" pitchFamily="2" charset="-122"/>
                  <a:sym typeface="Symbol" pitchFamily="18" charset="2"/>
                </a:rPr>
                <a:t>7</a:t>
              </a:r>
              <a:endParaRPr lang="en-US" altLang="zh-CN" b="1" baseline="-25000">
                <a:solidFill>
                  <a:srgbClr val="FF00FF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2300" name="Text Box 28"/>
            <p:cNvSpPr txBox="1">
              <a:spLocks noChangeArrowheads="1"/>
            </p:cNvSpPr>
            <p:nvPr/>
          </p:nvSpPr>
          <p:spPr bwMode="auto">
            <a:xfrm>
              <a:off x="1424" y="2928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latin typeface="宋体" pitchFamily="2" charset="-122"/>
                  <a:sym typeface="Symbol" pitchFamily="18" charset="2"/>
                </a:rPr>
                <a:t>9</a:t>
              </a:r>
              <a:endParaRPr lang="en-US" altLang="zh-CN" b="1" baseline="-25000">
                <a:solidFill>
                  <a:srgbClr val="FF00FF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2301" name="Text Box 29"/>
            <p:cNvSpPr txBox="1">
              <a:spLocks noChangeArrowheads="1"/>
            </p:cNvSpPr>
            <p:nvPr/>
          </p:nvSpPr>
          <p:spPr bwMode="auto">
            <a:xfrm>
              <a:off x="1672" y="2168"/>
              <a:ext cx="14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latin typeface="宋体" pitchFamily="2" charset="-122"/>
                  <a:sym typeface="Symbol" pitchFamily="18" charset="2"/>
                </a:rPr>
                <a:t>5</a:t>
              </a:r>
              <a:endParaRPr lang="en-US" altLang="zh-CN" b="1" baseline="-25000">
                <a:solidFill>
                  <a:srgbClr val="FF00FF"/>
                </a:solidFill>
                <a:latin typeface="宋体" pitchFamily="2" charset="-122"/>
                <a:sym typeface="Symbol" pitchFamily="18" charset="2"/>
              </a:endParaRPr>
            </a:p>
          </p:txBody>
        </p:sp>
      </p:grpSp>
      <p:sp>
        <p:nvSpPr>
          <p:cNvPr id="182302" name="Text Box 30"/>
          <p:cNvSpPr txBox="1">
            <a:spLocks noChangeArrowheads="1"/>
          </p:cNvSpPr>
          <p:nvPr/>
        </p:nvSpPr>
        <p:spPr bwMode="auto">
          <a:xfrm>
            <a:off x="4291013" y="5310188"/>
            <a:ext cx="304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sym typeface="Symbol" pitchFamily="18" charset="2"/>
              </a:rPr>
              <a:t>G</a:t>
            </a:r>
            <a:r>
              <a:rPr lang="en-US" altLang="zh-CN" b="1" baseline="-25000">
                <a:latin typeface="宋体" pitchFamily="2" charset="-122"/>
                <a:sym typeface="Symbol" pitchFamily="18" charset="2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7" grpId="0" animBg="1"/>
      <p:bldP spid="182278" grpId="0" animBg="1"/>
      <p:bldP spid="182279" grpId="0" animBg="1"/>
      <p:bldP spid="182280" grpId="0" animBg="1"/>
      <p:bldP spid="182281" grpId="0"/>
      <p:bldP spid="182282" grpId="0" animBg="1"/>
      <p:bldP spid="182283" grpId="0"/>
      <p:bldP spid="182284" grpId="0" animBg="1"/>
      <p:bldP spid="182285" grpId="0"/>
      <p:bldP spid="182286" grpId="0" animBg="1"/>
      <p:bldP spid="182287" grpId="0" animBg="1"/>
      <p:bldP spid="182288" grpId="0" animBg="1"/>
      <p:bldP spid="182289" grpId="0"/>
      <p:bldP spid="182290" grpId="0" animBg="1"/>
      <p:bldP spid="182291" grpId="0" animBg="1"/>
      <p:bldP spid="182292" grpId="0" animBg="1"/>
      <p:bldP spid="1823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BB77-4B20-4F4B-BAB0-645E5372C4D6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7E-0C63-48BA-B197-7CC87D768BC6}" type="slidenum">
              <a:rPr lang="en-US" altLang="zh-CN"/>
              <a:pPr/>
              <a:t>2</a:t>
            </a:fld>
            <a:r>
              <a:rPr lang="en-US" altLang="zh-CN"/>
              <a:t>/171</a:t>
            </a: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2271713" y="2780928"/>
            <a:ext cx="4608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7C7E-D720-4FC1-AFC4-A6E70D17AF71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E2CB-7990-4C6F-BA96-03B80BB87F6B}" type="slidenum">
              <a:rPr lang="en-US" altLang="zh-CN"/>
              <a:pPr/>
              <a:t>20</a:t>
            </a:fld>
            <a:r>
              <a:rPr lang="en-US" altLang="zh-CN"/>
              <a:t>/171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结点的度数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971550" y="1125538"/>
            <a:ext cx="77724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无向图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中，与结点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v(v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关联的边的条数（有环时计算两次），称为该结点的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度数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deg(v)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；最大点度和最小点度分别记为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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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  <a:endParaRPr lang="zh-CN" altLang="zh-CN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在有向图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中，以结点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为始点引出的边的条数，称为该结点的出度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记为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deg</a:t>
            </a:r>
            <a:r>
              <a:rPr lang="en-US" altLang="zh-CN" sz="2800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(v)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；以结点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为终点引入的边的条数，称为该结点的入度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记为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deg</a:t>
            </a:r>
            <a:r>
              <a:rPr lang="en-US" altLang="zh-CN" sz="2800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(v)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；而结点的引出度数和引入度数之和称为该结点的度数，记为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deg(v)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deg(v)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deg</a:t>
            </a:r>
            <a:r>
              <a:rPr lang="en-US" altLang="zh-CN" sz="2800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(v)+deg</a:t>
            </a:r>
            <a:r>
              <a:rPr lang="en-US" altLang="zh-CN" sz="2800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(v)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C553-0871-4267-9555-472E93A0B6F1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3F93-4062-4D40-BA35-E849B5BA36F7}" type="slidenum">
              <a:rPr lang="en-US" altLang="zh-CN"/>
              <a:pPr/>
              <a:t>21</a:t>
            </a:fld>
            <a:r>
              <a:rPr lang="en-US" altLang="zh-CN"/>
              <a:t>/171</a:t>
            </a: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结点的度数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971550" y="1125538"/>
            <a:ext cx="77724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在无向图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中，与结点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v(v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关联的边的条数（有环时计算两次），称为该结点的度数，记为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deg(v)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；最大点度和最小点度分别记为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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。</a:t>
            </a:r>
            <a:endParaRPr lang="zh-CN" altLang="zh-CN" sz="280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有向图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中，以结点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为始点引出的边的条数，称为该结点的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出度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记为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deg</a:t>
            </a:r>
            <a:r>
              <a:rPr lang="en-US" altLang="zh-CN" sz="2800" b="1" baseline="30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(v)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；以结点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为终点引入的边的条数，称为该结点的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入度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记为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deg</a:t>
            </a:r>
            <a:r>
              <a:rPr lang="en-US" altLang="zh-CN" sz="2800" b="1" baseline="30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(v)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；而结点的引出度数和引入度数之和称为该结点的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度数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deg(v)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deg(v)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deg</a:t>
            </a:r>
            <a:r>
              <a:rPr lang="en-US" altLang="zh-CN" sz="2800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(v)+deg</a:t>
            </a:r>
            <a:r>
              <a:rPr lang="en-US" altLang="zh-CN" sz="2800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(v)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F1DD-E287-4E89-ACA7-E74732944C29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AB29-1A0F-4804-880F-391B47C14580}" type="slidenum">
              <a:rPr lang="en-US" altLang="zh-CN"/>
              <a:pPr/>
              <a:t>22</a:t>
            </a:fld>
            <a:r>
              <a:rPr lang="en-US" altLang="zh-CN"/>
              <a:t>/171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1042988" y="1052513"/>
            <a:ext cx="7772400" cy="470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3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对于图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，度数为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的结点称为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孤立结点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；只由孤立结点构成的图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G=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）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零图；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只由一个孤立结点构成的图称为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平凡图；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arabicParenR" startAt="3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在图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中，称度数为奇数的结点为奇度数结点，度数为偶数的结点为偶度数结点。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arabicParenR" startAt="3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各点度数相等的图称为正则图，特别将点度为</a:t>
            </a:r>
            <a:r>
              <a:rPr lang="en-US" altLang="zh-CN" sz="2800" b="1" i="1">
                <a:solidFill>
                  <a:srgbClr val="B2B2B2"/>
                </a:solidFill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的正则图称为</a:t>
            </a:r>
            <a:r>
              <a:rPr lang="en-US" altLang="zh-CN" sz="2800" b="1" i="1">
                <a:solidFill>
                  <a:srgbClr val="B2B2B2"/>
                </a:solidFill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度正则图。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9DD6-38CB-4836-9605-2E7EFA3D885D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172C-B06D-4125-8580-B51A84FF5199}" type="slidenum">
              <a:rPr lang="en-US" altLang="zh-CN"/>
              <a:pPr/>
              <a:t>23</a:t>
            </a:fld>
            <a:r>
              <a:rPr lang="en-US" altLang="zh-CN"/>
              <a:t>/171</a:t>
            </a: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1042988" y="1052513"/>
            <a:ext cx="7772400" cy="470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3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对于图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，度数为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的结点称为孤立结点；只由孤立结点构成的图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G=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）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称为零图；只由一个孤立结点构成的图称为平凡图；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3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中，称度数为奇数的结点为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奇度数结点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，度数为偶数的结点为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偶度数结点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arabicParenR" startAt="3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各点度数相等的图称为正则图，特别将点度为</a:t>
            </a:r>
            <a:r>
              <a:rPr lang="en-US" altLang="zh-CN" sz="2800" b="1" i="1">
                <a:solidFill>
                  <a:srgbClr val="B2B2B2"/>
                </a:solidFill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的正则图称为</a:t>
            </a:r>
            <a:r>
              <a:rPr lang="en-US" altLang="zh-CN" sz="2800" b="1" i="1">
                <a:solidFill>
                  <a:srgbClr val="B2B2B2"/>
                </a:solidFill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度正则图。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C02B-F926-42B9-A60B-29D338B04145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ECBA-FC9E-409B-9912-8F7EAD46BA1F}" type="slidenum">
              <a:rPr lang="en-US" altLang="zh-CN"/>
              <a:pPr/>
              <a:t>24</a:t>
            </a:fld>
            <a:r>
              <a:rPr lang="en-US" altLang="zh-CN"/>
              <a:t>/171</a:t>
            </a: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1042988" y="1052513"/>
            <a:ext cx="7772400" cy="470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3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对于图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，度数为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的结点称为孤立结点；只由孤立结点构成的图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G=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）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称为零图；只由一个孤立结点构成的图称为平凡图；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3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中，称度数为奇数的结点为奇度数结点，度数为偶数的结点为偶度数结点。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3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各点度数相等的图称为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正则图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，特别将点度为</a:t>
            </a:r>
            <a:r>
              <a:rPr lang="en-US" altLang="zh-CN" sz="2800" b="1" i="1">
                <a:solidFill>
                  <a:srgbClr val="0000FF"/>
                </a:solidFill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的正则图称为</a:t>
            </a:r>
            <a:r>
              <a:rPr lang="en-US" altLang="zh-CN" sz="2800" b="1" i="1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度正则图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5E7A-A3A7-4BAB-BE60-58E4FE7A6FFF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7BDD-9950-45B8-A77E-80880BE623AB}" type="slidenum">
              <a:rPr lang="en-US" altLang="zh-CN"/>
              <a:pPr/>
              <a:t>25</a:t>
            </a:fld>
            <a:r>
              <a:rPr lang="en-US" altLang="zh-CN"/>
              <a:t>/171</a:t>
            </a: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1752600" y="3581400"/>
            <a:ext cx="60960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deg(v</a:t>
            </a:r>
            <a:r>
              <a:rPr lang="en-US" altLang="zh-CN" b="1" baseline="-30000">
                <a:solidFill>
                  <a:srgbClr val="0000FF"/>
                </a:solidFill>
              </a:rPr>
              <a:t>1</a:t>
            </a:r>
            <a:r>
              <a:rPr lang="en-US" altLang="zh-CN" b="1">
                <a:solidFill>
                  <a:srgbClr val="0000FF"/>
                </a:solidFill>
              </a:rPr>
              <a:t>)</a:t>
            </a:r>
            <a:r>
              <a:rPr lang="zh-CN" altLang="en-US" b="1">
                <a:solidFill>
                  <a:srgbClr val="0000FF"/>
                </a:solidFill>
              </a:rPr>
              <a:t>＝</a:t>
            </a:r>
            <a:r>
              <a:rPr lang="en-US" altLang="zh-CN" b="1">
                <a:solidFill>
                  <a:srgbClr val="0000FF"/>
                </a:solidFill>
              </a:rPr>
              <a:t>3</a:t>
            </a:r>
            <a:r>
              <a:rPr lang="zh-CN" altLang="en-US" b="1">
                <a:solidFill>
                  <a:srgbClr val="0000FF"/>
                </a:solidFill>
              </a:rPr>
              <a:t>，</a:t>
            </a:r>
            <a:r>
              <a:rPr lang="en-US" altLang="zh-CN" b="1">
                <a:solidFill>
                  <a:srgbClr val="0000FF"/>
                </a:solidFill>
              </a:rPr>
              <a:t>deg</a:t>
            </a:r>
            <a:r>
              <a:rPr lang="en-US" altLang="zh-CN" b="1" baseline="30000">
                <a:solidFill>
                  <a:srgbClr val="0000FF"/>
                </a:solidFill>
              </a:rPr>
              <a:t>+</a:t>
            </a:r>
            <a:r>
              <a:rPr lang="en-US" altLang="zh-CN" b="1">
                <a:solidFill>
                  <a:srgbClr val="0000FF"/>
                </a:solidFill>
              </a:rPr>
              <a:t>(v</a:t>
            </a:r>
            <a:r>
              <a:rPr lang="en-US" altLang="zh-CN" b="1" baseline="-30000">
                <a:solidFill>
                  <a:srgbClr val="0000FF"/>
                </a:solidFill>
              </a:rPr>
              <a:t>1</a:t>
            </a:r>
            <a:r>
              <a:rPr lang="en-US" altLang="zh-CN" b="1">
                <a:solidFill>
                  <a:srgbClr val="0000FF"/>
                </a:solidFill>
              </a:rPr>
              <a:t>)</a:t>
            </a:r>
            <a:r>
              <a:rPr lang="zh-CN" altLang="en-US" b="1">
                <a:solidFill>
                  <a:srgbClr val="0000FF"/>
                </a:solidFill>
              </a:rPr>
              <a:t>＝</a:t>
            </a:r>
            <a:r>
              <a:rPr lang="en-US" altLang="zh-CN" b="1">
                <a:solidFill>
                  <a:srgbClr val="0000FF"/>
                </a:solidFill>
              </a:rPr>
              <a:t>2</a:t>
            </a:r>
            <a:r>
              <a:rPr lang="zh-CN" altLang="en-US" b="1">
                <a:solidFill>
                  <a:srgbClr val="0000FF"/>
                </a:solidFill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rgbClr val="0000FF"/>
                </a:solidFill>
              </a:rPr>
              <a:t>(v</a:t>
            </a:r>
            <a:r>
              <a:rPr lang="en-US" altLang="zh-CN" b="1" baseline="-25000">
                <a:solidFill>
                  <a:srgbClr val="0000FF"/>
                </a:solidFill>
              </a:rPr>
              <a:t>1</a:t>
            </a:r>
            <a:r>
              <a:rPr lang="en-US" altLang="zh-CN" b="1">
                <a:solidFill>
                  <a:srgbClr val="0000FF"/>
                </a:solidFill>
              </a:rPr>
              <a:t>)</a:t>
            </a:r>
            <a:r>
              <a:rPr lang="zh-CN" altLang="en-US" b="1">
                <a:solidFill>
                  <a:srgbClr val="0000FF"/>
                </a:solidFill>
              </a:rPr>
              <a:t>＝</a:t>
            </a:r>
            <a:r>
              <a:rPr lang="en-US" altLang="zh-CN" b="1">
                <a:solidFill>
                  <a:srgbClr val="0000FF"/>
                </a:solidFill>
              </a:rPr>
              <a:t>1</a:t>
            </a:r>
            <a:r>
              <a:rPr lang="zh-CN" altLang="en-US" b="1">
                <a:solidFill>
                  <a:srgbClr val="0000FF"/>
                </a:solidFill>
              </a:rPr>
              <a:t>；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1752600" y="4070350"/>
            <a:ext cx="6096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</p:txBody>
      </p:sp>
      <p:grpSp>
        <p:nvGrpSpPr>
          <p:cNvPr id="184326" name="Group 6"/>
          <p:cNvGrpSpPr>
            <a:grpSpLocks/>
          </p:cNvGrpSpPr>
          <p:nvPr/>
        </p:nvGrpSpPr>
        <p:grpSpPr bwMode="auto">
          <a:xfrm>
            <a:off x="3657600" y="1238250"/>
            <a:ext cx="2743200" cy="2190750"/>
            <a:chOff x="3744" y="768"/>
            <a:chExt cx="1728" cy="1380"/>
          </a:xfrm>
        </p:grpSpPr>
        <p:sp>
          <p:nvSpPr>
            <p:cNvPr id="184327" name="Line 7"/>
            <p:cNvSpPr>
              <a:spLocks noChangeShapeType="1"/>
            </p:cNvSpPr>
            <p:nvPr/>
          </p:nvSpPr>
          <p:spPr bwMode="auto">
            <a:xfrm>
              <a:off x="3927" y="2004"/>
              <a:ext cx="985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328" name="Line 8"/>
            <p:cNvSpPr>
              <a:spLocks noChangeShapeType="1"/>
            </p:cNvSpPr>
            <p:nvPr/>
          </p:nvSpPr>
          <p:spPr bwMode="auto">
            <a:xfrm>
              <a:off x="4139" y="1204"/>
              <a:ext cx="772" cy="783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329" name="Line 9"/>
            <p:cNvSpPr>
              <a:spLocks noChangeShapeType="1"/>
            </p:cNvSpPr>
            <p:nvPr/>
          </p:nvSpPr>
          <p:spPr bwMode="auto">
            <a:xfrm flipV="1">
              <a:off x="3936" y="1188"/>
              <a:ext cx="179" cy="783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330" name="Oval 10"/>
            <p:cNvSpPr>
              <a:spLocks noChangeArrowheads="1"/>
            </p:cNvSpPr>
            <p:nvPr/>
          </p:nvSpPr>
          <p:spPr bwMode="auto">
            <a:xfrm>
              <a:off x="4082" y="1153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331" name="Text Box 11"/>
            <p:cNvSpPr txBox="1">
              <a:spLocks noChangeArrowheads="1"/>
            </p:cNvSpPr>
            <p:nvPr/>
          </p:nvSpPr>
          <p:spPr bwMode="auto">
            <a:xfrm>
              <a:off x="4041" y="828"/>
              <a:ext cx="16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84332" name="Oval 12"/>
            <p:cNvSpPr>
              <a:spLocks noChangeArrowheads="1"/>
            </p:cNvSpPr>
            <p:nvPr/>
          </p:nvSpPr>
          <p:spPr bwMode="auto">
            <a:xfrm>
              <a:off x="3890" y="1972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333" name="Text Box 13"/>
            <p:cNvSpPr txBox="1">
              <a:spLocks noChangeArrowheads="1"/>
            </p:cNvSpPr>
            <p:nvPr/>
          </p:nvSpPr>
          <p:spPr bwMode="auto">
            <a:xfrm>
              <a:off x="3744" y="187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84334" name="Oval 14"/>
            <p:cNvSpPr>
              <a:spLocks noChangeArrowheads="1"/>
            </p:cNvSpPr>
            <p:nvPr/>
          </p:nvSpPr>
          <p:spPr bwMode="auto">
            <a:xfrm>
              <a:off x="4896" y="1972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335" name="Text Box 15"/>
            <p:cNvSpPr txBox="1">
              <a:spLocks noChangeArrowheads="1"/>
            </p:cNvSpPr>
            <p:nvPr/>
          </p:nvSpPr>
          <p:spPr bwMode="auto">
            <a:xfrm>
              <a:off x="4962" y="187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84336" name="Line 16"/>
            <p:cNvSpPr>
              <a:spLocks noChangeShapeType="1"/>
            </p:cNvSpPr>
            <p:nvPr/>
          </p:nvSpPr>
          <p:spPr bwMode="auto">
            <a:xfrm flipH="1">
              <a:off x="4944" y="1186"/>
              <a:ext cx="259" cy="777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337" name="Arc 17"/>
            <p:cNvSpPr>
              <a:spLocks/>
            </p:cNvSpPr>
            <p:nvPr/>
          </p:nvSpPr>
          <p:spPr bwMode="auto">
            <a:xfrm flipH="1">
              <a:off x="3744" y="1188"/>
              <a:ext cx="354" cy="7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9832"/>
                <a:gd name="T2" fmla="*/ 11583 w 21600"/>
                <a:gd name="T3" fmla="*/ 39832 h 39832"/>
                <a:gd name="T4" fmla="*/ 0 w 21600"/>
                <a:gd name="T5" fmla="*/ 21600 h 39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83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990"/>
                    <a:pt x="17821" y="35868"/>
                    <a:pt x="11582" y="39831"/>
                  </a:cubicBezTo>
                </a:path>
                <a:path w="21600" h="3983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990"/>
                    <a:pt x="17821" y="35868"/>
                    <a:pt x="11582" y="3983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338" name="Arc 18"/>
            <p:cNvSpPr>
              <a:spLocks/>
            </p:cNvSpPr>
            <p:nvPr/>
          </p:nvSpPr>
          <p:spPr bwMode="auto">
            <a:xfrm flipV="1">
              <a:off x="3945" y="768"/>
              <a:ext cx="403" cy="40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15601 w 43200"/>
                <a:gd name="T3" fmla="*/ 85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981"/>
                    <a:pt x="6360" y="3521"/>
                    <a:pt x="15600" y="849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981"/>
                    <a:pt x="6360" y="3521"/>
                    <a:pt x="15600" y="84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339" name="Oval 19"/>
            <p:cNvSpPr>
              <a:spLocks noChangeArrowheads="1"/>
            </p:cNvSpPr>
            <p:nvPr/>
          </p:nvSpPr>
          <p:spPr bwMode="auto">
            <a:xfrm>
              <a:off x="4840" y="1069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340" name="Text Box 20"/>
            <p:cNvSpPr txBox="1">
              <a:spLocks noChangeArrowheads="1"/>
            </p:cNvSpPr>
            <p:nvPr/>
          </p:nvSpPr>
          <p:spPr bwMode="auto">
            <a:xfrm>
              <a:off x="4848" y="777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184341" name="Oval 21"/>
            <p:cNvSpPr>
              <a:spLocks noChangeArrowheads="1"/>
            </p:cNvSpPr>
            <p:nvPr/>
          </p:nvSpPr>
          <p:spPr bwMode="auto">
            <a:xfrm>
              <a:off x="5176" y="1153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342" name="Text Box 22"/>
            <p:cNvSpPr txBox="1">
              <a:spLocks noChangeArrowheads="1"/>
            </p:cNvSpPr>
            <p:nvPr/>
          </p:nvSpPr>
          <p:spPr bwMode="auto">
            <a:xfrm>
              <a:off x="5280" y="948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9597-ED7C-4A98-AB95-765F0D77C427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DF7C-BF73-455C-B21F-5EA25B146167}" type="slidenum">
              <a:rPr lang="en-US" altLang="zh-CN"/>
              <a:pPr/>
              <a:t>26</a:t>
            </a:fld>
            <a:r>
              <a:rPr lang="en-US" altLang="zh-CN"/>
              <a:t>/171</a:t>
            </a: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1752600" y="3581400"/>
            <a:ext cx="60960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/>
              <a:t>deg(v</a:t>
            </a:r>
            <a:r>
              <a:rPr lang="en-US" altLang="zh-CN" baseline="-30000"/>
              <a:t>1</a:t>
            </a:r>
            <a:r>
              <a:rPr lang="en-US" altLang="zh-CN"/>
              <a:t>)</a:t>
            </a:r>
            <a:r>
              <a:rPr lang="zh-CN" altLang="en-US"/>
              <a:t>＝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deg</a:t>
            </a:r>
            <a:r>
              <a:rPr lang="en-US" altLang="zh-CN" baseline="30000"/>
              <a:t>+</a:t>
            </a:r>
            <a:r>
              <a:rPr lang="en-US" altLang="zh-CN"/>
              <a:t>(v</a:t>
            </a:r>
            <a:r>
              <a:rPr lang="en-US" altLang="zh-CN" baseline="-30000"/>
              <a:t>1</a:t>
            </a:r>
            <a:r>
              <a:rPr lang="en-US" altLang="zh-CN"/>
              <a:t>)</a:t>
            </a:r>
            <a:r>
              <a:rPr lang="zh-CN" altLang="en-US"/>
              <a:t>＝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/>
              <a:t>(v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zh-CN" altLang="en-US"/>
              <a:t>＝</a:t>
            </a:r>
            <a:r>
              <a:rPr lang="en-US" altLang="zh-CN"/>
              <a:t>1</a:t>
            </a:r>
            <a:r>
              <a:rPr lang="zh-CN" altLang="en-US"/>
              <a:t>；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1752600" y="4070350"/>
            <a:ext cx="6096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deg(v</a:t>
            </a:r>
            <a:r>
              <a:rPr lang="en-US" altLang="zh-CN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</p:txBody>
      </p:sp>
      <p:grpSp>
        <p:nvGrpSpPr>
          <p:cNvPr id="233477" name="Group 5"/>
          <p:cNvGrpSpPr>
            <a:grpSpLocks/>
          </p:cNvGrpSpPr>
          <p:nvPr/>
        </p:nvGrpSpPr>
        <p:grpSpPr bwMode="auto">
          <a:xfrm>
            <a:off x="3657600" y="1238250"/>
            <a:ext cx="2743200" cy="2190750"/>
            <a:chOff x="3744" y="768"/>
            <a:chExt cx="1728" cy="1380"/>
          </a:xfrm>
        </p:grpSpPr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>
              <a:off x="3927" y="2004"/>
              <a:ext cx="985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4139" y="1204"/>
              <a:ext cx="772" cy="783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3480" name="Line 8"/>
            <p:cNvSpPr>
              <a:spLocks noChangeShapeType="1"/>
            </p:cNvSpPr>
            <p:nvPr/>
          </p:nvSpPr>
          <p:spPr bwMode="auto">
            <a:xfrm flipV="1">
              <a:off x="3936" y="1188"/>
              <a:ext cx="179" cy="783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3481" name="Oval 9"/>
            <p:cNvSpPr>
              <a:spLocks noChangeArrowheads="1"/>
            </p:cNvSpPr>
            <p:nvPr/>
          </p:nvSpPr>
          <p:spPr bwMode="auto">
            <a:xfrm>
              <a:off x="4082" y="1153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4041" y="828"/>
              <a:ext cx="16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33483" name="Oval 11"/>
            <p:cNvSpPr>
              <a:spLocks noChangeArrowheads="1"/>
            </p:cNvSpPr>
            <p:nvPr/>
          </p:nvSpPr>
          <p:spPr bwMode="auto">
            <a:xfrm>
              <a:off x="3890" y="1972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3484" name="Text Box 12"/>
            <p:cNvSpPr txBox="1">
              <a:spLocks noChangeArrowheads="1"/>
            </p:cNvSpPr>
            <p:nvPr/>
          </p:nvSpPr>
          <p:spPr bwMode="auto">
            <a:xfrm>
              <a:off x="3744" y="187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33485" name="Oval 13"/>
            <p:cNvSpPr>
              <a:spLocks noChangeArrowheads="1"/>
            </p:cNvSpPr>
            <p:nvPr/>
          </p:nvSpPr>
          <p:spPr bwMode="auto">
            <a:xfrm>
              <a:off x="4896" y="1972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3486" name="Text Box 14"/>
            <p:cNvSpPr txBox="1">
              <a:spLocks noChangeArrowheads="1"/>
            </p:cNvSpPr>
            <p:nvPr/>
          </p:nvSpPr>
          <p:spPr bwMode="auto">
            <a:xfrm>
              <a:off x="4962" y="187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33487" name="Line 15"/>
            <p:cNvSpPr>
              <a:spLocks noChangeShapeType="1"/>
            </p:cNvSpPr>
            <p:nvPr/>
          </p:nvSpPr>
          <p:spPr bwMode="auto">
            <a:xfrm flipH="1">
              <a:off x="4944" y="1186"/>
              <a:ext cx="259" cy="777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3488" name="Arc 16"/>
            <p:cNvSpPr>
              <a:spLocks/>
            </p:cNvSpPr>
            <p:nvPr/>
          </p:nvSpPr>
          <p:spPr bwMode="auto">
            <a:xfrm flipH="1">
              <a:off x="3744" y="1188"/>
              <a:ext cx="354" cy="7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9832"/>
                <a:gd name="T2" fmla="*/ 11583 w 21600"/>
                <a:gd name="T3" fmla="*/ 39832 h 39832"/>
                <a:gd name="T4" fmla="*/ 0 w 21600"/>
                <a:gd name="T5" fmla="*/ 21600 h 39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83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990"/>
                    <a:pt x="17821" y="35868"/>
                    <a:pt x="11582" y="39831"/>
                  </a:cubicBezTo>
                </a:path>
                <a:path w="21600" h="3983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990"/>
                    <a:pt x="17821" y="35868"/>
                    <a:pt x="11582" y="3983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3489" name="Arc 17"/>
            <p:cNvSpPr>
              <a:spLocks/>
            </p:cNvSpPr>
            <p:nvPr/>
          </p:nvSpPr>
          <p:spPr bwMode="auto">
            <a:xfrm flipV="1">
              <a:off x="3945" y="768"/>
              <a:ext cx="403" cy="40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15601 w 43200"/>
                <a:gd name="T3" fmla="*/ 85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981"/>
                    <a:pt x="6360" y="3521"/>
                    <a:pt x="15600" y="849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981"/>
                    <a:pt x="6360" y="3521"/>
                    <a:pt x="15600" y="84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3490" name="Oval 18"/>
            <p:cNvSpPr>
              <a:spLocks noChangeArrowheads="1"/>
            </p:cNvSpPr>
            <p:nvPr/>
          </p:nvSpPr>
          <p:spPr bwMode="auto">
            <a:xfrm>
              <a:off x="4840" y="1069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3491" name="Text Box 19"/>
            <p:cNvSpPr txBox="1">
              <a:spLocks noChangeArrowheads="1"/>
            </p:cNvSpPr>
            <p:nvPr/>
          </p:nvSpPr>
          <p:spPr bwMode="auto">
            <a:xfrm>
              <a:off x="4848" y="777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33492" name="Oval 20"/>
            <p:cNvSpPr>
              <a:spLocks noChangeArrowheads="1"/>
            </p:cNvSpPr>
            <p:nvPr/>
          </p:nvSpPr>
          <p:spPr bwMode="auto">
            <a:xfrm>
              <a:off x="5176" y="1153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3493" name="Text Box 21"/>
            <p:cNvSpPr txBox="1">
              <a:spLocks noChangeArrowheads="1"/>
            </p:cNvSpPr>
            <p:nvPr/>
          </p:nvSpPr>
          <p:spPr bwMode="auto">
            <a:xfrm>
              <a:off x="5280" y="948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2BF-E428-42B6-B09C-ADF6388A6D80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536A-609D-417F-98A6-03D9302A025B}" type="slidenum">
              <a:rPr lang="en-US" altLang="zh-CN"/>
              <a:pPr/>
              <a:t>27</a:t>
            </a:fld>
            <a:r>
              <a:rPr lang="en-US" altLang="zh-CN"/>
              <a:t>/171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1752600" y="3581400"/>
            <a:ext cx="60960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/>
              <a:t>deg(v</a:t>
            </a:r>
            <a:r>
              <a:rPr lang="en-US" altLang="zh-CN" baseline="-30000"/>
              <a:t>1</a:t>
            </a:r>
            <a:r>
              <a:rPr lang="en-US" altLang="zh-CN"/>
              <a:t>)</a:t>
            </a:r>
            <a:r>
              <a:rPr lang="zh-CN" altLang="en-US"/>
              <a:t>＝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deg</a:t>
            </a:r>
            <a:r>
              <a:rPr lang="en-US" altLang="zh-CN" baseline="30000"/>
              <a:t>+</a:t>
            </a:r>
            <a:r>
              <a:rPr lang="en-US" altLang="zh-CN"/>
              <a:t>(v</a:t>
            </a:r>
            <a:r>
              <a:rPr lang="en-US" altLang="zh-CN" baseline="-30000"/>
              <a:t>1</a:t>
            </a:r>
            <a:r>
              <a:rPr lang="en-US" altLang="zh-CN"/>
              <a:t>)</a:t>
            </a:r>
            <a:r>
              <a:rPr lang="zh-CN" altLang="en-US"/>
              <a:t>＝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/>
              <a:t>(v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zh-CN" altLang="en-US"/>
              <a:t>＝</a:t>
            </a:r>
            <a:r>
              <a:rPr lang="en-US" altLang="zh-CN"/>
              <a:t>1</a:t>
            </a:r>
            <a:r>
              <a:rPr lang="zh-CN" altLang="en-US"/>
              <a:t>；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1752600" y="4070350"/>
            <a:ext cx="6096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deg(v</a:t>
            </a:r>
            <a:r>
              <a:rPr lang="en-US" altLang="zh-CN" baseline="-3000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aseline="-3000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aseline="-3000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deg(v</a:t>
            </a:r>
            <a:r>
              <a:rPr lang="en-US" altLang="zh-CN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</p:txBody>
      </p:sp>
      <p:grpSp>
        <p:nvGrpSpPr>
          <p:cNvPr id="232453" name="Group 5"/>
          <p:cNvGrpSpPr>
            <a:grpSpLocks/>
          </p:cNvGrpSpPr>
          <p:nvPr/>
        </p:nvGrpSpPr>
        <p:grpSpPr bwMode="auto">
          <a:xfrm>
            <a:off x="3657600" y="1238250"/>
            <a:ext cx="2743200" cy="2190750"/>
            <a:chOff x="3744" y="768"/>
            <a:chExt cx="1728" cy="1380"/>
          </a:xfrm>
        </p:grpSpPr>
        <p:sp>
          <p:nvSpPr>
            <p:cNvPr id="232454" name="Line 6"/>
            <p:cNvSpPr>
              <a:spLocks noChangeShapeType="1"/>
            </p:cNvSpPr>
            <p:nvPr/>
          </p:nvSpPr>
          <p:spPr bwMode="auto">
            <a:xfrm>
              <a:off x="3927" y="2004"/>
              <a:ext cx="985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2455" name="Line 7"/>
            <p:cNvSpPr>
              <a:spLocks noChangeShapeType="1"/>
            </p:cNvSpPr>
            <p:nvPr/>
          </p:nvSpPr>
          <p:spPr bwMode="auto">
            <a:xfrm>
              <a:off x="4139" y="1204"/>
              <a:ext cx="772" cy="783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2456" name="Line 8"/>
            <p:cNvSpPr>
              <a:spLocks noChangeShapeType="1"/>
            </p:cNvSpPr>
            <p:nvPr/>
          </p:nvSpPr>
          <p:spPr bwMode="auto">
            <a:xfrm flipV="1">
              <a:off x="3936" y="1188"/>
              <a:ext cx="179" cy="783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2457" name="Oval 9"/>
            <p:cNvSpPr>
              <a:spLocks noChangeArrowheads="1"/>
            </p:cNvSpPr>
            <p:nvPr/>
          </p:nvSpPr>
          <p:spPr bwMode="auto">
            <a:xfrm>
              <a:off x="4082" y="1153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2458" name="Text Box 10"/>
            <p:cNvSpPr txBox="1">
              <a:spLocks noChangeArrowheads="1"/>
            </p:cNvSpPr>
            <p:nvPr/>
          </p:nvSpPr>
          <p:spPr bwMode="auto">
            <a:xfrm>
              <a:off x="4041" y="828"/>
              <a:ext cx="16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32459" name="Oval 11"/>
            <p:cNvSpPr>
              <a:spLocks noChangeArrowheads="1"/>
            </p:cNvSpPr>
            <p:nvPr/>
          </p:nvSpPr>
          <p:spPr bwMode="auto">
            <a:xfrm>
              <a:off x="3890" y="1972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2460" name="Text Box 12"/>
            <p:cNvSpPr txBox="1">
              <a:spLocks noChangeArrowheads="1"/>
            </p:cNvSpPr>
            <p:nvPr/>
          </p:nvSpPr>
          <p:spPr bwMode="auto">
            <a:xfrm>
              <a:off x="3744" y="187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32461" name="Oval 13"/>
            <p:cNvSpPr>
              <a:spLocks noChangeArrowheads="1"/>
            </p:cNvSpPr>
            <p:nvPr/>
          </p:nvSpPr>
          <p:spPr bwMode="auto">
            <a:xfrm>
              <a:off x="4896" y="1972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2462" name="Text Box 14"/>
            <p:cNvSpPr txBox="1">
              <a:spLocks noChangeArrowheads="1"/>
            </p:cNvSpPr>
            <p:nvPr/>
          </p:nvSpPr>
          <p:spPr bwMode="auto">
            <a:xfrm>
              <a:off x="4962" y="187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32463" name="Line 15"/>
            <p:cNvSpPr>
              <a:spLocks noChangeShapeType="1"/>
            </p:cNvSpPr>
            <p:nvPr/>
          </p:nvSpPr>
          <p:spPr bwMode="auto">
            <a:xfrm flipH="1">
              <a:off x="4944" y="1186"/>
              <a:ext cx="259" cy="777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2464" name="Arc 16"/>
            <p:cNvSpPr>
              <a:spLocks/>
            </p:cNvSpPr>
            <p:nvPr/>
          </p:nvSpPr>
          <p:spPr bwMode="auto">
            <a:xfrm flipH="1">
              <a:off x="3744" y="1188"/>
              <a:ext cx="354" cy="7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9832"/>
                <a:gd name="T2" fmla="*/ 11583 w 21600"/>
                <a:gd name="T3" fmla="*/ 39832 h 39832"/>
                <a:gd name="T4" fmla="*/ 0 w 21600"/>
                <a:gd name="T5" fmla="*/ 21600 h 39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83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990"/>
                    <a:pt x="17821" y="35868"/>
                    <a:pt x="11582" y="39831"/>
                  </a:cubicBezTo>
                </a:path>
                <a:path w="21600" h="3983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990"/>
                    <a:pt x="17821" y="35868"/>
                    <a:pt x="11582" y="3983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2465" name="Arc 17"/>
            <p:cNvSpPr>
              <a:spLocks/>
            </p:cNvSpPr>
            <p:nvPr/>
          </p:nvSpPr>
          <p:spPr bwMode="auto">
            <a:xfrm flipV="1">
              <a:off x="3945" y="768"/>
              <a:ext cx="403" cy="40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15601 w 43200"/>
                <a:gd name="T3" fmla="*/ 85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981"/>
                    <a:pt x="6360" y="3521"/>
                    <a:pt x="15600" y="849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981"/>
                    <a:pt x="6360" y="3521"/>
                    <a:pt x="15600" y="84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2466" name="Oval 18"/>
            <p:cNvSpPr>
              <a:spLocks noChangeArrowheads="1"/>
            </p:cNvSpPr>
            <p:nvPr/>
          </p:nvSpPr>
          <p:spPr bwMode="auto">
            <a:xfrm>
              <a:off x="4840" y="1069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2467" name="Text Box 19"/>
            <p:cNvSpPr txBox="1">
              <a:spLocks noChangeArrowheads="1"/>
            </p:cNvSpPr>
            <p:nvPr/>
          </p:nvSpPr>
          <p:spPr bwMode="auto">
            <a:xfrm>
              <a:off x="4848" y="777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32468" name="Oval 20"/>
            <p:cNvSpPr>
              <a:spLocks noChangeArrowheads="1"/>
            </p:cNvSpPr>
            <p:nvPr/>
          </p:nvSpPr>
          <p:spPr bwMode="auto">
            <a:xfrm>
              <a:off x="5176" y="1153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2469" name="Text Box 21"/>
            <p:cNvSpPr txBox="1">
              <a:spLocks noChangeArrowheads="1"/>
            </p:cNvSpPr>
            <p:nvPr/>
          </p:nvSpPr>
          <p:spPr bwMode="auto">
            <a:xfrm>
              <a:off x="5280" y="948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8517-7A56-4CA8-A5C6-77A17F19F593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2E7A-F900-4FDA-A74A-28D7A880D244}" type="slidenum">
              <a:rPr lang="en-US" altLang="zh-CN"/>
              <a:pPr/>
              <a:t>28</a:t>
            </a:fld>
            <a:r>
              <a:rPr lang="en-US" altLang="zh-CN"/>
              <a:t>/171</a:t>
            </a: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1752600" y="3581400"/>
            <a:ext cx="60960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/>
              <a:t>deg(v</a:t>
            </a:r>
            <a:r>
              <a:rPr lang="en-US" altLang="zh-CN" baseline="-30000"/>
              <a:t>1</a:t>
            </a:r>
            <a:r>
              <a:rPr lang="en-US" altLang="zh-CN"/>
              <a:t>)</a:t>
            </a:r>
            <a:r>
              <a:rPr lang="zh-CN" altLang="en-US"/>
              <a:t>＝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deg</a:t>
            </a:r>
            <a:r>
              <a:rPr lang="en-US" altLang="zh-CN" baseline="30000"/>
              <a:t>+</a:t>
            </a:r>
            <a:r>
              <a:rPr lang="en-US" altLang="zh-CN"/>
              <a:t>(v</a:t>
            </a:r>
            <a:r>
              <a:rPr lang="en-US" altLang="zh-CN" baseline="-30000"/>
              <a:t>1</a:t>
            </a:r>
            <a:r>
              <a:rPr lang="en-US" altLang="zh-CN"/>
              <a:t>)</a:t>
            </a:r>
            <a:r>
              <a:rPr lang="zh-CN" altLang="en-US"/>
              <a:t>＝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/>
              <a:t>(v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zh-CN" altLang="en-US"/>
              <a:t>＝</a:t>
            </a:r>
            <a:r>
              <a:rPr lang="en-US" altLang="zh-CN"/>
              <a:t>1</a:t>
            </a:r>
            <a:r>
              <a:rPr lang="zh-CN" altLang="en-US"/>
              <a:t>；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1752600" y="4070350"/>
            <a:ext cx="6096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deg(v</a:t>
            </a:r>
            <a:r>
              <a:rPr lang="en-US" altLang="zh-CN" baseline="-3000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aseline="-3000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aseline="-3000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deg(v</a:t>
            </a:r>
            <a:r>
              <a:rPr lang="en-US" altLang="zh-CN" baseline="-3000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aseline="-3000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aseline="-3000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deg(v</a:t>
            </a:r>
            <a:r>
              <a:rPr lang="en-US" altLang="zh-CN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</p:txBody>
      </p:sp>
      <p:grpSp>
        <p:nvGrpSpPr>
          <p:cNvPr id="231429" name="Group 5"/>
          <p:cNvGrpSpPr>
            <a:grpSpLocks/>
          </p:cNvGrpSpPr>
          <p:nvPr/>
        </p:nvGrpSpPr>
        <p:grpSpPr bwMode="auto">
          <a:xfrm>
            <a:off x="3657600" y="1238250"/>
            <a:ext cx="2743200" cy="2190750"/>
            <a:chOff x="3744" y="768"/>
            <a:chExt cx="1728" cy="1380"/>
          </a:xfrm>
        </p:grpSpPr>
        <p:sp>
          <p:nvSpPr>
            <p:cNvPr id="231430" name="Line 6"/>
            <p:cNvSpPr>
              <a:spLocks noChangeShapeType="1"/>
            </p:cNvSpPr>
            <p:nvPr/>
          </p:nvSpPr>
          <p:spPr bwMode="auto">
            <a:xfrm>
              <a:off x="3927" y="2004"/>
              <a:ext cx="985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31" name="Line 7"/>
            <p:cNvSpPr>
              <a:spLocks noChangeShapeType="1"/>
            </p:cNvSpPr>
            <p:nvPr/>
          </p:nvSpPr>
          <p:spPr bwMode="auto">
            <a:xfrm>
              <a:off x="4139" y="1204"/>
              <a:ext cx="772" cy="783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32" name="Line 8"/>
            <p:cNvSpPr>
              <a:spLocks noChangeShapeType="1"/>
            </p:cNvSpPr>
            <p:nvPr/>
          </p:nvSpPr>
          <p:spPr bwMode="auto">
            <a:xfrm flipV="1">
              <a:off x="3936" y="1188"/>
              <a:ext cx="179" cy="783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33" name="Oval 9"/>
            <p:cNvSpPr>
              <a:spLocks noChangeArrowheads="1"/>
            </p:cNvSpPr>
            <p:nvPr/>
          </p:nvSpPr>
          <p:spPr bwMode="auto">
            <a:xfrm>
              <a:off x="4082" y="1153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34" name="Text Box 10"/>
            <p:cNvSpPr txBox="1">
              <a:spLocks noChangeArrowheads="1"/>
            </p:cNvSpPr>
            <p:nvPr/>
          </p:nvSpPr>
          <p:spPr bwMode="auto">
            <a:xfrm>
              <a:off x="4041" y="828"/>
              <a:ext cx="16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31435" name="Oval 11"/>
            <p:cNvSpPr>
              <a:spLocks noChangeArrowheads="1"/>
            </p:cNvSpPr>
            <p:nvPr/>
          </p:nvSpPr>
          <p:spPr bwMode="auto">
            <a:xfrm>
              <a:off x="3890" y="1972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36" name="Text Box 12"/>
            <p:cNvSpPr txBox="1">
              <a:spLocks noChangeArrowheads="1"/>
            </p:cNvSpPr>
            <p:nvPr/>
          </p:nvSpPr>
          <p:spPr bwMode="auto">
            <a:xfrm>
              <a:off x="3744" y="187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31437" name="Oval 13"/>
            <p:cNvSpPr>
              <a:spLocks noChangeArrowheads="1"/>
            </p:cNvSpPr>
            <p:nvPr/>
          </p:nvSpPr>
          <p:spPr bwMode="auto">
            <a:xfrm>
              <a:off x="4896" y="1972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38" name="Text Box 14"/>
            <p:cNvSpPr txBox="1">
              <a:spLocks noChangeArrowheads="1"/>
            </p:cNvSpPr>
            <p:nvPr/>
          </p:nvSpPr>
          <p:spPr bwMode="auto">
            <a:xfrm>
              <a:off x="4962" y="187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31439" name="Line 15"/>
            <p:cNvSpPr>
              <a:spLocks noChangeShapeType="1"/>
            </p:cNvSpPr>
            <p:nvPr/>
          </p:nvSpPr>
          <p:spPr bwMode="auto">
            <a:xfrm flipH="1">
              <a:off x="4944" y="1186"/>
              <a:ext cx="259" cy="777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40" name="Arc 16"/>
            <p:cNvSpPr>
              <a:spLocks/>
            </p:cNvSpPr>
            <p:nvPr/>
          </p:nvSpPr>
          <p:spPr bwMode="auto">
            <a:xfrm flipH="1">
              <a:off x="3744" y="1188"/>
              <a:ext cx="354" cy="7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9832"/>
                <a:gd name="T2" fmla="*/ 11583 w 21600"/>
                <a:gd name="T3" fmla="*/ 39832 h 39832"/>
                <a:gd name="T4" fmla="*/ 0 w 21600"/>
                <a:gd name="T5" fmla="*/ 21600 h 39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83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990"/>
                    <a:pt x="17821" y="35868"/>
                    <a:pt x="11582" y="39831"/>
                  </a:cubicBezTo>
                </a:path>
                <a:path w="21600" h="3983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990"/>
                    <a:pt x="17821" y="35868"/>
                    <a:pt x="11582" y="3983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41" name="Arc 17"/>
            <p:cNvSpPr>
              <a:spLocks/>
            </p:cNvSpPr>
            <p:nvPr/>
          </p:nvSpPr>
          <p:spPr bwMode="auto">
            <a:xfrm flipV="1">
              <a:off x="3945" y="768"/>
              <a:ext cx="403" cy="40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15601 w 43200"/>
                <a:gd name="T3" fmla="*/ 85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981"/>
                    <a:pt x="6360" y="3521"/>
                    <a:pt x="15600" y="849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981"/>
                    <a:pt x="6360" y="3521"/>
                    <a:pt x="15600" y="84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42" name="Oval 18"/>
            <p:cNvSpPr>
              <a:spLocks noChangeArrowheads="1"/>
            </p:cNvSpPr>
            <p:nvPr/>
          </p:nvSpPr>
          <p:spPr bwMode="auto">
            <a:xfrm>
              <a:off x="4840" y="1069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43" name="Text Box 19"/>
            <p:cNvSpPr txBox="1">
              <a:spLocks noChangeArrowheads="1"/>
            </p:cNvSpPr>
            <p:nvPr/>
          </p:nvSpPr>
          <p:spPr bwMode="auto">
            <a:xfrm>
              <a:off x="4848" y="777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31444" name="Oval 20"/>
            <p:cNvSpPr>
              <a:spLocks noChangeArrowheads="1"/>
            </p:cNvSpPr>
            <p:nvPr/>
          </p:nvSpPr>
          <p:spPr bwMode="auto">
            <a:xfrm>
              <a:off x="5176" y="1153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45" name="Text Box 21"/>
            <p:cNvSpPr txBox="1">
              <a:spLocks noChangeArrowheads="1"/>
            </p:cNvSpPr>
            <p:nvPr/>
          </p:nvSpPr>
          <p:spPr bwMode="auto">
            <a:xfrm>
              <a:off x="5280" y="948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3898-CF36-4B55-9437-030759803005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F4F2-5732-46F7-90B0-D45BB6A0BDC5}" type="slidenum">
              <a:rPr lang="en-US" altLang="zh-CN"/>
              <a:pPr/>
              <a:t>29</a:t>
            </a:fld>
            <a:r>
              <a:rPr lang="en-US" altLang="zh-CN"/>
              <a:t>/171</a:t>
            </a: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1752600" y="3581400"/>
            <a:ext cx="60960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/>
              <a:t>deg(v</a:t>
            </a:r>
            <a:r>
              <a:rPr lang="en-US" altLang="zh-CN" baseline="-30000"/>
              <a:t>1</a:t>
            </a:r>
            <a:r>
              <a:rPr lang="en-US" altLang="zh-CN"/>
              <a:t>)</a:t>
            </a:r>
            <a:r>
              <a:rPr lang="zh-CN" altLang="en-US"/>
              <a:t>＝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deg</a:t>
            </a:r>
            <a:r>
              <a:rPr lang="en-US" altLang="zh-CN" baseline="30000"/>
              <a:t>+</a:t>
            </a:r>
            <a:r>
              <a:rPr lang="en-US" altLang="zh-CN"/>
              <a:t>(v</a:t>
            </a:r>
            <a:r>
              <a:rPr lang="en-US" altLang="zh-CN" baseline="-30000"/>
              <a:t>1</a:t>
            </a:r>
            <a:r>
              <a:rPr lang="en-US" altLang="zh-CN"/>
              <a:t>)</a:t>
            </a:r>
            <a:r>
              <a:rPr lang="zh-CN" altLang="en-US"/>
              <a:t>＝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/>
              <a:t>(v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zh-CN" altLang="en-US"/>
              <a:t>＝</a:t>
            </a:r>
            <a:r>
              <a:rPr lang="en-US" altLang="zh-CN"/>
              <a:t>1</a:t>
            </a:r>
            <a:r>
              <a:rPr lang="zh-CN" altLang="en-US"/>
              <a:t>；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1752600" y="4070350"/>
            <a:ext cx="6096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deg(v</a:t>
            </a:r>
            <a:r>
              <a:rPr lang="en-US" altLang="zh-CN" baseline="-3000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aseline="-3000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aseline="-3000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deg(v</a:t>
            </a:r>
            <a:r>
              <a:rPr lang="en-US" altLang="zh-CN" baseline="-3000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aseline="-3000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aseline="-3000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deg(v</a:t>
            </a:r>
            <a:r>
              <a:rPr lang="en-US" altLang="zh-CN" baseline="-30000"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aseline="-30000"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aseline="-30000"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deg(v</a:t>
            </a:r>
            <a:r>
              <a:rPr lang="en-US" altLang="zh-CN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deg</a:t>
            </a:r>
            <a:r>
              <a:rPr lang="en-US" altLang="zh-CN" b="1" baseline="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(v</a:t>
            </a:r>
            <a:r>
              <a:rPr lang="en-US" altLang="zh-CN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</p:txBody>
      </p:sp>
      <p:grpSp>
        <p:nvGrpSpPr>
          <p:cNvPr id="230405" name="Group 5"/>
          <p:cNvGrpSpPr>
            <a:grpSpLocks/>
          </p:cNvGrpSpPr>
          <p:nvPr/>
        </p:nvGrpSpPr>
        <p:grpSpPr bwMode="auto">
          <a:xfrm>
            <a:off x="3657600" y="1238250"/>
            <a:ext cx="2743200" cy="2190750"/>
            <a:chOff x="3744" y="768"/>
            <a:chExt cx="1728" cy="1380"/>
          </a:xfrm>
        </p:grpSpPr>
        <p:sp>
          <p:nvSpPr>
            <p:cNvPr id="230406" name="Line 6"/>
            <p:cNvSpPr>
              <a:spLocks noChangeShapeType="1"/>
            </p:cNvSpPr>
            <p:nvPr/>
          </p:nvSpPr>
          <p:spPr bwMode="auto">
            <a:xfrm>
              <a:off x="3927" y="2004"/>
              <a:ext cx="985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07" name="Line 7"/>
            <p:cNvSpPr>
              <a:spLocks noChangeShapeType="1"/>
            </p:cNvSpPr>
            <p:nvPr/>
          </p:nvSpPr>
          <p:spPr bwMode="auto">
            <a:xfrm>
              <a:off x="4139" y="1204"/>
              <a:ext cx="772" cy="783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08" name="Line 8"/>
            <p:cNvSpPr>
              <a:spLocks noChangeShapeType="1"/>
            </p:cNvSpPr>
            <p:nvPr/>
          </p:nvSpPr>
          <p:spPr bwMode="auto">
            <a:xfrm flipV="1">
              <a:off x="3936" y="1188"/>
              <a:ext cx="179" cy="783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09" name="Oval 9"/>
            <p:cNvSpPr>
              <a:spLocks noChangeArrowheads="1"/>
            </p:cNvSpPr>
            <p:nvPr/>
          </p:nvSpPr>
          <p:spPr bwMode="auto">
            <a:xfrm>
              <a:off x="4082" y="1153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10" name="Text Box 10"/>
            <p:cNvSpPr txBox="1">
              <a:spLocks noChangeArrowheads="1"/>
            </p:cNvSpPr>
            <p:nvPr/>
          </p:nvSpPr>
          <p:spPr bwMode="auto">
            <a:xfrm>
              <a:off x="4041" y="828"/>
              <a:ext cx="16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30411" name="Oval 11"/>
            <p:cNvSpPr>
              <a:spLocks noChangeArrowheads="1"/>
            </p:cNvSpPr>
            <p:nvPr/>
          </p:nvSpPr>
          <p:spPr bwMode="auto">
            <a:xfrm>
              <a:off x="3890" y="1972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12" name="Text Box 12"/>
            <p:cNvSpPr txBox="1">
              <a:spLocks noChangeArrowheads="1"/>
            </p:cNvSpPr>
            <p:nvPr/>
          </p:nvSpPr>
          <p:spPr bwMode="auto">
            <a:xfrm>
              <a:off x="3744" y="187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30413" name="Oval 13"/>
            <p:cNvSpPr>
              <a:spLocks noChangeArrowheads="1"/>
            </p:cNvSpPr>
            <p:nvPr/>
          </p:nvSpPr>
          <p:spPr bwMode="auto">
            <a:xfrm>
              <a:off x="4896" y="1972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14" name="Text Box 14"/>
            <p:cNvSpPr txBox="1">
              <a:spLocks noChangeArrowheads="1"/>
            </p:cNvSpPr>
            <p:nvPr/>
          </p:nvSpPr>
          <p:spPr bwMode="auto">
            <a:xfrm>
              <a:off x="4962" y="187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30415" name="Line 15"/>
            <p:cNvSpPr>
              <a:spLocks noChangeShapeType="1"/>
            </p:cNvSpPr>
            <p:nvPr/>
          </p:nvSpPr>
          <p:spPr bwMode="auto">
            <a:xfrm flipH="1">
              <a:off x="4944" y="1186"/>
              <a:ext cx="259" cy="777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16" name="Arc 16"/>
            <p:cNvSpPr>
              <a:spLocks/>
            </p:cNvSpPr>
            <p:nvPr/>
          </p:nvSpPr>
          <p:spPr bwMode="auto">
            <a:xfrm flipH="1">
              <a:off x="3744" y="1188"/>
              <a:ext cx="354" cy="7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9832"/>
                <a:gd name="T2" fmla="*/ 11583 w 21600"/>
                <a:gd name="T3" fmla="*/ 39832 h 39832"/>
                <a:gd name="T4" fmla="*/ 0 w 21600"/>
                <a:gd name="T5" fmla="*/ 21600 h 39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83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990"/>
                    <a:pt x="17821" y="35868"/>
                    <a:pt x="11582" y="39831"/>
                  </a:cubicBezTo>
                </a:path>
                <a:path w="21600" h="3983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990"/>
                    <a:pt x="17821" y="35868"/>
                    <a:pt x="11582" y="3983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17" name="Arc 17"/>
            <p:cNvSpPr>
              <a:spLocks/>
            </p:cNvSpPr>
            <p:nvPr/>
          </p:nvSpPr>
          <p:spPr bwMode="auto">
            <a:xfrm flipV="1">
              <a:off x="3945" y="768"/>
              <a:ext cx="403" cy="40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15601 w 43200"/>
                <a:gd name="T3" fmla="*/ 85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981"/>
                    <a:pt x="6360" y="3521"/>
                    <a:pt x="15600" y="849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981"/>
                    <a:pt x="6360" y="3521"/>
                    <a:pt x="15600" y="84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18" name="Oval 18"/>
            <p:cNvSpPr>
              <a:spLocks noChangeArrowheads="1"/>
            </p:cNvSpPr>
            <p:nvPr/>
          </p:nvSpPr>
          <p:spPr bwMode="auto">
            <a:xfrm>
              <a:off x="4840" y="1069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19" name="Text Box 19"/>
            <p:cNvSpPr txBox="1">
              <a:spLocks noChangeArrowheads="1"/>
            </p:cNvSpPr>
            <p:nvPr/>
          </p:nvSpPr>
          <p:spPr bwMode="auto">
            <a:xfrm>
              <a:off x="4848" y="777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30420" name="Oval 20"/>
            <p:cNvSpPr>
              <a:spLocks noChangeArrowheads="1"/>
            </p:cNvSpPr>
            <p:nvPr/>
          </p:nvSpPr>
          <p:spPr bwMode="auto">
            <a:xfrm>
              <a:off x="5176" y="1153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21" name="Text Box 21"/>
            <p:cNvSpPr txBox="1">
              <a:spLocks noChangeArrowheads="1"/>
            </p:cNvSpPr>
            <p:nvPr/>
          </p:nvSpPr>
          <p:spPr bwMode="auto">
            <a:xfrm>
              <a:off x="5280" y="948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AED7-7F84-48A9-9CA5-38029747F681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614-368C-4E74-86A4-B10BF3AE4B2A}" type="slidenum">
              <a:rPr lang="en-US" altLang="zh-CN"/>
              <a:pPr/>
              <a:t>3</a:t>
            </a:fld>
            <a:r>
              <a:rPr lang="en-US" altLang="zh-CN"/>
              <a:t>/171</a:t>
            </a: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主要内容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759325"/>
          </a:xfrm>
        </p:spPr>
        <p:txBody>
          <a:bodyPr/>
          <a:lstStyle/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>
                <a:solidFill>
                  <a:srgbClr val="0000FF"/>
                </a:solidFill>
                <a:ea typeface="黑体" pitchFamily="2" charset="-122"/>
              </a:rPr>
              <a:t>图的基本概念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什么是图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图的分类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结点的度数 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握手定理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子图与补图 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完全图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补图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图的同构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9411-313F-4C57-AECD-669025A24087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B3D8-D0EF-4DEC-B3E9-07FFA6113E06}" type="slidenum">
              <a:rPr lang="en-US" altLang="zh-CN"/>
              <a:pPr/>
              <a:t>30</a:t>
            </a:fld>
            <a:r>
              <a:rPr lang="en-US" altLang="zh-CN"/>
              <a:t>/171</a:t>
            </a: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握手定理（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Euler,1736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年）</a:t>
            </a:r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1116013" y="1052513"/>
            <a:ext cx="7704137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10.1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（握手定理）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对于任何（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n,m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 =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），所有结点的度数的总和等于边数的两倍，即：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endParaRPr lang="zh-CN" altLang="en-US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endParaRPr lang="zh-CN" altLang="en-US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    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根据结点度数的定义，在计算结点度数时每条边对于它所关联的结点被计算了两次，因此，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中结点度数的总和恰好为边数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倍。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■</a:t>
            </a:r>
          </a:p>
        </p:txBody>
      </p:sp>
      <p:graphicFrame>
        <p:nvGraphicFramePr>
          <p:cNvPr id="258070" name="Object 22"/>
          <p:cNvGraphicFramePr>
            <a:graphicFrameLocks noGrp="1" noChangeAspect="1"/>
          </p:cNvGraphicFramePr>
          <p:nvPr>
            <p:ph idx="1"/>
          </p:nvPr>
        </p:nvGraphicFramePr>
        <p:xfrm>
          <a:off x="3348038" y="2184400"/>
          <a:ext cx="20875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6" name="Equation" r:id="rId3" imgW="990360" imgH="342720" progId="Equation.DSMT4">
                  <p:embed/>
                </p:oleObj>
              </mc:Choice>
              <mc:Fallback>
                <p:oleObj name="Equation" r:id="rId3" imgW="990360" imgH="3427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184400"/>
                        <a:ext cx="208756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2146-174F-4675-9067-8AD365E3997C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3C1A-30DA-4CA1-93AB-48F9F1E1EB0E}" type="slidenum">
              <a:rPr lang="en-US" altLang="zh-CN"/>
              <a:pPr/>
              <a:t>31</a:t>
            </a:fld>
            <a:r>
              <a:rPr lang="en-US" altLang="zh-CN"/>
              <a:t>/171</a:t>
            </a: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推论</a:t>
            </a:r>
            <a:r>
              <a:rPr lang="en-US" altLang="zh-CN" sz="3600">
                <a:solidFill>
                  <a:srgbClr val="FF0000"/>
                </a:solidFill>
              </a:rPr>
              <a:t>10.1.1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258888" y="1125538"/>
            <a:ext cx="75469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6600CC"/>
                </a:solidFill>
              </a:rPr>
              <a:t>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中，其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baseline="30000">
                <a:solidFill>
                  <a:srgbClr val="0000FF"/>
                </a:solidFill>
                <a:latin typeface="Arial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1143000" y="1679575"/>
            <a:ext cx="78216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Arial"/>
                <a:ea typeface="楷体_GB2312" pitchFamily="49" charset="-122"/>
              </a:rPr>
              <a:t>……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，度数为奇数的结点个数为偶数。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1219200" y="2438400"/>
            <a:ext cx="7696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证明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{v|v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deg(v)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＝奇数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{v|v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deg(v)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＝偶数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。显然，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∩V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Φ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∪V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，于是有：</a:t>
            </a:r>
          </a:p>
        </p:txBody>
      </p:sp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2474913" y="3886200"/>
          <a:ext cx="4978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1" name="Equation" r:id="rId3" imgW="2463480" imgH="368280" progId="Equation.DSMT4">
                  <p:embed/>
                </p:oleObj>
              </mc:Choice>
              <mc:Fallback>
                <p:oleObj name="Equation" r:id="rId3" imgW="2463480" imgH="368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3886200"/>
                        <a:ext cx="4978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1219200" y="4648200"/>
            <a:ext cx="76009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由于上式中的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2m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|(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偶数之和为偶数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均为偶数，因而也为偶数。于是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为偶数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因为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中的结点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之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deg(v)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都为奇数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，即奇度数的结点个数为偶数。■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9CAC-EAF5-4190-8B8C-4D1465D3389D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71E9-3433-408E-9E68-92C8BFC0826E}" type="slidenum">
              <a:rPr lang="en-US" altLang="zh-CN"/>
              <a:pPr/>
              <a:t>32</a:t>
            </a:fld>
            <a:r>
              <a:rPr lang="en-US" altLang="zh-CN"/>
              <a:t>/171</a:t>
            </a: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推论</a:t>
            </a:r>
            <a:r>
              <a:rPr lang="en-US" altLang="zh-CN" sz="3600">
                <a:solidFill>
                  <a:srgbClr val="FF0000"/>
                </a:solidFill>
              </a:rPr>
              <a:t>10.1.1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1258888" y="1125538"/>
            <a:ext cx="75469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6600CC"/>
                </a:solidFill>
              </a:rPr>
              <a:t>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中，其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baseline="30000">
                <a:latin typeface="Arial"/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1143000" y="1679575"/>
            <a:ext cx="78216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{e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Arial"/>
                <a:ea typeface="楷体_GB2312" pitchFamily="49" charset="-122"/>
              </a:rPr>
              <a:t>……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，度数为奇数的结点个数为偶数。</a:t>
            </a: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1219200" y="2438400"/>
            <a:ext cx="7696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{v|v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deg(v)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＝奇数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{v|v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deg(v)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＝偶数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。显然，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∩V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Φ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∪V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，于是有：</a:t>
            </a:r>
          </a:p>
        </p:txBody>
      </p:sp>
      <p:graphicFrame>
        <p:nvGraphicFramePr>
          <p:cNvPr id="236550" name="Object 6"/>
          <p:cNvGraphicFramePr>
            <a:graphicFrameLocks noChangeAspect="1"/>
          </p:cNvGraphicFramePr>
          <p:nvPr/>
        </p:nvGraphicFramePr>
        <p:xfrm>
          <a:off x="2474913" y="3886200"/>
          <a:ext cx="4978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6" name="Equation" r:id="rId3" imgW="2463480" imgH="368280" progId="Equation.DSMT4">
                  <p:embed/>
                </p:oleObj>
              </mc:Choice>
              <mc:Fallback>
                <p:oleObj name="Equation" r:id="rId3" imgW="246348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3886200"/>
                        <a:ext cx="4978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1219200" y="4648200"/>
            <a:ext cx="76009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由于上式中的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2m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|(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偶数之和为偶数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均为偶数，因而也为偶数。于是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为偶数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因为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中的结点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之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deg(v)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都为奇数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，即奇度数的结点个数为偶数。■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3B95-300F-4369-B138-E562E44A997C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9AEE-89C6-4CB7-BADC-C85A4E9A64C6}" type="slidenum">
              <a:rPr lang="en-US" altLang="zh-CN"/>
              <a:pPr/>
              <a:t>33</a:t>
            </a:fld>
            <a:r>
              <a:rPr lang="en-US" altLang="zh-CN"/>
              <a:t>/171</a:t>
            </a: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推论</a:t>
            </a:r>
            <a:r>
              <a:rPr lang="en-US" altLang="zh-CN" sz="3600">
                <a:solidFill>
                  <a:srgbClr val="FF0000"/>
                </a:solidFill>
              </a:rPr>
              <a:t>10.1.1</a:t>
            </a: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1258888" y="1125538"/>
            <a:ext cx="75469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/>
              <a:t>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中，其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baseline="30000">
                <a:latin typeface="Arial"/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1143000" y="1679575"/>
            <a:ext cx="78216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{e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Arial"/>
                <a:ea typeface="楷体_GB2312" pitchFamily="49" charset="-122"/>
              </a:rPr>
              <a:t>……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，度数为奇数的结点个数为偶数。</a:t>
            </a: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1219200" y="2438400"/>
            <a:ext cx="7696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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{v|v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deg(v)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＝奇数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{v|v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deg(v)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＝偶数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。显然，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∩V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Φ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∪V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，于是有：</a:t>
            </a:r>
          </a:p>
        </p:txBody>
      </p:sp>
      <p:graphicFrame>
        <p:nvGraphicFramePr>
          <p:cNvPr id="235526" name="Object 6"/>
          <p:cNvGraphicFramePr>
            <a:graphicFrameLocks noChangeAspect="1"/>
          </p:cNvGraphicFramePr>
          <p:nvPr/>
        </p:nvGraphicFramePr>
        <p:xfrm>
          <a:off x="2474913" y="3886200"/>
          <a:ext cx="4978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2" name="Equation" r:id="rId3" imgW="2463480" imgH="368280" progId="Equation.DSMT4">
                  <p:embed/>
                </p:oleObj>
              </mc:Choice>
              <mc:Fallback>
                <p:oleObj name="Equation" r:id="rId3" imgW="246348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3886200"/>
                        <a:ext cx="4978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1219200" y="4648200"/>
            <a:ext cx="76009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由于上式中的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2m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|(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偶数之和为偶数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均为偶数，因而也为偶数。于是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为偶数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因为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中的结点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之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deg(v)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都为奇数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，即奇度数的结点个数为偶数。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4F21-95ED-472A-A3C2-57AE8C83D27E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0071-491E-4CCE-8DA4-9046F4387DA9}" type="slidenum">
              <a:rPr lang="en-US" altLang="zh-CN"/>
              <a:pPr/>
              <a:t>34</a:t>
            </a:fld>
            <a:r>
              <a:rPr lang="en-US" altLang="zh-CN"/>
              <a:t>/171</a:t>
            </a:r>
          </a:p>
        </p:txBody>
      </p:sp>
      <p:graphicFrame>
        <p:nvGraphicFramePr>
          <p:cNvPr id="261125" name="Object 5"/>
          <p:cNvGraphicFramePr>
            <a:graphicFrameLocks noChangeAspect="1"/>
          </p:cNvGraphicFramePr>
          <p:nvPr/>
        </p:nvGraphicFramePr>
        <p:xfrm>
          <a:off x="2771775" y="2852738"/>
          <a:ext cx="39195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58" name="Equation" r:id="rId3" imgW="1790640" imgH="342720" progId="Equation.DSMT4">
                  <p:embed/>
                </p:oleObj>
              </mc:Choice>
              <mc:Fallback>
                <p:oleObj name="Equation" r:id="rId3" imgW="1790640" imgH="342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852738"/>
                        <a:ext cx="391953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1116013" y="1125538"/>
            <a:ext cx="7848600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10.2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对于任何（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n,m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）有向图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 =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），则所有结点的引出度数之和等于所有结点的引入度数之和，所有结点的度数的总和等于边数的两倍，即：</a:t>
            </a:r>
          </a:p>
        </p:txBody>
      </p:sp>
      <p:graphicFrame>
        <p:nvGraphicFramePr>
          <p:cNvPr id="261127" name="Object 7"/>
          <p:cNvGraphicFramePr>
            <a:graphicFrameLocks noChangeAspect="1"/>
          </p:cNvGraphicFramePr>
          <p:nvPr/>
        </p:nvGraphicFramePr>
        <p:xfrm>
          <a:off x="2771775" y="3716338"/>
          <a:ext cx="539432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59" name="Equation" r:id="rId5" imgW="2565360" imgH="342720" progId="Equation.DSMT4">
                  <p:embed/>
                </p:oleObj>
              </mc:Choice>
              <mc:Fallback>
                <p:oleObj name="Equation" r:id="rId5" imgW="2565360" imgH="342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716338"/>
                        <a:ext cx="5394325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1743075" y="4724400"/>
            <a:ext cx="232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证明：（略）。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2CBD-1670-486A-AEA5-29BCC712BBDA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E689-3237-4B00-AF62-D916EAAB17FC}" type="slidenum">
              <a:rPr lang="en-US" altLang="zh-CN"/>
              <a:pPr/>
              <a:t>35</a:t>
            </a:fld>
            <a:r>
              <a:rPr lang="en-US" altLang="zh-CN"/>
              <a:t>/171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度数序列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900113" y="1052513"/>
            <a:ext cx="79930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的结点集，称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(deg(v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),deg(v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),</a:t>
            </a:r>
            <a:r>
              <a:rPr lang="en-US" altLang="zh-CN" sz="28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,deg(v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度数序列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752600" y="5719763"/>
            <a:ext cx="591502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上图的度数序列为（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3,3,5,1,0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</a:p>
        </p:txBody>
      </p:sp>
      <p:grpSp>
        <p:nvGrpSpPr>
          <p:cNvPr id="237573" name="Group 5"/>
          <p:cNvGrpSpPr>
            <a:grpSpLocks/>
          </p:cNvGrpSpPr>
          <p:nvPr/>
        </p:nvGrpSpPr>
        <p:grpSpPr bwMode="auto">
          <a:xfrm>
            <a:off x="3505200" y="2971800"/>
            <a:ext cx="2743200" cy="2212975"/>
            <a:chOff x="3744" y="768"/>
            <a:chExt cx="1728" cy="1394"/>
          </a:xfrm>
        </p:grpSpPr>
        <p:sp>
          <p:nvSpPr>
            <p:cNvPr id="237574" name="Line 6"/>
            <p:cNvSpPr>
              <a:spLocks noChangeShapeType="1"/>
            </p:cNvSpPr>
            <p:nvPr/>
          </p:nvSpPr>
          <p:spPr bwMode="auto">
            <a:xfrm>
              <a:off x="3927" y="2004"/>
              <a:ext cx="985" cy="0"/>
            </a:xfrm>
            <a:prstGeom prst="line">
              <a:avLst/>
            </a:prstGeom>
            <a:noFill/>
            <a:ln w="22225">
              <a:solidFill>
                <a:srgbClr val="C0C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75" name="Line 7"/>
            <p:cNvSpPr>
              <a:spLocks noChangeShapeType="1"/>
            </p:cNvSpPr>
            <p:nvPr/>
          </p:nvSpPr>
          <p:spPr bwMode="auto">
            <a:xfrm>
              <a:off x="4139" y="1204"/>
              <a:ext cx="772" cy="783"/>
            </a:xfrm>
            <a:prstGeom prst="line">
              <a:avLst/>
            </a:prstGeom>
            <a:noFill/>
            <a:ln w="22225">
              <a:solidFill>
                <a:srgbClr val="C0C0C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76" name="Line 8"/>
            <p:cNvSpPr>
              <a:spLocks noChangeShapeType="1"/>
            </p:cNvSpPr>
            <p:nvPr/>
          </p:nvSpPr>
          <p:spPr bwMode="auto">
            <a:xfrm flipV="1">
              <a:off x="3936" y="1188"/>
              <a:ext cx="179" cy="783"/>
            </a:xfrm>
            <a:prstGeom prst="line">
              <a:avLst/>
            </a:prstGeom>
            <a:noFill/>
            <a:ln w="22225">
              <a:solidFill>
                <a:srgbClr val="C0C0C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77" name="Oval 9"/>
            <p:cNvSpPr>
              <a:spLocks noChangeArrowheads="1"/>
            </p:cNvSpPr>
            <p:nvPr/>
          </p:nvSpPr>
          <p:spPr bwMode="auto">
            <a:xfrm>
              <a:off x="4082" y="1153"/>
              <a:ext cx="58" cy="58"/>
            </a:xfrm>
            <a:prstGeom prst="ellips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78" name="Text Box 10"/>
            <p:cNvSpPr txBox="1">
              <a:spLocks noChangeArrowheads="1"/>
            </p:cNvSpPr>
            <p:nvPr/>
          </p:nvSpPr>
          <p:spPr bwMode="auto">
            <a:xfrm>
              <a:off x="4041" y="828"/>
              <a:ext cx="165" cy="475"/>
            </a:xfrm>
            <a:prstGeom prst="rect">
              <a:avLst/>
            </a:prstGeom>
            <a:noFill/>
            <a:ln w="222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B2B2B2"/>
                  </a:solidFill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solidFill>
                    <a:srgbClr val="B2B2B2"/>
                  </a:solidFill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37579" name="Oval 11"/>
            <p:cNvSpPr>
              <a:spLocks noChangeArrowheads="1"/>
            </p:cNvSpPr>
            <p:nvPr/>
          </p:nvSpPr>
          <p:spPr bwMode="auto">
            <a:xfrm>
              <a:off x="3890" y="1972"/>
              <a:ext cx="58" cy="58"/>
            </a:xfrm>
            <a:prstGeom prst="ellips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80" name="Text Box 12"/>
            <p:cNvSpPr txBox="1">
              <a:spLocks noChangeArrowheads="1"/>
            </p:cNvSpPr>
            <p:nvPr/>
          </p:nvSpPr>
          <p:spPr bwMode="auto">
            <a:xfrm>
              <a:off x="3744" y="1872"/>
              <a:ext cx="192" cy="290"/>
            </a:xfrm>
            <a:prstGeom prst="rect">
              <a:avLst/>
            </a:prstGeom>
            <a:noFill/>
            <a:ln w="222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B2B2B2"/>
                  </a:solidFill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solidFill>
                    <a:srgbClr val="B2B2B2"/>
                  </a:solidFill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37581" name="Oval 13"/>
            <p:cNvSpPr>
              <a:spLocks noChangeArrowheads="1"/>
            </p:cNvSpPr>
            <p:nvPr/>
          </p:nvSpPr>
          <p:spPr bwMode="auto">
            <a:xfrm>
              <a:off x="4896" y="1972"/>
              <a:ext cx="58" cy="58"/>
            </a:xfrm>
            <a:prstGeom prst="ellips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82" name="Text Box 14"/>
            <p:cNvSpPr txBox="1">
              <a:spLocks noChangeArrowheads="1"/>
            </p:cNvSpPr>
            <p:nvPr/>
          </p:nvSpPr>
          <p:spPr bwMode="auto">
            <a:xfrm>
              <a:off x="4962" y="1872"/>
              <a:ext cx="184" cy="290"/>
            </a:xfrm>
            <a:prstGeom prst="rect">
              <a:avLst/>
            </a:prstGeom>
            <a:noFill/>
            <a:ln w="222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B2B2B2"/>
                  </a:solidFill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solidFill>
                    <a:srgbClr val="B2B2B2"/>
                  </a:solidFill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37583" name="Line 15"/>
            <p:cNvSpPr>
              <a:spLocks noChangeShapeType="1"/>
            </p:cNvSpPr>
            <p:nvPr/>
          </p:nvSpPr>
          <p:spPr bwMode="auto">
            <a:xfrm flipH="1">
              <a:off x="4944" y="1186"/>
              <a:ext cx="259" cy="777"/>
            </a:xfrm>
            <a:prstGeom prst="line">
              <a:avLst/>
            </a:prstGeom>
            <a:noFill/>
            <a:ln w="22225">
              <a:solidFill>
                <a:srgbClr val="C0C0C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84" name="Arc 16"/>
            <p:cNvSpPr>
              <a:spLocks/>
            </p:cNvSpPr>
            <p:nvPr/>
          </p:nvSpPr>
          <p:spPr bwMode="auto">
            <a:xfrm flipH="1">
              <a:off x="3744" y="1188"/>
              <a:ext cx="354" cy="7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9832"/>
                <a:gd name="T2" fmla="*/ 11583 w 21600"/>
                <a:gd name="T3" fmla="*/ 39832 h 39832"/>
                <a:gd name="T4" fmla="*/ 0 w 21600"/>
                <a:gd name="T5" fmla="*/ 21600 h 39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83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990"/>
                    <a:pt x="17821" y="35868"/>
                    <a:pt x="11582" y="39831"/>
                  </a:cubicBezTo>
                </a:path>
                <a:path w="21600" h="3983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990"/>
                    <a:pt x="17821" y="35868"/>
                    <a:pt x="11582" y="3983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C0C0C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85" name="Arc 17"/>
            <p:cNvSpPr>
              <a:spLocks/>
            </p:cNvSpPr>
            <p:nvPr/>
          </p:nvSpPr>
          <p:spPr bwMode="auto">
            <a:xfrm flipV="1">
              <a:off x="3945" y="768"/>
              <a:ext cx="403" cy="40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15601 w 43200"/>
                <a:gd name="T3" fmla="*/ 85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981"/>
                    <a:pt x="6360" y="3521"/>
                    <a:pt x="15600" y="849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981"/>
                    <a:pt x="6360" y="3521"/>
                    <a:pt x="15600" y="84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2225">
              <a:solidFill>
                <a:srgbClr val="C0C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86" name="Oval 18"/>
            <p:cNvSpPr>
              <a:spLocks noChangeArrowheads="1"/>
            </p:cNvSpPr>
            <p:nvPr/>
          </p:nvSpPr>
          <p:spPr bwMode="auto">
            <a:xfrm>
              <a:off x="4840" y="1069"/>
              <a:ext cx="58" cy="58"/>
            </a:xfrm>
            <a:prstGeom prst="ellips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87" name="Text Box 19"/>
            <p:cNvSpPr txBox="1">
              <a:spLocks noChangeArrowheads="1"/>
            </p:cNvSpPr>
            <p:nvPr/>
          </p:nvSpPr>
          <p:spPr bwMode="auto">
            <a:xfrm>
              <a:off x="4848" y="777"/>
              <a:ext cx="192" cy="290"/>
            </a:xfrm>
            <a:prstGeom prst="rect">
              <a:avLst/>
            </a:prstGeom>
            <a:noFill/>
            <a:ln w="222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B2B2B2"/>
                  </a:solidFill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solidFill>
                    <a:srgbClr val="B2B2B2"/>
                  </a:solidFill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37588" name="Oval 20"/>
            <p:cNvSpPr>
              <a:spLocks noChangeArrowheads="1"/>
            </p:cNvSpPr>
            <p:nvPr/>
          </p:nvSpPr>
          <p:spPr bwMode="auto">
            <a:xfrm>
              <a:off x="5176" y="1153"/>
              <a:ext cx="58" cy="58"/>
            </a:xfrm>
            <a:prstGeom prst="ellips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89" name="Text Box 21"/>
            <p:cNvSpPr txBox="1">
              <a:spLocks noChangeArrowheads="1"/>
            </p:cNvSpPr>
            <p:nvPr/>
          </p:nvSpPr>
          <p:spPr bwMode="auto">
            <a:xfrm>
              <a:off x="5280" y="948"/>
              <a:ext cx="192" cy="290"/>
            </a:xfrm>
            <a:prstGeom prst="rect">
              <a:avLst/>
            </a:prstGeom>
            <a:noFill/>
            <a:ln w="222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B2B2B2"/>
                  </a:solidFill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solidFill>
                    <a:srgbClr val="B2B2B2"/>
                  </a:solidFill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2B53-9641-48F1-989F-95BFC1417A5A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4DEB-E999-455B-9115-C8189A4218C7}" type="slidenum">
              <a:rPr lang="en-US" altLang="zh-CN"/>
              <a:pPr/>
              <a:t>36</a:t>
            </a:fld>
            <a:r>
              <a:rPr lang="en-US" altLang="zh-CN"/>
              <a:t>/171</a:t>
            </a: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度数序列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900113" y="1052513"/>
            <a:ext cx="79930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 v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的结点集，称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(deg(v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),deg(v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),</a:t>
            </a:r>
            <a:r>
              <a:rPr lang="en-US" altLang="zh-CN" sz="2800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,deg(v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的度数序列。</a:t>
            </a:r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1752600" y="5719763"/>
            <a:ext cx="591502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上图的度数序列为（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3,3,5,1,0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</a:p>
        </p:txBody>
      </p:sp>
      <p:grpSp>
        <p:nvGrpSpPr>
          <p:cNvPr id="187399" name="Group 7"/>
          <p:cNvGrpSpPr>
            <a:grpSpLocks/>
          </p:cNvGrpSpPr>
          <p:nvPr/>
        </p:nvGrpSpPr>
        <p:grpSpPr bwMode="auto">
          <a:xfrm>
            <a:off x="3505200" y="2971800"/>
            <a:ext cx="2743200" cy="2190750"/>
            <a:chOff x="3744" y="768"/>
            <a:chExt cx="1728" cy="1380"/>
          </a:xfrm>
        </p:grpSpPr>
        <p:sp>
          <p:nvSpPr>
            <p:cNvPr id="187400" name="Line 8"/>
            <p:cNvSpPr>
              <a:spLocks noChangeShapeType="1"/>
            </p:cNvSpPr>
            <p:nvPr/>
          </p:nvSpPr>
          <p:spPr bwMode="auto">
            <a:xfrm>
              <a:off x="3927" y="2004"/>
              <a:ext cx="985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1" name="Line 9"/>
            <p:cNvSpPr>
              <a:spLocks noChangeShapeType="1"/>
            </p:cNvSpPr>
            <p:nvPr/>
          </p:nvSpPr>
          <p:spPr bwMode="auto">
            <a:xfrm>
              <a:off x="4139" y="1204"/>
              <a:ext cx="772" cy="783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2" name="Line 10"/>
            <p:cNvSpPr>
              <a:spLocks noChangeShapeType="1"/>
            </p:cNvSpPr>
            <p:nvPr/>
          </p:nvSpPr>
          <p:spPr bwMode="auto">
            <a:xfrm flipV="1">
              <a:off x="3936" y="1188"/>
              <a:ext cx="179" cy="783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3" name="Oval 11"/>
            <p:cNvSpPr>
              <a:spLocks noChangeArrowheads="1"/>
            </p:cNvSpPr>
            <p:nvPr/>
          </p:nvSpPr>
          <p:spPr bwMode="auto">
            <a:xfrm>
              <a:off x="4082" y="1153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4" name="Text Box 12"/>
            <p:cNvSpPr txBox="1">
              <a:spLocks noChangeArrowheads="1"/>
            </p:cNvSpPr>
            <p:nvPr/>
          </p:nvSpPr>
          <p:spPr bwMode="auto">
            <a:xfrm>
              <a:off x="4041" y="828"/>
              <a:ext cx="16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87405" name="Oval 13"/>
            <p:cNvSpPr>
              <a:spLocks noChangeArrowheads="1"/>
            </p:cNvSpPr>
            <p:nvPr/>
          </p:nvSpPr>
          <p:spPr bwMode="auto">
            <a:xfrm>
              <a:off x="3890" y="1972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6" name="Text Box 14"/>
            <p:cNvSpPr txBox="1">
              <a:spLocks noChangeArrowheads="1"/>
            </p:cNvSpPr>
            <p:nvPr/>
          </p:nvSpPr>
          <p:spPr bwMode="auto">
            <a:xfrm>
              <a:off x="3744" y="187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87407" name="Oval 15"/>
            <p:cNvSpPr>
              <a:spLocks noChangeArrowheads="1"/>
            </p:cNvSpPr>
            <p:nvPr/>
          </p:nvSpPr>
          <p:spPr bwMode="auto">
            <a:xfrm>
              <a:off x="4896" y="1972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8" name="Text Box 16"/>
            <p:cNvSpPr txBox="1">
              <a:spLocks noChangeArrowheads="1"/>
            </p:cNvSpPr>
            <p:nvPr/>
          </p:nvSpPr>
          <p:spPr bwMode="auto">
            <a:xfrm>
              <a:off x="4962" y="187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87409" name="Line 17"/>
            <p:cNvSpPr>
              <a:spLocks noChangeShapeType="1"/>
            </p:cNvSpPr>
            <p:nvPr/>
          </p:nvSpPr>
          <p:spPr bwMode="auto">
            <a:xfrm flipH="1">
              <a:off x="4944" y="1186"/>
              <a:ext cx="259" cy="777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0" name="Arc 18"/>
            <p:cNvSpPr>
              <a:spLocks/>
            </p:cNvSpPr>
            <p:nvPr/>
          </p:nvSpPr>
          <p:spPr bwMode="auto">
            <a:xfrm flipH="1">
              <a:off x="3744" y="1188"/>
              <a:ext cx="354" cy="7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9832"/>
                <a:gd name="T2" fmla="*/ 11583 w 21600"/>
                <a:gd name="T3" fmla="*/ 39832 h 39832"/>
                <a:gd name="T4" fmla="*/ 0 w 21600"/>
                <a:gd name="T5" fmla="*/ 21600 h 39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83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990"/>
                    <a:pt x="17821" y="35868"/>
                    <a:pt x="11582" y="39831"/>
                  </a:cubicBezTo>
                </a:path>
                <a:path w="21600" h="3983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990"/>
                    <a:pt x="17821" y="35868"/>
                    <a:pt x="11582" y="3983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1" name="Arc 19"/>
            <p:cNvSpPr>
              <a:spLocks/>
            </p:cNvSpPr>
            <p:nvPr/>
          </p:nvSpPr>
          <p:spPr bwMode="auto">
            <a:xfrm flipV="1">
              <a:off x="3945" y="768"/>
              <a:ext cx="403" cy="40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15601 w 43200"/>
                <a:gd name="T3" fmla="*/ 85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981"/>
                    <a:pt x="6360" y="3521"/>
                    <a:pt x="15600" y="849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981"/>
                    <a:pt x="6360" y="3521"/>
                    <a:pt x="15600" y="84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2" name="Oval 20"/>
            <p:cNvSpPr>
              <a:spLocks noChangeArrowheads="1"/>
            </p:cNvSpPr>
            <p:nvPr/>
          </p:nvSpPr>
          <p:spPr bwMode="auto">
            <a:xfrm>
              <a:off x="4840" y="1069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3" name="Text Box 21"/>
            <p:cNvSpPr txBox="1">
              <a:spLocks noChangeArrowheads="1"/>
            </p:cNvSpPr>
            <p:nvPr/>
          </p:nvSpPr>
          <p:spPr bwMode="auto">
            <a:xfrm>
              <a:off x="4848" y="777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187414" name="Oval 22"/>
            <p:cNvSpPr>
              <a:spLocks noChangeArrowheads="1"/>
            </p:cNvSpPr>
            <p:nvPr/>
          </p:nvSpPr>
          <p:spPr bwMode="auto">
            <a:xfrm>
              <a:off x="5176" y="1153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5" name="Text Box 23"/>
            <p:cNvSpPr txBox="1">
              <a:spLocks noChangeArrowheads="1"/>
            </p:cNvSpPr>
            <p:nvPr/>
          </p:nvSpPr>
          <p:spPr bwMode="auto">
            <a:xfrm>
              <a:off x="5280" y="948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7A29-442F-4AA5-B9AA-4D2442C9008E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F98D-9915-4AE1-8FA7-FC700F6E18CE}" type="slidenum">
              <a:rPr lang="en-US" altLang="zh-CN"/>
              <a:pPr/>
              <a:t>37</a:t>
            </a:fld>
            <a:r>
              <a:rPr lang="en-US" altLang="zh-CN"/>
              <a:t>/171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子图 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1042988" y="1125538"/>
            <a:ext cx="7777162" cy="341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10.4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设有图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,E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,E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子图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真子图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的生成子图。</a:t>
            </a:r>
          </a:p>
          <a:p>
            <a:pPr marL="533400" indent="-5334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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的平凡子图。</a:t>
            </a:r>
          </a:p>
          <a:p>
            <a:pPr marL="533400" indent="-5334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AutoNum type="arabicParenR" startAt="5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i="1">
                <a:solidFill>
                  <a:srgbClr val="B2B2B2"/>
                </a:solidFill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的一个结点，从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中删去结点</a:t>
            </a:r>
            <a:r>
              <a:rPr lang="en-US" altLang="zh-CN" b="1" i="1">
                <a:solidFill>
                  <a:srgbClr val="B2B2B2"/>
                </a:solidFill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及其关联的全部边后得到的图称为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的删点子图，简记为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b="1" i="1">
                <a:solidFill>
                  <a:srgbClr val="B2B2B2"/>
                </a:solidFill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63CA-09B4-4C28-88C7-482159BA12FB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9045-215C-4462-A514-C5A18121C7FA}" type="slidenum">
              <a:rPr lang="en-US" altLang="zh-CN"/>
              <a:pPr/>
              <a:t>38</a:t>
            </a:fld>
            <a:r>
              <a:rPr lang="en-US" altLang="zh-CN"/>
              <a:t>/171</a:t>
            </a: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子图 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1042988" y="1125538"/>
            <a:ext cx="7777162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10.4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设有图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的子图，记为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的真子图，记为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生成子图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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平凡子图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AutoNum type="arabicParenR" startAt="5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i="1" dirty="0">
                <a:solidFill>
                  <a:srgbClr val="B2B2B2"/>
                </a:solidFill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是图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的一个结点，从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中删去结点</a:t>
            </a:r>
            <a:r>
              <a:rPr lang="en-US" altLang="zh-CN" b="1" i="1" dirty="0">
                <a:solidFill>
                  <a:srgbClr val="B2B2B2"/>
                </a:solidFill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及其关联的全部边后得到的图称为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的删点子图，简记为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b="1" i="1" dirty="0" err="1">
                <a:solidFill>
                  <a:srgbClr val="B2B2B2"/>
                </a:solidFill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680B-B19F-47D7-AF7C-C0A31B9D9F78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F062-FADC-487D-851F-43E33B521EEF}" type="slidenum">
              <a:rPr lang="en-US" altLang="zh-CN"/>
              <a:pPr/>
              <a:t>39</a:t>
            </a:fld>
            <a:r>
              <a:rPr lang="en-US" altLang="zh-CN"/>
              <a:t>/171</a:t>
            </a: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子图 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1042988" y="1125538"/>
            <a:ext cx="7777162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10.4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设有图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的子图，记为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的真子图，记为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的生成子图。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=E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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的平凡子图。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 startAt="5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的一个结点，从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中删去结点</a:t>
            </a:r>
            <a:r>
              <a:rPr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及其关联的全部边后得到的图称为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删点子图，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简记为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b="1" i="1" dirty="0" err="1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A9A0-0745-478F-940A-C9165B489BBF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7C0E-A049-49BE-A12C-D10BD3B03CE4}" type="slidenum">
              <a:rPr lang="en-US" altLang="zh-CN"/>
              <a:pPr/>
              <a:t>4</a:t>
            </a:fld>
            <a:r>
              <a:rPr lang="en-US" altLang="zh-CN"/>
              <a:t>/171</a:t>
            </a: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.1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的定义与分类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1116013" y="1773238"/>
            <a:ext cx="7704137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CC00CC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无序积的定义：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A,B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为任意集合，称集合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A&amp;B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)|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a∈A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b∈B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无序积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，（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 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无序对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CC00CC"/>
              </a:buClr>
              <a:buFont typeface="Wingdings" pitchFamily="2" charset="2"/>
              <a:buChar char="n"/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与序偶不同，无论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是否相等，均有：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b,a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A29-3034-4513-95A6-82DEB87092CF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5E2-F295-4B40-97D8-E19F40633ECF}" type="slidenum">
              <a:rPr lang="en-US" altLang="zh-CN"/>
              <a:pPr/>
              <a:t>40</a:t>
            </a:fld>
            <a:r>
              <a:rPr lang="en-US" altLang="zh-CN"/>
              <a:t>/171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971550" y="1052513"/>
            <a:ext cx="7773988" cy="413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 startAt="6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的一条边，从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中删去边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后得到的图称为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删边子图，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简记为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AutoNum type="arabicParenR" startAt="6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G(S)=(S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是一个以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为结点，以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′={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uv|u,v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S,uvE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}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为边集的图，称为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的点诱导子图。</a:t>
            </a:r>
          </a:p>
          <a:p>
            <a:pPr marL="533400" indent="-5334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AutoNum type="arabicParenR" startAt="6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≠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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）是一个以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为边集，以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中各边关联的全部结点为结点集的图，称为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的边诱导子图。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136E-71A3-4BE1-BF1D-70EDEF6C2385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4ADE-D1C6-49A2-A70A-B90BEB683943}" type="slidenum">
              <a:rPr lang="en-US" altLang="zh-CN"/>
              <a:pPr/>
              <a:t>41</a:t>
            </a:fld>
            <a:r>
              <a:rPr lang="en-US" altLang="zh-CN"/>
              <a:t>/171</a:t>
            </a: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971550" y="1052513"/>
            <a:ext cx="7773988" cy="413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 startAt="6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是图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的一条边，从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中删去边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后得到的图称为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删边子图，简记为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dirty="0" err="1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 startAt="6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G(S)=(S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是一个以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为结点，以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′={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uv|u,v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S,uvE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为边集的图，称为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点诱导子图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AutoNum type="arabicParenR" startAt="6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≠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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）是一个以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为边集，以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中各边关联的全部结点为结点集的图，称为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的边诱导子图。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3D9D-7ECD-4F66-B0BF-55707899FC83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388A-2F14-4D19-8506-CF8AB40B4831}" type="slidenum">
              <a:rPr lang="en-US" altLang="zh-CN"/>
              <a:pPr/>
              <a:t>42</a:t>
            </a:fld>
            <a:r>
              <a:rPr lang="en-US" altLang="zh-CN"/>
              <a:t>/171</a:t>
            </a: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971550" y="1052513"/>
            <a:ext cx="7773988" cy="413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 startAt="6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的一条边，从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中删去边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后得到的图称为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删边子图，简记为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 startAt="6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G(S)=(S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是一个以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为结点，以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′={uv|u,v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S,uvE}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为边集的图，称为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的点诱导子图。</a:t>
            </a:r>
          </a:p>
          <a:p>
            <a:pPr marL="533400" indent="-5334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 startAt="6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≠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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）是一个以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为边集，以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中各边关联的全部结点为结点集的图，称为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边诱导子图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DD6D-BC1D-4F5C-B672-3B079ECF7800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7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4CD2-1D29-498E-B8F7-6A4176AF3938}" type="slidenum">
              <a:rPr lang="en-US" altLang="zh-CN"/>
              <a:pPr/>
              <a:t>43</a:t>
            </a:fld>
            <a:r>
              <a:rPr lang="en-US" altLang="zh-CN"/>
              <a:t>/171</a:t>
            </a:r>
          </a:p>
        </p:txBody>
      </p:sp>
      <p:sp>
        <p:nvSpPr>
          <p:cNvPr id="207876" name="Oval 4"/>
          <p:cNvSpPr>
            <a:spLocks noChangeArrowheads="1"/>
          </p:cNvSpPr>
          <p:nvPr/>
        </p:nvSpPr>
        <p:spPr bwMode="auto">
          <a:xfrm>
            <a:off x="1908175" y="126841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77" name="Line 5"/>
          <p:cNvSpPr>
            <a:spLocks noChangeShapeType="1"/>
          </p:cNvSpPr>
          <p:nvPr/>
        </p:nvSpPr>
        <p:spPr bwMode="auto">
          <a:xfrm>
            <a:off x="1979613" y="1339850"/>
            <a:ext cx="647700" cy="576263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7878" name="Oval 6"/>
          <p:cNvSpPr>
            <a:spLocks noChangeArrowheads="1"/>
          </p:cNvSpPr>
          <p:nvPr/>
        </p:nvSpPr>
        <p:spPr bwMode="auto">
          <a:xfrm>
            <a:off x="2627313" y="191611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79" name="Oval 7"/>
          <p:cNvSpPr>
            <a:spLocks noChangeArrowheads="1"/>
          </p:cNvSpPr>
          <p:nvPr/>
        </p:nvSpPr>
        <p:spPr bwMode="auto">
          <a:xfrm>
            <a:off x="1331913" y="1844675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80" name="Line 8"/>
          <p:cNvSpPr>
            <a:spLocks noChangeShapeType="1"/>
          </p:cNvSpPr>
          <p:nvPr/>
        </p:nvSpPr>
        <p:spPr bwMode="auto">
          <a:xfrm flipV="1">
            <a:off x="1403350" y="1268413"/>
            <a:ext cx="576263" cy="576262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7881" name="Line 9"/>
          <p:cNvSpPr>
            <a:spLocks noChangeShapeType="1"/>
          </p:cNvSpPr>
          <p:nvPr/>
        </p:nvSpPr>
        <p:spPr bwMode="auto">
          <a:xfrm flipH="1" flipV="1">
            <a:off x="1331913" y="1916113"/>
            <a:ext cx="1295400" cy="730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7882" name="Oval 10"/>
          <p:cNvSpPr>
            <a:spLocks noChangeArrowheads="1"/>
          </p:cNvSpPr>
          <p:nvPr/>
        </p:nvSpPr>
        <p:spPr bwMode="auto">
          <a:xfrm>
            <a:off x="3276600" y="1196975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83" name="Line 11"/>
          <p:cNvSpPr>
            <a:spLocks noChangeShapeType="1"/>
          </p:cNvSpPr>
          <p:nvPr/>
        </p:nvSpPr>
        <p:spPr bwMode="auto">
          <a:xfrm flipV="1">
            <a:off x="2627313" y="1268413"/>
            <a:ext cx="649287" cy="693737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7884" name="Oval 12"/>
          <p:cNvSpPr>
            <a:spLocks noChangeArrowheads="1"/>
          </p:cNvSpPr>
          <p:nvPr/>
        </p:nvSpPr>
        <p:spPr bwMode="auto">
          <a:xfrm>
            <a:off x="4860925" y="11255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87" name="Oval 15"/>
          <p:cNvSpPr>
            <a:spLocks noChangeArrowheads="1"/>
          </p:cNvSpPr>
          <p:nvPr/>
        </p:nvSpPr>
        <p:spPr bwMode="auto">
          <a:xfrm>
            <a:off x="4284663" y="17018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88" name="Line 16"/>
          <p:cNvSpPr>
            <a:spLocks noChangeShapeType="1"/>
          </p:cNvSpPr>
          <p:nvPr/>
        </p:nvSpPr>
        <p:spPr bwMode="auto">
          <a:xfrm flipV="1">
            <a:off x="4356100" y="1125538"/>
            <a:ext cx="576263" cy="576262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7890" name="Oval 18"/>
          <p:cNvSpPr>
            <a:spLocks noChangeArrowheads="1"/>
          </p:cNvSpPr>
          <p:nvPr/>
        </p:nvSpPr>
        <p:spPr bwMode="auto">
          <a:xfrm>
            <a:off x="6229350" y="10541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92" name="Text Box 20"/>
          <p:cNvSpPr txBox="1">
            <a:spLocks noChangeArrowheads="1"/>
          </p:cNvSpPr>
          <p:nvPr/>
        </p:nvSpPr>
        <p:spPr bwMode="auto">
          <a:xfrm>
            <a:off x="1908175" y="191611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1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893" name="Text Box 21"/>
          <p:cNvSpPr txBox="1">
            <a:spLocks noChangeArrowheads="1"/>
          </p:cNvSpPr>
          <p:nvPr/>
        </p:nvSpPr>
        <p:spPr bwMode="auto">
          <a:xfrm>
            <a:off x="2627313" y="1700213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v</a:t>
            </a:r>
          </a:p>
        </p:txBody>
      </p:sp>
      <p:sp>
        <p:nvSpPr>
          <p:cNvPr id="207894" name="Text Box 22"/>
          <p:cNvSpPr txBox="1">
            <a:spLocks noChangeArrowheads="1"/>
          </p:cNvSpPr>
          <p:nvPr/>
        </p:nvSpPr>
        <p:spPr bwMode="auto">
          <a:xfrm>
            <a:off x="5148263" y="148431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-V</a:t>
            </a:r>
          </a:p>
        </p:txBody>
      </p:sp>
      <p:sp>
        <p:nvSpPr>
          <p:cNvPr id="207895" name="Oval 23"/>
          <p:cNvSpPr>
            <a:spLocks noChangeArrowheads="1"/>
          </p:cNvSpPr>
          <p:nvPr/>
        </p:nvSpPr>
        <p:spPr bwMode="auto">
          <a:xfrm>
            <a:off x="1979613" y="28527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96" name="Line 24"/>
          <p:cNvSpPr>
            <a:spLocks noChangeShapeType="1"/>
          </p:cNvSpPr>
          <p:nvPr/>
        </p:nvSpPr>
        <p:spPr bwMode="auto">
          <a:xfrm>
            <a:off x="2051050" y="2924175"/>
            <a:ext cx="647700" cy="576263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7897" name="Oval 25"/>
          <p:cNvSpPr>
            <a:spLocks noChangeArrowheads="1"/>
          </p:cNvSpPr>
          <p:nvPr/>
        </p:nvSpPr>
        <p:spPr bwMode="auto">
          <a:xfrm>
            <a:off x="2698750" y="35004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98" name="Oval 26"/>
          <p:cNvSpPr>
            <a:spLocks noChangeArrowheads="1"/>
          </p:cNvSpPr>
          <p:nvPr/>
        </p:nvSpPr>
        <p:spPr bwMode="auto">
          <a:xfrm>
            <a:off x="1403350" y="34290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99" name="Line 27"/>
          <p:cNvSpPr>
            <a:spLocks noChangeShapeType="1"/>
          </p:cNvSpPr>
          <p:nvPr/>
        </p:nvSpPr>
        <p:spPr bwMode="auto">
          <a:xfrm flipV="1">
            <a:off x="1474788" y="2852738"/>
            <a:ext cx="576262" cy="576262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7900" name="Line 28"/>
          <p:cNvSpPr>
            <a:spLocks noChangeShapeType="1"/>
          </p:cNvSpPr>
          <p:nvPr/>
        </p:nvSpPr>
        <p:spPr bwMode="auto">
          <a:xfrm flipH="1" flipV="1">
            <a:off x="1403350" y="3500438"/>
            <a:ext cx="1295400" cy="730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7901" name="Oval 29"/>
          <p:cNvSpPr>
            <a:spLocks noChangeArrowheads="1"/>
          </p:cNvSpPr>
          <p:nvPr/>
        </p:nvSpPr>
        <p:spPr bwMode="auto">
          <a:xfrm>
            <a:off x="3348038" y="27813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902" name="Line 30"/>
          <p:cNvSpPr>
            <a:spLocks noChangeShapeType="1"/>
          </p:cNvSpPr>
          <p:nvPr/>
        </p:nvSpPr>
        <p:spPr bwMode="auto">
          <a:xfrm flipV="1">
            <a:off x="2698750" y="2852738"/>
            <a:ext cx="649288" cy="693737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7903" name="Text Box 31"/>
          <p:cNvSpPr txBox="1">
            <a:spLocks noChangeArrowheads="1"/>
          </p:cNvSpPr>
          <p:nvPr/>
        </p:nvSpPr>
        <p:spPr bwMode="auto">
          <a:xfrm>
            <a:off x="1979613" y="35004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2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904" name="Text Box 32"/>
          <p:cNvSpPr txBox="1">
            <a:spLocks noChangeArrowheads="1"/>
          </p:cNvSpPr>
          <p:nvPr/>
        </p:nvSpPr>
        <p:spPr bwMode="auto">
          <a:xfrm>
            <a:off x="2268538" y="28527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1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905" name="Text Box 33"/>
          <p:cNvSpPr txBox="1">
            <a:spLocks noChangeArrowheads="1"/>
          </p:cNvSpPr>
          <p:nvPr/>
        </p:nvSpPr>
        <p:spPr bwMode="auto">
          <a:xfrm>
            <a:off x="2916238" y="29972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2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916" name="Oval 44"/>
          <p:cNvSpPr>
            <a:spLocks noChangeArrowheads="1"/>
          </p:cNvSpPr>
          <p:nvPr/>
        </p:nvSpPr>
        <p:spPr bwMode="auto">
          <a:xfrm>
            <a:off x="4500563" y="28527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918" name="Oval 46"/>
          <p:cNvSpPr>
            <a:spLocks noChangeArrowheads="1"/>
          </p:cNvSpPr>
          <p:nvPr/>
        </p:nvSpPr>
        <p:spPr bwMode="auto">
          <a:xfrm>
            <a:off x="5219700" y="35004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919" name="Oval 47"/>
          <p:cNvSpPr>
            <a:spLocks noChangeArrowheads="1"/>
          </p:cNvSpPr>
          <p:nvPr/>
        </p:nvSpPr>
        <p:spPr bwMode="auto">
          <a:xfrm>
            <a:off x="3924300" y="34290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920" name="Line 48"/>
          <p:cNvSpPr>
            <a:spLocks noChangeShapeType="1"/>
          </p:cNvSpPr>
          <p:nvPr/>
        </p:nvSpPr>
        <p:spPr bwMode="auto">
          <a:xfrm flipV="1">
            <a:off x="3995738" y="2852738"/>
            <a:ext cx="576262" cy="576262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7921" name="Line 49"/>
          <p:cNvSpPr>
            <a:spLocks noChangeShapeType="1"/>
          </p:cNvSpPr>
          <p:nvPr/>
        </p:nvSpPr>
        <p:spPr bwMode="auto">
          <a:xfrm flipH="1" flipV="1">
            <a:off x="3924300" y="3500438"/>
            <a:ext cx="1295400" cy="730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7922" name="Oval 50"/>
          <p:cNvSpPr>
            <a:spLocks noChangeArrowheads="1"/>
          </p:cNvSpPr>
          <p:nvPr/>
        </p:nvSpPr>
        <p:spPr bwMode="auto">
          <a:xfrm>
            <a:off x="5868988" y="27813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924" name="Text Box 52"/>
          <p:cNvSpPr txBox="1">
            <a:spLocks noChangeArrowheads="1"/>
          </p:cNvSpPr>
          <p:nvPr/>
        </p:nvSpPr>
        <p:spPr bwMode="auto">
          <a:xfrm>
            <a:off x="4500563" y="3500438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-{e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,e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}</a:t>
            </a:r>
          </a:p>
        </p:txBody>
      </p:sp>
      <p:sp>
        <p:nvSpPr>
          <p:cNvPr id="207927" name="Oval 55"/>
          <p:cNvSpPr>
            <a:spLocks noChangeArrowheads="1"/>
          </p:cNvSpPr>
          <p:nvPr/>
        </p:nvSpPr>
        <p:spPr bwMode="auto">
          <a:xfrm>
            <a:off x="2195513" y="47244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928" name="Oval 56"/>
          <p:cNvSpPr>
            <a:spLocks noChangeArrowheads="1"/>
          </p:cNvSpPr>
          <p:nvPr/>
        </p:nvSpPr>
        <p:spPr bwMode="auto">
          <a:xfrm>
            <a:off x="1403350" y="5445125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929" name="Oval 57"/>
          <p:cNvSpPr>
            <a:spLocks noChangeArrowheads="1"/>
          </p:cNvSpPr>
          <p:nvPr/>
        </p:nvSpPr>
        <p:spPr bwMode="auto">
          <a:xfrm>
            <a:off x="3492500" y="49403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930" name="Oval 58"/>
          <p:cNvSpPr>
            <a:spLocks noChangeArrowheads="1"/>
          </p:cNvSpPr>
          <p:nvPr/>
        </p:nvSpPr>
        <p:spPr bwMode="auto">
          <a:xfrm>
            <a:off x="2484438" y="5661025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931" name="Line 59"/>
          <p:cNvSpPr>
            <a:spLocks noChangeShapeType="1"/>
          </p:cNvSpPr>
          <p:nvPr/>
        </p:nvSpPr>
        <p:spPr bwMode="auto">
          <a:xfrm flipV="1">
            <a:off x="1476375" y="4797425"/>
            <a:ext cx="777875" cy="6477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7932" name="Line 60"/>
          <p:cNvSpPr>
            <a:spLocks noChangeShapeType="1"/>
          </p:cNvSpPr>
          <p:nvPr/>
        </p:nvSpPr>
        <p:spPr bwMode="auto">
          <a:xfrm>
            <a:off x="2268538" y="4797425"/>
            <a:ext cx="1223962" cy="2159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7933" name="Line 61"/>
          <p:cNvSpPr>
            <a:spLocks noChangeShapeType="1"/>
          </p:cNvSpPr>
          <p:nvPr/>
        </p:nvSpPr>
        <p:spPr bwMode="auto">
          <a:xfrm flipV="1">
            <a:off x="2555875" y="5013325"/>
            <a:ext cx="1008063" cy="693738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7934" name="Line 62"/>
          <p:cNvSpPr>
            <a:spLocks noChangeShapeType="1"/>
          </p:cNvSpPr>
          <p:nvPr/>
        </p:nvSpPr>
        <p:spPr bwMode="auto">
          <a:xfrm>
            <a:off x="1476375" y="5516563"/>
            <a:ext cx="1008063" cy="144462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7942" name="Oval 70"/>
          <p:cNvSpPr>
            <a:spLocks noChangeArrowheads="1"/>
          </p:cNvSpPr>
          <p:nvPr/>
        </p:nvSpPr>
        <p:spPr bwMode="auto">
          <a:xfrm>
            <a:off x="1979613" y="4365625"/>
            <a:ext cx="431800" cy="4318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943" name="Oval 71"/>
          <p:cNvSpPr>
            <a:spLocks noChangeArrowheads="1"/>
          </p:cNvSpPr>
          <p:nvPr/>
        </p:nvSpPr>
        <p:spPr bwMode="auto">
          <a:xfrm>
            <a:off x="5867400" y="2420938"/>
            <a:ext cx="431800" cy="4318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944" name="Oval 72"/>
          <p:cNvSpPr>
            <a:spLocks noChangeArrowheads="1"/>
          </p:cNvSpPr>
          <p:nvPr/>
        </p:nvSpPr>
        <p:spPr bwMode="auto">
          <a:xfrm>
            <a:off x="3348038" y="2420938"/>
            <a:ext cx="431800" cy="4318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946" name="Freeform 74"/>
          <p:cNvSpPr>
            <a:spLocks/>
          </p:cNvSpPr>
          <p:nvPr/>
        </p:nvSpPr>
        <p:spPr bwMode="auto">
          <a:xfrm>
            <a:off x="2268538" y="4797425"/>
            <a:ext cx="406400" cy="863600"/>
          </a:xfrm>
          <a:custGeom>
            <a:avLst/>
            <a:gdLst>
              <a:gd name="T0" fmla="*/ 0 w 256"/>
              <a:gd name="T1" fmla="*/ 0 h 544"/>
              <a:gd name="T2" fmla="*/ 226 w 256"/>
              <a:gd name="T3" fmla="*/ 227 h 544"/>
              <a:gd name="T4" fmla="*/ 181 w 256"/>
              <a:gd name="T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" h="544">
                <a:moveTo>
                  <a:pt x="0" y="0"/>
                </a:moveTo>
                <a:cubicBezTo>
                  <a:pt x="98" y="68"/>
                  <a:pt x="196" y="136"/>
                  <a:pt x="226" y="227"/>
                </a:cubicBezTo>
                <a:cubicBezTo>
                  <a:pt x="256" y="318"/>
                  <a:pt x="188" y="491"/>
                  <a:pt x="181" y="544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7947" name="Freeform 75"/>
          <p:cNvSpPr>
            <a:spLocks/>
          </p:cNvSpPr>
          <p:nvPr/>
        </p:nvSpPr>
        <p:spPr bwMode="auto">
          <a:xfrm>
            <a:off x="2014538" y="4797425"/>
            <a:ext cx="469900" cy="863600"/>
          </a:xfrm>
          <a:custGeom>
            <a:avLst/>
            <a:gdLst>
              <a:gd name="T0" fmla="*/ 160 w 296"/>
              <a:gd name="T1" fmla="*/ 0 h 544"/>
              <a:gd name="T2" fmla="*/ 23 w 296"/>
              <a:gd name="T3" fmla="*/ 272 h 544"/>
              <a:gd name="T4" fmla="*/ 296 w 296"/>
              <a:gd name="T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6" h="544">
                <a:moveTo>
                  <a:pt x="160" y="0"/>
                </a:moveTo>
                <a:cubicBezTo>
                  <a:pt x="80" y="90"/>
                  <a:pt x="0" y="181"/>
                  <a:pt x="23" y="272"/>
                </a:cubicBezTo>
                <a:cubicBezTo>
                  <a:pt x="46" y="363"/>
                  <a:pt x="251" y="499"/>
                  <a:pt x="296" y="544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7948" name="Text Box 76"/>
          <p:cNvSpPr txBox="1">
            <a:spLocks noChangeArrowheads="1"/>
          </p:cNvSpPr>
          <p:nvPr/>
        </p:nvSpPr>
        <p:spPr bwMode="auto">
          <a:xfrm>
            <a:off x="2484438" y="4797425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3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949" name="Text Box 77"/>
          <p:cNvSpPr txBox="1">
            <a:spLocks noChangeArrowheads="1"/>
          </p:cNvSpPr>
          <p:nvPr/>
        </p:nvSpPr>
        <p:spPr bwMode="auto">
          <a:xfrm>
            <a:off x="1835150" y="508476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2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950" name="Text Box 78"/>
          <p:cNvSpPr txBox="1">
            <a:spLocks noChangeArrowheads="1"/>
          </p:cNvSpPr>
          <p:nvPr/>
        </p:nvSpPr>
        <p:spPr bwMode="auto">
          <a:xfrm>
            <a:off x="2268538" y="4149725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1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951" name="Text Box 79"/>
          <p:cNvSpPr txBox="1">
            <a:spLocks noChangeArrowheads="1"/>
          </p:cNvSpPr>
          <p:nvPr/>
        </p:nvSpPr>
        <p:spPr bwMode="auto">
          <a:xfrm>
            <a:off x="2484438" y="558958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2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952" name="Text Box 80"/>
          <p:cNvSpPr txBox="1">
            <a:spLocks noChangeArrowheads="1"/>
          </p:cNvSpPr>
          <p:nvPr/>
        </p:nvSpPr>
        <p:spPr bwMode="auto">
          <a:xfrm>
            <a:off x="1763713" y="4581525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1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953" name="Text Box 81"/>
          <p:cNvSpPr txBox="1">
            <a:spLocks noChangeArrowheads="1"/>
          </p:cNvSpPr>
          <p:nvPr/>
        </p:nvSpPr>
        <p:spPr bwMode="auto">
          <a:xfrm>
            <a:off x="1979613" y="602138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3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954" name="Oval 82"/>
          <p:cNvSpPr>
            <a:spLocks noChangeArrowheads="1"/>
          </p:cNvSpPr>
          <p:nvPr/>
        </p:nvSpPr>
        <p:spPr bwMode="auto">
          <a:xfrm>
            <a:off x="5435600" y="4651375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957" name="Oval 85"/>
          <p:cNvSpPr>
            <a:spLocks noChangeArrowheads="1"/>
          </p:cNvSpPr>
          <p:nvPr/>
        </p:nvSpPr>
        <p:spPr bwMode="auto">
          <a:xfrm>
            <a:off x="5724525" y="55880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962" name="Oval 90"/>
          <p:cNvSpPr>
            <a:spLocks noChangeArrowheads="1"/>
          </p:cNvSpPr>
          <p:nvPr/>
        </p:nvSpPr>
        <p:spPr bwMode="auto">
          <a:xfrm>
            <a:off x="5219700" y="4292600"/>
            <a:ext cx="431800" cy="4318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963" name="Freeform 91"/>
          <p:cNvSpPr>
            <a:spLocks/>
          </p:cNvSpPr>
          <p:nvPr/>
        </p:nvSpPr>
        <p:spPr bwMode="auto">
          <a:xfrm>
            <a:off x="5508625" y="4724400"/>
            <a:ext cx="406400" cy="863600"/>
          </a:xfrm>
          <a:custGeom>
            <a:avLst/>
            <a:gdLst>
              <a:gd name="T0" fmla="*/ 0 w 256"/>
              <a:gd name="T1" fmla="*/ 0 h 544"/>
              <a:gd name="T2" fmla="*/ 226 w 256"/>
              <a:gd name="T3" fmla="*/ 227 h 544"/>
              <a:gd name="T4" fmla="*/ 181 w 256"/>
              <a:gd name="T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" h="544">
                <a:moveTo>
                  <a:pt x="0" y="0"/>
                </a:moveTo>
                <a:cubicBezTo>
                  <a:pt x="98" y="68"/>
                  <a:pt x="196" y="136"/>
                  <a:pt x="226" y="227"/>
                </a:cubicBezTo>
                <a:cubicBezTo>
                  <a:pt x="256" y="318"/>
                  <a:pt x="188" y="491"/>
                  <a:pt x="181" y="544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7964" name="Freeform 92"/>
          <p:cNvSpPr>
            <a:spLocks/>
          </p:cNvSpPr>
          <p:nvPr/>
        </p:nvSpPr>
        <p:spPr bwMode="auto">
          <a:xfrm>
            <a:off x="5254625" y="4724400"/>
            <a:ext cx="469900" cy="863600"/>
          </a:xfrm>
          <a:custGeom>
            <a:avLst/>
            <a:gdLst>
              <a:gd name="T0" fmla="*/ 160 w 296"/>
              <a:gd name="T1" fmla="*/ 0 h 544"/>
              <a:gd name="T2" fmla="*/ 23 w 296"/>
              <a:gd name="T3" fmla="*/ 272 h 544"/>
              <a:gd name="T4" fmla="*/ 296 w 296"/>
              <a:gd name="T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6" h="544">
                <a:moveTo>
                  <a:pt x="160" y="0"/>
                </a:moveTo>
                <a:cubicBezTo>
                  <a:pt x="80" y="90"/>
                  <a:pt x="0" y="181"/>
                  <a:pt x="23" y="272"/>
                </a:cubicBezTo>
                <a:cubicBezTo>
                  <a:pt x="46" y="363"/>
                  <a:pt x="251" y="499"/>
                  <a:pt x="296" y="544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7965" name="Text Box 93"/>
          <p:cNvSpPr txBox="1">
            <a:spLocks noChangeArrowheads="1"/>
          </p:cNvSpPr>
          <p:nvPr/>
        </p:nvSpPr>
        <p:spPr bwMode="auto">
          <a:xfrm>
            <a:off x="5724525" y="47244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3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966" name="Text Box 94"/>
          <p:cNvSpPr txBox="1">
            <a:spLocks noChangeArrowheads="1"/>
          </p:cNvSpPr>
          <p:nvPr/>
        </p:nvSpPr>
        <p:spPr bwMode="auto">
          <a:xfrm>
            <a:off x="5075238" y="50117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2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967" name="Text Box 95"/>
          <p:cNvSpPr txBox="1">
            <a:spLocks noChangeArrowheads="1"/>
          </p:cNvSpPr>
          <p:nvPr/>
        </p:nvSpPr>
        <p:spPr bwMode="auto">
          <a:xfrm>
            <a:off x="5508625" y="38608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1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968" name="Text Box 96"/>
          <p:cNvSpPr txBox="1">
            <a:spLocks noChangeArrowheads="1"/>
          </p:cNvSpPr>
          <p:nvPr/>
        </p:nvSpPr>
        <p:spPr bwMode="auto">
          <a:xfrm>
            <a:off x="5724525" y="551656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2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969" name="Text Box 97"/>
          <p:cNvSpPr txBox="1">
            <a:spLocks noChangeArrowheads="1"/>
          </p:cNvSpPr>
          <p:nvPr/>
        </p:nvSpPr>
        <p:spPr bwMode="auto">
          <a:xfrm>
            <a:off x="5003800" y="45085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1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971" name="AutoShape 99"/>
          <p:cNvSpPr>
            <a:spLocks noChangeArrowheads="1"/>
          </p:cNvSpPr>
          <p:nvPr/>
        </p:nvSpPr>
        <p:spPr bwMode="auto">
          <a:xfrm>
            <a:off x="6948488" y="1052513"/>
            <a:ext cx="1871662" cy="576262"/>
          </a:xfrm>
          <a:prstGeom prst="wedgeRoundRectCallout">
            <a:avLst>
              <a:gd name="adj1" fmla="val -98514"/>
              <a:gd name="adj2" fmla="val 43940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B2B2B2"/>
                </a:solidFill>
              </a:rPr>
              <a:t>删点子图</a:t>
            </a:r>
          </a:p>
        </p:txBody>
      </p:sp>
      <p:sp>
        <p:nvSpPr>
          <p:cNvPr id="207972" name="AutoShape 100"/>
          <p:cNvSpPr>
            <a:spLocks noChangeArrowheads="1"/>
          </p:cNvSpPr>
          <p:nvPr/>
        </p:nvSpPr>
        <p:spPr bwMode="auto">
          <a:xfrm>
            <a:off x="6948488" y="2636838"/>
            <a:ext cx="1871662" cy="576262"/>
          </a:xfrm>
          <a:prstGeom prst="wedgeRoundRectCallout">
            <a:avLst>
              <a:gd name="adj1" fmla="val -98514"/>
              <a:gd name="adj2" fmla="val 43940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B2B2B2"/>
                </a:solidFill>
              </a:rPr>
              <a:t>删边子图</a:t>
            </a:r>
          </a:p>
        </p:txBody>
      </p:sp>
      <p:sp>
        <p:nvSpPr>
          <p:cNvPr id="207973" name="AutoShape 101"/>
          <p:cNvSpPr>
            <a:spLocks noChangeArrowheads="1"/>
          </p:cNvSpPr>
          <p:nvPr/>
        </p:nvSpPr>
        <p:spPr bwMode="auto">
          <a:xfrm>
            <a:off x="7019925" y="3933825"/>
            <a:ext cx="1871663" cy="1150938"/>
          </a:xfrm>
          <a:prstGeom prst="wedgeRoundRectCallout">
            <a:avLst>
              <a:gd name="adj1" fmla="val -104537"/>
              <a:gd name="adj2" fmla="val 61861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B2B2B2"/>
                </a:solidFill>
              </a:rPr>
              <a:t>点诱导子图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B2B2B2"/>
                </a:solidFill>
              </a:rPr>
              <a:t>G</a:t>
            </a:r>
            <a:r>
              <a:rPr lang="en-US" altLang="zh-CN" b="1" baseline="-25000">
                <a:solidFill>
                  <a:srgbClr val="B2B2B2"/>
                </a:solidFill>
              </a:rPr>
              <a:t>3</a:t>
            </a:r>
            <a:r>
              <a:rPr lang="en-US" altLang="zh-CN" b="1">
                <a:solidFill>
                  <a:srgbClr val="B2B2B2"/>
                </a:solidFill>
              </a:rPr>
              <a:t>({v</a:t>
            </a:r>
            <a:r>
              <a:rPr lang="en-US" altLang="zh-CN" b="1" baseline="-25000">
                <a:solidFill>
                  <a:srgbClr val="B2B2B2"/>
                </a:solidFill>
              </a:rPr>
              <a:t>1</a:t>
            </a:r>
            <a:r>
              <a:rPr lang="en-US" altLang="zh-CN" b="1">
                <a:solidFill>
                  <a:srgbClr val="B2B2B2"/>
                </a:solidFill>
              </a:rPr>
              <a:t>,v</a:t>
            </a:r>
            <a:r>
              <a:rPr lang="en-US" altLang="zh-CN" b="1" baseline="-25000">
                <a:solidFill>
                  <a:srgbClr val="B2B2B2"/>
                </a:solidFill>
              </a:rPr>
              <a:t>2</a:t>
            </a:r>
            <a:r>
              <a:rPr lang="en-US" altLang="zh-CN" b="1">
                <a:solidFill>
                  <a:srgbClr val="B2B2B2"/>
                </a:solidFill>
              </a:rPr>
              <a:t>})</a:t>
            </a:r>
          </a:p>
        </p:txBody>
      </p:sp>
      <p:sp>
        <p:nvSpPr>
          <p:cNvPr id="207974" name="AutoShape 102"/>
          <p:cNvSpPr>
            <a:spLocks noChangeArrowheads="1"/>
          </p:cNvSpPr>
          <p:nvPr/>
        </p:nvSpPr>
        <p:spPr bwMode="auto">
          <a:xfrm>
            <a:off x="6948488" y="5445125"/>
            <a:ext cx="2195512" cy="1079500"/>
          </a:xfrm>
          <a:prstGeom prst="wedgeRoundRectCallout">
            <a:avLst>
              <a:gd name="adj1" fmla="val -91505"/>
              <a:gd name="adj2" fmla="val -55736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B2B2B2"/>
                </a:solidFill>
              </a:rPr>
              <a:t>边诱导子图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B2B2B2"/>
                </a:solidFill>
              </a:rPr>
              <a:t>G</a:t>
            </a:r>
            <a:r>
              <a:rPr lang="en-US" altLang="zh-CN" b="1" baseline="-25000">
                <a:solidFill>
                  <a:srgbClr val="B2B2B2"/>
                </a:solidFill>
              </a:rPr>
              <a:t>3</a:t>
            </a:r>
            <a:r>
              <a:rPr lang="en-US" altLang="zh-CN" b="1">
                <a:solidFill>
                  <a:srgbClr val="B2B2B2"/>
                </a:solidFill>
              </a:rPr>
              <a:t>({e</a:t>
            </a:r>
            <a:r>
              <a:rPr lang="en-US" altLang="zh-CN" b="1" baseline="-25000">
                <a:solidFill>
                  <a:srgbClr val="B2B2B2"/>
                </a:solidFill>
              </a:rPr>
              <a:t>1</a:t>
            </a:r>
            <a:r>
              <a:rPr lang="en-US" altLang="zh-CN" b="1">
                <a:solidFill>
                  <a:srgbClr val="B2B2B2"/>
                </a:solidFill>
              </a:rPr>
              <a:t>,e</a:t>
            </a:r>
            <a:r>
              <a:rPr lang="en-US" altLang="zh-CN" b="1" baseline="-25000">
                <a:solidFill>
                  <a:srgbClr val="B2B2B2"/>
                </a:solidFill>
              </a:rPr>
              <a:t>2</a:t>
            </a:r>
            <a:r>
              <a:rPr lang="en-US" altLang="zh-CN" b="1">
                <a:solidFill>
                  <a:srgbClr val="B2B2B2"/>
                </a:solidFill>
              </a:rPr>
              <a:t>,e</a:t>
            </a:r>
            <a:r>
              <a:rPr lang="en-US" altLang="zh-CN" b="1" baseline="-25000">
                <a:solidFill>
                  <a:srgbClr val="B2B2B2"/>
                </a:solidFill>
              </a:rPr>
              <a:t>3</a:t>
            </a:r>
            <a:r>
              <a:rPr lang="en-US" altLang="zh-CN" b="1">
                <a:solidFill>
                  <a:srgbClr val="B2B2B2"/>
                </a:solidFill>
              </a:rPr>
              <a:t>})</a:t>
            </a:r>
          </a:p>
        </p:txBody>
      </p:sp>
      <p:sp>
        <p:nvSpPr>
          <p:cNvPr id="207975" name="Rectangle 103"/>
          <p:cNvSpPr>
            <a:spLocks noChangeArrowheads="1"/>
          </p:cNvSpPr>
          <p:nvPr/>
        </p:nvSpPr>
        <p:spPr bwMode="auto">
          <a:xfrm>
            <a:off x="1476375" y="333375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E385-9664-4AA2-8872-3E9B1CD4D652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7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8CC3-B113-47FD-A267-AA82733D7CF1}" type="slidenum">
              <a:rPr lang="en-US" altLang="zh-CN"/>
              <a:pPr/>
              <a:t>44</a:t>
            </a:fld>
            <a:r>
              <a:rPr lang="en-US" altLang="zh-CN"/>
              <a:t>/171</a:t>
            </a:r>
          </a:p>
        </p:txBody>
      </p:sp>
      <p:sp>
        <p:nvSpPr>
          <p:cNvPr id="242690" name="Oval 2"/>
          <p:cNvSpPr>
            <a:spLocks noChangeArrowheads="1"/>
          </p:cNvSpPr>
          <p:nvPr/>
        </p:nvSpPr>
        <p:spPr bwMode="auto">
          <a:xfrm>
            <a:off x="1908175" y="126841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691" name="Line 3"/>
          <p:cNvSpPr>
            <a:spLocks noChangeShapeType="1"/>
          </p:cNvSpPr>
          <p:nvPr/>
        </p:nvSpPr>
        <p:spPr bwMode="auto">
          <a:xfrm>
            <a:off x="1979613" y="1339850"/>
            <a:ext cx="647700" cy="576263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2692" name="Oval 4"/>
          <p:cNvSpPr>
            <a:spLocks noChangeArrowheads="1"/>
          </p:cNvSpPr>
          <p:nvPr/>
        </p:nvSpPr>
        <p:spPr bwMode="auto">
          <a:xfrm>
            <a:off x="2627313" y="191611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693" name="Oval 5"/>
          <p:cNvSpPr>
            <a:spLocks noChangeArrowheads="1"/>
          </p:cNvSpPr>
          <p:nvPr/>
        </p:nvSpPr>
        <p:spPr bwMode="auto">
          <a:xfrm>
            <a:off x="1331913" y="1844675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V="1">
            <a:off x="1403350" y="1268413"/>
            <a:ext cx="576263" cy="576262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 flipH="1" flipV="1">
            <a:off x="1331913" y="1916113"/>
            <a:ext cx="1295400" cy="730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2696" name="Oval 8"/>
          <p:cNvSpPr>
            <a:spLocks noChangeArrowheads="1"/>
          </p:cNvSpPr>
          <p:nvPr/>
        </p:nvSpPr>
        <p:spPr bwMode="auto">
          <a:xfrm>
            <a:off x="3276600" y="1196975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697" name="Line 9"/>
          <p:cNvSpPr>
            <a:spLocks noChangeShapeType="1"/>
          </p:cNvSpPr>
          <p:nvPr/>
        </p:nvSpPr>
        <p:spPr bwMode="auto">
          <a:xfrm flipV="1">
            <a:off x="2627313" y="1268413"/>
            <a:ext cx="649287" cy="693737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2698" name="Oval 10"/>
          <p:cNvSpPr>
            <a:spLocks noChangeArrowheads="1"/>
          </p:cNvSpPr>
          <p:nvPr/>
        </p:nvSpPr>
        <p:spPr bwMode="auto">
          <a:xfrm>
            <a:off x="4860925" y="11255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699" name="Oval 11"/>
          <p:cNvSpPr>
            <a:spLocks noChangeArrowheads="1"/>
          </p:cNvSpPr>
          <p:nvPr/>
        </p:nvSpPr>
        <p:spPr bwMode="auto">
          <a:xfrm>
            <a:off x="4284663" y="17018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V="1">
            <a:off x="4356100" y="1125538"/>
            <a:ext cx="576263" cy="576262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2701" name="Oval 13"/>
          <p:cNvSpPr>
            <a:spLocks noChangeArrowheads="1"/>
          </p:cNvSpPr>
          <p:nvPr/>
        </p:nvSpPr>
        <p:spPr bwMode="auto">
          <a:xfrm>
            <a:off x="6229350" y="10541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702" name="Text Box 14"/>
          <p:cNvSpPr txBox="1">
            <a:spLocks noChangeArrowheads="1"/>
          </p:cNvSpPr>
          <p:nvPr/>
        </p:nvSpPr>
        <p:spPr bwMode="auto">
          <a:xfrm>
            <a:off x="1908175" y="191611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1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2703" name="Text Box 15"/>
          <p:cNvSpPr txBox="1">
            <a:spLocks noChangeArrowheads="1"/>
          </p:cNvSpPr>
          <p:nvPr/>
        </p:nvSpPr>
        <p:spPr bwMode="auto">
          <a:xfrm>
            <a:off x="2627313" y="1700213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v</a:t>
            </a:r>
          </a:p>
        </p:txBody>
      </p:sp>
      <p:sp>
        <p:nvSpPr>
          <p:cNvPr id="242704" name="Text Box 16"/>
          <p:cNvSpPr txBox="1">
            <a:spLocks noChangeArrowheads="1"/>
          </p:cNvSpPr>
          <p:nvPr/>
        </p:nvSpPr>
        <p:spPr bwMode="auto">
          <a:xfrm>
            <a:off x="5148263" y="148431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-V</a:t>
            </a:r>
          </a:p>
        </p:txBody>
      </p:sp>
      <p:sp>
        <p:nvSpPr>
          <p:cNvPr id="242705" name="Oval 17"/>
          <p:cNvSpPr>
            <a:spLocks noChangeArrowheads="1"/>
          </p:cNvSpPr>
          <p:nvPr/>
        </p:nvSpPr>
        <p:spPr bwMode="auto">
          <a:xfrm>
            <a:off x="1979613" y="28527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>
            <a:off x="2051050" y="2924175"/>
            <a:ext cx="647700" cy="576263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2707" name="Oval 19"/>
          <p:cNvSpPr>
            <a:spLocks noChangeArrowheads="1"/>
          </p:cNvSpPr>
          <p:nvPr/>
        </p:nvSpPr>
        <p:spPr bwMode="auto">
          <a:xfrm>
            <a:off x="2698750" y="35004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708" name="Oval 20"/>
          <p:cNvSpPr>
            <a:spLocks noChangeArrowheads="1"/>
          </p:cNvSpPr>
          <p:nvPr/>
        </p:nvSpPr>
        <p:spPr bwMode="auto">
          <a:xfrm>
            <a:off x="1403350" y="34290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709" name="Line 21"/>
          <p:cNvSpPr>
            <a:spLocks noChangeShapeType="1"/>
          </p:cNvSpPr>
          <p:nvPr/>
        </p:nvSpPr>
        <p:spPr bwMode="auto">
          <a:xfrm flipV="1">
            <a:off x="1474788" y="2852738"/>
            <a:ext cx="576262" cy="576262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 flipH="1" flipV="1">
            <a:off x="1403350" y="3500438"/>
            <a:ext cx="1295400" cy="730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2711" name="Oval 23"/>
          <p:cNvSpPr>
            <a:spLocks noChangeArrowheads="1"/>
          </p:cNvSpPr>
          <p:nvPr/>
        </p:nvSpPr>
        <p:spPr bwMode="auto">
          <a:xfrm>
            <a:off x="3348038" y="27813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712" name="Line 24"/>
          <p:cNvSpPr>
            <a:spLocks noChangeShapeType="1"/>
          </p:cNvSpPr>
          <p:nvPr/>
        </p:nvSpPr>
        <p:spPr bwMode="auto">
          <a:xfrm flipV="1">
            <a:off x="2698750" y="2852738"/>
            <a:ext cx="649288" cy="693737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2713" name="Text Box 25"/>
          <p:cNvSpPr txBox="1">
            <a:spLocks noChangeArrowheads="1"/>
          </p:cNvSpPr>
          <p:nvPr/>
        </p:nvSpPr>
        <p:spPr bwMode="auto">
          <a:xfrm>
            <a:off x="1979613" y="35004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2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2714" name="Text Box 26"/>
          <p:cNvSpPr txBox="1">
            <a:spLocks noChangeArrowheads="1"/>
          </p:cNvSpPr>
          <p:nvPr/>
        </p:nvSpPr>
        <p:spPr bwMode="auto">
          <a:xfrm>
            <a:off x="2268538" y="28527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1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2715" name="Text Box 27"/>
          <p:cNvSpPr txBox="1">
            <a:spLocks noChangeArrowheads="1"/>
          </p:cNvSpPr>
          <p:nvPr/>
        </p:nvSpPr>
        <p:spPr bwMode="auto">
          <a:xfrm>
            <a:off x="2916238" y="29972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2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2716" name="Oval 28"/>
          <p:cNvSpPr>
            <a:spLocks noChangeArrowheads="1"/>
          </p:cNvSpPr>
          <p:nvPr/>
        </p:nvSpPr>
        <p:spPr bwMode="auto">
          <a:xfrm>
            <a:off x="4500563" y="28527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717" name="Oval 29"/>
          <p:cNvSpPr>
            <a:spLocks noChangeArrowheads="1"/>
          </p:cNvSpPr>
          <p:nvPr/>
        </p:nvSpPr>
        <p:spPr bwMode="auto">
          <a:xfrm>
            <a:off x="5219700" y="35004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718" name="Oval 30"/>
          <p:cNvSpPr>
            <a:spLocks noChangeArrowheads="1"/>
          </p:cNvSpPr>
          <p:nvPr/>
        </p:nvSpPr>
        <p:spPr bwMode="auto">
          <a:xfrm>
            <a:off x="3924300" y="34290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719" name="Line 31"/>
          <p:cNvSpPr>
            <a:spLocks noChangeShapeType="1"/>
          </p:cNvSpPr>
          <p:nvPr/>
        </p:nvSpPr>
        <p:spPr bwMode="auto">
          <a:xfrm flipV="1">
            <a:off x="3995738" y="2852738"/>
            <a:ext cx="576262" cy="576262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2720" name="Line 32"/>
          <p:cNvSpPr>
            <a:spLocks noChangeShapeType="1"/>
          </p:cNvSpPr>
          <p:nvPr/>
        </p:nvSpPr>
        <p:spPr bwMode="auto">
          <a:xfrm flipH="1" flipV="1">
            <a:off x="3924300" y="3500438"/>
            <a:ext cx="1295400" cy="730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2721" name="Oval 33"/>
          <p:cNvSpPr>
            <a:spLocks noChangeArrowheads="1"/>
          </p:cNvSpPr>
          <p:nvPr/>
        </p:nvSpPr>
        <p:spPr bwMode="auto">
          <a:xfrm>
            <a:off x="5868988" y="27813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4500563" y="3500438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-{e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,e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}</a:t>
            </a:r>
          </a:p>
        </p:txBody>
      </p:sp>
      <p:sp>
        <p:nvSpPr>
          <p:cNvPr id="242723" name="Oval 35"/>
          <p:cNvSpPr>
            <a:spLocks noChangeArrowheads="1"/>
          </p:cNvSpPr>
          <p:nvPr/>
        </p:nvSpPr>
        <p:spPr bwMode="auto">
          <a:xfrm>
            <a:off x="2195513" y="47244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724" name="Oval 36"/>
          <p:cNvSpPr>
            <a:spLocks noChangeArrowheads="1"/>
          </p:cNvSpPr>
          <p:nvPr/>
        </p:nvSpPr>
        <p:spPr bwMode="auto">
          <a:xfrm>
            <a:off x="1403350" y="5445125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725" name="Oval 37"/>
          <p:cNvSpPr>
            <a:spLocks noChangeArrowheads="1"/>
          </p:cNvSpPr>
          <p:nvPr/>
        </p:nvSpPr>
        <p:spPr bwMode="auto">
          <a:xfrm>
            <a:off x="3492500" y="49403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726" name="Oval 38"/>
          <p:cNvSpPr>
            <a:spLocks noChangeArrowheads="1"/>
          </p:cNvSpPr>
          <p:nvPr/>
        </p:nvSpPr>
        <p:spPr bwMode="auto">
          <a:xfrm>
            <a:off x="2484438" y="5661025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727" name="Line 39"/>
          <p:cNvSpPr>
            <a:spLocks noChangeShapeType="1"/>
          </p:cNvSpPr>
          <p:nvPr/>
        </p:nvSpPr>
        <p:spPr bwMode="auto">
          <a:xfrm flipV="1">
            <a:off x="1476375" y="4797425"/>
            <a:ext cx="777875" cy="6477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2728" name="Line 40"/>
          <p:cNvSpPr>
            <a:spLocks noChangeShapeType="1"/>
          </p:cNvSpPr>
          <p:nvPr/>
        </p:nvSpPr>
        <p:spPr bwMode="auto">
          <a:xfrm>
            <a:off x="2268538" y="4797425"/>
            <a:ext cx="1223962" cy="2159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2729" name="Line 41"/>
          <p:cNvSpPr>
            <a:spLocks noChangeShapeType="1"/>
          </p:cNvSpPr>
          <p:nvPr/>
        </p:nvSpPr>
        <p:spPr bwMode="auto">
          <a:xfrm flipV="1">
            <a:off x="2555875" y="5013325"/>
            <a:ext cx="1008063" cy="693738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2730" name="Line 42"/>
          <p:cNvSpPr>
            <a:spLocks noChangeShapeType="1"/>
          </p:cNvSpPr>
          <p:nvPr/>
        </p:nvSpPr>
        <p:spPr bwMode="auto">
          <a:xfrm>
            <a:off x="1476375" y="5516563"/>
            <a:ext cx="1008063" cy="144462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2731" name="Oval 43"/>
          <p:cNvSpPr>
            <a:spLocks noChangeArrowheads="1"/>
          </p:cNvSpPr>
          <p:nvPr/>
        </p:nvSpPr>
        <p:spPr bwMode="auto">
          <a:xfrm>
            <a:off x="1979613" y="4365625"/>
            <a:ext cx="431800" cy="4318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32" name="Oval 44"/>
          <p:cNvSpPr>
            <a:spLocks noChangeArrowheads="1"/>
          </p:cNvSpPr>
          <p:nvPr/>
        </p:nvSpPr>
        <p:spPr bwMode="auto">
          <a:xfrm>
            <a:off x="5867400" y="2420938"/>
            <a:ext cx="431800" cy="4318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33" name="Oval 45"/>
          <p:cNvSpPr>
            <a:spLocks noChangeArrowheads="1"/>
          </p:cNvSpPr>
          <p:nvPr/>
        </p:nvSpPr>
        <p:spPr bwMode="auto">
          <a:xfrm>
            <a:off x="3348038" y="2420938"/>
            <a:ext cx="431800" cy="4318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34" name="Freeform 46"/>
          <p:cNvSpPr>
            <a:spLocks/>
          </p:cNvSpPr>
          <p:nvPr/>
        </p:nvSpPr>
        <p:spPr bwMode="auto">
          <a:xfrm>
            <a:off x="2268538" y="4797425"/>
            <a:ext cx="406400" cy="863600"/>
          </a:xfrm>
          <a:custGeom>
            <a:avLst/>
            <a:gdLst>
              <a:gd name="T0" fmla="*/ 0 w 256"/>
              <a:gd name="T1" fmla="*/ 0 h 544"/>
              <a:gd name="T2" fmla="*/ 226 w 256"/>
              <a:gd name="T3" fmla="*/ 227 h 544"/>
              <a:gd name="T4" fmla="*/ 181 w 256"/>
              <a:gd name="T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" h="544">
                <a:moveTo>
                  <a:pt x="0" y="0"/>
                </a:moveTo>
                <a:cubicBezTo>
                  <a:pt x="98" y="68"/>
                  <a:pt x="196" y="136"/>
                  <a:pt x="226" y="227"/>
                </a:cubicBezTo>
                <a:cubicBezTo>
                  <a:pt x="256" y="318"/>
                  <a:pt x="188" y="491"/>
                  <a:pt x="181" y="544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735" name="Freeform 47"/>
          <p:cNvSpPr>
            <a:spLocks/>
          </p:cNvSpPr>
          <p:nvPr/>
        </p:nvSpPr>
        <p:spPr bwMode="auto">
          <a:xfrm>
            <a:off x="2014538" y="4797425"/>
            <a:ext cx="469900" cy="863600"/>
          </a:xfrm>
          <a:custGeom>
            <a:avLst/>
            <a:gdLst>
              <a:gd name="T0" fmla="*/ 160 w 296"/>
              <a:gd name="T1" fmla="*/ 0 h 544"/>
              <a:gd name="T2" fmla="*/ 23 w 296"/>
              <a:gd name="T3" fmla="*/ 272 h 544"/>
              <a:gd name="T4" fmla="*/ 296 w 296"/>
              <a:gd name="T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6" h="544">
                <a:moveTo>
                  <a:pt x="160" y="0"/>
                </a:moveTo>
                <a:cubicBezTo>
                  <a:pt x="80" y="90"/>
                  <a:pt x="0" y="181"/>
                  <a:pt x="23" y="272"/>
                </a:cubicBezTo>
                <a:cubicBezTo>
                  <a:pt x="46" y="363"/>
                  <a:pt x="251" y="499"/>
                  <a:pt x="296" y="544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736" name="Text Box 48"/>
          <p:cNvSpPr txBox="1">
            <a:spLocks noChangeArrowheads="1"/>
          </p:cNvSpPr>
          <p:nvPr/>
        </p:nvSpPr>
        <p:spPr bwMode="auto">
          <a:xfrm>
            <a:off x="2484438" y="4797425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3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2737" name="Text Box 49"/>
          <p:cNvSpPr txBox="1">
            <a:spLocks noChangeArrowheads="1"/>
          </p:cNvSpPr>
          <p:nvPr/>
        </p:nvSpPr>
        <p:spPr bwMode="auto">
          <a:xfrm>
            <a:off x="1835150" y="508476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2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2738" name="Text Box 50"/>
          <p:cNvSpPr txBox="1">
            <a:spLocks noChangeArrowheads="1"/>
          </p:cNvSpPr>
          <p:nvPr/>
        </p:nvSpPr>
        <p:spPr bwMode="auto">
          <a:xfrm>
            <a:off x="2268538" y="4149725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1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2739" name="Text Box 51"/>
          <p:cNvSpPr txBox="1">
            <a:spLocks noChangeArrowheads="1"/>
          </p:cNvSpPr>
          <p:nvPr/>
        </p:nvSpPr>
        <p:spPr bwMode="auto">
          <a:xfrm>
            <a:off x="2484438" y="558958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2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2740" name="Text Box 52"/>
          <p:cNvSpPr txBox="1">
            <a:spLocks noChangeArrowheads="1"/>
          </p:cNvSpPr>
          <p:nvPr/>
        </p:nvSpPr>
        <p:spPr bwMode="auto">
          <a:xfrm>
            <a:off x="1763713" y="4581525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1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2741" name="Text Box 53"/>
          <p:cNvSpPr txBox="1">
            <a:spLocks noChangeArrowheads="1"/>
          </p:cNvSpPr>
          <p:nvPr/>
        </p:nvSpPr>
        <p:spPr bwMode="auto">
          <a:xfrm>
            <a:off x="1979613" y="602138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3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2742" name="Oval 54"/>
          <p:cNvSpPr>
            <a:spLocks noChangeArrowheads="1"/>
          </p:cNvSpPr>
          <p:nvPr/>
        </p:nvSpPr>
        <p:spPr bwMode="auto">
          <a:xfrm>
            <a:off x="5435600" y="4651375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743" name="Oval 55"/>
          <p:cNvSpPr>
            <a:spLocks noChangeArrowheads="1"/>
          </p:cNvSpPr>
          <p:nvPr/>
        </p:nvSpPr>
        <p:spPr bwMode="auto">
          <a:xfrm>
            <a:off x="5724525" y="55880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744" name="Oval 56"/>
          <p:cNvSpPr>
            <a:spLocks noChangeArrowheads="1"/>
          </p:cNvSpPr>
          <p:nvPr/>
        </p:nvSpPr>
        <p:spPr bwMode="auto">
          <a:xfrm>
            <a:off x="5219700" y="4292600"/>
            <a:ext cx="431800" cy="4318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45" name="Freeform 57"/>
          <p:cNvSpPr>
            <a:spLocks/>
          </p:cNvSpPr>
          <p:nvPr/>
        </p:nvSpPr>
        <p:spPr bwMode="auto">
          <a:xfrm>
            <a:off x="5508625" y="4724400"/>
            <a:ext cx="406400" cy="863600"/>
          </a:xfrm>
          <a:custGeom>
            <a:avLst/>
            <a:gdLst>
              <a:gd name="T0" fmla="*/ 0 w 256"/>
              <a:gd name="T1" fmla="*/ 0 h 544"/>
              <a:gd name="T2" fmla="*/ 226 w 256"/>
              <a:gd name="T3" fmla="*/ 227 h 544"/>
              <a:gd name="T4" fmla="*/ 181 w 256"/>
              <a:gd name="T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" h="544">
                <a:moveTo>
                  <a:pt x="0" y="0"/>
                </a:moveTo>
                <a:cubicBezTo>
                  <a:pt x="98" y="68"/>
                  <a:pt x="196" y="136"/>
                  <a:pt x="226" y="227"/>
                </a:cubicBezTo>
                <a:cubicBezTo>
                  <a:pt x="256" y="318"/>
                  <a:pt x="188" y="491"/>
                  <a:pt x="181" y="544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746" name="Freeform 58"/>
          <p:cNvSpPr>
            <a:spLocks/>
          </p:cNvSpPr>
          <p:nvPr/>
        </p:nvSpPr>
        <p:spPr bwMode="auto">
          <a:xfrm>
            <a:off x="5254625" y="4724400"/>
            <a:ext cx="469900" cy="863600"/>
          </a:xfrm>
          <a:custGeom>
            <a:avLst/>
            <a:gdLst>
              <a:gd name="T0" fmla="*/ 160 w 296"/>
              <a:gd name="T1" fmla="*/ 0 h 544"/>
              <a:gd name="T2" fmla="*/ 23 w 296"/>
              <a:gd name="T3" fmla="*/ 272 h 544"/>
              <a:gd name="T4" fmla="*/ 296 w 296"/>
              <a:gd name="T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6" h="544">
                <a:moveTo>
                  <a:pt x="160" y="0"/>
                </a:moveTo>
                <a:cubicBezTo>
                  <a:pt x="80" y="90"/>
                  <a:pt x="0" y="181"/>
                  <a:pt x="23" y="272"/>
                </a:cubicBezTo>
                <a:cubicBezTo>
                  <a:pt x="46" y="363"/>
                  <a:pt x="251" y="499"/>
                  <a:pt x="296" y="544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747" name="Text Box 59"/>
          <p:cNvSpPr txBox="1">
            <a:spLocks noChangeArrowheads="1"/>
          </p:cNvSpPr>
          <p:nvPr/>
        </p:nvSpPr>
        <p:spPr bwMode="auto">
          <a:xfrm>
            <a:off x="5724525" y="47244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3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2748" name="Text Box 60"/>
          <p:cNvSpPr txBox="1">
            <a:spLocks noChangeArrowheads="1"/>
          </p:cNvSpPr>
          <p:nvPr/>
        </p:nvSpPr>
        <p:spPr bwMode="auto">
          <a:xfrm>
            <a:off x="5075238" y="50117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2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2749" name="Text Box 61"/>
          <p:cNvSpPr txBox="1">
            <a:spLocks noChangeArrowheads="1"/>
          </p:cNvSpPr>
          <p:nvPr/>
        </p:nvSpPr>
        <p:spPr bwMode="auto">
          <a:xfrm>
            <a:off x="5508625" y="38608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1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2750" name="Text Box 62"/>
          <p:cNvSpPr txBox="1">
            <a:spLocks noChangeArrowheads="1"/>
          </p:cNvSpPr>
          <p:nvPr/>
        </p:nvSpPr>
        <p:spPr bwMode="auto">
          <a:xfrm>
            <a:off x="5724525" y="551656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2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2751" name="Text Box 63"/>
          <p:cNvSpPr txBox="1">
            <a:spLocks noChangeArrowheads="1"/>
          </p:cNvSpPr>
          <p:nvPr/>
        </p:nvSpPr>
        <p:spPr bwMode="auto">
          <a:xfrm>
            <a:off x="5003800" y="45085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latin typeface="黑体" pitchFamily="2" charset="-122"/>
                <a:ea typeface="黑体" pitchFamily="2" charset="-122"/>
              </a:rPr>
              <a:t>1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2752" name="AutoShape 64"/>
          <p:cNvSpPr>
            <a:spLocks noChangeArrowheads="1"/>
          </p:cNvSpPr>
          <p:nvPr/>
        </p:nvSpPr>
        <p:spPr bwMode="auto">
          <a:xfrm>
            <a:off x="6948488" y="1052513"/>
            <a:ext cx="1871662" cy="576262"/>
          </a:xfrm>
          <a:prstGeom prst="wedgeRoundRectCallout">
            <a:avLst>
              <a:gd name="adj1" fmla="val -98514"/>
              <a:gd name="adj2" fmla="val 439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删点子图</a:t>
            </a:r>
          </a:p>
        </p:txBody>
      </p:sp>
      <p:sp>
        <p:nvSpPr>
          <p:cNvPr id="242753" name="AutoShape 65"/>
          <p:cNvSpPr>
            <a:spLocks noChangeArrowheads="1"/>
          </p:cNvSpPr>
          <p:nvPr/>
        </p:nvSpPr>
        <p:spPr bwMode="auto">
          <a:xfrm>
            <a:off x="6948488" y="2636838"/>
            <a:ext cx="1871662" cy="576262"/>
          </a:xfrm>
          <a:prstGeom prst="wedgeRoundRectCallout">
            <a:avLst>
              <a:gd name="adj1" fmla="val -98514"/>
              <a:gd name="adj2" fmla="val 439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删边子图</a:t>
            </a:r>
          </a:p>
        </p:txBody>
      </p:sp>
      <p:sp>
        <p:nvSpPr>
          <p:cNvPr id="242754" name="AutoShape 66"/>
          <p:cNvSpPr>
            <a:spLocks noChangeArrowheads="1"/>
          </p:cNvSpPr>
          <p:nvPr/>
        </p:nvSpPr>
        <p:spPr bwMode="auto">
          <a:xfrm>
            <a:off x="7019925" y="3933825"/>
            <a:ext cx="1871663" cy="1150938"/>
          </a:xfrm>
          <a:prstGeom prst="wedgeRoundRectCallout">
            <a:avLst>
              <a:gd name="adj1" fmla="val -104537"/>
              <a:gd name="adj2" fmla="val 6186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点诱导子图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G</a:t>
            </a:r>
            <a:r>
              <a:rPr lang="en-US" altLang="zh-CN" b="1" baseline="-25000">
                <a:solidFill>
                  <a:srgbClr val="FF0000"/>
                </a:solidFill>
              </a:rPr>
              <a:t>3</a:t>
            </a:r>
            <a:r>
              <a:rPr lang="en-US" altLang="zh-CN" b="1">
                <a:solidFill>
                  <a:srgbClr val="FF0000"/>
                </a:solidFill>
              </a:rPr>
              <a:t>({v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solidFill>
                  <a:srgbClr val="FF0000"/>
                </a:solidFill>
              </a:rPr>
              <a:t>,v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solidFill>
                  <a:srgbClr val="FF0000"/>
                </a:solidFill>
              </a:rPr>
              <a:t>})</a:t>
            </a:r>
          </a:p>
        </p:txBody>
      </p:sp>
      <p:sp>
        <p:nvSpPr>
          <p:cNvPr id="242755" name="AutoShape 67"/>
          <p:cNvSpPr>
            <a:spLocks noChangeArrowheads="1"/>
          </p:cNvSpPr>
          <p:nvPr/>
        </p:nvSpPr>
        <p:spPr bwMode="auto">
          <a:xfrm>
            <a:off x="6948488" y="5445125"/>
            <a:ext cx="2195512" cy="1079500"/>
          </a:xfrm>
          <a:prstGeom prst="wedgeRoundRectCallout">
            <a:avLst>
              <a:gd name="adj1" fmla="val -91505"/>
              <a:gd name="adj2" fmla="val -5573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边诱导子图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G</a:t>
            </a:r>
            <a:r>
              <a:rPr lang="en-US" altLang="zh-CN" b="1" baseline="-25000">
                <a:solidFill>
                  <a:srgbClr val="FF0000"/>
                </a:solidFill>
              </a:rPr>
              <a:t>3</a:t>
            </a:r>
            <a:r>
              <a:rPr lang="en-US" altLang="zh-CN" b="1">
                <a:solidFill>
                  <a:srgbClr val="FF0000"/>
                </a:solidFill>
              </a:rPr>
              <a:t>({e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solidFill>
                  <a:srgbClr val="FF0000"/>
                </a:solidFill>
              </a:rPr>
              <a:t>,e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solidFill>
                  <a:srgbClr val="FF0000"/>
                </a:solidFill>
              </a:rPr>
              <a:t>,e</a:t>
            </a:r>
            <a:r>
              <a:rPr lang="en-US" altLang="zh-CN" b="1" baseline="-25000">
                <a:solidFill>
                  <a:srgbClr val="FF0000"/>
                </a:solidFill>
              </a:rPr>
              <a:t>3</a:t>
            </a:r>
            <a:r>
              <a:rPr lang="en-US" altLang="zh-CN" b="1">
                <a:solidFill>
                  <a:srgbClr val="FF0000"/>
                </a:solidFill>
              </a:rPr>
              <a:t>})</a:t>
            </a:r>
          </a:p>
        </p:txBody>
      </p:sp>
      <p:sp>
        <p:nvSpPr>
          <p:cNvPr id="242756" name="Rectangle 68"/>
          <p:cNvSpPr>
            <a:spLocks noChangeArrowheads="1"/>
          </p:cNvSpPr>
          <p:nvPr/>
        </p:nvSpPr>
        <p:spPr bwMode="auto">
          <a:xfrm>
            <a:off x="1476375" y="333375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7672-D6C7-4530-A9A1-BA323AA325D2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7752-A033-44F6-8657-D7C66CA35F7E}" type="slidenum">
              <a:rPr lang="en-US" altLang="zh-CN"/>
              <a:pPr/>
              <a:t>45</a:t>
            </a:fld>
            <a:r>
              <a:rPr lang="en-US" altLang="zh-CN"/>
              <a:t>/171</a:t>
            </a: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完全图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971550" y="1125538"/>
            <a:ext cx="762000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为一个具有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个结点的无向简单图，如果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中任一个结点都与其余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个结点相邻接，则称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无向完全图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，简称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完全图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  <a:r>
              <a:rPr lang="en-US" altLang="zh-CN" sz="28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 baseline="-300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arabicPeriod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为一个具有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个结点的有向简单图，若对于任意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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，既有有向边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，又有有向边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v,u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为有向完全图，在不发生误解的情况下，也记为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1331913" y="5334000"/>
            <a:ext cx="758348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无向完全图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的边数为　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n(n-1)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，有向完全图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的边数为　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 n(n-1)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graphicFrame>
        <p:nvGraphicFramePr>
          <p:cNvPr id="191494" name="Object 6"/>
          <p:cNvGraphicFramePr>
            <a:graphicFrameLocks noChangeAspect="1"/>
          </p:cNvGraphicFramePr>
          <p:nvPr/>
        </p:nvGraphicFramePr>
        <p:xfrm>
          <a:off x="4284663" y="5949950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9" name="Equation" r:id="rId3" imgW="203040" imgH="241200" progId="Equation.DSMT4">
                  <p:embed/>
                </p:oleObj>
              </mc:Choice>
              <mc:Fallback>
                <p:oleObj name="Equation" r:id="rId3" imgW="20304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949950"/>
                        <a:ext cx="406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5" name="Object 7"/>
          <p:cNvGraphicFramePr>
            <a:graphicFrameLocks noChangeAspect="1"/>
          </p:cNvGraphicFramePr>
          <p:nvPr/>
        </p:nvGraphicFramePr>
        <p:xfrm>
          <a:off x="5580063" y="5445125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40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445125"/>
                        <a:ext cx="406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/>
        </p:nvGraphicFramePr>
        <p:xfrm>
          <a:off x="6227763" y="5300663"/>
          <a:ext cx="30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41" name="Equation" r:id="rId7" imgW="152280" imgH="393480" progId="Equation.DSMT4">
                  <p:embed/>
                </p:oleObj>
              </mc:Choice>
              <mc:Fallback>
                <p:oleObj name="Equation" r:id="rId7" imgW="15228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300663"/>
                        <a:ext cx="304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3559-354A-4790-90BB-DFF472391C86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EC38-818C-4AD8-85D6-FCE228DFFBAA}" type="slidenum">
              <a:rPr lang="en-US" altLang="zh-CN"/>
              <a:pPr/>
              <a:t>46</a:t>
            </a:fld>
            <a:r>
              <a:rPr lang="en-US" altLang="zh-CN"/>
              <a:t>/171</a:t>
            </a: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完全图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971550" y="1125538"/>
            <a:ext cx="762000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为一个具有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个结点的无向简单图，如果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中任一个结点都与其余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个结点相邻接，则称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为无向完全图，简称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为完全图，记为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aseline="-30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为一个具有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个结点的有向简单图，若对于任意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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，既有有向边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，又有有向边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v,u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有向完全图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，在不发生误解的情况下，也记为</a:t>
            </a:r>
            <a:r>
              <a:rPr lang="en-US" altLang="zh-CN" sz="28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1331913" y="5334000"/>
            <a:ext cx="758348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无向完全图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的边数为　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n(n-1)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，有向完全图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的边数为　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 n(n-1)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graphicFrame>
        <p:nvGraphicFramePr>
          <p:cNvPr id="243717" name="Object 5"/>
          <p:cNvGraphicFramePr>
            <a:graphicFrameLocks noChangeAspect="1"/>
          </p:cNvGraphicFramePr>
          <p:nvPr/>
        </p:nvGraphicFramePr>
        <p:xfrm>
          <a:off x="4284663" y="5949950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62" name="Equation" r:id="rId3" imgW="203040" imgH="241200" progId="Equation.DSMT4">
                  <p:embed/>
                </p:oleObj>
              </mc:Choice>
              <mc:Fallback>
                <p:oleObj name="Equation" r:id="rId3" imgW="20304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949950"/>
                        <a:ext cx="406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8" name="Object 6"/>
          <p:cNvGraphicFramePr>
            <a:graphicFrameLocks noChangeAspect="1"/>
          </p:cNvGraphicFramePr>
          <p:nvPr/>
        </p:nvGraphicFramePr>
        <p:xfrm>
          <a:off x="5580063" y="5445125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63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445125"/>
                        <a:ext cx="406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9" name="Object 7"/>
          <p:cNvGraphicFramePr>
            <a:graphicFrameLocks noChangeAspect="1"/>
          </p:cNvGraphicFramePr>
          <p:nvPr/>
        </p:nvGraphicFramePr>
        <p:xfrm>
          <a:off x="6227763" y="5300663"/>
          <a:ext cx="30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64" name="Equation" r:id="rId7" imgW="152280" imgH="393480" progId="Equation.DSMT4">
                  <p:embed/>
                </p:oleObj>
              </mc:Choice>
              <mc:Fallback>
                <p:oleObj name="Equation" r:id="rId7" imgW="15228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300663"/>
                        <a:ext cx="304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913E-6AC5-441B-BE7E-B610DC01AEF2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977-46DA-4062-B987-38F02836FEFC}" type="slidenum">
              <a:rPr lang="en-US" altLang="zh-CN"/>
              <a:pPr/>
              <a:t>47</a:t>
            </a:fld>
            <a:r>
              <a:rPr lang="en-US" altLang="zh-CN"/>
              <a:t>/171</a:t>
            </a: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完全图</a:t>
            </a: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971550" y="1125538"/>
            <a:ext cx="762000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为一个具有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个结点的无向简单图，如果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中任一个结点都与其余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个结点相邻接，则称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为无向完全图，简称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为完全图，记为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aseline="-30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为一个具有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个结点的有向简单图，若对于任意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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，既有有向边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，又有有向边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v,u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为有向完全图，在不发生误解的情况下，也记为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aseline="-25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1331913" y="5334000"/>
            <a:ext cx="758348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无向完全图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边数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　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n(n-1)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，有向完全图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边数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　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 n(n-1)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4211638" y="5949950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86" name="Equation" r:id="rId3" imgW="203040" imgH="241200" progId="Equation.DSMT4">
                  <p:embed/>
                </p:oleObj>
              </mc:Choice>
              <mc:Fallback>
                <p:oleObj name="Equation" r:id="rId3" imgW="20304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949950"/>
                        <a:ext cx="406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2" name="Object 6"/>
          <p:cNvGraphicFramePr>
            <a:graphicFrameLocks noChangeAspect="1"/>
          </p:cNvGraphicFramePr>
          <p:nvPr/>
        </p:nvGraphicFramePr>
        <p:xfrm>
          <a:off x="5651500" y="5445125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87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445125"/>
                        <a:ext cx="406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3" name="Object 7"/>
          <p:cNvGraphicFramePr>
            <a:graphicFrameLocks noChangeAspect="1"/>
          </p:cNvGraphicFramePr>
          <p:nvPr/>
        </p:nvGraphicFramePr>
        <p:xfrm>
          <a:off x="6156325" y="5300663"/>
          <a:ext cx="30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88" name="Equation" r:id="rId7" imgW="152280" imgH="393480" progId="Equation.DSMT4">
                  <p:embed/>
                </p:oleObj>
              </mc:Choice>
              <mc:Fallback>
                <p:oleObj name="Equation" r:id="rId7" imgW="15228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300663"/>
                        <a:ext cx="304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816-6291-41B9-8832-857FE914FD31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11D4-78CC-433F-A1AB-1A7151D1F545}" type="slidenum">
              <a:rPr lang="en-US" altLang="zh-CN"/>
              <a:pPr/>
              <a:t>48</a:t>
            </a:fld>
            <a:r>
              <a:rPr lang="en-US" altLang="zh-CN"/>
              <a:t>/171</a:t>
            </a:r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  <a:ea typeface="楷体_GB2312" pitchFamily="49" charset="-122"/>
              </a:rPr>
              <a:t>补图</a:t>
            </a:r>
          </a:p>
        </p:txBody>
      </p:sp>
      <p:sp>
        <p:nvSpPr>
          <p:cNvPr id="193553" name="Rectangle 17"/>
          <p:cNvSpPr>
            <a:spLocks noChangeArrowheads="1"/>
          </p:cNvSpPr>
          <p:nvPr/>
        </p:nvSpPr>
        <p:spPr bwMode="auto">
          <a:xfrm>
            <a:off x="1116013" y="1052513"/>
            <a:ext cx="76327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 eaLnBrk="0" hangingPunct="0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为具有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个结点的简单图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从完全图</a:t>
            </a:r>
            <a:r>
              <a:rPr lang="en-US" altLang="zh-CN" sz="32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zh-CN" altLang="en-US" sz="32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删去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中的所有边而得到的图称为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相对于完全图</a:t>
            </a:r>
            <a:r>
              <a:rPr lang="en-US" altLang="zh-CN" sz="32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3200" b="1" baseline="-300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的补图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，简称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补图</a:t>
            </a:r>
            <a:r>
              <a:rPr lang="zh-CN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记为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 eaLnBrk="0" hangingPunct="0">
              <a:lnSpc>
                <a:spcPct val="13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这里，当</a:t>
            </a:r>
            <a:r>
              <a:rPr lang="en-US" altLang="zh-CN" sz="32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32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为有向图时，则</a:t>
            </a:r>
            <a:r>
              <a:rPr lang="en-US" altLang="zh-CN" sz="32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3200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为有向完全图；当</a:t>
            </a:r>
            <a:r>
              <a:rPr lang="en-US" altLang="zh-CN" sz="32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32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为无向图时，则</a:t>
            </a:r>
            <a:r>
              <a:rPr lang="en-US" altLang="zh-CN" sz="32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3200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为无向完全图。</a:t>
            </a:r>
          </a:p>
        </p:txBody>
      </p:sp>
      <p:sp>
        <p:nvSpPr>
          <p:cNvPr id="193554" name="Rectangle 18"/>
          <p:cNvSpPr>
            <a:spLocks noChangeArrowheads="1"/>
          </p:cNvSpPr>
          <p:nvPr/>
        </p:nvSpPr>
        <p:spPr bwMode="auto">
          <a:xfrm>
            <a:off x="1187450" y="5516563"/>
            <a:ext cx="777716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显然，</a:t>
            </a:r>
            <a:r>
              <a:rPr lang="en-US" altLang="zh-CN" sz="32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32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  互为补图，即     。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93555" name="Object 19"/>
          <p:cNvGraphicFramePr>
            <a:graphicFrameLocks noGrp="1" noChangeAspect="1"/>
          </p:cNvGraphicFramePr>
          <p:nvPr>
            <p:ph idx="1"/>
          </p:nvPr>
        </p:nvGraphicFramePr>
        <p:xfrm>
          <a:off x="6599238" y="5661025"/>
          <a:ext cx="8429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5" name="Equation" r:id="rId3" imgW="419040" imgH="241200" progId="Equation.DSMT4">
                  <p:embed/>
                </p:oleObj>
              </mc:Choice>
              <mc:Fallback>
                <p:oleObj name="Equation" r:id="rId3" imgW="419040" imgH="241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8" y="5661025"/>
                        <a:ext cx="8429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9" name="Object 23"/>
          <p:cNvGraphicFramePr>
            <a:graphicFrameLocks noChangeAspect="1"/>
          </p:cNvGraphicFramePr>
          <p:nvPr/>
        </p:nvGraphicFramePr>
        <p:xfrm>
          <a:off x="4859338" y="3141663"/>
          <a:ext cx="3413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6" name="Equation" r:id="rId5" imgW="164880" imgH="215640" progId="Equation.DSMT4">
                  <p:embed/>
                </p:oleObj>
              </mc:Choice>
              <mc:Fallback>
                <p:oleObj name="Equation" r:id="rId5" imgW="164880" imgH="2156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141663"/>
                        <a:ext cx="3413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62" name="Object 26"/>
          <p:cNvGraphicFramePr>
            <a:graphicFrameLocks noChangeAspect="1"/>
          </p:cNvGraphicFramePr>
          <p:nvPr/>
        </p:nvGraphicFramePr>
        <p:xfrm>
          <a:off x="3635375" y="5661025"/>
          <a:ext cx="3397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7" name="Equation" r:id="rId7" imgW="164880" imgH="215640" progId="Equation.DSMT4">
                  <p:embed/>
                </p:oleObj>
              </mc:Choice>
              <mc:Fallback>
                <p:oleObj name="Equation" r:id="rId7" imgW="164880" imgH="215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661025"/>
                        <a:ext cx="3397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913026" y="416223"/>
            <a:ext cx="711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11.1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45C3-70F4-48CC-914F-655BE59693A0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BFD3-F1AC-4888-8590-EAEB87C6A30A}" type="slidenum">
              <a:rPr lang="en-US" altLang="zh-CN"/>
              <a:pPr/>
              <a:t>49</a:t>
            </a:fld>
            <a:r>
              <a:rPr lang="en-US" altLang="zh-CN"/>
              <a:t>/171</a:t>
            </a: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补图</a:t>
            </a: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1116013" y="1052513"/>
            <a:ext cx="76327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 eaLnBrk="0" hangingPunct="0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为具有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个结点的简单图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从完全图</a:t>
            </a:r>
            <a:r>
              <a:rPr lang="en-US" altLang="zh-CN" sz="32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3200" baseline="-25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中删去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中的所有边而得到的图称为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相对于完全图</a:t>
            </a:r>
            <a:r>
              <a:rPr lang="en-US" altLang="zh-CN" sz="32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3200" baseline="-30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的补图，简称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的补图</a:t>
            </a:r>
            <a:r>
              <a:rPr lang="zh-CN" altLang="zh-CN" sz="32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记为   。</a:t>
            </a:r>
          </a:p>
          <a:p>
            <a:pPr marL="533400" indent="-533400" algn="just" eaLnBrk="0" hangingPunct="0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这里，当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为有向图时，则</a:t>
            </a:r>
            <a:r>
              <a:rPr lang="en-US" altLang="zh-CN" sz="32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为有向完全图；当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为无向图时，则</a:t>
            </a:r>
            <a:r>
              <a:rPr lang="en-US" altLang="zh-CN" sz="32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为无向完全图。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1187450" y="5516563"/>
            <a:ext cx="777716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显然，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  互为补图，即     。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4576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6599238" y="5661025"/>
          <a:ext cx="8429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0" name="Equation" r:id="rId3" imgW="419040" imgH="241200" progId="Equation.DSMT4">
                  <p:embed/>
                </p:oleObj>
              </mc:Choice>
              <mc:Fallback>
                <p:oleObj name="Equation" r:id="rId3" imgW="41904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8" y="5661025"/>
                        <a:ext cx="8429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6" name="Object 6"/>
          <p:cNvGraphicFramePr>
            <a:graphicFrameLocks noChangeAspect="1"/>
          </p:cNvGraphicFramePr>
          <p:nvPr/>
        </p:nvGraphicFramePr>
        <p:xfrm>
          <a:off x="4859338" y="3141663"/>
          <a:ext cx="3413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1" name="Equation" r:id="rId5" imgW="164880" imgH="215640" progId="Equation.DSMT4">
                  <p:embed/>
                </p:oleObj>
              </mc:Choice>
              <mc:Fallback>
                <p:oleObj name="Equation" r:id="rId5" imgW="1648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141663"/>
                        <a:ext cx="3413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7" name="Object 7"/>
          <p:cNvGraphicFramePr>
            <a:graphicFrameLocks noChangeAspect="1"/>
          </p:cNvGraphicFramePr>
          <p:nvPr/>
        </p:nvGraphicFramePr>
        <p:xfrm>
          <a:off x="3635375" y="5661025"/>
          <a:ext cx="3397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2" name="Equation" r:id="rId7" imgW="164880" imgH="215640" progId="Equation.DSMT4">
                  <p:embed/>
                </p:oleObj>
              </mc:Choice>
              <mc:Fallback>
                <p:oleObj name="Equation" r:id="rId7" imgW="16488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661025"/>
                        <a:ext cx="3397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625A-72FF-46D8-B0CB-8DBECECEBE3C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03C3-994C-437A-8200-3452EEE9565E}" type="slidenum">
              <a:rPr lang="en-US" altLang="zh-CN"/>
              <a:pPr/>
              <a:t>5</a:t>
            </a:fld>
            <a:r>
              <a:rPr lang="en-US" altLang="zh-CN"/>
              <a:t>/171</a:t>
            </a: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图的定义与分类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971550" y="1773238"/>
            <a:ext cx="7632700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CC00CC"/>
              </a:buClr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无序积的定义：设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A,B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为任意集合，称集合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A&amp;B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{(a,b)|a∈A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b∈B}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的无序积 ，（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a,b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 称为无序对 。</a:t>
            </a:r>
          </a:p>
          <a:p>
            <a:pPr marL="342900" indent="-342900" algn="just">
              <a:lnSpc>
                <a:spcPct val="120000"/>
              </a:lnSpc>
              <a:buClr>
                <a:srgbClr val="CC00CC"/>
              </a:buClr>
              <a:buFont typeface="Wingdings" pitchFamily="2" charset="2"/>
              <a:buChar char="n"/>
            </a:pP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CC00CC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与序偶不同，无论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是否相等，均有：</a:t>
            </a:r>
          </a:p>
          <a:p>
            <a:pPr marL="342900" indent="-342900" algn="just">
              <a:lnSpc>
                <a:spcPct val="120000"/>
              </a:lnSpc>
              <a:buClr>
                <a:srgbClr val="CC00CC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(a,b)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(b,a)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1300-F8A0-46D3-961D-AC640C501034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44DD-1FEB-4E93-9516-39EA95C4AF0A}" type="slidenum">
              <a:rPr lang="en-US" altLang="zh-CN"/>
              <a:pPr/>
              <a:t>50</a:t>
            </a:fld>
            <a:r>
              <a:rPr lang="en-US" altLang="zh-CN"/>
              <a:t>/171</a:t>
            </a: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10.3</a:t>
            </a:r>
          </a:p>
        </p:txBody>
      </p:sp>
      <p:sp>
        <p:nvSpPr>
          <p:cNvPr id="194564" name="Line 4"/>
          <p:cNvSpPr>
            <a:spLocks noChangeShapeType="1"/>
          </p:cNvSpPr>
          <p:nvPr/>
        </p:nvSpPr>
        <p:spPr bwMode="auto">
          <a:xfrm>
            <a:off x="2616200" y="2841625"/>
            <a:ext cx="752475" cy="1588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65" name="Line 5"/>
          <p:cNvSpPr>
            <a:spLocks noChangeShapeType="1"/>
          </p:cNvSpPr>
          <p:nvPr/>
        </p:nvSpPr>
        <p:spPr bwMode="auto">
          <a:xfrm>
            <a:off x="2159000" y="2079625"/>
            <a:ext cx="371475" cy="719138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 flipV="1">
            <a:off x="2146300" y="1336675"/>
            <a:ext cx="777875" cy="6223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67" name="Oval 7"/>
          <p:cNvSpPr>
            <a:spLocks noChangeArrowheads="1"/>
          </p:cNvSpPr>
          <p:nvPr/>
        </p:nvSpPr>
        <p:spPr bwMode="auto">
          <a:xfrm>
            <a:off x="2938463" y="12954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568" name="Oval 8"/>
          <p:cNvSpPr>
            <a:spLocks noChangeArrowheads="1"/>
          </p:cNvSpPr>
          <p:nvPr/>
        </p:nvSpPr>
        <p:spPr bwMode="auto">
          <a:xfrm>
            <a:off x="2522538" y="2790825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569" name="Oval 9"/>
          <p:cNvSpPr>
            <a:spLocks noChangeArrowheads="1"/>
          </p:cNvSpPr>
          <p:nvPr/>
        </p:nvSpPr>
        <p:spPr bwMode="auto">
          <a:xfrm>
            <a:off x="3378200" y="27765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570" name="Line 10"/>
          <p:cNvSpPr>
            <a:spLocks noChangeShapeType="1"/>
          </p:cNvSpPr>
          <p:nvPr/>
        </p:nvSpPr>
        <p:spPr bwMode="auto">
          <a:xfrm flipH="1">
            <a:off x="2159000" y="2017713"/>
            <a:ext cx="1647825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71" name="Oval 11"/>
          <p:cNvSpPr>
            <a:spLocks noChangeArrowheads="1"/>
          </p:cNvSpPr>
          <p:nvPr/>
        </p:nvSpPr>
        <p:spPr bwMode="auto">
          <a:xfrm>
            <a:off x="3792538" y="1979613"/>
            <a:ext cx="93662" cy="9366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zh-CN" altLang="zh-CN" b="1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194572" name="Oval 12"/>
          <p:cNvSpPr>
            <a:spLocks noChangeArrowheads="1"/>
          </p:cNvSpPr>
          <p:nvPr/>
        </p:nvSpPr>
        <p:spPr bwMode="auto">
          <a:xfrm>
            <a:off x="2085975" y="197961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573" name="Line 13"/>
          <p:cNvSpPr>
            <a:spLocks noChangeShapeType="1"/>
          </p:cNvSpPr>
          <p:nvPr/>
        </p:nvSpPr>
        <p:spPr bwMode="auto">
          <a:xfrm>
            <a:off x="3025775" y="1349375"/>
            <a:ext cx="795338" cy="630238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74" name="Line 14"/>
          <p:cNvSpPr>
            <a:spLocks noChangeShapeType="1"/>
          </p:cNvSpPr>
          <p:nvPr/>
        </p:nvSpPr>
        <p:spPr bwMode="auto">
          <a:xfrm flipV="1">
            <a:off x="3449638" y="2073275"/>
            <a:ext cx="379412" cy="73977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75" name="Line 15"/>
          <p:cNvSpPr>
            <a:spLocks noChangeShapeType="1"/>
          </p:cNvSpPr>
          <p:nvPr/>
        </p:nvSpPr>
        <p:spPr bwMode="auto">
          <a:xfrm>
            <a:off x="3000375" y="1387475"/>
            <a:ext cx="401638" cy="13938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76" name="Line 16"/>
          <p:cNvSpPr>
            <a:spLocks noChangeShapeType="1"/>
          </p:cNvSpPr>
          <p:nvPr/>
        </p:nvSpPr>
        <p:spPr bwMode="auto">
          <a:xfrm>
            <a:off x="2174875" y="2035175"/>
            <a:ext cx="1189038" cy="7588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77" name="Line 17"/>
          <p:cNvSpPr>
            <a:spLocks noChangeShapeType="1"/>
          </p:cNvSpPr>
          <p:nvPr/>
        </p:nvSpPr>
        <p:spPr bwMode="auto">
          <a:xfrm flipH="1">
            <a:off x="2568575" y="1362075"/>
            <a:ext cx="381000" cy="14446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78" name="Line 18"/>
          <p:cNvSpPr>
            <a:spLocks noChangeShapeType="1"/>
          </p:cNvSpPr>
          <p:nvPr/>
        </p:nvSpPr>
        <p:spPr bwMode="auto">
          <a:xfrm flipV="1">
            <a:off x="2593975" y="2047875"/>
            <a:ext cx="1219200" cy="7620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94579" name="Group 19"/>
          <p:cNvGrpSpPr>
            <a:grpSpLocks/>
          </p:cNvGrpSpPr>
          <p:nvPr/>
        </p:nvGrpSpPr>
        <p:grpSpPr bwMode="auto">
          <a:xfrm>
            <a:off x="5580063" y="1268413"/>
            <a:ext cx="1800225" cy="1587500"/>
            <a:chOff x="3504" y="960"/>
            <a:chExt cx="1134" cy="1000"/>
          </a:xfrm>
        </p:grpSpPr>
        <p:sp>
          <p:nvSpPr>
            <p:cNvPr id="194580" name="Oval 20"/>
            <p:cNvSpPr>
              <a:spLocks noChangeArrowheads="1"/>
            </p:cNvSpPr>
            <p:nvPr/>
          </p:nvSpPr>
          <p:spPr bwMode="auto">
            <a:xfrm>
              <a:off x="4041" y="960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581" name="Oval 21"/>
            <p:cNvSpPr>
              <a:spLocks noChangeArrowheads="1"/>
            </p:cNvSpPr>
            <p:nvPr/>
          </p:nvSpPr>
          <p:spPr bwMode="auto">
            <a:xfrm>
              <a:off x="3779" y="1902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582" name="Oval 22"/>
            <p:cNvSpPr>
              <a:spLocks noChangeArrowheads="1"/>
            </p:cNvSpPr>
            <p:nvPr/>
          </p:nvSpPr>
          <p:spPr bwMode="auto">
            <a:xfrm>
              <a:off x="4318" y="1893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583" name="Oval 23"/>
            <p:cNvSpPr>
              <a:spLocks noChangeArrowheads="1"/>
            </p:cNvSpPr>
            <p:nvPr/>
          </p:nvSpPr>
          <p:spPr bwMode="auto">
            <a:xfrm>
              <a:off x="4579" y="1391"/>
              <a:ext cx="59" cy="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94584" name="Oval 24"/>
            <p:cNvSpPr>
              <a:spLocks noChangeArrowheads="1"/>
            </p:cNvSpPr>
            <p:nvPr/>
          </p:nvSpPr>
          <p:spPr bwMode="auto">
            <a:xfrm>
              <a:off x="3504" y="1391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4585" name="Line 25"/>
          <p:cNvSpPr>
            <a:spLocks noChangeShapeType="1"/>
          </p:cNvSpPr>
          <p:nvPr/>
        </p:nvSpPr>
        <p:spPr bwMode="auto">
          <a:xfrm>
            <a:off x="2303463" y="6348413"/>
            <a:ext cx="1133475" cy="1587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86" name="Line 26"/>
          <p:cNvSpPr>
            <a:spLocks noChangeShapeType="1"/>
          </p:cNvSpPr>
          <p:nvPr/>
        </p:nvSpPr>
        <p:spPr bwMode="auto">
          <a:xfrm flipH="1">
            <a:off x="2293938" y="5205413"/>
            <a:ext cx="1169987" cy="11144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87" name="Line 27"/>
          <p:cNvSpPr>
            <a:spLocks noChangeShapeType="1"/>
          </p:cNvSpPr>
          <p:nvPr/>
        </p:nvSpPr>
        <p:spPr bwMode="auto">
          <a:xfrm flipV="1">
            <a:off x="2239963" y="5191125"/>
            <a:ext cx="0" cy="1106488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88" name="Oval 28"/>
          <p:cNvSpPr>
            <a:spLocks noChangeArrowheads="1"/>
          </p:cNvSpPr>
          <p:nvPr/>
        </p:nvSpPr>
        <p:spPr bwMode="auto">
          <a:xfrm>
            <a:off x="2209800" y="51054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589" name="Oval 29"/>
          <p:cNvSpPr>
            <a:spLocks noChangeArrowheads="1"/>
          </p:cNvSpPr>
          <p:nvPr/>
        </p:nvSpPr>
        <p:spPr bwMode="auto">
          <a:xfrm>
            <a:off x="2209800" y="629761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590" name="Oval 30"/>
          <p:cNvSpPr>
            <a:spLocks noChangeArrowheads="1"/>
          </p:cNvSpPr>
          <p:nvPr/>
        </p:nvSpPr>
        <p:spPr bwMode="auto">
          <a:xfrm>
            <a:off x="3446463" y="6283325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591" name="Oval 31"/>
          <p:cNvSpPr>
            <a:spLocks noChangeArrowheads="1"/>
          </p:cNvSpPr>
          <p:nvPr/>
        </p:nvSpPr>
        <p:spPr bwMode="auto">
          <a:xfrm>
            <a:off x="3446463" y="51054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592" name="Line 32"/>
          <p:cNvSpPr>
            <a:spLocks noChangeShapeType="1"/>
          </p:cNvSpPr>
          <p:nvPr/>
        </p:nvSpPr>
        <p:spPr bwMode="auto">
          <a:xfrm flipV="1">
            <a:off x="3497263" y="5192713"/>
            <a:ext cx="0" cy="1106487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93" name="Line 33"/>
          <p:cNvSpPr>
            <a:spLocks noChangeShapeType="1"/>
          </p:cNvSpPr>
          <p:nvPr/>
        </p:nvSpPr>
        <p:spPr bwMode="auto">
          <a:xfrm>
            <a:off x="2303463" y="5137150"/>
            <a:ext cx="1133475" cy="1588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94" name="Line 34"/>
          <p:cNvSpPr>
            <a:spLocks noChangeShapeType="1"/>
          </p:cNvSpPr>
          <p:nvPr/>
        </p:nvSpPr>
        <p:spPr bwMode="auto">
          <a:xfrm>
            <a:off x="2290763" y="5192713"/>
            <a:ext cx="1146175" cy="1081087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95" name="Line 35"/>
          <p:cNvSpPr>
            <a:spLocks noChangeShapeType="1"/>
          </p:cNvSpPr>
          <p:nvPr/>
        </p:nvSpPr>
        <p:spPr bwMode="auto">
          <a:xfrm>
            <a:off x="2463800" y="4521200"/>
            <a:ext cx="903288" cy="1588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96" name="Line 36"/>
          <p:cNvSpPr>
            <a:spLocks noChangeShapeType="1"/>
          </p:cNvSpPr>
          <p:nvPr/>
        </p:nvSpPr>
        <p:spPr bwMode="auto">
          <a:xfrm>
            <a:off x="2933700" y="3308350"/>
            <a:ext cx="490538" cy="11398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97" name="Oval 37"/>
          <p:cNvSpPr>
            <a:spLocks noChangeArrowheads="1"/>
          </p:cNvSpPr>
          <p:nvPr/>
        </p:nvSpPr>
        <p:spPr bwMode="auto">
          <a:xfrm>
            <a:off x="2362200" y="44704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598" name="Oval 38"/>
          <p:cNvSpPr>
            <a:spLocks noChangeArrowheads="1"/>
          </p:cNvSpPr>
          <p:nvPr/>
        </p:nvSpPr>
        <p:spPr bwMode="auto">
          <a:xfrm>
            <a:off x="3378200" y="445611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599" name="Oval 39"/>
          <p:cNvSpPr>
            <a:spLocks noChangeArrowheads="1"/>
          </p:cNvSpPr>
          <p:nvPr/>
        </p:nvSpPr>
        <p:spPr bwMode="auto">
          <a:xfrm>
            <a:off x="2870200" y="3200400"/>
            <a:ext cx="93663" cy="9366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zh-CN" altLang="zh-CN" b="1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194600" name="Line 40"/>
          <p:cNvSpPr>
            <a:spLocks noChangeShapeType="1"/>
          </p:cNvSpPr>
          <p:nvPr/>
        </p:nvSpPr>
        <p:spPr bwMode="auto">
          <a:xfrm flipV="1">
            <a:off x="2413000" y="3289300"/>
            <a:ext cx="501650" cy="117157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601" name="Arc 41"/>
          <p:cNvSpPr>
            <a:spLocks/>
          </p:cNvSpPr>
          <p:nvPr/>
        </p:nvSpPr>
        <p:spPr bwMode="auto">
          <a:xfrm>
            <a:off x="2963863" y="3254375"/>
            <a:ext cx="504825" cy="1219200"/>
          </a:xfrm>
          <a:custGeom>
            <a:avLst/>
            <a:gdLst>
              <a:gd name="G0" fmla="+- 2279 0 0"/>
              <a:gd name="G1" fmla="+- 21600 0 0"/>
              <a:gd name="G2" fmla="+- 21600 0 0"/>
              <a:gd name="T0" fmla="*/ 0 w 23879"/>
              <a:gd name="T1" fmla="*/ 121 h 21600"/>
              <a:gd name="T2" fmla="*/ 23879 w 23879"/>
              <a:gd name="T3" fmla="*/ 21600 h 21600"/>
              <a:gd name="T4" fmla="*/ 2279 w 2387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879" h="21600" fill="none" extrusionOk="0">
                <a:moveTo>
                  <a:pt x="-1" y="120"/>
                </a:moveTo>
                <a:cubicBezTo>
                  <a:pt x="756" y="40"/>
                  <a:pt x="1517" y="-1"/>
                  <a:pt x="2279" y="0"/>
                </a:cubicBezTo>
                <a:cubicBezTo>
                  <a:pt x="14208" y="0"/>
                  <a:pt x="23879" y="9670"/>
                  <a:pt x="23879" y="21600"/>
                </a:cubicBezTo>
              </a:path>
              <a:path w="23879" h="21600" stroke="0" extrusionOk="0">
                <a:moveTo>
                  <a:pt x="-1" y="120"/>
                </a:moveTo>
                <a:cubicBezTo>
                  <a:pt x="756" y="40"/>
                  <a:pt x="1517" y="-1"/>
                  <a:pt x="2279" y="0"/>
                </a:cubicBezTo>
                <a:cubicBezTo>
                  <a:pt x="14208" y="0"/>
                  <a:pt x="23879" y="9670"/>
                  <a:pt x="23879" y="21600"/>
                </a:cubicBezTo>
                <a:lnTo>
                  <a:pt x="2279" y="21600"/>
                </a:lnTo>
                <a:close/>
              </a:path>
            </a:pathLst>
          </a:custGeom>
          <a:noFill/>
          <a:ln w="22225">
            <a:solidFill>
              <a:srgbClr val="0000FF"/>
            </a:solidFill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02" name="Arc 42"/>
          <p:cNvSpPr>
            <a:spLocks/>
          </p:cNvSpPr>
          <p:nvPr/>
        </p:nvSpPr>
        <p:spPr bwMode="auto">
          <a:xfrm flipH="1">
            <a:off x="2374900" y="3267075"/>
            <a:ext cx="469900" cy="1219200"/>
          </a:xfrm>
          <a:custGeom>
            <a:avLst/>
            <a:gdLst>
              <a:gd name="G0" fmla="+- 600 0 0"/>
              <a:gd name="G1" fmla="+- 21600 0 0"/>
              <a:gd name="G2" fmla="+- 21600 0 0"/>
              <a:gd name="T0" fmla="*/ 0 w 22200"/>
              <a:gd name="T1" fmla="*/ 8 h 21600"/>
              <a:gd name="T2" fmla="*/ 22200 w 22200"/>
              <a:gd name="T3" fmla="*/ 21600 h 21600"/>
              <a:gd name="T4" fmla="*/ 600 w 222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00" h="21600" fill="none" extrusionOk="0">
                <a:moveTo>
                  <a:pt x="0" y="8"/>
                </a:moveTo>
                <a:cubicBezTo>
                  <a:pt x="199" y="2"/>
                  <a:pt x="399" y="-1"/>
                  <a:pt x="600" y="0"/>
                </a:cubicBezTo>
                <a:cubicBezTo>
                  <a:pt x="12529" y="0"/>
                  <a:pt x="22200" y="9670"/>
                  <a:pt x="22200" y="21600"/>
                </a:cubicBezTo>
              </a:path>
              <a:path w="22200" h="21600" stroke="0" extrusionOk="0">
                <a:moveTo>
                  <a:pt x="0" y="8"/>
                </a:moveTo>
                <a:cubicBezTo>
                  <a:pt x="199" y="2"/>
                  <a:pt x="399" y="-1"/>
                  <a:pt x="600" y="0"/>
                </a:cubicBezTo>
                <a:cubicBezTo>
                  <a:pt x="12529" y="0"/>
                  <a:pt x="22200" y="9670"/>
                  <a:pt x="22200" y="21600"/>
                </a:cubicBezTo>
                <a:lnTo>
                  <a:pt x="600" y="21600"/>
                </a:lnTo>
                <a:close/>
              </a:path>
            </a:pathLst>
          </a:custGeom>
          <a:noFill/>
          <a:ln w="22225">
            <a:solidFill>
              <a:srgbClr val="0000FF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03" name="Arc 43"/>
          <p:cNvSpPr>
            <a:spLocks/>
          </p:cNvSpPr>
          <p:nvPr/>
        </p:nvSpPr>
        <p:spPr bwMode="auto">
          <a:xfrm flipV="1">
            <a:off x="2425700" y="4549775"/>
            <a:ext cx="966788" cy="165100"/>
          </a:xfrm>
          <a:custGeom>
            <a:avLst/>
            <a:gdLst>
              <a:gd name="G0" fmla="+- 21513 0 0"/>
              <a:gd name="G1" fmla="+- 21600 0 0"/>
              <a:gd name="G2" fmla="+- 21600 0 0"/>
              <a:gd name="T0" fmla="*/ 0 w 43113"/>
              <a:gd name="T1" fmla="*/ 19658 h 21600"/>
              <a:gd name="T2" fmla="*/ 43113 w 43113"/>
              <a:gd name="T3" fmla="*/ 21600 h 21600"/>
              <a:gd name="T4" fmla="*/ 21513 w 431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13" h="21600" fill="none" extrusionOk="0">
                <a:moveTo>
                  <a:pt x="0" y="19658"/>
                </a:moveTo>
                <a:cubicBezTo>
                  <a:pt x="1005" y="8526"/>
                  <a:pt x="10336" y="-1"/>
                  <a:pt x="21513" y="0"/>
                </a:cubicBezTo>
                <a:cubicBezTo>
                  <a:pt x="33442" y="0"/>
                  <a:pt x="43113" y="9670"/>
                  <a:pt x="43113" y="21600"/>
                </a:cubicBezTo>
              </a:path>
              <a:path w="43113" h="21600" stroke="0" extrusionOk="0">
                <a:moveTo>
                  <a:pt x="0" y="19658"/>
                </a:moveTo>
                <a:cubicBezTo>
                  <a:pt x="1005" y="8526"/>
                  <a:pt x="10336" y="-1"/>
                  <a:pt x="21513" y="0"/>
                </a:cubicBezTo>
                <a:cubicBezTo>
                  <a:pt x="33442" y="0"/>
                  <a:pt x="43113" y="9670"/>
                  <a:pt x="43113" y="21600"/>
                </a:cubicBezTo>
                <a:lnTo>
                  <a:pt x="21513" y="21600"/>
                </a:lnTo>
                <a:close/>
              </a:path>
            </a:pathLst>
          </a:custGeom>
          <a:noFill/>
          <a:ln w="22225">
            <a:solidFill>
              <a:srgbClr val="0000FF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94604" name="Group 44"/>
          <p:cNvGrpSpPr>
            <a:grpSpLocks/>
          </p:cNvGrpSpPr>
          <p:nvPr/>
        </p:nvGrpSpPr>
        <p:grpSpPr bwMode="auto">
          <a:xfrm>
            <a:off x="5757863" y="5105400"/>
            <a:ext cx="1328737" cy="1284288"/>
            <a:chOff x="3600" y="3216"/>
            <a:chExt cx="837" cy="809"/>
          </a:xfrm>
        </p:grpSpPr>
        <p:sp>
          <p:nvSpPr>
            <p:cNvPr id="194605" name="Oval 45"/>
            <p:cNvSpPr>
              <a:spLocks noChangeArrowheads="1"/>
            </p:cNvSpPr>
            <p:nvPr/>
          </p:nvSpPr>
          <p:spPr bwMode="auto">
            <a:xfrm>
              <a:off x="3600" y="3216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06" name="Oval 46"/>
            <p:cNvSpPr>
              <a:spLocks noChangeArrowheads="1"/>
            </p:cNvSpPr>
            <p:nvPr/>
          </p:nvSpPr>
          <p:spPr bwMode="auto">
            <a:xfrm>
              <a:off x="3600" y="3967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07" name="Oval 47"/>
            <p:cNvSpPr>
              <a:spLocks noChangeArrowheads="1"/>
            </p:cNvSpPr>
            <p:nvPr/>
          </p:nvSpPr>
          <p:spPr bwMode="auto">
            <a:xfrm>
              <a:off x="4379" y="3958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08" name="Oval 48"/>
            <p:cNvSpPr>
              <a:spLocks noChangeArrowheads="1"/>
            </p:cNvSpPr>
            <p:nvPr/>
          </p:nvSpPr>
          <p:spPr bwMode="auto">
            <a:xfrm>
              <a:off x="4379" y="3216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609" name="Group 49"/>
          <p:cNvGrpSpPr>
            <a:grpSpLocks/>
          </p:cNvGrpSpPr>
          <p:nvPr/>
        </p:nvGrpSpPr>
        <p:grpSpPr bwMode="auto">
          <a:xfrm>
            <a:off x="5819775" y="3186113"/>
            <a:ext cx="1108075" cy="1362075"/>
            <a:chOff x="3696" y="2016"/>
            <a:chExt cx="698" cy="858"/>
          </a:xfrm>
        </p:grpSpPr>
        <p:sp>
          <p:nvSpPr>
            <p:cNvPr id="194610" name="Oval 50"/>
            <p:cNvSpPr>
              <a:spLocks noChangeArrowheads="1"/>
            </p:cNvSpPr>
            <p:nvPr/>
          </p:nvSpPr>
          <p:spPr bwMode="auto">
            <a:xfrm>
              <a:off x="3696" y="2816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11" name="Oval 51"/>
            <p:cNvSpPr>
              <a:spLocks noChangeArrowheads="1"/>
            </p:cNvSpPr>
            <p:nvPr/>
          </p:nvSpPr>
          <p:spPr bwMode="auto">
            <a:xfrm>
              <a:off x="4336" y="2807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12" name="Oval 52"/>
            <p:cNvSpPr>
              <a:spLocks noChangeArrowheads="1"/>
            </p:cNvSpPr>
            <p:nvPr/>
          </p:nvSpPr>
          <p:spPr bwMode="auto">
            <a:xfrm>
              <a:off x="4016" y="2016"/>
              <a:ext cx="59" cy="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79769E-6 L 0.3842 0.0041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416 L 0.3816 0.0041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208 L 0.38577 -0.0011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4798E-6 L 0.38854 -0.0006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06358E-6 L 0.38715 0.00185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58" y="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6358E-6 L 0.37535 0.0016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94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6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50867E-6 L 0.37743 0.0011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945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7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56647E-6 L 0.38159 0.00324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463 L 0.3842 0.0046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945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0856 L 0.38681 0.0060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94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4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0416 L 0.38524 -0.00278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53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27746E-6 L 0.38611 -0.0034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94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0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nimBg="1"/>
      <p:bldP spid="194565" grpId="0" animBg="1"/>
      <p:bldP spid="194566" grpId="0" animBg="1"/>
      <p:bldP spid="194573" grpId="0" animBg="1"/>
      <p:bldP spid="194574" grpId="0" animBg="1"/>
      <p:bldP spid="194585" grpId="0" animBg="1"/>
      <p:bldP spid="194586" grpId="0" animBg="1"/>
      <p:bldP spid="194590" grpId="0" animBg="1"/>
      <p:bldP spid="194592" grpId="0" animBg="1"/>
      <p:bldP spid="194594" grpId="0" animBg="1"/>
      <p:bldP spid="194596" grpId="0" animBg="1"/>
      <p:bldP spid="194600" grpId="0" animBg="1"/>
      <p:bldP spid="19460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F73A-22F0-4CC0-ADDD-E325C403DEBF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539-3581-48CB-9DAB-3155D79843E1}" type="slidenum">
              <a:rPr lang="en-US" altLang="zh-CN"/>
              <a:pPr/>
              <a:t>51</a:t>
            </a:fld>
            <a:r>
              <a:rPr lang="en-US" altLang="zh-CN"/>
              <a:t>/171</a:t>
            </a: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二部图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53350" cy="36623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设图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G=&lt;V,E&gt;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，如果它的结点集可以划分成两个子集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，使得它的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每一条边的一个关联结点在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中，另一个关联结点在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，则这样的图称为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二部图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|X|=n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|Y|=n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。如果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中的每一个结点与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中的全部结点都邻接，则称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为完全二部图，并记为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n1,n2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aseline="-2500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2A10-1E35-4CD0-A2C6-637321E9039E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0D02-9BAF-4C22-BCD0-C3ED856F2D6A}" type="slidenum">
              <a:rPr lang="en-US" altLang="zh-CN"/>
              <a:pPr/>
              <a:t>52</a:t>
            </a:fld>
            <a:r>
              <a:rPr lang="en-US" altLang="zh-CN"/>
              <a:t>/171</a:t>
            </a: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二部图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53350" cy="36623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设图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G=&lt;V,E&gt;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，如果它的结点集可以划分成两个子集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，使得它的每一条边的一个关联结点在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中，另一个关联结点在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中，则这样的图称为二部图。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|X|=n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|Y|=n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中的每一个结点与</a:t>
            </a:r>
            <a:r>
              <a:rPr lang="en-US" altLang="zh-CN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中的全部结点都邻接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完全二部图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，并记为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n1,n2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aseline="-250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486027" y="5856213"/>
            <a:ext cx="1133475" cy="15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4476502" y="4713213"/>
            <a:ext cx="1169988" cy="11144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4392365" y="4613200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392365" y="58054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5629027" y="5791125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5629027" y="4613200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486027" y="4644950"/>
            <a:ext cx="1133475" cy="15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473327" y="4700513"/>
            <a:ext cx="1179513" cy="11144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139952" y="4221088"/>
            <a:ext cx="22383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宋体" pitchFamily="2" charset="-122"/>
                <a:sym typeface="Symbol" pitchFamily="18" charset="2"/>
              </a:rPr>
              <a:t>a</a:t>
            </a:r>
            <a:endParaRPr lang="en-US" altLang="zh-CN" sz="2800" b="1" baseline="-2500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139952" y="5579988"/>
            <a:ext cx="22383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宋体" pitchFamily="2" charset="-122"/>
                <a:sym typeface="Symbol" pitchFamily="18" charset="2"/>
              </a:rPr>
              <a:t>b</a:t>
            </a:r>
            <a:endParaRPr lang="en-US" altLang="zh-CN" sz="2800" b="1" baseline="-2500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763965" y="5579988"/>
            <a:ext cx="22383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c</a:t>
            </a:r>
            <a:endParaRPr lang="en-US" altLang="zh-CN" sz="2800" b="1" baseline="-25000" dirty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763965" y="4221088"/>
            <a:ext cx="22383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宋体" pitchFamily="2" charset="-122"/>
                <a:sym typeface="Symbol" pitchFamily="18" charset="2"/>
              </a:rPr>
              <a:t>d</a:t>
            </a:r>
            <a:endParaRPr lang="en-US" altLang="zh-CN" sz="2800" b="1" baseline="-2500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904171" y="4275418"/>
            <a:ext cx="1008112" cy="201622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5259909" y="4249613"/>
            <a:ext cx="1008112" cy="201622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C46-7391-4D93-A448-72EE63ED64EE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6E97-3A9D-422D-8BAD-BB97C16E993E}" type="slidenum">
              <a:rPr lang="en-US" altLang="zh-CN"/>
              <a:pPr/>
              <a:t>53</a:t>
            </a:fld>
            <a:r>
              <a:rPr lang="en-US" altLang="zh-CN"/>
              <a:t>/171</a:t>
            </a: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图的同构</a:t>
            </a:r>
          </a:p>
        </p:txBody>
      </p:sp>
      <p:grpSp>
        <p:nvGrpSpPr>
          <p:cNvPr id="195588" name="Group 4"/>
          <p:cNvGrpSpPr>
            <a:grpSpLocks/>
          </p:cNvGrpSpPr>
          <p:nvPr/>
        </p:nvGrpSpPr>
        <p:grpSpPr bwMode="auto">
          <a:xfrm>
            <a:off x="2209800" y="1252538"/>
            <a:ext cx="1847850" cy="1871662"/>
            <a:chOff x="2064" y="912"/>
            <a:chExt cx="1164" cy="1179"/>
          </a:xfrm>
        </p:grpSpPr>
        <p:sp>
          <p:nvSpPr>
            <p:cNvPr id="195589" name="Line 5"/>
            <p:cNvSpPr>
              <a:spLocks noChangeShapeType="1"/>
            </p:cNvSpPr>
            <p:nvPr/>
          </p:nvSpPr>
          <p:spPr bwMode="auto">
            <a:xfrm>
              <a:off x="2282" y="1942"/>
              <a:ext cx="714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90" name="Line 6"/>
            <p:cNvSpPr>
              <a:spLocks noChangeShapeType="1"/>
            </p:cNvSpPr>
            <p:nvPr/>
          </p:nvSpPr>
          <p:spPr bwMode="auto">
            <a:xfrm flipH="1">
              <a:off x="2276" y="1222"/>
              <a:ext cx="737" cy="70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91" name="Line 7"/>
            <p:cNvSpPr>
              <a:spLocks noChangeShapeType="1"/>
            </p:cNvSpPr>
            <p:nvPr/>
          </p:nvSpPr>
          <p:spPr bwMode="auto">
            <a:xfrm flipV="1">
              <a:off x="2242" y="1213"/>
              <a:ext cx="0" cy="6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92" name="Oval 8"/>
            <p:cNvSpPr>
              <a:spLocks noChangeArrowheads="1"/>
            </p:cNvSpPr>
            <p:nvPr/>
          </p:nvSpPr>
          <p:spPr bwMode="auto">
            <a:xfrm>
              <a:off x="2223" y="1159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93" name="Oval 9"/>
            <p:cNvSpPr>
              <a:spLocks noChangeArrowheads="1"/>
            </p:cNvSpPr>
            <p:nvPr/>
          </p:nvSpPr>
          <p:spPr bwMode="auto">
            <a:xfrm>
              <a:off x="2223" y="1910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94" name="Oval 10"/>
            <p:cNvSpPr>
              <a:spLocks noChangeArrowheads="1"/>
            </p:cNvSpPr>
            <p:nvPr/>
          </p:nvSpPr>
          <p:spPr bwMode="auto">
            <a:xfrm>
              <a:off x="3002" y="1901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95" name="Oval 11"/>
            <p:cNvSpPr>
              <a:spLocks noChangeArrowheads="1"/>
            </p:cNvSpPr>
            <p:nvPr/>
          </p:nvSpPr>
          <p:spPr bwMode="auto">
            <a:xfrm>
              <a:off x="3002" y="1159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96" name="Line 12"/>
            <p:cNvSpPr>
              <a:spLocks noChangeShapeType="1"/>
            </p:cNvSpPr>
            <p:nvPr/>
          </p:nvSpPr>
          <p:spPr bwMode="auto">
            <a:xfrm flipV="1">
              <a:off x="3034" y="1214"/>
              <a:ext cx="0" cy="6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97" name="Line 13"/>
            <p:cNvSpPr>
              <a:spLocks noChangeShapeType="1"/>
            </p:cNvSpPr>
            <p:nvPr/>
          </p:nvSpPr>
          <p:spPr bwMode="auto">
            <a:xfrm>
              <a:off x="2282" y="1179"/>
              <a:ext cx="714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98" name="Line 14"/>
            <p:cNvSpPr>
              <a:spLocks noChangeShapeType="1"/>
            </p:cNvSpPr>
            <p:nvPr/>
          </p:nvSpPr>
          <p:spPr bwMode="auto">
            <a:xfrm>
              <a:off x="2274" y="1214"/>
              <a:ext cx="743" cy="70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599" name="Text Box 15"/>
            <p:cNvSpPr txBox="1">
              <a:spLocks noChangeArrowheads="1"/>
            </p:cNvSpPr>
            <p:nvPr/>
          </p:nvSpPr>
          <p:spPr bwMode="auto">
            <a:xfrm>
              <a:off x="2064" y="912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a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95600" name="Text Box 16"/>
            <p:cNvSpPr txBox="1">
              <a:spLocks noChangeArrowheads="1"/>
            </p:cNvSpPr>
            <p:nvPr/>
          </p:nvSpPr>
          <p:spPr bwMode="auto">
            <a:xfrm>
              <a:off x="2064" y="1768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b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95601" name="Text Box 17"/>
            <p:cNvSpPr txBox="1">
              <a:spLocks noChangeArrowheads="1"/>
            </p:cNvSpPr>
            <p:nvPr/>
          </p:nvSpPr>
          <p:spPr bwMode="auto">
            <a:xfrm>
              <a:off x="3087" y="1768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 dirty="0">
                  <a:latin typeface="宋体" pitchFamily="2" charset="-122"/>
                  <a:sym typeface="Symbol" pitchFamily="18" charset="2"/>
                </a:rPr>
                <a:t>c</a:t>
              </a:r>
              <a:endParaRPr lang="en-US" altLang="zh-CN" sz="2800" b="1" baseline="-25000" dirty="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95602" name="Text Box 18"/>
            <p:cNvSpPr txBox="1">
              <a:spLocks noChangeArrowheads="1"/>
            </p:cNvSpPr>
            <p:nvPr/>
          </p:nvSpPr>
          <p:spPr bwMode="auto">
            <a:xfrm>
              <a:off x="3087" y="912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d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</p:grpSp>
      <p:grpSp>
        <p:nvGrpSpPr>
          <p:cNvPr id="195603" name="Group 19"/>
          <p:cNvGrpSpPr>
            <a:grpSpLocks/>
          </p:cNvGrpSpPr>
          <p:nvPr/>
        </p:nvGrpSpPr>
        <p:grpSpPr bwMode="auto">
          <a:xfrm>
            <a:off x="5791200" y="1100138"/>
            <a:ext cx="1811338" cy="2024062"/>
            <a:chOff x="3648" y="693"/>
            <a:chExt cx="1141" cy="1275"/>
          </a:xfrm>
        </p:grpSpPr>
        <p:sp>
          <p:nvSpPr>
            <p:cNvPr id="195604" name="Text Box 20"/>
            <p:cNvSpPr txBox="1">
              <a:spLocks noChangeArrowheads="1"/>
            </p:cNvSpPr>
            <p:nvPr/>
          </p:nvSpPr>
          <p:spPr bwMode="auto">
            <a:xfrm>
              <a:off x="4152" y="693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a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95605" name="Line 21"/>
            <p:cNvSpPr>
              <a:spLocks noChangeShapeType="1"/>
            </p:cNvSpPr>
            <p:nvPr/>
          </p:nvSpPr>
          <p:spPr bwMode="auto">
            <a:xfrm>
              <a:off x="3848" y="1821"/>
              <a:ext cx="760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06" name="Line 22"/>
            <p:cNvSpPr>
              <a:spLocks noChangeShapeType="1"/>
            </p:cNvSpPr>
            <p:nvPr/>
          </p:nvSpPr>
          <p:spPr bwMode="auto">
            <a:xfrm>
              <a:off x="4247" y="1030"/>
              <a:ext cx="369" cy="74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07" name="Oval 23"/>
            <p:cNvSpPr>
              <a:spLocks noChangeArrowheads="1"/>
            </p:cNvSpPr>
            <p:nvPr/>
          </p:nvSpPr>
          <p:spPr bwMode="auto">
            <a:xfrm>
              <a:off x="3784" y="1789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08" name="Oval 24"/>
            <p:cNvSpPr>
              <a:spLocks noChangeArrowheads="1"/>
            </p:cNvSpPr>
            <p:nvPr/>
          </p:nvSpPr>
          <p:spPr bwMode="auto">
            <a:xfrm>
              <a:off x="4590" y="1780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09" name="Oval 25"/>
            <p:cNvSpPr>
              <a:spLocks noChangeArrowheads="1"/>
            </p:cNvSpPr>
            <p:nvPr/>
          </p:nvSpPr>
          <p:spPr bwMode="auto">
            <a:xfrm>
              <a:off x="4180" y="989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95610" name="Line 26"/>
            <p:cNvSpPr>
              <a:spLocks noChangeShapeType="1"/>
            </p:cNvSpPr>
            <p:nvPr/>
          </p:nvSpPr>
          <p:spPr bwMode="auto">
            <a:xfrm flipV="1">
              <a:off x="3807" y="1027"/>
              <a:ext cx="374" cy="74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11" name="Oval 27"/>
            <p:cNvSpPr>
              <a:spLocks noChangeArrowheads="1"/>
            </p:cNvSpPr>
            <p:nvPr/>
          </p:nvSpPr>
          <p:spPr bwMode="auto">
            <a:xfrm>
              <a:off x="4180" y="1506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95612" name="Line 28"/>
            <p:cNvSpPr>
              <a:spLocks noChangeShapeType="1"/>
            </p:cNvSpPr>
            <p:nvPr/>
          </p:nvSpPr>
          <p:spPr bwMode="auto">
            <a:xfrm>
              <a:off x="4208" y="1037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13" name="Line 29"/>
            <p:cNvSpPr>
              <a:spLocks noChangeShapeType="1"/>
            </p:cNvSpPr>
            <p:nvPr/>
          </p:nvSpPr>
          <p:spPr bwMode="auto">
            <a:xfrm flipH="1">
              <a:off x="3848" y="1557"/>
              <a:ext cx="336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14" name="Line 30"/>
            <p:cNvSpPr>
              <a:spLocks noChangeShapeType="1"/>
            </p:cNvSpPr>
            <p:nvPr/>
          </p:nvSpPr>
          <p:spPr bwMode="auto">
            <a:xfrm>
              <a:off x="4240" y="1549"/>
              <a:ext cx="345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15" name="Text Box 31"/>
            <p:cNvSpPr txBox="1">
              <a:spLocks noChangeArrowheads="1"/>
            </p:cNvSpPr>
            <p:nvPr/>
          </p:nvSpPr>
          <p:spPr bwMode="auto">
            <a:xfrm>
              <a:off x="3648" y="1645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b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95616" name="Text Box 32"/>
            <p:cNvSpPr txBox="1">
              <a:spLocks noChangeArrowheads="1"/>
            </p:cNvSpPr>
            <p:nvPr/>
          </p:nvSpPr>
          <p:spPr bwMode="auto">
            <a:xfrm>
              <a:off x="4648" y="1645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c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95617" name="Text Box 33"/>
            <p:cNvSpPr txBox="1">
              <a:spLocks noChangeArrowheads="1"/>
            </p:cNvSpPr>
            <p:nvPr/>
          </p:nvSpPr>
          <p:spPr bwMode="auto">
            <a:xfrm>
              <a:off x="4232" y="1261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d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</p:grpSp>
      <p:grpSp>
        <p:nvGrpSpPr>
          <p:cNvPr id="195618" name="Group 34"/>
          <p:cNvGrpSpPr>
            <a:grpSpLocks/>
          </p:cNvGrpSpPr>
          <p:nvPr/>
        </p:nvGrpSpPr>
        <p:grpSpPr bwMode="auto">
          <a:xfrm>
            <a:off x="2057400" y="4010025"/>
            <a:ext cx="2132013" cy="1898650"/>
            <a:chOff x="982" y="2409"/>
            <a:chExt cx="1343" cy="1196"/>
          </a:xfrm>
        </p:grpSpPr>
        <p:sp>
          <p:nvSpPr>
            <p:cNvPr id="195619" name="Line 35"/>
            <p:cNvSpPr>
              <a:spLocks noChangeShapeType="1"/>
            </p:cNvSpPr>
            <p:nvPr/>
          </p:nvSpPr>
          <p:spPr bwMode="auto">
            <a:xfrm>
              <a:off x="1200" y="3456"/>
              <a:ext cx="714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20" name="Line 36"/>
            <p:cNvSpPr>
              <a:spLocks noChangeShapeType="1"/>
            </p:cNvSpPr>
            <p:nvPr/>
          </p:nvSpPr>
          <p:spPr bwMode="auto">
            <a:xfrm flipH="1">
              <a:off x="1194" y="2736"/>
              <a:ext cx="737" cy="70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21" name="Line 37"/>
            <p:cNvSpPr>
              <a:spLocks noChangeShapeType="1"/>
            </p:cNvSpPr>
            <p:nvPr/>
          </p:nvSpPr>
          <p:spPr bwMode="auto">
            <a:xfrm flipV="1">
              <a:off x="1160" y="2727"/>
              <a:ext cx="0" cy="6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22" name="Oval 38"/>
            <p:cNvSpPr>
              <a:spLocks noChangeArrowheads="1"/>
            </p:cNvSpPr>
            <p:nvPr/>
          </p:nvSpPr>
          <p:spPr bwMode="auto">
            <a:xfrm>
              <a:off x="1141" y="2673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23" name="Oval 39"/>
            <p:cNvSpPr>
              <a:spLocks noChangeArrowheads="1"/>
            </p:cNvSpPr>
            <p:nvPr/>
          </p:nvSpPr>
          <p:spPr bwMode="auto">
            <a:xfrm>
              <a:off x="1141" y="3424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24" name="Oval 40"/>
            <p:cNvSpPr>
              <a:spLocks noChangeArrowheads="1"/>
            </p:cNvSpPr>
            <p:nvPr/>
          </p:nvSpPr>
          <p:spPr bwMode="auto">
            <a:xfrm>
              <a:off x="1920" y="3415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25" name="Oval 41"/>
            <p:cNvSpPr>
              <a:spLocks noChangeArrowheads="1"/>
            </p:cNvSpPr>
            <p:nvPr/>
          </p:nvSpPr>
          <p:spPr bwMode="auto">
            <a:xfrm>
              <a:off x="1920" y="2673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26" name="Line 42"/>
            <p:cNvSpPr>
              <a:spLocks noChangeShapeType="1"/>
            </p:cNvSpPr>
            <p:nvPr/>
          </p:nvSpPr>
          <p:spPr bwMode="auto">
            <a:xfrm flipV="1">
              <a:off x="1952" y="2728"/>
              <a:ext cx="0" cy="6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27" name="Line 43"/>
            <p:cNvSpPr>
              <a:spLocks noChangeShapeType="1"/>
            </p:cNvSpPr>
            <p:nvPr/>
          </p:nvSpPr>
          <p:spPr bwMode="auto">
            <a:xfrm>
              <a:off x="1200" y="2693"/>
              <a:ext cx="714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28" name="Text Box 44"/>
            <p:cNvSpPr txBox="1">
              <a:spLocks noChangeArrowheads="1"/>
            </p:cNvSpPr>
            <p:nvPr/>
          </p:nvSpPr>
          <p:spPr bwMode="auto">
            <a:xfrm>
              <a:off x="982" y="2426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a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95629" name="Text Box 45"/>
            <p:cNvSpPr txBox="1">
              <a:spLocks noChangeArrowheads="1"/>
            </p:cNvSpPr>
            <p:nvPr/>
          </p:nvSpPr>
          <p:spPr bwMode="auto">
            <a:xfrm>
              <a:off x="982" y="3282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b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95630" name="Text Box 46"/>
            <p:cNvSpPr txBox="1">
              <a:spLocks noChangeArrowheads="1"/>
            </p:cNvSpPr>
            <p:nvPr/>
          </p:nvSpPr>
          <p:spPr bwMode="auto">
            <a:xfrm>
              <a:off x="2005" y="3282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c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95631" name="Text Box 47"/>
            <p:cNvSpPr txBox="1">
              <a:spLocks noChangeArrowheads="1"/>
            </p:cNvSpPr>
            <p:nvPr/>
          </p:nvSpPr>
          <p:spPr bwMode="auto">
            <a:xfrm>
              <a:off x="2005" y="2426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d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95632" name="Arc 48"/>
            <p:cNvSpPr>
              <a:spLocks/>
            </p:cNvSpPr>
            <p:nvPr/>
          </p:nvSpPr>
          <p:spPr bwMode="auto">
            <a:xfrm flipH="1">
              <a:off x="1174" y="2409"/>
              <a:ext cx="1151" cy="103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2475 w 40203"/>
                <a:gd name="T1" fmla="*/ 41178 h 41178"/>
                <a:gd name="T2" fmla="*/ 40203 w 40203"/>
                <a:gd name="T3" fmla="*/ 10624 h 41178"/>
                <a:gd name="T4" fmla="*/ 21600 w 40203"/>
                <a:gd name="T5" fmla="*/ 21600 h 4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03" h="41178" fill="none" extrusionOk="0">
                  <a:moveTo>
                    <a:pt x="12475" y="41177"/>
                  </a:moveTo>
                  <a:cubicBezTo>
                    <a:pt x="4865" y="37631"/>
                    <a:pt x="0" y="2999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244" y="-1"/>
                    <a:pt x="36318" y="4040"/>
                    <a:pt x="40203" y="10623"/>
                  </a:cubicBezTo>
                </a:path>
                <a:path w="40203" h="41178" stroke="0" extrusionOk="0">
                  <a:moveTo>
                    <a:pt x="12475" y="41177"/>
                  </a:moveTo>
                  <a:cubicBezTo>
                    <a:pt x="4865" y="37631"/>
                    <a:pt x="0" y="2999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244" y="-1"/>
                    <a:pt x="36318" y="4040"/>
                    <a:pt x="40203" y="1062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5633" name="Group 49"/>
          <p:cNvGrpSpPr>
            <a:grpSpLocks/>
          </p:cNvGrpSpPr>
          <p:nvPr/>
        </p:nvGrpSpPr>
        <p:grpSpPr bwMode="auto">
          <a:xfrm>
            <a:off x="5715000" y="3933825"/>
            <a:ext cx="2132013" cy="2009775"/>
            <a:chOff x="3216" y="2496"/>
            <a:chExt cx="1343" cy="1266"/>
          </a:xfrm>
        </p:grpSpPr>
        <p:sp>
          <p:nvSpPr>
            <p:cNvPr id="195634" name="Line 50"/>
            <p:cNvSpPr>
              <a:spLocks noChangeShapeType="1"/>
            </p:cNvSpPr>
            <p:nvPr/>
          </p:nvSpPr>
          <p:spPr bwMode="auto">
            <a:xfrm>
              <a:off x="3434" y="3543"/>
              <a:ext cx="714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35" name="Line 51"/>
            <p:cNvSpPr>
              <a:spLocks noChangeShapeType="1"/>
            </p:cNvSpPr>
            <p:nvPr/>
          </p:nvSpPr>
          <p:spPr bwMode="auto">
            <a:xfrm flipV="1">
              <a:off x="3394" y="2814"/>
              <a:ext cx="0" cy="6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36" name="Oval 52"/>
            <p:cNvSpPr>
              <a:spLocks noChangeArrowheads="1"/>
            </p:cNvSpPr>
            <p:nvPr/>
          </p:nvSpPr>
          <p:spPr bwMode="auto">
            <a:xfrm>
              <a:off x="3375" y="2760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37" name="Oval 53"/>
            <p:cNvSpPr>
              <a:spLocks noChangeArrowheads="1"/>
            </p:cNvSpPr>
            <p:nvPr/>
          </p:nvSpPr>
          <p:spPr bwMode="auto">
            <a:xfrm>
              <a:off x="3375" y="3511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38" name="Oval 54"/>
            <p:cNvSpPr>
              <a:spLocks noChangeArrowheads="1"/>
            </p:cNvSpPr>
            <p:nvPr/>
          </p:nvSpPr>
          <p:spPr bwMode="auto">
            <a:xfrm>
              <a:off x="4154" y="350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39" name="Oval 55"/>
            <p:cNvSpPr>
              <a:spLocks noChangeArrowheads="1"/>
            </p:cNvSpPr>
            <p:nvPr/>
          </p:nvSpPr>
          <p:spPr bwMode="auto">
            <a:xfrm>
              <a:off x="4154" y="2760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40" name="Line 56"/>
            <p:cNvSpPr>
              <a:spLocks noChangeShapeType="1"/>
            </p:cNvSpPr>
            <p:nvPr/>
          </p:nvSpPr>
          <p:spPr bwMode="auto">
            <a:xfrm flipV="1">
              <a:off x="4186" y="2815"/>
              <a:ext cx="0" cy="6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41" name="Line 57"/>
            <p:cNvSpPr>
              <a:spLocks noChangeShapeType="1"/>
            </p:cNvSpPr>
            <p:nvPr/>
          </p:nvSpPr>
          <p:spPr bwMode="auto">
            <a:xfrm>
              <a:off x="3434" y="2780"/>
              <a:ext cx="714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42" name="Text Box 58"/>
            <p:cNvSpPr txBox="1">
              <a:spLocks noChangeArrowheads="1"/>
            </p:cNvSpPr>
            <p:nvPr/>
          </p:nvSpPr>
          <p:spPr bwMode="auto">
            <a:xfrm>
              <a:off x="3216" y="2513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a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95643" name="Text Box 59"/>
            <p:cNvSpPr txBox="1">
              <a:spLocks noChangeArrowheads="1"/>
            </p:cNvSpPr>
            <p:nvPr/>
          </p:nvSpPr>
          <p:spPr bwMode="auto">
            <a:xfrm>
              <a:off x="3216" y="3369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b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95644" name="Text Box 60"/>
            <p:cNvSpPr txBox="1">
              <a:spLocks noChangeArrowheads="1"/>
            </p:cNvSpPr>
            <p:nvPr/>
          </p:nvSpPr>
          <p:spPr bwMode="auto">
            <a:xfrm>
              <a:off x="4104" y="3401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c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95645" name="Text Box 61"/>
            <p:cNvSpPr txBox="1">
              <a:spLocks noChangeArrowheads="1"/>
            </p:cNvSpPr>
            <p:nvPr/>
          </p:nvSpPr>
          <p:spPr bwMode="auto">
            <a:xfrm>
              <a:off x="4239" y="2513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d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95646" name="Arc 62"/>
            <p:cNvSpPr>
              <a:spLocks/>
            </p:cNvSpPr>
            <p:nvPr/>
          </p:nvSpPr>
          <p:spPr bwMode="auto">
            <a:xfrm flipH="1">
              <a:off x="3408" y="2496"/>
              <a:ext cx="1151" cy="103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2475 w 40203"/>
                <a:gd name="T1" fmla="*/ 41178 h 41178"/>
                <a:gd name="T2" fmla="*/ 40203 w 40203"/>
                <a:gd name="T3" fmla="*/ 10624 h 41178"/>
                <a:gd name="T4" fmla="*/ 21600 w 40203"/>
                <a:gd name="T5" fmla="*/ 21600 h 4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03" h="41178" fill="none" extrusionOk="0">
                  <a:moveTo>
                    <a:pt x="12475" y="41177"/>
                  </a:moveTo>
                  <a:cubicBezTo>
                    <a:pt x="4865" y="37631"/>
                    <a:pt x="0" y="2999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244" y="-1"/>
                    <a:pt x="36318" y="4040"/>
                    <a:pt x="40203" y="10623"/>
                  </a:cubicBezTo>
                </a:path>
                <a:path w="40203" h="41178" stroke="0" extrusionOk="0">
                  <a:moveTo>
                    <a:pt x="12475" y="41177"/>
                  </a:moveTo>
                  <a:cubicBezTo>
                    <a:pt x="4865" y="37631"/>
                    <a:pt x="0" y="2999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244" y="-1"/>
                    <a:pt x="36318" y="4040"/>
                    <a:pt x="40203" y="1062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647" name="Arc 63"/>
            <p:cNvSpPr>
              <a:spLocks/>
            </p:cNvSpPr>
            <p:nvPr/>
          </p:nvSpPr>
          <p:spPr bwMode="auto">
            <a:xfrm>
              <a:off x="3424" y="2800"/>
              <a:ext cx="1088" cy="962"/>
            </a:xfrm>
            <a:custGeom>
              <a:avLst/>
              <a:gdLst>
                <a:gd name="G0" fmla="+- 17403 0 0"/>
                <a:gd name="G1" fmla="+- 18994 0 0"/>
                <a:gd name="G2" fmla="+- 21600 0 0"/>
                <a:gd name="T0" fmla="*/ 27689 w 39003"/>
                <a:gd name="T1" fmla="*/ 0 h 40594"/>
                <a:gd name="T2" fmla="*/ 0 w 39003"/>
                <a:gd name="T3" fmla="*/ 31789 h 40594"/>
                <a:gd name="T4" fmla="*/ 17403 w 39003"/>
                <a:gd name="T5" fmla="*/ 18994 h 40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003" h="40594" fill="none" extrusionOk="0">
                  <a:moveTo>
                    <a:pt x="27688" y="0"/>
                  </a:moveTo>
                  <a:cubicBezTo>
                    <a:pt x="34660" y="3775"/>
                    <a:pt x="39003" y="11066"/>
                    <a:pt x="39003" y="18994"/>
                  </a:cubicBezTo>
                  <a:cubicBezTo>
                    <a:pt x="39003" y="30923"/>
                    <a:pt x="29332" y="40594"/>
                    <a:pt x="17403" y="40594"/>
                  </a:cubicBezTo>
                  <a:cubicBezTo>
                    <a:pt x="10531" y="40594"/>
                    <a:pt x="4070" y="37324"/>
                    <a:pt x="0" y="31788"/>
                  </a:cubicBezTo>
                </a:path>
                <a:path w="39003" h="40594" stroke="0" extrusionOk="0">
                  <a:moveTo>
                    <a:pt x="27688" y="0"/>
                  </a:moveTo>
                  <a:cubicBezTo>
                    <a:pt x="34660" y="3775"/>
                    <a:pt x="39003" y="11066"/>
                    <a:pt x="39003" y="18994"/>
                  </a:cubicBezTo>
                  <a:cubicBezTo>
                    <a:pt x="39003" y="30923"/>
                    <a:pt x="29332" y="40594"/>
                    <a:pt x="17403" y="40594"/>
                  </a:cubicBezTo>
                  <a:cubicBezTo>
                    <a:pt x="10531" y="40594"/>
                    <a:pt x="4070" y="37324"/>
                    <a:pt x="0" y="31788"/>
                  </a:cubicBezTo>
                  <a:lnTo>
                    <a:pt x="17403" y="18994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9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9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9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956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956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956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956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956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956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956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956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4F2-16C3-4630-8156-CFF7B183F8FB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60B4-980F-486C-A1C7-4CD1EFB388DA}" type="slidenum">
              <a:rPr lang="en-US" altLang="zh-CN"/>
              <a:pPr/>
              <a:t>54</a:t>
            </a:fld>
            <a:r>
              <a:rPr lang="en-US" altLang="zh-CN"/>
              <a:t>/171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10-1.6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1042988" y="1268413"/>
            <a:ext cx="7777162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设两个图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G=&lt;V,E&gt;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=&lt;V</a:t>
            </a:r>
            <a:r>
              <a:rPr lang="en-US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，如果存在双射函数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V→V′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，使得对于任意的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e=(v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（或者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en-US" altLang="zh-CN" sz="2800" b="1" baseline="-3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e′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(g(v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),g(v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))</a:t>
            </a:r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（或者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&lt;g(v</a:t>
            </a:r>
            <a:r>
              <a:rPr lang="en-US" altLang="zh-CN" sz="2800" b="1" baseline="-3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),g(v</a:t>
            </a:r>
            <a:r>
              <a:rPr lang="en-US" altLang="zh-CN" sz="2800" b="1" baseline="-3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)&gt;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FF"/>
                </a:solidFill>
              </a:rPr>
              <a:t>∈</a:t>
            </a:r>
            <a:r>
              <a:rPr lang="en-US" altLang="zh-CN" sz="2800" b="1">
                <a:solidFill>
                  <a:srgbClr val="0000FF"/>
                </a:solidFill>
              </a:rPr>
              <a:t>E</a:t>
            </a:r>
            <a:r>
              <a:rPr lang="en-US" altLang="en-US" sz="2800" b="1">
                <a:solidFill>
                  <a:srgbClr val="0000FF"/>
                </a:solidFill>
              </a:rPr>
              <a:t>′</a:t>
            </a:r>
            <a:r>
              <a:rPr lang="zh-CN" altLang="en-US" sz="2800" b="1">
                <a:solidFill>
                  <a:srgbClr val="0000FF"/>
                </a:solidFill>
              </a:rPr>
              <a:t>，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sz="2800" b="1">
                <a:solidFill>
                  <a:srgbClr val="0000FF"/>
                </a:solidFill>
              </a:rPr>
              <a:t>′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同构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G≌G</a:t>
            </a:r>
            <a:r>
              <a:rPr lang="en-US" altLang="en-US" sz="2800" b="1">
                <a:solidFill>
                  <a:srgbClr val="FF0000"/>
                </a:solidFill>
              </a:rPr>
              <a:t>′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（同构是指两个图的边</a:t>
            </a:r>
            <a:r>
              <a:rPr lang="en-US" altLang="zh-CN" sz="28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1-1</a:t>
            </a:r>
            <a:r>
              <a:rPr lang="zh-CN" altLang="en-US" sz="28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对应）</a:t>
            </a:r>
          </a:p>
          <a:p>
            <a:pPr marL="342900" indent="-3429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图的同构关系是图集上的等价关系。 </a:t>
            </a:r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3563938" y="5157788"/>
            <a:ext cx="184150" cy="95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35000"/>
              </a:lnSpc>
            </a:pPr>
            <a:endParaRPr lang="en-US" altLang="zh-CN" b="1"/>
          </a:p>
          <a:p>
            <a:pPr marL="342900" indent="-342900" eaLnBrk="0" hangingPunct="0"/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06F-E6D1-41DB-B556-9CD21D387B41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8D9C-33F0-41B4-9512-0F66CBB9313C}" type="slidenum">
              <a:rPr lang="en-US" altLang="zh-CN"/>
              <a:pPr/>
              <a:t>55</a:t>
            </a:fld>
            <a:r>
              <a:rPr lang="en-US" altLang="zh-CN"/>
              <a:t>/171</a:t>
            </a: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10-1.6</a:t>
            </a:r>
          </a:p>
        </p:txBody>
      </p:sp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1042988" y="1268413"/>
            <a:ext cx="7777162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设两个图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G=&lt;V,E&gt;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=&lt;V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en-US" sz="280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，如果存在双射函数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V→V′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，使得对于任意的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e=(v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/>
              <a:t>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（或者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e′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(g(v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),g(v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))</a:t>
            </a:r>
            <a:r>
              <a:rPr lang="en-US" altLang="zh-CN" sz="2800"/>
              <a:t>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（或者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&lt;g(v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),g(v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)&gt;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/>
              <a:t>∈</a:t>
            </a:r>
            <a:r>
              <a:rPr lang="en-US" altLang="zh-CN" sz="2800"/>
              <a:t>E</a:t>
            </a:r>
            <a:r>
              <a:rPr lang="en-US" altLang="en-US" sz="2800"/>
              <a:t>′</a:t>
            </a:r>
            <a:r>
              <a:rPr lang="zh-CN" altLang="en-US" sz="2800"/>
              <a:t>，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sz="2800"/>
              <a:t>′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同构，记为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G≌G</a:t>
            </a:r>
            <a:r>
              <a:rPr lang="en-US" altLang="en-US" sz="2800"/>
              <a:t>′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。（同构是指两个图的边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1-1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对应）</a:t>
            </a:r>
          </a:p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图的同构关系是图集上的等价关系。 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3563938" y="5157788"/>
            <a:ext cx="184150" cy="95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35000"/>
              </a:lnSpc>
            </a:pPr>
            <a:endParaRPr lang="en-US" altLang="zh-CN" b="1"/>
          </a:p>
          <a:p>
            <a:pPr marL="342900" indent="-342900" eaLnBrk="0" hangingPunct="0"/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F27C-FF2E-4F63-A352-E104D0AD5023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7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B42E-F257-4439-AD17-92B773398EB8}" type="slidenum">
              <a:rPr lang="en-US" altLang="zh-CN"/>
              <a:pPr/>
              <a:t>56</a:t>
            </a:fld>
            <a:r>
              <a:rPr lang="en-US" altLang="zh-CN"/>
              <a:t>/171</a:t>
            </a: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10.4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6324600" y="1219200"/>
            <a:ext cx="2514600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533400" indent="-533400" eaLnBrk="0" hangingPunct="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/>
              <a:t>G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≌G</a:t>
            </a:r>
            <a:r>
              <a:rPr lang="en-US" altLang="zh-CN" sz="2800" b="1" baseline="-30000"/>
              <a:t>2</a:t>
            </a:r>
            <a:r>
              <a:rPr lang="zh-CN" altLang="en-US" sz="2800" b="1"/>
              <a:t>：</a:t>
            </a:r>
          </a:p>
          <a:p>
            <a:pPr marL="533400" indent="-533400" eaLnBrk="0" hangingPunct="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/>
              <a:t>a→v</a:t>
            </a:r>
            <a:r>
              <a:rPr lang="en-US" altLang="zh-CN" sz="2800" b="1" baseline="-30000"/>
              <a:t>1</a:t>
            </a:r>
            <a:r>
              <a:rPr lang="zh-CN" altLang="en-US" sz="2800" b="1"/>
              <a:t>，</a:t>
            </a:r>
            <a:r>
              <a:rPr lang="en-US" altLang="zh-CN" sz="2800" b="1"/>
              <a:t>b→v</a:t>
            </a:r>
            <a:r>
              <a:rPr lang="en-US" altLang="zh-CN" sz="2800" b="1" baseline="-30000"/>
              <a:t>2</a:t>
            </a:r>
            <a:r>
              <a:rPr lang="zh-CN" altLang="en-US" sz="2800" b="1"/>
              <a:t>，</a:t>
            </a:r>
          </a:p>
          <a:p>
            <a:pPr marL="533400" indent="-533400" eaLnBrk="0" hangingPunct="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/>
              <a:t>c→v</a:t>
            </a:r>
            <a:r>
              <a:rPr lang="en-US" altLang="zh-CN" sz="2800" b="1" baseline="-30000"/>
              <a:t>3</a:t>
            </a:r>
            <a:r>
              <a:rPr lang="zh-CN" altLang="en-US" sz="2800" b="1"/>
              <a:t>，</a:t>
            </a:r>
            <a:r>
              <a:rPr lang="en-US" altLang="zh-CN" sz="2800" b="1"/>
              <a:t>d→v</a:t>
            </a:r>
            <a:r>
              <a:rPr lang="en-US" altLang="zh-CN" sz="2800" b="1" baseline="-30000"/>
              <a:t>4</a:t>
            </a:r>
            <a:r>
              <a:rPr lang="zh-CN" altLang="en-US" sz="2800" b="1"/>
              <a:t>，</a:t>
            </a:r>
          </a:p>
          <a:p>
            <a:pPr marL="533400" indent="-533400" eaLnBrk="0" hangingPunct="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/>
              <a:t>e→v</a:t>
            </a:r>
            <a:r>
              <a:rPr lang="en-US" altLang="zh-CN" sz="2800" b="1" baseline="-30000"/>
              <a:t>5</a:t>
            </a:r>
            <a:endParaRPr lang="en-US" altLang="zh-CN" sz="2800" b="1"/>
          </a:p>
        </p:txBody>
      </p:sp>
      <p:grpSp>
        <p:nvGrpSpPr>
          <p:cNvPr id="166917" name="Group 5"/>
          <p:cNvGrpSpPr>
            <a:grpSpLocks/>
          </p:cNvGrpSpPr>
          <p:nvPr/>
        </p:nvGrpSpPr>
        <p:grpSpPr bwMode="auto">
          <a:xfrm>
            <a:off x="1143000" y="1087438"/>
            <a:ext cx="4251325" cy="2722562"/>
            <a:chOff x="720" y="685"/>
            <a:chExt cx="2678" cy="1715"/>
          </a:xfrm>
        </p:grpSpPr>
        <p:sp>
          <p:nvSpPr>
            <p:cNvPr id="166918" name="Oval 6"/>
            <p:cNvSpPr>
              <a:spLocks noChangeArrowheads="1"/>
            </p:cNvSpPr>
            <p:nvPr/>
          </p:nvSpPr>
          <p:spPr bwMode="auto">
            <a:xfrm>
              <a:off x="1206" y="1027"/>
              <a:ext cx="150" cy="80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66919" name="Oval 7"/>
            <p:cNvSpPr>
              <a:spLocks noChangeArrowheads="1"/>
            </p:cNvSpPr>
            <p:nvPr/>
          </p:nvSpPr>
          <p:spPr bwMode="auto">
            <a:xfrm>
              <a:off x="1164" y="751"/>
              <a:ext cx="240" cy="25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66920" name="Text Box 8"/>
            <p:cNvSpPr txBox="1">
              <a:spLocks noChangeArrowheads="1"/>
            </p:cNvSpPr>
            <p:nvPr/>
          </p:nvSpPr>
          <p:spPr bwMode="auto">
            <a:xfrm>
              <a:off x="1214" y="685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a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66921" name="Line 9"/>
            <p:cNvSpPr>
              <a:spLocks noChangeShapeType="1"/>
            </p:cNvSpPr>
            <p:nvPr/>
          </p:nvSpPr>
          <p:spPr bwMode="auto">
            <a:xfrm>
              <a:off x="1319" y="1022"/>
              <a:ext cx="357" cy="37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22" name="Oval 10"/>
            <p:cNvSpPr>
              <a:spLocks noChangeArrowheads="1"/>
            </p:cNvSpPr>
            <p:nvPr/>
          </p:nvSpPr>
          <p:spPr bwMode="auto">
            <a:xfrm>
              <a:off x="856" y="1405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23" name="Oval 11"/>
            <p:cNvSpPr>
              <a:spLocks noChangeArrowheads="1"/>
            </p:cNvSpPr>
            <p:nvPr/>
          </p:nvSpPr>
          <p:spPr bwMode="auto">
            <a:xfrm>
              <a:off x="1666" y="139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24" name="Oval 12"/>
            <p:cNvSpPr>
              <a:spLocks noChangeArrowheads="1"/>
            </p:cNvSpPr>
            <p:nvPr/>
          </p:nvSpPr>
          <p:spPr bwMode="auto">
            <a:xfrm>
              <a:off x="1254" y="981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66925" name="Line 13"/>
            <p:cNvSpPr>
              <a:spLocks noChangeShapeType="1"/>
            </p:cNvSpPr>
            <p:nvPr/>
          </p:nvSpPr>
          <p:spPr bwMode="auto">
            <a:xfrm flipV="1">
              <a:off x="888" y="1028"/>
              <a:ext cx="363" cy="37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26" name="Oval 14"/>
            <p:cNvSpPr>
              <a:spLocks noChangeArrowheads="1"/>
            </p:cNvSpPr>
            <p:nvPr/>
          </p:nvSpPr>
          <p:spPr bwMode="auto">
            <a:xfrm>
              <a:off x="1257" y="1819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66927" name="Line 15"/>
            <p:cNvSpPr>
              <a:spLocks noChangeShapeType="1"/>
            </p:cNvSpPr>
            <p:nvPr/>
          </p:nvSpPr>
          <p:spPr bwMode="auto">
            <a:xfrm>
              <a:off x="1695" y="1027"/>
              <a:ext cx="0" cy="36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28" name="Text Box 16"/>
            <p:cNvSpPr txBox="1">
              <a:spLocks noChangeArrowheads="1"/>
            </p:cNvSpPr>
            <p:nvPr/>
          </p:nvSpPr>
          <p:spPr bwMode="auto">
            <a:xfrm>
              <a:off x="720" y="1261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b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66929" name="Text Box 17"/>
            <p:cNvSpPr txBox="1">
              <a:spLocks noChangeArrowheads="1"/>
            </p:cNvSpPr>
            <p:nvPr/>
          </p:nvSpPr>
          <p:spPr bwMode="auto">
            <a:xfrm>
              <a:off x="1720" y="1261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d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66930" name="Text Box 18"/>
            <p:cNvSpPr txBox="1">
              <a:spLocks noChangeArrowheads="1"/>
            </p:cNvSpPr>
            <p:nvPr/>
          </p:nvSpPr>
          <p:spPr bwMode="auto">
            <a:xfrm>
              <a:off x="1216" y="1754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c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66931" name="Line 19"/>
            <p:cNvSpPr>
              <a:spLocks noChangeShapeType="1"/>
            </p:cNvSpPr>
            <p:nvPr/>
          </p:nvSpPr>
          <p:spPr bwMode="auto">
            <a:xfrm>
              <a:off x="884" y="1456"/>
              <a:ext cx="369" cy="37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32" name="Line 20"/>
            <p:cNvSpPr>
              <a:spLocks noChangeShapeType="1"/>
            </p:cNvSpPr>
            <p:nvPr/>
          </p:nvSpPr>
          <p:spPr bwMode="auto">
            <a:xfrm flipV="1">
              <a:off x="1308" y="1453"/>
              <a:ext cx="374" cy="37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33" name="Text Box 21"/>
            <p:cNvSpPr txBox="1">
              <a:spLocks noChangeArrowheads="1"/>
            </p:cNvSpPr>
            <p:nvPr/>
          </p:nvSpPr>
          <p:spPr bwMode="auto">
            <a:xfrm>
              <a:off x="1641" y="685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e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66934" name="Oval 22"/>
            <p:cNvSpPr>
              <a:spLocks noChangeArrowheads="1"/>
            </p:cNvSpPr>
            <p:nvPr/>
          </p:nvSpPr>
          <p:spPr bwMode="auto">
            <a:xfrm>
              <a:off x="1666" y="981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66935" name="Oval 23"/>
            <p:cNvSpPr>
              <a:spLocks noChangeArrowheads="1"/>
            </p:cNvSpPr>
            <p:nvPr/>
          </p:nvSpPr>
          <p:spPr bwMode="auto">
            <a:xfrm>
              <a:off x="2304" y="907"/>
              <a:ext cx="864" cy="100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66936" name="Oval 24"/>
            <p:cNvSpPr>
              <a:spLocks noChangeArrowheads="1"/>
            </p:cNvSpPr>
            <p:nvPr/>
          </p:nvSpPr>
          <p:spPr bwMode="auto">
            <a:xfrm>
              <a:off x="2343" y="1342"/>
              <a:ext cx="271" cy="10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2651" y="82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66938" name="Line 26"/>
            <p:cNvSpPr>
              <a:spLocks noChangeShapeType="1"/>
            </p:cNvSpPr>
            <p:nvPr/>
          </p:nvSpPr>
          <p:spPr bwMode="auto">
            <a:xfrm>
              <a:off x="2747" y="1170"/>
              <a:ext cx="386" cy="19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39" name="Oval 27"/>
            <p:cNvSpPr>
              <a:spLocks noChangeArrowheads="1"/>
            </p:cNvSpPr>
            <p:nvPr/>
          </p:nvSpPr>
          <p:spPr bwMode="auto">
            <a:xfrm>
              <a:off x="2293" y="136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40" name="Oval 28"/>
            <p:cNvSpPr>
              <a:spLocks noChangeArrowheads="1"/>
            </p:cNvSpPr>
            <p:nvPr/>
          </p:nvSpPr>
          <p:spPr bwMode="auto">
            <a:xfrm>
              <a:off x="3130" y="135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41" name="Line 29"/>
            <p:cNvSpPr>
              <a:spLocks noChangeShapeType="1"/>
            </p:cNvSpPr>
            <p:nvPr/>
          </p:nvSpPr>
          <p:spPr bwMode="auto">
            <a:xfrm flipV="1">
              <a:off x="2334" y="1167"/>
              <a:ext cx="363" cy="19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42" name="Oval 30"/>
            <p:cNvSpPr>
              <a:spLocks noChangeArrowheads="1"/>
            </p:cNvSpPr>
            <p:nvPr/>
          </p:nvSpPr>
          <p:spPr bwMode="auto">
            <a:xfrm>
              <a:off x="2691" y="161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66943" name="Line 31"/>
            <p:cNvSpPr>
              <a:spLocks noChangeShapeType="1"/>
            </p:cNvSpPr>
            <p:nvPr/>
          </p:nvSpPr>
          <p:spPr bwMode="auto">
            <a:xfrm>
              <a:off x="2715" y="1159"/>
              <a:ext cx="0" cy="20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44" name="Text Box 32"/>
            <p:cNvSpPr txBox="1">
              <a:spLocks noChangeArrowheads="1"/>
            </p:cNvSpPr>
            <p:nvPr/>
          </p:nvSpPr>
          <p:spPr bwMode="auto">
            <a:xfrm>
              <a:off x="2085" y="122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66945" name="Text Box 33"/>
            <p:cNvSpPr txBox="1">
              <a:spLocks noChangeArrowheads="1"/>
            </p:cNvSpPr>
            <p:nvPr/>
          </p:nvSpPr>
          <p:spPr bwMode="auto">
            <a:xfrm>
              <a:off x="3202" y="120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66946" name="Text Box 34"/>
            <p:cNvSpPr txBox="1">
              <a:spLocks noChangeArrowheads="1"/>
            </p:cNvSpPr>
            <p:nvPr/>
          </p:nvSpPr>
          <p:spPr bwMode="auto">
            <a:xfrm>
              <a:off x="2651" y="1549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66947" name="Line 35"/>
            <p:cNvSpPr>
              <a:spLocks noChangeShapeType="1"/>
            </p:cNvSpPr>
            <p:nvPr/>
          </p:nvSpPr>
          <p:spPr bwMode="auto">
            <a:xfrm>
              <a:off x="2321" y="1426"/>
              <a:ext cx="369" cy="19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48" name="Line 36"/>
            <p:cNvSpPr>
              <a:spLocks noChangeShapeType="1"/>
            </p:cNvSpPr>
            <p:nvPr/>
          </p:nvSpPr>
          <p:spPr bwMode="auto">
            <a:xfrm flipV="1">
              <a:off x="2754" y="1414"/>
              <a:ext cx="374" cy="2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49" name="Text Box 37"/>
            <p:cNvSpPr txBox="1">
              <a:spLocks noChangeArrowheads="1"/>
            </p:cNvSpPr>
            <p:nvPr/>
          </p:nvSpPr>
          <p:spPr bwMode="auto">
            <a:xfrm>
              <a:off x="2757" y="116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166950" name="Oval 38"/>
            <p:cNvSpPr>
              <a:spLocks noChangeArrowheads="1"/>
            </p:cNvSpPr>
            <p:nvPr/>
          </p:nvSpPr>
          <p:spPr bwMode="auto">
            <a:xfrm>
              <a:off x="2691" y="1367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66951" name="Oval 39"/>
            <p:cNvSpPr>
              <a:spLocks noChangeArrowheads="1"/>
            </p:cNvSpPr>
            <p:nvPr/>
          </p:nvSpPr>
          <p:spPr bwMode="auto">
            <a:xfrm>
              <a:off x="2691" y="1120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66952" name="Text Box 40"/>
            <p:cNvSpPr txBox="1">
              <a:spLocks noChangeArrowheads="1"/>
            </p:cNvSpPr>
            <p:nvPr/>
          </p:nvSpPr>
          <p:spPr bwMode="auto">
            <a:xfrm>
              <a:off x="1191" y="2077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66953" name="Text Box 41"/>
            <p:cNvSpPr txBox="1">
              <a:spLocks noChangeArrowheads="1"/>
            </p:cNvSpPr>
            <p:nvPr/>
          </p:nvSpPr>
          <p:spPr bwMode="auto">
            <a:xfrm>
              <a:off x="2640" y="2077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</p:grpSp>
      <p:grpSp>
        <p:nvGrpSpPr>
          <p:cNvPr id="166954" name="Group 42"/>
          <p:cNvGrpSpPr>
            <a:grpSpLocks/>
          </p:cNvGrpSpPr>
          <p:nvPr/>
        </p:nvGrpSpPr>
        <p:grpSpPr bwMode="auto">
          <a:xfrm>
            <a:off x="1004888" y="3914775"/>
            <a:ext cx="4786312" cy="2589213"/>
            <a:chOff x="633" y="2466"/>
            <a:chExt cx="3015" cy="1631"/>
          </a:xfrm>
        </p:grpSpPr>
        <p:sp>
          <p:nvSpPr>
            <p:cNvPr id="166955" name="Oval 43"/>
            <p:cNvSpPr>
              <a:spLocks noChangeArrowheads="1"/>
            </p:cNvSpPr>
            <p:nvPr/>
          </p:nvSpPr>
          <p:spPr bwMode="auto">
            <a:xfrm>
              <a:off x="1305" y="276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56" name="Oval 44"/>
            <p:cNvSpPr>
              <a:spLocks noChangeArrowheads="1"/>
            </p:cNvSpPr>
            <p:nvPr/>
          </p:nvSpPr>
          <p:spPr bwMode="auto">
            <a:xfrm>
              <a:off x="1043" y="3708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57" name="Oval 45"/>
            <p:cNvSpPr>
              <a:spLocks noChangeArrowheads="1"/>
            </p:cNvSpPr>
            <p:nvPr/>
          </p:nvSpPr>
          <p:spPr bwMode="auto">
            <a:xfrm>
              <a:off x="1582" y="3699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58" name="Line 46"/>
            <p:cNvSpPr>
              <a:spLocks noChangeShapeType="1"/>
            </p:cNvSpPr>
            <p:nvPr/>
          </p:nvSpPr>
          <p:spPr bwMode="auto">
            <a:xfrm flipH="1">
              <a:off x="814" y="3221"/>
              <a:ext cx="103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59" name="Oval 47"/>
            <p:cNvSpPr>
              <a:spLocks noChangeArrowheads="1"/>
            </p:cNvSpPr>
            <p:nvPr/>
          </p:nvSpPr>
          <p:spPr bwMode="auto">
            <a:xfrm>
              <a:off x="1843" y="3197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66960" name="Oval 48"/>
            <p:cNvSpPr>
              <a:spLocks noChangeArrowheads="1"/>
            </p:cNvSpPr>
            <p:nvPr/>
          </p:nvSpPr>
          <p:spPr bwMode="auto">
            <a:xfrm>
              <a:off x="768" y="319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61" name="Line 49"/>
            <p:cNvSpPr>
              <a:spLocks noChangeShapeType="1"/>
            </p:cNvSpPr>
            <p:nvPr/>
          </p:nvSpPr>
          <p:spPr bwMode="auto">
            <a:xfrm>
              <a:off x="1344" y="2824"/>
              <a:ext cx="253" cy="87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62" name="Line 50"/>
            <p:cNvSpPr>
              <a:spLocks noChangeShapeType="1"/>
            </p:cNvSpPr>
            <p:nvPr/>
          </p:nvSpPr>
          <p:spPr bwMode="auto">
            <a:xfrm>
              <a:off x="824" y="3232"/>
              <a:ext cx="749" cy="47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63" name="Line 51"/>
            <p:cNvSpPr>
              <a:spLocks noChangeShapeType="1"/>
            </p:cNvSpPr>
            <p:nvPr/>
          </p:nvSpPr>
          <p:spPr bwMode="auto">
            <a:xfrm flipH="1">
              <a:off x="1072" y="2808"/>
              <a:ext cx="240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64" name="Line 52"/>
            <p:cNvSpPr>
              <a:spLocks noChangeShapeType="1"/>
            </p:cNvSpPr>
            <p:nvPr/>
          </p:nvSpPr>
          <p:spPr bwMode="auto">
            <a:xfrm flipV="1">
              <a:off x="1088" y="3240"/>
              <a:ext cx="768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65" name="Line 53"/>
            <p:cNvSpPr>
              <a:spLocks noChangeShapeType="1"/>
            </p:cNvSpPr>
            <p:nvPr/>
          </p:nvSpPr>
          <p:spPr bwMode="auto">
            <a:xfrm>
              <a:off x="2634" y="3740"/>
              <a:ext cx="474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66" name="Line 54"/>
            <p:cNvSpPr>
              <a:spLocks noChangeShapeType="1"/>
            </p:cNvSpPr>
            <p:nvPr/>
          </p:nvSpPr>
          <p:spPr bwMode="auto">
            <a:xfrm>
              <a:off x="2346" y="3260"/>
              <a:ext cx="234" cy="45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67" name="Line 55"/>
            <p:cNvSpPr>
              <a:spLocks noChangeShapeType="1"/>
            </p:cNvSpPr>
            <p:nvPr/>
          </p:nvSpPr>
          <p:spPr bwMode="auto">
            <a:xfrm flipV="1">
              <a:off x="2338" y="2801"/>
              <a:ext cx="490" cy="3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68" name="Oval 56"/>
            <p:cNvSpPr>
              <a:spLocks noChangeArrowheads="1"/>
            </p:cNvSpPr>
            <p:nvPr/>
          </p:nvSpPr>
          <p:spPr bwMode="auto">
            <a:xfrm>
              <a:off x="2837" y="276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69" name="Oval 57"/>
            <p:cNvSpPr>
              <a:spLocks noChangeArrowheads="1"/>
            </p:cNvSpPr>
            <p:nvPr/>
          </p:nvSpPr>
          <p:spPr bwMode="auto">
            <a:xfrm>
              <a:off x="2575" y="3708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70" name="Oval 58"/>
            <p:cNvSpPr>
              <a:spLocks noChangeArrowheads="1"/>
            </p:cNvSpPr>
            <p:nvPr/>
          </p:nvSpPr>
          <p:spPr bwMode="auto">
            <a:xfrm>
              <a:off x="3114" y="3699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71" name="Oval 59"/>
            <p:cNvSpPr>
              <a:spLocks noChangeArrowheads="1"/>
            </p:cNvSpPr>
            <p:nvPr/>
          </p:nvSpPr>
          <p:spPr bwMode="auto">
            <a:xfrm>
              <a:off x="3375" y="3197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66972" name="Oval 60"/>
            <p:cNvSpPr>
              <a:spLocks noChangeArrowheads="1"/>
            </p:cNvSpPr>
            <p:nvPr/>
          </p:nvSpPr>
          <p:spPr bwMode="auto">
            <a:xfrm>
              <a:off x="2300" y="319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73" name="Line 61"/>
            <p:cNvSpPr>
              <a:spLocks noChangeShapeType="1"/>
            </p:cNvSpPr>
            <p:nvPr/>
          </p:nvSpPr>
          <p:spPr bwMode="auto">
            <a:xfrm>
              <a:off x="2892" y="2800"/>
              <a:ext cx="501" cy="3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74" name="Line 62"/>
            <p:cNvSpPr>
              <a:spLocks noChangeShapeType="1"/>
            </p:cNvSpPr>
            <p:nvPr/>
          </p:nvSpPr>
          <p:spPr bwMode="auto">
            <a:xfrm flipV="1">
              <a:off x="3159" y="3256"/>
              <a:ext cx="239" cy="46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75" name="Text Box 63"/>
            <p:cNvSpPr txBox="1">
              <a:spLocks noChangeArrowheads="1"/>
            </p:cNvSpPr>
            <p:nvPr/>
          </p:nvSpPr>
          <p:spPr bwMode="auto">
            <a:xfrm>
              <a:off x="1264" y="2468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a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66976" name="Text Box 64"/>
            <p:cNvSpPr txBox="1">
              <a:spLocks noChangeArrowheads="1"/>
            </p:cNvSpPr>
            <p:nvPr/>
          </p:nvSpPr>
          <p:spPr bwMode="auto">
            <a:xfrm>
              <a:off x="633" y="3008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b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66977" name="Text Box 65"/>
            <p:cNvSpPr txBox="1">
              <a:spLocks noChangeArrowheads="1"/>
            </p:cNvSpPr>
            <p:nvPr/>
          </p:nvSpPr>
          <p:spPr bwMode="auto">
            <a:xfrm>
              <a:off x="1665" y="3555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d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66978" name="Text Box 66"/>
            <p:cNvSpPr txBox="1">
              <a:spLocks noChangeArrowheads="1"/>
            </p:cNvSpPr>
            <p:nvPr/>
          </p:nvSpPr>
          <p:spPr bwMode="auto">
            <a:xfrm>
              <a:off x="915" y="3555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c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66979" name="Text Box 67"/>
            <p:cNvSpPr txBox="1">
              <a:spLocks noChangeArrowheads="1"/>
            </p:cNvSpPr>
            <p:nvPr/>
          </p:nvSpPr>
          <p:spPr bwMode="auto">
            <a:xfrm>
              <a:off x="1923" y="3008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e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66980" name="Text Box 68"/>
            <p:cNvSpPr txBox="1">
              <a:spLocks noChangeArrowheads="1"/>
            </p:cNvSpPr>
            <p:nvPr/>
          </p:nvSpPr>
          <p:spPr bwMode="auto">
            <a:xfrm>
              <a:off x="1239" y="3774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66981" name="Text Box 69"/>
            <p:cNvSpPr txBox="1">
              <a:spLocks noChangeArrowheads="1"/>
            </p:cNvSpPr>
            <p:nvPr/>
          </p:nvSpPr>
          <p:spPr bwMode="auto">
            <a:xfrm>
              <a:off x="2780" y="3774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66982" name="Text Box 70"/>
            <p:cNvSpPr txBox="1">
              <a:spLocks noChangeArrowheads="1"/>
            </p:cNvSpPr>
            <p:nvPr/>
          </p:nvSpPr>
          <p:spPr bwMode="auto">
            <a:xfrm>
              <a:off x="3164" y="3561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66983" name="Text Box 71"/>
            <p:cNvSpPr txBox="1">
              <a:spLocks noChangeArrowheads="1"/>
            </p:cNvSpPr>
            <p:nvPr/>
          </p:nvSpPr>
          <p:spPr bwMode="auto">
            <a:xfrm>
              <a:off x="2780" y="246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66984" name="Text Box 72"/>
            <p:cNvSpPr txBox="1">
              <a:spLocks noChangeArrowheads="1"/>
            </p:cNvSpPr>
            <p:nvPr/>
          </p:nvSpPr>
          <p:spPr bwMode="auto">
            <a:xfrm>
              <a:off x="2405" y="3561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66985" name="Text Box 73"/>
            <p:cNvSpPr txBox="1">
              <a:spLocks noChangeArrowheads="1"/>
            </p:cNvSpPr>
            <p:nvPr/>
          </p:nvSpPr>
          <p:spPr bwMode="auto">
            <a:xfrm>
              <a:off x="2120" y="3045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66986" name="Text Box 74"/>
            <p:cNvSpPr txBox="1">
              <a:spLocks noChangeArrowheads="1"/>
            </p:cNvSpPr>
            <p:nvPr/>
          </p:nvSpPr>
          <p:spPr bwMode="auto">
            <a:xfrm>
              <a:off x="3452" y="3045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</p:grpSp>
      <p:sp>
        <p:nvSpPr>
          <p:cNvPr id="166987" name="Rectangle 75"/>
          <p:cNvSpPr>
            <a:spLocks noChangeArrowheads="1"/>
          </p:cNvSpPr>
          <p:nvPr/>
        </p:nvSpPr>
        <p:spPr bwMode="auto">
          <a:xfrm>
            <a:off x="6324600" y="4343400"/>
            <a:ext cx="2590800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zh-CN" sz="2800" b="1" baseline="-2500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≌G</a:t>
            </a:r>
            <a:r>
              <a:rPr lang="en-US" altLang="zh-CN" sz="2800" b="1" baseline="-2500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：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a→v</a:t>
            </a:r>
            <a:r>
              <a:rPr lang="en-US" altLang="zh-CN" sz="2800" b="1" baseline="-250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b→v</a:t>
            </a:r>
            <a:r>
              <a:rPr lang="en-US" altLang="zh-CN" sz="2800" b="1" baseline="-2500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c→v</a:t>
            </a:r>
            <a:r>
              <a:rPr lang="en-US" altLang="zh-CN" sz="2800" b="1" baseline="-250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d→v</a:t>
            </a:r>
            <a:r>
              <a:rPr lang="en-US" altLang="zh-CN" sz="2800" b="1" baseline="-2500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e→v</a:t>
            </a:r>
            <a:r>
              <a:rPr lang="en-US" altLang="zh-CN" sz="2800" b="1" baseline="-2500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6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6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6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69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69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69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69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69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69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69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69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6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6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utoUpdateAnimBg="0"/>
      <p:bldP spid="16698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A435-C763-447E-BDB4-BDBA8336926B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7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F68B-8FC0-4D05-9A0C-E0CC786EDC64}" type="slidenum">
              <a:rPr lang="en-US" altLang="zh-CN"/>
              <a:pPr/>
              <a:t>57</a:t>
            </a:fld>
            <a:r>
              <a:rPr lang="en-US" altLang="zh-CN"/>
              <a:t>/171</a:t>
            </a: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10.5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6477000" y="1114425"/>
            <a:ext cx="24384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533400" indent="-533400" eaLnBrk="0" hangingPunct="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/>
              <a:t>G</a:t>
            </a:r>
            <a:r>
              <a:rPr lang="en-US" altLang="zh-CN" sz="2800" b="1" baseline="-30000"/>
              <a:t>5</a:t>
            </a:r>
            <a:r>
              <a:rPr lang="en-US" altLang="zh-CN" sz="2800" b="1"/>
              <a:t>≌G</a:t>
            </a:r>
            <a:r>
              <a:rPr lang="en-US" altLang="zh-CN" sz="2800" b="1" baseline="-30000"/>
              <a:t>6</a:t>
            </a:r>
            <a:r>
              <a:rPr lang="zh-CN" altLang="en-US" sz="2800" b="1"/>
              <a:t>：</a:t>
            </a:r>
          </a:p>
          <a:p>
            <a:pPr marL="533400" indent="-533400" eaLnBrk="0" hangingPunct="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/>
              <a:t>a→v</a:t>
            </a:r>
            <a:r>
              <a:rPr lang="en-US" altLang="zh-CN" sz="2800" b="1" baseline="-30000"/>
              <a:t>1</a:t>
            </a:r>
            <a:r>
              <a:rPr lang="zh-CN" altLang="en-US" sz="2800" b="1"/>
              <a:t>，</a:t>
            </a:r>
            <a:r>
              <a:rPr lang="en-US" altLang="zh-CN" sz="2800" b="1"/>
              <a:t>b→v</a:t>
            </a:r>
            <a:r>
              <a:rPr lang="en-US" altLang="zh-CN" sz="2800" b="1" baseline="-30000"/>
              <a:t>2</a:t>
            </a:r>
            <a:r>
              <a:rPr lang="zh-CN" altLang="en-US" sz="2800" b="1"/>
              <a:t>，</a:t>
            </a:r>
          </a:p>
          <a:p>
            <a:pPr marL="533400" indent="-533400" eaLnBrk="0" hangingPunct="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/>
              <a:t>c→v</a:t>
            </a:r>
            <a:r>
              <a:rPr lang="en-US" altLang="zh-CN" sz="2800" b="1" baseline="-30000"/>
              <a:t>3</a:t>
            </a:r>
            <a:r>
              <a:rPr lang="zh-CN" altLang="en-US" sz="2800" b="1"/>
              <a:t>，</a:t>
            </a:r>
            <a:r>
              <a:rPr lang="en-US" altLang="zh-CN" sz="2800" b="1"/>
              <a:t>d→v</a:t>
            </a:r>
            <a:r>
              <a:rPr lang="en-US" altLang="zh-CN" sz="2800" b="1" baseline="-30000"/>
              <a:t>4</a:t>
            </a:r>
            <a:r>
              <a:rPr lang="zh-CN" altLang="en-US" sz="2800" b="1"/>
              <a:t>，</a:t>
            </a:r>
          </a:p>
          <a:p>
            <a:pPr marL="533400" indent="-533400" eaLnBrk="0" hangingPunct="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/>
              <a:t>e→v</a:t>
            </a:r>
            <a:r>
              <a:rPr lang="en-US" altLang="zh-CN" sz="2800" b="1" baseline="-30000"/>
              <a:t>7</a:t>
            </a:r>
            <a:r>
              <a:rPr lang="zh-CN" altLang="en-US" sz="2800" b="1"/>
              <a:t>，</a:t>
            </a:r>
            <a:r>
              <a:rPr lang="en-US" altLang="zh-CN" sz="2800" b="1"/>
              <a:t>f→v</a:t>
            </a:r>
            <a:r>
              <a:rPr lang="en-US" altLang="zh-CN" sz="2800" b="1" baseline="-30000"/>
              <a:t>6</a:t>
            </a:r>
            <a:r>
              <a:rPr lang="zh-CN" altLang="en-US" sz="2800" b="1"/>
              <a:t>，</a:t>
            </a:r>
          </a:p>
          <a:p>
            <a:pPr marL="533400" indent="-533400" eaLnBrk="0" hangingPunct="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/>
              <a:t>g→v</a:t>
            </a:r>
            <a:r>
              <a:rPr lang="en-US" altLang="zh-CN" sz="2800" b="1" baseline="-30000"/>
              <a:t>9</a:t>
            </a:r>
            <a:r>
              <a:rPr lang="zh-CN" altLang="en-US" sz="2800" b="1"/>
              <a:t>，</a:t>
            </a:r>
            <a:r>
              <a:rPr lang="en-US" altLang="zh-CN" sz="2800" b="1"/>
              <a:t>h→v</a:t>
            </a:r>
            <a:r>
              <a:rPr lang="en-US" altLang="zh-CN" sz="2800" b="1" baseline="-30000"/>
              <a:t>8</a:t>
            </a:r>
            <a:r>
              <a:rPr lang="zh-CN" altLang="en-US" sz="2800" b="1"/>
              <a:t>，</a:t>
            </a:r>
          </a:p>
          <a:p>
            <a:pPr marL="533400" indent="-533400" eaLnBrk="0" hangingPunct="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/>
              <a:t>i→v</a:t>
            </a:r>
            <a:r>
              <a:rPr lang="en-US" altLang="zh-CN" sz="2800" b="1" baseline="-30000"/>
              <a:t>5</a:t>
            </a:r>
            <a:r>
              <a:rPr lang="zh-CN" altLang="en-US" sz="2800" b="1"/>
              <a:t>，</a:t>
            </a:r>
            <a:r>
              <a:rPr lang="en-US" altLang="zh-CN" sz="2800" b="1"/>
              <a:t>j→v</a:t>
            </a:r>
            <a:r>
              <a:rPr lang="en-US" altLang="zh-CN" sz="2800" b="1" baseline="-30000"/>
              <a:t>10</a:t>
            </a:r>
          </a:p>
        </p:txBody>
      </p:sp>
      <p:grpSp>
        <p:nvGrpSpPr>
          <p:cNvPr id="202757" name="Group 5"/>
          <p:cNvGrpSpPr>
            <a:grpSpLocks/>
          </p:cNvGrpSpPr>
          <p:nvPr/>
        </p:nvGrpSpPr>
        <p:grpSpPr bwMode="auto">
          <a:xfrm>
            <a:off x="1004888" y="990600"/>
            <a:ext cx="5083175" cy="2819400"/>
            <a:chOff x="633" y="624"/>
            <a:chExt cx="3202" cy="1776"/>
          </a:xfrm>
        </p:grpSpPr>
        <p:sp>
          <p:nvSpPr>
            <p:cNvPr id="202758" name="Arc 6"/>
            <p:cNvSpPr>
              <a:spLocks/>
            </p:cNvSpPr>
            <p:nvPr/>
          </p:nvSpPr>
          <p:spPr bwMode="auto">
            <a:xfrm flipV="1">
              <a:off x="2831" y="1230"/>
              <a:ext cx="768" cy="30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26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5" y="0"/>
                  </a:moveTo>
                  <a:cubicBezTo>
                    <a:pt x="11945" y="14"/>
                    <a:pt x="21600" y="9680"/>
                    <a:pt x="21600" y="21600"/>
                  </a:cubicBezTo>
                </a:path>
                <a:path w="21600" h="21600" stroke="0" extrusionOk="0">
                  <a:moveTo>
                    <a:pt x="25" y="0"/>
                  </a:moveTo>
                  <a:cubicBezTo>
                    <a:pt x="11945" y="14"/>
                    <a:pt x="21600" y="968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59" name="Line 7"/>
            <p:cNvSpPr>
              <a:spLocks noChangeShapeType="1"/>
            </p:cNvSpPr>
            <p:nvPr/>
          </p:nvSpPr>
          <p:spPr bwMode="auto">
            <a:xfrm>
              <a:off x="3091" y="981"/>
              <a:ext cx="0" cy="20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60" name="Line 8"/>
            <p:cNvSpPr>
              <a:spLocks noChangeShapeType="1"/>
            </p:cNvSpPr>
            <p:nvPr/>
          </p:nvSpPr>
          <p:spPr bwMode="auto">
            <a:xfrm>
              <a:off x="3091" y="1221"/>
              <a:ext cx="0" cy="20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61" name="Line 9"/>
            <p:cNvSpPr>
              <a:spLocks noChangeShapeType="1"/>
            </p:cNvSpPr>
            <p:nvPr/>
          </p:nvSpPr>
          <p:spPr bwMode="auto">
            <a:xfrm>
              <a:off x="807" y="1392"/>
              <a:ext cx="9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62" name="Line 10"/>
            <p:cNvSpPr>
              <a:spLocks noChangeShapeType="1"/>
            </p:cNvSpPr>
            <p:nvPr/>
          </p:nvSpPr>
          <p:spPr bwMode="auto">
            <a:xfrm>
              <a:off x="1527" y="1758"/>
              <a:ext cx="86" cy="1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63" name="Line 11"/>
            <p:cNvSpPr>
              <a:spLocks noChangeShapeType="1"/>
            </p:cNvSpPr>
            <p:nvPr/>
          </p:nvSpPr>
          <p:spPr bwMode="auto">
            <a:xfrm>
              <a:off x="1102" y="1907"/>
              <a:ext cx="474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64" name="Line 12"/>
            <p:cNvSpPr>
              <a:spLocks noChangeShapeType="1"/>
            </p:cNvSpPr>
            <p:nvPr/>
          </p:nvSpPr>
          <p:spPr bwMode="auto">
            <a:xfrm>
              <a:off x="814" y="1427"/>
              <a:ext cx="234" cy="45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65" name="Line 13"/>
            <p:cNvSpPr>
              <a:spLocks noChangeShapeType="1"/>
            </p:cNvSpPr>
            <p:nvPr/>
          </p:nvSpPr>
          <p:spPr bwMode="auto">
            <a:xfrm flipV="1">
              <a:off x="806" y="959"/>
              <a:ext cx="490" cy="3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66" name="Oval 14"/>
            <p:cNvSpPr>
              <a:spLocks noChangeArrowheads="1"/>
            </p:cNvSpPr>
            <p:nvPr/>
          </p:nvSpPr>
          <p:spPr bwMode="auto">
            <a:xfrm>
              <a:off x="1305" y="933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67" name="Oval 15"/>
            <p:cNvSpPr>
              <a:spLocks noChangeArrowheads="1"/>
            </p:cNvSpPr>
            <p:nvPr/>
          </p:nvSpPr>
          <p:spPr bwMode="auto">
            <a:xfrm>
              <a:off x="1043" y="1875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68" name="Oval 16"/>
            <p:cNvSpPr>
              <a:spLocks noChangeArrowheads="1"/>
            </p:cNvSpPr>
            <p:nvPr/>
          </p:nvSpPr>
          <p:spPr bwMode="auto">
            <a:xfrm>
              <a:off x="1582" y="186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69" name="Line 17"/>
            <p:cNvSpPr>
              <a:spLocks noChangeShapeType="1"/>
            </p:cNvSpPr>
            <p:nvPr/>
          </p:nvSpPr>
          <p:spPr bwMode="auto">
            <a:xfrm flipH="1">
              <a:off x="942" y="1392"/>
              <a:ext cx="747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70" name="Oval 18"/>
            <p:cNvSpPr>
              <a:spLocks noChangeArrowheads="1"/>
            </p:cNvSpPr>
            <p:nvPr/>
          </p:nvSpPr>
          <p:spPr bwMode="auto">
            <a:xfrm>
              <a:off x="1843" y="136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2771" name="Oval 19"/>
            <p:cNvSpPr>
              <a:spLocks noChangeArrowheads="1"/>
            </p:cNvSpPr>
            <p:nvPr/>
          </p:nvSpPr>
          <p:spPr bwMode="auto">
            <a:xfrm>
              <a:off x="768" y="1364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72" name="Line 20"/>
            <p:cNvSpPr>
              <a:spLocks noChangeShapeType="1"/>
            </p:cNvSpPr>
            <p:nvPr/>
          </p:nvSpPr>
          <p:spPr bwMode="auto">
            <a:xfrm>
              <a:off x="1360" y="967"/>
              <a:ext cx="501" cy="3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73" name="Line 21"/>
            <p:cNvSpPr>
              <a:spLocks noChangeShapeType="1"/>
            </p:cNvSpPr>
            <p:nvPr/>
          </p:nvSpPr>
          <p:spPr bwMode="auto">
            <a:xfrm flipV="1">
              <a:off x="1627" y="1423"/>
              <a:ext cx="239" cy="46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74" name="Line 22"/>
            <p:cNvSpPr>
              <a:spLocks noChangeShapeType="1"/>
            </p:cNvSpPr>
            <p:nvPr/>
          </p:nvSpPr>
          <p:spPr bwMode="auto">
            <a:xfrm>
              <a:off x="1344" y="1117"/>
              <a:ext cx="182" cy="6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75" name="Line 23"/>
            <p:cNvSpPr>
              <a:spLocks noChangeShapeType="1"/>
            </p:cNvSpPr>
            <p:nvPr/>
          </p:nvSpPr>
          <p:spPr bwMode="auto">
            <a:xfrm>
              <a:off x="946" y="1417"/>
              <a:ext cx="593" cy="3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76" name="Line 24"/>
            <p:cNvSpPr>
              <a:spLocks noChangeShapeType="1"/>
            </p:cNvSpPr>
            <p:nvPr/>
          </p:nvSpPr>
          <p:spPr bwMode="auto">
            <a:xfrm flipH="1">
              <a:off x="1141" y="1142"/>
              <a:ext cx="173" cy="65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77" name="Line 25"/>
            <p:cNvSpPr>
              <a:spLocks noChangeShapeType="1"/>
            </p:cNvSpPr>
            <p:nvPr/>
          </p:nvSpPr>
          <p:spPr bwMode="auto">
            <a:xfrm flipV="1">
              <a:off x="1142" y="1425"/>
              <a:ext cx="553" cy="34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78" name="Line 26"/>
            <p:cNvSpPr>
              <a:spLocks noChangeShapeType="1"/>
            </p:cNvSpPr>
            <p:nvPr/>
          </p:nvSpPr>
          <p:spPr bwMode="auto">
            <a:xfrm>
              <a:off x="3617" y="1251"/>
              <a:ext cx="0" cy="36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79" name="Line 27"/>
            <p:cNvSpPr>
              <a:spLocks noChangeShapeType="1"/>
            </p:cNvSpPr>
            <p:nvPr/>
          </p:nvSpPr>
          <p:spPr bwMode="auto">
            <a:xfrm flipV="1">
              <a:off x="2572" y="959"/>
              <a:ext cx="49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80" name="Oval 28"/>
            <p:cNvSpPr>
              <a:spLocks noChangeArrowheads="1"/>
            </p:cNvSpPr>
            <p:nvPr/>
          </p:nvSpPr>
          <p:spPr bwMode="auto">
            <a:xfrm>
              <a:off x="3062" y="933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81" name="Line 29"/>
            <p:cNvSpPr>
              <a:spLocks noChangeShapeType="1"/>
            </p:cNvSpPr>
            <p:nvPr/>
          </p:nvSpPr>
          <p:spPr bwMode="auto">
            <a:xfrm>
              <a:off x="3126" y="959"/>
              <a:ext cx="501" cy="24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82" name="Text Box 30"/>
            <p:cNvSpPr txBox="1">
              <a:spLocks noChangeArrowheads="1"/>
            </p:cNvSpPr>
            <p:nvPr/>
          </p:nvSpPr>
          <p:spPr bwMode="auto">
            <a:xfrm>
              <a:off x="1264" y="635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a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2783" name="Text Box 31"/>
            <p:cNvSpPr txBox="1">
              <a:spLocks noChangeArrowheads="1"/>
            </p:cNvSpPr>
            <p:nvPr/>
          </p:nvSpPr>
          <p:spPr bwMode="auto">
            <a:xfrm>
              <a:off x="633" y="1175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b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2784" name="Text Box 32"/>
            <p:cNvSpPr txBox="1">
              <a:spLocks noChangeArrowheads="1"/>
            </p:cNvSpPr>
            <p:nvPr/>
          </p:nvSpPr>
          <p:spPr bwMode="auto">
            <a:xfrm>
              <a:off x="1665" y="1722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d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2785" name="Text Box 33"/>
            <p:cNvSpPr txBox="1">
              <a:spLocks noChangeArrowheads="1"/>
            </p:cNvSpPr>
            <p:nvPr/>
          </p:nvSpPr>
          <p:spPr bwMode="auto">
            <a:xfrm>
              <a:off x="915" y="1722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c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2786" name="Text Box 34"/>
            <p:cNvSpPr txBox="1">
              <a:spLocks noChangeArrowheads="1"/>
            </p:cNvSpPr>
            <p:nvPr/>
          </p:nvSpPr>
          <p:spPr bwMode="auto">
            <a:xfrm>
              <a:off x="1923" y="1175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e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2787" name="Oval 35"/>
            <p:cNvSpPr>
              <a:spLocks noChangeArrowheads="1"/>
            </p:cNvSpPr>
            <p:nvPr/>
          </p:nvSpPr>
          <p:spPr bwMode="auto">
            <a:xfrm>
              <a:off x="1305" y="108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88" name="Text Box 36"/>
            <p:cNvSpPr txBox="1">
              <a:spLocks noChangeArrowheads="1"/>
            </p:cNvSpPr>
            <p:nvPr/>
          </p:nvSpPr>
          <p:spPr bwMode="auto">
            <a:xfrm>
              <a:off x="1374" y="955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f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2789" name="Oval 37"/>
            <p:cNvSpPr>
              <a:spLocks noChangeArrowheads="1"/>
            </p:cNvSpPr>
            <p:nvPr/>
          </p:nvSpPr>
          <p:spPr bwMode="auto">
            <a:xfrm>
              <a:off x="903" y="136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90" name="Text Box 38"/>
            <p:cNvSpPr txBox="1">
              <a:spLocks noChangeArrowheads="1"/>
            </p:cNvSpPr>
            <p:nvPr/>
          </p:nvSpPr>
          <p:spPr bwMode="auto">
            <a:xfrm>
              <a:off x="942" y="1063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g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2791" name="Oval 39"/>
            <p:cNvSpPr>
              <a:spLocks noChangeArrowheads="1"/>
            </p:cNvSpPr>
            <p:nvPr/>
          </p:nvSpPr>
          <p:spPr bwMode="auto">
            <a:xfrm>
              <a:off x="1680" y="1362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2792" name="Text Box 40"/>
            <p:cNvSpPr txBox="1">
              <a:spLocks noChangeArrowheads="1"/>
            </p:cNvSpPr>
            <p:nvPr/>
          </p:nvSpPr>
          <p:spPr bwMode="auto">
            <a:xfrm>
              <a:off x="1536" y="1081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j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2793" name="Oval 41"/>
            <p:cNvSpPr>
              <a:spLocks noChangeArrowheads="1"/>
            </p:cNvSpPr>
            <p:nvPr/>
          </p:nvSpPr>
          <p:spPr bwMode="auto">
            <a:xfrm>
              <a:off x="1118" y="1740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94" name="Text Box 42"/>
            <p:cNvSpPr txBox="1">
              <a:spLocks noChangeArrowheads="1"/>
            </p:cNvSpPr>
            <p:nvPr/>
          </p:nvSpPr>
          <p:spPr bwMode="auto">
            <a:xfrm>
              <a:off x="1002" y="1461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h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2795" name="Oval 43"/>
            <p:cNvSpPr>
              <a:spLocks noChangeArrowheads="1"/>
            </p:cNvSpPr>
            <p:nvPr/>
          </p:nvSpPr>
          <p:spPr bwMode="auto">
            <a:xfrm>
              <a:off x="1506" y="1740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96" name="Line 44"/>
            <p:cNvSpPr>
              <a:spLocks noChangeShapeType="1"/>
            </p:cNvSpPr>
            <p:nvPr/>
          </p:nvSpPr>
          <p:spPr bwMode="auto">
            <a:xfrm>
              <a:off x="1335" y="990"/>
              <a:ext cx="0" cy="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97" name="Line 45"/>
            <p:cNvSpPr>
              <a:spLocks noChangeShapeType="1"/>
            </p:cNvSpPr>
            <p:nvPr/>
          </p:nvSpPr>
          <p:spPr bwMode="auto">
            <a:xfrm>
              <a:off x="1737" y="1392"/>
              <a:ext cx="9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98" name="Line 46"/>
            <p:cNvSpPr>
              <a:spLocks noChangeShapeType="1"/>
            </p:cNvSpPr>
            <p:nvPr/>
          </p:nvSpPr>
          <p:spPr bwMode="auto">
            <a:xfrm flipH="1">
              <a:off x="1077" y="1788"/>
              <a:ext cx="58" cy="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799" name="Text Box 47"/>
            <p:cNvSpPr txBox="1">
              <a:spLocks noChangeArrowheads="1"/>
            </p:cNvSpPr>
            <p:nvPr/>
          </p:nvSpPr>
          <p:spPr bwMode="auto">
            <a:xfrm>
              <a:off x="1545" y="1521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i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2800" name="Oval 48"/>
            <p:cNvSpPr>
              <a:spLocks noChangeArrowheads="1"/>
            </p:cNvSpPr>
            <p:nvPr/>
          </p:nvSpPr>
          <p:spPr bwMode="auto">
            <a:xfrm>
              <a:off x="2534" y="1603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01" name="Oval 49"/>
            <p:cNvSpPr>
              <a:spLocks noChangeArrowheads="1"/>
            </p:cNvSpPr>
            <p:nvPr/>
          </p:nvSpPr>
          <p:spPr bwMode="auto">
            <a:xfrm>
              <a:off x="2534" y="1204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02" name="Oval 50"/>
            <p:cNvSpPr>
              <a:spLocks noChangeArrowheads="1"/>
            </p:cNvSpPr>
            <p:nvPr/>
          </p:nvSpPr>
          <p:spPr bwMode="auto">
            <a:xfrm>
              <a:off x="3590" y="1603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03" name="Oval 51"/>
            <p:cNvSpPr>
              <a:spLocks noChangeArrowheads="1"/>
            </p:cNvSpPr>
            <p:nvPr/>
          </p:nvSpPr>
          <p:spPr bwMode="auto">
            <a:xfrm>
              <a:off x="3590" y="1204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04" name="Line 52"/>
            <p:cNvSpPr>
              <a:spLocks noChangeShapeType="1"/>
            </p:cNvSpPr>
            <p:nvPr/>
          </p:nvSpPr>
          <p:spPr bwMode="auto">
            <a:xfrm>
              <a:off x="2564" y="1665"/>
              <a:ext cx="501" cy="24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05" name="Line 53"/>
            <p:cNvSpPr>
              <a:spLocks noChangeShapeType="1"/>
            </p:cNvSpPr>
            <p:nvPr/>
          </p:nvSpPr>
          <p:spPr bwMode="auto">
            <a:xfrm flipV="1">
              <a:off x="3110" y="1668"/>
              <a:ext cx="49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06" name="Line 54"/>
            <p:cNvSpPr>
              <a:spLocks noChangeShapeType="1"/>
            </p:cNvSpPr>
            <p:nvPr/>
          </p:nvSpPr>
          <p:spPr bwMode="auto">
            <a:xfrm>
              <a:off x="2561" y="1251"/>
              <a:ext cx="0" cy="36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07" name="Oval 55"/>
            <p:cNvSpPr>
              <a:spLocks noChangeArrowheads="1"/>
            </p:cNvSpPr>
            <p:nvPr/>
          </p:nvSpPr>
          <p:spPr bwMode="auto">
            <a:xfrm>
              <a:off x="3062" y="1168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08" name="Oval 56"/>
            <p:cNvSpPr>
              <a:spLocks noChangeArrowheads="1"/>
            </p:cNvSpPr>
            <p:nvPr/>
          </p:nvSpPr>
          <p:spPr bwMode="auto">
            <a:xfrm>
              <a:off x="3062" y="1404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09" name="Line 57"/>
            <p:cNvSpPr>
              <a:spLocks noChangeShapeType="1"/>
            </p:cNvSpPr>
            <p:nvPr/>
          </p:nvSpPr>
          <p:spPr bwMode="auto">
            <a:xfrm>
              <a:off x="3110" y="1439"/>
              <a:ext cx="480" cy="184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0" name="Line 58"/>
            <p:cNvSpPr>
              <a:spLocks noChangeShapeType="1"/>
            </p:cNvSpPr>
            <p:nvPr/>
          </p:nvSpPr>
          <p:spPr bwMode="auto">
            <a:xfrm flipH="1">
              <a:off x="2582" y="1443"/>
              <a:ext cx="480" cy="192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1" name="Oval 59"/>
            <p:cNvSpPr>
              <a:spLocks noChangeArrowheads="1"/>
            </p:cNvSpPr>
            <p:nvPr/>
          </p:nvSpPr>
          <p:spPr bwMode="auto">
            <a:xfrm>
              <a:off x="3062" y="1875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2" name="Oval 60"/>
            <p:cNvSpPr>
              <a:spLocks noChangeArrowheads="1"/>
            </p:cNvSpPr>
            <p:nvPr/>
          </p:nvSpPr>
          <p:spPr bwMode="auto">
            <a:xfrm>
              <a:off x="2798" y="1509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3" name="Oval 61"/>
            <p:cNvSpPr>
              <a:spLocks noChangeArrowheads="1"/>
            </p:cNvSpPr>
            <p:nvPr/>
          </p:nvSpPr>
          <p:spPr bwMode="auto">
            <a:xfrm>
              <a:off x="3326" y="1509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4" name="Arc 62"/>
            <p:cNvSpPr>
              <a:spLocks/>
            </p:cNvSpPr>
            <p:nvPr/>
          </p:nvSpPr>
          <p:spPr bwMode="auto">
            <a:xfrm flipH="1">
              <a:off x="2966" y="1194"/>
              <a:ext cx="108" cy="674"/>
            </a:xfrm>
            <a:custGeom>
              <a:avLst/>
              <a:gdLst>
                <a:gd name="G0" fmla="+- 1326 0 0"/>
                <a:gd name="G1" fmla="+- 21600 0 0"/>
                <a:gd name="G2" fmla="+- 21600 0 0"/>
                <a:gd name="T0" fmla="*/ 1326 w 22926"/>
                <a:gd name="T1" fmla="*/ 0 h 43200"/>
                <a:gd name="T2" fmla="*/ 0 w 22926"/>
                <a:gd name="T3" fmla="*/ 43159 h 43200"/>
                <a:gd name="T4" fmla="*/ 1326 w 2292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26" h="43200" fill="none" extrusionOk="0">
                  <a:moveTo>
                    <a:pt x="1325" y="0"/>
                  </a:moveTo>
                  <a:cubicBezTo>
                    <a:pt x="13255" y="0"/>
                    <a:pt x="22926" y="9670"/>
                    <a:pt x="22926" y="21600"/>
                  </a:cubicBezTo>
                  <a:cubicBezTo>
                    <a:pt x="22926" y="33529"/>
                    <a:pt x="13255" y="43200"/>
                    <a:pt x="1326" y="43200"/>
                  </a:cubicBezTo>
                  <a:cubicBezTo>
                    <a:pt x="883" y="43200"/>
                    <a:pt x="441" y="43186"/>
                    <a:pt x="-1" y="43159"/>
                  </a:cubicBezTo>
                </a:path>
                <a:path w="22926" h="43200" stroke="0" extrusionOk="0">
                  <a:moveTo>
                    <a:pt x="1325" y="0"/>
                  </a:moveTo>
                  <a:cubicBezTo>
                    <a:pt x="13255" y="0"/>
                    <a:pt x="22926" y="9670"/>
                    <a:pt x="22926" y="21600"/>
                  </a:cubicBezTo>
                  <a:cubicBezTo>
                    <a:pt x="22926" y="33529"/>
                    <a:pt x="13255" y="43200"/>
                    <a:pt x="1326" y="43200"/>
                  </a:cubicBezTo>
                  <a:cubicBezTo>
                    <a:pt x="883" y="43200"/>
                    <a:pt x="441" y="43186"/>
                    <a:pt x="-1" y="43159"/>
                  </a:cubicBezTo>
                  <a:lnTo>
                    <a:pt x="1326" y="21600"/>
                  </a:lnTo>
                  <a:close/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5" name="Arc 63"/>
            <p:cNvSpPr>
              <a:spLocks/>
            </p:cNvSpPr>
            <p:nvPr/>
          </p:nvSpPr>
          <p:spPr bwMode="auto">
            <a:xfrm>
              <a:off x="2582" y="1230"/>
              <a:ext cx="768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6" name="Text Box 64"/>
            <p:cNvSpPr txBox="1">
              <a:spLocks noChangeArrowheads="1"/>
            </p:cNvSpPr>
            <p:nvPr/>
          </p:nvSpPr>
          <p:spPr bwMode="auto">
            <a:xfrm>
              <a:off x="1248" y="2077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02817" name="Text Box 65"/>
            <p:cNvSpPr txBox="1">
              <a:spLocks noChangeArrowheads="1"/>
            </p:cNvSpPr>
            <p:nvPr/>
          </p:nvSpPr>
          <p:spPr bwMode="auto">
            <a:xfrm>
              <a:off x="3024" y="2077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202818" name="Text Box 66"/>
            <p:cNvSpPr txBox="1">
              <a:spLocks noChangeArrowheads="1"/>
            </p:cNvSpPr>
            <p:nvPr/>
          </p:nvSpPr>
          <p:spPr bwMode="auto">
            <a:xfrm>
              <a:off x="2745" y="142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  <p:sp>
          <p:nvSpPr>
            <p:cNvPr id="202819" name="Text Box 67"/>
            <p:cNvSpPr txBox="1">
              <a:spLocks noChangeArrowheads="1"/>
            </p:cNvSpPr>
            <p:nvPr/>
          </p:nvSpPr>
          <p:spPr bwMode="auto">
            <a:xfrm>
              <a:off x="3012" y="62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02820" name="Text Box 68"/>
            <p:cNvSpPr txBox="1">
              <a:spLocks noChangeArrowheads="1"/>
            </p:cNvSpPr>
            <p:nvPr/>
          </p:nvSpPr>
          <p:spPr bwMode="auto">
            <a:xfrm>
              <a:off x="3012" y="1302"/>
              <a:ext cx="27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10</a:t>
              </a:r>
            </a:p>
          </p:txBody>
        </p:sp>
        <p:sp>
          <p:nvSpPr>
            <p:cNvPr id="202821" name="Text Box 69"/>
            <p:cNvSpPr txBox="1">
              <a:spLocks noChangeArrowheads="1"/>
            </p:cNvSpPr>
            <p:nvPr/>
          </p:nvSpPr>
          <p:spPr bwMode="auto">
            <a:xfrm>
              <a:off x="2325" y="1029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02822" name="Text Box 70"/>
            <p:cNvSpPr txBox="1">
              <a:spLocks noChangeArrowheads="1"/>
            </p:cNvSpPr>
            <p:nvPr/>
          </p:nvSpPr>
          <p:spPr bwMode="auto">
            <a:xfrm>
              <a:off x="3120" y="933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202823" name="Text Box 71"/>
            <p:cNvSpPr txBox="1">
              <a:spLocks noChangeArrowheads="1"/>
            </p:cNvSpPr>
            <p:nvPr/>
          </p:nvSpPr>
          <p:spPr bwMode="auto">
            <a:xfrm>
              <a:off x="2388" y="1461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02824" name="Text Box 72"/>
            <p:cNvSpPr txBox="1">
              <a:spLocks noChangeArrowheads="1"/>
            </p:cNvSpPr>
            <p:nvPr/>
          </p:nvSpPr>
          <p:spPr bwMode="auto">
            <a:xfrm>
              <a:off x="2919" y="1751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02825" name="Text Box 73"/>
            <p:cNvSpPr txBox="1">
              <a:spLocks noChangeArrowheads="1"/>
            </p:cNvSpPr>
            <p:nvPr/>
          </p:nvSpPr>
          <p:spPr bwMode="auto">
            <a:xfrm>
              <a:off x="3639" y="137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02826" name="Text Box 74"/>
            <p:cNvSpPr txBox="1">
              <a:spLocks noChangeArrowheads="1"/>
            </p:cNvSpPr>
            <p:nvPr/>
          </p:nvSpPr>
          <p:spPr bwMode="auto">
            <a:xfrm>
              <a:off x="3639" y="975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202827" name="Text Box 75"/>
            <p:cNvSpPr txBox="1">
              <a:spLocks noChangeArrowheads="1"/>
            </p:cNvSpPr>
            <p:nvPr/>
          </p:nvSpPr>
          <p:spPr bwMode="auto">
            <a:xfrm>
              <a:off x="3285" y="1407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9</a:t>
              </a:r>
            </a:p>
          </p:txBody>
        </p:sp>
      </p:grpSp>
      <p:sp>
        <p:nvSpPr>
          <p:cNvPr id="202874" name="AutoShape 122"/>
          <p:cNvSpPr>
            <a:spLocks noChangeArrowheads="1"/>
          </p:cNvSpPr>
          <p:nvPr/>
        </p:nvSpPr>
        <p:spPr bwMode="auto">
          <a:xfrm>
            <a:off x="2743200" y="3200400"/>
            <a:ext cx="1828800" cy="685800"/>
          </a:xfrm>
          <a:prstGeom prst="wedgeRoundRectCallout">
            <a:avLst>
              <a:gd name="adj1" fmla="val -44532"/>
              <a:gd name="adj2" fmla="val -129167"/>
              <a:gd name="adj3" fmla="val 16667"/>
            </a:avLst>
          </a:prstGeom>
          <a:solidFill>
            <a:schemeClr val="accent1"/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彼得森图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2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28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2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2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utoUpdateAnimBg="0"/>
      <p:bldP spid="20287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826D-6734-455E-A24A-8507BE7AA358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7696-A5DA-447B-A193-B01E7E2A4327}" type="slidenum">
              <a:rPr lang="en-US" altLang="zh-CN"/>
              <a:pPr/>
              <a:t>58</a:t>
            </a:fld>
            <a:r>
              <a:rPr lang="en-US" altLang="zh-CN"/>
              <a:t>/171</a:t>
            </a: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两个图同构的必要条件</a:t>
            </a:r>
          </a:p>
        </p:txBody>
      </p:sp>
      <p:sp>
        <p:nvSpPr>
          <p:cNvPr id="249859" name="Rectangle 3"/>
          <p:cNvSpPr>
            <a:spLocks noChangeArrowheads="1"/>
          </p:cNvSpPr>
          <p:nvPr/>
        </p:nvSpPr>
        <p:spPr bwMode="auto">
          <a:xfrm>
            <a:off x="1547813" y="1125538"/>
            <a:ext cx="60960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eaLnBrk="0" hangingPunct="0">
              <a:lnSpc>
                <a:spcPct val="130000"/>
              </a:lnSpc>
              <a:buClr>
                <a:srgbClr val="FF0000"/>
              </a:buClr>
              <a:buFontTx/>
              <a:buAutoNum type="arabicParenR"/>
            </a:pP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结点数目相同；</a:t>
            </a:r>
          </a:p>
          <a:p>
            <a:pPr marL="533400" indent="-533400" eaLnBrk="0" hangingPunct="0">
              <a:lnSpc>
                <a:spcPct val="130000"/>
              </a:lnSpc>
              <a:buClr>
                <a:srgbClr val="FF0000"/>
              </a:buClr>
              <a:buFontTx/>
              <a:buAutoNum type="arabicParenR"/>
            </a:pP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边数相同；</a:t>
            </a:r>
          </a:p>
          <a:p>
            <a:pPr marL="533400" indent="-533400" eaLnBrk="0" hangingPunct="0">
              <a:lnSpc>
                <a:spcPct val="130000"/>
              </a:lnSpc>
              <a:buClr>
                <a:srgbClr val="FF0000"/>
              </a:buClr>
              <a:buFontTx/>
              <a:buAutoNum type="arabicParenR"/>
            </a:pP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度数相同的结点数相同。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1219200" y="3683000"/>
            <a:ext cx="7696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宋体" pitchFamily="2" charset="-122"/>
                <a:ea typeface="黑体" pitchFamily="2" charset="-122"/>
              </a:rPr>
              <a:t>注意：这三个条件并不是充分条件。例如下面两个图满足这三个条件，但它们不同构。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28D4-4C9B-481E-9688-6B3CF30671E8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3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06A3-560D-4945-9461-FE8364A15951}" type="slidenum">
              <a:rPr lang="en-US" altLang="zh-CN"/>
              <a:pPr/>
              <a:t>59</a:t>
            </a:fld>
            <a:r>
              <a:rPr lang="en-US" altLang="zh-CN"/>
              <a:t>/171</a:t>
            </a: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两个图同构的必要条件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1547813" y="1125538"/>
            <a:ext cx="60960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eaLnBrk="0" hangingPunct="0">
              <a:lnSpc>
                <a:spcPct val="130000"/>
              </a:lnSpc>
              <a:buClr>
                <a:srgbClr val="FF0000"/>
              </a:buClr>
              <a:buFontTx/>
              <a:buAutoNum type="arabicParenR"/>
            </a:pPr>
            <a:r>
              <a:rPr lang="zh-CN" altLang="en-US" sz="3600">
                <a:ea typeface="楷体_GB2312" pitchFamily="49" charset="-122"/>
              </a:rPr>
              <a:t>结点数目相同；</a:t>
            </a:r>
          </a:p>
          <a:p>
            <a:pPr marL="533400" indent="-533400" eaLnBrk="0" hangingPunct="0">
              <a:lnSpc>
                <a:spcPct val="130000"/>
              </a:lnSpc>
              <a:buClr>
                <a:srgbClr val="FF0000"/>
              </a:buClr>
              <a:buFontTx/>
              <a:buAutoNum type="arabicParenR"/>
            </a:pPr>
            <a:r>
              <a:rPr lang="zh-CN" altLang="en-US" sz="3600">
                <a:ea typeface="楷体_GB2312" pitchFamily="49" charset="-122"/>
              </a:rPr>
              <a:t>边数相同；</a:t>
            </a:r>
          </a:p>
          <a:p>
            <a:pPr marL="533400" indent="-533400" eaLnBrk="0" hangingPunct="0">
              <a:lnSpc>
                <a:spcPct val="130000"/>
              </a:lnSpc>
              <a:buClr>
                <a:srgbClr val="FF0000"/>
              </a:buClr>
              <a:buFontTx/>
              <a:buAutoNum type="arabicParenR"/>
            </a:pPr>
            <a:r>
              <a:rPr lang="zh-CN" altLang="en-US" sz="3600">
                <a:ea typeface="楷体_GB2312" pitchFamily="49" charset="-122"/>
              </a:rPr>
              <a:t>度数相同的结点数相同。</a:t>
            </a: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1219200" y="3683000"/>
            <a:ext cx="7696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  <a:ea typeface="黑体" pitchFamily="2" charset="-122"/>
              </a:rPr>
              <a:t>注意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：这三个条件并不是充分条件。例如下面两个图满足这三个条件，但它们不同构。</a:t>
            </a:r>
          </a:p>
        </p:txBody>
      </p:sp>
      <p:grpSp>
        <p:nvGrpSpPr>
          <p:cNvPr id="203782" name="Group 6"/>
          <p:cNvGrpSpPr>
            <a:grpSpLocks/>
          </p:cNvGrpSpPr>
          <p:nvPr/>
        </p:nvGrpSpPr>
        <p:grpSpPr bwMode="auto">
          <a:xfrm>
            <a:off x="2319338" y="4848225"/>
            <a:ext cx="2252662" cy="1400175"/>
            <a:chOff x="1296" y="2967"/>
            <a:chExt cx="1419" cy="882"/>
          </a:xfrm>
        </p:grpSpPr>
        <p:sp>
          <p:nvSpPr>
            <p:cNvPr id="203783" name="Text Box 7"/>
            <p:cNvSpPr txBox="1">
              <a:spLocks noChangeArrowheads="1"/>
            </p:cNvSpPr>
            <p:nvPr/>
          </p:nvSpPr>
          <p:spPr bwMode="auto">
            <a:xfrm>
              <a:off x="1964" y="2967"/>
              <a:ext cx="9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y</a:t>
              </a:r>
            </a:p>
          </p:txBody>
        </p:sp>
        <p:sp>
          <p:nvSpPr>
            <p:cNvPr id="203784" name="Line 8"/>
            <p:cNvSpPr>
              <a:spLocks noChangeShapeType="1"/>
            </p:cNvSpPr>
            <p:nvPr/>
          </p:nvSpPr>
          <p:spPr bwMode="auto">
            <a:xfrm>
              <a:off x="2007" y="333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785" name="Line 9"/>
            <p:cNvSpPr>
              <a:spLocks noChangeShapeType="1"/>
            </p:cNvSpPr>
            <p:nvPr/>
          </p:nvSpPr>
          <p:spPr bwMode="auto">
            <a:xfrm>
              <a:off x="1344" y="364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786" name="Oval 10"/>
            <p:cNvSpPr>
              <a:spLocks noChangeArrowheads="1"/>
            </p:cNvSpPr>
            <p:nvPr/>
          </p:nvSpPr>
          <p:spPr bwMode="auto">
            <a:xfrm>
              <a:off x="1296" y="3607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787" name="Oval 11"/>
            <p:cNvSpPr>
              <a:spLocks noChangeArrowheads="1"/>
            </p:cNvSpPr>
            <p:nvPr/>
          </p:nvSpPr>
          <p:spPr bwMode="auto">
            <a:xfrm>
              <a:off x="1633" y="3607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788" name="Oval 12"/>
            <p:cNvSpPr>
              <a:spLocks noChangeArrowheads="1"/>
            </p:cNvSpPr>
            <p:nvPr/>
          </p:nvSpPr>
          <p:spPr bwMode="auto">
            <a:xfrm>
              <a:off x="1971" y="3607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789" name="Oval 13"/>
            <p:cNvSpPr>
              <a:spLocks noChangeArrowheads="1"/>
            </p:cNvSpPr>
            <p:nvPr/>
          </p:nvSpPr>
          <p:spPr bwMode="auto">
            <a:xfrm>
              <a:off x="2309" y="3607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790" name="Oval 14"/>
            <p:cNvSpPr>
              <a:spLocks noChangeArrowheads="1"/>
            </p:cNvSpPr>
            <p:nvPr/>
          </p:nvSpPr>
          <p:spPr bwMode="auto">
            <a:xfrm>
              <a:off x="2647" y="3607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791" name="Oval 15"/>
            <p:cNvSpPr>
              <a:spLocks noChangeArrowheads="1"/>
            </p:cNvSpPr>
            <p:nvPr/>
          </p:nvSpPr>
          <p:spPr bwMode="auto">
            <a:xfrm>
              <a:off x="1968" y="3253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792" name="Text Box 16"/>
            <p:cNvSpPr txBox="1">
              <a:spLocks noChangeArrowheads="1"/>
            </p:cNvSpPr>
            <p:nvPr/>
          </p:nvSpPr>
          <p:spPr bwMode="auto">
            <a:xfrm>
              <a:off x="1964" y="3577"/>
              <a:ext cx="9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x</a:t>
              </a:r>
            </a:p>
          </p:txBody>
        </p:sp>
        <p:sp>
          <p:nvSpPr>
            <p:cNvPr id="203793" name="Text Box 17"/>
            <p:cNvSpPr txBox="1">
              <a:spLocks noChangeArrowheads="1"/>
            </p:cNvSpPr>
            <p:nvPr/>
          </p:nvSpPr>
          <p:spPr bwMode="auto">
            <a:xfrm>
              <a:off x="1623" y="3577"/>
              <a:ext cx="9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u</a:t>
              </a:r>
            </a:p>
          </p:txBody>
        </p:sp>
        <p:sp>
          <p:nvSpPr>
            <p:cNvPr id="203794" name="Text Box 18"/>
            <p:cNvSpPr txBox="1">
              <a:spLocks noChangeArrowheads="1"/>
            </p:cNvSpPr>
            <p:nvPr/>
          </p:nvSpPr>
          <p:spPr bwMode="auto">
            <a:xfrm>
              <a:off x="2304" y="3577"/>
              <a:ext cx="9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</a:p>
          </p:txBody>
        </p:sp>
      </p:grpSp>
      <p:grpSp>
        <p:nvGrpSpPr>
          <p:cNvPr id="203795" name="Group 19"/>
          <p:cNvGrpSpPr>
            <a:grpSpLocks/>
          </p:cNvGrpSpPr>
          <p:nvPr/>
        </p:nvGrpSpPr>
        <p:grpSpPr bwMode="auto">
          <a:xfrm>
            <a:off x="5576888" y="4786313"/>
            <a:ext cx="2282825" cy="1462087"/>
            <a:chOff x="3177" y="2928"/>
            <a:chExt cx="1438" cy="921"/>
          </a:xfrm>
        </p:grpSpPr>
        <p:sp>
          <p:nvSpPr>
            <p:cNvPr id="203796" name="Line 20"/>
            <p:cNvSpPr>
              <a:spLocks noChangeShapeType="1"/>
            </p:cNvSpPr>
            <p:nvPr/>
          </p:nvSpPr>
          <p:spPr bwMode="auto">
            <a:xfrm>
              <a:off x="4234" y="331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797" name="Line 21"/>
            <p:cNvSpPr>
              <a:spLocks noChangeShapeType="1"/>
            </p:cNvSpPr>
            <p:nvPr/>
          </p:nvSpPr>
          <p:spPr bwMode="auto">
            <a:xfrm>
              <a:off x="3225" y="3630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798" name="Oval 22"/>
            <p:cNvSpPr>
              <a:spLocks noChangeArrowheads="1"/>
            </p:cNvSpPr>
            <p:nvPr/>
          </p:nvSpPr>
          <p:spPr bwMode="auto">
            <a:xfrm>
              <a:off x="3177" y="3589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799" name="Oval 23"/>
            <p:cNvSpPr>
              <a:spLocks noChangeArrowheads="1"/>
            </p:cNvSpPr>
            <p:nvPr/>
          </p:nvSpPr>
          <p:spPr bwMode="auto">
            <a:xfrm>
              <a:off x="3514" y="3589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00" name="Oval 24"/>
            <p:cNvSpPr>
              <a:spLocks noChangeArrowheads="1"/>
            </p:cNvSpPr>
            <p:nvPr/>
          </p:nvSpPr>
          <p:spPr bwMode="auto">
            <a:xfrm>
              <a:off x="3852" y="3589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01" name="Oval 25"/>
            <p:cNvSpPr>
              <a:spLocks noChangeArrowheads="1"/>
            </p:cNvSpPr>
            <p:nvPr/>
          </p:nvSpPr>
          <p:spPr bwMode="auto">
            <a:xfrm>
              <a:off x="4190" y="3589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02" name="Oval 26"/>
            <p:cNvSpPr>
              <a:spLocks noChangeArrowheads="1"/>
            </p:cNvSpPr>
            <p:nvPr/>
          </p:nvSpPr>
          <p:spPr bwMode="auto">
            <a:xfrm>
              <a:off x="4528" y="3589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03" name="Oval 27"/>
            <p:cNvSpPr>
              <a:spLocks noChangeArrowheads="1"/>
            </p:cNvSpPr>
            <p:nvPr/>
          </p:nvSpPr>
          <p:spPr bwMode="auto">
            <a:xfrm>
              <a:off x="4195" y="3235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04" name="Text Box 28"/>
            <p:cNvSpPr txBox="1">
              <a:spLocks noChangeArrowheads="1"/>
            </p:cNvSpPr>
            <p:nvPr/>
          </p:nvSpPr>
          <p:spPr bwMode="auto">
            <a:xfrm>
              <a:off x="4181" y="3577"/>
              <a:ext cx="9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x</a:t>
              </a:r>
            </a:p>
          </p:txBody>
        </p:sp>
        <p:sp>
          <p:nvSpPr>
            <p:cNvPr id="203805" name="Text Box 29"/>
            <p:cNvSpPr txBox="1">
              <a:spLocks noChangeArrowheads="1"/>
            </p:cNvSpPr>
            <p:nvPr/>
          </p:nvSpPr>
          <p:spPr bwMode="auto">
            <a:xfrm>
              <a:off x="4181" y="2928"/>
              <a:ext cx="9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y</a:t>
              </a:r>
            </a:p>
          </p:txBody>
        </p:sp>
        <p:sp>
          <p:nvSpPr>
            <p:cNvPr id="203806" name="Text Box 30"/>
            <p:cNvSpPr txBox="1">
              <a:spLocks noChangeArrowheads="1"/>
            </p:cNvSpPr>
            <p:nvPr/>
          </p:nvSpPr>
          <p:spPr bwMode="auto">
            <a:xfrm>
              <a:off x="4524" y="3577"/>
              <a:ext cx="9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</a:p>
          </p:txBody>
        </p:sp>
        <p:sp>
          <p:nvSpPr>
            <p:cNvPr id="203807" name="Text Box 31"/>
            <p:cNvSpPr txBox="1">
              <a:spLocks noChangeArrowheads="1"/>
            </p:cNvSpPr>
            <p:nvPr/>
          </p:nvSpPr>
          <p:spPr bwMode="auto">
            <a:xfrm>
              <a:off x="3840" y="3577"/>
              <a:ext cx="9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u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72ED-AB40-47E4-A314-4A1C6E05A81A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5CE-DD85-4249-9404-E71E518ACAB0}" type="slidenum">
              <a:rPr lang="en-US" altLang="zh-CN"/>
              <a:pPr/>
              <a:t>6</a:t>
            </a:fld>
            <a:r>
              <a:rPr lang="en-US" altLang="zh-CN"/>
              <a:t>/171</a:t>
            </a: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图的定义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1042988" y="1125538"/>
            <a:ext cx="77644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CC00CC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是一个序偶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971550" y="1557338"/>
            <a:ext cx="786765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，其中：</a:t>
            </a:r>
          </a:p>
          <a:p>
            <a:pPr marL="457200" indent="-4572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是一个有限的非空集合，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(i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1,2,3,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,n)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结点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简称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点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结点集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是一个有限的集合，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(i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1,2,3,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,m)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称为边，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为边集，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中的每个元素都是由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中不同结点所构成的无序对，且不含重复元素。</a:t>
            </a:r>
          </a:p>
          <a:p>
            <a:pPr marL="457200" indent="-4572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kumimoji="0"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）图</a:t>
            </a:r>
            <a:r>
              <a:rPr kumimoji="0"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的结点数称为</a:t>
            </a:r>
            <a:r>
              <a:rPr kumimoji="0"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的阶，用</a:t>
            </a:r>
            <a:r>
              <a:rPr kumimoji="0"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0"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表示，</a:t>
            </a:r>
            <a:r>
              <a:rPr kumimoji="0"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的边数用</a:t>
            </a:r>
            <a:r>
              <a:rPr kumimoji="0"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0"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表示，也可表示成</a:t>
            </a:r>
            <a:r>
              <a:rPr kumimoji="0"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</a:t>
            </a:r>
            <a:r>
              <a:rPr kumimoji="0"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(G)=m</a:t>
            </a:r>
            <a:r>
              <a:rPr kumimoji="0"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D932-16D9-47F3-A5A4-9B7216EFDBC6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3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E4EB-55ED-4CAC-8A35-B7562B96C898}" type="slidenum">
              <a:rPr lang="en-US" altLang="zh-CN"/>
              <a:pPr/>
              <a:t>60</a:t>
            </a:fld>
            <a:r>
              <a:rPr lang="en-US" altLang="zh-CN"/>
              <a:t>/171</a:t>
            </a: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两个图同构的必要条件</a:t>
            </a: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1547813" y="1125538"/>
            <a:ext cx="60960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eaLnBrk="0" hangingPunct="0">
              <a:lnSpc>
                <a:spcPct val="130000"/>
              </a:lnSpc>
              <a:buClr>
                <a:srgbClr val="FF0000"/>
              </a:buClr>
              <a:buFontTx/>
              <a:buAutoNum type="arabicParenR"/>
            </a:pPr>
            <a:r>
              <a:rPr lang="zh-CN" altLang="en-US" sz="3600">
                <a:ea typeface="楷体_GB2312" pitchFamily="49" charset="-122"/>
              </a:rPr>
              <a:t>结点数目相同；</a:t>
            </a:r>
          </a:p>
          <a:p>
            <a:pPr marL="533400" indent="-533400" eaLnBrk="0" hangingPunct="0">
              <a:lnSpc>
                <a:spcPct val="130000"/>
              </a:lnSpc>
              <a:buClr>
                <a:srgbClr val="FF0000"/>
              </a:buClr>
              <a:buFontTx/>
              <a:buAutoNum type="arabicParenR"/>
            </a:pPr>
            <a:r>
              <a:rPr lang="zh-CN" altLang="en-US" sz="3600">
                <a:ea typeface="楷体_GB2312" pitchFamily="49" charset="-122"/>
              </a:rPr>
              <a:t>边数相同；</a:t>
            </a:r>
          </a:p>
          <a:p>
            <a:pPr marL="533400" indent="-533400" eaLnBrk="0" hangingPunct="0">
              <a:lnSpc>
                <a:spcPct val="130000"/>
              </a:lnSpc>
              <a:buClr>
                <a:srgbClr val="FF0000"/>
              </a:buClr>
              <a:buFontTx/>
              <a:buAutoNum type="arabicParenR"/>
            </a:pPr>
            <a:r>
              <a:rPr lang="zh-CN" altLang="en-US" sz="3600">
                <a:ea typeface="楷体_GB2312" pitchFamily="49" charset="-122"/>
              </a:rPr>
              <a:t>度数相同的结点数相同。</a:t>
            </a:r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1219200" y="3683000"/>
            <a:ext cx="7696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  <a:ea typeface="黑体" pitchFamily="2" charset="-122"/>
              </a:rPr>
              <a:t>注意</a:t>
            </a:r>
            <a:r>
              <a:rPr lang="zh-CN" altLang="en-US" sz="2800" b="1">
                <a:latin typeface="宋体" pitchFamily="2" charset="-122"/>
                <a:ea typeface="黑体" pitchFamily="2" charset="-122"/>
              </a:rPr>
              <a:t>：这三个条件并不是充分条件。例如下面两个图满足这三个条件，但它们不同构。</a:t>
            </a:r>
          </a:p>
        </p:txBody>
      </p:sp>
      <p:grpSp>
        <p:nvGrpSpPr>
          <p:cNvPr id="251909" name="Group 5"/>
          <p:cNvGrpSpPr>
            <a:grpSpLocks/>
          </p:cNvGrpSpPr>
          <p:nvPr/>
        </p:nvGrpSpPr>
        <p:grpSpPr bwMode="auto">
          <a:xfrm>
            <a:off x="2319338" y="4848225"/>
            <a:ext cx="2252662" cy="1400175"/>
            <a:chOff x="1296" y="2967"/>
            <a:chExt cx="1419" cy="882"/>
          </a:xfrm>
        </p:grpSpPr>
        <p:sp>
          <p:nvSpPr>
            <p:cNvPr id="251910" name="Text Box 6"/>
            <p:cNvSpPr txBox="1">
              <a:spLocks noChangeArrowheads="1"/>
            </p:cNvSpPr>
            <p:nvPr/>
          </p:nvSpPr>
          <p:spPr bwMode="auto">
            <a:xfrm>
              <a:off x="1964" y="2967"/>
              <a:ext cx="9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y</a:t>
              </a:r>
            </a:p>
          </p:txBody>
        </p:sp>
        <p:sp>
          <p:nvSpPr>
            <p:cNvPr id="251911" name="Line 7"/>
            <p:cNvSpPr>
              <a:spLocks noChangeShapeType="1"/>
            </p:cNvSpPr>
            <p:nvPr/>
          </p:nvSpPr>
          <p:spPr bwMode="auto">
            <a:xfrm>
              <a:off x="2007" y="333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1912" name="Line 8"/>
            <p:cNvSpPr>
              <a:spLocks noChangeShapeType="1"/>
            </p:cNvSpPr>
            <p:nvPr/>
          </p:nvSpPr>
          <p:spPr bwMode="auto">
            <a:xfrm>
              <a:off x="1344" y="364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1913" name="Oval 9"/>
            <p:cNvSpPr>
              <a:spLocks noChangeArrowheads="1"/>
            </p:cNvSpPr>
            <p:nvPr/>
          </p:nvSpPr>
          <p:spPr bwMode="auto">
            <a:xfrm>
              <a:off x="1296" y="3607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1914" name="Oval 10"/>
            <p:cNvSpPr>
              <a:spLocks noChangeArrowheads="1"/>
            </p:cNvSpPr>
            <p:nvPr/>
          </p:nvSpPr>
          <p:spPr bwMode="auto">
            <a:xfrm>
              <a:off x="1633" y="3607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1915" name="Oval 11"/>
            <p:cNvSpPr>
              <a:spLocks noChangeArrowheads="1"/>
            </p:cNvSpPr>
            <p:nvPr/>
          </p:nvSpPr>
          <p:spPr bwMode="auto">
            <a:xfrm>
              <a:off x="1971" y="3607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1916" name="Oval 12"/>
            <p:cNvSpPr>
              <a:spLocks noChangeArrowheads="1"/>
            </p:cNvSpPr>
            <p:nvPr/>
          </p:nvSpPr>
          <p:spPr bwMode="auto">
            <a:xfrm>
              <a:off x="2309" y="3607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1917" name="Oval 13"/>
            <p:cNvSpPr>
              <a:spLocks noChangeArrowheads="1"/>
            </p:cNvSpPr>
            <p:nvPr/>
          </p:nvSpPr>
          <p:spPr bwMode="auto">
            <a:xfrm>
              <a:off x="2647" y="3607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1918" name="Oval 14"/>
            <p:cNvSpPr>
              <a:spLocks noChangeArrowheads="1"/>
            </p:cNvSpPr>
            <p:nvPr/>
          </p:nvSpPr>
          <p:spPr bwMode="auto">
            <a:xfrm>
              <a:off x="1968" y="3253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1919" name="Text Box 15"/>
            <p:cNvSpPr txBox="1">
              <a:spLocks noChangeArrowheads="1"/>
            </p:cNvSpPr>
            <p:nvPr/>
          </p:nvSpPr>
          <p:spPr bwMode="auto">
            <a:xfrm>
              <a:off x="1964" y="3577"/>
              <a:ext cx="9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x</a:t>
              </a:r>
            </a:p>
          </p:txBody>
        </p:sp>
        <p:sp>
          <p:nvSpPr>
            <p:cNvPr id="251920" name="Text Box 16"/>
            <p:cNvSpPr txBox="1">
              <a:spLocks noChangeArrowheads="1"/>
            </p:cNvSpPr>
            <p:nvPr/>
          </p:nvSpPr>
          <p:spPr bwMode="auto">
            <a:xfrm>
              <a:off x="1623" y="3577"/>
              <a:ext cx="9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u</a:t>
              </a:r>
            </a:p>
          </p:txBody>
        </p:sp>
        <p:sp>
          <p:nvSpPr>
            <p:cNvPr id="251921" name="Text Box 17"/>
            <p:cNvSpPr txBox="1">
              <a:spLocks noChangeArrowheads="1"/>
            </p:cNvSpPr>
            <p:nvPr/>
          </p:nvSpPr>
          <p:spPr bwMode="auto">
            <a:xfrm>
              <a:off x="2304" y="3577"/>
              <a:ext cx="9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</a:p>
          </p:txBody>
        </p:sp>
      </p:grpSp>
      <p:grpSp>
        <p:nvGrpSpPr>
          <p:cNvPr id="251922" name="Group 18"/>
          <p:cNvGrpSpPr>
            <a:grpSpLocks/>
          </p:cNvGrpSpPr>
          <p:nvPr/>
        </p:nvGrpSpPr>
        <p:grpSpPr bwMode="auto">
          <a:xfrm>
            <a:off x="5576888" y="4786313"/>
            <a:ext cx="2282825" cy="1462087"/>
            <a:chOff x="3177" y="2928"/>
            <a:chExt cx="1438" cy="921"/>
          </a:xfrm>
        </p:grpSpPr>
        <p:sp>
          <p:nvSpPr>
            <p:cNvPr id="251923" name="Line 19"/>
            <p:cNvSpPr>
              <a:spLocks noChangeShapeType="1"/>
            </p:cNvSpPr>
            <p:nvPr/>
          </p:nvSpPr>
          <p:spPr bwMode="auto">
            <a:xfrm>
              <a:off x="4234" y="331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1924" name="Line 20"/>
            <p:cNvSpPr>
              <a:spLocks noChangeShapeType="1"/>
            </p:cNvSpPr>
            <p:nvPr/>
          </p:nvSpPr>
          <p:spPr bwMode="auto">
            <a:xfrm>
              <a:off x="3225" y="3630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1925" name="Oval 21"/>
            <p:cNvSpPr>
              <a:spLocks noChangeArrowheads="1"/>
            </p:cNvSpPr>
            <p:nvPr/>
          </p:nvSpPr>
          <p:spPr bwMode="auto">
            <a:xfrm>
              <a:off x="3177" y="3589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1926" name="Oval 22"/>
            <p:cNvSpPr>
              <a:spLocks noChangeArrowheads="1"/>
            </p:cNvSpPr>
            <p:nvPr/>
          </p:nvSpPr>
          <p:spPr bwMode="auto">
            <a:xfrm>
              <a:off x="3514" y="3589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1927" name="Oval 23"/>
            <p:cNvSpPr>
              <a:spLocks noChangeArrowheads="1"/>
            </p:cNvSpPr>
            <p:nvPr/>
          </p:nvSpPr>
          <p:spPr bwMode="auto">
            <a:xfrm>
              <a:off x="3852" y="3589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1928" name="Oval 24"/>
            <p:cNvSpPr>
              <a:spLocks noChangeArrowheads="1"/>
            </p:cNvSpPr>
            <p:nvPr/>
          </p:nvSpPr>
          <p:spPr bwMode="auto">
            <a:xfrm>
              <a:off x="4190" y="3589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1929" name="Oval 25"/>
            <p:cNvSpPr>
              <a:spLocks noChangeArrowheads="1"/>
            </p:cNvSpPr>
            <p:nvPr/>
          </p:nvSpPr>
          <p:spPr bwMode="auto">
            <a:xfrm>
              <a:off x="4528" y="3589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1930" name="Oval 26"/>
            <p:cNvSpPr>
              <a:spLocks noChangeArrowheads="1"/>
            </p:cNvSpPr>
            <p:nvPr/>
          </p:nvSpPr>
          <p:spPr bwMode="auto">
            <a:xfrm>
              <a:off x="4195" y="3235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1931" name="Text Box 27"/>
            <p:cNvSpPr txBox="1">
              <a:spLocks noChangeArrowheads="1"/>
            </p:cNvSpPr>
            <p:nvPr/>
          </p:nvSpPr>
          <p:spPr bwMode="auto">
            <a:xfrm>
              <a:off x="4181" y="3577"/>
              <a:ext cx="9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x</a:t>
              </a:r>
            </a:p>
          </p:txBody>
        </p:sp>
        <p:sp>
          <p:nvSpPr>
            <p:cNvPr id="251932" name="Text Box 28"/>
            <p:cNvSpPr txBox="1">
              <a:spLocks noChangeArrowheads="1"/>
            </p:cNvSpPr>
            <p:nvPr/>
          </p:nvSpPr>
          <p:spPr bwMode="auto">
            <a:xfrm>
              <a:off x="4181" y="2928"/>
              <a:ext cx="9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y</a:t>
              </a:r>
            </a:p>
          </p:txBody>
        </p:sp>
        <p:sp>
          <p:nvSpPr>
            <p:cNvPr id="251933" name="Text Box 29"/>
            <p:cNvSpPr txBox="1">
              <a:spLocks noChangeArrowheads="1"/>
            </p:cNvSpPr>
            <p:nvPr/>
          </p:nvSpPr>
          <p:spPr bwMode="auto">
            <a:xfrm>
              <a:off x="4524" y="3577"/>
              <a:ext cx="9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</a:p>
          </p:txBody>
        </p:sp>
        <p:sp>
          <p:nvSpPr>
            <p:cNvPr id="251934" name="Text Box 30"/>
            <p:cNvSpPr txBox="1">
              <a:spLocks noChangeArrowheads="1"/>
            </p:cNvSpPr>
            <p:nvPr/>
          </p:nvSpPr>
          <p:spPr bwMode="auto">
            <a:xfrm>
              <a:off x="3840" y="3577"/>
              <a:ext cx="9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u</a:t>
              </a:r>
            </a:p>
          </p:txBody>
        </p:sp>
      </p:grpSp>
      <p:sp>
        <p:nvSpPr>
          <p:cNvPr id="251935" name="Rectangle 31"/>
          <p:cNvSpPr>
            <a:spLocks noChangeArrowheads="1"/>
          </p:cNvSpPr>
          <p:nvPr/>
        </p:nvSpPr>
        <p:spPr bwMode="auto">
          <a:xfrm>
            <a:off x="1143000" y="3840163"/>
            <a:ext cx="7696200" cy="579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若图的结点可以任意挪动位置，而边</a:t>
            </a:r>
          </a:p>
        </p:txBody>
      </p:sp>
      <p:sp>
        <p:nvSpPr>
          <p:cNvPr id="251936" name="Rectangle 32"/>
          <p:cNvSpPr>
            <a:spLocks noChangeArrowheads="1"/>
          </p:cNvSpPr>
          <p:nvPr/>
        </p:nvSpPr>
        <p:spPr bwMode="auto">
          <a:xfrm>
            <a:off x="1219200" y="4343400"/>
            <a:ext cx="7696200" cy="1992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是完全弹性的，只要在不拉断的条件下，</a:t>
            </a:r>
          </a:p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一个图可以变形为另一个图，那么这两个</a:t>
            </a:r>
          </a:p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图是同构的。</a:t>
            </a:r>
            <a:r>
              <a:rPr lang="zh-CN" altLang="en-US" sz="32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如下图所示：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6331-0B09-4C90-AA8D-57691BB70A9D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8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FA77-ADA5-4D24-BAD8-69094045946A}" type="slidenum">
              <a:rPr lang="en-US" altLang="zh-CN"/>
              <a:pPr/>
              <a:t>61</a:t>
            </a:fld>
            <a:r>
              <a:rPr lang="en-US" altLang="zh-CN"/>
              <a:t>/171</a:t>
            </a:r>
          </a:p>
        </p:txBody>
      </p:sp>
      <p:grpSp>
        <p:nvGrpSpPr>
          <p:cNvPr id="252930" name="Group 2"/>
          <p:cNvGrpSpPr>
            <a:grpSpLocks/>
          </p:cNvGrpSpPr>
          <p:nvPr/>
        </p:nvGrpSpPr>
        <p:grpSpPr bwMode="auto">
          <a:xfrm>
            <a:off x="2209800" y="1252538"/>
            <a:ext cx="1847850" cy="1871662"/>
            <a:chOff x="2064" y="912"/>
            <a:chExt cx="1164" cy="1179"/>
          </a:xfrm>
        </p:grpSpPr>
        <p:sp>
          <p:nvSpPr>
            <p:cNvPr id="252931" name="Line 3"/>
            <p:cNvSpPr>
              <a:spLocks noChangeShapeType="1"/>
            </p:cNvSpPr>
            <p:nvPr/>
          </p:nvSpPr>
          <p:spPr bwMode="auto">
            <a:xfrm>
              <a:off x="2282" y="1942"/>
              <a:ext cx="714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32" name="Line 4"/>
            <p:cNvSpPr>
              <a:spLocks noChangeShapeType="1"/>
            </p:cNvSpPr>
            <p:nvPr/>
          </p:nvSpPr>
          <p:spPr bwMode="auto">
            <a:xfrm flipH="1">
              <a:off x="2276" y="1222"/>
              <a:ext cx="737" cy="70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33" name="Line 5"/>
            <p:cNvSpPr>
              <a:spLocks noChangeShapeType="1"/>
            </p:cNvSpPr>
            <p:nvPr/>
          </p:nvSpPr>
          <p:spPr bwMode="auto">
            <a:xfrm flipV="1">
              <a:off x="2242" y="1213"/>
              <a:ext cx="0" cy="6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34" name="Oval 6"/>
            <p:cNvSpPr>
              <a:spLocks noChangeArrowheads="1"/>
            </p:cNvSpPr>
            <p:nvPr/>
          </p:nvSpPr>
          <p:spPr bwMode="auto">
            <a:xfrm>
              <a:off x="2223" y="1159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35" name="Oval 7"/>
            <p:cNvSpPr>
              <a:spLocks noChangeArrowheads="1"/>
            </p:cNvSpPr>
            <p:nvPr/>
          </p:nvSpPr>
          <p:spPr bwMode="auto">
            <a:xfrm>
              <a:off x="2223" y="1910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36" name="Oval 8"/>
            <p:cNvSpPr>
              <a:spLocks noChangeArrowheads="1"/>
            </p:cNvSpPr>
            <p:nvPr/>
          </p:nvSpPr>
          <p:spPr bwMode="auto">
            <a:xfrm>
              <a:off x="3002" y="1901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37" name="Oval 9"/>
            <p:cNvSpPr>
              <a:spLocks noChangeArrowheads="1"/>
            </p:cNvSpPr>
            <p:nvPr/>
          </p:nvSpPr>
          <p:spPr bwMode="auto">
            <a:xfrm>
              <a:off x="3002" y="1159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38" name="Line 10"/>
            <p:cNvSpPr>
              <a:spLocks noChangeShapeType="1"/>
            </p:cNvSpPr>
            <p:nvPr/>
          </p:nvSpPr>
          <p:spPr bwMode="auto">
            <a:xfrm flipV="1">
              <a:off x="3034" y="1214"/>
              <a:ext cx="0" cy="6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39" name="Line 11"/>
            <p:cNvSpPr>
              <a:spLocks noChangeShapeType="1"/>
            </p:cNvSpPr>
            <p:nvPr/>
          </p:nvSpPr>
          <p:spPr bwMode="auto">
            <a:xfrm>
              <a:off x="2282" y="1179"/>
              <a:ext cx="714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40" name="Line 12"/>
            <p:cNvSpPr>
              <a:spLocks noChangeShapeType="1"/>
            </p:cNvSpPr>
            <p:nvPr/>
          </p:nvSpPr>
          <p:spPr bwMode="auto">
            <a:xfrm>
              <a:off x="2274" y="1214"/>
              <a:ext cx="743" cy="70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41" name="Text Box 13"/>
            <p:cNvSpPr txBox="1">
              <a:spLocks noChangeArrowheads="1"/>
            </p:cNvSpPr>
            <p:nvPr/>
          </p:nvSpPr>
          <p:spPr bwMode="auto">
            <a:xfrm>
              <a:off x="2064" y="912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a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2942" name="Text Box 14"/>
            <p:cNvSpPr txBox="1">
              <a:spLocks noChangeArrowheads="1"/>
            </p:cNvSpPr>
            <p:nvPr/>
          </p:nvSpPr>
          <p:spPr bwMode="auto">
            <a:xfrm>
              <a:off x="2064" y="1768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b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2943" name="Text Box 15"/>
            <p:cNvSpPr txBox="1">
              <a:spLocks noChangeArrowheads="1"/>
            </p:cNvSpPr>
            <p:nvPr/>
          </p:nvSpPr>
          <p:spPr bwMode="auto">
            <a:xfrm>
              <a:off x="3087" y="1768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c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2944" name="Text Box 16"/>
            <p:cNvSpPr txBox="1">
              <a:spLocks noChangeArrowheads="1"/>
            </p:cNvSpPr>
            <p:nvPr/>
          </p:nvSpPr>
          <p:spPr bwMode="auto">
            <a:xfrm>
              <a:off x="3087" y="912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d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</p:grpSp>
      <p:grpSp>
        <p:nvGrpSpPr>
          <p:cNvPr id="252945" name="Group 17"/>
          <p:cNvGrpSpPr>
            <a:grpSpLocks/>
          </p:cNvGrpSpPr>
          <p:nvPr/>
        </p:nvGrpSpPr>
        <p:grpSpPr bwMode="auto">
          <a:xfrm>
            <a:off x="5580063" y="1341438"/>
            <a:ext cx="2132012" cy="2009775"/>
            <a:chOff x="3216" y="2496"/>
            <a:chExt cx="1343" cy="1266"/>
          </a:xfrm>
        </p:grpSpPr>
        <p:sp>
          <p:nvSpPr>
            <p:cNvPr id="252946" name="Line 18"/>
            <p:cNvSpPr>
              <a:spLocks noChangeShapeType="1"/>
            </p:cNvSpPr>
            <p:nvPr/>
          </p:nvSpPr>
          <p:spPr bwMode="auto">
            <a:xfrm>
              <a:off x="3434" y="3543"/>
              <a:ext cx="714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47" name="Line 19"/>
            <p:cNvSpPr>
              <a:spLocks noChangeShapeType="1"/>
            </p:cNvSpPr>
            <p:nvPr/>
          </p:nvSpPr>
          <p:spPr bwMode="auto">
            <a:xfrm flipV="1">
              <a:off x="3394" y="2814"/>
              <a:ext cx="0" cy="6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48" name="Oval 20"/>
            <p:cNvSpPr>
              <a:spLocks noChangeArrowheads="1"/>
            </p:cNvSpPr>
            <p:nvPr/>
          </p:nvSpPr>
          <p:spPr bwMode="auto">
            <a:xfrm>
              <a:off x="3375" y="2760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49" name="Oval 21"/>
            <p:cNvSpPr>
              <a:spLocks noChangeArrowheads="1"/>
            </p:cNvSpPr>
            <p:nvPr/>
          </p:nvSpPr>
          <p:spPr bwMode="auto">
            <a:xfrm>
              <a:off x="3375" y="3511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50" name="Oval 22"/>
            <p:cNvSpPr>
              <a:spLocks noChangeArrowheads="1"/>
            </p:cNvSpPr>
            <p:nvPr/>
          </p:nvSpPr>
          <p:spPr bwMode="auto">
            <a:xfrm>
              <a:off x="4154" y="350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51" name="Oval 23"/>
            <p:cNvSpPr>
              <a:spLocks noChangeArrowheads="1"/>
            </p:cNvSpPr>
            <p:nvPr/>
          </p:nvSpPr>
          <p:spPr bwMode="auto">
            <a:xfrm>
              <a:off x="4154" y="2760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52" name="Line 24"/>
            <p:cNvSpPr>
              <a:spLocks noChangeShapeType="1"/>
            </p:cNvSpPr>
            <p:nvPr/>
          </p:nvSpPr>
          <p:spPr bwMode="auto">
            <a:xfrm flipV="1">
              <a:off x="4186" y="2815"/>
              <a:ext cx="0" cy="6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53" name="Line 25"/>
            <p:cNvSpPr>
              <a:spLocks noChangeShapeType="1"/>
            </p:cNvSpPr>
            <p:nvPr/>
          </p:nvSpPr>
          <p:spPr bwMode="auto">
            <a:xfrm>
              <a:off x="3434" y="2780"/>
              <a:ext cx="714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54" name="Text Box 26"/>
            <p:cNvSpPr txBox="1">
              <a:spLocks noChangeArrowheads="1"/>
            </p:cNvSpPr>
            <p:nvPr/>
          </p:nvSpPr>
          <p:spPr bwMode="auto">
            <a:xfrm>
              <a:off x="3216" y="2513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a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2955" name="Text Box 27"/>
            <p:cNvSpPr txBox="1">
              <a:spLocks noChangeArrowheads="1"/>
            </p:cNvSpPr>
            <p:nvPr/>
          </p:nvSpPr>
          <p:spPr bwMode="auto">
            <a:xfrm>
              <a:off x="3216" y="3369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b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2956" name="Text Box 28"/>
            <p:cNvSpPr txBox="1">
              <a:spLocks noChangeArrowheads="1"/>
            </p:cNvSpPr>
            <p:nvPr/>
          </p:nvSpPr>
          <p:spPr bwMode="auto">
            <a:xfrm>
              <a:off x="4104" y="3401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c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2957" name="Text Box 29"/>
            <p:cNvSpPr txBox="1">
              <a:spLocks noChangeArrowheads="1"/>
            </p:cNvSpPr>
            <p:nvPr/>
          </p:nvSpPr>
          <p:spPr bwMode="auto">
            <a:xfrm>
              <a:off x="4239" y="2513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d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2958" name="Arc 30"/>
            <p:cNvSpPr>
              <a:spLocks/>
            </p:cNvSpPr>
            <p:nvPr/>
          </p:nvSpPr>
          <p:spPr bwMode="auto">
            <a:xfrm flipH="1">
              <a:off x="3408" y="2496"/>
              <a:ext cx="1151" cy="103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2475 w 40203"/>
                <a:gd name="T1" fmla="*/ 41178 h 41178"/>
                <a:gd name="T2" fmla="*/ 40203 w 40203"/>
                <a:gd name="T3" fmla="*/ 10624 h 41178"/>
                <a:gd name="T4" fmla="*/ 21600 w 40203"/>
                <a:gd name="T5" fmla="*/ 21600 h 4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03" h="41178" fill="none" extrusionOk="0">
                  <a:moveTo>
                    <a:pt x="12475" y="41177"/>
                  </a:moveTo>
                  <a:cubicBezTo>
                    <a:pt x="4865" y="37631"/>
                    <a:pt x="0" y="2999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244" y="-1"/>
                    <a:pt x="36318" y="4040"/>
                    <a:pt x="40203" y="10623"/>
                  </a:cubicBezTo>
                </a:path>
                <a:path w="40203" h="41178" stroke="0" extrusionOk="0">
                  <a:moveTo>
                    <a:pt x="12475" y="41177"/>
                  </a:moveTo>
                  <a:cubicBezTo>
                    <a:pt x="4865" y="37631"/>
                    <a:pt x="0" y="2999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244" y="-1"/>
                    <a:pt x="36318" y="4040"/>
                    <a:pt x="40203" y="1062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59" name="Arc 31"/>
            <p:cNvSpPr>
              <a:spLocks/>
            </p:cNvSpPr>
            <p:nvPr/>
          </p:nvSpPr>
          <p:spPr bwMode="auto">
            <a:xfrm>
              <a:off x="3424" y="2800"/>
              <a:ext cx="1088" cy="962"/>
            </a:xfrm>
            <a:custGeom>
              <a:avLst/>
              <a:gdLst>
                <a:gd name="G0" fmla="+- 17403 0 0"/>
                <a:gd name="G1" fmla="+- 18994 0 0"/>
                <a:gd name="G2" fmla="+- 21600 0 0"/>
                <a:gd name="T0" fmla="*/ 27689 w 39003"/>
                <a:gd name="T1" fmla="*/ 0 h 40594"/>
                <a:gd name="T2" fmla="*/ 0 w 39003"/>
                <a:gd name="T3" fmla="*/ 31789 h 40594"/>
                <a:gd name="T4" fmla="*/ 17403 w 39003"/>
                <a:gd name="T5" fmla="*/ 18994 h 40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003" h="40594" fill="none" extrusionOk="0">
                  <a:moveTo>
                    <a:pt x="27688" y="0"/>
                  </a:moveTo>
                  <a:cubicBezTo>
                    <a:pt x="34660" y="3775"/>
                    <a:pt x="39003" y="11066"/>
                    <a:pt x="39003" y="18994"/>
                  </a:cubicBezTo>
                  <a:cubicBezTo>
                    <a:pt x="39003" y="30923"/>
                    <a:pt x="29332" y="40594"/>
                    <a:pt x="17403" y="40594"/>
                  </a:cubicBezTo>
                  <a:cubicBezTo>
                    <a:pt x="10531" y="40594"/>
                    <a:pt x="4070" y="37324"/>
                    <a:pt x="0" y="31788"/>
                  </a:cubicBezTo>
                </a:path>
                <a:path w="39003" h="40594" stroke="0" extrusionOk="0">
                  <a:moveTo>
                    <a:pt x="27688" y="0"/>
                  </a:moveTo>
                  <a:cubicBezTo>
                    <a:pt x="34660" y="3775"/>
                    <a:pt x="39003" y="11066"/>
                    <a:pt x="39003" y="18994"/>
                  </a:cubicBezTo>
                  <a:cubicBezTo>
                    <a:pt x="39003" y="30923"/>
                    <a:pt x="29332" y="40594"/>
                    <a:pt x="17403" y="40594"/>
                  </a:cubicBezTo>
                  <a:cubicBezTo>
                    <a:pt x="10531" y="40594"/>
                    <a:pt x="4070" y="37324"/>
                    <a:pt x="0" y="31788"/>
                  </a:cubicBezTo>
                  <a:lnTo>
                    <a:pt x="17403" y="18994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2960" name="AutoShape 32"/>
          <p:cNvSpPr>
            <a:spLocks noChangeArrowheads="1"/>
          </p:cNvSpPr>
          <p:nvPr/>
        </p:nvSpPr>
        <p:spPr bwMode="auto">
          <a:xfrm>
            <a:off x="4356100" y="2205038"/>
            <a:ext cx="1008063" cy="431800"/>
          </a:xfrm>
          <a:prstGeom prst="notchedRightArrow">
            <a:avLst>
              <a:gd name="adj1" fmla="val 50000"/>
              <a:gd name="adj2" fmla="val 58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2961" name="Group 33"/>
          <p:cNvGrpSpPr>
            <a:grpSpLocks/>
          </p:cNvGrpSpPr>
          <p:nvPr/>
        </p:nvGrpSpPr>
        <p:grpSpPr bwMode="auto">
          <a:xfrm>
            <a:off x="1258888" y="3500438"/>
            <a:ext cx="4835525" cy="2827337"/>
            <a:chOff x="768" y="2347"/>
            <a:chExt cx="3046" cy="1781"/>
          </a:xfrm>
        </p:grpSpPr>
        <p:sp>
          <p:nvSpPr>
            <p:cNvPr id="252962" name="Line 34"/>
            <p:cNvSpPr>
              <a:spLocks noChangeShapeType="1"/>
            </p:cNvSpPr>
            <p:nvPr/>
          </p:nvSpPr>
          <p:spPr bwMode="auto">
            <a:xfrm>
              <a:off x="3294" y="3465"/>
              <a:ext cx="288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63" name="Line 35"/>
            <p:cNvSpPr>
              <a:spLocks noChangeShapeType="1"/>
            </p:cNvSpPr>
            <p:nvPr/>
          </p:nvSpPr>
          <p:spPr bwMode="auto">
            <a:xfrm flipH="1">
              <a:off x="2535" y="3486"/>
              <a:ext cx="276" cy="16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64" name="Line 36"/>
            <p:cNvSpPr>
              <a:spLocks noChangeShapeType="1"/>
            </p:cNvSpPr>
            <p:nvPr/>
          </p:nvSpPr>
          <p:spPr bwMode="auto">
            <a:xfrm>
              <a:off x="1394" y="2706"/>
              <a:ext cx="512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65" name="Line 37"/>
            <p:cNvSpPr>
              <a:spLocks noChangeShapeType="1"/>
            </p:cNvSpPr>
            <p:nvPr/>
          </p:nvSpPr>
          <p:spPr bwMode="auto">
            <a:xfrm>
              <a:off x="1365" y="2706"/>
              <a:ext cx="0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66" name="Line 38"/>
            <p:cNvSpPr>
              <a:spLocks noChangeShapeType="1"/>
            </p:cNvSpPr>
            <p:nvPr/>
          </p:nvSpPr>
          <p:spPr bwMode="auto">
            <a:xfrm flipH="1">
              <a:off x="840" y="2706"/>
              <a:ext cx="501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67" name="Line 39"/>
            <p:cNvSpPr>
              <a:spLocks noChangeShapeType="1"/>
            </p:cNvSpPr>
            <p:nvPr/>
          </p:nvSpPr>
          <p:spPr bwMode="auto">
            <a:xfrm flipV="1">
              <a:off x="1386" y="2706"/>
              <a:ext cx="518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68" name="Text Box 40"/>
            <p:cNvSpPr txBox="1">
              <a:spLocks noChangeArrowheads="1"/>
            </p:cNvSpPr>
            <p:nvPr/>
          </p:nvSpPr>
          <p:spPr bwMode="auto">
            <a:xfrm>
              <a:off x="768" y="2347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a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2969" name="Text Box 41"/>
            <p:cNvSpPr txBox="1">
              <a:spLocks noChangeArrowheads="1"/>
            </p:cNvSpPr>
            <p:nvPr/>
          </p:nvSpPr>
          <p:spPr bwMode="auto">
            <a:xfrm>
              <a:off x="1296" y="2347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b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2970" name="Text Box 42"/>
            <p:cNvSpPr txBox="1">
              <a:spLocks noChangeArrowheads="1"/>
            </p:cNvSpPr>
            <p:nvPr/>
          </p:nvSpPr>
          <p:spPr bwMode="auto">
            <a:xfrm>
              <a:off x="768" y="3561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d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2971" name="Text Box 43"/>
            <p:cNvSpPr txBox="1">
              <a:spLocks noChangeArrowheads="1"/>
            </p:cNvSpPr>
            <p:nvPr/>
          </p:nvSpPr>
          <p:spPr bwMode="auto">
            <a:xfrm>
              <a:off x="1824" y="2347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c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2972" name="Text Box 44"/>
            <p:cNvSpPr txBox="1">
              <a:spLocks noChangeArrowheads="1"/>
            </p:cNvSpPr>
            <p:nvPr/>
          </p:nvSpPr>
          <p:spPr bwMode="auto">
            <a:xfrm>
              <a:off x="1296" y="3561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e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2973" name="Line 45"/>
            <p:cNvSpPr>
              <a:spLocks noChangeShapeType="1"/>
            </p:cNvSpPr>
            <p:nvPr/>
          </p:nvSpPr>
          <p:spPr bwMode="auto">
            <a:xfrm>
              <a:off x="1911" y="2706"/>
              <a:ext cx="0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74" name="Line 46"/>
            <p:cNvSpPr>
              <a:spLocks noChangeShapeType="1"/>
            </p:cNvSpPr>
            <p:nvPr/>
          </p:nvSpPr>
          <p:spPr bwMode="auto">
            <a:xfrm>
              <a:off x="825" y="2706"/>
              <a:ext cx="0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75" name="Line 47"/>
            <p:cNvSpPr>
              <a:spLocks noChangeShapeType="1"/>
            </p:cNvSpPr>
            <p:nvPr/>
          </p:nvSpPr>
          <p:spPr bwMode="auto">
            <a:xfrm>
              <a:off x="837" y="2706"/>
              <a:ext cx="512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76" name="Line 48"/>
            <p:cNvSpPr>
              <a:spLocks noChangeShapeType="1"/>
            </p:cNvSpPr>
            <p:nvPr/>
          </p:nvSpPr>
          <p:spPr bwMode="auto">
            <a:xfrm>
              <a:off x="855" y="2706"/>
              <a:ext cx="1025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77" name="Line 49"/>
            <p:cNvSpPr>
              <a:spLocks noChangeShapeType="1"/>
            </p:cNvSpPr>
            <p:nvPr/>
          </p:nvSpPr>
          <p:spPr bwMode="auto">
            <a:xfrm flipV="1">
              <a:off x="855" y="2706"/>
              <a:ext cx="1019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78" name="Oval 50"/>
            <p:cNvSpPr>
              <a:spLocks noChangeArrowheads="1"/>
            </p:cNvSpPr>
            <p:nvPr/>
          </p:nvSpPr>
          <p:spPr bwMode="auto">
            <a:xfrm>
              <a:off x="1875" y="265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2979" name="Oval 51"/>
            <p:cNvSpPr>
              <a:spLocks noChangeArrowheads="1"/>
            </p:cNvSpPr>
            <p:nvPr/>
          </p:nvSpPr>
          <p:spPr bwMode="auto">
            <a:xfrm>
              <a:off x="800" y="2654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80" name="Oval 52"/>
            <p:cNvSpPr>
              <a:spLocks noChangeArrowheads="1"/>
            </p:cNvSpPr>
            <p:nvPr/>
          </p:nvSpPr>
          <p:spPr bwMode="auto">
            <a:xfrm>
              <a:off x="1337" y="2654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81" name="Oval 53"/>
            <p:cNvSpPr>
              <a:spLocks noChangeArrowheads="1"/>
            </p:cNvSpPr>
            <p:nvPr/>
          </p:nvSpPr>
          <p:spPr bwMode="auto">
            <a:xfrm>
              <a:off x="1337" y="359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82" name="Oval 54"/>
            <p:cNvSpPr>
              <a:spLocks noChangeArrowheads="1"/>
            </p:cNvSpPr>
            <p:nvPr/>
          </p:nvSpPr>
          <p:spPr bwMode="auto">
            <a:xfrm>
              <a:off x="1876" y="359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83" name="Oval 55"/>
            <p:cNvSpPr>
              <a:spLocks noChangeArrowheads="1"/>
            </p:cNvSpPr>
            <p:nvPr/>
          </p:nvSpPr>
          <p:spPr bwMode="auto">
            <a:xfrm>
              <a:off x="800" y="359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84" name="Text Box 56"/>
            <p:cNvSpPr txBox="1">
              <a:spLocks noChangeArrowheads="1"/>
            </p:cNvSpPr>
            <p:nvPr/>
          </p:nvSpPr>
          <p:spPr bwMode="auto">
            <a:xfrm>
              <a:off x="1824" y="3561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f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2985" name="Line 57"/>
            <p:cNvSpPr>
              <a:spLocks noChangeShapeType="1"/>
            </p:cNvSpPr>
            <p:nvPr/>
          </p:nvSpPr>
          <p:spPr bwMode="auto">
            <a:xfrm>
              <a:off x="3080" y="2736"/>
              <a:ext cx="512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86" name="Line 58"/>
            <p:cNvSpPr>
              <a:spLocks noChangeShapeType="1"/>
            </p:cNvSpPr>
            <p:nvPr/>
          </p:nvSpPr>
          <p:spPr bwMode="auto">
            <a:xfrm flipH="1">
              <a:off x="2508" y="2736"/>
              <a:ext cx="518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87" name="Oval 59"/>
            <p:cNvSpPr>
              <a:spLocks noChangeArrowheads="1"/>
            </p:cNvSpPr>
            <p:nvPr/>
          </p:nvSpPr>
          <p:spPr bwMode="auto">
            <a:xfrm>
              <a:off x="3023" y="2684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88" name="Oval 60"/>
            <p:cNvSpPr>
              <a:spLocks noChangeArrowheads="1"/>
            </p:cNvSpPr>
            <p:nvPr/>
          </p:nvSpPr>
          <p:spPr bwMode="auto">
            <a:xfrm>
              <a:off x="3562" y="362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89" name="Oval 61"/>
            <p:cNvSpPr>
              <a:spLocks noChangeArrowheads="1"/>
            </p:cNvSpPr>
            <p:nvPr/>
          </p:nvSpPr>
          <p:spPr bwMode="auto">
            <a:xfrm>
              <a:off x="2486" y="362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90" name="Line 62"/>
            <p:cNvSpPr>
              <a:spLocks noChangeShapeType="1"/>
            </p:cNvSpPr>
            <p:nvPr/>
          </p:nvSpPr>
          <p:spPr bwMode="auto">
            <a:xfrm>
              <a:off x="2545" y="3659"/>
              <a:ext cx="100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91" name="Line 63"/>
            <p:cNvSpPr>
              <a:spLocks noChangeShapeType="1"/>
            </p:cNvSpPr>
            <p:nvPr/>
          </p:nvSpPr>
          <p:spPr bwMode="auto">
            <a:xfrm>
              <a:off x="3064" y="3057"/>
              <a:ext cx="230" cy="41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92" name="Line 64"/>
            <p:cNvSpPr>
              <a:spLocks noChangeShapeType="1"/>
            </p:cNvSpPr>
            <p:nvPr/>
          </p:nvSpPr>
          <p:spPr bwMode="auto">
            <a:xfrm flipH="1">
              <a:off x="2831" y="3057"/>
              <a:ext cx="226" cy="41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93" name="Line 65"/>
            <p:cNvSpPr>
              <a:spLocks noChangeShapeType="1"/>
            </p:cNvSpPr>
            <p:nvPr/>
          </p:nvSpPr>
          <p:spPr bwMode="auto">
            <a:xfrm>
              <a:off x="2835" y="3485"/>
              <a:ext cx="452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94" name="Oval 66"/>
            <p:cNvSpPr>
              <a:spLocks noChangeArrowheads="1"/>
            </p:cNvSpPr>
            <p:nvPr/>
          </p:nvSpPr>
          <p:spPr bwMode="auto">
            <a:xfrm>
              <a:off x="3023" y="3024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95" name="Oval 67"/>
            <p:cNvSpPr>
              <a:spLocks noChangeArrowheads="1"/>
            </p:cNvSpPr>
            <p:nvPr/>
          </p:nvSpPr>
          <p:spPr bwMode="auto">
            <a:xfrm>
              <a:off x="2802" y="344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96" name="Oval 68"/>
            <p:cNvSpPr>
              <a:spLocks noChangeArrowheads="1"/>
            </p:cNvSpPr>
            <p:nvPr/>
          </p:nvSpPr>
          <p:spPr bwMode="auto">
            <a:xfrm>
              <a:off x="3264" y="3447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2997" name="Line 69"/>
            <p:cNvSpPr>
              <a:spLocks noChangeShapeType="1"/>
            </p:cNvSpPr>
            <p:nvPr/>
          </p:nvSpPr>
          <p:spPr bwMode="auto">
            <a:xfrm>
              <a:off x="3052" y="2736"/>
              <a:ext cx="0" cy="2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98" name="Text Box 70"/>
            <p:cNvSpPr txBox="1">
              <a:spLocks noChangeArrowheads="1"/>
            </p:cNvSpPr>
            <p:nvPr/>
          </p:nvSpPr>
          <p:spPr bwMode="auto">
            <a:xfrm>
              <a:off x="2973" y="238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52999" name="Text Box 71"/>
            <p:cNvSpPr txBox="1">
              <a:spLocks noChangeArrowheads="1"/>
            </p:cNvSpPr>
            <p:nvPr/>
          </p:nvSpPr>
          <p:spPr bwMode="auto">
            <a:xfrm>
              <a:off x="2313" y="347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53000" name="Text Box 72"/>
            <p:cNvSpPr txBox="1">
              <a:spLocks noChangeArrowheads="1"/>
            </p:cNvSpPr>
            <p:nvPr/>
          </p:nvSpPr>
          <p:spPr bwMode="auto">
            <a:xfrm>
              <a:off x="3618" y="342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53001" name="Text Box 73"/>
            <p:cNvSpPr txBox="1">
              <a:spLocks noChangeArrowheads="1"/>
            </p:cNvSpPr>
            <p:nvPr/>
          </p:nvSpPr>
          <p:spPr bwMode="auto">
            <a:xfrm>
              <a:off x="3054" y="2805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53002" name="Text Box 74"/>
            <p:cNvSpPr txBox="1">
              <a:spLocks noChangeArrowheads="1"/>
            </p:cNvSpPr>
            <p:nvPr/>
          </p:nvSpPr>
          <p:spPr bwMode="auto">
            <a:xfrm>
              <a:off x="2745" y="334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53003" name="Text Box 75"/>
            <p:cNvSpPr txBox="1">
              <a:spLocks noChangeArrowheads="1"/>
            </p:cNvSpPr>
            <p:nvPr/>
          </p:nvSpPr>
          <p:spPr bwMode="auto">
            <a:xfrm>
              <a:off x="3195" y="334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253004" name="Text Box 76"/>
            <p:cNvSpPr txBox="1">
              <a:spLocks noChangeArrowheads="1"/>
            </p:cNvSpPr>
            <p:nvPr/>
          </p:nvSpPr>
          <p:spPr bwMode="auto">
            <a:xfrm>
              <a:off x="1275" y="3805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253005" name="Text Box 77"/>
            <p:cNvSpPr txBox="1">
              <a:spLocks noChangeArrowheads="1"/>
            </p:cNvSpPr>
            <p:nvPr/>
          </p:nvSpPr>
          <p:spPr bwMode="auto">
            <a:xfrm>
              <a:off x="3051" y="3805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</p:grpSp>
      <p:sp>
        <p:nvSpPr>
          <p:cNvPr id="253006" name="Rectangle 78"/>
          <p:cNvSpPr>
            <a:spLocks noChangeArrowheads="1"/>
          </p:cNvSpPr>
          <p:nvPr/>
        </p:nvSpPr>
        <p:spPr bwMode="auto">
          <a:xfrm>
            <a:off x="6732588" y="4365625"/>
            <a:ext cx="217963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533400" indent="-533400" eaLnBrk="0" hangingPunct="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zh-CN" sz="2800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zh-CN" sz="2800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不同构</a:t>
            </a:r>
          </a:p>
          <a:p>
            <a:pPr marL="533400" indent="-533400" eaLnBrk="0" hangingPunct="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为什么？</a:t>
            </a:r>
          </a:p>
        </p:txBody>
      </p:sp>
      <p:sp>
        <p:nvSpPr>
          <p:cNvPr id="253007" name="Rectangle 7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10.6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29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29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2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2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3CB9-0C30-4129-BE37-F87F96BBE32F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8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6364-6735-48C9-ACC9-3AC7E8E34609}" type="slidenum">
              <a:rPr lang="en-US" altLang="zh-CN"/>
              <a:pPr/>
              <a:t>62</a:t>
            </a:fld>
            <a:r>
              <a:rPr lang="en-US" altLang="zh-CN"/>
              <a:t>/171</a:t>
            </a:r>
          </a:p>
        </p:txBody>
      </p:sp>
      <p:grpSp>
        <p:nvGrpSpPr>
          <p:cNvPr id="253954" name="Group 2"/>
          <p:cNvGrpSpPr>
            <a:grpSpLocks/>
          </p:cNvGrpSpPr>
          <p:nvPr/>
        </p:nvGrpSpPr>
        <p:grpSpPr bwMode="auto">
          <a:xfrm>
            <a:off x="2209800" y="1252538"/>
            <a:ext cx="1847850" cy="1871662"/>
            <a:chOff x="2064" y="912"/>
            <a:chExt cx="1164" cy="1179"/>
          </a:xfrm>
        </p:grpSpPr>
        <p:sp>
          <p:nvSpPr>
            <p:cNvPr id="253955" name="Line 3"/>
            <p:cNvSpPr>
              <a:spLocks noChangeShapeType="1"/>
            </p:cNvSpPr>
            <p:nvPr/>
          </p:nvSpPr>
          <p:spPr bwMode="auto">
            <a:xfrm>
              <a:off x="2282" y="1942"/>
              <a:ext cx="714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56" name="Line 4"/>
            <p:cNvSpPr>
              <a:spLocks noChangeShapeType="1"/>
            </p:cNvSpPr>
            <p:nvPr/>
          </p:nvSpPr>
          <p:spPr bwMode="auto">
            <a:xfrm flipH="1">
              <a:off x="2276" y="1222"/>
              <a:ext cx="737" cy="70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57" name="Line 5"/>
            <p:cNvSpPr>
              <a:spLocks noChangeShapeType="1"/>
            </p:cNvSpPr>
            <p:nvPr/>
          </p:nvSpPr>
          <p:spPr bwMode="auto">
            <a:xfrm flipV="1">
              <a:off x="2242" y="1213"/>
              <a:ext cx="0" cy="6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58" name="Oval 6"/>
            <p:cNvSpPr>
              <a:spLocks noChangeArrowheads="1"/>
            </p:cNvSpPr>
            <p:nvPr/>
          </p:nvSpPr>
          <p:spPr bwMode="auto">
            <a:xfrm>
              <a:off x="2223" y="1159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59" name="Oval 7"/>
            <p:cNvSpPr>
              <a:spLocks noChangeArrowheads="1"/>
            </p:cNvSpPr>
            <p:nvPr/>
          </p:nvSpPr>
          <p:spPr bwMode="auto">
            <a:xfrm>
              <a:off x="2223" y="1910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60" name="Oval 8"/>
            <p:cNvSpPr>
              <a:spLocks noChangeArrowheads="1"/>
            </p:cNvSpPr>
            <p:nvPr/>
          </p:nvSpPr>
          <p:spPr bwMode="auto">
            <a:xfrm>
              <a:off x="3002" y="1901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61" name="Oval 9"/>
            <p:cNvSpPr>
              <a:spLocks noChangeArrowheads="1"/>
            </p:cNvSpPr>
            <p:nvPr/>
          </p:nvSpPr>
          <p:spPr bwMode="auto">
            <a:xfrm>
              <a:off x="3002" y="1159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62" name="Line 10"/>
            <p:cNvSpPr>
              <a:spLocks noChangeShapeType="1"/>
            </p:cNvSpPr>
            <p:nvPr/>
          </p:nvSpPr>
          <p:spPr bwMode="auto">
            <a:xfrm flipV="1">
              <a:off x="3034" y="1214"/>
              <a:ext cx="0" cy="6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63" name="Line 11"/>
            <p:cNvSpPr>
              <a:spLocks noChangeShapeType="1"/>
            </p:cNvSpPr>
            <p:nvPr/>
          </p:nvSpPr>
          <p:spPr bwMode="auto">
            <a:xfrm>
              <a:off x="2282" y="1179"/>
              <a:ext cx="714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64" name="Line 12"/>
            <p:cNvSpPr>
              <a:spLocks noChangeShapeType="1"/>
            </p:cNvSpPr>
            <p:nvPr/>
          </p:nvSpPr>
          <p:spPr bwMode="auto">
            <a:xfrm>
              <a:off x="2274" y="1214"/>
              <a:ext cx="743" cy="70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65" name="Text Box 13"/>
            <p:cNvSpPr txBox="1">
              <a:spLocks noChangeArrowheads="1"/>
            </p:cNvSpPr>
            <p:nvPr/>
          </p:nvSpPr>
          <p:spPr bwMode="auto">
            <a:xfrm>
              <a:off x="2064" y="912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a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3966" name="Text Box 14"/>
            <p:cNvSpPr txBox="1">
              <a:spLocks noChangeArrowheads="1"/>
            </p:cNvSpPr>
            <p:nvPr/>
          </p:nvSpPr>
          <p:spPr bwMode="auto">
            <a:xfrm>
              <a:off x="2064" y="1768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b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3967" name="Text Box 15"/>
            <p:cNvSpPr txBox="1">
              <a:spLocks noChangeArrowheads="1"/>
            </p:cNvSpPr>
            <p:nvPr/>
          </p:nvSpPr>
          <p:spPr bwMode="auto">
            <a:xfrm>
              <a:off x="3087" y="1768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c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3968" name="Text Box 16"/>
            <p:cNvSpPr txBox="1">
              <a:spLocks noChangeArrowheads="1"/>
            </p:cNvSpPr>
            <p:nvPr/>
          </p:nvSpPr>
          <p:spPr bwMode="auto">
            <a:xfrm>
              <a:off x="3087" y="912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d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</p:grpSp>
      <p:grpSp>
        <p:nvGrpSpPr>
          <p:cNvPr id="253969" name="Group 17"/>
          <p:cNvGrpSpPr>
            <a:grpSpLocks/>
          </p:cNvGrpSpPr>
          <p:nvPr/>
        </p:nvGrpSpPr>
        <p:grpSpPr bwMode="auto">
          <a:xfrm>
            <a:off x="5580063" y="1341438"/>
            <a:ext cx="2132012" cy="2009775"/>
            <a:chOff x="3216" y="2496"/>
            <a:chExt cx="1343" cy="1266"/>
          </a:xfrm>
        </p:grpSpPr>
        <p:sp>
          <p:nvSpPr>
            <p:cNvPr id="253970" name="Line 18"/>
            <p:cNvSpPr>
              <a:spLocks noChangeShapeType="1"/>
            </p:cNvSpPr>
            <p:nvPr/>
          </p:nvSpPr>
          <p:spPr bwMode="auto">
            <a:xfrm>
              <a:off x="3434" y="3543"/>
              <a:ext cx="714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71" name="Line 19"/>
            <p:cNvSpPr>
              <a:spLocks noChangeShapeType="1"/>
            </p:cNvSpPr>
            <p:nvPr/>
          </p:nvSpPr>
          <p:spPr bwMode="auto">
            <a:xfrm flipV="1">
              <a:off x="3394" y="2814"/>
              <a:ext cx="0" cy="6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72" name="Oval 20"/>
            <p:cNvSpPr>
              <a:spLocks noChangeArrowheads="1"/>
            </p:cNvSpPr>
            <p:nvPr/>
          </p:nvSpPr>
          <p:spPr bwMode="auto">
            <a:xfrm>
              <a:off x="3375" y="2760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73" name="Oval 21"/>
            <p:cNvSpPr>
              <a:spLocks noChangeArrowheads="1"/>
            </p:cNvSpPr>
            <p:nvPr/>
          </p:nvSpPr>
          <p:spPr bwMode="auto">
            <a:xfrm>
              <a:off x="3375" y="3511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74" name="Oval 22"/>
            <p:cNvSpPr>
              <a:spLocks noChangeArrowheads="1"/>
            </p:cNvSpPr>
            <p:nvPr/>
          </p:nvSpPr>
          <p:spPr bwMode="auto">
            <a:xfrm>
              <a:off x="4154" y="350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75" name="Oval 23"/>
            <p:cNvSpPr>
              <a:spLocks noChangeArrowheads="1"/>
            </p:cNvSpPr>
            <p:nvPr/>
          </p:nvSpPr>
          <p:spPr bwMode="auto">
            <a:xfrm>
              <a:off x="4154" y="2760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76" name="Line 24"/>
            <p:cNvSpPr>
              <a:spLocks noChangeShapeType="1"/>
            </p:cNvSpPr>
            <p:nvPr/>
          </p:nvSpPr>
          <p:spPr bwMode="auto">
            <a:xfrm flipV="1">
              <a:off x="4186" y="2815"/>
              <a:ext cx="0" cy="6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77" name="Line 25"/>
            <p:cNvSpPr>
              <a:spLocks noChangeShapeType="1"/>
            </p:cNvSpPr>
            <p:nvPr/>
          </p:nvSpPr>
          <p:spPr bwMode="auto">
            <a:xfrm>
              <a:off x="3434" y="2780"/>
              <a:ext cx="714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78" name="Text Box 26"/>
            <p:cNvSpPr txBox="1">
              <a:spLocks noChangeArrowheads="1"/>
            </p:cNvSpPr>
            <p:nvPr/>
          </p:nvSpPr>
          <p:spPr bwMode="auto">
            <a:xfrm>
              <a:off x="3216" y="2513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a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3979" name="Text Box 27"/>
            <p:cNvSpPr txBox="1">
              <a:spLocks noChangeArrowheads="1"/>
            </p:cNvSpPr>
            <p:nvPr/>
          </p:nvSpPr>
          <p:spPr bwMode="auto">
            <a:xfrm>
              <a:off x="3216" y="3369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b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3980" name="Text Box 28"/>
            <p:cNvSpPr txBox="1">
              <a:spLocks noChangeArrowheads="1"/>
            </p:cNvSpPr>
            <p:nvPr/>
          </p:nvSpPr>
          <p:spPr bwMode="auto">
            <a:xfrm>
              <a:off x="4104" y="3401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c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3981" name="Text Box 29"/>
            <p:cNvSpPr txBox="1">
              <a:spLocks noChangeArrowheads="1"/>
            </p:cNvSpPr>
            <p:nvPr/>
          </p:nvSpPr>
          <p:spPr bwMode="auto">
            <a:xfrm>
              <a:off x="4239" y="2513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d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3982" name="Arc 30"/>
            <p:cNvSpPr>
              <a:spLocks/>
            </p:cNvSpPr>
            <p:nvPr/>
          </p:nvSpPr>
          <p:spPr bwMode="auto">
            <a:xfrm flipH="1">
              <a:off x="3408" y="2496"/>
              <a:ext cx="1151" cy="103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2475 w 40203"/>
                <a:gd name="T1" fmla="*/ 41178 h 41178"/>
                <a:gd name="T2" fmla="*/ 40203 w 40203"/>
                <a:gd name="T3" fmla="*/ 10624 h 41178"/>
                <a:gd name="T4" fmla="*/ 21600 w 40203"/>
                <a:gd name="T5" fmla="*/ 21600 h 4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03" h="41178" fill="none" extrusionOk="0">
                  <a:moveTo>
                    <a:pt x="12475" y="41177"/>
                  </a:moveTo>
                  <a:cubicBezTo>
                    <a:pt x="4865" y="37631"/>
                    <a:pt x="0" y="2999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244" y="-1"/>
                    <a:pt x="36318" y="4040"/>
                    <a:pt x="40203" y="10623"/>
                  </a:cubicBezTo>
                </a:path>
                <a:path w="40203" h="41178" stroke="0" extrusionOk="0">
                  <a:moveTo>
                    <a:pt x="12475" y="41177"/>
                  </a:moveTo>
                  <a:cubicBezTo>
                    <a:pt x="4865" y="37631"/>
                    <a:pt x="0" y="2999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244" y="-1"/>
                    <a:pt x="36318" y="4040"/>
                    <a:pt x="40203" y="1062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83" name="Arc 31"/>
            <p:cNvSpPr>
              <a:spLocks/>
            </p:cNvSpPr>
            <p:nvPr/>
          </p:nvSpPr>
          <p:spPr bwMode="auto">
            <a:xfrm>
              <a:off x="3424" y="2800"/>
              <a:ext cx="1088" cy="962"/>
            </a:xfrm>
            <a:custGeom>
              <a:avLst/>
              <a:gdLst>
                <a:gd name="G0" fmla="+- 17403 0 0"/>
                <a:gd name="G1" fmla="+- 18994 0 0"/>
                <a:gd name="G2" fmla="+- 21600 0 0"/>
                <a:gd name="T0" fmla="*/ 27689 w 39003"/>
                <a:gd name="T1" fmla="*/ 0 h 40594"/>
                <a:gd name="T2" fmla="*/ 0 w 39003"/>
                <a:gd name="T3" fmla="*/ 31789 h 40594"/>
                <a:gd name="T4" fmla="*/ 17403 w 39003"/>
                <a:gd name="T5" fmla="*/ 18994 h 40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003" h="40594" fill="none" extrusionOk="0">
                  <a:moveTo>
                    <a:pt x="27688" y="0"/>
                  </a:moveTo>
                  <a:cubicBezTo>
                    <a:pt x="34660" y="3775"/>
                    <a:pt x="39003" y="11066"/>
                    <a:pt x="39003" y="18994"/>
                  </a:cubicBezTo>
                  <a:cubicBezTo>
                    <a:pt x="39003" y="30923"/>
                    <a:pt x="29332" y="40594"/>
                    <a:pt x="17403" y="40594"/>
                  </a:cubicBezTo>
                  <a:cubicBezTo>
                    <a:pt x="10531" y="40594"/>
                    <a:pt x="4070" y="37324"/>
                    <a:pt x="0" y="31788"/>
                  </a:cubicBezTo>
                </a:path>
                <a:path w="39003" h="40594" stroke="0" extrusionOk="0">
                  <a:moveTo>
                    <a:pt x="27688" y="0"/>
                  </a:moveTo>
                  <a:cubicBezTo>
                    <a:pt x="34660" y="3775"/>
                    <a:pt x="39003" y="11066"/>
                    <a:pt x="39003" y="18994"/>
                  </a:cubicBezTo>
                  <a:cubicBezTo>
                    <a:pt x="39003" y="30923"/>
                    <a:pt x="29332" y="40594"/>
                    <a:pt x="17403" y="40594"/>
                  </a:cubicBezTo>
                  <a:cubicBezTo>
                    <a:pt x="10531" y="40594"/>
                    <a:pt x="4070" y="37324"/>
                    <a:pt x="0" y="31788"/>
                  </a:cubicBezTo>
                  <a:lnTo>
                    <a:pt x="17403" y="18994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3984" name="AutoShape 32"/>
          <p:cNvSpPr>
            <a:spLocks noChangeArrowheads="1"/>
          </p:cNvSpPr>
          <p:nvPr/>
        </p:nvSpPr>
        <p:spPr bwMode="auto">
          <a:xfrm>
            <a:off x="4356100" y="2205038"/>
            <a:ext cx="1008063" cy="431800"/>
          </a:xfrm>
          <a:prstGeom prst="notchedRightArrow">
            <a:avLst>
              <a:gd name="adj1" fmla="val 50000"/>
              <a:gd name="adj2" fmla="val 58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3985" name="Group 33"/>
          <p:cNvGrpSpPr>
            <a:grpSpLocks/>
          </p:cNvGrpSpPr>
          <p:nvPr/>
        </p:nvGrpSpPr>
        <p:grpSpPr bwMode="auto">
          <a:xfrm>
            <a:off x="1258888" y="3500438"/>
            <a:ext cx="4835525" cy="2827337"/>
            <a:chOff x="768" y="2347"/>
            <a:chExt cx="3046" cy="1781"/>
          </a:xfrm>
        </p:grpSpPr>
        <p:sp>
          <p:nvSpPr>
            <p:cNvPr id="253986" name="Line 34"/>
            <p:cNvSpPr>
              <a:spLocks noChangeShapeType="1"/>
            </p:cNvSpPr>
            <p:nvPr/>
          </p:nvSpPr>
          <p:spPr bwMode="auto">
            <a:xfrm>
              <a:off x="3294" y="3465"/>
              <a:ext cx="288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87" name="Line 35"/>
            <p:cNvSpPr>
              <a:spLocks noChangeShapeType="1"/>
            </p:cNvSpPr>
            <p:nvPr/>
          </p:nvSpPr>
          <p:spPr bwMode="auto">
            <a:xfrm flipH="1">
              <a:off x="2535" y="3486"/>
              <a:ext cx="276" cy="16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88" name="Line 36"/>
            <p:cNvSpPr>
              <a:spLocks noChangeShapeType="1"/>
            </p:cNvSpPr>
            <p:nvPr/>
          </p:nvSpPr>
          <p:spPr bwMode="auto">
            <a:xfrm>
              <a:off x="1394" y="2706"/>
              <a:ext cx="512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89" name="Line 37"/>
            <p:cNvSpPr>
              <a:spLocks noChangeShapeType="1"/>
            </p:cNvSpPr>
            <p:nvPr/>
          </p:nvSpPr>
          <p:spPr bwMode="auto">
            <a:xfrm>
              <a:off x="1365" y="2706"/>
              <a:ext cx="0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90" name="Line 38"/>
            <p:cNvSpPr>
              <a:spLocks noChangeShapeType="1"/>
            </p:cNvSpPr>
            <p:nvPr/>
          </p:nvSpPr>
          <p:spPr bwMode="auto">
            <a:xfrm flipH="1">
              <a:off x="840" y="2706"/>
              <a:ext cx="501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91" name="Line 39"/>
            <p:cNvSpPr>
              <a:spLocks noChangeShapeType="1"/>
            </p:cNvSpPr>
            <p:nvPr/>
          </p:nvSpPr>
          <p:spPr bwMode="auto">
            <a:xfrm flipV="1">
              <a:off x="1386" y="2706"/>
              <a:ext cx="518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92" name="Text Box 40"/>
            <p:cNvSpPr txBox="1">
              <a:spLocks noChangeArrowheads="1"/>
            </p:cNvSpPr>
            <p:nvPr/>
          </p:nvSpPr>
          <p:spPr bwMode="auto">
            <a:xfrm>
              <a:off x="768" y="2347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a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3993" name="Text Box 41"/>
            <p:cNvSpPr txBox="1">
              <a:spLocks noChangeArrowheads="1"/>
            </p:cNvSpPr>
            <p:nvPr/>
          </p:nvSpPr>
          <p:spPr bwMode="auto">
            <a:xfrm>
              <a:off x="1296" y="2347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b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3994" name="Text Box 42"/>
            <p:cNvSpPr txBox="1">
              <a:spLocks noChangeArrowheads="1"/>
            </p:cNvSpPr>
            <p:nvPr/>
          </p:nvSpPr>
          <p:spPr bwMode="auto">
            <a:xfrm>
              <a:off x="768" y="3561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d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3995" name="Text Box 43"/>
            <p:cNvSpPr txBox="1">
              <a:spLocks noChangeArrowheads="1"/>
            </p:cNvSpPr>
            <p:nvPr/>
          </p:nvSpPr>
          <p:spPr bwMode="auto">
            <a:xfrm>
              <a:off x="1824" y="2347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c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3996" name="Text Box 44"/>
            <p:cNvSpPr txBox="1">
              <a:spLocks noChangeArrowheads="1"/>
            </p:cNvSpPr>
            <p:nvPr/>
          </p:nvSpPr>
          <p:spPr bwMode="auto">
            <a:xfrm>
              <a:off x="1296" y="3561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e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3997" name="Line 45"/>
            <p:cNvSpPr>
              <a:spLocks noChangeShapeType="1"/>
            </p:cNvSpPr>
            <p:nvPr/>
          </p:nvSpPr>
          <p:spPr bwMode="auto">
            <a:xfrm>
              <a:off x="1911" y="2706"/>
              <a:ext cx="0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98" name="Line 46"/>
            <p:cNvSpPr>
              <a:spLocks noChangeShapeType="1"/>
            </p:cNvSpPr>
            <p:nvPr/>
          </p:nvSpPr>
          <p:spPr bwMode="auto">
            <a:xfrm>
              <a:off x="825" y="2706"/>
              <a:ext cx="0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99" name="Line 47"/>
            <p:cNvSpPr>
              <a:spLocks noChangeShapeType="1"/>
            </p:cNvSpPr>
            <p:nvPr/>
          </p:nvSpPr>
          <p:spPr bwMode="auto">
            <a:xfrm>
              <a:off x="837" y="2706"/>
              <a:ext cx="512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00" name="Line 48"/>
            <p:cNvSpPr>
              <a:spLocks noChangeShapeType="1"/>
            </p:cNvSpPr>
            <p:nvPr/>
          </p:nvSpPr>
          <p:spPr bwMode="auto">
            <a:xfrm>
              <a:off x="855" y="2706"/>
              <a:ext cx="1025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01" name="Line 49"/>
            <p:cNvSpPr>
              <a:spLocks noChangeShapeType="1"/>
            </p:cNvSpPr>
            <p:nvPr/>
          </p:nvSpPr>
          <p:spPr bwMode="auto">
            <a:xfrm flipV="1">
              <a:off x="855" y="2706"/>
              <a:ext cx="1019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02" name="Oval 50"/>
            <p:cNvSpPr>
              <a:spLocks noChangeArrowheads="1"/>
            </p:cNvSpPr>
            <p:nvPr/>
          </p:nvSpPr>
          <p:spPr bwMode="auto">
            <a:xfrm>
              <a:off x="1875" y="265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4003" name="Oval 51"/>
            <p:cNvSpPr>
              <a:spLocks noChangeArrowheads="1"/>
            </p:cNvSpPr>
            <p:nvPr/>
          </p:nvSpPr>
          <p:spPr bwMode="auto">
            <a:xfrm>
              <a:off x="800" y="2654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04" name="Oval 52"/>
            <p:cNvSpPr>
              <a:spLocks noChangeArrowheads="1"/>
            </p:cNvSpPr>
            <p:nvPr/>
          </p:nvSpPr>
          <p:spPr bwMode="auto">
            <a:xfrm>
              <a:off x="1337" y="2654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05" name="Oval 53"/>
            <p:cNvSpPr>
              <a:spLocks noChangeArrowheads="1"/>
            </p:cNvSpPr>
            <p:nvPr/>
          </p:nvSpPr>
          <p:spPr bwMode="auto">
            <a:xfrm>
              <a:off x="1337" y="359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06" name="Oval 54"/>
            <p:cNvSpPr>
              <a:spLocks noChangeArrowheads="1"/>
            </p:cNvSpPr>
            <p:nvPr/>
          </p:nvSpPr>
          <p:spPr bwMode="auto">
            <a:xfrm>
              <a:off x="1876" y="359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07" name="Oval 55"/>
            <p:cNvSpPr>
              <a:spLocks noChangeArrowheads="1"/>
            </p:cNvSpPr>
            <p:nvPr/>
          </p:nvSpPr>
          <p:spPr bwMode="auto">
            <a:xfrm>
              <a:off x="800" y="359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08" name="Text Box 56"/>
            <p:cNvSpPr txBox="1">
              <a:spLocks noChangeArrowheads="1"/>
            </p:cNvSpPr>
            <p:nvPr/>
          </p:nvSpPr>
          <p:spPr bwMode="auto">
            <a:xfrm>
              <a:off x="1824" y="3561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f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4009" name="Line 57"/>
            <p:cNvSpPr>
              <a:spLocks noChangeShapeType="1"/>
            </p:cNvSpPr>
            <p:nvPr/>
          </p:nvSpPr>
          <p:spPr bwMode="auto">
            <a:xfrm>
              <a:off x="3080" y="2736"/>
              <a:ext cx="512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10" name="Line 58"/>
            <p:cNvSpPr>
              <a:spLocks noChangeShapeType="1"/>
            </p:cNvSpPr>
            <p:nvPr/>
          </p:nvSpPr>
          <p:spPr bwMode="auto">
            <a:xfrm flipH="1">
              <a:off x="2508" y="2736"/>
              <a:ext cx="518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11" name="Oval 59"/>
            <p:cNvSpPr>
              <a:spLocks noChangeArrowheads="1"/>
            </p:cNvSpPr>
            <p:nvPr/>
          </p:nvSpPr>
          <p:spPr bwMode="auto">
            <a:xfrm>
              <a:off x="3023" y="2684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12" name="Oval 60"/>
            <p:cNvSpPr>
              <a:spLocks noChangeArrowheads="1"/>
            </p:cNvSpPr>
            <p:nvPr/>
          </p:nvSpPr>
          <p:spPr bwMode="auto">
            <a:xfrm>
              <a:off x="3562" y="362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13" name="Oval 61"/>
            <p:cNvSpPr>
              <a:spLocks noChangeArrowheads="1"/>
            </p:cNvSpPr>
            <p:nvPr/>
          </p:nvSpPr>
          <p:spPr bwMode="auto">
            <a:xfrm>
              <a:off x="2486" y="362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14" name="Line 62"/>
            <p:cNvSpPr>
              <a:spLocks noChangeShapeType="1"/>
            </p:cNvSpPr>
            <p:nvPr/>
          </p:nvSpPr>
          <p:spPr bwMode="auto">
            <a:xfrm>
              <a:off x="2545" y="3659"/>
              <a:ext cx="100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15" name="Line 63"/>
            <p:cNvSpPr>
              <a:spLocks noChangeShapeType="1"/>
            </p:cNvSpPr>
            <p:nvPr/>
          </p:nvSpPr>
          <p:spPr bwMode="auto">
            <a:xfrm>
              <a:off x="3064" y="3057"/>
              <a:ext cx="230" cy="41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16" name="Line 64"/>
            <p:cNvSpPr>
              <a:spLocks noChangeShapeType="1"/>
            </p:cNvSpPr>
            <p:nvPr/>
          </p:nvSpPr>
          <p:spPr bwMode="auto">
            <a:xfrm flipH="1">
              <a:off x="2831" y="3057"/>
              <a:ext cx="226" cy="41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17" name="Line 65"/>
            <p:cNvSpPr>
              <a:spLocks noChangeShapeType="1"/>
            </p:cNvSpPr>
            <p:nvPr/>
          </p:nvSpPr>
          <p:spPr bwMode="auto">
            <a:xfrm>
              <a:off x="2835" y="3485"/>
              <a:ext cx="452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18" name="Oval 66"/>
            <p:cNvSpPr>
              <a:spLocks noChangeArrowheads="1"/>
            </p:cNvSpPr>
            <p:nvPr/>
          </p:nvSpPr>
          <p:spPr bwMode="auto">
            <a:xfrm>
              <a:off x="3023" y="3024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19" name="Oval 67"/>
            <p:cNvSpPr>
              <a:spLocks noChangeArrowheads="1"/>
            </p:cNvSpPr>
            <p:nvPr/>
          </p:nvSpPr>
          <p:spPr bwMode="auto">
            <a:xfrm>
              <a:off x="2802" y="344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20" name="Oval 68"/>
            <p:cNvSpPr>
              <a:spLocks noChangeArrowheads="1"/>
            </p:cNvSpPr>
            <p:nvPr/>
          </p:nvSpPr>
          <p:spPr bwMode="auto">
            <a:xfrm>
              <a:off x="3264" y="3447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54021" name="Line 69"/>
            <p:cNvSpPr>
              <a:spLocks noChangeShapeType="1"/>
            </p:cNvSpPr>
            <p:nvPr/>
          </p:nvSpPr>
          <p:spPr bwMode="auto">
            <a:xfrm>
              <a:off x="3052" y="2736"/>
              <a:ext cx="0" cy="2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22" name="Text Box 70"/>
            <p:cNvSpPr txBox="1">
              <a:spLocks noChangeArrowheads="1"/>
            </p:cNvSpPr>
            <p:nvPr/>
          </p:nvSpPr>
          <p:spPr bwMode="auto">
            <a:xfrm>
              <a:off x="2973" y="238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54023" name="Text Box 71"/>
            <p:cNvSpPr txBox="1">
              <a:spLocks noChangeArrowheads="1"/>
            </p:cNvSpPr>
            <p:nvPr/>
          </p:nvSpPr>
          <p:spPr bwMode="auto">
            <a:xfrm>
              <a:off x="2313" y="347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54024" name="Text Box 72"/>
            <p:cNvSpPr txBox="1">
              <a:spLocks noChangeArrowheads="1"/>
            </p:cNvSpPr>
            <p:nvPr/>
          </p:nvSpPr>
          <p:spPr bwMode="auto">
            <a:xfrm>
              <a:off x="3618" y="342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54025" name="Text Box 73"/>
            <p:cNvSpPr txBox="1">
              <a:spLocks noChangeArrowheads="1"/>
            </p:cNvSpPr>
            <p:nvPr/>
          </p:nvSpPr>
          <p:spPr bwMode="auto">
            <a:xfrm>
              <a:off x="3054" y="2805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54026" name="Text Box 74"/>
            <p:cNvSpPr txBox="1">
              <a:spLocks noChangeArrowheads="1"/>
            </p:cNvSpPr>
            <p:nvPr/>
          </p:nvSpPr>
          <p:spPr bwMode="auto">
            <a:xfrm>
              <a:off x="2745" y="334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54027" name="Text Box 75"/>
            <p:cNvSpPr txBox="1">
              <a:spLocks noChangeArrowheads="1"/>
            </p:cNvSpPr>
            <p:nvPr/>
          </p:nvSpPr>
          <p:spPr bwMode="auto">
            <a:xfrm>
              <a:off x="3195" y="334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254028" name="Text Box 76"/>
            <p:cNvSpPr txBox="1">
              <a:spLocks noChangeArrowheads="1"/>
            </p:cNvSpPr>
            <p:nvPr/>
          </p:nvSpPr>
          <p:spPr bwMode="auto">
            <a:xfrm>
              <a:off x="1275" y="3805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254029" name="Text Box 77"/>
            <p:cNvSpPr txBox="1">
              <a:spLocks noChangeArrowheads="1"/>
            </p:cNvSpPr>
            <p:nvPr/>
          </p:nvSpPr>
          <p:spPr bwMode="auto">
            <a:xfrm>
              <a:off x="3051" y="3805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</p:grpSp>
      <p:sp>
        <p:nvSpPr>
          <p:cNvPr id="254030" name="Rectangle 78"/>
          <p:cNvSpPr>
            <a:spLocks noChangeArrowheads="1"/>
          </p:cNvSpPr>
          <p:nvPr/>
        </p:nvSpPr>
        <p:spPr bwMode="auto">
          <a:xfrm>
            <a:off x="6732588" y="4365625"/>
            <a:ext cx="217963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533400" indent="-533400" eaLnBrk="0" hangingPunct="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zh-CN" sz="28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zh-CN" sz="28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不同构</a:t>
            </a:r>
          </a:p>
          <a:p>
            <a:pPr marL="533400" indent="-533400" eaLnBrk="0" hangingPunct="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为什么？</a:t>
            </a:r>
          </a:p>
        </p:txBody>
      </p:sp>
      <p:sp>
        <p:nvSpPr>
          <p:cNvPr id="254031" name="Rectangle 7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10.6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5686-E0AC-4DD5-B95F-26DF305FEE46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8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E0B5-32A4-4574-9EA8-46F512CF0BBC}" type="slidenum">
              <a:rPr lang="en-US" altLang="zh-CN"/>
              <a:pPr/>
              <a:t>63</a:t>
            </a:fld>
            <a:r>
              <a:rPr lang="en-US" altLang="zh-CN"/>
              <a:t>/171</a:t>
            </a:r>
          </a:p>
        </p:txBody>
      </p:sp>
      <p:grpSp>
        <p:nvGrpSpPr>
          <p:cNvPr id="204804" name="Group 4"/>
          <p:cNvGrpSpPr>
            <a:grpSpLocks/>
          </p:cNvGrpSpPr>
          <p:nvPr/>
        </p:nvGrpSpPr>
        <p:grpSpPr bwMode="auto">
          <a:xfrm>
            <a:off x="2209800" y="1252538"/>
            <a:ext cx="1847850" cy="1871662"/>
            <a:chOff x="2064" y="912"/>
            <a:chExt cx="1164" cy="1179"/>
          </a:xfrm>
        </p:grpSpPr>
        <p:sp>
          <p:nvSpPr>
            <p:cNvPr id="204805" name="Line 5"/>
            <p:cNvSpPr>
              <a:spLocks noChangeShapeType="1"/>
            </p:cNvSpPr>
            <p:nvPr/>
          </p:nvSpPr>
          <p:spPr bwMode="auto">
            <a:xfrm>
              <a:off x="2282" y="1942"/>
              <a:ext cx="714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06" name="Line 6"/>
            <p:cNvSpPr>
              <a:spLocks noChangeShapeType="1"/>
            </p:cNvSpPr>
            <p:nvPr/>
          </p:nvSpPr>
          <p:spPr bwMode="auto">
            <a:xfrm flipH="1">
              <a:off x="2276" y="1222"/>
              <a:ext cx="737" cy="70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07" name="Line 7"/>
            <p:cNvSpPr>
              <a:spLocks noChangeShapeType="1"/>
            </p:cNvSpPr>
            <p:nvPr/>
          </p:nvSpPr>
          <p:spPr bwMode="auto">
            <a:xfrm flipV="1">
              <a:off x="2242" y="1213"/>
              <a:ext cx="0" cy="6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08" name="Oval 8"/>
            <p:cNvSpPr>
              <a:spLocks noChangeArrowheads="1"/>
            </p:cNvSpPr>
            <p:nvPr/>
          </p:nvSpPr>
          <p:spPr bwMode="auto">
            <a:xfrm>
              <a:off x="2223" y="1159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09" name="Oval 9"/>
            <p:cNvSpPr>
              <a:spLocks noChangeArrowheads="1"/>
            </p:cNvSpPr>
            <p:nvPr/>
          </p:nvSpPr>
          <p:spPr bwMode="auto">
            <a:xfrm>
              <a:off x="2223" y="1910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10" name="Oval 10"/>
            <p:cNvSpPr>
              <a:spLocks noChangeArrowheads="1"/>
            </p:cNvSpPr>
            <p:nvPr/>
          </p:nvSpPr>
          <p:spPr bwMode="auto">
            <a:xfrm>
              <a:off x="3002" y="1901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11" name="Oval 11"/>
            <p:cNvSpPr>
              <a:spLocks noChangeArrowheads="1"/>
            </p:cNvSpPr>
            <p:nvPr/>
          </p:nvSpPr>
          <p:spPr bwMode="auto">
            <a:xfrm>
              <a:off x="3002" y="1159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12" name="Line 12"/>
            <p:cNvSpPr>
              <a:spLocks noChangeShapeType="1"/>
            </p:cNvSpPr>
            <p:nvPr/>
          </p:nvSpPr>
          <p:spPr bwMode="auto">
            <a:xfrm flipV="1">
              <a:off x="3034" y="1214"/>
              <a:ext cx="0" cy="6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13" name="Line 13"/>
            <p:cNvSpPr>
              <a:spLocks noChangeShapeType="1"/>
            </p:cNvSpPr>
            <p:nvPr/>
          </p:nvSpPr>
          <p:spPr bwMode="auto">
            <a:xfrm>
              <a:off x="2282" y="1179"/>
              <a:ext cx="714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14" name="Line 14"/>
            <p:cNvSpPr>
              <a:spLocks noChangeShapeType="1"/>
            </p:cNvSpPr>
            <p:nvPr/>
          </p:nvSpPr>
          <p:spPr bwMode="auto">
            <a:xfrm>
              <a:off x="2274" y="1214"/>
              <a:ext cx="743" cy="70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15" name="Text Box 15"/>
            <p:cNvSpPr txBox="1">
              <a:spLocks noChangeArrowheads="1"/>
            </p:cNvSpPr>
            <p:nvPr/>
          </p:nvSpPr>
          <p:spPr bwMode="auto">
            <a:xfrm>
              <a:off x="2064" y="912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a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4816" name="Text Box 16"/>
            <p:cNvSpPr txBox="1">
              <a:spLocks noChangeArrowheads="1"/>
            </p:cNvSpPr>
            <p:nvPr/>
          </p:nvSpPr>
          <p:spPr bwMode="auto">
            <a:xfrm>
              <a:off x="2064" y="1768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b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4817" name="Text Box 17"/>
            <p:cNvSpPr txBox="1">
              <a:spLocks noChangeArrowheads="1"/>
            </p:cNvSpPr>
            <p:nvPr/>
          </p:nvSpPr>
          <p:spPr bwMode="auto">
            <a:xfrm>
              <a:off x="3087" y="1768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c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4818" name="Text Box 18"/>
            <p:cNvSpPr txBox="1">
              <a:spLocks noChangeArrowheads="1"/>
            </p:cNvSpPr>
            <p:nvPr/>
          </p:nvSpPr>
          <p:spPr bwMode="auto">
            <a:xfrm>
              <a:off x="3087" y="912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d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</p:grpSp>
      <p:grpSp>
        <p:nvGrpSpPr>
          <p:cNvPr id="204819" name="Group 19"/>
          <p:cNvGrpSpPr>
            <a:grpSpLocks/>
          </p:cNvGrpSpPr>
          <p:nvPr/>
        </p:nvGrpSpPr>
        <p:grpSpPr bwMode="auto">
          <a:xfrm>
            <a:off x="5580063" y="1341438"/>
            <a:ext cx="2132012" cy="2009775"/>
            <a:chOff x="3216" y="2496"/>
            <a:chExt cx="1343" cy="1266"/>
          </a:xfrm>
        </p:grpSpPr>
        <p:sp>
          <p:nvSpPr>
            <p:cNvPr id="204820" name="Line 20"/>
            <p:cNvSpPr>
              <a:spLocks noChangeShapeType="1"/>
            </p:cNvSpPr>
            <p:nvPr/>
          </p:nvSpPr>
          <p:spPr bwMode="auto">
            <a:xfrm>
              <a:off x="3434" y="3543"/>
              <a:ext cx="714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21" name="Line 21"/>
            <p:cNvSpPr>
              <a:spLocks noChangeShapeType="1"/>
            </p:cNvSpPr>
            <p:nvPr/>
          </p:nvSpPr>
          <p:spPr bwMode="auto">
            <a:xfrm flipV="1">
              <a:off x="3394" y="2814"/>
              <a:ext cx="0" cy="6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22" name="Oval 22"/>
            <p:cNvSpPr>
              <a:spLocks noChangeArrowheads="1"/>
            </p:cNvSpPr>
            <p:nvPr/>
          </p:nvSpPr>
          <p:spPr bwMode="auto">
            <a:xfrm>
              <a:off x="3375" y="2760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23" name="Oval 23"/>
            <p:cNvSpPr>
              <a:spLocks noChangeArrowheads="1"/>
            </p:cNvSpPr>
            <p:nvPr/>
          </p:nvSpPr>
          <p:spPr bwMode="auto">
            <a:xfrm>
              <a:off x="3375" y="3511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24" name="Oval 24"/>
            <p:cNvSpPr>
              <a:spLocks noChangeArrowheads="1"/>
            </p:cNvSpPr>
            <p:nvPr/>
          </p:nvSpPr>
          <p:spPr bwMode="auto">
            <a:xfrm>
              <a:off x="4154" y="350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25" name="Oval 25"/>
            <p:cNvSpPr>
              <a:spLocks noChangeArrowheads="1"/>
            </p:cNvSpPr>
            <p:nvPr/>
          </p:nvSpPr>
          <p:spPr bwMode="auto">
            <a:xfrm>
              <a:off x="4154" y="2760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26" name="Line 26"/>
            <p:cNvSpPr>
              <a:spLocks noChangeShapeType="1"/>
            </p:cNvSpPr>
            <p:nvPr/>
          </p:nvSpPr>
          <p:spPr bwMode="auto">
            <a:xfrm flipV="1">
              <a:off x="4186" y="2815"/>
              <a:ext cx="0" cy="69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27" name="Line 27"/>
            <p:cNvSpPr>
              <a:spLocks noChangeShapeType="1"/>
            </p:cNvSpPr>
            <p:nvPr/>
          </p:nvSpPr>
          <p:spPr bwMode="auto">
            <a:xfrm>
              <a:off x="3434" y="2780"/>
              <a:ext cx="714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28" name="Text Box 28"/>
            <p:cNvSpPr txBox="1">
              <a:spLocks noChangeArrowheads="1"/>
            </p:cNvSpPr>
            <p:nvPr/>
          </p:nvSpPr>
          <p:spPr bwMode="auto">
            <a:xfrm>
              <a:off x="3216" y="2513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a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4829" name="Text Box 29"/>
            <p:cNvSpPr txBox="1">
              <a:spLocks noChangeArrowheads="1"/>
            </p:cNvSpPr>
            <p:nvPr/>
          </p:nvSpPr>
          <p:spPr bwMode="auto">
            <a:xfrm>
              <a:off x="3216" y="3369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b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4830" name="Text Box 30"/>
            <p:cNvSpPr txBox="1">
              <a:spLocks noChangeArrowheads="1"/>
            </p:cNvSpPr>
            <p:nvPr/>
          </p:nvSpPr>
          <p:spPr bwMode="auto">
            <a:xfrm>
              <a:off x="4104" y="3401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c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4831" name="Text Box 31"/>
            <p:cNvSpPr txBox="1">
              <a:spLocks noChangeArrowheads="1"/>
            </p:cNvSpPr>
            <p:nvPr/>
          </p:nvSpPr>
          <p:spPr bwMode="auto">
            <a:xfrm>
              <a:off x="4239" y="2513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d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4832" name="Arc 32"/>
            <p:cNvSpPr>
              <a:spLocks/>
            </p:cNvSpPr>
            <p:nvPr/>
          </p:nvSpPr>
          <p:spPr bwMode="auto">
            <a:xfrm flipH="1">
              <a:off x="3408" y="2496"/>
              <a:ext cx="1151" cy="103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2475 w 40203"/>
                <a:gd name="T1" fmla="*/ 41178 h 41178"/>
                <a:gd name="T2" fmla="*/ 40203 w 40203"/>
                <a:gd name="T3" fmla="*/ 10624 h 41178"/>
                <a:gd name="T4" fmla="*/ 21600 w 40203"/>
                <a:gd name="T5" fmla="*/ 21600 h 4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03" h="41178" fill="none" extrusionOk="0">
                  <a:moveTo>
                    <a:pt x="12475" y="41177"/>
                  </a:moveTo>
                  <a:cubicBezTo>
                    <a:pt x="4865" y="37631"/>
                    <a:pt x="0" y="2999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244" y="-1"/>
                    <a:pt x="36318" y="4040"/>
                    <a:pt x="40203" y="10623"/>
                  </a:cubicBezTo>
                </a:path>
                <a:path w="40203" h="41178" stroke="0" extrusionOk="0">
                  <a:moveTo>
                    <a:pt x="12475" y="41177"/>
                  </a:moveTo>
                  <a:cubicBezTo>
                    <a:pt x="4865" y="37631"/>
                    <a:pt x="0" y="2999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244" y="-1"/>
                    <a:pt x="36318" y="4040"/>
                    <a:pt x="40203" y="1062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33" name="Arc 33"/>
            <p:cNvSpPr>
              <a:spLocks/>
            </p:cNvSpPr>
            <p:nvPr/>
          </p:nvSpPr>
          <p:spPr bwMode="auto">
            <a:xfrm>
              <a:off x="3424" y="2800"/>
              <a:ext cx="1088" cy="962"/>
            </a:xfrm>
            <a:custGeom>
              <a:avLst/>
              <a:gdLst>
                <a:gd name="G0" fmla="+- 17403 0 0"/>
                <a:gd name="G1" fmla="+- 18994 0 0"/>
                <a:gd name="G2" fmla="+- 21600 0 0"/>
                <a:gd name="T0" fmla="*/ 27689 w 39003"/>
                <a:gd name="T1" fmla="*/ 0 h 40594"/>
                <a:gd name="T2" fmla="*/ 0 w 39003"/>
                <a:gd name="T3" fmla="*/ 31789 h 40594"/>
                <a:gd name="T4" fmla="*/ 17403 w 39003"/>
                <a:gd name="T5" fmla="*/ 18994 h 40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003" h="40594" fill="none" extrusionOk="0">
                  <a:moveTo>
                    <a:pt x="27688" y="0"/>
                  </a:moveTo>
                  <a:cubicBezTo>
                    <a:pt x="34660" y="3775"/>
                    <a:pt x="39003" y="11066"/>
                    <a:pt x="39003" y="18994"/>
                  </a:cubicBezTo>
                  <a:cubicBezTo>
                    <a:pt x="39003" y="30923"/>
                    <a:pt x="29332" y="40594"/>
                    <a:pt x="17403" y="40594"/>
                  </a:cubicBezTo>
                  <a:cubicBezTo>
                    <a:pt x="10531" y="40594"/>
                    <a:pt x="4070" y="37324"/>
                    <a:pt x="0" y="31788"/>
                  </a:cubicBezTo>
                </a:path>
                <a:path w="39003" h="40594" stroke="0" extrusionOk="0">
                  <a:moveTo>
                    <a:pt x="27688" y="0"/>
                  </a:moveTo>
                  <a:cubicBezTo>
                    <a:pt x="34660" y="3775"/>
                    <a:pt x="39003" y="11066"/>
                    <a:pt x="39003" y="18994"/>
                  </a:cubicBezTo>
                  <a:cubicBezTo>
                    <a:pt x="39003" y="30923"/>
                    <a:pt x="29332" y="40594"/>
                    <a:pt x="17403" y="40594"/>
                  </a:cubicBezTo>
                  <a:cubicBezTo>
                    <a:pt x="10531" y="40594"/>
                    <a:pt x="4070" y="37324"/>
                    <a:pt x="0" y="31788"/>
                  </a:cubicBezTo>
                  <a:lnTo>
                    <a:pt x="17403" y="18994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4834" name="AutoShape 34"/>
          <p:cNvSpPr>
            <a:spLocks noChangeArrowheads="1"/>
          </p:cNvSpPr>
          <p:nvPr/>
        </p:nvSpPr>
        <p:spPr bwMode="auto">
          <a:xfrm>
            <a:off x="4356100" y="2205038"/>
            <a:ext cx="1008063" cy="431800"/>
          </a:xfrm>
          <a:prstGeom prst="notchedRightArrow">
            <a:avLst>
              <a:gd name="adj1" fmla="val 50000"/>
              <a:gd name="adj2" fmla="val 58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835" name="Group 35"/>
          <p:cNvGrpSpPr>
            <a:grpSpLocks/>
          </p:cNvGrpSpPr>
          <p:nvPr/>
        </p:nvGrpSpPr>
        <p:grpSpPr bwMode="auto">
          <a:xfrm>
            <a:off x="1258888" y="3500438"/>
            <a:ext cx="4835525" cy="2827337"/>
            <a:chOff x="768" y="2347"/>
            <a:chExt cx="3046" cy="1781"/>
          </a:xfrm>
        </p:grpSpPr>
        <p:sp>
          <p:nvSpPr>
            <p:cNvPr id="204836" name="Line 36"/>
            <p:cNvSpPr>
              <a:spLocks noChangeShapeType="1"/>
            </p:cNvSpPr>
            <p:nvPr/>
          </p:nvSpPr>
          <p:spPr bwMode="auto">
            <a:xfrm>
              <a:off x="3294" y="3465"/>
              <a:ext cx="288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37" name="Line 37"/>
            <p:cNvSpPr>
              <a:spLocks noChangeShapeType="1"/>
            </p:cNvSpPr>
            <p:nvPr/>
          </p:nvSpPr>
          <p:spPr bwMode="auto">
            <a:xfrm flipH="1">
              <a:off x="2535" y="3486"/>
              <a:ext cx="276" cy="16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38" name="Line 38"/>
            <p:cNvSpPr>
              <a:spLocks noChangeShapeType="1"/>
            </p:cNvSpPr>
            <p:nvPr/>
          </p:nvSpPr>
          <p:spPr bwMode="auto">
            <a:xfrm>
              <a:off x="1394" y="2706"/>
              <a:ext cx="512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39" name="Line 39"/>
            <p:cNvSpPr>
              <a:spLocks noChangeShapeType="1"/>
            </p:cNvSpPr>
            <p:nvPr/>
          </p:nvSpPr>
          <p:spPr bwMode="auto">
            <a:xfrm>
              <a:off x="1365" y="2706"/>
              <a:ext cx="0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40" name="Line 40"/>
            <p:cNvSpPr>
              <a:spLocks noChangeShapeType="1"/>
            </p:cNvSpPr>
            <p:nvPr/>
          </p:nvSpPr>
          <p:spPr bwMode="auto">
            <a:xfrm flipH="1">
              <a:off x="840" y="2706"/>
              <a:ext cx="501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41" name="Line 41"/>
            <p:cNvSpPr>
              <a:spLocks noChangeShapeType="1"/>
            </p:cNvSpPr>
            <p:nvPr/>
          </p:nvSpPr>
          <p:spPr bwMode="auto">
            <a:xfrm flipV="1">
              <a:off x="1386" y="2706"/>
              <a:ext cx="518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42" name="Text Box 42"/>
            <p:cNvSpPr txBox="1">
              <a:spLocks noChangeArrowheads="1"/>
            </p:cNvSpPr>
            <p:nvPr/>
          </p:nvSpPr>
          <p:spPr bwMode="auto">
            <a:xfrm>
              <a:off x="768" y="2347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a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4843" name="Text Box 43"/>
            <p:cNvSpPr txBox="1">
              <a:spLocks noChangeArrowheads="1"/>
            </p:cNvSpPr>
            <p:nvPr/>
          </p:nvSpPr>
          <p:spPr bwMode="auto">
            <a:xfrm>
              <a:off x="1296" y="2347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b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4844" name="Text Box 44"/>
            <p:cNvSpPr txBox="1">
              <a:spLocks noChangeArrowheads="1"/>
            </p:cNvSpPr>
            <p:nvPr/>
          </p:nvSpPr>
          <p:spPr bwMode="auto">
            <a:xfrm>
              <a:off x="768" y="3561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d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4845" name="Text Box 45"/>
            <p:cNvSpPr txBox="1">
              <a:spLocks noChangeArrowheads="1"/>
            </p:cNvSpPr>
            <p:nvPr/>
          </p:nvSpPr>
          <p:spPr bwMode="auto">
            <a:xfrm>
              <a:off x="1824" y="2347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c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4846" name="Text Box 46"/>
            <p:cNvSpPr txBox="1">
              <a:spLocks noChangeArrowheads="1"/>
            </p:cNvSpPr>
            <p:nvPr/>
          </p:nvSpPr>
          <p:spPr bwMode="auto">
            <a:xfrm>
              <a:off x="1296" y="3561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e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4847" name="Line 47"/>
            <p:cNvSpPr>
              <a:spLocks noChangeShapeType="1"/>
            </p:cNvSpPr>
            <p:nvPr/>
          </p:nvSpPr>
          <p:spPr bwMode="auto">
            <a:xfrm>
              <a:off x="1911" y="2706"/>
              <a:ext cx="0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48" name="Line 48"/>
            <p:cNvSpPr>
              <a:spLocks noChangeShapeType="1"/>
            </p:cNvSpPr>
            <p:nvPr/>
          </p:nvSpPr>
          <p:spPr bwMode="auto">
            <a:xfrm>
              <a:off x="825" y="2706"/>
              <a:ext cx="0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49" name="Line 49"/>
            <p:cNvSpPr>
              <a:spLocks noChangeShapeType="1"/>
            </p:cNvSpPr>
            <p:nvPr/>
          </p:nvSpPr>
          <p:spPr bwMode="auto">
            <a:xfrm>
              <a:off x="837" y="2706"/>
              <a:ext cx="512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50" name="Line 50"/>
            <p:cNvSpPr>
              <a:spLocks noChangeShapeType="1"/>
            </p:cNvSpPr>
            <p:nvPr/>
          </p:nvSpPr>
          <p:spPr bwMode="auto">
            <a:xfrm>
              <a:off x="855" y="2706"/>
              <a:ext cx="1025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51" name="Line 51"/>
            <p:cNvSpPr>
              <a:spLocks noChangeShapeType="1"/>
            </p:cNvSpPr>
            <p:nvPr/>
          </p:nvSpPr>
          <p:spPr bwMode="auto">
            <a:xfrm flipV="1">
              <a:off x="855" y="2706"/>
              <a:ext cx="1019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52" name="Oval 52"/>
            <p:cNvSpPr>
              <a:spLocks noChangeArrowheads="1"/>
            </p:cNvSpPr>
            <p:nvPr/>
          </p:nvSpPr>
          <p:spPr bwMode="auto">
            <a:xfrm>
              <a:off x="1875" y="265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4853" name="Oval 53"/>
            <p:cNvSpPr>
              <a:spLocks noChangeArrowheads="1"/>
            </p:cNvSpPr>
            <p:nvPr/>
          </p:nvSpPr>
          <p:spPr bwMode="auto">
            <a:xfrm>
              <a:off x="800" y="2654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54" name="Oval 54"/>
            <p:cNvSpPr>
              <a:spLocks noChangeArrowheads="1"/>
            </p:cNvSpPr>
            <p:nvPr/>
          </p:nvSpPr>
          <p:spPr bwMode="auto">
            <a:xfrm>
              <a:off x="1337" y="2654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55" name="Oval 55"/>
            <p:cNvSpPr>
              <a:spLocks noChangeArrowheads="1"/>
            </p:cNvSpPr>
            <p:nvPr/>
          </p:nvSpPr>
          <p:spPr bwMode="auto">
            <a:xfrm>
              <a:off x="1337" y="359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56" name="Oval 56"/>
            <p:cNvSpPr>
              <a:spLocks noChangeArrowheads="1"/>
            </p:cNvSpPr>
            <p:nvPr/>
          </p:nvSpPr>
          <p:spPr bwMode="auto">
            <a:xfrm>
              <a:off x="1876" y="359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57" name="Oval 57"/>
            <p:cNvSpPr>
              <a:spLocks noChangeArrowheads="1"/>
            </p:cNvSpPr>
            <p:nvPr/>
          </p:nvSpPr>
          <p:spPr bwMode="auto">
            <a:xfrm>
              <a:off x="800" y="359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58" name="Text Box 58"/>
            <p:cNvSpPr txBox="1">
              <a:spLocks noChangeArrowheads="1"/>
            </p:cNvSpPr>
            <p:nvPr/>
          </p:nvSpPr>
          <p:spPr bwMode="auto">
            <a:xfrm>
              <a:off x="1824" y="3561"/>
              <a:ext cx="14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f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4859" name="Line 59"/>
            <p:cNvSpPr>
              <a:spLocks noChangeShapeType="1"/>
            </p:cNvSpPr>
            <p:nvPr/>
          </p:nvSpPr>
          <p:spPr bwMode="auto">
            <a:xfrm>
              <a:off x="3080" y="2736"/>
              <a:ext cx="512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60" name="Line 60"/>
            <p:cNvSpPr>
              <a:spLocks noChangeShapeType="1"/>
            </p:cNvSpPr>
            <p:nvPr/>
          </p:nvSpPr>
          <p:spPr bwMode="auto">
            <a:xfrm flipH="1">
              <a:off x="2508" y="2736"/>
              <a:ext cx="518" cy="9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61" name="Oval 61"/>
            <p:cNvSpPr>
              <a:spLocks noChangeArrowheads="1"/>
            </p:cNvSpPr>
            <p:nvPr/>
          </p:nvSpPr>
          <p:spPr bwMode="auto">
            <a:xfrm>
              <a:off x="3023" y="2684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62" name="Oval 62"/>
            <p:cNvSpPr>
              <a:spLocks noChangeArrowheads="1"/>
            </p:cNvSpPr>
            <p:nvPr/>
          </p:nvSpPr>
          <p:spPr bwMode="auto">
            <a:xfrm>
              <a:off x="3562" y="362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63" name="Oval 63"/>
            <p:cNvSpPr>
              <a:spLocks noChangeArrowheads="1"/>
            </p:cNvSpPr>
            <p:nvPr/>
          </p:nvSpPr>
          <p:spPr bwMode="auto">
            <a:xfrm>
              <a:off x="2486" y="362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64" name="Line 64"/>
            <p:cNvSpPr>
              <a:spLocks noChangeShapeType="1"/>
            </p:cNvSpPr>
            <p:nvPr/>
          </p:nvSpPr>
          <p:spPr bwMode="auto">
            <a:xfrm>
              <a:off x="2545" y="3659"/>
              <a:ext cx="100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65" name="Line 65"/>
            <p:cNvSpPr>
              <a:spLocks noChangeShapeType="1"/>
            </p:cNvSpPr>
            <p:nvPr/>
          </p:nvSpPr>
          <p:spPr bwMode="auto">
            <a:xfrm>
              <a:off x="3064" y="3057"/>
              <a:ext cx="230" cy="41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66" name="Line 66"/>
            <p:cNvSpPr>
              <a:spLocks noChangeShapeType="1"/>
            </p:cNvSpPr>
            <p:nvPr/>
          </p:nvSpPr>
          <p:spPr bwMode="auto">
            <a:xfrm flipH="1">
              <a:off x="2831" y="3057"/>
              <a:ext cx="226" cy="41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67" name="Line 67"/>
            <p:cNvSpPr>
              <a:spLocks noChangeShapeType="1"/>
            </p:cNvSpPr>
            <p:nvPr/>
          </p:nvSpPr>
          <p:spPr bwMode="auto">
            <a:xfrm>
              <a:off x="2835" y="3485"/>
              <a:ext cx="452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68" name="Oval 68"/>
            <p:cNvSpPr>
              <a:spLocks noChangeArrowheads="1"/>
            </p:cNvSpPr>
            <p:nvPr/>
          </p:nvSpPr>
          <p:spPr bwMode="auto">
            <a:xfrm>
              <a:off x="3023" y="3024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69" name="Oval 69"/>
            <p:cNvSpPr>
              <a:spLocks noChangeArrowheads="1"/>
            </p:cNvSpPr>
            <p:nvPr/>
          </p:nvSpPr>
          <p:spPr bwMode="auto">
            <a:xfrm>
              <a:off x="2802" y="344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70" name="Oval 70"/>
            <p:cNvSpPr>
              <a:spLocks noChangeArrowheads="1"/>
            </p:cNvSpPr>
            <p:nvPr/>
          </p:nvSpPr>
          <p:spPr bwMode="auto">
            <a:xfrm>
              <a:off x="3264" y="3447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04871" name="Line 71"/>
            <p:cNvSpPr>
              <a:spLocks noChangeShapeType="1"/>
            </p:cNvSpPr>
            <p:nvPr/>
          </p:nvSpPr>
          <p:spPr bwMode="auto">
            <a:xfrm>
              <a:off x="3052" y="2736"/>
              <a:ext cx="0" cy="2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72" name="Text Box 72"/>
            <p:cNvSpPr txBox="1">
              <a:spLocks noChangeArrowheads="1"/>
            </p:cNvSpPr>
            <p:nvPr/>
          </p:nvSpPr>
          <p:spPr bwMode="auto">
            <a:xfrm>
              <a:off x="2973" y="238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04873" name="Text Box 73"/>
            <p:cNvSpPr txBox="1">
              <a:spLocks noChangeArrowheads="1"/>
            </p:cNvSpPr>
            <p:nvPr/>
          </p:nvSpPr>
          <p:spPr bwMode="auto">
            <a:xfrm>
              <a:off x="2313" y="347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04874" name="Text Box 74"/>
            <p:cNvSpPr txBox="1">
              <a:spLocks noChangeArrowheads="1"/>
            </p:cNvSpPr>
            <p:nvPr/>
          </p:nvSpPr>
          <p:spPr bwMode="auto">
            <a:xfrm>
              <a:off x="3618" y="342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04875" name="Text Box 75"/>
            <p:cNvSpPr txBox="1">
              <a:spLocks noChangeArrowheads="1"/>
            </p:cNvSpPr>
            <p:nvPr/>
          </p:nvSpPr>
          <p:spPr bwMode="auto">
            <a:xfrm>
              <a:off x="3054" y="2805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04876" name="Text Box 76"/>
            <p:cNvSpPr txBox="1">
              <a:spLocks noChangeArrowheads="1"/>
            </p:cNvSpPr>
            <p:nvPr/>
          </p:nvSpPr>
          <p:spPr bwMode="auto">
            <a:xfrm>
              <a:off x="2745" y="334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04877" name="Text Box 77"/>
            <p:cNvSpPr txBox="1">
              <a:spLocks noChangeArrowheads="1"/>
            </p:cNvSpPr>
            <p:nvPr/>
          </p:nvSpPr>
          <p:spPr bwMode="auto">
            <a:xfrm>
              <a:off x="3195" y="334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204878" name="Text Box 78"/>
            <p:cNvSpPr txBox="1">
              <a:spLocks noChangeArrowheads="1"/>
            </p:cNvSpPr>
            <p:nvPr/>
          </p:nvSpPr>
          <p:spPr bwMode="auto">
            <a:xfrm>
              <a:off x="1275" y="3805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204879" name="Text Box 79"/>
            <p:cNvSpPr txBox="1">
              <a:spLocks noChangeArrowheads="1"/>
            </p:cNvSpPr>
            <p:nvPr/>
          </p:nvSpPr>
          <p:spPr bwMode="auto">
            <a:xfrm>
              <a:off x="3051" y="3805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</p:grpSp>
      <p:sp>
        <p:nvSpPr>
          <p:cNvPr id="204880" name="Rectangle 80"/>
          <p:cNvSpPr>
            <a:spLocks noChangeArrowheads="1"/>
          </p:cNvSpPr>
          <p:nvPr/>
        </p:nvSpPr>
        <p:spPr bwMode="auto">
          <a:xfrm>
            <a:off x="6732588" y="4365625"/>
            <a:ext cx="217963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533400" indent="-533400" eaLnBrk="0" hangingPunct="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zh-CN" sz="2800" b="1" baseline="-25000"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zh-CN" sz="2800" b="1" baseline="-25000"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不同构</a:t>
            </a:r>
          </a:p>
          <a:p>
            <a:pPr marL="533400" indent="-533400" eaLnBrk="0" hangingPunct="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为什么？</a:t>
            </a:r>
          </a:p>
        </p:txBody>
      </p:sp>
      <p:sp>
        <p:nvSpPr>
          <p:cNvPr id="204881" name="Rectangle 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10.6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04883" name="AutoShape 83"/>
          <p:cNvSpPr>
            <a:spLocks noChangeArrowheads="1"/>
          </p:cNvSpPr>
          <p:nvPr/>
        </p:nvSpPr>
        <p:spPr bwMode="auto">
          <a:xfrm>
            <a:off x="3132138" y="3068638"/>
            <a:ext cx="3671887" cy="1585912"/>
          </a:xfrm>
          <a:prstGeom prst="cloudCallout">
            <a:avLst>
              <a:gd name="adj1" fmla="val 42519"/>
              <a:gd name="adj2" fmla="val 8603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这说明上述三个条件仅仅是必要而不充分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D843-3120-4492-A013-F395601ED9EC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7E5B-3CFD-4A6B-97EB-49FD89756C75}" type="slidenum">
              <a:rPr lang="en-US" altLang="zh-CN"/>
              <a:pPr/>
              <a:t>64</a:t>
            </a:fld>
            <a:r>
              <a:rPr lang="en-US" altLang="zh-CN"/>
              <a:t>/171</a:t>
            </a:r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习题</a:t>
            </a: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1116013" y="1773238"/>
            <a:ext cx="7329487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4000" b="1">
              <a:solidFill>
                <a:srgbClr val="CC00CC"/>
              </a:solidFill>
            </a:endParaRP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1116013" y="1196975"/>
            <a:ext cx="7620000" cy="226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Char char="n"/>
            </a:pPr>
            <a:r>
              <a:rPr lang="en-US" altLang="zh-CN" sz="4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4000" b="1" baseline="-25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146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8</a:t>
            </a:r>
          </a:p>
          <a:p>
            <a:pPr marL="342900" indent="-3429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Char char="n"/>
            </a:pPr>
            <a:endParaRPr lang="en-US" altLang="zh-CN" sz="40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None/>
            </a:pPr>
            <a:endParaRPr lang="en-US" altLang="zh-CN" sz="40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850-6C72-421E-8123-5AC2CE1C8708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06EA-88D9-4CF1-88C5-6F43EBDBD0A2}" type="slidenum">
              <a:rPr lang="en-US" altLang="zh-CN"/>
              <a:pPr/>
              <a:t>65</a:t>
            </a:fld>
            <a:r>
              <a:rPr lang="en-US" altLang="zh-CN"/>
              <a:t>/171</a:t>
            </a: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2268538" y="2349500"/>
            <a:ext cx="4608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道路与回路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86CA-A659-4229-A09C-B0C155E8D3C7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34F2-9DE1-40B6-8374-CB6BA8DE6023}" type="slidenum">
              <a:rPr lang="en-US" altLang="zh-CN"/>
              <a:pPr/>
              <a:t>66</a:t>
            </a:fld>
            <a:r>
              <a:rPr lang="en-US" altLang="zh-CN"/>
              <a:t>/171</a:t>
            </a: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>
                <a:solidFill>
                  <a:srgbClr val="FF0000"/>
                </a:solidFill>
              </a:rPr>
              <a:t>道路与回路</a:t>
            </a: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1116013" y="1052513"/>
            <a:ext cx="78486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10.8</a:t>
            </a:r>
            <a:r>
              <a:rPr lang="en-US" altLang="zh-CN" sz="2800" b="1" dirty="0"/>
              <a:t> 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结点和边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相继交错出现的序列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P=v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中边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的两端点是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是有向图时要求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分别是</a:t>
            </a:r>
            <a:r>
              <a:rPr lang="en-US" altLang="zh-CN" sz="2800" b="1" dirty="0" err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 err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的始点和终点，即方向一致。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），则称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为结点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道路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。简记为</a:t>
            </a:r>
            <a:r>
              <a:rPr lang="en-US" altLang="zh-CN" sz="2800" b="1" dirty="0">
                <a:solidFill>
                  <a:srgbClr val="0000FF"/>
                </a:solidFill>
              </a:rPr>
              <a:t>〈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</a:rPr>
              <a:t>〉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分别称为此道路的起点和终点，统称为道路的端点。其余结点称为内部结点。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道路中边的数目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称为此道路的长度。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P=v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，称为零道路，其长度为零。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rgbClr val="B2B2B2"/>
                </a:solidFill>
              </a:rPr>
              <a:t>≠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，称为开道路，否则称为闭道路。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373A-AAF5-41F6-B697-1D7DAE319ACF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048C-4A8F-40B0-A50D-8A4EE95EE971}" type="slidenum">
              <a:rPr lang="en-US" altLang="zh-CN"/>
              <a:pPr/>
              <a:t>67</a:t>
            </a:fld>
            <a:r>
              <a:rPr lang="en-US" altLang="zh-CN"/>
              <a:t>/171</a:t>
            </a: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>
                <a:solidFill>
                  <a:srgbClr val="FF0000"/>
                </a:solidFill>
              </a:rPr>
              <a:t>道路与回路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116013" y="1052513"/>
            <a:ext cx="78486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定义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10.8</a:t>
            </a:r>
            <a:r>
              <a:rPr lang="en-US" altLang="zh-CN" sz="2800" dirty="0"/>
              <a:t> 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中结点和边相继交错出现的序列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P=v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aseline="-30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中边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aseline="-300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的两端点是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是有向图时要求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分别是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aseline="-300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的始点和终点，即方向一致。），则称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为结点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的道路。简记为</a:t>
            </a:r>
            <a:r>
              <a:rPr lang="en-US" altLang="zh-CN" sz="2800" dirty="0"/>
              <a:t>〈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dirty="0"/>
              <a:t>〉</a:t>
            </a:r>
            <a:r>
              <a:rPr lang="zh-CN" altLang="en-US" sz="2800" dirty="0"/>
              <a:t>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分别称为此道路的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起点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终点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，统称为道路的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端点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。其余结点称为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内部结点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道路中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边的数目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称为此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道路的长度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P=v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零道路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，其长度为零。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</a:rPr>
              <a:t>≠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开道路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，否则称为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闭道路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838D-45C1-40EE-B603-D631D2D5E468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47C6-7F74-46A7-B935-EB6FD963A84E}" type="slidenum">
              <a:rPr lang="en-US" altLang="zh-CN"/>
              <a:pPr/>
              <a:t>68</a:t>
            </a:fld>
            <a:r>
              <a:rPr lang="en-US" altLang="zh-CN"/>
              <a:t>/171</a:t>
            </a: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简单道路与基本道路</a:t>
            </a:r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1042988" y="1125538"/>
            <a:ext cx="77724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若道路中的所有边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（有向边）互不相同，则称此道路为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简单道路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；闭的简单道路称为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回路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若道路中的所有结点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互不相同（从而所有边互不相同），则称此道路为基本道路；若回路中除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外的所有结点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互不相同（从而所有边互不相同），则称此回路为基本回路或者圈。 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基本道路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或基本回路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一定是简单道路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或简单回路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，但反之则不一定。为什么？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B1DB-B377-497D-BAB7-02BFB07DF0D8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2CB1-B419-424C-B482-6EF1B4AD7718}" type="slidenum">
              <a:rPr lang="en-US" altLang="zh-CN"/>
              <a:pPr/>
              <a:t>69</a:t>
            </a:fld>
            <a:r>
              <a:rPr lang="en-US" altLang="zh-CN"/>
              <a:t>/171</a:t>
            </a: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简单道路与基本道路</a:t>
            </a: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042988" y="1125538"/>
            <a:ext cx="77724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若道路中的所有边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/>
                <a:ea typeface="楷体_GB2312" pitchFamily="49" charset="-122"/>
              </a:rPr>
              <a:t>…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（有向边）互不相同，则称此道路为简单道路；闭的简单道路称为回路。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若道路中的所有结点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互不相同（从而所有边互不相同），则称此道路为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基本道路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；若回路中除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外的所有结点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互不相同（从而所有边互不相同），则称此回路为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基本回路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圈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基本道路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或基本回路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一定是简单道路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或简单回路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，但反之则不一定。为什么？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0156-73EE-47FE-8C97-7A8AEA3D582D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DA22-2C34-4A2F-B197-A4C17DD80C4D}" type="slidenum">
              <a:rPr lang="en-US" altLang="zh-CN"/>
              <a:pPr/>
              <a:t>7</a:t>
            </a:fld>
            <a:r>
              <a:rPr lang="en-US" altLang="zh-CN"/>
              <a:t>/171</a:t>
            </a: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图的定义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1042988" y="1125538"/>
            <a:ext cx="77644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CC00CC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是一个序偶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971550" y="1557338"/>
            <a:ext cx="786765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，其中：</a:t>
            </a:r>
          </a:p>
          <a:p>
            <a:pPr marL="457200" indent="-4572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）＝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是一个有限的非空集合，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(i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1,2,3,</a:t>
            </a:r>
            <a:r>
              <a:rPr lang="en-US" altLang="zh-CN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,n)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称为结点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简称点，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为结点集；</a:t>
            </a:r>
          </a:p>
          <a:p>
            <a:pPr marL="457200" indent="-4572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是一个有限的集合，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(i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1,2,3,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,m)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边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边集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中的每个元素都是由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中不同结点所构成的无序对，且不含重复元素。</a:t>
            </a:r>
          </a:p>
          <a:p>
            <a:pPr marL="457200" indent="-4572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kumimoji="0" lang="zh-CN" altLang="en-US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）图</a:t>
            </a:r>
            <a:r>
              <a:rPr kumimoji="0"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的结点数称为</a:t>
            </a:r>
            <a:r>
              <a:rPr kumimoji="0"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的阶，用</a:t>
            </a:r>
            <a:r>
              <a:rPr kumimoji="0"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0"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表示，</a:t>
            </a:r>
            <a:r>
              <a:rPr kumimoji="0"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的边数用</a:t>
            </a:r>
            <a:r>
              <a:rPr kumimoji="0"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0"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表示，也可表示成</a:t>
            </a:r>
            <a:r>
              <a:rPr kumimoji="0"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</a:t>
            </a:r>
            <a:r>
              <a:rPr kumimoji="0"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(G)=m</a:t>
            </a:r>
            <a:r>
              <a:rPr kumimoji="0"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E9FE-7B18-44A3-93F9-CE15A69FC5E0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FDCE-B5B8-405C-918E-52BD98E5CBD1}" type="slidenum">
              <a:rPr lang="en-US" altLang="zh-CN"/>
              <a:pPr/>
              <a:t>70</a:t>
            </a:fld>
            <a:r>
              <a:rPr lang="en-US" altLang="zh-CN"/>
              <a:t>/171</a:t>
            </a: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简单道路与基本道路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1042988" y="1125538"/>
            <a:ext cx="77724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若道路中的所有边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/>
                <a:ea typeface="楷体_GB2312" pitchFamily="49" charset="-122"/>
              </a:rPr>
              <a:t>…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（有向边）互不相同，则称此道路为简单道路；闭的简单道路称为回路。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若道路中的所有结点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/>
                <a:ea typeface="楷体_GB2312" pitchFamily="49" charset="-122"/>
              </a:rPr>
              <a:t>…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互不相同（从而所有边互不相同），则称此道路为基本道路；若回路中除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外的所有结点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/>
                <a:ea typeface="楷体_GB2312" pitchFamily="49" charset="-122"/>
              </a:rPr>
              <a:t>…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互不相同（从而所有边互不相同），则称此回路为基本回路或者圈。 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基本道路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或基本回路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一定是简单道路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或简单回路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，但反之则不一定。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C5C-8220-465B-9464-F4935FDD0CDB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4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4D44-7830-4D07-B781-4A2F21EBFC3D}" type="slidenum">
              <a:rPr lang="en-US" altLang="zh-CN"/>
              <a:pPr/>
              <a:t>71</a:t>
            </a:fld>
            <a:r>
              <a:rPr lang="en-US" altLang="zh-CN"/>
              <a:t>/171</a:t>
            </a: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10.7</a:t>
            </a: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971550" y="3573463"/>
            <a:ext cx="7848600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在图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="1" baseline="-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中：</a:t>
            </a:r>
          </a:p>
          <a:p>
            <a:pPr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基本道路 </a:t>
            </a:r>
          </a:p>
          <a:p>
            <a:pPr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简单道路</a:t>
            </a:r>
          </a:p>
          <a:p>
            <a:pPr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回路</a:t>
            </a:r>
          </a:p>
          <a:p>
            <a:pPr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圈</a:t>
            </a:r>
          </a:p>
        </p:txBody>
      </p:sp>
      <p:grpSp>
        <p:nvGrpSpPr>
          <p:cNvPr id="269316" name="Group 4"/>
          <p:cNvGrpSpPr>
            <a:grpSpLocks/>
          </p:cNvGrpSpPr>
          <p:nvPr/>
        </p:nvGrpSpPr>
        <p:grpSpPr bwMode="auto">
          <a:xfrm>
            <a:off x="2916238" y="1125538"/>
            <a:ext cx="3606800" cy="3028950"/>
            <a:chOff x="3192" y="636"/>
            <a:chExt cx="2272" cy="1908"/>
          </a:xfrm>
        </p:grpSpPr>
        <p:sp>
          <p:nvSpPr>
            <p:cNvPr id="269317" name="Text Box 5"/>
            <p:cNvSpPr txBox="1">
              <a:spLocks noChangeArrowheads="1"/>
            </p:cNvSpPr>
            <p:nvPr/>
          </p:nvSpPr>
          <p:spPr bwMode="auto">
            <a:xfrm>
              <a:off x="3412" y="159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69318" name="Text Box 6"/>
            <p:cNvSpPr txBox="1">
              <a:spLocks noChangeArrowheads="1"/>
            </p:cNvSpPr>
            <p:nvPr/>
          </p:nvSpPr>
          <p:spPr bwMode="auto">
            <a:xfrm>
              <a:off x="4564" y="193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269319" name="Line 7"/>
            <p:cNvSpPr>
              <a:spLocks noChangeShapeType="1"/>
            </p:cNvSpPr>
            <p:nvPr/>
          </p:nvSpPr>
          <p:spPr bwMode="auto">
            <a:xfrm flipH="1">
              <a:off x="4652" y="1030"/>
              <a:ext cx="530" cy="95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9320" name="Oval 8"/>
            <p:cNvSpPr>
              <a:spLocks noChangeArrowheads="1"/>
            </p:cNvSpPr>
            <p:nvPr/>
          </p:nvSpPr>
          <p:spPr bwMode="auto">
            <a:xfrm>
              <a:off x="3372" y="1478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9321" name="Line 9"/>
            <p:cNvSpPr>
              <a:spLocks noChangeShapeType="1"/>
            </p:cNvSpPr>
            <p:nvPr/>
          </p:nvSpPr>
          <p:spPr bwMode="auto">
            <a:xfrm flipV="1">
              <a:off x="3732" y="1006"/>
              <a:ext cx="253" cy="97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9322" name="Oval 10"/>
            <p:cNvSpPr>
              <a:spLocks noChangeArrowheads="1"/>
            </p:cNvSpPr>
            <p:nvPr/>
          </p:nvSpPr>
          <p:spPr bwMode="auto">
            <a:xfrm>
              <a:off x="3980" y="97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69323" name="Line 11"/>
            <p:cNvSpPr>
              <a:spLocks noChangeShapeType="1"/>
            </p:cNvSpPr>
            <p:nvPr/>
          </p:nvSpPr>
          <p:spPr bwMode="auto">
            <a:xfrm>
              <a:off x="4608" y="1008"/>
              <a:ext cx="16" cy="9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9324" name="Text Box 12"/>
            <p:cNvSpPr txBox="1">
              <a:spLocks noChangeArrowheads="1"/>
            </p:cNvSpPr>
            <p:nvPr/>
          </p:nvSpPr>
          <p:spPr bwMode="auto">
            <a:xfrm>
              <a:off x="3192" y="131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69325" name="Text Box 13"/>
            <p:cNvSpPr txBox="1">
              <a:spLocks noChangeArrowheads="1"/>
            </p:cNvSpPr>
            <p:nvPr/>
          </p:nvSpPr>
          <p:spPr bwMode="auto">
            <a:xfrm>
              <a:off x="4508" y="63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69326" name="Text Box 14"/>
            <p:cNvSpPr txBox="1">
              <a:spLocks noChangeArrowheads="1"/>
            </p:cNvSpPr>
            <p:nvPr/>
          </p:nvSpPr>
          <p:spPr bwMode="auto">
            <a:xfrm>
              <a:off x="3928" y="63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69327" name="Line 15"/>
            <p:cNvSpPr>
              <a:spLocks noChangeShapeType="1"/>
            </p:cNvSpPr>
            <p:nvPr/>
          </p:nvSpPr>
          <p:spPr bwMode="auto">
            <a:xfrm>
              <a:off x="3412" y="1534"/>
              <a:ext cx="311" cy="4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9328" name="Line 16"/>
            <p:cNvSpPr>
              <a:spLocks noChangeShapeType="1"/>
            </p:cNvSpPr>
            <p:nvPr/>
          </p:nvSpPr>
          <p:spPr bwMode="auto">
            <a:xfrm flipV="1">
              <a:off x="4044" y="1003"/>
              <a:ext cx="53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9329" name="Text Box 17"/>
            <p:cNvSpPr txBox="1">
              <a:spLocks noChangeArrowheads="1"/>
            </p:cNvSpPr>
            <p:nvPr/>
          </p:nvSpPr>
          <p:spPr bwMode="auto">
            <a:xfrm>
              <a:off x="3652" y="193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69330" name="Oval 18"/>
            <p:cNvSpPr>
              <a:spLocks noChangeArrowheads="1"/>
            </p:cNvSpPr>
            <p:nvPr/>
          </p:nvSpPr>
          <p:spPr bwMode="auto">
            <a:xfrm>
              <a:off x="4612" y="1982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69331" name="Text Box 19"/>
            <p:cNvSpPr txBox="1">
              <a:spLocks noChangeArrowheads="1"/>
            </p:cNvSpPr>
            <p:nvPr/>
          </p:nvSpPr>
          <p:spPr bwMode="auto">
            <a:xfrm>
              <a:off x="4232" y="2221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69332" name="Line 20"/>
            <p:cNvSpPr>
              <a:spLocks noChangeShapeType="1"/>
            </p:cNvSpPr>
            <p:nvPr/>
          </p:nvSpPr>
          <p:spPr bwMode="auto">
            <a:xfrm flipV="1">
              <a:off x="3764" y="2011"/>
              <a:ext cx="84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9333" name="Text Box 21"/>
            <p:cNvSpPr txBox="1">
              <a:spLocks noChangeArrowheads="1"/>
            </p:cNvSpPr>
            <p:nvPr/>
          </p:nvSpPr>
          <p:spPr bwMode="auto">
            <a:xfrm>
              <a:off x="3616" y="124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69334" name="Text Box 22"/>
            <p:cNvSpPr txBox="1">
              <a:spLocks noChangeArrowheads="1"/>
            </p:cNvSpPr>
            <p:nvPr/>
          </p:nvSpPr>
          <p:spPr bwMode="auto">
            <a:xfrm>
              <a:off x="4124" y="140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69335" name="Text Box 23"/>
            <p:cNvSpPr txBox="1">
              <a:spLocks noChangeArrowheads="1"/>
            </p:cNvSpPr>
            <p:nvPr/>
          </p:nvSpPr>
          <p:spPr bwMode="auto">
            <a:xfrm>
              <a:off x="4184" y="65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69336" name="Text Box 24"/>
            <p:cNvSpPr txBox="1">
              <a:spLocks noChangeArrowheads="1"/>
            </p:cNvSpPr>
            <p:nvPr/>
          </p:nvSpPr>
          <p:spPr bwMode="auto">
            <a:xfrm>
              <a:off x="4084" y="188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9</a:t>
              </a:r>
            </a:p>
          </p:txBody>
        </p:sp>
        <p:sp>
          <p:nvSpPr>
            <p:cNvPr id="269337" name="Text Box 25"/>
            <p:cNvSpPr txBox="1">
              <a:spLocks noChangeArrowheads="1"/>
            </p:cNvSpPr>
            <p:nvPr/>
          </p:nvSpPr>
          <p:spPr bwMode="auto">
            <a:xfrm>
              <a:off x="4884" y="138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269338" name="Text Box 26"/>
            <p:cNvSpPr txBox="1">
              <a:spLocks noChangeArrowheads="1"/>
            </p:cNvSpPr>
            <p:nvPr/>
          </p:nvSpPr>
          <p:spPr bwMode="auto">
            <a:xfrm>
              <a:off x="4628" y="126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269339" name="Text Box 27"/>
            <p:cNvSpPr txBox="1">
              <a:spLocks noChangeArrowheads="1"/>
            </p:cNvSpPr>
            <p:nvPr/>
          </p:nvSpPr>
          <p:spPr bwMode="auto">
            <a:xfrm>
              <a:off x="5268" y="111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  <p:sp>
          <p:nvSpPr>
            <p:cNvPr id="269340" name="Text Box 28"/>
            <p:cNvSpPr txBox="1">
              <a:spLocks noChangeArrowheads="1"/>
            </p:cNvSpPr>
            <p:nvPr/>
          </p:nvSpPr>
          <p:spPr bwMode="auto">
            <a:xfrm>
              <a:off x="5092" y="63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69341" name="Line 29"/>
            <p:cNvSpPr>
              <a:spLocks noChangeShapeType="1"/>
            </p:cNvSpPr>
            <p:nvPr/>
          </p:nvSpPr>
          <p:spPr bwMode="auto">
            <a:xfrm flipV="1">
              <a:off x="4628" y="1003"/>
              <a:ext cx="53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9342" name="Text Box 30"/>
            <p:cNvSpPr txBox="1">
              <a:spLocks noChangeArrowheads="1"/>
            </p:cNvSpPr>
            <p:nvPr/>
          </p:nvSpPr>
          <p:spPr bwMode="auto">
            <a:xfrm>
              <a:off x="4768" y="65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69343" name="Oval 31"/>
            <p:cNvSpPr>
              <a:spLocks noChangeArrowheads="1"/>
            </p:cNvSpPr>
            <p:nvPr/>
          </p:nvSpPr>
          <p:spPr bwMode="auto">
            <a:xfrm>
              <a:off x="4581" y="975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9344" name="Oval 32"/>
            <p:cNvSpPr>
              <a:spLocks noChangeArrowheads="1"/>
            </p:cNvSpPr>
            <p:nvPr/>
          </p:nvSpPr>
          <p:spPr bwMode="auto">
            <a:xfrm>
              <a:off x="5165" y="975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9345" name="Line 33"/>
            <p:cNvSpPr>
              <a:spLocks noChangeShapeType="1"/>
            </p:cNvSpPr>
            <p:nvPr/>
          </p:nvSpPr>
          <p:spPr bwMode="auto">
            <a:xfrm flipV="1">
              <a:off x="3744" y="1024"/>
              <a:ext cx="841" cy="97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9346" name="Oval 34"/>
            <p:cNvSpPr>
              <a:spLocks noChangeArrowheads="1"/>
            </p:cNvSpPr>
            <p:nvPr/>
          </p:nvSpPr>
          <p:spPr bwMode="auto">
            <a:xfrm>
              <a:off x="3704" y="1982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69347" name="Text Box 35"/>
            <p:cNvSpPr txBox="1">
              <a:spLocks noChangeArrowheads="1"/>
            </p:cNvSpPr>
            <p:nvPr/>
          </p:nvSpPr>
          <p:spPr bwMode="auto">
            <a:xfrm>
              <a:off x="5180" y="150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269348" name="Line 36"/>
            <p:cNvSpPr>
              <a:spLocks noChangeShapeType="1"/>
            </p:cNvSpPr>
            <p:nvPr/>
          </p:nvSpPr>
          <p:spPr bwMode="auto">
            <a:xfrm>
              <a:off x="5204" y="1026"/>
              <a:ext cx="76" cy="55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9349" name="Oval 37"/>
            <p:cNvSpPr>
              <a:spLocks noChangeArrowheads="1"/>
            </p:cNvSpPr>
            <p:nvPr/>
          </p:nvSpPr>
          <p:spPr bwMode="auto">
            <a:xfrm>
              <a:off x="5252" y="1582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</p:grpSp>
      <p:sp>
        <p:nvSpPr>
          <p:cNvPr id="269350" name="Oval 38"/>
          <p:cNvSpPr>
            <a:spLocks noChangeArrowheads="1"/>
          </p:cNvSpPr>
          <p:nvPr/>
        </p:nvSpPr>
        <p:spPr bwMode="auto">
          <a:xfrm>
            <a:off x="3419475" y="3284538"/>
            <a:ext cx="431800" cy="4318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51" name="Rectangle 39"/>
          <p:cNvSpPr>
            <a:spLocks noChangeArrowheads="1"/>
          </p:cNvSpPr>
          <p:nvPr/>
        </p:nvSpPr>
        <p:spPr bwMode="auto">
          <a:xfrm>
            <a:off x="2987675" y="3284538"/>
            <a:ext cx="608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CC"/>
                </a:solidFill>
                <a:latin typeface="宋体" pitchFamily="2" charset="-122"/>
                <a:sym typeface="Symbol" pitchFamily="18" charset="2"/>
              </a:rPr>
              <a:t>e</a:t>
            </a:r>
            <a:r>
              <a:rPr lang="en-US" altLang="zh-CN" sz="2800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08D4-CA9F-44B3-B071-4CFDA6F51F62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3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ADE4-1BF4-45A0-B0C6-57BBC3C603D1}" type="slidenum">
              <a:rPr lang="en-US" altLang="zh-CN"/>
              <a:pPr/>
              <a:t>72</a:t>
            </a:fld>
            <a:r>
              <a:rPr lang="en-US" altLang="zh-CN"/>
              <a:t>/171</a:t>
            </a: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grpSp>
        <p:nvGrpSpPr>
          <p:cNvPr id="270339" name="Group 3"/>
          <p:cNvGrpSpPr>
            <a:grpSpLocks/>
          </p:cNvGrpSpPr>
          <p:nvPr/>
        </p:nvGrpSpPr>
        <p:grpSpPr bwMode="auto">
          <a:xfrm>
            <a:off x="2411413" y="1125538"/>
            <a:ext cx="3238500" cy="2935287"/>
            <a:chOff x="684" y="641"/>
            <a:chExt cx="2040" cy="1849"/>
          </a:xfrm>
        </p:grpSpPr>
        <p:sp>
          <p:nvSpPr>
            <p:cNvPr id="270340" name="Text Box 4"/>
            <p:cNvSpPr txBox="1">
              <a:spLocks noChangeArrowheads="1"/>
            </p:cNvSpPr>
            <p:nvPr/>
          </p:nvSpPr>
          <p:spPr bwMode="auto">
            <a:xfrm>
              <a:off x="1608" y="2221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 b="1">
                  <a:latin typeface="宋体" pitchFamily="2" charset="-122"/>
                </a:rPr>
                <a:t>G</a:t>
              </a:r>
              <a:r>
                <a:rPr lang="en-US" altLang="zh-CN" sz="2800" b="1" baseline="-25000">
                  <a:latin typeface="宋体" pitchFamily="2" charset="-122"/>
                </a:rPr>
                <a:t>2</a:t>
              </a:r>
              <a:endParaRPr lang="en-US" altLang="zh-CN"/>
            </a:p>
          </p:txBody>
        </p:sp>
        <p:sp>
          <p:nvSpPr>
            <p:cNvPr id="270341" name="Text Box 5"/>
            <p:cNvSpPr txBox="1">
              <a:spLocks noChangeArrowheads="1"/>
            </p:cNvSpPr>
            <p:nvPr/>
          </p:nvSpPr>
          <p:spPr bwMode="auto">
            <a:xfrm>
              <a:off x="2336" y="1939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800" b="1">
                  <a:latin typeface="宋体" pitchFamily="2" charset="-12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</a:rPr>
                <a:t>4</a:t>
              </a:r>
              <a:endParaRPr lang="en-US" altLang="zh-CN"/>
            </a:p>
          </p:txBody>
        </p:sp>
        <p:sp>
          <p:nvSpPr>
            <p:cNvPr id="270342" name="Line 6"/>
            <p:cNvSpPr>
              <a:spLocks noChangeShapeType="1"/>
            </p:cNvSpPr>
            <p:nvPr/>
          </p:nvSpPr>
          <p:spPr bwMode="auto">
            <a:xfrm>
              <a:off x="2408" y="1035"/>
              <a:ext cx="2" cy="9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0343" name="Oval 7"/>
            <p:cNvSpPr>
              <a:spLocks noChangeArrowheads="1"/>
            </p:cNvSpPr>
            <p:nvPr/>
          </p:nvSpPr>
          <p:spPr bwMode="auto">
            <a:xfrm>
              <a:off x="864" y="1483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0344" name="Oval 8"/>
            <p:cNvSpPr>
              <a:spLocks noChangeArrowheads="1"/>
            </p:cNvSpPr>
            <p:nvPr/>
          </p:nvSpPr>
          <p:spPr bwMode="auto">
            <a:xfrm>
              <a:off x="2385" y="980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0345" name="Line 9"/>
            <p:cNvSpPr>
              <a:spLocks noChangeShapeType="1"/>
            </p:cNvSpPr>
            <p:nvPr/>
          </p:nvSpPr>
          <p:spPr bwMode="auto">
            <a:xfrm flipV="1">
              <a:off x="904" y="1003"/>
              <a:ext cx="564" cy="47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0346" name="Oval 10"/>
            <p:cNvSpPr>
              <a:spLocks noChangeArrowheads="1"/>
            </p:cNvSpPr>
            <p:nvPr/>
          </p:nvSpPr>
          <p:spPr bwMode="auto">
            <a:xfrm>
              <a:off x="1472" y="979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70347" name="Line 11"/>
            <p:cNvSpPr>
              <a:spLocks noChangeShapeType="1"/>
            </p:cNvSpPr>
            <p:nvPr/>
          </p:nvSpPr>
          <p:spPr bwMode="auto">
            <a:xfrm>
              <a:off x="1536" y="1019"/>
              <a:ext cx="852" cy="9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0348" name="Text Box 12"/>
            <p:cNvSpPr txBox="1">
              <a:spLocks noChangeArrowheads="1"/>
            </p:cNvSpPr>
            <p:nvPr/>
          </p:nvSpPr>
          <p:spPr bwMode="auto">
            <a:xfrm>
              <a:off x="684" y="1315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800" b="1">
                  <a:latin typeface="宋体" pitchFamily="2" charset="-12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</a:rPr>
                <a:t>1</a:t>
              </a:r>
              <a:endParaRPr lang="en-US" altLang="zh-CN"/>
            </a:p>
          </p:txBody>
        </p:sp>
        <p:sp>
          <p:nvSpPr>
            <p:cNvPr id="270349" name="Text Box 13"/>
            <p:cNvSpPr txBox="1">
              <a:spLocks noChangeArrowheads="1"/>
            </p:cNvSpPr>
            <p:nvPr/>
          </p:nvSpPr>
          <p:spPr bwMode="auto">
            <a:xfrm>
              <a:off x="2164" y="641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800" b="1">
                  <a:latin typeface="宋体" pitchFamily="2" charset="-12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</a:rPr>
                <a:t>3</a:t>
              </a:r>
              <a:endParaRPr lang="en-US" altLang="zh-CN"/>
            </a:p>
          </p:txBody>
        </p:sp>
        <p:sp>
          <p:nvSpPr>
            <p:cNvPr id="270350" name="Text Box 14"/>
            <p:cNvSpPr txBox="1">
              <a:spLocks noChangeArrowheads="1"/>
            </p:cNvSpPr>
            <p:nvPr/>
          </p:nvSpPr>
          <p:spPr bwMode="auto">
            <a:xfrm>
              <a:off x="1420" y="641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800" b="1">
                  <a:latin typeface="宋体" pitchFamily="2" charset="-12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</a:rPr>
                <a:t>2</a:t>
              </a:r>
              <a:endParaRPr lang="en-US" altLang="zh-CN"/>
            </a:p>
          </p:txBody>
        </p:sp>
        <p:sp>
          <p:nvSpPr>
            <p:cNvPr id="270351" name="Line 15"/>
            <p:cNvSpPr>
              <a:spLocks noChangeShapeType="1"/>
            </p:cNvSpPr>
            <p:nvPr/>
          </p:nvSpPr>
          <p:spPr bwMode="auto">
            <a:xfrm>
              <a:off x="904" y="1539"/>
              <a:ext cx="559" cy="4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0352" name="Line 16"/>
            <p:cNvSpPr>
              <a:spLocks noChangeShapeType="1"/>
            </p:cNvSpPr>
            <p:nvPr/>
          </p:nvSpPr>
          <p:spPr bwMode="auto">
            <a:xfrm flipV="1">
              <a:off x="1536" y="1008"/>
              <a:ext cx="84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0353" name="Text Box 17"/>
            <p:cNvSpPr txBox="1">
              <a:spLocks noChangeArrowheads="1"/>
            </p:cNvSpPr>
            <p:nvPr/>
          </p:nvSpPr>
          <p:spPr bwMode="auto">
            <a:xfrm>
              <a:off x="1420" y="1939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800" b="1">
                  <a:latin typeface="宋体" pitchFamily="2" charset="-12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</a:rPr>
                <a:t>5</a:t>
              </a:r>
              <a:endParaRPr lang="en-US" altLang="zh-CN"/>
            </a:p>
          </p:txBody>
        </p:sp>
        <p:sp>
          <p:nvSpPr>
            <p:cNvPr id="270354" name="Oval 18"/>
            <p:cNvSpPr>
              <a:spLocks noChangeArrowheads="1"/>
            </p:cNvSpPr>
            <p:nvPr/>
          </p:nvSpPr>
          <p:spPr bwMode="auto">
            <a:xfrm>
              <a:off x="1472" y="1987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70355" name="Oval 19"/>
            <p:cNvSpPr>
              <a:spLocks noChangeArrowheads="1"/>
            </p:cNvSpPr>
            <p:nvPr/>
          </p:nvSpPr>
          <p:spPr bwMode="auto">
            <a:xfrm>
              <a:off x="2384" y="1987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70356" name="Line 20"/>
            <p:cNvSpPr>
              <a:spLocks noChangeShapeType="1"/>
            </p:cNvSpPr>
            <p:nvPr/>
          </p:nvSpPr>
          <p:spPr bwMode="auto">
            <a:xfrm flipV="1">
              <a:off x="1536" y="2011"/>
              <a:ext cx="84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0357" name="Arc 21"/>
            <p:cNvSpPr>
              <a:spLocks/>
            </p:cNvSpPr>
            <p:nvPr/>
          </p:nvSpPr>
          <p:spPr bwMode="auto">
            <a:xfrm rot="-7573900">
              <a:off x="2368" y="755"/>
              <a:ext cx="288" cy="2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14401 w 43200"/>
                <a:gd name="T3" fmla="*/ 1235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2445"/>
                    <a:pt x="5770" y="4285"/>
                    <a:pt x="14400" y="1234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2445"/>
                    <a:pt x="5770" y="4285"/>
                    <a:pt x="14400" y="123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0358" name="Arc 22"/>
            <p:cNvSpPr>
              <a:spLocks/>
            </p:cNvSpPr>
            <p:nvPr/>
          </p:nvSpPr>
          <p:spPr bwMode="auto">
            <a:xfrm flipH="1">
              <a:off x="1384" y="1035"/>
              <a:ext cx="96" cy="9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95"/>
                <a:gd name="T2" fmla="*/ 445 w 21600"/>
                <a:gd name="T3" fmla="*/ 43195 h 43195"/>
                <a:gd name="T4" fmla="*/ 0 w 21600"/>
                <a:gd name="T5" fmla="*/ 21600 h 43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9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55"/>
                    <a:pt x="12198" y="42953"/>
                    <a:pt x="445" y="43195"/>
                  </a:cubicBezTo>
                </a:path>
                <a:path w="21600" h="4319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55"/>
                    <a:pt x="12198" y="42953"/>
                    <a:pt x="445" y="4319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0359" name="Arc 23"/>
            <p:cNvSpPr>
              <a:spLocks/>
            </p:cNvSpPr>
            <p:nvPr/>
          </p:nvSpPr>
          <p:spPr bwMode="auto">
            <a:xfrm>
              <a:off x="1504" y="1027"/>
              <a:ext cx="92" cy="9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53"/>
                <a:gd name="T2" fmla="*/ 1424 w 21600"/>
                <a:gd name="T3" fmla="*/ 43153 h 43153"/>
                <a:gd name="T4" fmla="*/ 0 w 21600"/>
                <a:gd name="T5" fmla="*/ 21600 h 43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5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76"/>
                    <a:pt x="12775" y="42402"/>
                    <a:pt x="1424" y="43153"/>
                  </a:cubicBezTo>
                </a:path>
                <a:path w="21600" h="4315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76"/>
                    <a:pt x="12775" y="42402"/>
                    <a:pt x="1424" y="4315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0360" name="Text Box 24"/>
            <p:cNvSpPr txBox="1">
              <a:spLocks noChangeArrowheads="1"/>
            </p:cNvSpPr>
            <p:nvPr/>
          </p:nvSpPr>
          <p:spPr bwMode="auto">
            <a:xfrm>
              <a:off x="976" y="931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</a:rPr>
                <a:t>1</a:t>
              </a:r>
              <a:endParaRPr lang="en-US" altLang="zh-CN"/>
            </a:p>
          </p:txBody>
        </p:sp>
        <p:sp>
          <p:nvSpPr>
            <p:cNvPr id="270361" name="Text Box 25"/>
            <p:cNvSpPr txBox="1">
              <a:spLocks noChangeArrowheads="1"/>
            </p:cNvSpPr>
            <p:nvPr/>
          </p:nvSpPr>
          <p:spPr bwMode="auto">
            <a:xfrm>
              <a:off x="980" y="1587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</a:rPr>
                <a:t>2</a:t>
              </a:r>
              <a:endParaRPr lang="en-US" altLang="zh-CN"/>
            </a:p>
          </p:txBody>
        </p:sp>
        <p:sp>
          <p:nvSpPr>
            <p:cNvPr id="270362" name="Text Box 26"/>
            <p:cNvSpPr txBox="1">
              <a:spLocks noChangeArrowheads="1"/>
            </p:cNvSpPr>
            <p:nvPr/>
          </p:nvSpPr>
          <p:spPr bwMode="auto">
            <a:xfrm>
              <a:off x="1184" y="1363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</a:rPr>
                <a:t>3</a:t>
              </a:r>
              <a:endParaRPr lang="en-US" altLang="zh-CN"/>
            </a:p>
          </p:txBody>
        </p:sp>
        <p:sp>
          <p:nvSpPr>
            <p:cNvPr id="270363" name="Text Box 27"/>
            <p:cNvSpPr txBox="1">
              <a:spLocks noChangeArrowheads="1"/>
            </p:cNvSpPr>
            <p:nvPr/>
          </p:nvSpPr>
          <p:spPr bwMode="auto">
            <a:xfrm>
              <a:off x="1616" y="1411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</a:rPr>
                <a:t>4</a:t>
              </a:r>
              <a:endParaRPr lang="en-US" altLang="zh-CN"/>
            </a:p>
          </p:txBody>
        </p:sp>
        <p:sp>
          <p:nvSpPr>
            <p:cNvPr id="270364" name="Text Box 28"/>
            <p:cNvSpPr txBox="1">
              <a:spLocks noChangeArrowheads="1"/>
            </p:cNvSpPr>
            <p:nvPr/>
          </p:nvSpPr>
          <p:spPr bwMode="auto">
            <a:xfrm>
              <a:off x="1856" y="659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</a:rPr>
                <a:t>5</a:t>
              </a:r>
              <a:endParaRPr lang="en-US" altLang="zh-CN"/>
            </a:p>
          </p:txBody>
        </p:sp>
        <p:sp>
          <p:nvSpPr>
            <p:cNvPr id="270365" name="Text Box 29"/>
            <p:cNvSpPr txBox="1">
              <a:spLocks noChangeArrowheads="1"/>
            </p:cNvSpPr>
            <p:nvPr/>
          </p:nvSpPr>
          <p:spPr bwMode="auto">
            <a:xfrm>
              <a:off x="1856" y="1891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</a:rPr>
                <a:t>7</a:t>
              </a:r>
              <a:endParaRPr lang="en-US" altLang="zh-CN"/>
            </a:p>
          </p:txBody>
        </p:sp>
        <p:sp>
          <p:nvSpPr>
            <p:cNvPr id="270366" name="Text Box 30"/>
            <p:cNvSpPr txBox="1">
              <a:spLocks noChangeArrowheads="1"/>
            </p:cNvSpPr>
            <p:nvPr/>
          </p:nvSpPr>
          <p:spPr bwMode="auto">
            <a:xfrm>
              <a:off x="2408" y="1363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</a:rPr>
                <a:t>8</a:t>
              </a:r>
              <a:endParaRPr lang="en-US" altLang="zh-CN"/>
            </a:p>
          </p:txBody>
        </p:sp>
        <p:sp>
          <p:nvSpPr>
            <p:cNvPr id="270367" name="Text Box 31"/>
            <p:cNvSpPr txBox="1">
              <a:spLocks noChangeArrowheads="1"/>
            </p:cNvSpPr>
            <p:nvPr/>
          </p:nvSpPr>
          <p:spPr bwMode="auto">
            <a:xfrm>
              <a:off x="1984" y="1267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</a:rPr>
                <a:t>6</a:t>
              </a:r>
              <a:endParaRPr lang="en-US" altLang="zh-CN"/>
            </a:p>
          </p:txBody>
        </p:sp>
        <p:sp>
          <p:nvSpPr>
            <p:cNvPr id="270368" name="Text Box 32"/>
            <p:cNvSpPr txBox="1">
              <a:spLocks noChangeArrowheads="1"/>
            </p:cNvSpPr>
            <p:nvPr/>
          </p:nvSpPr>
          <p:spPr bwMode="auto">
            <a:xfrm>
              <a:off x="2528" y="875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</a:rPr>
                <a:t>9</a:t>
              </a:r>
              <a:endParaRPr lang="en-US" altLang="zh-CN"/>
            </a:p>
          </p:txBody>
        </p:sp>
      </p:grpSp>
      <p:sp>
        <p:nvSpPr>
          <p:cNvPr id="270369" name="Rectangle 33"/>
          <p:cNvSpPr>
            <a:spLocks noChangeArrowheads="1"/>
          </p:cNvSpPr>
          <p:nvPr/>
        </p:nvSpPr>
        <p:spPr bwMode="auto">
          <a:xfrm>
            <a:off x="971550" y="4076700"/>
            <a:ext cx="799306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在图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="1" baseline="-30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中：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回路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圈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94D8-0384-44A7-AE45-665A3DEE7DD5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AF0D-D838-4002-B03D-498767121140}" type="slidenum">
              <a:rPr lang="en-US" altLang="zh-CN"/>
              <a:pPr/>
              <a:t>73</a:t>
            </a:fld>
            <a:r>
              <a:rPr lang="en-US" altLang="zh-CN"/>
              <a:t>/171</a:t>
            </a: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1439862" cy="719138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注：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1042988" y="1268413"/>
            <a:ext cx="7777162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在不会引起误解的情况下，一条道路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可以用边的序列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来表示，这种表示方法对于有向图来说较为方便。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在简单图中，一条道路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也可以用结点的序列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来表示。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A570-445D-46F0-B0CB-AF0852F0F65B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0C7-2C40-4FC4-AC6A-9F2CD7F714D4}" type="slidenum">
              <a:rPr lang="en-US" altLang="zh-CN"/>
              <a:pPr/>
              <a:t>74</a:t>
            </a:fld>
            <a:r>
              <a:rPr lang="en-US" altLang="zh-CN"/>
              <a:t>/171</a:t>
            </a: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1439862" cy="719138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注：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1042988" y="1268413"/>
            <a:ext cx="7777162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在不会引起误解的情况下，一条道路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aseline="-30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aseline="-30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也可以用边的序列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aseline="-30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来表示，这种表示方法对于有向图来说较为方便。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在简单图中，一条道路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也可以用结点的序列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来表示。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1A-1BEE-480A-AD6D-265CA1B5827A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6997-1A52-4C1E-B533-3F5226071C1E}" type="slidenum">
              <a:rPr lang="en-US" altLang="zh-CN"/>
              <a:pPr/>
              <a:t>75</a:t>
            </a:fld>
            <a:r>
              <a:rPr lang="en-US" altLang="zh-CN"/>
              <a:t>/171</a:t>
            </a: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道路图和圈图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1496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若一个图能以一条基本道路表示出来，则称此图为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道路图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阶的道路图记为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Clr>
                <a:srgbClr val="B2B2B2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若一个图能以一个圈表示出来，则称此图为圈图。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阶的圈图记为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endParaRPr lang="zh-CN" altLang="en-US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10.12</a:t>
            </a:r>
          </a:p>
        </p:txBody>
      </p:sp>
      <p:sp>
        <p:nvSpPr>
          <p:cNvPr id="273412" name="Oval 4"/>
          <p:cNvSpPr>
            <a:spLocks noChangeArrowheads="1"/>
          </p:cNvSpPr>
          <p:nvPr/>
        </p:nvSpPr>
        <p:spPr bwMode="auto">
          <a:xfrm>
            <a:off x="1331913" y="508476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3413" name="Oval 5"/>
          <p:cNvSpPr>
            <a:spLocks noChangeArrowheads="1"/>
          </p:cNvSpPr>
          <p:nvPr/>
        </p:nvSpPr>
        <p:spPr bwMode="auto">
          <a:xfrm>
            <a:off x="2124075" y="508476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3414" name="Oval 6"/>
          <p:cNvSpPr>
            <a:spLocks noChangeArrowheads="1"/>
          </p:cNvSpPr>
          <p:nvPr/>
        </p:nvSpPr>
        <p:spPr bwMode="auto">
          <a:xfrm>
            <a:off x="2843213" y="508476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3415" name="Oval 7"/>
          <p:cNvSpPr>
            <a:spLocks noChangeArrowheads="1"/>
          </p:cNvSpPr>
          <p:nvPr/>
        </p:nvSpPr>
        <p:spPr bwMode="auto">
          <a:xfrm>
            <a:off x="3635375" y="508476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3416" name="Oval 8"/>
          <p:cNvSpPr>
            <a:spLocks noChangeArrowheads="1"/>
          </p:cNvSpPr>
          <p:nvPr/>
        </p:nvSpPr>
        <p:spPr bwMode="auto">
          <a:xfrm>
            <a:off x="4310063" y="4824413"/>
            <a:ext cx="184150" cy="6080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B2B2B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273417" name="Line 9"/>
          <p:cNvSpPr>
            <a:spLocks noChangeShapeType="1"/>
          </p:cNvSpPr>
          <p:nvPr/>
        </p:nvSpPr>
        <p:spPr bwMode="auto">
          <a:xfrm>
            <a:off x="5940425" y="4797425"/>
            <a:ext cx="0" cy="647700"/>
          </a:xfrm>
          <a:prstGeom prst="line">
            <a:avLst/>
          </a:prstGeom>
          <a:noFill/>
          <a:ln w="22225">
            <a:solidFill>
              <a:srgbClr val="B2B2B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3418" name="Line 10"/>
          <p:cNvSpPr>
            <a:spLocks noChangeShapeType="1"/>
          </p:cNvSpPr>
          <p:nvPr/>
        </p:nvSpPr>
        <p:spPr bwMode="auto">
          <a:xfrm>
            <a:off x="6011863" y="4797425"/>
            <a:ext cx="936625" cy="0"/>
          </a:xfrm>
          <a:prstGeom prst="line">
            <a:avLst/>
          </a:prstGeom>
          <a:noFill/>
          <a:ln w="22225">
            <a:solidFill>
              <a:srgbClr val="B2B2B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3419" name="Line 11"/>
          <p:cNvSpPr>
            <a:spLocks noChangeShapeType="1"/>
          </p:cNvSpPr>
          <p:nvPr/>
        </p:nvSpPr>
        <p:spPr bwMode="auto">
          <a:xfrm>
            <a:off x="1403350" y="5157788"/>
            <a:ext cx="720725" cy="0"/>
          </a:xfrm>
          <a:prstGeom prst="line">
            <a:avLst/>
          </a:prstGeom>
          <a:noFill/>
          <a:ln w="22225">
            <a:solidFill>
              <a:srgbClr val="B2B2B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3420" name="Line 12"/>
          <p:cNvSpPr>
            <a:spLocks noChangeShapeType="1"/>
          </p:cNvSpPr>
          <p:nvPr/>
        </p:nvSpPr>
        <p:spPr bwMode="auto">
          <a:xfrm>
            <a:off x="2916238" y="5157788"/>
            <a:ext cx="720725" cy="0"/>
          </a:xfrm>
          <a:prstGeom prst="line">
            <a:avLst/>
          </a:prstGeom>
          <a:noFill/>
          <a:ln w="22225">
            <a:solidFill>
              <a:srgbClr val="B2B2B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3421" name="Line 13"/>
          <p:cNvSpPr>
            <a:spLocks noChangeShapeType="1"/>
          </p:cNvSpPr>
          <p:nvPr/>
        </p:nvSpPr>
        <p:spPr bwMode="auto">
          <a:xfrm>
            <a:off x="3708400" y="5157788"/>
            <a:ext cx="720725" cy="0"/>
          </a:xfrm>
          <a:prstGeom prst="line">
            <a:avLst/>
          </a:prstGeom>
          <a:noFill/>
          <a:ln w="22225">
            <a:solidFill>
              <a:srgbClr val="B2B2B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3422" name="Line 14"/>
          <p:cNvSpPr>
            <a:spLocks noChangeShapeType="1"/>
          </p:cNvSpPr>
          <p:nvPr/>
        </p:nvSpPr>
        <p:spPr bwMode="auto">
          <a:xfrm>
            <a:off x="2195513" y="5157788"/>
            <a:ext cx="720725" cy="0"/>
          </a:xfrm>
          <a:prstGeom prst="line">
            <a:avLst/>
          </a:prstGeom>
          <a:noFill/>
          <a:ln w="22225">
            <a:solidFill>
              <a:srgbClr val="B2B2B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3423" name="Oval 15"/>
          <p:cNvSpPr>
            <a:spLocks noChangeArrowheads="1"/>
          </p:cNvSpPr>
          <p:nvPr/>
        </p:nvSpPr>
        <p:spPr bwMode="auto">
          <a:xfrm>
            <a:off x="5940425" y="47244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3424" name="Oval 16"/>
          <p:cNvSpPr>
            <a:spLocks noChangeArrowheads="1"/>
          </p:cNvSpPr>
          <p:nvPr/>
        </p:nvSpPr>
        <p:spPr bwMode="auto">
          <a:xfrm>
            <a:off x="6948488" y="47244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3425" name="Oval 17"/>
          <p:cNvSpPr>
            <a:spLocks noChangeArrowheads="1"/>
          </p:cNvSpPr>
          <p:nvPr/>
        </p:nvSpPr>
        <p:spPr bwMode="auto">
          <a:xfrm>
            <a:off x="7956550" y="47244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3426" name="Line 18"/>
          <p:cNvSpPr>
            <a:spLocks noChangeShapeType="1"/>
          </p:cNvSpPr>
          <p:nvPr/>
        </p:nvSpPr>
        <p:spPr bwMode="auto">
          <a:xfrm>
            <a:off x="7019925" y="4797425"/>
            <a:ext cx="936625" cy="0"/>
          </a:xfrm>
          <a:prstGeom prst="line">
            <a:avLst/>
          </a:prstGeom>
          <a:noFill/>
          <a:ln w="22225">
            <a:solidFill>
              <a:srgbClr val="B2B2B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3427" name="Line 19"/>
          <p:cNvSpPr>
            <a:spLocks noChangeShapeType="1"/>
          </p:cNvSpPr>
          <p:nvPr/>
        </p:nvSpPr>
        <p:spPr bwMode="auto">
          <a:xfrm>
            <a:off x="6011863" y="5516563"/>
            <a:ext cx="936625" cy="0"/>
          </a:xfrm>
          <a:prstGeom prst="line">
            <a:avLst/>
          </a:prstGeom>
          <a:noFill/>
          <a:ln w="22225">
            <a:solidFill>
              <a:srgbClr val="B2B2B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3428" name="Oval 20"/>
          <p:cNvSpPr>
            <a:spLocks noChangeArrowheads="1"/>
          </p:cNvSpPr>
          <p:nvPr/>
        </p:nvSpPr>
        <p:spPr bwMode="auto">
          <a:xfrm>
            <a:off x="5940425" y="54435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3429" name="Oval 21"/>
          <p:cNvSpPr>
            <a:spLocks noChangeArrowheads="1"/>
          </p:cNvSpPr>
          <p:nvPr/>
        </p:nvSpPr>
        <p:spPr bwMode="auto">
          <a:xfrm>
            <a:off x="6948488" y="54435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3430" name="Oval 22"/>
          <p:cNvSpPr>
            <a:spLocks noChangeArrowheads="1"/>
          </p:cNvSpPr>
          <p:nvPr/>
        </p:nvSpPr>
        <p:spPr bwMode="auto">
          <a:xfrm>
            <a:off x="7956550" y="54435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3431" name="Line 23"/>
          <p:cNvSpPr>
            <a:spLocks noChangeShapeType="1"/>
          </p:cNvSpPr>
          <p:nvPr/>
        </p:nvSpPr>
        <p:spPr bwMode="auto">
          <a:xfrm>
            <a:off x="7019925" y="5516563"/>
            <a:ext cx="936625" cy="0"/>
          </a:xfrm>
          <a:prstGeom prst="line">
            <a:avLst/>
          </a:prstGeom>
          <a:noFill/>
          <a:ln w="22225">
            <a:solidFill>
              <a:srgbClr val="B2B2B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3432" name="Line 24"/>
          <p:cNvSpPr>
            <a:spLocks noChangeShapeType="1"/>
          </p:cNvSpPr>
          <p:nvPr/>
        </p:nvSpPr>
        <p:spPr bwMode="auto">
          <a:xfrm>
            <a:off x="8027988" y="4797425"/>
            <a:ext cx="0" cy="647700"/>
          </a:xfrm>
          <a:prstGeom prst="line">
            <a:avLst/>
          </a:prstGeom>
          <a:noFill/>
          <a:ln w="22225">
            <a:solidFill>
              <a:srgbClr val="B2B2B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3433" name="Text Box 25"/>
          <p:cNvSpPr txBox="1">
            <a:spLocks noChangeArrowheads="1"/>
          </p:cNvSpPr>
          <p:nvPr/>
        </p:nvSpPr>
        <p:spPr bwMode="auto">
          <a:xfrm>
            <a:off x="2411413" y="5157788"/>
            <a:ext cx="865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800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5</a:t>
            </a:r>
          </a:p>
        </p:txBody>
      </p:sp>
      <p:sp>
        <p:nvSpPr>
          <p:cNvPr id="273434" name="Text Box 26"/>
          <p:cNvSpPr txBox="1">
            <a:spLocks noChangeArrowheads="1"/>
          </p:cNvSpPr>
          <p:nvPr/>
        </p:nvSpPr>
        <p:spPr bwMode="auto">
          <a:xfrm>
            <a:off x="6516688" y="5516563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4020-8DD0-428D-8BE6-94483BCB73BC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E32-3DA1-4B7A-A520-955F9CE559D9}" type="slidenum">
              <a:rPr lang="en-US" altLang="zh-CN"/>
              <a:pPr/>
              <a:t>76</a:t>
            </a:fld>
            <a:r>
              <a:rPr lang="en-US" altLang="zh-CN"/>
              <a:t>/171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道路图和圈图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1496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若一个图能以一条基本道路表示出来，则称此图为道路图。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阶的道路图记为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若一个图能以一个圈表示出来，则称此图为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圈图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阶的圈图记为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endParaRPr lang="zh-CN" altLang="en-US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10.12</a:t>
            </a:r>
          </a:p>
        </p:txBody>
      </p:sp>
      <p:sp>
        <p:nvSpPr>
          <p:cNvPr id="274436" name="Oval 4"/>
          <p:cNvSpPr>
            <a:spLocks noChangeArrowheads="1"/>
          </p:cNvSpPr>
          <p:nvPr/>
        </p:nvSpPr>
        <p:spPr bwMode="auto">
          <a:xfrm>
            <a:off x="1331913" y="508476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4437" name="Oval 5"/>
          <p:cNvSpPr>
            <a:spLocks noChangeArrowheads="1"/>
          </p:cNvSpPr>
          <p:nvPr/>
        </p:nvSpPr>
        <p:spPr bwMode="auto">
          <a:xfrm>
            <a:off x="2124075" y="508476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4438" name="Oval 6"/>
          <p:cNvSpPr>
            <a:spLocks noChangeArrowheads="1"/>
          </p:cNvSpPr>
          <p:nvPr/>
        </p:nvSpPr>
        <p:spPr bwMode="auto">
          <a:xfrm>
            <a:off x="2843213" y="508476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4439" name="Oval 7"/>
          <p:cNvSpPr>
            <a:spLocks noChangeArrowheads="1"/>
          </p:cNvSpPr>
          <p:nvPr/>
        </p:nvSpPr>
        <p:spPr bwMode="auto">
          <a:xfrm>
            <a:off x="3635375" y="508476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4440" name="Oval 8"/>
          <p:cNvSpPr>
            <a:spLocks noChangeArrowheads="1"/>
          </p:cNvSpPr>
          <p:nvPr/>
        </p:nvSpPr>
        <p:spPr bwMode="auto">
          <a:xfrm>
            <a:off x="4310063" y="4824413"/>
            <a:ext cx="184150" cy="6080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B2B2B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274441" name="Line 9"/>
          <p:cNvSpPr>
            <a:spLocks noChangeShapeType="1"/>
          </p:cNvSpPr>
          <p:nvPr/>
        </p:nvSpPr>
        <p:spPr bwMode="auto">
          <a:xfrm>
            <a:off x="5940425" y="4797425"/>
            <a:ext cx="0" cy="647700"/>
          </a:xfrm>
          <a:prstGeom prst="line">
            <a:avLst/>
          </a:prstGeom>
          <a:noFill/>
          <a:ln w="22225">
            <a:solidFill>
              <a:srgbClr val="B2B2B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4442" name="Line 10"/>
          <p:cNvSpPr>
            <a:spLocks noChangeShapeType="1"/>
          </p:cNvSpPr>
          <p:nvPr/>
        </p:nvSpPr>
        <p:spPr bwMode="auto">
          <a:xfrm>
            <a:off x="6011863" y="4797425"/>
            <a:ext cx="936625" cy="0"/>
          </a:xfrm>
          <a:prstGeom prst="line">
            <a:avLst/>
          </a:prstGeom>
          <a:noFill/>
          <a:ln w="22225">
            <a:solidFill>
              <a:srgbClr val="B2B2B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4443" name="Line 11"/>
          <p:cNvSpPr>
            <a:spLocks noChangeShapeType="1"/>
          </p:cNvSpPr>
          <p:nvPr/>
        </p:nvSpPr>
        <p:spPr bwMode="auto">
          <a:xfrm>
            <a:off x="1403350" y="5157788"/>
            <a:ext cx="720725" cy="0"/>
          </a:xfrm>
          <a:prstGeom prst="line">
            <a:avLst/>
          </a:prstGeom>
          <a:noFill/>
          <a:ln w="22225">
            <a:solidFill>
              <a:srgbClr val="B2B2B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4444" name="Line 12"/>
          <p:cNvSpPr>
            <a:spLocks noChangeShapeType="1"/>
          </p:cNvSpPr>
          <p:nvPr/>
        </p:nvSpPr>
        <p:spPr bwMode="auto">
          <a:xfrm>
            <a:off x="2916238" y="5157788"/>
            <a:ext cx="720725" cy="0"/>
          </a:xfrm>
          <a:prstGeom prst="line">
            <a:avLst/>
          </a:prstGeom>
          <a:noFill/>
          <a:ln w="22225">
            <a:solidFill>
              <a:srgbClr val="B2B2B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4445" name="Line 13"/>
          <p:cNvSpPr>
            <a:spLocks noChangeShapeType="1"/>
          </p:cNvSpPr>
          <p:nvPr/>
        </p:nvSpPr>
        <p:spPr bwMode="auto">
          <a:xfrm>
            <a:off x="3708400" y="5157788"/>
            <a:ext cx="720725" cy="0"/>
          </a:xfrm>
          <a:prstGeom prst="line">
            <a:avLst/>
          </a:prstGeom>
          <a:noFill/>
          <a:ln w="22225">
            <a:solidFill>
              <a:srgbClr val="B2B2B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4446" name="Line 14"/>
          <p:cNvSpPr>
            <a:spLocks noChangeShapeType="1"/>
          </p:cNvSpPr>
          <p:nvPr/>
        </p:nvSpPr>
        <p:spPr bwMode="auto">
          <a:xfrm>
            <a:off x="2195513" y="5157788"/>
            <a:ext cx="720725" cy="0"/>
          </a:xfrm>
          <a:prstGeom prst="line">
            <a:avLst/>
          </a:prstGeom>
          <a:noFill/>
          <a:ln w="22225">
            <a:solidFill>
              <a:srgbClr val="B2B2B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4447" name="Oval 15"/>
          <p:cNvSpPr>
            <a:spLocks noChangeArrowheads="1"/>
          </p:cNvSpPr>
          <p:nvPr/>
        </p:nvSpPr>
        <p:spPr bwMode="auto">
          <a:xfrm>
            <a:off x="5940425" y="47244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4448" name="Oval 16"/>
          <p:cNvSpPr>
            <a:spLocks noChangeArrowheads="1"/>
          </p:cNvSpPr>
          <p:nvPr/>
        </p:nvSpPr>
        <p:spPr bwMode="auto">
          <a:xfrm>
            <a:off x="6948488" y="47244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4449" name="Oval 17"/>
          <p:cNvSpPr>
            <a:spLocks noChangeArrowheads="1"/>
          </p:cNvSpPr>
          <p:nvPr/>
        </p:nvSpPr>
        <p:spPr bwMode="auto">
          <a:xfrm>
            <a:off x="7956550" y="47244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4450" name="Line 18"/>
          <p:cNvSpPr>
            <a:spLocks noChangeShapeType="1"/>
          </p:cNvSpPr>
          <p:nvPr/>
        </p:nvSpPr>
        <p:spPr bwMode="auto">
          <a:xfrm>
            <a:off x="7019925" y="4797425"/>
            <a:ext cx="936625" cy="0"/>
          </a:xfrm>
          <a:prstGeom prst="line">
            <a:avLst/>
          </a:prstGeom>
          <a:noFill/>
          <a:ln w="22225">
            <a:solidFill>
              <a:srgbClr val="B2B2B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4451" name="Line 19"/>
          <p:cNvSpPr>
            <a:spLocks noChangeShapeType="1"/>
          </p:cNvSpPr>
          <p:nvPr/>
        </p:nvSpPr>
        <p:spPr bwMode="auto">
          <a:xfrm>
            <a:off x="6011863" y="5516563"/>
            <a:ext cx="936625" cy="0"/>
          </a:xfrm>
          <a:prstGeom prst="line">
            <a:avLst/>
          </a:prstGeom>
          <a:noFill/>
          <a:ln w="22225">
            <a:solidFill>
              <a:srgbClr val="B2B2B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4452" name="Oval 20"/>
          <p:cNvSpPr>
            <a:spLocks noChangeArrowheads="1"/>
          </p:cNvSpPr>
          <p:nvPr/>
        </p:nvSpPr>
        <p:spPr bwMode="auto">
          <a:xfrm>
            <a:off x="5940425" y="54435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4453" name="Oval 21"/>
          <p:cNvSpPr>
            <a:spLocks noChangeArrowheads="1"/>
          </p:cNvSpPr>
          <p:nvPr/>
        </p:nvSpPr>
        <p:spPr bwMode="auto">
          <a:xfrm>
            <a:off x="6948488" y="54435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4454" name="Oval 22"/>
          <p:cNvSpPr>
            <a:spLocks noChangeArrowheads="1"/>
          </p:cNvSpPr>
          <p:nvPr/>
        </p:nvSpPr>
        <p:spPr bwMode="auto">
          <a:xfrm>
            <a:off x="7956550" y="54435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4455" name="Line 23"/>
          <p:cNvSpPr>
            <a:spLocks noChangeShapeType="1"/>
          </p:cNvSpPr>
          <p:nvPr/>
        </p:nvSpPr>
        <p:spPr bwMode="auto">
          <a:xfrm>
            <a:off x="7019925" y="5516563"/>
            <a:ext cx="936625" cy="0"/>
          </a:xfrm>
          <a:prstGeom prst="line">
            <a:avLst/>
          </a:prstGeom>
          <a:noFill/>
          <a:ln w="22225">
            <a:solidFill>
              <a:srgbClr val="B2B2B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4456" name="Line 24"/>
          <p:cNvSpPr>
            <a:spLocks noChangeShapeType="1"/>
          </p:cNvSpPr>
          <p:nvPr/>
        </p:nvSpPr>
        <p:spPr bwMode="auto">
          <a:xfrm>
            <a:off x="8027988" y="4797425"/>
            <a:ext cx="0" cy="647700"/>
          </a:xfrm>
          <a:prstGeom prst="line">
            <a:avLst/>
          </a:prstGeom>
          <a:noFill/>
          <a:ln w="22225">
            <a:solidFill>
              <a:srgbClr val="B2B2B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4457" name="Text Box 25"/>
          <p:cNvSpPr txBox="1">
            <a:spLocks noChangeArrowheads="1"/>
          </p:cNvSpPr>
          <p:nvPr/>
        </p:nvSpPr>
        <p:spPr bwMode="auto">
          <a:xfrm>
            <a:off x="2411413" y="5157788"/>
            <a:ext cx="865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800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5</a:t>
            </a:r>
          </a:p>
        </p:txBody>
      </p:sp>
      <p:sp>
        <p:nvSpPr>
          <p:cNvPr id="274458" name="Text Box 26"/>
          <p:cNvSpPr txBox="1">
            <a:spLocks noChangeArrowheads="1"/>
          </p:cNvSpPr>
          <p:nvPr/>
        </p:nvSpPr>
        <p:spPr bwMode="auto">
          <a:xfrm>
            <a:off x="6516688" y="5516563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9E92-B51C-47B9-885A-C2DBBFD0F948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8C3-FCFF-4CCE-A352-203467BD9E75}" type="slidenum">
              <a:rPr lang="en-US" altLang="zh-CN"/>
              <a:pPr/>
              <a:t>77</a:t>
            </a:fld>
            <a:r>
              <a:rPr lang="en-US" altLang="zh-CN"/>
              <a:t>/171</a:t>
            </a: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道路图和圈图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1496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若一个图能以一条基本道路表示出来，则称此图为道路图。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阶的道路图记为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若一个图能以一个圈表示出来，则称此图为圈图。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阶的圈图记为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endParaRPr lang="zh-CN" altLang="en-US">
              <a:solidFill>
                <a:srgbClr val="CC00C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10.12</a:t>
            </a:r>
          </a:p>
        </p:txBody>
      </p:sp>
      <p:sp>
        <p:nvSpPr>
          <p:cNvPr id="275460" name="Oval 4"/>
          <p:cNvSpPr>
            <a:spLocks noChangeArrowheads="1"/>
          </p:cNvSpPr>
          <p:nvPr/>
        </p:nvSpPr>
        <p:spPr bwMode="auto">
          <a:xfrm>
            <a:off x="1331913" y="508476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461" name="Oval 5"/>
          <p:cNvSpPr>
            <a:spLocks noChangeArrowheads="1"/>
          </p:cNvSpPr>
          <p:nvPr/>
        </p:nvSpPr>
        <p:spPr bwMode="auto">
          <a:xfrm>
            <a:off x="2124075" y="508476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462" name="Oval 6"/>
          <p:cNvSpPr>
            <a:spLocks noChangeArrowheads="1"/>
          </p:cNvSpPr>
          <p:nvPr/>
        </p:nvSpPr>
        <p:spPr bwMode="auto">
          <a:xfrm>
            <a:off x="2843213" y="508476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463" name="Oval 7"/>
          <p:cNvSpPr>
            <a:spLocks noChangeArrowheads="1"/>
          </p:cNvSpPr>
          <p:nvPr/>
        </p:nvSpPr>
        <p:spPr bwMode="auto">
          <a:xfrm>
            <a:off x="3635375" y="508476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464" name="Oval 8"/>
          <p:cNvSpPr>
            <a:spLocks noChangeArrowheads="1"/>
          </p:cNvSpPr>
          <p:nvPr/>
        </p:nvSpPr>
        <p:spPr bwMode="auto">
          <a:xfrm>
            <a:off x="4356100" y="508476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465" name="Line 9"/>
          <p:cNvSpPr>
            <a:spLocks noChangeShapeType="1"/>
          </p:cNvSpPr>
          <p:nvPr/>
        </p:nvSpPr>
        <p:spPr bwMode="auto">
          <a:xfrm>
            <a:off x="5940425" y="4797425"/>
            <a:ext cx="0" cy="6477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5466" name="Line 10"/>
          <p:cNvSpPr>
            <a:spLocks noChangeShapeType="1"/>
          </p:cNvSpPr>
          <p:nvPr/>
        </p:nvSpPr>
        <p:spPr bwMode="auto">
          <a:xfrm>
            <a:off x="6011863" y="4797425"/>
            <a:ext cx="936625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5467" name="Line 11"/>
          <p:cNvSpPr>
            <a:spLocks noChangeShapeType="1"/>
          </p:cNvSpPr>
          <p:nvPr/>
        </p:nvSpPr>
        <p:spPr bwMode="auto">
          <a:xfrm>
            <a:off x="1403350" y="5157788"/>
            <a:ext cx="720725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5468" name="Line 12"/>
          <p:cNvSpPr>
            <a:spLocks noChangeShapeType="1"/>
          </p:cNvSpPr>
          <p:nvPr/>
        </p:nvSpPr>
        <p:spPr bwMode="auto">
          <a:xfrm>
            <a:off x="2916238" y="5157788"/>
            <a:ext cx="720725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5469" name="Line 13"/>
          <p:cNvSpPr>
            <a:spLocks noChangeShapeType="1"/>
          </p:cNvSpPr>
          <p:nvPr/>
        </p:nvSpPr>
        <p:spPr bwMode="auto">
          <a:xfrm>
            <a:off x="3708400" y="5157788"/>
            <a:ext cx="720725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5470" name="Line 14"/>
          <p:cNvSpPr>
            <a:spLocks noChangeShapeType="1"/>
          </p:cNvSpPr>
          <p:nvPr/>
        </p:nvSpPr>
        <p:spPr bwMode="auto">
          <a:xfrm>
            <a:off x="2195513" y="5157788"/>
            <a:ext cx="720725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5471" name="Oval 15"/>
          <p:cNvSpPr>
            <a:spLocks noChangeArrowheads="1"/>
          </p:cNvSpPr>
          <p:nvPr/>
        </p:nvSpPr>
        <p:spPr bwMode="auto">
          <a:xfrm>
            <a:off x="5940425" y="47244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472" name="Oval 16"/>
          <p:cNvSpPr>
            <a:spLocks noChangeArrowheads="1"/>
          </p:cNvSpPr>
          <p:nvPr/>
        </p:nvSpPr>
        <p:spPr bwMode="auto">
          <a:xfrm>
            <a:off x="6948488" y="47244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473" name="Oval 17"/>
          <p:cNvSpPr>
            <a:spLocks noChangeArrowheads="1"/>
          </p:cNvSpPr>
          <p:nvPr/>
        </p:nvSpPr>
        <p:spPr bwMode="auto">
          <a:xfrm>
            <a:off x="7956550" y="47244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474" name="Line 18"/>
          <p:cNvSpPr>
            <a:spLocks noChangeShapeType="1"/>
          </p:cNvSpPr>
          <p:nvPr/>
        </p:nvSpPr>
        <p:spPr bwMode="auto">
          <a:xfrm>
            <a:off x="7019925" y="4797425"/>
            <a:ext cx="936625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5475" name="Line 19"/>
          <p:cNvSpPr>
            <a:spLocks noChangeShapeType="1"/>
          </p:cNvSpPr>
          <p:nvPr/>
        </p:nvSpPr>
        <p:spPr bwMode="auto">
          <a:xfrm>
            <a:off x="6011863" y="5516563"/>
            <a:ext cx="936625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5476" name="Oval 20"/>
          <p:cNvSpPr>
            <a:spLocks noChangeArrowheads="1"/>
          </p:cNvSpPr>
          <p:nvPr/>
        </p:nvSpPr>
        <p:spPr bwMode="auto">
          <a:xfrm>
            <a:off x="5940425" y="54435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477" name="Oval 21"/>
          <p:cNvSpPr>
            <a:spLocks noChangeArrowheads="1"/>
          </p:cNvSpPr>
          <p:nvPr/>
        </p:nvSpPr>
        <p:spPr bwMode="auto">
          <a:xfrm>
            <a:off x="6948488" y="54435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478" name="Oval 22"/>
          <p:cNvSpPr>
            <a:spLocks noChangeArrowheads="1"/>
          </p:cNvSpPr>
          <p:nvPr/>
        </p:nvSpPr>
        <p:spPr bwMode="auto">
          <a:xfrm>
            <a:off x="7956550" y="544353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479" name="Line 23"/>
          <p:cNvSpPr>
            <a:spLocks noChangeShapeType="1"/>
          </p:cNvSpPr>
          <p:nvPr/>
        </p:nvSpPr>
        <p:spPr bwMode="auto">
          <a:xfrm>
            <a:off x="7019925" y="5516563"/>
            <a:ext cx="936625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5480" name="Line 24"/>
          <p:cNvSpPr>
            <a:spLocks noChangeShapeType="1"/>
          </p:cNvSpPr>
          <p:nvPr/>
        </p:nvSpPr>
        <p:spPr bwMode="auto">
          <a:xfrm>
            <a:off x="8027988" y="4797425"/>
            <a:ext cx="0" cy="6477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5481" name="Text Box 25"/>
          <p:cNvSpPr txBox="1">
            <a:spLocks noChangeArrowheads="1"/>
          </p:cNvSpPr>
          <p:nvPr/>
        </p:nvSpPr>
        <p:spPr bwMode="auto">
          <a:xfrm>
            <a:off x="2411413" y="5157788"/>
            <a:ext cx="865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5</a:t>
            </a:r>
          </a:p>
        </p:txBody>
      </p:sp>
      <p:sp>
        <p:nvSpPr>
          <p:cNvPr id="275482" name="Text Box 26"/>
          <p:cNvSpPr txBox="1">
            <a:spLocks noChangeArrowheads="1"/>
          </p:cNvSpPr>
          <p:nvPr/>
        </p:nvSpPr>
        <p:spPr bwMode="auto">
          <a:xfrm>
            <a:off x="6516688" y="5516563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DFC7-226E-48A2-94EE-93ADE75CFB11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F898-08BC-4369-BC5A-5F279E9BC680}" type="slidenum">
              <a:rPr lang="en-US" altLang="zh-CN"/>
              <a:pPr/>
              <a:t>78</a:t>
            </a:fld>
            <a:r>
              <a:rPr lang="en-US" altLang="zh-CN"/>
              <a:t>/171</a:t>
            </a: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10.3</a:t>
            </a:r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1116013" y="1146175"/>
            <a:ext cx="7704137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在一个具有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个结点的图中，如果从结点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 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≠v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存在一条道路，则从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存在一条不多于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条边的道路。</a:t>
            </a:r>
            <a:r>
              <a:rPr lang="zh-CN" altLang="en-US" sz="2800" b="1"/>
              <a:t> 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1042988" y="2636838"/>
            <a:ext cx="7777162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的长度为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的一条通路，其中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。此通路上有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个结点。若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k≤n-1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，这条通路即为所求。若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，则此通路上的结点数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，必存在一个结点在此通路中不止一次出现，设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，其中，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0≤s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t≤k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。去掉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中间的通路，至少去掉一条边，得通路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t+1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，此通路比原通路的长度至少少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。如此重复进行下去，必可得一条从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不多于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条边的通路。 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F078-F4F5-4F75-9A48-944D9074F43E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3B15-BC73-4CE8-9D16-9C98C61C0C37}" type="slidenum">
              <a:rPr lang="en-US" altLang="zh-CN"/>
              <a:pPr/>
              <a:t>79</a:t>
            </a:fld>
            <a:r>
              <a:rPr lang="en-US" altLang="zh-CN"/>
              <a:t>/171</a:t>
            </a: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10.3</a:t>
            </a:r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1116013" y="1125538"/>
            <a:ext cx="7704137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在一个具有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个结点的图中，如果从结点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j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≠v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存在一条道路，则从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存在一条不多于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条边的道路。</a:t>
            </a:r>
            <a:r>
              <a:rPr lang="zh-CN" altLang="en-US" sz="2800" b="1"/>
              <a:t> 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1042988" y="2636838"/>
            <a:ext cx="7777162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的长度为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的一条道路，其中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。此道路上有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个结点。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k≤n-1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，这条道路即为所求。若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，则此道路上的结点数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，必存在一个结点在此道路中不止一次出现，设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，其中，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0≤s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t≤k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。去掉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中间的道路，至少去掉一条边，得道路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t+1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，此道路比原道路的长度至少少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。如此重复进行下去，必可得一条从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不多于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条边的道路。■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ECA6-A2AE-4124-A697-BFECEE8CF997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F194-7457-4888-B115-098E41772C81}" type="slidenum">
              <a:rPr lang="en-US" altLang="zh-CN"/>
              <a:pPr/>
              <a:t>8</a:t>
            </a:fld>
            <a:r>
              <a:rPr lang="en-US" altLang="zh-CN"/>
              <a:t>/171</a:t>
            </a: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图的定义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1042988" y="1125538"/>
            <a:ext cx="77644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CC00CC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是一个序偶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971550" y="1557338"/>
            <a:ext cx="786765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，其中：</a:t>
            </a:r>
          </a:p>
          <a:p>
            <a:pPr marL="457200" indent="-4572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）＝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{v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是一个有限的非空集合，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(i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1,2,3,</a:t>
            </a:r>
            <a:r>
              <a:rPr lang="en-US" altLang="zh-CN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,n)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称为结点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简称点，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为结点集；</a:t>
            </a:r>
          </a:p>
          <a:p>
            <a:pPr marL="457200" indent="-4572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）＝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{e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 dirty="0" err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是一个有限的集合，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(i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1,2,3,</a:t>
            </a:r>
            <a:r>
              <a:rPr lang="en-US" altLang="zh-CN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,m)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称为边，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为边集，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中的每个元素都是由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中不同结点所构成的无序对，且不含重复元素。</a:t>
            </a:r>
          </a:p>
          <a:p>
            <a:pPr marL="457200" indent="-4572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kumimoji="0" lang="zh-CN" altLang="en-US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kumimoji="0"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的结点数称为</a:t>
            </a:r>
            <a:r>
              <a:rPr kumimoji="0"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阶</a:t>
            </a:r>
            <a:r>
              <a:rPr kumimoji="0"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，用</a:t>
            </a:r>
            <a:r>
              <a:rPr kumimoji="0"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0"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表示，</a:t>
            </a:r>
            <a:r>
              <a:rPr kumimoji="0"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的边数用</a:t>
            </a:r>
            <a:r>
              <a:rPr kumimoji="0"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0"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表示，也可表示成</a:t>
            </a:r>
            <a:r>
              <a:rPr kumimoji="0"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</a:t>
            </a:r>
            <a:r>
              <a:rPr kumimoji="0"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(G)=m</a:t>
            </a:r>
            <a:r>
              <a:rPr kumimoji="0"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D0F4-0F07-4A21-A5DB-EC78313DB9F0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62CE-0D8B-4B1D-A3BD-E0FB280472E1}" type="slidenum">
              <a:rPr lang="en-US" altLang="zh-CN"/>
              <a:pPr/>
              <a:t>80</a:t>
            </a:fld>
            <a:r>
              <a:rPr lang="en-US" altLang="zh-CN"/>
              <a:t>/171</a:t>
            </a: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10.3</a:t>
            </a:r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1116013" y="1146175"/>
            <a:ext cx="7704137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在一个具有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个结点的图中，如果从结点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j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≠v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存在一条道路，则从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存在一条不多于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条边的道路。</a:t>
            </a:r>
            <a:r>
              <a:rPr lang="zh-CN" altLang="en-US" sz="2800" b="1"/>
              <a:t> </a:t>
            </a: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1042988" y="2636838"/>
            <a:ext cx="7777162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为从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的长度为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的一条道路，其中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。此道路上有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个结点。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k≤n-1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这条道路即为所求。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，则此道路上的结点数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，必存在一个结点在此道路中不止一次出现，设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，其中，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0≤s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t≤k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。去掉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中间的道路，至少去掉一条边，得道路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t+1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，此道路比原道路的长度至少少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。如此重复进行下去，必可得一条从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不多于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条边的道路。 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E9FA-9159-4C92-B927-C7A496F74BBF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33DE-15A1-488F-86AE-91BAFF2DFB4C}" type="slidenum">
              <a:rPr lang="en-US" altLang="zh-CN"/>
              <a:pPr/>
              <a:t>81</a:t>
            </a:fld>
            <a:r>
              <a:rPr lang="en-US" altLang="zh-CN"/>
              <a:t>/171</a:t>
            </a: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10.3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1116013" y="1146175"/>
            <a:ext cx="7704137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在一个具有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个结点的图中，如果从结点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j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≠v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存在一条道路，则从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存在一条不多于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条边的道路。</a:t>
            </a:r>
            <a:r>
              <a:rPr lang="zh-CN" altLang="en-US" sz="2800" b="1"/>
              <a:t> </a:t>
            </a: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1042988" y="2636838"/>
            <a:ext cx="7777162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为从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的长度为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的一条道路，其中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。此道路上有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个结点。若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k≤n-1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，这条道路即为所求。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则此道路上的结点数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，必存在一个结点在此道路中不止一次出现，设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，其中，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0≤s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t≤k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去掉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中间的道路，至少去掉一条边，得道路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t+1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，此道路比原道路的长度至少少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。如此重复进行下去，必可得一条从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不多于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条边的道路。 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F4C4-04E7-46BC-AFFF-5F171E1E33B2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7D6-EC3A-4F47-AB2B-AC680DE3CC00}" type="slidenum">
              <a:rPr lang="en-US" altLang="zh-CN"/>
              <a:pPr/>
              <a:t>82</a:t>
            </a:fld>
            <a:r>
              <a:rPr lang="en-US" altLang="zh-CN"/>
              <a:t>/171</a:t>
            </a: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10.3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1116013" y="1146175"/>
            <a:ext cx="7704137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在一个具有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个结点的图中，如果从结点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j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≠v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存在一条道路，则从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存在一条不多于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条边的道路。</a:t>
            </a:r>
            <a:r>
              <a:rPr lang="zh-CN" altLang="en-US" sz="2800" b="1"/>
              <a:t> </a:t>
            </a: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1042988" y="2636838"/>
            <a:ext cx="7777162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50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5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50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为从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 dirty="0" err="1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的长度为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的一条道路，其中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50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aseline="-30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50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 dirty="0" err="1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。此道路上有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个结点。若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k≤n-1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，这条道路即为所求。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，则此道路上的结点数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，必存在一个结点在此道路中不止一次出现，设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 dirty="0" err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 dirty="0" err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，其中，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0≤s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t≤k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。去掉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中间的道路，至少去掉一条边，得道路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t+1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，此道路比原道路的长度至少少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如此重复进行下去，必可得一条从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不多于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条边的道路。 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A73-6F6F-4422-AED3-05E433FE62F7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518-0EC3-49F1-993B-C8E9BB84FB22}" type="slidenum">
              <a:rPr lang="en-US" altLang="zh-CN"/>
              <a:pPr/>
              <a:t>83</a:t>
            </a:fld>
            <a:r>
              <a:rPr lang="en-US" altLang="zh-CN"/>
              <a:t>/171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10.3</a:t>
            </a:r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1116013" y="1146175"/>
            <a:ext cx="7704137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在一个具有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个结点的图中，如果从结点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到结点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j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≠v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存在一条道路，则从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存在一条不多于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条边的道路。</a:t>
            </a:r>
            <a:r>
              <a:rPr lang="zh-CN" altLang="en-US" sz="2800" b="1"/>
              <a:t> 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1042988" y="2636838"/>
            <a:ext cx="7777162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5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5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5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的长度为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的一条道路，其中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5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5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。此道路上有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个结点。若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k≤n-1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，这条道路即为所求。若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，则此道路上的结点数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，必存在一个结点在此道路中不止一次出现，设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500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=v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5000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，其中，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0≤s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t≤k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去掉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中间的道路，至少去掉一条边，得道路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t+1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-5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，此道路比原道路的长度至少少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如此重复进行下去，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必可得一条从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不多于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条边的道路。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D2F3-8B37-4283-9FB1-1CB1D5FE2317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7DFD-BE15-4F45-B214-FADB17704D97}" type="slidenum">
              <a:rPr lang="en-US" altLang="zh-CN"/>
              <a:pPr/>
              <a:t>84</a:t>
            </a:fld>
            <a:r>
              <a:rPr lang="en-US" altLang="zh-CN"/>
              <a:t>/171</a:t>
            </a: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2781300"/>
            <a:ext cx="6408737" cy="585788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CN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图的连通性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E0EB-138E-42A6-8C5B-1AA58B35BFA1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8EEB-7A21-4779-9093-E962EEDA14C2}" type="slidenum">
              <a:rPr lang="en-US" altLang="zh-CN"/>
              <a:pPr/>
              <a:t>85</a:t>
            </a:fld>
            <a:r>
              <a:rPr lang="en-US" altLang="zh-CN"/>
              <a:t>/171</a:t>
            </a: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无向图的连通性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971550" y="1052513"/>
            <a:ext cx="79248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10.9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为无向图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中的两个结点，若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之间存在道路，则称结点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连通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的，记为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。对任意结点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，规定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971550" y="2636838"/>
            <a:ext cx="7773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无向图中结点之间的连通关系是等价关系。</a:t>
            </a:r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971550" y="3284538"/>
            <a:ext cx="79216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我们可以利用连通关系对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的结点集进行一个划分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B2B2B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{V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（显然，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是一个等价类），使得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的任意两个结点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连通当且仅当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同属于一个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(1≤i≤k)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。则点诱导子图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(1≤i≤k)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的极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大连通子图，称为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的支。图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的分支数记为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C9D58-C10A-44D3-89C7-0EBBBA0FF75A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FAED-9A40-4A42-B33F-13E99FEE34C3}" type="slidenum">
              <a:rPr lang="en-US" altLang="zh-CN"/>
              <a:pPr/>
              <a:t>86</a:t>
            </a:fld>
            <a:r>
              <a:rPr lang="en-US" altLang="zh-CN"/>
              <a:t>/171</a:t>
            </a: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无向图的连通性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971550" y="1052513"/>
            <a:ext cx="79248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10.9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为无向图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中的两个结点，若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之间存在道路，则称结点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是连通的，记为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。对任意结点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，规定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971550" y="2636838"/>
            <a:ext cx="7773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无向图中结点之间的连通关系是等价关系。</a:t>
            </a: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971550" y="3284538"/>
            <a:ext cx="79216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我们可以利用连通关系对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的结点集进行一个划分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B2B2B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{V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（显然，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是一个等价类），使得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的任意两个结点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连通当且仅当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同属于一个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(1≤i≤k)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。则点诱导子图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(1≤i≤k)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的极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大连通子图，称为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的支。图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的分支数记为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B5A3-955B-43FA-A30E-C0CBC13FD4D8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6F1B-273C-438A-9670-1463B08F4C03}" type="slidenum">
              <a:rPr lang="en-US" altLang="zh-CN"/>
              <a:pPr/>
              <a:t>87</a:t>
            </a:fld>
            <a:r>
              <a:rPr lang="en-US" altLang="zh-CN"/>
              <a:t>/171</a:t>
            </a: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无向图的连通性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971550" y="1052513"/>
            <a:ext cx="79248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10.9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为无向图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中的两个结点，若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之间存在道路，则称结点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是连通的，记为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。对任意结点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，规定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971550" y="2636838"/>
            <a:ext cx="7773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无向图中结点之间的连通关系是等价关系。</a:t>
            </a: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971550" y="3284538"/>
            <a:ext cx="79216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我们可以利用连通关系对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的结点集进行一个划分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{V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（显然，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是一个等价类），使得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的任意两个结点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连通当且仅当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同属于一个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(1≤i≤k)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。则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点诱导子图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(1≤i≤k)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的极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大连通子图，称为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支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。图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的分支数记为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DB8F-532B-4C98-AC52-AFD44342D9F9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58B3-836C-4500-B647-269154FB610F}" type="slidenum">
              <a:rPr lang="en-US" altLang="zh-CN"/>
              <a:pPr/>
              <a:t>88</a:t>
            </a:fld>
            <a:r>
              <a:rPr lang="en-US" altLang="zh-CN"/>
              <a:t>/171</a:t>
            </a:r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黑体" pitchFamily="2" charset="-122"/>
              </a:rPr>
              <a:t>连通图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1042988" y="1125538"/>
            <a:ext cx="7772400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10.10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若无向图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中任意两个结点都是连通的，则称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连通图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，否则称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是非连通图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分离图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10.10′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只有一个分支的无向图称为连通图，支数大于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的无向图称为非连通图。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无向完全图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n≥1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）都是连通图，而多于一个结点的零图都是非连通图。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5397-571A-413D-837B-C5238E1A844C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3762-924F-402A-A4AF-21DDFA9BF527}" type="slidenum">
              <a:rPr lang="en-US" altLang="zh-CN"/>
              <a:pPr/>
              <a:t>89</a:t>
            </a:fld>
            <a:r>
              <a:rPr lang="en-US" altLang="zh-CN"/>
              <a:t>/171</a:t>
            </a: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黑体" pitchFamily="2" charset="-122"/>
              </a:rPr>
              <a:t>连通图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1042988" y="1125538"/>
            <a:ext cx="7772400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10.10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若无向图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中任意两个结点都是连通的，则称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是连通图，否则称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是非连通图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或分离图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10.10′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只有一个分支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的无向图称为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连通图，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支数大于</a:t>
            </a: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的无向图称为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非连通图。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无向完全图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 baseline="-30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n≥1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）都是连通图，而多于一个结点的零图都是非连通图。</a:t>
            </a:r>
            <a:r>
              <a:rPr lang="zh-CN" altLang="en-US" sz="2800" b="1" dirty="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BF2C-5EE9-4AEF-8899-1D0B2125A9AF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E5-9FF4-448F-A3F6-EB57CD548155}" type="slidenum">
              <a:rPr lang="en-US" altLang="zh-CN"/>
              <a:pPr/>
              <a:t>9</a:t>
            </a:fld>
            <a:r>
              <a:rPr lang="en-US" altLang="zh-CN"/>
              <a:t>/171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图的分类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按边的方向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1042988" y="1125538"/>
            <a:ext cx="7772400" cy="380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与无序结点对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(u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相对应，则称边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无向边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记为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(u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，这时称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的两个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端点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 algn="just">
              <a:lnSpc>
                <a:spcPct val="125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与有序结点对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&lt;u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相对应，则称边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为有向边，记为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&lt;u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，这时称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的始点。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的终点，统称为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的端点；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的出边，是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的入边。</a:t>
            </a:r>
          </a:p>
          <a:p>
            <a:pPr marL="533400" indent="-5334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每条边都是无向边的图称为无向图；</a:t>
            </a:r>
          </a:p>
          <a:p>
            <a:pPr marL="533400" indent="-5334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每条边都是有向边的图称为有向图；</a:t>
            </a:r>
          </a:p>
          <a:p>
            <a:pPr marL="533400" indent="-533400" algn="just">
              <a:lnSpc>
                <a:spcPct val="13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有些边是无向边，而另一些是有向边的图称为混合图。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042988" y="5084763"/>
            <a:ext cx="77231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用小圆圈表示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中的结点，用由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指向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的有向线段表示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&lt;u,v&gt;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，无向线段表示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(u,v)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0AA3-152F-4531-8AA1-2D62019D6CD3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E1FE-9222-4627-ACB4-62A89629E150}" type="slidenum">
              <a:rPr lang="en-US" altLang="zh-CN"/>
              <a:pPr/>
              <a:t>90</a:t>
            </a:fld>
            <a:r>
              <a:rPr lang="en-US" altLang="zh-CN"/>
              <a:t>/171</a:t>
            </a: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黑体" pitchFamily="2" charset="-122"/>
              </a:rPr>
              <a:t>连通图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1042988" y="1125538"/>
            <a:ext cx="7772400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10.10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若无向图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中任意两个结点都是连通的，则称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是连通图，否则则称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是非连通图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或分离图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10.10′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只有一个分支的无向图称为连通图，支数大于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的无向图称为非连通图。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无向完全图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n≥1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）都是连通图，而多于一个结点的零图都是非连通图。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537-B1F6-48DC-9968-1ED66C882D98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4C81-6501-4E4F-AA02-25BF7CA4A42C}" type="slidenum">
              <a:rPr lang="en-US" altLang="zh-CN"/>
              <a:pPr/>
              <a:t>91</a:t>
            </a:fld>
            <a:r>
              <a:rPr lang="en-US" altLang="zh-CN"/>
              <a:t>/171</a:t>
            </a: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10.10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1447800" y="4038600"/>
            <a:ext cx="60198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G</a:t>
            </a:r>
            <a:r>
              <a:rPr lang="en-US" altLang="zh-CN" sz="2800" b="1" baseline="-30000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是连通图，所以</a:t>
            </a:r>
            <a:r>
              <a:rPr lang="zh-CN" altLang="en-US" sz="2800" b="1" dirty="0">
                <a:solidFill>
                  <a:srgbClr val="0000FF"/>
                </a:solidFill>
                <a:sym typeface="Symbol" pitchFamily="18" charset="2"/>
              </a:rPr>
              <a:t></a:t>
            </a:r>
            <a:r>
              <a:rPr lang="en-US" altLang="zh-CN" sz="2800" b="1" dirty="0">
                <a:solidFill>
                  <a:srgbClr val="0000FF"/>
                </a:solidFill>
              </a:rPr>
              <a:t>(G</a:t>
            </a:r>
            <a:r>
              <a:rPr lang="en-US" altLang="zh-CN" sz="2800" b="1" baseline="-30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G</a:t>
            </a:r>
            <a:r>
              <a:rPr lang="en-US" altLang="zh-CN" sz="2800" b="1" baseline="-30000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是非连通图，且</a:t>
            </a:r>
            <a:r>
              <a:rPr lang="zh-CN" altLang="en-US" sz="2800" b="1" dirty="0">
                <a:solidFill>
                  <a:srgbClr val="0000FF"/>
                </a:solidFill>
                <a:sym typeface="Symbol" pitchFamily="18" charset="2"/>
              </a:rPr>
              <a:t></a:t>
            </a:r>
            <a:r>
              <a:rPr lang="en-US" altLang="zh-CN" sz="2800" b="1" dirty="0">
                <a:solidFill>
                  <a:srgbClr val="0000FF"/>
                </a:solidFill>
              </a:rPr>
              <a:t>(G</a:t>
            </a:r>
            <a:r>
              <a:rPr lang="en-US" altLang="zh-CN" sz="2800" b="1" baseline="-30000" dirty="0">
                <a:solidFill>
                  <a:srgbClr val="0000FF"/>
                </a:solidFill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  <a:r>
              <a:rPr lang="zh-CN" altLang="en-US" sz="2800" b="1" dirty="0"/>
              <a:t> </a:t>
            </a:r>
          </a:p>
        </p:txBody>
      </p:sp>
      <p:grpSp>
        <p:nvGrpSpPr>
          <p:cNvPr id="289796" name="Group 4"/>
          <p:cNvGrpSpPr>
            <a:grpSpLocks/>
          </p:cNvGrpSpPr>
          <p:nvPr/>
        </p:nvGrpSpPr>
        <p:grpSpPr bwMode="auto">
          <a:xfrm>
            <a:off x="5251450" y="1165225"/>
            <a:ext cx="3513138" cy="2797175"/>
            <a:chOff x="3308" y="734"/>
            <a:chExt cx="2213" cy="1762"/>
          </a:xfrm>
        </p:grpSpPr>
        <p:sp>
          <p:nvSpPr>
            <p:cNvPr id="289797" name="Text Box 5"/>
            <p:cNvSpPr txBox="1">
              <a:spLocks noChangeArrowheads="1"/>
            </p:cNvSpPr>
            <p:nvPr/>
          </p:nvSpPr>
          <p:spPr bwMode="auto">
            <a:xfrm>
              <a:off x="3328" y="174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89798" name="Line 6"/>
            <p:cNvSpPr>
              <a:spLocks noChangeShapeType="1"/>
            </p:cNvSpPr>
            <p:nvPr/>
          </p:nvSpPr>
          <p:spPr bwMode="auto">
            <a:xfrm>
              <a:off x="3376" y="1085"/>
              <a:ext cx="16" cy="70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9799" name="Text Box 7"/>
            <p:cNvSpPr txBox="1">
              <a:spLocks noChangeArrowheads="1"/>
            </p:cNvSpPr>
            <p:nvPr/>
          </p:nvSpPr>
          <p:spPr bwMode="auto">
            <a:xfrm>
              <a:off x="3308" y="73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89800" name="Line 8"/>
            <p:cNvSpPr>
              <a:spLocks noChangeShapeType="1"/>
            </p:cNvSpPr>
            <p:nvPr/>
          </p:nvSpPr>
          <p:spPr bwMode="auto">
            <a:xfrm>
              <a:off x="3408" y="1093"/>
              <a:ext cx="259" cy="34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9801" name="Oval 9"/>
            <p:cNvSpPr>
              <a:spLocks noChangeArrowheads="1"/>
            </p:cNvSpPr>
            <p:nvPr/>
          </p:nvSpPr>
          <p:spPr bwMode="auto">
            <a:xfrm>
              <a:off x="3354" y="1792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89802" name="Oval 10"/>
            <p:cNvSpPr>
              <a:spLocks noChangeArrowheads="1"/>
            </p:cNvSpPr>
            <p:nvPr/>
          </p:nvSpPr>
          <p:spPr bwMode="auto">
            <a:xfrm>
              <a:off x="3354" y="105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9803" name="Text Box 11"/>
            <p:cNvSpPr txBox="1">
              <a:spLocks noChangeArrowheads="1"/>
            </p:cNvSpPr>
            <p:nvPr/>
          </p:nvSpPr>
          <p:spPr bwMode="auto">
            <a:xfrm>
              <a:off x="3621" y="1373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89804" name="Oval 12"/>
            <p:cNvSpPr>
              <a:spLocks noChangeArrowheads="1"/>
            </p:cNvSpPr>
            <p:nvPr/>
          </p:nvSpPr>
          <p:spPr bwMode="auto">
            <a:xfrm>
              <a:off x="3660" y="1421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89805" name="Line 13"/>
            <p:cNvSpPr>
              <a:spLocks noChangeShapeType="1"/>
            </p:cNvSpPr>
            <p:nvPr/>
          </p:nvSpPr>
          <p:spPr bwMode="auto">
            <a:xfrm flipV="1">
              <a:off x="3408" y="1469"/>
              <a:ext cx="259" cy="34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9806" name="Oval 14"/>
            <p:cNvSpPr>
              <a:spLocks noChangeArrowheads="1"/>
            </p:cNvSpPr>
            <p:nvPr/>
          </p:nvSpPr>
          <p:spPr bwMode="auto">
            <a:xfrm>
              <a:off x="4036" y="106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89807" name="Text Box 15"/>
            <p:cNvSpPr txBox="1">
              <a:spLocks noChangeArrowheads="1"/>
            </p:cNvSpPr>
            <p:nvPr/>
          </p:nvSpPr>
          <p:spPr bwMode="auto">
            <a:xfrm>
              <a:off x="3984" y="73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89808" name="Text Box 16"/>
            <p:cNvSpPr txBox="1">
              <a:spLocks noChangeArrowheads="1"/>
            </p:cNvSpPr>
            <p:nvPr/>
          </p:nvSpPr>
          <p:spPr bwMode="auto">
            <a:xfrm>
              <a:off x="3698" y="174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89809" name="Oval 17"/>
            <p:cNvSpPr>
              <a:spLocks noChangeArrowheads="1"/>
            </p:cNvSpPr>
            <p:nvPr/>
          </p:nvSpPr>
          <p:spPr bwMode="auto">
            <a:xfrm>
              <a:off x="3759" y="1797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89810" name="Line 18"/>
            <p:cNvSpPr>
              <a:spLocks noChangeShapeType="1"/>
            </p:cNvSpPr>
            <p:nvPr/>
          </p:nvSpPr>
          <p:spPr bwMode="auto">
            <a:xfrm>
              <a:off x="4081" y="1106"/>
              <a:ext cx="242" cy="69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9811" name="Line 19"/>
            <p:cNvSpPr>
              <a:spLocks noChangeShapeType="1"/>
            </p:cNvSpPr>
            <p:nvPr/>
          </p:nvSpPr>
          <p:spPr bwMode="auto">
            <a:xfrm flipV="1">
              <a:off x="3804" y="1106"/>
              <a:ext cx="242" cy="69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9812" name="Text Box 20"/>
            <p:cNvSpPr txBox="1">
              <a:spLocks noChangeArrowheads="1"/>
            </p:cNvSpPr>
            <p:nvPr/>
          </p:nvSpPr>
          <p:spPr bwMode="auto">
            <a:xfrm>
              <a:off x="4263" y="174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289813" name="Oval 21"/>
            <p:cNvSpPr>
              <a:spLocks noChangeArrowheads="1"/>
            </p:cNvSpPr>
            <p:nvPr/>
          </p:nvSpPr>
          <p:spPr bwMode="auto">
            <a:xfrm>
              <a:off x="4305" y="1797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89814" name="Line 22"/>
            <p:cNvSpPr>
              <a:spLocks noChangeShapeType="1"/>
            </p:cNvSpPr>
            <p:nvPr/>
          </p:nvSpPr>
          <p:spPr bwMode="auto">
            <a:xfrm flipH="1">
              <a:off x="4368" y="1429"/>
              <a:ext cx="691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9815" name="Oval 23"/>
            <p:cNvSpPr>
              <a:spLocks noChangeArrowheads="1"/>
            </p:cNvSpPr>
            <p:nvPr/>
          </p:nvSpPr>
          <p:spPr bwMode="auto">
            <a:xfrm>
              <a:off x="4677" y="1029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89816" name="Text Box 24"/>
            <p:cNvSpPr txBox="1">
              <a:spLocks noChangeArrowheads="1"/>
            </p:cNvSpPr>
            <p:nvPr/>
          </p:nvSpPr>
          <p:spPr bwMode="auto">
            <a:xfrm>
              <a:off x="4607" y="734"/>
              <a:ext cx="27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10</a:t>
              </a:r>
            </a:p>
          </p:txBody>
        </p:sp>
        <p:sp>
          <p:nvSpPr>
            <p:cNvPr id="289817" name="Text Box 25"/>
            <p:cNvSpPr txBox="1">
              <a:spLocks noChangeArrowheads="1"/>
            </p:cNvSpPr>
            <p:nvPr/>
          </p:nvSpPr>
          <p:spPr bwMode="auto">
            <a:xfrm>
              <a:off x="4244" y="107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  <p:sp>
          <p:nvSpPr>
            <p:cNvPr id="289818" name="Oval 26"/>
            <p:cNvSpPr>
              <a:spLocks noChangeArrowheads="1"/>
            </p:cNvSpPr>
            <p:nvPr/>
          </p:nvSpPr>
          <p:spPr bwMode="auto">
            <a:xfrm>
              <a:off x="4296" y="1399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89819" name="Line 27"/>
            <p:cNvSpPr>
              <a:spLocks noChangeShapeType="1"/>
            </p:cNvSpPr>
            <p:nvPr/>
          </p:nvSpPr>
          <p:spPr bwMode="auto">
            <a:xfrm flipV="1">
              <a:off x="4722" y="1447"/>
              <a:ext cx="345" cy="34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9820" name="Line 28"/>
            <p:cNvSpPr>
              <a:spLocks noChangeShapeType="1"/>
            </p:cNvSpPr>
            <p:nvPr/>
          </p:nvSpPr>
          <p:spPr bwMode="auto">
            <a:xfrm>
              <a:off x="4350" y="1447"/>
              <a:ext cx="345" cy="34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9821" name="Line 29"/>
            <p:cNvSpPr>
              <a:spLocks noChangeShapeType="1"/>
            </p:cNvSpPr>
            <p:nvPr/>
          </p:nvSpPr>
          <p:spPr bwMode="auto">
            <a:xfrm flipV="1">
              <a:off x="4704" y="1089"/>
              <a:ext cx="0" cy="69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9822" name="Text Box 30"/>
            <p:cNvSpPr txBox="1">
              <a:spLocks noChangeArrowheads="1"/>
            </p:cNvSpPr>
            <p:nvPr/>
          </p:nvSpPr>
          <p:spPr bwMode="auto">
            <a:xfrm>
              <a:off x="4986" y="107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9</a:t>
              </a:r>
            </a:p>
          </p:txBody>
        </p:sp>
        <p:sp>
          <p:nvSpPr>
            <p:cNvPr id="289823" name="Oval 31"/>
            <p:cNvSpPr>
              <a:spLocks noChangeArrowheads="1"/>
            </p:cNvSpPr>
            <p:nvPr/>
          </p:nvSpPr>
          <p:spPr bwMode="auto">
            <a:xfrm>
              <a:off x="5061" y="1399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89824" name="Text Box 32"/>
            <p:cNvSpPr txBox="1">
              <a:spLocks noChangeArrowheads="1"/>
            </p:cNvSpPr>
            <p:nvPr/>
          </p:nvSpPr>
          <p:spPr bwMode="auto">
            <a:xfrm>
              <a:off x="4656" y="174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289825" name="Oval 33"/>
            <p:cNvSpPr>
              <a:spLocks noChangeArrowheads="1"/>
            </p:cNvSpPr>
            <p:nvPr/>
          </p:nvSpPr>
          <p:spPr bwMode="auto">
            <a:xfrm>
              <a:off x="4682" y="1792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89826" name="Oval 34"/>
            <p:cNvSpPr>
              <a:spLocks noChangeArrowheads="1"/>
            </p:cNvSpPr>
            <p:nvPr/>
          </p:nvSpPr>
          <p:spPr bwMode="auto">
            <a:xfrm>
              <a:off x="5302" y="1399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89827" name="Text Box 35"/>
            <p:cNvSpPr txBox="1">
              <a:spLocks noChangeArrowheads="1"/>
            </p:cNvSpPr>
            <p:nvPr/>
          </p:nvSpPr>
          <p:spPr bwMode="auto">
            <a:xfrm>
              <a:off x="5250" y="1325"/>
              <a:ext cx="27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11</a:t>
              </a:r>
            </a:p>
          </p:txBody>
        </p:sp>
        <p:sp>
          <p:nvSpPr>
            <p:cNvPr id="289828" name="Text Box 36"/>
            <p:cNvSpPr txBox="1">
              <a:spLocks noChangeArrowheads="1"/>
            </p:cNvSpPr>
            <p:nvPr/>
          </p:nvSpPr>
          <p:spPr bwMode="auto">
            <a:xfrm>
              <a:off x="4291" y="2173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2</a:t>
              </a:r>
            </a:p>
          </p:txBody>
        </p:sp>
      </p:grpSp>
      <p:grpSp>
        <p:nvGrpSpPr>
          <p:cNvPr id="289829" name="Group 37"/>
          <p:cNvGrpSpPr>
            <a:grpSpLocks/>
          </p:cNvGrpSpPr>
          <p:nvPr/>
        </p:nvGrpSpPr>
        <p:grpSpPr bwMode="auto">
          <a:xfrm>
            <a:off x="1295400" y="1165225"/>
            <a:ext cx="2930525" cy="2797175"/>
            <a:chOff x="816" y="734"/>
            <a:chExt cx="1846" cy="1762"/>
          </a:xfrm>
        </p:grpSpPr>
        <p:sp>
          <p:nvSpPr>
            <p:cNvPr id="289830" name="Text Box 38"/>
            <p:cNvSpPr txBox="1">
              <a:spLocks noChangeArrowheads="1"/>
            </p:cNvSpPr>
            <p:nvPr/>
          </p:nvSpPr>
          <p:spPr bwMode="auto">
            <a:xfrm>
              <a:off x="863" y="174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89831" name="Line 39"/>
            <p:cNvSpPr>
              <a:spLocks noChangeShapeType="1"/>
            </p:cNvSpPr>
            <p:nvPr/>
          </p:nvSpPr>
          <p:spPr bwMode="auto">
            <a:xfrm flipH="1">
              <a:off x="1702" y="1472"/>
              <a:ext cx="691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9832" name="Oval 40"/>
            <p:cNvSpPr>
              <a:spLocks noChangeArrowheads="1"/>
            </p:cNvSpPr>
            <p:nvPr/>
          </p:nvSpPr>
          <p:spPr bwMode="auto">
            <a:xfrm>
              <a:off x="2011" y="1072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89833" name="Line 41"/>
            <p:cNvSpPr>
              <a:spLocks noChangeShapeType="1"/>
            </p:cNvSpPr>
            <p:nvPr/>
          </p:nvSpPr>
          <p:spPr bwMode="auto">
            <a:xfrm>
              <a:off x="911" y="1106"/>
              <a:ext cx="16" cy="70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9834" name="Text Box 42"/>
            <p:cNvSpPr txBox="1">
              <a:spLocks noChangeArrowheads="1"/>
            </p:cNvSpPr>
            <p:nvPr/>
          </p:nvSpPr>
          <p:spPr bwMode="auto">
            <a:xfrm>
              <a:off x="816" y="73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89835" name="Text Box 43"/>
            <p:cNvSpPr txBox="1">
              <a:spLocks noChangeArrowheads="1"/>
            </p:cNvSpPr>
            <p:nvPr/>
          </p:nvSpPr>
          <p:spPr bwMode="auto">
            <a:xfrm>
              <a:off x="1959" y="73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89836" name="Line 44"/>
            <p:cNvSpPr>
              <a:spLocks noChangeShapeType="1"/>
            </p:cNvSpPr>
            <p:nvPr/>
          </p:nvSpPr>
          <p:spPr bwMode="auto">
            <a:xfrm>
              <a:off x="943" y="1114"/>
              <a:ext cx="345" cy="34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9837" name="Text Box 45"/>
            <p:cNvSpPr txBox="1">
              <a:spLocks noChangeArrowheads="1"/>
            </p:cNvSpPr>
            <p:nvPr/>
          </p:nvSpPr>
          <p:spPr bwMode="auto">
            <a:xfrm>
              <a:off x="1578" y="139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89838" name="Oval 46"/>
            <p:cNvSpPr>
              <a:spLocks noChangeArrowheads="1"/>
            </p:cNvSpPr>
            <p:nvPr/>
          </p:nvSpPr>
          <p:spPr bwMode="auto">
            <a:xfrm>
              <a:off x="889" y="1813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89839" name="Text Box 47"/>
            <p:cNvSpPr txBox="1">
              <a:spLocks noChangeArrowheads="1"/>
            </p:cNvSpPr>
            <p:nvPr/>
          </p:nvSpPr>
          <p:spPr bwMode="auto">
            <a:xfrm>
              <a:off x="1609" y="2173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89840" name="Line 48"/>
            <p:cNvSpPr>
              <a:spLocks noChangeShapeType="1"/>
            </p:cNvSpPr>
            <p:nvPr/>
          </p:nvSpPr>
          <p:spPr bwMode="auto">
            <a:xfrm flipV="1">
              <a:off x="1342" y="1472"/>
              <a:ext cx="2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9841" name="Oval 49"/>
            <p:cNvSpPr>
              <a:spLocks noChangeArrowheads="1"/>
            </p:cNvSpPr>
            <p:nvPr/>
          </p:nvSpPr>
          <p:spPr bwMode="auto">
            <a:xfrm>
              <a:off x="889" y="1073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9842" name="Oval 50"/>
            <p:cNvSpPr>
              <a:spLocks noChangeArrowheads="1"/>
            </p:cNvSpPr>
            <p:nvPr/>
          </p:nvSpPr>
          <p:spPr bwMode="auto">
            <a:xfrm>
              <a:off x="1630" y="1442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89843" name="Text Box 51"/>
            <p:cNvSpPr txBox="1">
              <a:spLocks noChangeArrowheads="1"/>
            </p:cNvSpPr>
            <p:nvPr/>
          </p:nvSpPr>
          <p:spPr bwMode="auto">
            <a:xfrm>
              <a:off x="1252" y="139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89844" name="Oval 52"/>
            <p:cNvSpPr>
              <a:spLocks noChangeArrowheads="1"/>
            </p:cNvSpPr>
            <p:nvPr/>
          </p:nvSpPr>
          <p:spPr bwMode="auto">
            <a:xfrm>
              <a:off x="1291" y="1442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89845" name="Line 53"/>
            <p:cNvSpPr>
              <a:spLocks noChangeShapeType="1"/>
            </p:cNvSpPr>
            <p:nvPr/>
          </p:nvSpPr>
          <p:spPr bwMode="auto">
            <a:xfrm flipV="1">
              <a:off x="943" y="1490"/>
              <a:ext cx="345" cy="34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9846" name="Line 54"/>
            <p:cNvSpPr>
              <a:spLocks noChangeShapeType="1"/>
            </p:cNvSpPr>
            <p:nvPr/>
          </p:nvSpPr>
          <p:spPr bwMode="auto">
            <a:xfrm>
              <a:off x="2056" y="1114"/>
              <a:ext cx="345" cy="34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9847" name="Line 55"/>
            <p:cNvSpPr>
              <a:spLocks noChangeShapeType="1"/>
            </p:cNvSpPr>
            <p:nvPr/>
          </p:nvSpPr>
          <p:spPr bwMode="auto">
            <a:xfrm flipV="1">
              <a:off x="2056" y="1490"/>
              <a:ext cx="345" cy="34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9848" name="Line 56"/>
            <p:cNvSpPr>
              <a:spLocks noChangeShapeType="1"/>
            </p:cNvSpPr>
            <p:nvPr/>
          </p:nvSpPr>
          <p:spPr bwMode="auto">
            <a:xfrm>
              <a:off x="1684" y="1490"/>
              <a:ext cx="345" cy="34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9849" name="Line 57"/>
            <p:cNvSpPr>
              <a:spLocks noChangeShapeType="1"/>
            </p:cNvSpPr>
            <p:nvPr/>
          </p:nvSpPr>
          <p:spPr bwMode="auto">
            <a:xfrm flipV="1">
              <a:off x="1684" y="1114"/>
              <a:ext cx="345" cy="34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9850" name="Text Box 58"/>
            <p:cNvSpPr txBox="1">
              <a:spLocks noChangeArrowheads="1"/>
            </p:cNvSpPr>
            <p:nvPr/>
          </p:nvSpPr>
          <p:spPr bwMode="auto">
            <a:xfrm>
              <a:off x="2466" y="125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289851" name="Oval 59"/>
            <p:cNvSpPr>
              <a:spLocks noChangeArrowheads="1"/>
            </p:cNvSpPr>
            <p:nvPr/>
          </p:nvSpPr>
          <p:spPr bwMode="auto">
            <a:xfrm>
              <a:off x="2404" y="1442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89852" name="Text Box 60"/>
            <p:cNvSpPr txBox="1">
              <a:spLocks noChangeArrowheads="1"/>
            </p:cNvSpPr>
            <p:nvPr/>
          </p:nvSpPr>
          <p:spPr bwMode="auto">
            <a:xfrm>
              <a:off x="1990" y="174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289853" name="Oval 61"/>
            <p:cNvSpPr>
              <a:spLocks noChangeArrowheads="1"/>
            </p:cNvSpPr>
            <p:nvPr/>
          </p:nvSpPr>
          <p:spPr bwMode="auto">
            <a:xfrm>
              <a:off x="2016" y="1835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A68-821C-400A-B7F4-4EB6F1FC7A64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5DB6-9CA0-466F-BBBF-3D89831A9421}" type="slidenum">
              <a:rPr lang="en-US" altLang="zh-CN"/>
              <a:pPr/>
              <a:t>92</a:t>
            </a:fld>
            <a:r>
              <a:rPr lang="en-US" altLang="zh-CN"/>
              <a:t>/171</a:t>
            </a:r>
          </a:p>
        </p:txBody>
      </p:sp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1042988" y="1125538"/>
            <a:ext cx="77057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中，对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，如果从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存在道路，则称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长度最短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的道路为从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距离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8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8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满足下列性质：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1295400" y="3357563"/>
            <a:ext cx="7740650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B2B2B2"/>
              </a:buClr>
              <a:buSzPct val="75000"/>
              <a:buFont typeface="Wingdings" pitchFamily="2" charset="2"/>
              <a:buAutoNum type="circleNumDbPlain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)≥0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 algn="just">
              <a:lnSpc>
                <a:spcPct val="130000"/>
              </a:lnSpc>
              <a:buClr>
                <a:srgbClr val="B2B2B2"/>
              </a:buClr>
              <a:buSzPct val="75000"/>
              <a:buFont typeface="Wingdings" pitchFamily="2" charset="2"/>
              <a:buAutoNum type="circleNumDbPlain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 algn="just">
              <a:lnSpc>
                <a:spcPct val="130000"/>
              </a:lnSpc>
              <a:buClr>
                <a:srgbClr val="B2B2B2"/>
              </a:buClr>
              <a:buSzPct val="75000"/>
              <a:buFont typeface="Wingdings" pitchFamily="2" charset="2"/>
              <a:buAutoNum type="circleNumDbPlain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)+d(v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)≥d(v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 algn="just">
              <a:lnSpc>
                <a:spcPct val="130000"/>
              </a:lnSpc>
              <a:buClr>
                <a:srgbClr val="B2B2B2"/>
              </a:buClr>
              <a:buSzPct val="75000"/>
              <a:buFont typeface="Wingdings" pitchFamily="2" charset="2"/>
              <a:buAutoNum type="circleNumDbPlain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	  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不存在道路时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1187450" y="333375"/>
            <a:ext cx="75580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距离</a:t>
            </a:r>
            <a:endParaRPr lang="zh-CN" altLang="en-US" sz="3600" b="1">
              <a:solidFill>
                <a:srgbClr val="FF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1A24-3BDF-41C1-B640-53F16F3DED96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7463-3492-4EF9-858E-71F16DA2A2F0}" type="slidenum">
              <a:rPr lang="en-US" altLang="zh-CN"/>
              <a:pPr/>
              <a:t>93</a:t>
            </a:fld>
            <a:r>
              <a:rPr lang="en-US" altLang="zh-CN"/>
              <a:t>/171</a:t>
            </a:r>
          </a:p>
        </p:txBody>
      </p:sp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1042988" y="1125538"/>
            <a:ext cx="77057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10.11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中，对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，如果从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存在道路，则称长度最短的道路为从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的距离，记为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满足下列性质：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116013" y="3357563"/>
            <a:ext cx="7597775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FF00FF"/>
              </a:buClr>
              <a:buSzPct val="75000"/>
              <a:buFont typeface="Wingdings" pitchFamily="2" charset="2"/>
              <a:buAutoNum type="circleNumDbPlain"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)≥0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              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（非负性）</a:t>
            </a:r>
          </a:p>
          <a:p>
            <a:pPr marL="457200" indent="-457200" algn="just">
              <a:lnSpc>
                <a:spcPct val="130000"/>
              </a:lnSpc>
              <a:buClr>
                <a:srgbClr val="FF00FF"/>
              </a:buClr>
              <a:buSzPct val="75000"/>
              <a:buFont typeface="Wingdings" pitchFamily="2" charset="2"/>
              <a:buAutoNum type="circleNumDbPlain"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              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（对称性）</a:t>
            </a:r>
          </a:p>
          <a:p>
            <a:pPr marL="457200" indent="-457200" algn="just">
              <a:lnSpc>
                <a:spcPct val="130000"/>
              </a:lnSpc>
              <a:buClr>
                <a:srgbClr val="FF00FF"/>
              </a:buClr>
              <a:buSzPct val="75000"/>
              <a:buFont typeface="Wingdings" pitchFamily="2" charset="2"/>
              <a:buAutoNum type="circleNumDbPlain"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)+d(v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)≥d(v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三角不等式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 algn="just">
              <a:lnSpc>
                <a:spcPct val="130000"/>
              </a:lnSpc>
              <a:buClr>
                <a:srgbClr val="FF00FF"/>
              </a:buClr>
              <a:buSzPct val="75000"/>
              <a:buFont typeface="Wingdings" pitchFamily="2" charset="2"/>
              <a:buAutoNum type="circleNumDbPlain"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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	  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不存在道路时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1187450" y="333375"/>
            <a:ext cx="75580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距离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3DBC-8114-424F-AE58-720423F22860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3F6F-E101-4849-B7A8-12B378316BD1}" type="slidenum">
              <a:rPr lang="en-US" altLang="zh-CN"/>
              <a:pPr/>
              <a:t>94</a:t>
            </a:fld>
            <a:r>
              <a:rPr lang="en-US" altLang="zh-CN"/>
              <a:t>/171</a:t>
            </a: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10.9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1116013" y="3789363"/>
            <a:ext cx="7772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在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G</a:t>
            </a:r>
            <a:r>
              <a:rPr lang="en-US" altLang="zh-CN" sz="2800" b="1" baseline="-250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zh-CN" altLang="en-US" sz="2800" b="1">
                <a:solidFill>
                  <a:srgbClr val="FF0000"/>
                </a:solidFill>
              </a:rPr>
              <a:t>中有：</a:t>
            </a: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1116013" y="4365625"/>
            <a:ext cx="7772400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d(v</a:t>
            </a:r>
            <a:r>
              <a:rPr lang="en-US" altLang="zh-CN" sz="28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8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d(v</a:t>
            </a:r>
            <a:r>
              <a:rPr lang="en-US" altLang="zh-CN" sz="2800" b="1" baseline="-30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800" b="1" baseline="-30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d(v</a:t>
            </a:r>
            <a:r>
              <a:rPr lang="en-US" altLang="zh-CN" sz="28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8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d(v</a:t>
            </a:r>
            <a:r>
              <a:rPr lang="en-US" altLang="zh-CN" sz="28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8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d(v</a:t>
            </a:r>
            <a:r>
              <a:rPr lang="en-US" altLang="zh-CN" sz="2800" b="1" baseline="-30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800" b="1" baseline="-30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d(v</a:t>
            </a:r>
            <a:r>
              <a:rPr lang="en-US" altLang="zh-CN" sz="28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8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G</a:t>
            </a:r>
            <a:r>
              <a:rPr lang="en-US" altLang="zh-CN" sz="2800" b="1" baseline="-2500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中有：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d(v</a:t>
            </a:r>
            <a:r>
              <a:rPr lang="en-US" altLang="zh-CN" sz="28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8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	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d(v</a:t>
            </a:r>
            <a:r>
              <a:rPr lang="en-US" altLang="zh-CN" sz="28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800" b="1" baseline="-30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	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d(v</a:t>
            </a:r>
            <a:r>
              <a:rPr lang="en-US" altLang="zh-CN" sz="2800" b="1" baseline="-30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800" b="1" baseline="-30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pSp>
        <p:nvGrpSpPr>
          <p:cNvPr id="292869" name="Group 5"/>
          <p:cNvGrpSpPr>
            <a:grpSpLocks/>
          </p:cNvGrpSpPr>
          <p:nvPr/>
        </p:nvGrpSpPr>
        <p:grpSpPr bwMode="auto">
          <a:xfrm>
            <a:off x="1085850" y="1003300"/>
            <a:ext cx="3130550" cy="3035300"/>
            <a:chOff x="684" y="632"/>
            <a:chExt cx="1972" cy="1912"/>
          </a:xfrm>
        </p:grpSpPr>
        <p:sp>
          <p:nvSpPr>
            <p:cNvPr id="292870" name="Text Box 6"/>
            <p:cNvSpPr txBox="1">
              <a:spLocks noChangeArrowheads="1"/>
            </p:cNvSpPr>
            <p:nvPr/>
          </p:nvSpPr>
          <p:spPr bwMode="auto">
            <a:xfrm>
              <a:off x="1608" y="2221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92871" name="Text Box 7"/>
            <p:cNvSpPr txBox="1">
              <a:spLocks noChangeArrowheads="1"/>
            </p:cNvSpPr>
            <p:nvPr/>
          </p:nvSpPr>
          <p:spPr bwMode="auto">
            <a:xfrm>
              <a:off x="2336" y="1939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92872" name="Line 8"/>
            <p:cNvSpPr>
              <a:spLocks noChangeShapeType="1"/>
            </p:cNvSpPr>
            <p:nvPr/>
          </p:nvSpPr>
          <p:spPr bwMode="auto">
            <a:xfrm>
              <a:off x="2408" y="1035"/>
              <a:ext cx="2" cy="9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2873" name="Oval 9"/>
            <p:cNvSpPr>
              <a:spLocks noChangeArrowheads="1"/>
            </p:cNvSpPr>
            <p:nvPr/>
          </p:nvSpPr>
          <p:spPr bwMode="auto">
            <a:xfrm>
              <a:off x="864" y="1483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2874" name="Oval 10"/>
            <p:cNvSpPr>
              <a:spLocks noChangeArrowheads="1"/>
            </p:cNvSpPr>
            <p:nvPr/>
          </p:nvSpPr>
          <p:spPr bwMode="auto">
            <a:xfrm>
              <a:off x="2385" y="971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2875" name="Line 11"/>
            <p:cNvSpPr>
              <a:spLocks noChangeShapeType="1"/>
            </p:cNvSpPr>
            <p:nvPr/>
          </p:nvSpPr>
          <p:spPr bwMode="auto">
            <a:xfrm flipV="1">
              <a:off x="904" y="1003"/>
              <a:ext cx="564" cy="47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2876" name="Oval 12"/>
            <p:cNvSpPr>
              <a:spLocks noChangeArrowheads="1"/>
            </p:cNvSpPr>
            <p:nvPr/>
          </p:nvSpPr>
          <p:spPr bwMode="auto">
            <a:xfrm>
              <a:off x="1472" y="979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92877" name="Line 13"/>
            <p:cNvSpPr>
              <a:spLocks noChangeShapeType="1"/>
            </p:cNvSpPr>
            <p:nvPr/>
          </p:nvSpPr>
          <p:spPr bwMode="auto">
            <a:xfrm>
              <a:off x="1536" y="1019"/>
              <a:ext cx="852" cy="9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2878" name="Text Box 14"/>
            <p:cNvSpPr txBox="1">
              <a:spLocks noChangeArrowheads="1"/>
            </p:cNvSpPr>
            <p:nvPr/>
          </p:nvSpPr>
          <p:spPr bwMode="auto">
            <a:xfrm>
              <a:off x="684" y="1315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92879" name="Text Box 15"/>
            <p:cNvSpPr txBox="1">
              <a:spLocks noChangeArrowheads="1"/>
            </p:cNvSpPr>
            <p:nvPr/>
          </p:nvSpPr>
          <p:spPr bwMode="auto">
            <a:xfrm>
              <a:off x="2164" y="63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92880" name="Text Box 16"/>
            <p:cNvSpPr txBox="1">
              <a:spLocks noChangeArrowheads="1"/>
            </p:cNvSpPr>
            <p:nvPr/>
          </p:nvSpPr>
          <p:spPr bwMode="auto">
            <a:xfrm>
              <a:off x="1420" y="641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92881" name="Line 17"/>
            <p:cNvSpPr>
              <a:spLocks noChangeShapeType="1"/>
            </p:cNvSpPr>
            <p:nvPr/>
          </p:nvSpPr>
          <p:spPr bwMode="auto">
            <a:xfrm>
              <a:off x="904" y="1539"/>
              <a:ext cx="559" cy="4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2882" name="Line 18"/>
            <p:cNvSpPr>
              <a:spLocks noChangeShapeType="1"/>
            </p:cNvSpPr>
            <p:nvPr/>
          </p:nvSpPr>
          <p:spPr bwMode="auto">
            <a:xfrm flipV="1">
              <a:off x="1536" y="999"/>
              <a:ext cx="84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2883" name="Text Box 19"/>
            <p:cNvSpPr txBox="1">
              <a:spLocks noChangeArrowheads="1"/>
            </p:cNvSpPr>
            <p:nvPr/>
          </p:nvSpPr>
          <p:spPr bwMode="auto">
            <a:xfrm>
              <a:off x="1420" y="1939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92884" name="Oval 20"/>
            <p:cNvSpPr>
              <a:spLocks noChangeArrowheads="1"/>
            </p:cNvSpPr>
            <p:nvPr/>
          </p:nvSpPr>
          <p:spPr bwMode="auto">
            <a:xfrm>
              <a:off x="1472" y="1987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92885" name="Oval 21"/>
            <p:cNvSpPr>
              <a:spLocks noChangeArrowheads="1"/>
            </p:cNvSpPr>
            <p:nvPr/>
          </p:nvSpPr>
          <p:spPr bwMode="auto">
            <a:xfrm>
              <a:off x="2384" y="1987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92886" name="Line 22"/>
            <p:cNvSpPr>
              <a:spLocks noChangeShapeType="1"/>
            </p:cNvSpPr>
            <p:nvPr/>
          </p:nvSpPr>
          <p:spPr bwMode="auto">
            <a:xfrm flipV="1">
              <a:off x="1536" y="2011"/>
              <a:ext cx="84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2887" name="Arc 23"/>
            <p:cNvSpPr>
              <a:spLocks/>
            </p:cNvSpPr>
            <p:nvPr/>
          </p:nvSpPr>
          <p:spPr bwMode="auto">
            <a:xfrm rot="-7573900">
              <a:off x="2368" y="746"/>
              <a:ext cx="288" cy="2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14401 w 43200"/>
                <a:gd name="T3" fmla="*/ 1235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2445"/>
                    <a:pt x="5770" y="4285"/>
                    <a:pt x="14400" y="1234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2445"/>
                    <a:pt x="5770" y="4285"/>
                    <a:pt x="14400" y="123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2888" name="Arc 24"/>
            <p:cNvSpPr>
              <a:spLocks/>
            </p:cNvSpPr>
            <p:nvPr/>
          </p:nvSpPr>
          <p:spPr bwMode="auto">
            <a:xfrm flipH="1">
              <a:off x="1384" y="1035"/>
              <a:ext cx="96" cy="9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95"/>
                <a:gd name="T2" fmla="*/ 445 w 21600"/>
                <a:gd name="T3" fmla="*/ 43195 h 43195"/>
                <a:gd name="T4" fmla="*/ 0 w 21600"/>
                <a:gd name="T5" fmla="*/ 21600 h 43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9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55"/>
                    <a:pt x="12198" y="42953"/>
                    <a:pt x="445" y="43195"/>
                  </a:cubicBezTo>
                </a:path>
                <a:path w="21600" h="4319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55"/>
                    <a:pt x="12198" y="42953"/>
                    <a:pt x="445" y="4319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2889" name="Arc 25"/>
            <p:cNvSpPr>
              <a:spLocks/>
            </p:cNvSpPr>
            <p:nvPr/>
          </p:nvSpPr>
          <p:spPr bwMode="auto">
            <a:xfrm>
              <a:off x="1504" y="1027"/>
              <a:ext cx="92" cy="9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53"/>
                <a:gd name="T2" fmla="*/ 1424 w 21600"/>
                <a:gd name="T3" fmla="*/ 43153 h 43153"/>
                <a:gd name="T4" fmla="*/ 0 w 21600"/>
                <a:gd name="T5" fmla="*/ 21600 h 43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5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76"/>
                    <a:pt x="12775" y="42402"/>
                    <a:pt x="1424" y="43153"/>
                  </a:cubicBezTo>
                </a:path>
                <a:path w="21600" h="4315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76"/>
                    <a:pt x="12775" y="42402"/>
                    <a:pt x="1424" y="4315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92890" name="Group 26"/>
          <p:cNvGrpSpPr>
            <a:grpSpLocks/>
          </p:cNvGrpSpPr>
          <p:nvPr/>
        </p:nvGrpSpPr>
        <p:grpSpPr bwMode="auto">
          <a:xfrm>
            <a:off x="5067300" y="1009650"/>
            <a:ext cx="3467100" cy="3028950"/>
            <a:chOff x="3192" y="636"/>
            <a:chExt cx="2184" cy="1908"/>
          </a:xfrm>
        </p:grpSpPr>
        <p:sp>
          <p:nvSpPr>
            <p:cNvPr id="292891" name="Text Box 27"/>
            <p:cNvSpPr txBox="1">
              <a:spLocks noChangeArrowheads="1"/>
            </p:cNvSpPr>
            <p:nvPr/>
          </p:nvSpPr>
          <p:spPr bwMode="auto">
            <a:xfrm>
              <a:off x="4564" y="193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292892" name="Line 28"/>
            <p:cNvSpPr>
              <a:spLocks noChangeShapeType="1"/>
            </p:cNvSpPr>
            <p:nvPr/>
          </p:nvSpPr>
          <p:spPr bwMode="auto">
            <a:xfrm flipH="1">
              <a:off x="4652" y="1030"/>
              <a:ext cx="530" cy="95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2893" name="Oval 29"/>
            <p:cNvSpPr>
              <a:spLocks noChangeArrowheads="1"/>
            </p:cNvSpPr>
            <p:nvPr/>
          </p:nvSpPr>
          <p:spPr bwMode="auto">
            <a:xfrm>
              <a:off x="3372" y="1478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2894" name="Line 30"/>
            <p:cNvSpPr>
              <a:spLocks noChangeShapeType="1"/>
            </p:cNvSpPr>
            <p:nvPr/>
          </p:nvSpPr>
          <p:spPr bwMode="auto">
            <a:xfrm flipV="1">
              <a:off x="3732" y="1006"/>
              <a:ext cx="253" cy="97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2895" name="Oval 31"/>
            <p:cNvSpPr>
              <a:spLocks noChangeArrowheads="1"/>
            </p:cNvSpPr>
            <p:nvPr/>
          </p:nvSpPr>
          <p:spPr bwMode="auto">
            <a:xfrm>
              <a:off x="3980" y="97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92896" name="Line 32"/>
            <p:cNvSpPr>
              <a:spLocks noChangeShapeType="1"/>
            </p:cNvSpPr>
            <p:nvPr/>
          </p:nvSpPr>
          <p:spPr bwMode="auto">
            <a:xfrm>
              <a:off x="4608" y="1008"/>
              <a:ext cx="16" cy="9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2897" name="Text Box 33"/>
            <p:cNvSpPr txBox="1">
              <a:spLocks noChangeArrowheads="1"/>
            </p:cNvSpPr>
            <p:nvPr/>
          </p:nvSpPr>
          <p:spPr bwMode="auto">
            <a:xfrm>
              <a:off x="3192" y="131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92898" name="Text Box 34"/>
            <p:cNvSpPr txBox="1">
              <a:spLocks noChangeArrowheads="1"/>
            </p:cNvSpPr>
            <p:nvPr/>
          </p:nvSpPr>
          <p:spPr bwMode="auto">
            <a:xfrm>
              <a:off x="4508" y="63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92899" name="Text Box 35"/>
            <p:cNvSpPr txBox="1">
              <a:spLocks noChangeArrowheads="1"/>
            </p:cNvSpPr>
            <p:nvPr/>
          </p:nvSpPr>
          <p:spPr bwMode="auto">
            <a:xfrm>
              <a:off x="3928" y="63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92900" name="Line 36"/>
            <p:cNvSpPr>
              <a:spLocks noChangeShapeType="1"/>
            </p:cNvSpPr>
            <p:nvPr/>
          </p:nvSpPr>
          <p:spPr bwMode="auto">
            <a:xfrm>
              <a:off x="3412" y="1534"/>
              <a:ext cx="311" cy="4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2901" name="Line 37"/>
            <p:cNvSpPr>
              <a:spLocks noChangeShapeType="1"/>
            </p:cNvSpPr>
            <p:nvPr/>
          </p:nvSpPr>
          <p:spPr bwMode="auto">
            <a:xfrm flipV="1">
              <a:off x="4044" y="1003"/>
              <a:ext cx="53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2902" name="Text Box 38"/>
            <p:cNvSpPr txBox="1">
              <a:spLocks noChangeArrowheads="1"/>
            </p:cNvSpPr>
            <p:nvPr/>
          </p:nvSpPr>
          <p:spPr bwMode="auto">
            <a:xfrm>
              <a:off x="3652" y="193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92903" name="Oval 39"/>
            <p:cNvSpPr>
              <a:spLocks noChangeArrowheads="1"/>
            </p:cNvSpPr>
            <p:nvPr/>
          </p:nvSpPr>
          <p:spPr bwMode="auto">
            <a:xfrm>
              <a:off x="4612" y="1982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92904" name="Text Box 40"/>
            <p:cNvSpPr txBox="1">
              <a:spLocks noChangeArrowheads="1"/>
            </p:cNvSpPr>
            <p:nvPr/>
          </p:nvSpPr>
          <p:spPr bwMode="auto">
            <a:xfrm>
              <a:off x="4232" y="2221"/>
              <a:ext cx="19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G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92905" name="Line 41"/>
            <p:cNvSpPr>
              <a:spLocks noChangeShapeType="1"/>
            </p:cNvSpPr>
            <p:nvPr/>
          </p:nvSpPr>
          <p:spPr bwMode="auto">
            <a:xfrm flipV="1">
              <a:off x="3764" y="2011"/>
              <a:ext cx="84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2906" name="Text Box 42"/>
            <p:cNvSpPr txBox="1">
              <a:spLocks noChangeArrowheads="1"/>
            </p:cNvSpPr>
            <p:nvPr/>
          </p:nvSpPr>
          <p:spPr bwMode="auto">
            <a:xfrm>
              <a:off x="5092" y="63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92907" name="Line 43"/>
            <p:cNvSpPr>
              <a:spLocks noChangeShapeType="1"/>
            </p:cNvSpPr>
            <p:nvPr/>
          </p:nvSpPr>
          <p:spPr bwMode="auto">
            <a:xfrm flipV="1">
              <a:off x="4628" y="1003"/>
              <a:ext cx="53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2908" name="Oval 44"/>
            <p:cNvSpPr>
              <a:spLocks noChangeArrowheads="1"/>
            </p:cNvSpPr>
            <p:nvPr/>
          </p:nvSpPr>
          <p:spPr bwMode="auto">
            <a:xfrm>
              <a:off x="4581" y="975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2909" name="Oval 45"/>
            <p:cNvSpPr>
              <a:spLocks noChangeArrowheads="1"/>
            </p:cNvSpPr>
            <p:nvPr/>
          </p:nvSpPr>
          <p:spPr bwMode="auto">
            <a:xfrm>
              <a:off x="5165" y="975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2910" name="Line 46"/>
            <p:cNvSpPr>
              <a:spLocks noChangeShapeType="1"/>
            </p:cNvSpPr>
            <p:nvPr/>
          </p:nvSpPr>
          <p:spPr bwMode="auto">
            <a:xfrm flipV="1">
              <a:off x="3744" y="1024"/>
              <a:ext cx="841" cy="97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2911" name="Oval 47"/>
            <p:cNvSpPr>
              <a:spLocks noChangeArrowheads="1"/>
            </p:cNvSpPr>
            <p:nvPr/>
          </p:nvSpPr>
          <p:spPr bwMode="auto">
            <a:xfrm>
              <a:off x="3704" y="1982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92912" name="Text Box 48"/>
            <p:cNvSpPr txBox="1">
              <a:spLocks noChangeArrowheads="1"/>
            </p:cNvSpPr>
            <p:nvPr/>
          </p:nvSpPr>
          <p:spPr bwMode="auto">
            <a:xfrm>
              <a:off x="5180" y="150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292913" name="Line 49"/>
            <p:cNvSpPr>
              <a:spLocks noChangeShapeType="1"/>
            </p:cNvSpPr>
            <p:nvPr/>
          </p:nvSpPr>
          <p:spPr bwMode="auto">
            <a:xfrm>
              <a:off x="5204" y="1026"/>
              <a:ext cx="76" cy="55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2914" name="Oval 50"/>
            <p:cNvSpPr>
              <a:spLocks noChangeArrowheads="1"/>
            </p:cNvSpPr>
            <p:nvPr/>
          </p:nvSpPr>
          <p:spPr bwMode="auto">
            <a:xfrm>
              <a:off x="5252" y="1582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7AFB-76E0-44EF-A4FA-8CEB20020452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767E-99B0-45EF-8B88-CFB7D90C89A5}" type="slidenum">
              <a:rPr lang="en-US" altLang="zh-CN"/>
              <a:pPr/>
              <a:t>95</a:t>
            </a:fld>
            <a:r>
              <a:rPr lang="en-US" altLang="zh-CN"/>
              <a:t>/171</a:t>
            </a: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点割集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1042988" y="1052513"/>
            <a:ext cx="7777162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10.12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设无向图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。若存在结点子集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，使得删除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后，所得子图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G-V</a:t>
            </a: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的连通分支数与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的连通分支数满足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(G-V</a:t>
            </a:r>
            <a:r>
              <a:rPr lang="en-US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的一个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点割集（割集）；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而删除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的任何真子集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〞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（即 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〞 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）后，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(G-V</a:t>
            </a:r>
            <a:r>
              <a:rPr lang="en-US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〞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的一个基本割集。特别地，若点割集中只有一个结点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为割点。当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是无向连通图时， 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(G)=1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B89D-A242-4B0F-977B-A99132D6D71D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389F-1224-4164-BF40-2F09A4C4C315}" type="slidenum">
              <a:rPr lang="en-US" altLang="zh-CN"/>
              <a:pPr/>
              <a:t>96</a:t>
            </a:fld>
            <a:r>
              <a:rPr lang="en-US" altLang="zh-CN"/>
              <a:t>/171</a:t>
            </a: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点割集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1042988" y="1052513"/>
            <a:ext cx="7777162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10.12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设无向图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。若存在结点子集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 dirty="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，使得删除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 dirty="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后，所得子图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G-V</a:t>
            </a:r>
            <a:r>
              <a:rPr lang="en-US" altLang="en-US" sz="2800" b="1" dirty="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的连通分支数与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的连通分支数满足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(G-V</a:t>
            </a:r>
            <a:r>
              <a:rPr lang="en-US" altLang="en-US" sz="2800" b="1" dirty="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＞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 dirty="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的一个点割集（割集）；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而删除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的任何真子集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〞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（即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〞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）后，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(G-V</a:t>
            </a:r>
            <a:r>
              <a:rPr lang="en-US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〞</a:t>
            </a: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的一个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基本割集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特别地，若点割集中只有一个结点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为割点。当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是无向连通图时， 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(G)=1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D732-D23A-4B88-B2C7-93D95E357513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69E8-E081-419F-A320-137576D3C5E2}" type="slidenum">
              <a:rPr lang="en-US" altLang="zh-CN"/>
              <a:pPr/>
              <a:t>97</a:t>
            </a:fld>
            <a:r>
              <a:rPr lang="en-US" altLang="zh-CN"/>
              <a:t>/171</a:t>
            </a: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点割集</a:t>
            </a: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1042988" y="1052513"/>
            <a:ext cx="7777162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10.12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设无向图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。若存在结点子集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，使得删除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后，所得子图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G-V</a:t>
            </a:r>
            <a:r>
              <a:rPr lang="en-US" altLang="en-US" sz="2800" b="1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的连通分支数与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的连通分支数满足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(G-V</a:t>
            </a:r>
            <a:r>
              <a:rPr lang="en-US" altLang="en-US" sz="2800" b="1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＞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的一个点割集（割集）；而删除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的任何真子集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>
                <a:latin typeface="楷体_GB2312" pitchFamily="49" charset="-122"/>
                <a:ea typeface="楷体_GB2312" pitchFamily="49" charset="-122"/>
              </a:rPr>
              <a:t>〞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（即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>
                <a:latin typeface="楷体_GB2312" pitchFamily="49" charset="-122"/>
                <a:ea typeface="楷体_GB2312" pitchFamily="49" charset="-122"/>
              </a:rPr>
              <a:t>〞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）后，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(G-V</a:t>
            </a:r>
            <a:r>
              <a:rPr lang="en-US" altLang="en-US" sz="2800" b="1">
                <a:latin typeface="楷体_GB2312" pitchFamily="49" charset="-122"/>
                <a:ea typeface="楷体_GB2312" pitchFamily="49" charset="-122"/>
              </a:rPr>
              <a:t>〞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en-US" sz="2800" b="1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的一个基本割集。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特别地，若点割集中只有一个结点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割点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。当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是无向连通图时，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(G)=1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E1AA-85BD-4164-BCFB-34D1578C3543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3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AD9-FC81-4E18-B29A-02DE6034EC5C}" type="slidenum">
              <a:rPr lang="en-US" altLang="zh-CN"/>
              <a:pPr/>
              <a:t>98</a:t>
            </a:fld>
            <a:r>
              <a:rPr lang="en-US" altLang="zh-CN"/>
              <a:t>/171</a:t>
            </a: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10.11</a:t>
            </a: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1116013" y="3933825"/>
            <a:ext cx="7848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{v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},{v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},{v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},{v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},{v</a:t>
            </a:r>
            <a:r>
              <a:rPr lang="en-US" altLang="zh-CN" sz="2800" b="1" baseline="-25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800" b="1" baseline="-25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800" b="1" baseline="-25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} </a:t>
            </a:r>
            <a:r>
              <a:rPr lang="zh-CN" altLang="zh-CN" sz="2800" b="1" dirty="0">
                <a:solidFill>
                  <a:srgbClr val="0000FF"/>
                </a:solidFill>
                <a:latin typeface="Times New Roman"/>
                <a:ea typeface="黑体" pitchFamily="2" charset="-122"/>
              </a:rPr>
              <a:t>…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点割集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{v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},{v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},{v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}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基本割集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割点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pSp>
        <p:nvGrpSpPr>
          <p:cNvPr id="296964" name="Group 4"/>
          <p:cNvGrpSpPr>
            <a:grpSpLocks/>
          </p:cNvGrpSpPr>
          <p:nvPr/>
        </p:nvGrpSpPr>
        <p:grpSpPr bwMode="auto">
          <a:xfrm>
            <a:off x="2700338" y="1052513"/>
            <a:ext cx="3887787" cy="2592387"/>
            <a:chOff x="3888" y="570"/>
            <a:chExt cx="1672" cy="2070"/>
          </a:xfrm>
        </p:grpSpPr>
        <p:sp>
          <p:nvSpPr>
            <p:cNvPr id="296965" name="Text Box 5"/>
            <p:cNvSpPr txBox="1">
              <a:spLocks noChangeArrowheads="1"/>
            </p:cNvSpPr>
            <p:nvPr/>
          </p:nvSpPr>
          <p:spPr bwMode="auto">
            <a:xfrm>
              <a:off x="4271" y="162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96966" name="Text Box 6"/>
            <p:cNvSpPr txBox="1">
              <a:spLocks noChangeArrowheads="1"/>
            </p:cNvSpPr>
            <p:nvPr/>
          </p:nvSpPr>
          <p:spPr bwMode="auto">
            <a:xfrm>
              <a:off x="4656" y="231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96967" name="Line 7"/>
            <p:cNvSpPr>
              <a:spLocks noChangeShapeType="1"/>
            </p:cNvSpPr>
            <p:nvPr/>
          </p:nvSpPr>
          <p:spPr bwMode="auto">
            <a:xfrm flipV="1">
              <a:off x="4607" y="940"/>
              <a:ext cx="288" cy="46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6968" name="Oval 8"/>
            <p:cNvSpPr>
              <a:spLocks noChangeArrowheads="1"/>
            </p:cNvSpPr>
            <p:nvPr/>
          </p:nvSpPr>
          <p:spPr bwMode="auto">
            <a:xfrm>
              <a:off x="4863" y="88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6969" name="Line 9"/>
            <p:cNvSpPr>
              <a:spLocks noChangeShapeType="1"/>
            </p:cNvSpPr>
            <p:nvPr/>
          </p:nvSpPr>
          <p:spPr bwMode="auto">
            <a:xfrm flipV="1">
              <a:off x="4100" y="1825"/>
              <a:ext cx="0" cy="58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6970" name="Oval 10"/>
            <p:cNvSpPr>
              <a:spLocks noChangeArrowheads="1"/>
            </p:cNvSpPr>
            <p:nvPr/>
          </p:nvSpPr>
          <p:spPr bwMode="auto">
            <a:xfrm>
              <a:off x="4076" y="1793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96971" name="Line 11"/>
            <p:cNvSpPr>
              <a:spLocks noChangeShapeType="1"/>
            </p:cNvSpPr>
            <p:nvPr/>
          </p:nvSpPr>
          <p:spPr bwMode="auto">
            <a:xfrm>
              <a:off x="4599" y="1440"/>
              <a:ext cx="16" cy="9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6972" name="Text Box 12"/>
            <p:cNvSpPr txBox="1">
              <a:spLocks noChangeArrowheads="1"/>
            </p:cNvSpPr>
            <p:nvPr/>
          </p:nvSpPr>
          <p:spPr bwMode="auto">
            <a:xfrm>
              <a:off x="4823" y="57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96973" name="Text Box 13"/>
            <p:cNvSpPr txBox="1">
              <a:spLocks noChangeArrowheads="1"/>
            </p:cNvSpPr>
            <p:nvPr/>
          </p:nvSpPr>
          <p:spPr bwMode="auto">
            <a:xfrm>
              <a:off x="4399" y="105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96974" name="Text Box 14"/>
            <p:cNvSpPr txBox="1">
              <a:spLocks noChangeArrowheads="1"/>
            </p:cNvSpPr>
            <p:nvPr/>
          </p:nvSpPr>
          <p:spPr bwMode="auto">
            <a:xfrm>
              <a:off x="3888" y="162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96975" name="Line 15"/>
            <p:cNvSpPr>
              <a:spLocks noChangeShapeType="1"/>
            </p:cNvSpPr>
            <p:nvPr/>
          </p:nvSpPr>
          <p:spPr bwMode="auto">
            <a:xfrm>
              <a:off x="4887" y="940"/>
              <a:ext cx="288" cy="46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6976" name="Text Box 16"/>
            <p:cNvSpPr txBox="1">
              <a:spLocks noChangeArrowheads="1"/>
            </p:cNvSpPr>
            <p:nvPr/>
          </p:nvSpPr>
          <p:spPr bwMode="auto">
            <a:xfrm>
              <a:off x="3932" y="231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96977" name="Oval 17"/>
            <p:cNvSpPr>
              <a:spLocks noChangeArrowheads="1"/>
            </p:cNvSpPr>
            <p:nvPr/>
          </p:nvSpPr>
          <p:spPr bwMode="auto">
            <a:xfrm>
              <a:off x="4603" y="241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96978" name="Line 18"/>
            <p:cNvSpPr>
              <a:spLocks noChangeShapeType="1"/>
            </p:cNvSpPr>
            <p:nvPr/>
          </p:nvSpPr>
          <p:spPr bwMode="auto">
            <a:xfrm flipV="1">
              <a:off x="4113" y="2443"/>
              <a:ext cx="48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6979" name="Text Box 19"/>
            <p:cNvSpPr txBox="1">
              <a:spLocks noChangeArrowheads="1"/>
            </p:cNvSpPr>
            <p:nvPr/>
          </p:nvSpPr>
          <p:spPr bwMode="auto">
            <a:xfrm>
              <a:off x="3888" y="193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96980" name="Text Box 20"/>
            <p:cNvSpPr txBox="1">
              <a:spLocks noChangeArrowheads="1"/>
            </p:cNvSpPr>
            <p:nvPr/>
          </p:nvSpPr>
          <p:spPr bwMode="auto">
            <a:xfrm>
              <a:off x="4628" y="1886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96981" name="Text Box 21"/>
            <p:cNvSpPr txBox="1">
              <a:spLocks noChangeArrowheads="1"/>
            </p:cNvSpPr>
            <p:nvPr/>
          </p:nvSpPr>
          <p:spPr bwMode="auto">
            <a:xfrm>
              <a:off x="4063" y="117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96982" name="Text Box 22"/>
            <p:cNvSpPr txBox="1">
              <a:spLocks noChangeArrowheads="1"/>
            </p:cNvSpPr>
            <p:nvPr/>
          </p:nvSpPr>
          <p:spPr bwMode="auto">
            <a:xfrm>
              <a:off x="4264" y="231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96983" name="Text Box 23"/>
            <p:cNvSpPr txBox="1">
              <a:spLocks noChangeArrowheads="1"/>
            </p:cNvSpPr>
            <p:nvPr/>
          </p:nvSpPr>
          <p:spPr bwMode="auto">
            <a:xfrm>
              <a:off x="5023" y="86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296984" name="Text Box 24"/>
            <p:cNvSpPr txBox="1">
              <a:spLocks noChangeArrowheads="1"/>
            </p:cNvSpPr>
            <p:nvPr/>
          </p:nvSpPr>
          <p:spPr bwMode="auto">
            <a:xfrm>
              <a:off x="4763" y="130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296985" name="Text Box 25"/>
            <p:cNvSpPr txBox="1">
              <a:spLocks noChangeArrowheads="1"/>
            </p:cNvSpPr>
            <p:nvPr/>
          </p:nvSpPr>
          <p:spPr bwMode="auto">
            <a:xfrm>
              <a:off x="5112" y="155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9</a:t>
              </a:r>
            </a:p>
          </p:txBody>
        </p:sp>
        <p:sp>
          <p:nvSpPr>
            <p:cNvPr id="296986" name="Text Box 26"/>
            <p:cNvSpPr txBox="1">
              <a:spLocks noChangeArrowheads="1"/>
            </p:cNvSpPr>
            <p:nvPr/>
          </p:nvSpPr>
          <p:spPr bwMode="auto">
            <a:xfrm>
              <a:off x="5211" y="117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296987" name="Line 27"/>
            <p:cNvSpPr>
              <a:spLocks noChangeShapeType="1"/>
            </p:cNvSpPr>
            <p:nvPr/>
          </p:nvSpPr>
          <p:spPr bwMode="auto">
            <a:xfrm flipV="1">
              <a:off x="4619" y="1435"/>
              <a:ext cx="53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6988" name="Oval 28"/>
            <p:cNvSpPr>
              <a:spLocks noChangeArrowheads="1"/>
            </p:cNvSpPr>
            <p:nvPr/>
          </p:nvSpPr>
          <p:spPr bwMode="auto">
            <a:xfrm>
              <a:off x="4572" y="140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6989" name="Oval 29"/>
            <p:cNvSpPr>
              <a:spLocks noChangeArrowheads="1"/>
            </p:cNvSpPr>
            <p:nvPr/>
          </p:nvSpPr>
          <p:spPr bwMode="auto">
            <a:xfrm>
              <a:off x="5156" y="140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6990" name="Oval 30"/>
            <p:cNvSpPr>
              <a:spLocks noChangeArrowheads="1"/>
            </p:cNvSpPr>
            <p:nvPr/>
          </p:nvSpPr>
          <p:spPr bwMode="auto">
            <a:xfrm>
              <a:off x="4072" y="241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96991" name="Text Box 31"/>
            <p:cNvSpPr txBox="1">
              <a:spLocks noChangeArrowheads="1"/>
            </p:cNvSpPr>
            <p:nvPr/>
          </p:nvSpPr>
          <p:spPr bwMode="auto">
            <a:xfrm>
              <a:off x="5364" y="193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296992" name="Line 32"/>
            <p:cNvSpPr>
              <a:spLocks noChangeShapeType="1"/>
            </p:cNvSpPr>
            <p:nvPr/>
          </p:nvSpPr>
          <p:spPr bwMode="auto">
            <a:xfrm>
              <a:off x="5195" y="1458"/>
              <a:ext cx="225" cy="55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6993" name="Oval 33"/>
            <p:cNvSpPr>
              <a:spLocks noChangeArrowheads="1"/>
            </p:cNvSpPr>
            <p:nvPr/>
          </p:nvSpPr>
          <p:spPr bwMode="auto">
            <a:xfrm>
              <a:off x="5404" y="2014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96994" name="Arc 34"/>
            <p:cNvSpPr>
              <a:spLocks/>
            </p:cNvSpPr>
            <p:nvPr/>
          </p:nvSpPr>
          <p:spPr bwMode="auto">
            <a:xfrm flipH="1">
              <a:off x="4096" y="1436"/>
              <a:ext cx="471" cy="3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6995" name="Arc 35"/>
            <p:cNvSpPr>
              <a:spLocks/>
            </p:cNvSpPr>
            <p:nvPr/>
          </p:nvSpPr>
          <p:spPr bwMode="auto">
            <a:xfrm flipV="1">
              <a:off x="4128" y="1460"/>
              <a:ext cx="453" cy="3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6996" name="Text Box 36"/>
            <p:cNvSpPr txBox="1">
              <a:spLocks noChangeArrowheads="1"/>
            </p:cNvSpPr>
            <p:nvPr/>
          </p:nvSpPr>
          <p:spPr bwMode="auto">
            <a:xfrm>
              <a:off x="4535" y="85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44D4-6EF3-40B6-954A-D49B46370085}" type="datetime1">
              <a:rPr lang="zh-CN" altLang="en-US"/>
              <a:pPr/>
              <a:t>2018/11/1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C9EE-1E2F-4607-B652-66A84D571EA2}" type="slidenum">
              <a:rPr lang="en-US" altLang="zh-CN"/>
              <a:pPr/>
              <a:t>99</a:t>
            </a:fld>
            <a:r>
              <a:rPr lang="en-US" altLang="zh-CN"/>
              <a:t>/171</a:t>
            </a: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边割集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900113" y="1052513"/>
            <a:ext cx="7920037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10.13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无向图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。若存在边集子集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，使得删除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后，所得子图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G-E</a:t>
            </a: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的连通分支数与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的连通分支数满足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(G-E</a:t>
            </a: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＞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的一个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边割集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而删除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的任何真子集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〞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（即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〞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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）后， 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(G-E</a:t>
            </a:r>
            <a:r>
              <a:rPr lang="en-US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〞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(G)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的一个基本边割集。特别地，若割集中只有一条边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为割边。当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是无向连通图时， 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(G)=1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PPT_DBNAME" val="8e71212b-7b04-4cb3-a7c3-108bc87f37df.mdb"/>
</p:tagLst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2721</TotalTime>
  <Words>17613</Words>
  <Application>Microsoft Office PowerPoint</Application>
  <PresentationFormat>全屏显示(4:3)</PresentationFormat>
  <Paragraphs>1863</Paragraphs>
  <Slides>171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171</vt:i4>
      </vt:variant>
    </vt:vector>
  </HeadingPairs>
  <TitlesOfParts>
    <vt:vector size="183" baseType="lpstr">
      <vt:lpstr>黑体</vt:lpstr>
      <vt:lpstr>楷体_GB2312</vt:lpstr>
      <vt:lpstr>隶书</vt:lpstr>
      <vt:lpstr>宋体</vt:lpstr>
      <vt:lpstr>Arial</vt:lpstr>
      <vt:lpstr>Lucida Sans Unicode</vt:lpstr>
      <vt:lpstr>Symbol</vt:lpstr>
      <vt:lpstr>Times New Roman</vt:lpstr>
      <vt:lpstr>Wingdings</vt:lpstr>
      <vt:lpstr>Notebook</vt:lpstr>
      <vt:lpstr>Equation</vt:lpstr>
      <vt:lpstr>公式</vt:lpstr>
      <vt:lpstr>PowerPoint 演示文稿</vt:lpstr>
      <vt:lpstr>PowerPoint 演示文稿</vt:lpstr>
      <vt:lpstr>主要内容</vt:lpstr>
      <vt:lpstr>§10.1  图的定义与分类</vt:lpstr>
      <vt:lpstr>§10.1图的定义与分类</vt:lpstr>
      <vt:lpstr>图的定义</vt:lpstr>
      <vt:lpstr>图的定义</vt:lpstr>
      <vt:lpstr>图的定义</vt:lpstr>
      <vt:lpstr>图的分类(按边的方向)</vt:lpstr>
      <vt:lpstr>图的分类(按边的方向)</vt:lpstr>
      <vt:lpstr>图的分类(按边的方向)</vt:lpstr>
      <vt:lpstr>图的分类(按边的方向)</vt:lpstr>
      <vt:lpstr>几个概念</vt:lpstr>
      <vt:lpstr>几个概念</vt:lpstr>
      <vt:lpstr>几个概念</vt:lpstr>
      <vt:lpstr>图的分类(按边的重数)</vt:lpstr>
      <vt:lpstr>图的分类(按边的重数)</vt:lpstr>
      <vt:lpstr>图的分类(按边的重数)</vt:lpstr>
      <vt:lpstr>图的分类(按权)</vt:lpstr>
      <vt:lpstr>结点的度数 </vt:lpstr>
      <vt:lpstr>结点的度数 </vt:lpstr>
      <vt:lpstr>PowerPoint 演示文稿</vt:lpstr>
      <vt:lpstr>PowerPoint 演示文稿</vt:lpstr>
      <vt:lpstr>PowerPoint 演示文稿</vt:lpstr>
      <vt:lpstr>例10.1</vt:lpstr>
      <vt:lpstr>例10.1</vt:lpstr>
      <vt:lpstr>例10.1</vt:lpstr>
      <vt:lpstr>例10.1</vt:lpstr>
      <vt:lpstr>例10.1</vt:lpstr>
      <vt:lpstr>握手定理（Euler,1736年）</vt:lpstr>
      <vt:lpstr>推论10.1.1</vt:lpstr>
      <vt:lpstr>推论10.1.1</vt:lpstr>
      <vt:lpstr>推论10.1.1</vt:lpstr>
      <vt:lpstr>PowerPoint 演示文稿</vt:lpstr>
      <vt:lpstr>度数序列</vt:lpstr>
      <vt:lpstr>度数序列</vt:lpstr>
      <vt:lpstr>子图 </vt:lpstr>
      <vt:lpstr>子图 </vt:lpstr>
      <vt:lpstr>子图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完全图</vt:lpstr>
      <vt:lpstr>完全图</vt:lpstr>
      <vt:lpstr>完全图</vt:lpstr>
      <vt:lpstr>补图</vt:lpstr>
      <vt:lpstr>补图</vt:lpstr>
      <vt:lpstr>例10.3</vt:lpstr>
      <vt:lpstr>二部图</vt:lpstr>
      <vt:lpstr>二部图</vt:lpstr>
      <vt:lpstr>图的同构</vt:lpstr>
      <vt:lpstr>定义10-1.6</vt:lpstr>
      <vt:lpstr>定义10-1.6</vt:lpstr>
      <vt:lpstr>例10.4</vt:lpstr>
      <vt:lpstr>例10.5</vt:lpstr>
      <vt:lpstr>两个图同构的必要条件</vt:lpstr>
      <vt:lpstr>两个图同构的必要条件</vt:lpstr>
      <vt:lpstr>两个图同构的必要条件</vt:lpstr>
      <vt:lpstr>例10.6</vt:lpstr>
      <vt:lpstr>例10.6</vt:lpstr>
      <vt:lpstr>例10.6</vt:lpstr>
      <vt:lpstr>习题</vt:lpstr>
      <vt:lpstr>PowerPoint 演示文稿</vt:lpstr>
      <vt:lpstr>§10.2 道路与回路</vt:lpstr>
      <vt:lpstr>§10.2 道路与回路</vt:lpstr>
      <vt:lpstr>简单道路与基本道路</vt:lpstr>
      <vt:lpstr>简单道路与基本道路</vt:lpstr>
      <vt:lpstr>简单道路与基本道路</vt:lpstr>
      <vt:lpstr>例10.7</vt:lpstr>
      <vt:lpstr>PowerPoint 演示文稿</vt:lpstr>
      <vt:lpstr>注：</vt:lpstr>
      <vt:lpstr>注：</vt:lpstr>
      <vt:lpstr>道路图和圈图</vt:lpstr>
      <vt:lpstr>道路图和圈图</vt:lpstr>
      <vt:lpstr>道路图和圈图</vt:lpstr>
      <vt:lpstr>定理10.3</vt:lpstr>
      <vt:lpstr>定理10.3</vt:lpstr>
      <vt:lpstr>定理10.3</vt:lpstr>
      <vt:lpstr>定理10.3</vt:lpstr>
      <vt:lpstr>定理10.3</vt:lpstr>
      <vt:lpstr>定理10.3</vt:lpstr>
      <vt:lpstr>PowerPoint 演示文稿</vt:lpstr>
      <vt:lpstr>无向图的连通性 </vt:lpstr>
      <vt:lpstr>无向图的连通性 </vt:lpstr>
      <vt:lpstr>无向图的连通性 </vt:lpstr>
      <vt:lpstr>连通图</vt:lpstr>
      <vt:lpstr>连通图</vt:lpstr>
      <vt:lpstr>连通图</vt:lpstr>
      <vt:lpstr>例10.10</vt:lpstr>
      <vt:lpstr>PowerPoint 演示文稿</vt:lpstr>
      <vt:lpstr>PowerPoint 演示文稿</vt:lpstr>
      <vt:lpstr>例10.9</vt:lpstr>
      <vt:lpstr>点割集</vt:lpstr>
      <vt:lpstr>点割集</vt:lpstr>
      <vt:lpstr>点割集</vt:lpstr>
      <vt:lpstr>例10.11</vt:lpstr>
      <vt:lpstr>边割集</vt:lpstr>
      <vt:lpstr>边割集</vt:lpstr>
      <vt:lpstr>边割集</vt:lpstr>
      <vt:lpstr>例10.12</vt:lpstr>
      <vt:lpstr>例10.12</vt:lpstr>
      <vt:lpstr>点连通度、边连通度</vt:lpstr>
      <vt:lpstr>点连通度、边连通度</vt:lpstr>
      <vt:lpstr>点连通度、边连通度</vt:lpstr>
      <vt:lpstr>例10.13</vt:lpstr>
      <vt:lpstr>例10.13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有向图的连通性</vt:lpstr>
      <vt:lpstr>有向图的连通性</vt:lpstr>
      <vt:lpstr>强连通图、单向连通图</vt:lpstr>
      <vt:lpstr>强连通图、单向连通图</vt:lpstr>
      <vt:lpstr>强连通图、单向连通图</vt:lpstr>
      <vt:lpstr>强连通图、单向连通图</vt:lpstr>
      <vt:lpstr>强连通图、单向连通图</vt:lpstr>
      <vt:lpstr>例10.15</vt:lpstr>
      <vt:lpstr>PowerPoint 演示文稿</vt:lpstr>
      <vt:lpstr>PowerPoint 演示文稿</vt:lpstr>
      <vt:lpstr>PowerPoint 演示文稿</vt:lpstr>
      <vt:lpstr>弱分图、单向分图、强分图</vt:lpstr>
      <vt:lpstr>弱分图、单向分图、强分图</vt:lpstr>
      <vt:lpstr>PowerPoint 演示文稿</vt:lpstr>
      <vt:lpstr>PowerPoint 演示文稿</vt:lpstr>
      <vt:lpstr>PowerPoint 演示文稿</vt:lpstr>
      <vt:lpstr>PowerPoint 演示文稿</vt:lpstr>
      <vt:lpstr>例10.16</vt:lpstr>
      <vt:lpstr>作业</vt:lpstr>
      <vt:lpstr>PowerPoint 演示文稿</vt:lpstr>
      <vt:lpstr>主要内容</vt:lpstr>
      <vt:lpstr>图的矩阵表示</vt:lpstr>
      <vt:lpstr>图的矩阵表示</vt:lpstr>
      <vt:lpstr>图的矩阵表示</vt:lpstr>
      <vt:lpstr>例10.17</vt:lpstr>
      <vt:lpstr>邻接矩阵的性质</vt:lpstr>
      <vt:lpstr>邻接矩阵的性质</vt:lpstr>
      <vt:lpstr>邻接矩阵的性质</vt:lpstr>
      <vt:lpstr>邻接矩阵的性质</vt:lpstr>
      <vt:lpstr>邻接矩阵的性质</vt:lpstr>
      <vt:lpstr>邻接矩阵的性质</vt:lpstr>
      <vt:lpstr>PowerPoint 演示文稿</vt:lpstr>
      <vt:lpstr>PowerPoint 演示文稿</vt:lpstr>
      <vt:lpstr>有向图的邻接矩阵与道路的关系</vt:lpstr>
      <vt:lpstr>例10.18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结论</vt:lpstr>
      <vt:lpstr>结论</vt:lpstr>
      <vt:lpstr>可达性矩阵</vt:lpstr>
      <vt:lpstr>可达性矩阵</vt:lpstr>
      <vt:lpstr>可达性矩阵</vt:lpstr>
      <vt:lpstr>可达性矩阵P中元素的确定</vt:lpstr>
      <vt:lpstr>可达性矩阵P中元素的确定</vt:lpstr>
      <vt:lpstr>可达性矩阵P中元素的确定</vt:lpstr>
      <vt:lpstr>构造有向图的全部强分图的方法</vt:lpstr>
      <vt:lpstr>构造有向图的全部强分图的方法</vt:lpstr>
      <vt:lpstr>例10.19</vt:lpstr>
      <vt:lpstr>关联矩阵</vt:lpstr>
      <vt:lpstr>例10.20</vt:lpstr>
      <vt:lpstr>关联矩阵的性质</vt:lpstr>
      <vt:lpstr>关联矩阵的性质</vt:lpstr>
      <vt:lpstr>关联矩阵的性质</vt:lpstr>
      <vt:lpstr>习题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fws</dc:creator>
  <cp:lastModifiedBy>admin</cp:lastModifiedBy>
  <cp:revision>212</cp:revision>
  <dcterms:created xsi:type="dcterms:W3CDTF">2002-08-01T13:37:15Z</dcterms:created>
  <dcterms:modified xsi:type="dcterms:W3CDTF">2018-11-01T01:55:57Z</dcterms:modified>
</cp:coreProperties>
</file>