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439" r:id="rId2"/>
    <p:sldId id="350" r:id="rId3"/>
    <p:sldId id="378" r:id="rId4"/>
    <p:sldId id="408" r:id="rId5"/>
    <p:sldId id="379" r:id="rId6"/>
    <p:sldId id="409" r:id="rId7"/>
    <p:sldId id="380" r:id="rId8"/>
    <p:sldId id="410" r:id="rId9"/>
    <p:sldId id="411" r:id="rId10"/>
    <p:sldId id="381" r:id="rId11"/>
    <p:sldId id="412" r:id="rId12"/>
    <p:sldId id="413" r:id="rId13"/>
    <p:sldId id="414" r:id="rId14"/>
    <p:sldId id="415" r:id="rId15"/>
    <p:sldId id="382" r:id="rId16"/>
    <p:sldId id="383" r:id="rId17"/>
    <p:sldId id="416" r:id="rId18"/>
    <p:sldId id="417" r:id="rId19"/>
    <p:sldId id="418" r:id="rId20"/>
    <p:sldId id="419" r:id="rId21"/>
    <p:sldId id="420" r:id="rId22"/>
    <p:sldId id="384" r:id="rId23"/>
    <p:sldId id="385" r:id="rId24"/>
    <p:sldId id="421" r:id="rId25"/>
    <p:sldId id="422" r:id="rId26"/>
    <p:sldId id="424" r:id="rId27"/>
    <p:sldId id="386" r:id="rId28"/>
    <p:sldId id="425" r:id="rId29"/>
    <p:sldId id="426" r:id="rId30"/>
    <p:sldId id="427" r:id="rId31"/>
    <p:sldId id="428" r:id="rId32"/>
    <p:sldId id="429" r:id="rId33"/>
    <p:sldId id="430" r:id="rId34"/>
    <p:sldId id="387" r:id="rId35"/>
    <p:sldId id="389" r:id="rId36"/>
    <p:sldId id="390" r:id="rId37"/>
    <p:sldId id="391" r:id="rId38"/>
    <p:sldId id="431" r:id="rId39"/>
    <p:sldId id="392" r:id="rId40"/>
    <p:sldId id="393" r:id="rId41"/>
    <p:sldId id="432" r:id="rId42"/>
    <p:sldId id="394" r:id="rId43"/>
    <p:sldId id="395" r:id="rId44"/>
    <p:sldId id="433" r:id="rId45"/>
    <p:sldId id="397" r:id="rId46"/>
    <p:sldId id="434" r:id="rId47"/>
    <p:sldId id="398" r:id="rId48"/>
    <p:sldId id="435" r:id="rId49"/>
    <p:sldId id="399" r:id="rId50"/>
    <p:sldId id="400" r:id="rId51"/>
    <p:sldId id="436" r:id="rId52"/>
    <p:sldId id="401" r:id="rId53"/>
    <p:sldId id="402" r:id="rId54"/>
    <p:sldId id="403" r:id="rId55"/>
    <p:sldId id="438" r:id="rId56"/>
    <p:sldId id="437" r:id="rId57"/>
    <p:sldId id="404" r:id="rId58"/>
    <p:sldId id="405" r:id="rId59"/>
    <p:sldId id="406" r:id="rId60"/>
    <p:sldId id="377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0000"/>
    <a:srgbClr val="191919"/>
    <a:srgbClr val="FFFF00"/>
    <a:srgbClr val="0000FF"/>
    <a:srgbClr val="FF00FF"/>
    <a:srgbClr val="0000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>
        <p:scale>
          <a:sx n="80" d="100"/>
          <a:sy n="80" d="100"/>
        </p:scale>
        <p:origin x="-167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4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F25445-FE4C-46D7-A308-42EE13AF62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825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E955A8-7792-4F7F-A14A-72D4CFE576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683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7C928776-038D-4E2E-8DFD-D9B8B9C45C98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B7C52EC-7107-4865-A3D1-3DF022BCA4B8}" type="slidenum">
              <a:rPr lang="en-US" altLang="zh-CN"/>
              <a:pPr/>
              <a:t>‹#›</a:t>
            </a:fld>
            <a:r>
              <a:rPr lang="en-US" altLang="zh-CN"/>
              <a:t>/60</a:t>
            </a:r>
          </a:p>
        </p:txBody>
      </p:sp>
      <p:pic>
        <p:nvPicPr>
          <p:cNvPr id="4108" name="Picture 12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46F271-9F6F-4C2B-941F-AE6F72DC6C27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89082-35B2-499E-BFAD-D410D410DCCA}" type="slidenum">
              <a:rPr lang="en-US" altLang="zh-CN"/>
              <a:pPr/>
              <a:t>‹#›</a:t>
            </a:fld>
            <a:r>
              <a:rPr lang="en-US" altLang="zh-CN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210712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05000" cy="144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62600" cy="144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83CDD9-0F37-45AA-9687-DFCE1ECE14E0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70207-A87E-4BC4-81F1-1DCD135291BA}" type="slidenum">
              <a:rPr lang="en-US" altLang="zh-CN"/>
              <a:pPr/>
              <a:t>‹#›</a:t>
            </a:fld>
            <a:r>
              <a:rPr lang="en-US" altLang="zh-CN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406010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DC8603D0-E3D1-4079-8E75-1207DC9471AF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4EB3C0E1-6AB4-41F7-BBC1-5051D71D02B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13" name="Picture 17" descr="图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544638" cy="15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7232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13240E-74D9-497C-BAB6-AEF1BAEBD71A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644EE-04B9-4DE7-9B24-CEB92D7AC754}" type="slidenum">
              <a:rPr lang="en-US" altLang="zh-CN"/>
              <a:pPr/>
              <a:t>‹#›</a:t>
            </a:fld>
            <a:r>
              <a:rPr lang="en-US" altLang="zh-CN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83229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E915AE-4A9B-4CA8-BF5A-416CD3FD2815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B5ACD-84E3-4A2B-8D1B-25621FDB20C4}" type="slidenum">
              <a:rPr lang="en-US" altLang="zh-CN"/>
              <a:pPr/>
              <a:t>‹#›</a:t>
            </a:fld>
            <a:r>
              <a:rPr lang="en-US" altLang="zh-CN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234991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74CF9A-90F0-48AB-BBFF-16F9706E2AF5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B175C-0A7B-4A97-9FC8-4048FA6550C3}" type="slidenum">
              <a:rPr lang="en-US" altLang="zh-CN"/>
              <a:pPr/>
              <a:t>‹#›</a:t>
            </a:fld>
            <a:r>
              <a:rPr lang="en-US" altLang="zh-CN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93639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19625E-F8D6-43B3-A35C-AD4627F66C17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77F1A-B033-455C-BEAA-2411AF276DB3}" type="slidenum">
              <a:rPr lang="en-US" altLang="zh-CN"/>
              <a:pPr/>
              <a:t>‹#›</a:t>
            </a:fld>
            <a:r>
              <a:rPr lang="en-US" altLang="zh-CN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399992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88DC11-6D7C-41FC-B511-D2F53B77D6B0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5FF437-2420-4972-8005-59AFF2021279}" type="slidenum">
              <a:rPr lang="en-US" altLang="zh-CN"/>
              <a:pPr/>
              <a:t>‹#›</a:t>
            </a:fld>
            <a:r>
              <a:rPr lang="en-US" altLang="zh-CN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178468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3BD7B3-DDE2-4B92-AE7F-585BD314C800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37CBD-03A8-4197-A6D2-0CBE3B41A26F}" type="slidenum">
              <a:rPr lang="en-US" altLang="zh-CN"/>
              <a:pPr/>
              <a:t>‹#›</a:t>
            </a:fld>
            <a:r>
              <a:rPr lang="en-US" altLang="zh-CN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18357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F740A9-8230-42D6-827E-609A2533B4FB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D3ADC-20B4-4ED3-BFC5-89192C47604B}" type="slidenum">
              <a:rPr lang="en-US" altLang="zh-CN"/>
              <a:pPr/>
              <a:t>‹#›</a:t>
            </a:fld>
            <a:r>
              <a:rPr lang="en-US" altLang="zh-CN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276131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46C036-09C4-4E62-ABCC-039336F935FE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92208D-91E2-4855-9FD5-5CE295A929FB}" type="slidenum">
              <a:rPr lang="en-US" altLang="zh-CN"/>
              <a:pPr/>
              <a:t>‹#›</a:t>
            </a:fld>
            <a:r>
              <a:rPr lang="en-US" altLang="zh-CN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62489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6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66813"/>
            <a:ext cx="7620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F8D78D0C-30C8-4FF5-826D-8EB3A2C5A142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1000" y="6542088"/>
            <a:ext cx="3959225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1EF79120-3617-4E3E-891A-13303E7A0B39}" type="slidenum">
              <a:rPr lang="en-US" altLang="zh-CN"/>
              <a:pPr/>
              <a:t>‹#›</a:t>
            </a:fld>
            <a:r>
              <a:rPr lang="en-US" altLang="zh-CN"/>
              <a:t>/60</a:t>
            </a:r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10668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8" name="Picture 16" descr="图标-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just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1066800" y="3932238"/>
            <a:ext cx="6858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zh-CN" altLang="en-US" sz="4800" dirty="0" smtClean="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代术成</a:t>
            </a:r>
            <a:endParaRPr lang="zh-CN" altLang="en-US" sz="4800" dirty="0">
              <a:solidFill>
                <a:srgbClr val="0000FF"/>
              </a:solidFill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457200" y="4495800"/>
            <a:ext cx="838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Email</a:t>
            </a:r>
            <a:r>
              <a:rPr lang="zh-CN" altLang="en-US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daishucheng@scu.edu.cn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18980455872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fld id="{36597D0E-374A-4E43-9837-A3F0AC8F9860}" type="datetime3">
              <a:rPr lang="zh-CN" altLang="en-US" sz="3200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50000"/>
                </a:lnSpc>
              </a:pPr>
              <a:t>2014年11月16日星期日</a:t>
            </a:fld>
            <a:endParaRPr lang="en-US" altLang="zh-CN" sz="3200" dirty="0">
              <a:solidFill>
                <a:srgbClr val="00CC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14" name="WordArt 14"/>
          <p:cNvSpPr>
            <a:spLocks noChangeArrowheads="1" noChangeShapeType="1" noTextEdit="1"/>
          </p:cNvSpPr>
          <p:nvPr/>
        </p:nvSpPr>
        <p:spPr bwMode="auto">
          <a:xfrm>
            <a:off x="406400" y="1524000"/>
            <a:ext cx="8280400" cy="2362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9600" kern="10">
                <a:ln w="6350">
                  <a:solidFill>
                    <a:srgbClr val="CC00CC"/>
                  </a:solidFill>
                  <a:round/>
                  <a:headEnd/>
                  <a:tailEnd/>
                </a:ln>
                <a:solidFill>
                  <a:srgbClr val="CC00CC"/>
                </a:solidFill>
                <a:latin typeface="黑体"/>
                <a:ea typeface="黑体"/>
              </a:rPr>
              <a:t>离散　　数学</a:t>
            </a:r>
          </a:p>
        </p:txBody>
      </p:sp>
      <p:sp>
        <p:nvSpPr>
          <p:cNvPr id="102415" name="WordArt 15"/>
          <p:cNvSpPr>
            <a:spLocks noChangeArrowheads="1" noChangeShapeType="1" noTextEdit="1"/>
          </p:cNvSpPr>
          <p:nvPr/>
        </p:nvSpPr>
        <p:spPr bwMode="auto">
          <a:xfrm>
            <a:off x="3048000" y="3200400"/>
            <a:ext cx="2809875" cy="561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4400" kern="10">
                <a:ln w="9525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solidFill>
                  <a:srgbClr val="008080"/>
                </a:solidFill>
                <a:latin typeface="黑体"/>
                <a:ea typeface="黑体"/>
              </a:rPr>
              <a:t>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2623413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3B80-FBC5-4984-8221-5339732FA2D4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069C-0010-4346-A8B2-19837F686575}" type="slidenum">
              <a:rPr lang="en-US" altLang="zh-CN"/>
              <a:pPr/>
              <a:t>10</a:t>
            </a:fld>
            <a:r>
              <a:rPr lang="en-US" altLang="zh-CN"/>
              <a:t>/60</a:t>
            </a: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证明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1187450" y="1125538"/>
            <a:ext cx="7739063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采用循环论证方法。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即只需证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即可。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1143000" y="2136775"/>
            <a:ext cx="70294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1)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2)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用数学归纳法证明，对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作归纳。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1143000" y="2590800"/>
            <a:ext cx="7696200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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，显然有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假设当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时，命题成立；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当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时，由于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连通而无圈，所以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中至少有一个度数为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的结点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中删去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及其关联的边，便得到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个结点的连通而无圈的图，由归纳假设知它有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条边。再将结点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及其关联的边加回到原来的图中得到原图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。所以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中含有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个结点和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条边，为此满足：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D5E8-B8F0-4C31-97D3-EF5EB4FDE077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1208-88D4-4E4C-830D-0F5C007B97A4}" type="slidenum">
              <a:rPr lang="en-US" altLang="zh-CN"/>
              <a:pPr/>
              <a:t>11</a:t>
            </a:fld>
            <a:r>
              <a:rPr lang="en-US" altLang="zh-CN"/>
              <a:t>/60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证明</a:t>
            </a: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1187450" y="1125538"/>
            <a:ext cx="7739063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采用循环论证方法。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即只需证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即可。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143000" y="2136775"/>
            <a:ext cx="70294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1)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2)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用数学归纳法证明，对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作归纳。</a:t>
            </a:r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1143000" y="2590800"/>
            <a:ext cx="7696200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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，显然有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假设当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时，命题成立；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当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时，由于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连通而无圈，所以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中至少有一个度数为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的结点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中删去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及其关联的边，便得到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个结点的连通而无圈的图，由归纳假设知它有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条边。再将结点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及其关联的边加回到原来的图中得到原图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中含有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个结点和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条边，为此满足：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D5B1-9121-4233-AA0A-7FB4ADC269FC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2183-1EE0-4003-85E3-DFBA9A023CCB}" type="slidenum">
              <a:rPr lang="en-US" altLang="zh-CN"/>
              <a:pPr/>
              <a:t>12</a:t>
            </a:fld>
            <a:r>
              <a:rPr lang="en-US" altLang="zh-CN"/>
              <a:t>/60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证明</a:t>
            </a: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1187450" y="1125538"/>
            <a:ext cx="7739063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采用循环论证方法。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即只需证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即可。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1143000" y="2136775"/>
            <a:ext cx="70294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1)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2)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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用数学归纳法证明，对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作归纳。</a:t>
            </a: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1143000" y="2590800"/>
            <a:ext cx="7696200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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，显然有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假设当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时，命题成立；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当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时，由于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连通而无圈，所以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中至少有一个度数为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的结点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中删去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及其关联的边，便得到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个结点的连通而无圈的图，由归纳假设知它有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条边。再将结点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及其关联的边加回到原来的图中得到原图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中含有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个结点和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条边，为此满足：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9228-AA1D-44C5-9A7D-4066406517F3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BDA8-7EFF-4A30-BBD9-C9F6D97E0824}" type="slidenum">
              <a:rPr lang="en-US" altLang="zh-CN"/>
              <a:pPr/>
              <a:t>13</a:t>
            </a:fld>
            <a:r>
              <a:rPr lang="en-US" altLang="zh-CN"/>
              <a:t>/60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证明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1187450" y="1125538"/>
            <a:ext cx="7739063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采用循环论证方法。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即只需证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即可。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1143000" y="2136775"/>
            <a:ext cx="70294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1)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2)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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用数学归纳法证明，对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作归纳。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1143000" y="2590800"/>
            <a:ext cx="7696200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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，显然有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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假设当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时，命题成立；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当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时，由于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连通而无圈，所以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中至少有一个度数为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的结点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中删去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及其关联的边，便得到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个结点的连通而无圈的图，由归纳假设知它有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条边。再将结点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及其关联的边加回到原来的图中得到原图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中含有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个结点和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条边，为此满足：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E605-C479-4751-9492-4CC1D9965360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2A0E-F9BA-4B64-ACE6-3D26A4D38E2B}" type="slidenum">
              <a:rPr lang="en-US" altLang="zh-CN"/>
              <a:pPr/>
              <a:t>14</a:t>
            </a:fld>
            <a:r>
              <a:rPr lang="en-US" altLang="zh-CN"/>
              <a:t>/60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证明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1187450" y="1125538"/>
            <a:ext cx="7739063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采用循环论证方法。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即只需证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6)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即可。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143000" y="2136775"/>
            <a:ext cx="70294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1)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2)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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用数学归纳法证明，对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作归纳。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1143000" y="2590800"/>
            <a:ext cx="7696200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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，显然有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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假设当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时，命题成立；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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时，由于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连通而无圈，所以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中至少有一个度数为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的结点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中删去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及其关联的边，便得到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个结点的连通而无圈的图，由归纳假设知它有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条边。再将结点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及其关联的边加回到原来的图中得到原图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。所以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中含有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个结点和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条边，为此满足：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FC3E-407E-4615-91EF-E52C248C3760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5307-2B49-43BA-AA30-D53646E0AAC3}" type="slidenum">
              <a:rPr lang="en-US" altLang="zh-CN"/>
              <a:pPr/>
              <a:t>15</a:t>
            </a:fld>
            <a:r>
              <a:rPr lang="en-US" altLang="zh-CN"/>
              <a:t>/60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1143000" y="1295400"/>
            <a:ext cx="76962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32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5)</a:t>
            </a:r>
            <a:r>
              <a:rPr lang="en-US" altLang="zh-CN" sz="3200" b="1">
                <a:solidFill>
                  <a:srgbClr val="FF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6)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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是连通的，因此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中任意二结点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之间都有道路。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若此道路不唯一，则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中含有回路，删去回路上的一条边，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仍然是连通的，这就与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）矛盾。所以此道路是唯一的。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7E92-7665-4595-824C-A61425027535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0105-1D34-47D8-AD99-D260F6E4333D}" type="slidenum">
              <a:rPr lang="en-US" altLang="zh-CN"/>
              <a:pPr/>
              <a:t>16</a:t>
            </a:fld>
            <a:r>
              <a:rPr lang="en-US" altLang="zh-CN"/>
              <a:t>/60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1116013" y="1052513"/>
            <a:ext cx="76993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11.1.1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任意非平凡的树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至少有两片树叶。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1042988" y="2133600"/>
            <a:ext cx="77724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证明：因树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是连通的，从而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中各结点的度数均大于等于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片树叶，其余结点的度数均大于等于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。于是有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2m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deg(v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)+deg(v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)+deg(v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)+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+deg(v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	 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k+2(n-k)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2n-k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由于树中有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，于是有：</a:t>
            </a:r>
          </a:p>
          <a:p>
            <a:pPr algn="ctr"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2(n-1)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2n-k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由此可得：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。这就说明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中至少有两片树叶。■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1042988" y="5516563"/>
            <a:ext cx="770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10-1.1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阶大于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的树必有割点。</a:t>
            </a: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E3A3-8D53-4E20-81FE-F82F963FDB96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6F53-504B-4329-BD1D-199843FBA3F1}" type="slidenum">
              <a:rPr lang="en-US" altLang="zh-CN"/>
              <a:pPr/>
              <a:t>17</a:t>
            </a:fld>
            <a:r>
              <a:rPr lang="en-US" altLang="zh-CN"/>
              <a:t>/60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1116013" y="1052513"/>
            <a:ext cx="76993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11.1.1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任意非平凡的树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中，至少有两片树叶。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1042988" y="2133600"/>
            <a:ext cx="77724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因树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是连通的，从而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中各结点的度数均大于等于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片树叶，其余结点的度数均大于等于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。于是有 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2m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deg(v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)+deg(v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)+deg(v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)+</a:t>
            </a:r>
            <a:r>
              <a:rPr lang="en-US" altLang="zh-CN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+deg(v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	 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k+2(n-k)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2n-k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由于树中有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，于是有：</a:t>
            </a:r>
          </a:p>
          <a:p>
            <a:pPr algn="ctr"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2(n-1)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2n-k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由此可得：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。这就说明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中至少有两片树叶。■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1042988" y="5516563"/>
            <a:ext cx="770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10-1.1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阶大于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的树必有割点。</a:t>
            </a: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38DE-F3F9-41A3-BADE-F5C08E6A3C13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4D8A-E637-42BF-9F96-4FEB9CB5AD77}" type="slidenum">
              <a:rPr lang="en-US" altLang="zh-CN"/>
              <a:pPr/>
              <a:t>18</a:t>
            </a:fld>
            <a:r>
              <a:rPr lang="en-US" altLang="zh-CN"/>
              <a:t>/60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1116013" y="1052513"/>
            <a:ext cx="76993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11.1.1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任意非平凡的树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中，至少有两片树叶。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1042988" y="2133600"/>
            <a:ext cx="77724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因树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是连通的，从而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中各结点的度数均大于等于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片树叶，其余结点的度数均大于等于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。于是有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deg(v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)+deg(v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)+deg(v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)+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……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+deg(v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	 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k+2(n-k)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2n-k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由于树中有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1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根据：定理</a:t>
            </a:r>
            <a:r>
              <a:rPr lang="en-US" altLang="zh-CN" sz="1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11.1</a:t>
            </a:r>
            <a:r>
              <a:rPr lang="en-US" altLang="zh-CN" sz="1800" b="1">
                <a:solidFill>
                  <a:srgbClr val="FF00FF"/>
                </a:solidFill>
              </a:rPr>
              <a:t>②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，于是有：</a:t>
            </a:r>
          </a:p>
          <a:p>
            <a:pPr algn="ctr"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2(n-1)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2n-k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由此可得：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。这就说明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中至少有两片树叶。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■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1042988" y="5516563"/>
            <a:ext cx="770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10-1.1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阶大于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的树必有割点。</a:t>
            </a: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C471-177C-4387-BC3A-3EB1AFB21BA0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9D4E6-A4EC-4DB4-9705-E3B859A874F9}" type="slidenum">
              <a:rPr lang="en-US" altLang="zh-CN"/>
              <a:pPr/>
              <a:t>19</a:t>
            </a:fld>
            <a:r>
              <a:rPr lang="en-US" altLang="zh-CN"/>
              <a:t>/60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1116013" y="1052513"/>
            <a:ext cx="76993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11.1.1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任意非平凡的树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中，至少有两片树叶。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1042988" y="2133600"/>
            <a:ext cx="77724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证明：因树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是连通的，从而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中各结点的度数均大于等于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片树叶，其余结点的度数均大于等于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。于是有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deg(v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)+deg(v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)+deg(v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)+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……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+deg(v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	 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k+2(n-k)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2n-k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由于树中有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，于是有：</a:t>
            </a:r>
          </a:p>
          <a:p>
            <a:pPr algn="ctr"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2(n-1)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2n-k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lnSpc>
                <a:spcPct val="12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由此可得：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。这就说明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中至少有两片树叶。■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1042988" y="5516563"/>
            <a:ext cx="770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11.1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阶大于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的树必有割点。</a:t>
            </a: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1B3C-6C0B-49AD-9023-44A6D24A4409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D4E7-DA13-461E-B3BF-B22A41B912FA}" type="slidenum">
              <a:rPr lang="en-US" altLang="zh-CN"/>
              <a:pPr/>
              <a:t>2</a:t>
            </a:fld>
            <a:r>
              <a:rPr lang="en-US" altLang="zh-CN"/>
              <a:t>/60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黑体" pitchFamily="2" charset="-122"/>
              </a:rPr>
              <a:t>《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ea typeface="黑体" pitchFamily="2" charset="-122"/>
              </a:rPr>
              <a:t>11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章</a:t>
            </a:r>
            <a:r>
              <a:rPr lang="en-US" altLang="zh-CN">
                <a:solidFill>
                  <a:srgbClr val="FF0000"/>
                </a:solidFill>
                <a:ea typeface="黑体" pitchFamily="2" charset="-122"/>
              </a:rPr>
              <a:t>》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主要内容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2994025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树与生成树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根树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完全二叉树</a:t>
            </a:r>
          </a:p>
          <a:p>
            <a:pPr marL="533400" indent="-533400"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Huffman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B98D-7DD2-46D8-B75C-071B0B7B4326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C763-2B13-4121-83C3-FCE46CB57E2D}" type="slidenum">
              <a:rPr lang="en-US" altLang="zh-CN"/>
              <a:pPr/>
              <a:t>20</a:t>
            </a:fld>
            <a:r>
              <a:rPr lang="en-US" altLang="zh-CN"/>
              <a:t>/60</a:t>
            </a: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1116013" y="1125538"/>
            <a:ext cx="76962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342900" indent="-3429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11.2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若连通图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的某个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生成子图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是一棵树，则称该树为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1258888" y="2492375"/>
            <a:ext cx="7315200" cy="18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中的边称为树枝；</a:t>
            </a:r>
          </a:p>
          <a:p>
            <a:pPr>
              <a:lnSpc>
                <a:spcPct val="14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中不在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中的边称为树补边；</a:t>
            </a:r>
          </a:p>
          <a:p>
            <a:pPr>
              <a:lnSpc>
                <a:spcPct val="14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G-T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称为树补。（这是一个边集合）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1042988" y="4540250"/>
            <a:ext cx="77962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对连通图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(n,m)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的生成树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个结点，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m-n+1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条树补边。</a:t>
            </a:r>
          </a:p>
        </p:txBody>
      </p:sp>
      <p:sp>
        <p:nvSpPr>
          <p:cNvPr id="218118" name="AutoShape 6"/>
          <p:cNvSpPr>
            <a:spLocks noChangeArrowheads="1"/>
          </p:cNvSpPr>
          <p:nvPr/>
        </p:nvSpPr>
        <p:spPr bwMode="auto">
          <a:xfrm>
            <a:off x="6443663" y="2420938"/>
            <a:ext cx="1995487" cy="1152525"/>
          </a:xfrm>
          <a:prstGeom prst="wedgeEllipseCallout">
            <a:avLst>
              <a:gd name="adj1" fmla="val -23986"/>
              <a:gd name="adj2" fmla="val -9806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包含原图中所有顶点的子图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BBBD-0A0F-4B00-9869-3DEF9AAFD16C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FD34-4D76-43AF-9AD9-B5EA57B204CA}" type="slidenum">
              <a:rPr lang="en-US" altLang="zh-CN"/>
              <a:pPr/>
              <a:t>21</a:t>
            </a:fld>
            <a:r>
              <a:rPr lang="en-US" altLang="zh-CN"/>
              <a:t>/60</a:t>
            </a: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1116013" y="1125538"/>
            <a:ext cx="76962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342900" indent="-3429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11.2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若连通图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的某个生成子图是一棵树，则称该树为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的生成树。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258888" y="2492375"/>
            <a:ext cx="7315200" cy="18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中的边称为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树枝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中不在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中的边称为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树补边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G-T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树补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（这是一个边集合）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1042988" y="4540250"/>
            <a:ext cx="77962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对连通图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(n,m)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的生成树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个结点，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m-n+1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条树补边。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EAEB-68A3-42F8-886D-CF8D3C193E22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C836-9C7E-4F42-BCBC-B688BF7D7637}" type="slidenum">
              <a:rPr lang="en-US" altLang="zh-CN"/>
              <a:pPr/>
              <a:t>22</a:t>
            </a:fld>
            <a:r>
              <a:rPr lang="en-US" altLang="zh-CN"/>
              <a:t>/60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1116013" y="1125538"/>
            <a:ext cx="76962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marL="342900" indent="-3429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11.2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若连通图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的某个生成子图是一棵树，则称该树为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的生成树。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1258888" y="2492375"/>
            <a:ext cx="7315200" cy="18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生成树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中的边称为树枝；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中不在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中的边称为树补边；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G-T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称为树补。（这是一个边集合）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1042988" y="4540250"/>
            <a:ext cx="77962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对连通图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n,m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的生成树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个结点，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条边，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m-n+1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树补边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5D6-2AB5-44E9-B2E4-1A12ED28F88B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EF12-039B-45A9-9EC9-30557AE6CA6E}" type="slidenum">
              <a:rPr lang="en-US" altLang="zh-CN"/>
              <a:pPr/>
              <a:t>23</a:t>
            </a:fld>
            <a:r>
              <a:rPr lang="en-US" altLang="zh-CN"/>
              <a:t>/60</a:t>
            </a: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11.2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066800" y="3733800"/>
            <a:ext cx="7772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在上图中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(c)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所示的树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，它们都是图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的生成树，而图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(d)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所示的树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，则不是图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的生成树。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1066800" y="4572000"/>
            <a:ext cx="7772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对于生成树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是树枝，而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是树补边，集合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的树补；</a:t>
            </a:r>
          </a:p>
          <a:p>
            <a:pPr algn="just">
              <a:lnSpc>
                <a:spcPct val="125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对于生成树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是树枝，而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是树补边，集合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的树补。</a:t>
            </a:r>
          </a:p>
        </p:txBody>
      </p:sp>
      <p:grpSp>
        <p:nvGrpSpPr>
          <p:cNvPr id="175110" name="Group 6"/>
          <p:cNvGrpSpPr>
            <a:grpSpLocks/>
          </p:cNvGrpSpPr>
          <p:nvPr/>
        </p:nvGrpSpPr>
        <p:grpSpPr bwMode="auto">
          <a:xfrm>
            <a:off x="1147763" y="947738"/>
            <a:ext cx="1501775" cy="2557462"/>
            <a:chOff x="723" y="597"/>
            <a:chExt cx="946" cy="1611"/>
          </a:xfrm>
        </p:grpSpPr>
        <p:sp>
          <p:nvSpPr>
            <p:cNvPr id="175111" name="Freeform 7"/>
            <p:cNvSpPr>
              <a:spLocks/>
            </p:cNvSpPr>
            <p:nvPr/>
          </p:nvSpPr>
          <p:spPr bwMode="auto">
            <a:xfrm>
              <a:off x="825" y="1614"/>
              <a:ext cx="341" cy="184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12" name="Freeform 8"/>
            <p:cNvSpPr>
              <a:spLocks/>
            </p:cNvSpPr>
            <p:nvPr/>
          </p:nvSpPr>
          <p:spPr bwMode="auto">
            <a:xfrm flipV="1">
              <a:off x="798" y="1809"/>
              <a:ext cx="795" cy="1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13" name="Freeform 9"/>
            <p:cNvSpPr>
              <a:spLocks/>
            </p:cNvSpPr>
            <p:nvPr/>
          </p:nvSpPr>
          <p:spPr bwMode="auto">
            <a:xfrm flipV="1">
              <a:off x="1230" y="1614"/>
              <a:ext cx="355" cy="179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14" name="Freeform 10"/>
            <p:cNvSpPr>
              <a:spLocks/>
            </p:cNvSpPr>
            <p:nvPr/>
          </p:nvSpPr>
          <p:spPr bwMode="auto">
            <a:xfrm>
              <a:off x="1206" y="960"/>
              <a:ext cx="1" cy="679"/>
            </a:xfrm>
            <a:custGeom>
              <a:avLst/>
              <a:gdLst>
                <a:gd name="T0" fmla="*/ 2 w 2"/>
                <a:gd name="T1" fmla="*/ 0 h 539"/>
                <a:gd name="T2" fmla="*/ 0 w 2"/>
                <a:gd name="T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39">
                  <a:moveTo>
                    <a:pt x="2" y="0"/>
                  </a:moveTo>
                  <a:lnTo>
                    <a:pt x="0" y="53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15" name="Oval 11"/>
            <p:cNvSpPr>
              <a:spLocks noChangeArrowheads="1"/>
            </p:cNvSpPr>
            <p:nvPr/>
          </p:nvSpPr>
          <p:spPr bwMode="auto">
            <a:xfrm>
              <a:off x="1182" y="123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16" name="Freeform 12"/>
            <p:cNvSpPr>
              <a:spLocks/>
            </p:cNvSpPr>
            <p:nvPr/>
          </p:nvSpPr>
          <p:spPr bwMode="auto">
            <a:xfrm>
              <a:off x="780" y="932"/>
              <a:ext cx="400" cy="878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17" name="Freeform 13"/>
            <p:cNvSpPr>
              <a:spLocks/>
            </p:cNvSpPr>
            <p:nvPr/>
          </p:nvSpPr>
          <p:spPr bwMode="auto">
            <a:xfrm>
              <a:off x="1225" y="932"/>
              <a:ext cx="380" cy="868"/>
            </a:xfrm>
            <a:custGeom>
              <a:avLst/>
              <a:gdLst>
                <a:gd name="T0" fmla="*/ 0 w 284"/>
                <a:gd name="T1" fmla="*/ 0 h 868"/>
                <a:gd name="T2" fmla="*/ 284 w 284"/>
                <a:gd name="T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4" h="868">
                  <a:moveTo>
                    <a:pt x="0" y="0"/>
                  </a:moveTo>
                  <a:lnTo>
                    <a:pt x="284" y="86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18" name="Oval 14"/>
            <p:cNvSpPr>
              <a:spLocks noChangeArrowheads="1"/>
            </p:cNvSpPr>
            <p:nvPr/>
          </p:nvSpPr>
          <p:spPr bwMode="auto">
            <a:xfrm>
              <a:off x="1182" y="157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19" name="Oval 15"/>
            <p:cNvSpPr>
              <a:spLocks noChangeArrowheads="1"/>
            </p:cNvSpPr>
            <p:nvPr/>
          </p:nvSpPr>
          <p:spPr bwMode="auto">
            <a:xfrm>
              <a:off x="1177" y="90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0" name="Oval 16"/>
            <p:cNvSpPr>
              <a:spLocks noChangeArrowheads="1"/>
            </p:cNvSpPr>
            <p:nvPr/>
          </p:nvSpPr>
          <p:spPr bwMode="auto">
            <a:xfrm>
              <a:off x="768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1" name="Oval 17"/>
            <p:cNvSpPr>
              <a:spLocks noChangeArrowheads="1"/>
            </p:cNvSpPr>
            <p:nvPr/>
          </p:nvSpPr>
          <p:spPr bwMode="auto">
            <a:xfrm>
              <a:off x="1556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2" name="Text Box 18"/>
            <p:cNvSpPr txBox="1">
              <a:spLocks noChangeArrowheads="1"/>
            </p:cNvSpPr>
            <p:nvPr/>
          </p:nvSpPr>
          <p:spPr bwMode="auto">
            <a:xfrm>
              <a:off x="1087" y="1932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(a)</a:t>
              </a:r>
            </a:p>
          </p:txBody>
        </p:sp>
        <p:sp>
          <p:nvSpPr>
            <p:cNvPr id="175123" name="Text Box 19"/>
            <p:cNvSpPr txBox="1">
              <a:spLocks noChangeArrowheads="1"/>
            </p:cNvSpPr>
            <p:nvPr/>
          </p:nvSpPr>
          <p:spPr bwMode="auto">
            <a:xfrm>
              <a:off x="1104" y="597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75124" name="Text Box 20"/>
            <p:cNvSpPr txBox="1">
              <a:spLocks noChangeArrowheads="1"/>
            </p:cNvSpPr>
            <p:nvPr/>
          </p:nvSpPr>
          <p:spPr bwMode="auto">
            <a:xfrm>
              <a:off x="1209" y="11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75125" name="Text Box 21"/>
            <p:cNvSpPr txBox="1">
              <a:spLocks noChangeArrowheads="1"/>
            </p:cNvSpPr>
            <p:nvPr/>
          </p:nvSpPr>
          <p:spPr bwMode="auto">
            <a:xfrm>
              <a:off x="1113" y="1509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75126" name="Text Box 22"/>
            <p:cNvSpPr txBox="1">
              <a:spLocks noChangeArrowheads="1"/>
            </p:cNvSpPr>
            <p:nvPr/>
          </p:nvSpPr>
          <p:spPr bwMode="auto">
            <a:xfrm>
              <a:off x="723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75127" name="Text Box 23"/>
            <p:cNvSpPr txBox="1">
              <a:spLocks noChangeArrowheads="1"/>
            </p:cNvSpPr>
            <p:nvPr/>
          </p:nvSpPr>
          <p:spPr bwMode="auto">
            <a:xfrm>
              <a:off x="1485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75128" name="Text Box 24"/>
            <p:cNvSpPr txBox="1">
              <a:spLocks noChangeArrowheads="1"/>
            </p:cNvSpPr>
            <p:nvPr/>
          </p:nvSpPr>
          <p:spPr bwMode="auto">
            <a:xfrm>
              <a:off x="1098" y="91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75129" name="Text Box 25"/>
            <p:cNvSpPr txBox="1">
              <a:spLocks noChangeArrowheads="1"/>
            </p:cNvSpPr>
            <p:nvPr/>
          </p:nvSpPr>
          <p:spPr bwMode="auto">
            <a:xfrm>
              <a:off x="1008" y="1203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75130" name="Text Box 26"/>
            <p:cNvSpPr txBox="1">
              <a:spLocks noChangeArrowheads="1"/>
            </p:cNvSpPr>
            <p:nvPr/>
          </p:nvSpPr>
          <p:spPr bwMode="auto">
            <a:xfrm>
              <a:off x="1410" y="111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75131" name="Text Box 27"/>
            <p:cNvSpPr txBox="1">
              <a:spLocks noChangeArrowheads="1"/>
            </p:cNvSpPr>
            <p:nvPr/>
          </p:nvSpPr>
          <p:spPr bwMode="auto">
            <a:xfrm>
              <a:off x="767" y="111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175132" name="Text Box 28"/>
            <p:cNvSpPr txBox="1">
              <a:spLocks noChangeArrowheads="1"/>
            </p:cNvSpPr>
            <p:nvPr/>
          </p:nvSpPr>
          <p:spPr bwMode="auto">
            <a:xfrm>
              <a:off x="903" y="139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75133" name="Text Box 29"/>
            <p:cNvSpPr txBox="1">
              <a:spLocks noChangeArrowheads="1"/>
            </p:cNvSpPr>
            <p:nvPr/>
          </p:nvSpPr>
          <p:spPr bwMode="auto">
            <a:xfrm>
              <a:off x="1293" y="139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75134" name="Text Box 30"/>
            <p:cNvSpPr txBox="1">
              <a:spLocks noChangeArrowheads="1"/>
            </p:cNvSpPr>
            <p:nvPr/>
          </p:nvSpPr>
          <p:spPr bwMode="auto">
            <a:xfrm>
              <a:off x="1104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</p:grpSp>
      <p:grpSp>
        <p:nvGrpSpPr>
          <p:cNvPr id="175135" name="Group 31"/>
          <p:cNvGrpSpPr>
            <a:grpSpLocks/>
          </p:cNvGrpSpPr>
          <p:nvPr/>
        </p:nvGrpSpPr>
        <p:grpSpPr bwMode="auto">
          <a:xfrm>
            <a:off x="3235325" y="947738"/>
            <a:ext cx="1501775" cy="2557462"/>
            <a:chOff x="2038" y="597"/>
            <a:chExt cx="946" cy="1611"/>
          </a:xfrm>
        </p:grpSpPr>
        <p:sp>
          <p:nvSpPr>
            <p:cNvPr id="175136" name="Text Box 32"/>
            <p:cNvSpPr txBox="1">
              <a:spLocks noChangeArrowheads="1"/>
            </p:cNvSpPr>
            <p:nvPr/>
          </p:nvSpPr>
          <p:spPr bwMode="auto">
            <a:xfrm>
              <a:off x="2608" y="139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75137" name="Text Box 33"/>
            <p:cNvSpPr txBox="1">
              <a:spLocks noChangeArrowheads="1"/>
            </p:cNvSpPr>
            <p:nvPr/>
          </p:nvSpPr>
          <p:spPr bwMode="auto">
            <a:xfrm>
              <a:off x="2413" y="91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75138" name="Text Box 34"/>
            <p:cNvSpPr txBox="1">
              <a:spLocks noChangeArrowheads="1"/>
            </p:cNvSpPr>
            <p:nvPr/>
          </p:nvSpPr>
          <p:spPr bwMode="auto">
            <a:xfrm>
              <a:off x="2218" y="139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75139" name="Freeform 35"/>
            <p:cNvSpPr>
              <a:spLocks/>
            </p:cNvSpPr>
            <p:nvPr/>
          </p:nvSpPr>
          <p:spPr bwMode="auto">
            <a:xfrm>
              <a:off x="2140" y="1614"/>
              <a:ext cx="341" cy="184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40" name="Freeform 36"/>
            <p:cNvSpPr>
              <a:spLocks/>
            </p:cNvSpPr>
            <p:nvPr/>
          </p:nvSpPr>
          <p:spPr bwMode="auto">
            <a:xfrm flipV="1">
              <a:off x="2545" y="1614"/>
              <a:ext cx="355" cy="179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41" name="Freeform 37"/>
            <p:cNvSpPr>
              <a:spLocks/>
            </p:cNvSpPr>
            <p:nvPr/>
          </p:nvSpPr>
          <p:spPr bwMode="auto">
            <a:xfrm>
              <a:off x="2521" y="960"/>
              <a:ext cx="1" cy="679"/>
            </a:xfrm>
            <a:custGeom>
              <a:avLst/>
              <a:gdLst>
                <a:gd name="T0" fmla="*/ 2 w 2"/>
                <a:gd name="T1" fmla="*/ 0 h 539"/>
                <a:gd name="T2" fmla="*/ 0 w 2"/>
                <a:gd name="T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39">
                  <a:moveTo>
                    <a:pt x="2" y="0"/>
                  </a:moveTo>
                  <a:lnTo>
                    <a:pt x="0" y="53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42" name="Oval 38"/>
            <p:cNvSpPr>
              <a:spLocks noChangeArrowheads="1"/>
            </p:cNvSpPr>
            <p:nvPr/>
          </p:nvSpPr>
          <p:spPr bwMode="auto">
            <a:xfrm>
              <a:off x="2488" y="123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43" name="Oval 39"/>
            <p:cNvSpPr>
              <a:spLocks noChangeArrowheads="1"/>
            </p:cNvSpPr>
            <p:nvPr/>
          </p:nvSpPr>
          <p:spPr bwMode="auto">
            <a:xfrm>
              <a:off x="2497" y="157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44" name="Oval 40"/>
            <p:cNvSpPr>
              <a:spLocks noChangeArrowheads="1"/>
            </p:cNvSpPr>
            <p:nvPr/>
          </p:nvSpPr>
          <p:spPr bwMode="auto">
            <a:xfrm>
              <a:off x="2492" y="90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45" name="Oval 41"/>
            <p:cNvSpPr>
              <a:spLocks noChangeArrowheads="1"/>
            </p:cNvSpPr>
            <p:nvPr/>
          </p:nvSpPr>
          <p:spPr bwMode="auto">
            <a:xfrm>
              <a:off x="2083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46" name="Oval 42"/>
            <p:cNvSpPr>
              <a:spLocks noChangeArrowheads="1"/>
            </p:cNvSpPr>
            <p:nvPr/>
          </p:nvSpPr>
          <p:spPr bwMode="auto">
            <a:xfrm>
              <a:off x="2871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47" name="Text Box 43"/>
            <p:cNvSpPr txBox="1">
              <a:spLocks noChangeArrowheads="1"/>
            </p:cNvSpPr>
            <p:nvPr/>
          </p:nvSpPr>
          <p:spPr bwMode="auto">
            <a:xfrm>
              <a:off x="2402" y="1932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(b)</a:t>
              </a:r>
            </a:p>
          </p:txBody>
        </p:sp>
        <p:sp>
          <p:nvSpPr>
            <p:cNvPr id="175148" name="Text Box 44"/>
            <p:cNvSpPr txBox="1">
              <a:spLocks noChangeArrowheads="1"/>
            </p:cNvSpPr>
            <p:nvPr/>
          </p:nvSpPr>
          <p:spPr bwMode="auto">
            <a:xfrm>
              <a:off x="2419" y="597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75149" name="Text Box 45"/>
            <p:cNvSpPr txBox="1">
              <a:spLocks noChangeArrowheads="1"/>
            </p:cNvSpPr>
            <p:nvPr/>
          </p:nvSpPr>
          <p:spPr bwMode="auto">
            <a:xfrm>
              <a:off x="2524" y="11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75150" name="Text Box 46"/>
            <p:cNvSpPr txBox="1">
              <a:spLocks noChangeArrowheads="1"/>
            </p:cNvSpPr>
            <p:nvPr/>
          </p:nvSpPr>
          <p:spPr bwMode="auto">
            <a:xfrm>
              <a:off x="2428" y="1509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75151" name="Text Box 47"/>
            <p:cNvSpPr txBox="1">
              <a:spLocks noChangeArrowheads="1"/>
            </p:cNvSpPr>
            <p:nvPr/>
          </p:nvSpPr>
          <p:spPr bwMode="auto">
            <a:xfrm>
              <a:off x="2038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75152" name="Text Box 48"/>
            <p:cNvSpPr txBox="1">
              <a:spLocks noChangeArrowheads="1"/>
            </p:cNvSpPr>
            <p:nvPr/>
          </p:nvSpPr>
          <p:spPr bwMode="auto">
            <a:xfrm>
              <a:off x="2800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75153" name="Text Box 49"/>
            <p:cNvSpPr txBox="1">
              <a:spLocks noChangeArrowheads="1"/>
            </p:cNvSpPr>
            <p:nvPr/>
          </p:nvSpPr>
          <p:spPr bwMode="auto">
            <a:xfrm>
              <a:off x="2323" y="1203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75154" name="Text Box 50"/>
            <p:cNvSpPr txBox="1">
              <a:spLocks noChangeArrowheads="1"/>
            </p:cNvSpPr>
            <p:nvPr/>
          </p:nvSpPr>
          <p:spPr bwMode="auto">
            <a:xfrm>
              <a:off x="2736" y="768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T</a:t>
              </a:r>
              <a:r>
                <a:rPr lang="en-US" altLang="zh-CN" b="1" baseline="-25000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</p:grpSp>
      <p:grpSp>
        <p:nvGrpSpPr>
          <p:cNvPr id="175155" name="Group 51"/>
          <p:cNvGrpSpPr>
            <a:grpSpLocks/>
          </p:cNvGrpSpPr>
          <p:nvPr/>
        </p:nvGrpSpPr>
        <p:grpSpPr bwMode="auto">
          <a:xfrm>
            <a:off x="5324475" y="947738"/>
            <a:ext cx="1501775" cy="2557462"/>
            <a:chOff x="3354" y="597"/>
            <a:chExt cx="946" cy="1611"/>
          </a:xfrm>
        </p:grpSpPr>
        <p:sp>
          <p:nvSpPr>
            <p:cNvPr id="175156" name="Freeform 52"/>
            <p:cNvSpPr>
              <a:spLocks/>
            </p:cNvSpPr>
            <p:nvPr/>
          </p:nvSpPr>
          <p:spPr bwMode="auto">
            <a:xfrm>
              <a:off x="3837" y="960"/>
              <a:ext cx="1" cy="679"/>
            </a:xfrm>
            <a:custGeom>
              <a:avLst/>
              <a:gdLst>
                <a:gd name="T0" fmla="*/ 2 w 2"/>
                <a:gd name="T1" fmla="*/ 0 h 539"/>
                <a:gd name="T2" fmla="*/ 0 w 2"/>
                <a:gd name="T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39">
                  <a:moveTo>
                    <a:pt x="2" y="0"/>
                  </a:moveTo>
                  <a:lnTo>
                    <a:pt x="0" y="53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57" name="Oval 53"/>
            <p:cNvSpPr>
              <a:spLocks noChangeArrowheads="1"/>
            </p:cNvSpPr>
            <p:nvPr/>
          </p:nvSpPr>
          <p:spPr bwMode="auto">
            <a:xfrm>
              <a:off x="3804" y="123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58" name="Freeform 54"/>
            <p:cNvSpPr>
              <a:spLocks/>
            </p:cNvSpPr>
            <p:nvPr/>
          </p:nvSpPr>
          <p:spPr bwMode="auto">
            <a:xfrm>
              <a:off x="3411" y="932"/>
              <a:ext cx="400" cy="878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59" name="Freeform 55"/>
            <p:cNvSpPr>
              <a:spLocks/>
            </p:cNvSpPr>
            <p:nvPr/>
          </p:nvSpPr>
          <p:spPr bwMode="auto">
            <a:xfrm>
              <a:off x="3856" y="932"/>
              <a:ext cx="380" cy="868"/>
            </a:xfrm>
            <a:custGeom>
              <a:avLst/>
              <a:gdLst>
                <a:gd name="T0" fmla="*/ 0 w 284"/>
                <a:gd name="T1" fmla="*/ 0 h 868"/>
                <a:gd name="T2" fmla="*/ 284 w 284"/>
                <a:gd name="T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4" h="868">
                  <a:moveTo>
                    <a:pt x="0" y="0"/>
                  </a:moveTo>
                  <a:lnTo>
                    <a:pt x="284" y="86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60" name="Oval 56"/>
            <p:cNvSpPr>
              <a:spLocks noChangeArrowheads="1"/>
            </p:cNvSpPr>
            <p:nvPr/>
          </p:nvSpPr>
          <p:spPr bwMode="auto">
            <a:xfrm>
              <a:off x="3813" y="157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61" name="Oval 57"/>
            <p:cNvSpPr>
              <a:spLocks noChangeArrowheads="1"/>
            </p:cNvSpPr>
            <p:nvPr/>
          </p:nvSpPr>
          <p:spPr bwMode="auto">
            <a:xfrm>
              <a:off x="3808" y="90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62" name="Oval 58"/>
            <p:cNvSpPr>
              <a:spLocks noChangeArrowheads="1"/>
            </p:cNvSpPr>
            <p:nvPr/>
          </p:nvSpPr>
          <p:spPr bwMode="auto">
            <a:xfrm>
              <a:off x="3399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63" name="Oval 59"/>
            <p:cNvSpPr>
              <a:spLocks noChangeArrowheads="1"/>
            </p:cNvSpPr>
            <p:nvPr/>
          </p:nvSpPr>
          <p:spPr bwMode="auto">
            <a:xfrm>
              <a:off x="4187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64" name="Text Box 60"/>
            <p:cNvSpPr txBox="1">
              <a:spLocks noChangeArrowheads="1"/>
            </p:cNvSpPr>
            <p:nvPr/>
          </p:nvSpPr>
          <p:spPr bwMode="auto">
            <a:xfrm>
              <a:off x="3718" y="1932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(c)</a:t>
              </a:r>
            </a:p>
          </p:txBody>
        </p:sp>
        <p:sp>
          <p:nvSpPr>
            <p:cNvPr id="175165" name="Text Box 61"/>
            <p:cNvSpPr txBox="1">
              <a:spLocks noChangeArrowheads="1"/>
            </p:cNvSpPr>
            <p:nvPr/>
          </p:nvSpPr>
          <p:spPr bwMode="auto">
            <a:xfrm>
              <a:off x="3735" y="597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75166" name="Text Box 62"/>
            <p:cNvSpPr txBox="1">
              <a:spLocks noChangeArrowheads="1"/>
            </p:cNvSpPr>
            <p:nvPr/>
          </p:nvSpPr>
          <p:spPr bwMode="auto">
            <a:xfrm>
              <a:off x="3840" y="11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75167" name="Text Box 63"/>
            <p:cNvSpPr txBox="1">
              <a:spLocks noChangeArrowheads="1"/>
            </p:cNvSpPr>
            <p:nvPr/>
          </p:nvSpPr>
          <p:spPr bwMode="auto">
            <a:xfrm>
              <a:off x="3744" y="1509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75168" name="Text Box 64"/>
            <p:cNvSpPr txBox="1">
              <a:spLocks noChangeArrowheads="1"/>
            </p:cNvSpPr>
            <p:nvPr/>
          </p:nvSpPr>
          <p:spPr bwMode="auto">
            <a:xfrm>
              <a:off x="3354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75169" name="Text Box 65"/>
            <p:cNvSpPr txBox="1">
              <a:spLocks noChangeArrowheads="1"/>
            </p:cNvSpPr>
            <p:nvPr/>
          </p:nvSpPr>
          <p:spPr bwMode="auto">
            <a:xfrm>
              <a:off x="4116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75170" name="Text Box 66"/>
            <p:cNvSpPr txBox="1">
              <a:spLocks noChangeArrowheads="1"/>
            </p:cNvSpPr>
            <p:nvPr/>
          </p:nvSpPr>
          <p:spPr bwMode="auto">
            <a:xfrm>
              <a:off x="3729" y="91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75171" name="Text Box 67"/>
            <p:cNvSpPr txBox="1">
              <a:spLocks noChangeArrowheads="1"/>
            </p:cNvSpPr>
            <p:nvPr/>
          </p:nvSpPr>
          <p:spPr bwMode="auto">
            <a:xfrm>
              <a:off x="3639" y="1203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75172" name="Text Box 68"/>
            <p:cNvSpPr txBox="1">
              <a:spLocks noChangeArrowheads="1"/>
            </p:cNvSpPr>
            <p:nvPr/>
          </p:nvSpPr>
          <p:spPr bwMode="auto">
            <a:xfrm>
              <a:off x="4041" y="111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75173" name="Text Box 69"/>
            <p:cNvSpPr txBox="1">
              <a:spLocks noChangeArrowheads="1"/>
            </p:cNvSpPr>
            <p:nvPr/>
          </p:nvSpPr>
          <p:spPr bwMode="auto">
            <a:xfrm>
              <a:off x="3398" y="111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175174" name="Text Box 70"/>
            <p:cNvSpPr txBox="1">
              <a:spLocks noChangeArrowheads="1"/>
            </p:cNvSpPr>
            <p:nvPr/>
          </p:nvSpPr>
          <p:spPr bwMode="auto">
            <a:xfrm>
              <a:off x="4032" y="768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T</a:t>
              </a:r>
              <a:r>
                <a:rPr lang="en-US" altLang="zh-CN" b="1" baseline="-25000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175175" name="Group 71"/>
          <p:cNvGrpSpPr>
            <a:grpSpLocks/>
          </p:cNvGrpSpPr>
          <p:nvPr/>
        </p:nvGrpSpPr>
        <p:grpSpPr bwMode="auto">
          <a:xfrm>
            <a:off x="7413625" y="1219200"/>
            <a:ext cx="1501775" cy="2286000"/>
            <a:chOff x="4670" y="768"/>
            <a:chExt cx="946" cy="1440"/>
          </a:xfrm>
        </p:grpSpPr>
        <p:sp>
          <p:nvSpPr>
            <p:cNvPr id="175176" name="Freeform 72"/>
            <p:cNvSpPr>
              <a:spLocks/>
            </p:cNvSpPr>
            <p:nvPr/>
          </p:nvSpPr>
          <p:spPr bwMode="auto">
            <a:xfrm>
              <a:off x="4772" y="1614"/>
              <a:ext cx="341" cy="184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77" name="Freeform 73"/>
            <p:cNvSpPr>
              <a:spLocks/>
            </p:cNvSpPr>
            <p:nvPr/>
          </p:nvSpPr>
          <p:spPr bwMode="auto">
            <a:xfrm flipV="1">
              <a:off x="5177" y="1614"/>
              <a:ext cx="355" cy="179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78" name="Freeform 74"/>
            <p:cNvSpPr>
              <a:spLocks/>
            </p:cNvSpPr>
            <p:nvPr/>
          </p:nvSpPr>
          <p:spPr bwMode="auto">
            <a:xfrm>
              <a:off x="5153" y="1265"/>
              <a:ext cx="1" cy="340"/>
            </a:xfrm>
            <a:custGeom>
              <a:avLst/>
              <a:gdLst>
                <a:gd name="T0" fmla="*/ 2 w 2"/>
                <a:gd name="T1" fmla="*/ 0 h 539"/>
                <a:gd name="T2" fmla="*/ 0 w 2"/>
                <a:gd name="T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39">
                  <a:moveTo>
                    <a:pt x="2" y="0"/>
                  </a:moveTo>
                  <a:lnTo>
                    <a:pt x="0" y="53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79" name="Oval 75"/>
            <p:cNvSpPr>
              <a:spLocks noChangeArrowheads="1"/>
            </p:cNvSpPr>
            <p:nvPr/>
          </p:nvSpPr>
          <p:spPr bwMode="auto">
            <a:xfrm>
              <a:off x="5120" y="123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80" name="Oval 76"/>
            <p:cNvSpPr>
              <a:spLocks noChangeArrowheads="1"/>
            </p:cNvSpPr>
            <p:nvPr/>
          </p:nvSpPr>
          <p:spPr bwMode="auto">
            <a:xfrm>
              <a:off x="5129" y="157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81" name="Oval 77"/>
            <p:cNvSpPr>
              <a:spLocks noChangeArrowheads="1"/>
            </p:cNvSpPr>
            <p:nvPr/>
          </p:nvSpPr>
          <p:spPr bwMode="auto">
            <a:xfrm>
              <a:off x="4715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82" name="Oval 78"/>
            <p:cNvSpPr>
              <a:spLocks noChangeArrowheads="1"/>
            </p:cNvSpPr>
            <p:nvPr/>
          </p:nvSpPr>
          <p:spPr bwMode="auto">
            <a:xfrm>
              <a:off x="5503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83" name="Text Box 79"/>
            <p:cNvSpPr txBox="1">
              <a:spLocks noChangeArrowheads="1"/>
            </p:cNvSpPr>
            <p:nvPr/>
          </p:nvSpPr>
          <p:spPr bwMode="auto">
            <a:xfrm>
              <a:off x="5034" y="1932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(d)</a:t>
              </a:r>
            </a:p>
          </p:txBody>
        </p:sp>
        <p:sp>
          <p:nvSpPr>
            <p:cNvPr id="175184" name="Text Box 80"/>
            <p:cNvSpPr txBox="1">
              <a:spLocks noChangeArrowheads="1"/>
            </p:cNvSpPr>
            <p:nvPr/>
          </p:nvSpPr>
          <p:spPr bwMode="auto">
            <a:xfrm>
              <a:off x="5156" y="11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75185" name="Text Box 81"/>
            <p:cNvSpPr txBox="1">
              <a:spLocks noChangeArrowheads="1"/>
            </p:cNvSpPr>
            <p:nvPr/>
          </p:nvSpPr>
          <p:spPr bwMode="auto">
            <a:xfrm>
              <a:off x="5060" y="1509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75186" name="Text Box 82"/>
            <p:cNvSpPr txBox="1">
              <a:spLocks noChangeArrowheads="1"/>
            </p:cNvSpPr>
            <p:nvPr/>
          </p:nvSpPr>
          <p:spPr bwMode="auto">
            <a:xfrm>
              <a:off x="4670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75187" name="Text Box 83"/>
            <p:cNvSpPr txBox="1">
              <a:spLocks noChangeArrowheads="1"/>
            </p:cNvSpPr>
            <p:nvPr/>
          </p:nvSpPr>
          <p:spPr bwMode="auto">
            <a:xfrm>
              <a:off x="5432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75188" name="Text Box 84"/>
            <p:cNvSpPr txBox="1">
              <a:spLocks noChangeArrowheads="1"/>
            </p:cNvSpPr>
            <p:nvPr/>
          </p:nvSpPr>
          <p:spPr bwMode="auto">
            <a:xfrm>
              <a:off x="4955" y="1203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75189" name="Text Box 85"/>
            <p:cNvSpPr txBox="1">
              <a:spLocks noChangeArrowheads="1"/>
            </p:cNvSpPr>
            <p:nvPr/>
          </p:nvSpPr>
          <p:spPr bwMode="auto">
            <a:xfrm>
              <a:off x="4850" y="139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75190" name="Text Box 86"/>
            <p:cNvSpPr txBox="1">
              <a:spLocks noChangeArrowheads="1"/>
            </p:cNvSpPr>
            <p:nvPr/>
          </p:nvSpPr>
          <p:spPr bwMode="auto">
            <a:xfrm>
              <a:off x="5240" y="139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75191" name="Text Box 87"/>
            <p:cNvSpPr txBox="1">
              <a:spLocks noChangeArrowheads="1"/>
            </p:cNvSpPr>
            <p:nvPr/>
          </p:nvSpPr>
          <p:spPr bwMode="auto">
            <a:xfrm>
              <a:off x="5376" y="768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T</a:t>
              </a:r>
              <a:r>
                <a:rPr lang="en-US" altLang="zh-CN" b="1" baseline="-25000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1958-A8A9-428C-89CF-DF3C30303699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0D44-2E4C-4A1A-A5B3-40D36F758BC3}" type="slidenum">
              <a:rPr lang="en-US" altLang="zh-CN"/>
              <a:pPr/>
              <a:t>24</a:t>
            </a:fld>
            <a:r>
              <a:rPr lang="en-US" altLang="zh-CN"/>
              <a:t>/60</a:t>
            </a: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11.2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1066800" y="3733800"/>
            <a:ext cx="7772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在上图中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(c)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所示的树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，它们都是图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的生成树，而图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(d)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所示的树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，则不是图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的生成树。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066800" y="4572000"/>
            <a:ext cx="7772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对于生成树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是树枝，而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是树补边，集合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的树补；</a:t>
            </a:r>
          </a:p>
          <a:p>
            <a:pPr algn="just">
              <a:lnSpc>
                <a:spcPct val="125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对于生成树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是树枝，而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是树补边，集合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的树补。</a:t>
            </a:r>
          </a:p>
        </p:txBody>
      </p:sp>
      <p:grpSp>
        <p:nvGrpSpPr>
          <p:cNvPr id="220165" name="Group 5"/>
          <p:cNvGrpSpPr>
            <a:grpSpLocks/>
          </p:cNvGrpSpPr>
          <p:nvPr/>
        </p:nvGrpSpPr>
        <p:grpSpPr bwMode="auto">
          <a:xfrm>
            <a:off x="1147763" y="947738"/>
            <a:ext cx="1501775" cy="2557462"/>
            <a:chOff x="723" y="597"/>
            <a:chExt cx="946" cy="1611"/>
          </a:xfrm>
        </p:grpSpPr>
        <p:sp>
          <p:nvSpPr>
            <p:cNvPr id="220166" name="Freeform 6"/>
            <p:cNvSpPr>
              <a:spLocks/>
            </p:cNvSpPr>
            <p:nvPr/>
          </p:nvSpPr>
          <p:spPr bwMode="auto">
            <a:xfrm>
              <a:off x="825" y="1614"/>
              <a:ext cx="341" cy="184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67" name="Freeform 7"/>
            <p:cNvSpPr>
              <a:spLocks/>
            </p:cNvSpPr>
            <p:nvPr/>
          </p:nvSpPr>
          <p:spPr bwMode="auto">
            <a:xfrm flipV="1">
              <a:off x="798" y="1809"/>
              <a:ext cx="795" cy="1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68" name="Freeform 8"/>
            <p:cNvSpPr>
              <a:spLocks/>
            </p:cNvSpPr>
            <p:nvPr/>
          </p:nvSpPr>
          <p:spPr bwMode="auto">
            <a:xfrm flipV="1">
              <a:off x="1230" y="1614"/>
              <a:ext cx="355" cy="179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69" name="Freeform 9"/>
            <p:cNvSpPr>
              <a:spLocks/>
            </p:cNvSpPr>
            <p:nvPr/>
          </p:nvSpPr>
          <p:spPr bwMode="auto">
            <a:xfrm>
              <a:off x="1206" y="960"/>
              <a:ext cx="1" cy="679"/>
            </a:xfrm>
            <a:custGeom>
              <a:avLst/>
              <a:gdLst>
                <a:gd name="T0" fmla="*/ 2 w 2"/>
                <a:gd name="T1" fmla="*/ 0 h 539"/>
                <a:gd name="T2" fmla="*/ 0 w 2"/>
                <a:gd name="T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39">
                  <a:moveTo>
                    <a:pt x="2" y="0"/>
                  </a:moveTo>
                  <a:lnTo>
                    <a:pt x="0" y="53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70" name="Oval 10"/>
            <p:cNvSpPr>
              <a:spLocks noChangeArrowheads="1"/>
            </p:cNvSpPr>
            <p:nvPr/>
          </p:nvSpPr>
          <p:spPr bwMode="auto">
            <a:xfrm>
              <a:off x="1182" y="123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71" name="Freeform 11"/>
            <p:cNvSpPr>
              <a:spLocks/>
            </p:cNvSpPr>
            <p:nvPr/>
          </p:nvSpPr>
          <p:spPr bwMode="auto">
            <a:xfrm>
              <a:off x="780" y="932"/>
              <a:ext cx="400" cy="878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72" name="Freeform 12"/>
            <p:cNvSpPr>
              <a:spLocks/>
            </p:cNvSpPr>
            <p:nvPr/>
          </p:nvSpPr>
          <p:spPr bwMode="auto">
            <a:xfrm>
              <a:off x="1225" y="932"/>
              <a:ext cx="380" cy="868"/>
            </a:xfrm>
            <a:custGeom>
              <a:avLst/>
              <a:gdLst>
                <a:gd name="T0" fmla="*/ 0 w 284"/>
                <a:gd name="T1" fmla="*/ 0 h 868"/>
                <a:gd name="T2" fmla="*/ 284 w 284"/>
                <a:gd name="T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4" h="868">
                  <a:moveTo>
                    <a:pt x="0" y="0"/>
                  </a:moveTo>
                  <a:lnTo>
                    <a:pt x="284" y="86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73" name="Oval 13"/>
            <p:cNvSpPr>
              <a:spLocks noChangeArrowheads="1"/>
            </p:cNvSpPr>
            <p:nvPr/>
          </p:nvSpPr>
          <p:spPr bwMode="auto">
            <a:xfrm>
              <a:off x="1182" y="157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74" name="Oval 14"/>
            <p:cNvSpPr>
              <a:spLocks noChangeArrowheads="1"/>
            </p:cNvSpPr>
            <p:nvPr/>
          </p:nvSpPr>
          <p:spPr bwMode="auto">
            <a:xfrm>
              <a:off x="1177" y="90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75" name="Oval 15"/>
            <p:cNvSpPr>
              <a:spLocks noChangeArrowheads="1"/>
            </p:cNvSpPr>
            <p:nvPr/>
          </p:nvSpPr>
          <p:spPr bwMode="auto">
            <a:xfrm>
              <a:off x="768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76" name="Oval 16"/>
            <p:cNvSpPr>
              <a:spLocks noChangeArrowheads="1"/>
            </p:cNvSpPr>
            <p:nvPr/>
          </p:nvSpPr>
          <p:spPr bwMode="auto">
            <a:xfrm>
              <a:off x="1556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77" name="Text Box 17"/>
            <p:cNvSpPr txBox="1">
              <a:spLocks noChangeArrowheads="1"/>
            </p:cNvSpPr>
            <p:nvPr/>
          </p:nvSpPr>
          <p:spPr bwMode="auto">
            <a:xfrm>
              <a:off x="1087" y="1932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(a)</a:t>
              </a:r>
            </a:p>
          </p:txBody>
        </p:sp>
        <p:sp>
          <p:nvSpPr>
            <p:cNvPr id="220178" name="Text Box 18"/>
            <p:cNvSpPr txBox="1">
              <a:spLocks noChangeArrowheads="1"/>
            </p:cNvSpPr>
            <p:nvPr/>
          </p:nvSpPr>
          <p:spPr bwMode="auto">
            <a:xfrm>
              <a:off x="1104" y="597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20179" name="Text Box 19"/>
            <p:cNvSpPr txBox="1">
              <a:spLocks noChangeArrowheads="1"/>
            </p:cNvSpPr>
            <p:nvPr/>
          </p:nvSpPr>
          <p:spPr bwMode="auto">
            <a:xfrm>
              <a:off x="1209" y="11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0180" name="Text Box 20"/>
            <p:cNvSpPr txBox="1">
              <a:spLocks noChangeArrowheads="1"/>
            </p:cNvSpPr>
            <p:nvPr/>
          </p:nvSpPr>
          <p:spPr bwMode="auto">
            <a:xfrm>
              <a:off x="1113" y="1509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20181" name="Text Box 21"/>
            <p:cNvSpPr txBox="1">
              <a:spLocks noChangeArrowheads="1"/>
            </p:cNvSpPr>
            <p:nvPr/>
          </p:nvSpPr>
          <p:spPr bwMode="auto">
            <a:xfrm>
              <a:off x="723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20182" name="Text Box 22"/>
            <p:cNvSpPr txBox="1">
              <a:spLocks noChangeArrowheads="1"/>
            </p:cNvSpPr>
            <p:nvPr/>
          </p:nvSpPr>
          <p:spPr bwMode="auto">
            <a:xfrm>
              <a:off x="1485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20183" name="Text Box 23"/>
            <p:cNvSpPr txBox="1">
              <a:spLocks noChangeArrowheads="1"/>
            </p:cNvSpPr>
            <p:nvPr/>
          </p:nvSpPr>
          <p:spPr bwMode="auto">
            <a:xfrm>
              <a:off x="1098" y="91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20184" name="Text Box 24"/>
            <p:cNvSpPr txBox="1">
              <a:spLocks noChangeArrowheads="1"/>
            </p:cNvSpPr>
            <p:nvPr/>
          </p:nvSpPr>
          <p:spPr bwMode="auto">
            <a:xfrm>
              <a:off x="1008" y="1203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0185" name="Text Box 25"/>
            <p:cNvSpPr txBox="1">
              <a:spLocks noChangeArrowheads="1"/>
            </p:cNvSpPr>
            <p:nvPr/>
          </p:nvSpPr>
          <p:spPr bwMode="auto">
            <a:xfrm>
              <a:off x="1410" y="111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20186" name="Text Box 26"/>
            <p:cNvSpPr txBox="1">
              <a:spLocks noChangeArrowheads="1"/>
            </p:cNvSpPr>
            <p:nvPr/>
          </p:nvSpPr>
          <p:spPr bwMode="auto">
            <a:xfrm>
              <a:off x="767" y="111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20187" name="Text Box 27"/>
            <p:cNvSpPr txBox="1">
              <a:spLocks noChangeArrowheads="1"/>
            </p:cNvSpPr>
            <p:nvPr/>
          </p:nvSpPr>
          <p:spPr bwMode="auto">
            <a:xfrm>
              <a:off x="903" y="139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20188" name="Text Box 28"/>
            <p:cNvSpPr txBox="1">
              <a:spLocks noChangeArrowheads="1"/>
            </p:cNvSpPr>
            <p:nvPr/>
          </p:nvSpPr>
          <p:spPr bwMode="auto">
            <a:xfrm>
              <a:off x="1293" y="139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20189" name="Text Box 29"/>
            <p:cNvSpPr txBox="1">
              <a:spLocks noChangeArrowheads="1"/>
            </p:cNvSpPr>
            <p:nvPr/>
          </p:nvSpPr>
          <p:spPr bwMode="auto">
            <a:xfrm>
              <a:off x="1104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</p:grpSp>
      <p:grpSp>
        <p:nvGrpSpPr>
          <p:cNvPr id="220190" name="Group 30"/>
          <p:cNvGrpSpPr>
            <a:grpSpLocks/>
          </p:cNvGrpSpPr>
          <p:nvPr/>
        </p:nvGrpSpPr>
        <p:grpSpPr bwMode="auto">
          <a:xfrm>
            <a:off x="3235325" y="947738"/>
            <a:ext cx="1501775" cy="2557462"/>
            <a:chOff x="2038" y="597"/>
            <a:chExt cx="946" cy="1611"/>
          </a:xfrm>
        </p:grpSpPr>
        <p:sp>
          <p:nvSpPr>
            <p:cNvPr id="220191" name="Text Box 31"/>
            <p:cNvSpPr txBox="1">
              <a:spLocks noChangeArrowheads="1"/>
            </p:cNvSpPr>
            <p:nvPr/>
          </p:nvSpPr>
          <p:spPr bwMode="auto">
            <a:xfrm>
              <a:off x="2608" y="139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20192" name="Text Box 32"/>
            <p:cNvSpPr txBox="1">
              <a:spLocks noChangeArrowheads="1"/>
            </p:cNvSpPr>
            <p:nvPr/>
          </p:nvSpPr>
          <p:spPr bwMode="auto">
            <a:xfrm>
              <a:off x="2413" y="91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20193" name="Text Box 33"/>
            <p:cNvSpPr txBox="1">
              <a:spLocks noChangeArrowheads="1"/>
            </p:cNvSpPr>
            <p:nvPr/>
          </p:nvSpPr>
          <p:spPr bwMode="auto">
            <a:xfrm>
              <a:off x="2218" y="139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20194" name="Freeform 34"/>
            <p:cNvSpPr>
              <a:spLocks/>
            </p:cNvSpPr>
            <p:nvPr/>
          </p:nvSpPr>
          <p:spPr bwMode="auto">
            <a:xfrm>
              <a:off x="2140" y="1614"/>
              <a:ext cx="341" cy="184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95" name="Freeform 35"/>
            <p:cNvSpPr>
              <a:spLocks/>
            </p:cNvSpPr>
            <p:nvPr/>
          </p:nvSpPr>
          <p:spPr bwMode="auto">
            <a:xfrm flipV="1">
              <a:off x="2545" y="1614"/>
              <a:ext cx="355" cy="179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96" name="Freeform 36"/>
            <p:cNvSpPr>
              <a:spLocks/>
            </p:cNvSpPr>
            <p:nvPr/>
          </p:nvSpPr>
          <p:spPr bwMode="auto">
            <a:xfrm>
              <a:off x="2521" y="960"/>
              <a:ext cx="1" cy="679"/>
            </a:xfrm>
            <a:custGeom>
              <a:avLst/>
              <a:gdLst>
                <a:gd name="T0" fmla="*/ 2 w 2"/>
                <a:gd name="T1" fmla="*/ 0 h 539"/>
                <a:gd name="T2" fmla="*/ 0 w 2"/>
                <a:gd name="T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39">
                  <a:moveTo>
                    <a:pt x="2" y="0"/>
                  </a:moveTo>
                  <a:lnTo>
                    <a:pt x="0" y="53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97" name="Oval 37"/>
            <p:cNvSpPr>
              <a:spLocks noChangeArrowheads="1"/>
            </p:cNvSpPr>
            <p:nvPr/>
          </p:nvSpPr>
          <p:spPr bwMode="auto">
            <a:xfrm>
              <a:off x="2488" y="123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98" name="Oval 38"/>
            <p:cNvSpPr>
              <a:spLocks noChangeArrowheads="1"/>
            </p:cNvSpPr>
            <p:nvPr/>
          </p:nvSpPr>
          <p:spPr bwMode="auto">
            <a:xfrm>
              <a:off x="2497" y="157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99" name="Oval 39"/>
            <p:cNvSpPr>
              <a:spLocks noChangeArrowheads="1"/>
            </p:cNvSpPr>
            <p:nvPr/>
          </p:nvSpPr>
          <p:spPr bwMode="auto">
            <a:xfrm>
              <a:off x="2492" y="90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00" name="Oval 40"/>
            <p:cNvSpPr>
              <a:spLocks noChangeArrowheads="1"/>
            </p:cNvSpPr>
            <p:nvPr/>
          </p:nvSpPr>
          <p:spPr bwMode="auto">
            <a:xfrm>
              <a:off x="2083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01" name="Oval 41"/>
            <p:cNvSpPr>
              <a:spLocks noChangeArrowheads="1"/>
            </p:cNvSpPr>
            <p:nvPr/>
          </p:nvSpPr>
          <p:spPr bwMode="auto">
            <a:xfrm>
              <a:off x="2871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02" name="Text Box 42"/>
            <p:cNvSpPr txBox="1">
              <a:spLocks noChangeArrowheads="1"/>
            </p:cNvSpPr>
            <p:nvPr/>
          </p:nvSpPr>
          <p:spPr bwMode="auto">
            <a:xfrm>
              <a:off x="2402" y="1932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(b)</a:t>
              </a:r>
            </a:p>
          </p:txBody>
        </p:sp>
        <p:sp>
          <p:nvSpPr>
            <p:cNvPr id="220203" name="Text Box 43"/>
            <p:cNvSpPr txBox="1">
              <a:spLocks noChangeArrowheads="1"/>
            </p:cNvSpPr>
            <p:nvPr/>
          </p:nvSpPr>
          <p:spPr bwMode="auto">
            <a:xfrm>
              <a:off x="2419" y="597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20204" name="Text Box 44"/>
            <p:cNvSpPr txBox="1">
              <a:spLocks noChangeArrowheads="1"/>
            </p:cNvSpPr>
            <p:nvPr/>
          </p:nvSpPr>
          <p:spPr bwMode="auto">
            <a:xfrm>
              <a:off x="2524" y="11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0205" name="Text Box 45"/>
            <p:cNvSpPr txBox="1">
              <a:spLocks noChangeArrowheads="1"/>
            </p:cNvSpPr>
            <p:nvPr/>
          </p:nvSpPr>
          <p:spPr bwMode="auto">
            <a:xfrm>
              <a:off x="2428" y="1509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20206" name="Text Box 46"/>
            <p:cNvSpPr txBox="1">
              <a:spLocks noChangeArrowheads="1"/>
            </p:cNvSpPr>
            <p:nvPr/>
          </p:nvSpPr>
          <p:spPr bwMode="auto">
            <a:xfrm>
              <a:off x="2038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20207" name="Text Box 47"/>
            <p:cNvSpPr txBox="1">
              <a:spLocks noChangeArrowheads="1"/>
            </p:cNvSpPr>
            <p:nvPr/>
          </p:nvSpPr>
          <p:spPr bwMode="auto">
            <a:xfrm>
              <a:off x="2800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20208" name="Text Box 48"/>
            <p:cNvSpPr txBox="1">
              <a:spLocks noChangeArrowheads="1"/>
            </p:cNvSpPr>
            <p:nvPr/>
          </p:nvSpPr>
          <p:spPr bwMode="auto">
            <a:xfrm>
              <a:off x="2323" y="1203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0209" name="Text Box 49"/>
            <p:cNvSpPr txBox="1">
              <a:spLocks noChangeArrowheads="1"/>
            </p:cNvSpPr>
            <p:nvPr/>
          </p:nvSpPr>
          <p:spPr bwMode="auto">
            <a:xfrm>
              <a:off x="2736" y="768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T</a:t>
              </a:r>
              <a:r>
                <a:rPr lang="en-US" altLang="zh-CN" b="1" baseline="-25000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</p:grpSp>
      <p:grpSp>
        <p:nvGrpSpPr>
          <p:cNvPr id="220210" name="Group 50"/>
          <p:cNvGrpSpPr>
            <a:grpSpLocks/>
          </p:cNvGrpSpPr>
          <p:nvPr/>
        </p:nvGrpSpPr>
        <p:grpSpPr bwMode="auto">
          <a:xfrm>
            <a:off x="5324475" y="947738"/>
            <a:ext cx="1501775" cy="2557462"/>
            <a:chOff x="3354" y="597"/>
            <a:chExt cx="946" cy="1611"/>
          </a:xfrm>
        </p:grpSpPr>
        <p:sp>
          <p:nvSpPr>
            <p:cNvPr id="220211" name="Freeform 51"/>
            <p:cNvSpPr>
              <a:spLocks/>
            </p:cNvSpPr>
            <p:nvPr/>
          </p:nvSpPr>
          <p:spPr bwMode="auto">
            <a:xfrm>
              <a:off x="3837" y="960"/>
              <a:ext cx="1" cy="679"/>
            </a:xfrm>
            <a:custGeom>
              <a:avLst/>
              <a:gdLst>
                <a:gd name="T0" fmla="*/ 2 w 2"/>
                <a:gd name="T1" fmla="*/ 0 h 539"/>
                <a:gd name="T2" fmla="*/ 0 w 2"/>
                <a:gd name="T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39">
                  <a:moveTo>
                    <a:pt x="2" y="0"/>
                  </a:moveTo>
                  <a:lnTo>
                    <a:pt x="0" y="53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12" name="Oval 52"/>
            <p:cNvSpPr>
              <a:spLocks noChangeArrowheads="1"/>
            </p:cNvSpPr>
            <p:nvPr/>
          </p:nvSpPr>
          <p:spPr bwMode="auto">
            <a:xfrm>
              <a:off x="3804" y="123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13" name="Freeform 53"/>
            <p:cNvSpPr>
              <a:spLocks/>
            </p:cNvSpPr>
            <p:nvPr/>
          </p:nvSpPr>
          <p:spPr bwMode="auto">
            <a:xfrm>
              <a:off x="3411" y="932"/>
              <a:ext cx="400" cy="878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14" name="Freeform 54"/>
            <p:cNvSpPr>
              <a:spLocks/>
            </p:cNvSpPr>
            <p:nvPr/>
          </p:nvSpPr>
          <p:spPr bwMode="auto">
            <a:xfrm>
              <a:off x="3856" y="932"/>
              <a:ext cx="380" cy="868"/>
            </a:xfrm>
            <a:custGeom>
              <a:avLst/>
              <a:gdLst>
                <a:gd name="T0" fmla="*/ 0 w 284"/>
                <a:gd name="T1" fmla="*/ 0 h 868"/>
                <a:gd name="T2" fmla="*/ 284 w 284"/>
                <a:gd name="T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4" h="868">
                  <a:moveTo>
                    <a:pt x="0" y="0"/>
                  </a:moveTo>
                  <a:lnTo>
                    <a:pt x="284" y="86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15" name="Oval 55"/>
            <p:cNvSpPr>
              <a:spLocks noChangeArrowheads="1"/>
            </p:cNvSpPr>
            <p:nvPr/>
          </p:nvSpPr>
          <p:spPr bwMode="auto">
            <a:xfrm>
              <a:off x="3813" y="157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16" name="Oval 56"/>
            <p:cNvSpPr>
              <a:spLocks noChangeArrowheads="1"/>
            </p:cNvSpPr>
            <p:nvPr/>
          </p:nvSpPr>
          <p:spPr bwMode="auto">
            <a:xfrm>
              <a:off x="3808" y="90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17" name="Oval 57"/>
            <p:cNvSpPr>
              <a:spLocks noChangeArrowheads="1"/>
            </p:cNvSpPr>
            <p:nvPr/>
          </p:nvSpPr>
          <p:spPr bwMode="auto">
            <a:xfrm>
              <a:off x="3399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18" name="Oval 58"/>
            <p:cNvSpPr>
              <a:spLocks noChangeArrowheads="1"/>
            </p:cNvSpPr>
            <p:nvPr/>
          </p:nvSpPr>
          <p:spPr bwMode="auto">
            <a:xfrm>
              <a:off x="4187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19" name="Text Box 59"/>
            <p:cNvSpPr txBox="1">
              <a:spLocks noChangeArrowheads="1"/>
            </p:cNvSpPr>
            <p:nvPr/>
          </p:nvSpPr>
          <p:spPr bwMode="auto">
            <a:xfrm>
              <a:off x="3718" y="1932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(c)</a:t>
              </a:r>
            </a:p>
          </p:txBody>
        </p:sp>
        <p:sp>
          <p:nvSpPr>
            <p:cNvPr id="220220" name="Text Box 60"/>
            <p:cNvSpPr txBox="1">
              <a:spLocks noChangeArrowheads="1"/>
            </p:cNvSpPr>
            <p:nvPr/>
          </p:nvSpPr>
          <p:spPr bwMode="auto">
            <a:xfrm>
              <a:off x="3735" y="597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20221" name="Text Box 61"/>
            <p:cNvSpPr txBox="1">
              <a:spLocks noChangeArrowheads="1"/>
            </p:cNvSpPr>
            <p:nvPr/>
          </p:nvSpPr>
          <p:spPr bwMode="auto">
            <a:xfrm>
              <a:off x="3840" y="11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0222" name="Text Box 62"/>
            <p:cNvSpPr txBox="1">
              <a:spLocks noChangeArrowheads="1"/>
            </p:cNvSpPr>
            <p:nvPr/>
          </p:nvSpPr>
          <p:spPr bwMode="auto">
            <a:xfrm>
              <a:off x="3744" y="1509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20223" name="Text Box 63"/>
            <p:cNvSpPr txBox="1">
              <a:spLocks noChangeArrowheads="1"/>
            </p:cNvSpPr>
            <p:nvPr/>
          </p:nvSpPr>
          <p:spPr bwMode="auto">
            <a:xfrm>
              <a:off x="3354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20224" name="Text Box 64"/>
            <p:cNvSpPr txBox="1">
              <a:spLocks noChangeArrowheads="1"/>
            </p:cNvSpPr>
            <p:nvPr/>
          </p:nvSpPr>
          <p:spPr bwMode="auto">
            <a:xfrm>
              <a:off x="4116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20225" name="Text Box 65"/>
            <p:cNvSpPr txBox="1">
              <a:spLocks noChangeArrowheads="1"/>
            </p:cNvSpPr>
            <p:nvPr/>
          </p:nvSpPr>
          <p:spPr bwMode="auto">
            <a:xfrm>
              <a:off x="3729" y="91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20226" name="Text Box 66"/>
            <p:cNvSpPr txBox="1">
              <a:spLocks noChangeArrowheads="1"/>
            </p:cNvSpPr>
            <p:nvPr/>
          </p:nvSpPr>
          <p:spPr bwMode="auto">
            <a:xfrm>
              <a:off x="3639" y="1203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0227" name="Text Box 67"/>
            <p:cNvSpPr txBox="1">
              <a:spLocks noChangeArrowheads="1"/>
            </p:cNvSpPr>
            <p:nvPr/>
          </p:nvSpPr>
          <p:spPr bwMode="auto">
            <a:xfrm>
              <a:off x="4041" y="111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20228" name="Text Box 68"/>
            <p:cNvSpPr txBox="1">
              <a:spLocks noChangeArrowheads="1"/>
            </p:cNvSpPr>
            <p:nvPr/>
          </p:nvSpPr>
          <p:spPr bwMode="auto">
            <a:xfrm>
              <a:off x="3398" y="111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20229" name="Text Box 69"/>
            <p:cNvSpPr txBox="1">
              <a:spLocks noChangeArrowheads="1"/>
            </p:cNvSpPr>
            <p:nvPr/>
          </p:nvSpPr>
          <p:spPr bwMode="auto">
            <a:xfrm>
              <a:off x="4032" y="768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T</a:t>
              </a:r>
              <a:r>
                <a:rPr lang="en-US" altLang="zh-CN" b="1" baseline="-25000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220230" name="Group 70"/>
          <p:cNvGrpSpPr>
            <a:grpSpLocks/>
          </p:cNvGrpSpPr>
          <p:nvPr/>
        </p:nvGrpSpPr>
        <p:grpSpPr bwMode="auto">
          <a:xfrm>
            <a:off x="7413625" y="1219200"/>
            <a:ext cx="1501775" cy="2286000"/>
            <a:chOff x="4670" y="768"/>
            <a:chExt cx="946" cy="1440"/>
          </a:xfrm>
        </p:grpSpPr>
        <p:sp>
          <p:nvSpPr>
            <p:cNvPr id="220231" name="Freeform 71"/>
            <p:cNvSpPr>
              <a:spLocks/>
            </p:cNvSpPr>
            <p:nvPr/>
          </p:nvSpPr>
          <p:spPr bwMode="auto">
            <a:xfrm>
              <a:off x="4772" y="1614"/>
              <a:ext cx="341" cy="184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32" name="Freeform 72"/>
            <p:cNvSpPr>
              <a:spLocks/>
            </p:cNvSpPr>
            <p:nvPr/>
          </p:nvSpPr>
          <p:spPr bwMode="auto">
            <a:xfrm flipV="1">
              <a:off x="5177" y="1614"/>
              <a:ext cx="355" cy="179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33" name="Freeform 73"/>
            <p:cNvSpPr>
              <a:spLocks/>
            </p:cNvSpPr>
            <p:nvPr/>
          </p:nvSpPr>
          <p:spPr bwMode="auto">
            <a:xfrm>
              <a:off x="5153" y="1265"/>
              <a:ext cx="1" cy="340"/>
            </a:xfrm>
            <a:custGeom>
              <a:avLst/>
              <a:gdLst>
                <a:gd name="T0" fmla="*/ 2 w 2"/>
                <a:gd name="T1" fmla="*/ 0 h 539"/>
                <a:gd name="T2" fmla="*/ 0 w 2"/>
                <a:gd name="T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39">
                  <a:moveTo>
                    <a:pt x="2" y="0"/>
                  </a:moveTo>
                  <a:lnTo>
                    <a:pt x="0" y="53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34" name="Oval 74"/>
            <p:cNvSpPr>
              <a:spLocks noChangeArrowheads="1"/>
            </p:cNvSpPr>
            <p:nvPr/>
          </p:nvSpPr>
          <p:spPr bwMode="auto">
            <a:xfrm>
              <a:off x="5120" y="123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35" name="Oval 75"/>
            <p:cNvSpPr>
              <a:spLocks noChangeArrowheads="1"/>
            </p:cNvSpPr>
            <p:nvPr/>
          </p:nvSpPr>
          <p:spPr bwMode="auto">
            <a:xfrm>
              <a:off x="5129" y="157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36" name="Oval 76"/>
            <p:cNvSpPr>
              <a:spLocks noChangeArrowheads="1"/>
            </p:cNvSpPr>
            <p:nvPr/>
          </p:nvSpPr>
          <p:spPr bwMode="auto">
            <a:xfrm>
              <a:off x="4715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37" name="Oval 77"/>
            <p:cNvSpPr>
              <a:spLocks noChangeArrowheads="1"/>
            </p:cNvSpPr>
            <p:nvPr/>
          </p:nvSpPr>
          <p:spPr bwMode="auto">
            <a:xfrm>
              <a:off x="5503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38" name="Text Box 78"/>
            <p:cNvSpPr txBox="1">
              <a:spLocks noChangeArrowheads="1"/>
            </p:cNvSpPr>
            <p:nvPr/>
          </p:nvSpPr>
          <p:spPr bwMode="auto">
            <a:xfrm>
              <a:off x="5034" y="1932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(d)</a:t>
              </a:r>
            </a:p>
          </p:txBody>
        </p:sp>
        <p:sp>
          <p:nvSpPr>
            <p:cNvPr id="220239" name="Text Box 79"/>
            <p:cNvSpPr txBox="1">
              <a:spLocks noChangeArrowheads="1"/>
            </p:cNvSpPr>
            <p:nvPr/>
          </p:nvSpPr>
          <p:spPr bwMode="auto">
            <a:xfrm>
              <a:off x="5156" y="11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0240" name="Text Box 80"/>
            <p:cNvSpPr txBox="1">
              <a:spLocks noChangeArrowheads="1"/>
            </p:cNvSpPr>
            <p:nvPr/>
          </p:nvSpPr>
          <p:spPr bwMode="auto">
            <a:xfrm>
              <a:off x="5060" y="1509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20241" name="Text Box 81"/>
            <p:cNvSpPr txBox="1">
              <a:spLocks noChangeArrowheads="1"/>
            </p:cNvSpPr>
            <p:nvPr/>
          </p:nvSpPr>
          <p:spPr bwMode="auto">
            <a:xfrm>
              <a:off x="4670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20242" name="Text Box 82"/>
            <p:cNvSpPr txBox="1">
              <a:spLocks noChangeArrowheads="1"/>
            </p:cNvSpPr>
            <p:nvPr/>
          </p:nvSpPr>
          <p:spPr bwMode="auto">
            <a:xfrm>
              <a:off x="5432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20243" name="Text Box 83"/>
            <p:cNvSpPr txBox="1">
              <a:spLocks noChangeArrowheads="1"/>
            </p:cNvSpPr>
            <p:nvPr/>
          </p:nvSpPr>
          <p:spPr bwMode="auto">
            <a:xfrm>
              <a:off x="4955" y="1203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0244" name="Text Box 84"/>
            <p:cNvSpPr txBox="1">
              <a:spLocks noChangeArrowheads="1"/>
            </p:cNvSpPr>
            <p:nvPr/>
          </p:nvSpPr>
          <p:spPr bwMode="auto">
            <a:xfrm>
              <a:off x="4850" y="139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20245" name="Text Box 85"/>
            <p:cNvSpPr txBox="1">
              <a:spLocks noChangeArrowheads="1"/>
            </p:cNvSpPr>
            <p:nvPr/>
          </p:nvSpPr>
          <p:spPr bwMode="auto">
            <a:xfrm>
              <a:off x="5240" y="139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20246" name="Text Box 86"/>
            <p:cNvSpPr txBox="1">
              <a:spLocks noChangeArrowheads="1"/>
            </p:cNvSpPr>
            <p:nvPr/>
          </p:nvSpPr>
          <p:spPr bwMode="auto">
            <a:xfrm>
              <a:off x="5376" y="768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T</a:t>
              </a:r>
              <a:r>
                <a:rPr lang="en-US" altLang="zh-CN" b="1" baseline="-25000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A78-8D59-4D96-BEF9-3815C53D296B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D17D-AF16-41E3-A85B-5559C46EAC1B}" type="slidenum">
              <a:rPr lang="en-US" altLang="zh-CN"/>
              <a:pPr/>
              <a:t>25</a:t>
            </a:fld>
            <a:r>
              <a:rPr lang="en-US" altLang="zh-CN"/>
              <a:t>/60</a:t>
            </a: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11.2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1066800" y="3733800"/>
            <a:ext cx="7772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在上图中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(c)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所示的树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，它们都是图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的生成树，而图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(d)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所示的树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，则不是图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的生成树。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1066800" y="4572000"/>
            <a:ext cx="7772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对于生成树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是树枝，而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是树补边，集合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的树补；</a:t>
            </a:r>
          </a:p>
          <a:p>
            <a:pPr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对于生成树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是树枝，而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是树补边，集合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的树补。</a:t>
            </a:r>
          </a:p>
        </p:txBody>
      </p:sp>
      <p:grpSp>
        <p:nvGrpSpPr>
          <p:cNvPr id="221189" name="Group 5"/>
          <p:cNvGrpSpPr>
            <a:grpSpLocks/>
          </p:cNvGrpSpPr>
          <p:nvPr/>
        </p:nvGrpSpPr>
        <p:grpSpPr bwMode="auto">
          <a:xfrm>
            <a:off x="1147763" y="947738"/>
            <a:ext cx="1501775" cy="2557462"/>
            <a:chOff x="723" y="597"/>
            <a:chExt cx="946" cy="1611"/>
          </a:xfrm>
        </p:grpSpPr>
        <p:sp>
          <p:nvSpPr>
            <p:cNvPr id="221190" name="Freeform 6"/>
            <p:cNvSpPr>
              <a:spLocks/>
            </p:cNvSpPr>
            <p:nvPr/>
          </p:nvSpPr>
          <p:spPr bwMode="auto">
            <a:xfrm>
              <a:off x="825" y="1614"/>
              <a:ext cx="341" cy="184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191" name="Freeform 7"/>
            <p:cNvSpPr>
              <a:spLocks/>
            </p:cNvSpPr>
            <p:nvPr/>
          </p:nvSpPr>
          <p:spPr bwMode="auto">
            <a:xfrm flipV="1">
              <a:off x="798" y="1809"/>
              <a:ext cx="795" cy="1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192" name="Freeform 8"/>
            <p:cNvSpPr>
              <a:spLocks/>
            </p:cNvSpPr>
            <p:nvPr/>
          </p:nvSpPr>
          <p:spPr bwMode="auto">
            <a:xfrm flipV="1">
              <a:off x="1230" y="1614"/>
              <a:ext cx="355" cy="179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193" name="Freeform 9"/>
            <p:cNvSpPr>
              <a:spLocks/>
            </p:cNvSpPr>
            <p:nvPr/>
          </p:nvSpPr>
          <p:spPr bwMode="auto">
            <a:xfrm>
              <a:off x="1206" y="960"/>
              <a:ext cx="1" cy="679"/>
            </a:xfrm>
            <a:custGeom>
              <a:avLst/>
              <a:gdLst>
                <a:gd name="T0" fmla="*/ 2 w 2"/>
                <a:gd name="T1" fmla="*/ 0 h 539"/>
                <a:gd name="T2" fmla="*/ 0 w 2"/>
                <a:gd name="T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39">
                  <a:moveTo>
                    <a:pt x="2" y="0"/>
                  </a:moveTo>
                  <a:lnTo>
                    <a:pt x="0" y="53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194" name="Oval 10"/>
            <p:cNvSpPr>
              <a:spLocks noChangeArrowheads="1"/>
            </p:cNvSpPr>
            <p:nvPr/>
          </p:nvSpPr>
          <p:spPr bwMode="auto">
            <a:xfrm>
              <a:off x="1182" y="123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195" name="Freeform 11"/>
            <p:cNvSpPr>
              <a:spLocks/>
            </p:cNvSpPr>
            <p:nvPr/>
          </p:nvSpPr>
          <p:spPr bwMode="auto">
            <a:xfrm>
              <a:off x="780" y="932"/>
              <a:ext cx="400" cy="878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196" name="Freeform 12"/>
            <p:cNvSpPr>
              <a:spLocks/>
            </p:cNvSpPr>
            <p:nvPr/>
          </p:nvSpPr>
          <p:spPr bwMode="auto">
            <a:xfrm>
              <a:off x="1225" y="932"/>
              <a:ext cx="380" cy="868"/>
            </a:xfrm>
            <a:custGeom>
              <a:avLst/>
              <a:gdLst>
                <a:gd name="T0" fmla="*/ 0 w 284"/>
                <a:gd name="T1" fmla="*/ 0 h 868"/>
                <a:gd name="T2" fmla="*/ 284 w 284"/>
                <a:gd name="T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4" h="868">
                  <a:moveTo>
                    <a:pt x="0" y="0"/>
                  </a:moveTo>
                  <a:lnTo>
                    <a:pt x="284" y="86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197" name="Oval 13"/>
            <p:cNvSpPr>
              <a:spLocks noChangeArrowheads="1"/>
            </p:cNvSpPr>
            <p:nvPr/>
          </p:nvSpPr>
          <p:spPr bwMode="auto">
            <a:xfrm>
              <a:off x="1182" y="157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198" name="Oval 14"/>
            <p:cNvSpPr>
              <a:spLocks noChangeArrowheads="1"/>
            </p:cNvSpPr>
            <p:nvPr/>
          </p:nvSpPr>
          <p:spPr bwMode="auto">
            <a:xfrm>
              <a:off x="1177" y="90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199" name="Oval 15"/>
            <p:cNvSpPr>
              <a:spLocks noChangeArrowheads="1"/>
            </p:cNvSpPr>
            <p:nvPr/>
          </p:nvSpPr>
          <p:spPr bwMode="auto">
            <a:xfrm>
              <a:off x="768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00" name="Oval 16"/>
            <p:cNvSpPr>
              <a:spLocks noChangeArrowheads="1"/>
            </p:cNvSpPr>
            <p:nvPr/>
          </p:nvSpPr>
          <p:spPr bwMode="auto">
            <a:xfrm>
              <a:off x="1556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01" name="Text Box 17"/>
            <p:cNvSpPr txBox="1">
              <a:spLocks noChangeArrowheads="1"/>
            </p:cNvSpPr>
            <p:nvPr/>
          </p:nvSpPr>
          <p:spPr bwMode="auto">
            <a:xfrm>
              <a:off x="1087" y="1932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(a)</a:t>
              </a:r>
            </a:p>
          </p:txBody>
        </p:sp>
        <p:sp>
          <p:nvSpPr>
            <p:cNvPr id="221202" name="Text Box 18"/>
            <p:cNvSpPr txBox="1">
              <a:spLocks noChangeArrowheads="1"/>
            </p:cNvSpPr>
            <p:nvPr/>
          </p:nvSpPr>
          <p:spPr bwMode="auto">
            <a:xfrm>
              <a:off x="1104" y="597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21203" name="Text Box 19"/>
            <p:cNvSpPr txBox="1">
              <a:spLocks noChangeArrowheads="1"/>
            </p:cNvSpPr>
            <p:nvPr/>
          </p:nvSpPr>
          <p:spPr bwMode="auto">
            <a:xfrm>
              <a:off x="1209" y="11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1204" name="Text Box 20"/>
            <p:cNvSpPr txBox="1">
              <a:spLocks noChangeArrowheads="1"/>
            </p:cNvSpPr>
            <p:nvPr/>
          </p:nvSpPr>
          <p:spPr bwMode="auto">
            <a:xfrm>
              <a:off x="1113" y="1509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21205" name="Text Box 21"/>
            <p:cNvSpPr txBox="1">
              <a:spLocks noChangeArrowheads="1"/>
            </p:cNvSpPr>
            <p:nvPr/>
          </p:nvSpPr>
          <p:spPr bwMode="auto">
            <a:xfrm>
              <a:off x="723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21206" name="Text Box 22"/>
            <p:cNvSpPr txBox="1">
              <a:spLocks noChangeArrowheads="1"/>
            </p:cNvSpPr>
            <p:nvPr/>
          </p:nvSpPr>
          <p:spPr bwMode="auto">
            <a:xfrm>
              <a:off x="1485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21207" name="Text Box 23"/>
            <p:cNvSpPr txBox="1">
              <a:spLocks noChangeArrowheads="1"/>
            </p:cNvSpPr>
            <p:nvPr/>
          </p:nvSpPr>
          <p:spPr bwMode="auto">
            <a:xfrm>
              <a:off x="1098" y="91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21208" name="Text Box 24"/>
            <p:cNvSpPr txBox="1">
              <a:spLocks noChangeArrowheads="1"/>
            </p:cNvSpPr>
            <p:nvPr/>
          </p:nvSpPr>
          <p:spPr bwMode="auto">
            <a:xfrm>
              <a:off x="1008" y="1203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1209" name="Text Box 25"/>
            <p:cNvSpPr txBox="1">
              <a:spLocks noChangeArrowheads="1"/>
            </p:cNvSpPr>
            <p:nvPr/>
          </p:nvSpPr>
          <p:spPr bwMode="auto">
            <a:xfrm>
              <a:off x="1410" y="111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21210" name="Text Box 26"/>
            <p:cNvSpPr txBox="1">
              <a:spLocks noChangeArrowheads="1"/>
            </p:cNvSpPr>
            <p:nvPr/>
          </p:nvSpPr>
          <p:spPr bwMode="auto">
            <a:xfrm>
              <a:off x="767" y="111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21211" name="Text Box 27"/>
            <p:cNvSpPr txBox="1">
              <a:spLocks noChangeArrowheads="1"/>
            </p:cNvSpPr>
            <p:nvPr/>
          </p:nvSpPr>
          <p:spPr bwMode="auto">
            <a:xfrm>
              <a:off x="903" y="139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21212" name="Text Box 28"/>
            <p:cNvSpPr txBox="1">
              <a:spLocks noChangeArrowheads="1"/>
            </p:cNvSpPr>
            <p:nvPr/>
          </p:nvSpPr>
          <p:spPr bwMode="auto">
            <a:xfrm>
              <a:off x="1293" y="139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21213" name="Text Box 29"/>
            <p:cNvSpPr txBox="1">
              <a:spLocks noChangeArrowheads="1"/>
            </p:cNvSpPr>
            <p:nvPr/>
          </p:nvSpPr>
          <p:spPr bwMode="auto">
            <a:xfrm>
              <a:off x="1104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</p:grpSp>
      <p:grpSp>
        <p:nvGrpSpPr>
          <p:cNvPr id="221214" name="Group 30"/>
          <p:cNvGrpSpPr>
            <a:grpSpLocks/>
          </p:cNvGrpSpPr>
          <p:nvPr/>
        </p:nvGrpSpPr>
        <p:grpSpPr bwMode="auto">
          <a:xfrm>
            <a:off x="3235325" y="947738"/>
            <a:ext cx="1501775" cy="2557462"/>
            <a:chOff x="2038" y="597"/>
            <a:chExt cx="946" cy="1611"/>
          </a:xfrm>
        </p:grpSpPr>
        <p:sp>
          <p:nvSpPr>
            <p:cNvPr id="221215" name="Text Box 31"/>
            <p:cNvSpPr txBox="1">
              <a:spLocks noChangeArrowheads="1"/>
            </p:cNvSpPr>
            <p:nvPr/>
          </p:nvSpPr>
          <p:spPr bwMode="auto">
            <a:xfrm>
              <a:off x="2608" y="139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21216" name="Text Box 32"/>
            <p:cNvSpPr txBox="1">
              <a:spLocks noChangeArrowheads="1"/>
            </p:cNvSpPr>
            <p:nvPr/>
          </p:nvSpPr>
          <p:spPr bwMode="auto">
            <a:xfrm>
              <a:off x="2413" y="91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21217" name="Text Box 33"/>
            <p:cNvSpPr txBox="1">
              <a:spLocks noChangeArrowheads="1"/>
            </p:cNvSpPr>
            <p:nvPr/>
          </p:nvSpPr>
          <p:spPr bwMode="auto">
            <a:xfrm>
              <a:off x="2218" y="139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21218" name="Freeform 34"/>
            <p:cNvSpPr>
              <a:spLocks/>
            </p:cNvSpPr>
            <p:nvPr/>
          </p:nvSpPr>
          <p:spPr bwMode="auto">
            <a:xfrm>
              <a:off x="2140" y="1614"/>
              <a:ext cx="341" cy="184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19" name="Freeform 35"/>
            <p:cNvSpPr>
              <a:spLocks/>
            </p:cNvSpPr>
            <p:nvPr/>
          </p:nvSpPr>
          <p:spPr bwMode="auto">
            <a:xfrm flipV="1">
              <a:off x="2545" y="1614"/>
              <a:ext cx="355" cy="179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20" name="Freeform 36"/>
            <p:cNvSpPr>
              <a:spLocks/>
            </p:cNvSpPr>
            <p:nvPr/>
          </p:nvSpPr>
          <p:spPr bwMode="auto">
            <a:xfrm>
              <a:off x="2521" y="960"/>
              <a:ext cx="1" cy="679"/>
            </a:xfrm>
            <a:custGeom>
              <a:avLst/>
              <a:gdLst>
                <a:gd name="T0" fmla="*/ 2 w 2"/>
                <a:gd name="T1" fmla="*/ 0 h 539"/>
                <a:gd name="T2" fmla="*/ 0 w 2"/>
                <a:gd name="T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39">
                  <a:moveTo>
                    <a:pt x="2" y="0"/>
                  </a:moveTo>
                  <a:lnTo>
                    <a:pt x="0" y="53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21" name="Oval 37"/>
            <p:cNvSpPr>
              <a:spLocks noChangeArrowheads="1"/>
            </p:cNvSpPr>
            <p:nvPr/>
          </p:nvSpPr>
          <p:spPr bwMode="auto">
            <a:xfrm>
              <a:off x="2488" y="123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22" name="Oval 38"/>
            <p:cNvSpPr>
              <a:spLocks noChangeArrowheads="1"/>
            </p:cNvSpPr>
            <p:nvPr/>
          </p:nvSpPr>
          <p:spPr bwMode="auto">
            <a:xfrm>
              <a:off x="2497" y="157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23" name="Oval 39"/>
            <p:cNvSpPr>
              <a:spLocks noChangeArrowheads="1"/>
            </p:cNvSpPr>
            <p:nvPr/>
          </p:nvSpPr>
          <p:spPr bwMode="auto">
            <a:xfrm>
              <a:off x="2492" y="90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24" name="Oval 40"/>
            <p:cNvSpPr>
              <a:spLocks noChangeArrowheads="1"/>
            </p:cNvSpPr>
            <p:nvPr/>
          </p:nvSpPr>
          <p:spPr bwMode="auto">
            <a:xfrm>
              <a:off x="2083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25" name="Oval 41"/>
            <p:cNvSpPr>
              <a:spLocks noChangeArrowheads="1"/>
            </p:cNvSpPr>
            <p:nvPr/>
          </p:nvSpPr>
          <p:spPr bwMode="auto">
            <a:xfrm>
              <a:off x="2871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26" name="Text Box 42"/>
            <p:cNvSpPr txBox="1">
              <a:spLocks noChangeArrowheads="1"/>
            </p:cNvSpPr>
            <p:nvPr/>
          </p:nvSpPr>
          <p:spPr bwMode="auto">
            <a:xfrm>
              <a:off x="2402" y="1932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(b)</a:t>
              </a:r>
            </a:p>
          </p:txBody>
        </p:sp>
        <p:sp>
          <p:nvSpPr>
            <p:cNvPr id="221227" name="Text Box 43"/>
            <p:cNvSpPr txBox="1">
              <a:spLocks noChangeArrowheads="1"/>
            </p:cNvSpPr>
            <p:nvPr/>
          </p:nvSpPr>
          <p:spPr bwMode="auto">
            <a:xfrm>
              <a:off x="2419" y="597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21228" name="Text Box 44"/>
            <p:cNvSpPr txBox="1">
              <a:spLocks noChangeArrowheads="1"/>
            </p:cNvSpPr>
            <p:nvPr/>
          </p:nvSpPr>
          <p:spPr bwMode="auto">
            <a:xfrm>
              <a:off x="2524" y="11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1229" name="Text Box 45"/>
            <p:cNvSpPr txBox="1">
              <a:spLocks noChangeArrowheads="1"/>
            </p:cNvSpPr>
            <p:nvPr/>
          </p:nvSpPr>
          <p:spPr bwMode="auto">
            <a:xfrm>
              <a:off x="2428" y="1509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21230" name="Text Box 46"/>
            <p:cNvSpPr txBox="1">
              <a:spLocks noChangeArrowheads="1"/>
            </p:cNvSpPr>
            <p:nvPr/>
          </p:nvSpPr>
          <p:spPr bwMode="auto">
            <a:xfrm>
              <a:off x="2038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21231" name="Text Box 47"/>
            <p:cNvSpPr txBox="1">
              <a:spLocks noChangeArrowheads="1"/>
            </p:cNvSpPr>
            <p:nvPr/>
          </p:nvSpPr>
          <p:spPr bwMode="auto">
            <a:xfrm>
              <a:off x="2800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21232" name="Text Box 48"/>
            <p:cNvSpPr txBox="1">
              <a:spLocks noChangeArrowheads="1"/>
            </p:cNvSpPr>
            <p:nvPr/>
          </p:nvSpPr>
          <p:spPr bwMode="auto">
            <a:xfrm>
              <a:off x="2323" y="1203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1233" name="Text Box 49"/>
            <p:cNvSpPr txBox="1">
              <a:spLocks noChangeArrowheads="1"/>
            </p:cNvSpPr>
            <p:nvPr/>
          </p:nvSpPr>
          <p:spPr bwMode="auto">
            <a:xfrm>
              <a:off x="2736" y="768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T</a:t>
              </a:r>
              <a:r>
                <a:rPr lang="en-US" altLang="zh-CN" b="1" baseline="-25000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</p:grpSp>
      <p:grpSp>
        <p:nvGrpSpPr>
          <p:cNvPr id="221234" name="Group 50"/>
          <p:cNvGrpSpPr>
            <a:grpSpLocks/>
          </p:cNvGrpSpPr>
          <p:nvPr/>
        </p:nvGrpSpPr>
        <p:grpSpPr bwMode="auto">
          <a:xfrm>
            <a:off x="5324475" y="947738"/>
            <a:ext cx="1501775" cy="2557462"/>
            <a:chOff x="3354" y="597"/>
            <a:chExt cx="946" cy="1611"/>
          </a:xfrm>
        </p:grpSpPr>
        <p:sp>
          <p:nvSpPr>
            <p:cNvPr id="221235" name="Freeform 51"/>
            <p:cNvSpPr>
              <a:spLocks/>
            </p:cNvSpPr>
            <p:nvPr/>
          </p:nvSpPr>
          <p:spPr bwMode="auto">
            <a:xfrm>
              <a:off x="3837" y="960"/>
              <a:ext cx="1" cy="679"/>
            </a:xfrm>
            <a:custGeom>
              <a:avLst/>
              <a:gdLst>
                <a:gd name="T0" fmla="*/ 2 w 2"/>
                <a:gd name="T1" fmla="*/ 0 h 539"/>
                <a:gd name="T2" fmla="*/ 0 w 2"/>
                <a:gd name="T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39">
                  <a:moveTo>
                    <a:pt x="2" y="0"/>
                  </a:moveTo>
                  <a:lnTo>
                    <a:pt x="0" y="53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36" name="Oval 52"/>
            <p:cNvSpPr>
              <a:spLocks noChangeArrowheads="1"/>
            </p:cNvSpPr>
            <p:nvPr/>
          </p:nvSpPr>
          <p:spPr bwMode="auto">
            <a:xfrm>
              <a:off x="3804" y="123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37" name="Freeform 53"/>
            <p:cNvSpPr>
              <a:spLocks/>
            </p:cNvSpPr>
            <p:nvPr/>
          </p:nvSpPr>
          <p:spPr bwMode="auto">
            <a:xfrm>
              <a:off x="3411" y="932"/>
              <a:ext cx="400" cy="878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38" name="Freeform 54"/>
            <p:cNvSpPr>
              <a:spLocks/>
            </p:cNvSpPr>
            <p:nvPr/>
          </p:nvSpPr>
          <p:spPr bwMode="auto">
            <a:xfrm>
              <a:off x="3856" y="932"/>
              <a:ext cx="380" cy="868"/>
            </a:xfrm>
            <a:custGeom>
              <a:avLst/>
              <a:gdLst>
                <a:gd name="T0" fmla="*/ 0 w 284"/>
                <a:gd name="T1" fmla="*/ 0 h 868"/>
                <a:gd name="T2" fmla="*/ 284 w 284"/>
                <a:gd name="T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4" h="868">
                  <a:moveTo>
                    <a:pt x="0" y="0"/>
                  </a:moveTo>
                  <a:lnTo>
                    <a:pt x="284" y="86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39" name="Oval 55"/>
            <p:cNvSpPr>
              <a:spLocks noChangeArrowheads="1"/>
            </p:cNvSpPr>
            <p:nvPr/>
          </p:nvSpPr>
          <p:spPr bwMode="auto">
            <a:xfrm>
              <a:off x="3813" y="157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40" name="Oval 56"/>
            <p:cNvSpPr>
              <a:spLocks noChangeArrowheads="1"/>
            </p:cNvSpPr>
            <p:nvPr/>
          </p:nvSpPr>
          <p:spPr bwMode="auto">
            <a:xfrm>
              <a:off x="3808" y="90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41" name="Oval 57"/>
            <p:cNvSpPr>
              <a:spLocks noChangeArrowheads="1"/>
            </p:cNvSpPr>
            <p:nvPr/>
          </p:nvSpPr>
          <p:spPr bwMode="auto">
            <a:xfrm>
              <a:off x="3399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42" name="Oval 58"/>
            <p:cNvSpPr>
              <a:spLocks noChangeArrowheads="1"/>
            </p:cNvSpPr>
            <p:nvPr/>
          </p:nvSpPr>
          <p:spPr bwMode="auto">
            <a:xfrm>
              <a:off x="4187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43" name="Text Box 59"/>
            <p:cNvSpPr txBox="1">
              <a:spLocks noChangeArrowheads="1"/>
            </p:cNvSpPr>
            <p:nvPr/>
          </p:nvSpPr>
          <p:spPr bwMode="auto">
            <a:xfrm>
              <a:off x="3718" y="1932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(c)</a:t>
              </a:r>
            </a:p>
          </p:txBody>
        </p:sp>
        <p:sp>
          <p:nvSpPr>
            <p:cNvPr id="221244" name="Text Box 60"/>
            <p:cNvSpPr txBox="1">
              <a:spLocks noChangeArrowheads="1"/>
            </p:cNvSpPr>
            <p:nvPr/>
          </p:nvSpPr>
          <p:spPr bwMode="auto">
            <a:xfrm>
              <a:off x="3735" y="597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21245" name="Text Box 61"/>
            <p:cNvSpPr txBox="1">
              <a:spLocks noChangeArrowheads="1"/>
            </p:cNvSpPr>
            <p:nvPr/>
          </p:nvSpPr>
          <p:spPr bwMode="auto">
            <a:xfrm>
              <a:off x="3840" y="11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1246" name="Text Box 62"/>
            <p:cNvSpPr txBox="1">
              <a:spLocks noChangeArrowheads="1"/>
            </p:cNvSpPr>
            <p:nvPr/>
          </p:nvSpPr>
          <p:spPr bwMode="auto">
            <a:xfrm>
              <a:off x="3744" y="1509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21247" name="Text Box 63"/>
            <p:cNvSpPr txBox="1">
              <a:spLocks noChangeArrowheads="1"/>
            </p:cNvSpPr>
            <p:nvPr/>
          </p:nvSpPr>
          <p:spPr bwMode="auto">
            <a:xfrm>
              <a:off x="3354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21248" name="Text Box 64"/>
            <p:cNvSpPr txBox="1">
              <a:spLocks noChangeArrowheads="1"/>
            </p:cNvSpPr>
            <p:nvPr/>
          </p:nvSpPr>
          <p:spPr bwMode="auto">
            <a:xfrm>
              <a:off x="4116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21249" name="Text Box 65"/>
            <p:cNvSpPr txBox="1">
              <a:spLocks noChangeArrowheads="1"/>
            </p:cNvSpPr>
            <p:nvPr/>
          </p:nvSpPr>
          <p:spPr bwMode="auto">
            <a:xfrm>
              <a:off x="3729" y="91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21250" name="Text Box 66"/>
            <p:cNvSpPr txBox="1">
              <a:spLocks noChangeArrowheads="1"/>
            </p:cNvSpPr>
            <p:nvPr/>
          </p:nvSpPr>
          <p:spPr bwMode="auto">
            <a:xfrm>
              <a:off x="3639" y="1203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1251" name="Text Box 67"/>
            <p:cNvSpPr txBox="1">
              <a:spLocks noChangeArrowheads="1"/>
            </p:cNvSpPr>
            <p:nvPr/>
          </p:nvSpPr>
          <p:spPr bwMode="auto">
            <a:xfrm>
              <a:off x="4041" y="111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21252" name="Text Box 68"/>
            <p:cNvSpPr txBox="1">
              <a:spLocks noChangeArrowheads="1"/>
            </p:cNvSpPr>
            <p:nvPr/>
          </p:nvSpPr>
          <p:spPr bwMode="auto">
            <a:xfrm>
              <a:off x="3398" y="111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221253" name="Text Box 69"/>
            <p:cNvSpPr txBox="1">
              <a:spLocks noChangeArrowheads="1"/>
            </p:cNvSpPr>
            <p:nvPr/>
          </p:nvSpPr>
          <p:spPr bwMode="auto">
            <a:xfrm>
              <a:off x="4032" y="768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T</a:t>
              </a:r>
              <a:r>
                <a:rPr lang="en-US" altLang="zh-CN" b="1" baseline="-25000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221254" name="Group 70"/>
          <p:cNvGrpSpPr>
            <a:grpSpLocks/>
          </p:cNvGrpSpPr>
          <p:nvPr/>
        </p:nvGrpSpPr>
        <p:grpSpPr bwMode="auto">
          <a:xfrm>
            <a:off x="7413625" y="1219200"/>
            <a:ext cx="1501775" cy="2286000"/>
            <a:chOff x="4670" y="768"/>
            <a:chExt cx="946" cy="1440"/>
          </a:xfrm>
        </p:grpSpPr>
        <p:sp>
          <p:nvSpPr>
            <p:cNvPr id="221255" name="Freeform 71"/>
            <p:cNvSpPr>
              <a:spLocks/>
            </p:cNvSpPr>
            <p:nvPr/>
          </p:nvSpPr>
          <p:spPr bwMode="auto">
            <a:xfrm>
              <a:off x="4772" y="1614"/>
              <a:ext cx="341" cy="184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56" name="Freeform 72"/>
            <p:cNvSpPr>
              <a:spLocks/>
            </p:cNvSpPr>
            <p:nvPr/>
          </p:nvSpPr>
          <p:spPr bwMode="auto">
            <a:xfrm flipV="1">
              <a:off x="5177" y="1614"/>
              <a:ext cx="355" cy="179"/>
            </a:xfrm>
            <a:custGeom>
              <a:avLst/>
              <a:gdLst>
                <a:gd name="T0" fmla="*/ 283 w 283"/>
                <a:gd name="T1" fmla="*/ 0 h 878"/>
                <a:gd name="T2" fmla="*/ 0 w 283"/>
                <a:gd name="T3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3" h="878">
                  <a:moveTo>
                    <a:pt x="283" y="0"/>
                  </a:moveTo>
                  <a:lnTo>
                    <a:pt x="0" y="878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57" name="Freeform 73"/>
            <p:cNvSpPr>
              <a:spLocks/>
            </p:cNvSpPr>
            <p:nvPr/>
          </p:nvSpPr>
          <p:spPr bwMode="auto">
            <a:xfrm>
              <a:off x="5153" y="1265"/>
              <a:ext cx="1" cy="340"/>
            </a:xfrm>
            <a:custGeom>
              <a:avLst/>
              <a:gdLst>
                <a:gd name="T0" fmla="*/ 2 w 2"/>
                <a:gd name="T1" fmla="*/ 0 h 539"/>
                <a:gd name="T2" fmla="*/ 0 w 2"/>
                <a:gd name="T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39">
                  <a:moveTo>
                    <a:pt x="2" y="0"/>
                  </a:moveTo>
                  <a:lnTo>
                    <a:pt x="0" y="53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58" name="Oval 74"/>
            <p:cNvSpPr>
              <a:spLocks noChangeArrowheads="1"/>
            </p:cNvSpPr>
            <p:nvPr/>
          </p:nvSpPr>
          <p:spPr bwMode="auto">
            <a:xfrm>
              <a:off x="5120" y="123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59" name="Oval 75"/>
            <p:cNvSpPr>
              <a:spLocks noChangeArrowheads="1"/>
            </p:cNvSpPr>
            <p:nvPr/>
          </p:nvSpPr>
          <p:spPr bwMode="auto">
            <a:xfrm>
              <a:off x="5129" y="157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60" name="Oval 76"/>
            <p:cNvSpPr>
              <a:spLocks noChangeArrowheads="1"/>
            </p:cNvSpPr>
            <p:nvPr/>
          </p:nvSpPr>
          <p:spPr bwMode="auto">
            <a:xfrm>
              <a:off x="4715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61" name="Oval 77"/>
            <p:cNvSpPr>
              <a:spLocks noChangeArrowheads="1"/>
            </p:cNvSpPr>
            <p:nvPr/>
          </p:nvSpPr>
          <p:spPr bwMode="auto">
            <a:xfrm>
              <a:off x="5503" y="17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62" name="Text Box 78"/>
            <p:cNvSpPr txBox="1">
              <a:spLocks noChangeArrowheads="1"/>
            </p:cNvSpPr>
            <p:nvPr/>
          </p:nvSpPr>
          <p:spPr bwMode="auto">
            <a:xfrm>
              <a:off x="5034" y="1932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(d)</a:t>
              </a:r>
            </a:p>
          </p:txBody>
        </p:sp>
        <p:sp>
          <p:nvSpPr>
            <p:cNvPr id="221263" name="Text Box 79"/>
            <p:cNvSpPr txBox="1">
              <a:spLocks noChangeArrowheads="1"/>
            </p:cNvSpPr>
            <p:nvPr/>
          </p:nvSpPr>
          <p:spPr bwMode="auto">
            <a:xfrm>
              <a:off x="5156" y="11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1264" name="Text Box 80"/>
            <p:cNvSpPr txBox="1">
              <a:spLocks noChangeArrowheads="1"/>
            </p:cNvSpPr>
            <p:nvPr/>
          </p:nvSpPr>
          <p:spPr bwMode="auto">
            <a:xfrm>
              <a:off x="5060" y="1509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21265" name="Text Box 81"/>
            <p:cNvSpPr txBox="1">
              <a:spLocks noChangeArrowheads="1"/>
            </p:cNvSpPr>
            <p:nvPr/>
          </p:nvSpPr>
          <p:spPr bwMode="auto">
            <a:xfrm>
              <a:off x="4670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21266" name="Text Box 82"/>
            <p:cNvSpPr txBox="1">
              <a:spLocks noChangeArrowheads="1"/>
            </p:cNvSpPr>
            <p:nvPr/>
          </p:nvSpPr>
          <p:spPr bwMode="auto">
            <a:xfrm>
              <a:off x="5432" y="17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21267" name="Text Box 83"/>
            <p:cNvSpPr txBox="1">
              <a:spLocks noChangeArrowheads="1"/>
            </p:cNvSpPr>
            <p:nvPr/>
          </p:nvSpPr>
          <p:spPr bwMode="auto">
            <a:xfrm>
              <a:off x="4955" y="1203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21268" name="Text Box 84"/>
            <p:cNvSpPr txBox="1">
              <a:spLocks noChangeArrowheads="1"/>
            </p:cNvSpPr>
            <p:nvPr/>
          </p:nvSpPr>
          <p:spPr bwMode="auto">
            <a:xfrm>
              <a:off x="4850" y="139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21269" name="Text Box 85"/>
            <p:cNvSpPr txBox="1">
              <a:spLocks noChangeArrowheads="1"/>
            </p:cNvSpPr>
            <p:nvPr/>
          </p:nvSpPr>
          <p:spPr bwMode="auto">
            <a:xfrm>
              <a:off x="5240" y="1395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baseline="-25000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21270" name="Text Box 86"/>
            <p:cNvSpPr txBox="1">
              <a:spLocks noChangeArrowheads="1"/>
            </p:cNvSpPr>
            <p:nvPr/>
          </p:nvSpPr>
          <p:spPr bwMode="auto">
            <a:xfrm>
              <a:off x="5376" y="768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T</a:t>
              </a:r>
              <a:r>
                <a:rPr lang="en-US" altLang="zh-CN" b="1" baseline="-25000">
                  <a:solidFill>
                    <a:srgbClr val="FF0000"/>
                  </a:solidFill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8488-FC55-4747-942E-810871D630B1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8C5-7D01-435B-A32E-F5C92C57807B}" type="slidenum">
              <a:rPr lang="en-US" altLang="zh-CN"/>
              <a:pPr/>
              <a:t>26</a:t>
            </a:fld>
            <a:r>
              <a:rPr lang="en-US" altLang="zh-CN"/>
              <a:t>/60</a:t>
            </a: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900113" y="1052513"/>
            <a:ext cx="7997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11.2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任意一个无向连通图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都含有生成树。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1258888" y="1484313"/>
            <a:ext cx="76231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是无圈，则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本身就是一棵生成树；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至少存在一个圈，在此圈中删去其中任意一条边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得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，此时不会影响图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的连通性；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仍然有圈，再在任意一个圈中删去其中任意一条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边得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，此时仍不会影响图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的连通性。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重复上述步骤，直至得到一个连通图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是无圈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的，但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有同样的结点集，所以，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的生成树。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971550" y="5013325"/>
            <a:ext cx="78390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一个无向连通图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是一棵树，则它的生成树是唯一的，即是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本身；如果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不是一棵树，那么它的生成树就不是唯一的。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8154-B25C-44FD-AB0B-A910F497B5E8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3E84-8ED9-4EEF-AB13-D9C797ED79E0}" type="slidenum">
              <a:rPr lang="en-US" altLang="zh-CN"/>
              <a:pPr/>
              <a:t>27</a:t>
            </a:fld>
            <a:r>
              <a:rPr lang="en-US" altLang="zh-CN"/>
              <a:t>/60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900113" y="1052513"/>
            <a:ext cx="7997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11.2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任意一个无向连通图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都含有生成树。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258888" y="1484313"/>
            <a:ext cx="76231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是无圈，则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本身就是一棵生成树；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至少存在一个圈，在此圈中删去其中任意一条边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得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，此时不会影响图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的连通性；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仍然有圈，再在任意一个圈中删去其中任意一条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边得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，此时仍不会影响图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的连通性。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重复上述步骤，直至得到一个连通图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是无圈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的，但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有同样的结点集，所以，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的生成树。</a:t>
            </a: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971550" y="5013325"/>
            <a:ext cx="78390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一个无向连通图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是一棵树，则它的生成树是唯一的，即是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本身；如果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不是一棵树，那么它的生成树就不是唯一的。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39D2-6195-4B31-A3C9-EF9EEB3BF0E8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1932-D081-40BB-8CC5-74D1BE6B4833}" type="slidenum">
              <a:rPr lang="en-US" altLang="zh-CN"/>
              <a:pPr/>
              <a:t>28</a:t>
            </a:fld>
            <a:r>
              <a:rPr lang="en-US" altLang="zh-CN"/>
              <a:t>/60</a:t>
            </a: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900113" y="1052513"/>
            <a:ext cx="7997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11.2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任意一个无向连通图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都含有生成树。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1258888" y="1484313"/>
            <a:ext cx="76231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是无圈，则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本身就是一棵生成树；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至少存在一个圈，在此圈中删去其中任意一条边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得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，此时不会影响图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的连通性；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仍然有圈，再在任意一个圈中删去其中任意一条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边得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，此时仍不会影响图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的连通性。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重复上述步骤，直至得到一个连通图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是无圈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的，但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有同样的结点集，所以，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的生成树。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971550" y="5013325"/>
            <a:ext cx="78390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一个无向连通图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是一棵树，则它的生成树是唯一的，即是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本身；如果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不是一棵树，那么它的生成树就不是唯一的。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6379-3187-46FE-867A-C124BE8FF2B5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3438-21BC-4363-95CD-FD6C8FC65ABB}" type="slidenum">
              <a:rPr lang="en-US" altLang="zh-CN"/>
              <a:pPr/>
              <a:t>29</a:t>
            </a:fld>
            <a:r>
              <a:rPr lang="en-US" altLang="zh-CN"/>
              <a:t>/60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900113" y="1052513"/>
            <a:ext cx="7997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11.2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任意一个无向连通图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都含有生成树。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1258888" y="1484313"/>
            <a:ext cx="76231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是无圈，则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本身就是一棵生成树；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至少存在一个圈，在此圈中删去其中任意一条边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得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，此时不会影响图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的连通性；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仍然有圈，再在任意一个圈中删去其中任意一条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边得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，此时仍不会影响图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的连通性。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重复上述步骤，直至得到一个连通图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是无圈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的，但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有同样的结点集，所以，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的生成树。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971550" y="5013325"/>
            <a:ext cx="78390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一个无向连通图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是一棵树，则它的生成树是唯一的，即是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本身；如果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不是一棵树，那么它的生成树就不是唯一的。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231A-2A75-4195-9166-85B29B61E592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7603-6272-4736-93C3-FDA944D45FB2}" type="slidenum">
              <a:rPr lang="en-US" altLang="zh-CN"/>
              <a:pPr/>
              <a:t>3</a:t>
            </a:fld>
            <a:r>
              <a:rPr lang="en-US" altLang="zh-CN"/>
              <a:t>/60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树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1187450" y="1125538"/>
            <a:ext cx="7632700" cy="342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11.1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连通而不含圈的无向图称为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无向树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，简称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。树中度数为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的结点称为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树叶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；度数大于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的结点称为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枝点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内点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。常用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表示树。</a:t>
            </a:r>
          </a:p>
          <a:p>
            <a:pPr algn="just"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在定义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11.1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中，若去掉连通的条件，所定义的图称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为林。</a:t>
            </a:r>
          </a:p>
          <a:p>
            <a:pPr algn="just"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林的每个分支都是树。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65D8-BC41-4BEE-A6B7-3535C2E7C845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97F8-FB9B-47E1-A5FB-241E113A046A}" type="slidenum">
              <a:rPr lang="en-US" altLang="zh-CN"/>
              <a:pPr/>
              <a:t>30</a:t>
            </a:fld>
            <a:r>
              <a:rPr lang="en-US" altLang="zh-CN"/>
              <a:t>/60</a:t>
            </a: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900113" y="1052513"/>
            <a:ext cx="7997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11.2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任意一个无向连通图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都含有生成树。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1258888" y="1484313"/>
            <a:ext cx="76231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是无圈，则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本身就是一棵生成树；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至少存在一个圈，在此圈中删去其中任意一条边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得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，此时不会影响图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的连通性；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仍然有圈，再在任意一个圈中删去其中任意一条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边得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，此时仍不会影响图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的连通性。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重复上述步骤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，直至得到一个连通图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是无圈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的，但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有同样的结点集，所以，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的生成树。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971550" y="5013325"/>
            <a:ext cx="78390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一个无向连通图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是一棵树，则它的生成树是唯一的，即是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本身；如果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不是一棵树，那么它的生成树就不是唯一的。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E00A-24CE-49C1-9997-D1BA803439FC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298F-E4CC-4522-AC6F-78C78D2F72C5}" type="slidenum">
              <a:rPr lang="en-US" altLang="zh-CN"/>
              <a:pPr/>
              <a:t>31</a:t>
            </a:fld>
            <a:r>
              <a:rPr lang="en-US" altLang="zh-CN"/>
              <a:t>/60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900113" y="1052513"/>
            <a:ext cx="7997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11.2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任意一个无向连通图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都含有生成树。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1258888" y="1484313"/>
            <a:ext cx="76231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是无圈，则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本身就是一棵生成树；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至少存在一个圈，在此圈中删去其中任意一条边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得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，此时不会影响图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的连通性；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仍然有圈，再在任意一个圈中删去其中任意一条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边得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，此时仍不会影响图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的连通性。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重复上述步骤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，直至得到一个连通图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是无圈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的，但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有同样的结点集，所以，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的生成树。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971550" y="5013325"/>
            <a:ext cx="78390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一个无向连通图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是一棵树，则它的生成树是唯一的，即是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本身；如果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不是一棵树，那么它的生成树就不是唯一的。</a:t>
            </a:r>
          </a:p>
        </p:txBody>
      </p:sp>
      <p:sp>
        <p:nvSpPr>
          <p:cNvPr id="227334" name="AutoShape 6"/>
          <p:cNvSpPr>
            <a:spLocks noChangeArrowheads="1"/>
          </p:cNvSpPr>
          <p:nvPr/>
        </p:nvSpPr>
        <p:spPr bwMode="auto">
          <a:xfrm>
            <a:off x="3419475" y="1700213"/>
            <a:ext cx="4679950" cy="2016125"/>
          </a:xfrm>
          <a:prstGeom prst="cloudCallout">
            <a:avLst>
              <a:gd name="adj1" fmla="val -48440"/>
              <a:gd name="adj2" fmla="val 714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破圈法：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每次去掉回路中的一条边，其去掉的边的总数为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m-n+1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0397-92BD-4650-83D3-B2796D60F4BF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79FE-E11A-4D2D-BD19-A83C147704DF}" type="slidenum">
              <a:rPr lang="en-US" altLang="zh-CN"/>
              <a:pPr/>
              <a:t>32</a:t>
            </a:fld>
            <a:r>
              <a:rPr lang="en-US" altLang="zh-CN"/>
              <a:t>/60</a:t>
            </a: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900113" y="1052513"/>
            <a:ext cx="7997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11.2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任意一个无向连通图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都含有生成树。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1258888" y="1484313"/>
            <a:ext cx="76231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是无圈，则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本身就是一棵生成树；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至少存在一个圈，在此圈中删去其中任意一条边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得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，此时不会影响图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的连通性；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仍然有圈，再在任意一个圈中删去其中任意一条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边得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，此时仍不会影响图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的连通性。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重复上述步骤，直至得到一个连通图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是无圈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的，但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有同样的结点集，所以，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的生成树。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971550" y="5013325"/>
            <a:ext cx="78390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一个无向连通图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，如果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是一棵树，则它的生成树是唯一的，即是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本身；如果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不是一棵树，那么它的生成树就不是唯一的。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112F-4849-486A-8602-D3CACF3308CD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2F7-18A1-4D5D-AF10-68C6E01F13C7}" type="slidenum">
              <a:rPr lang="en-US" altLang="zh-CN"/>
              <a:pPr/>
              <a:t>33</a:t>
            </a:fld>
            <a:r>
              <a:rPr lang="en-US" altLang="zh-CN"/>
              <a:t>/60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971550" y="1125538"/>
            <a:ext cx="7921625" cy="216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11.3 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是无向连通图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的生成树，则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8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的任何边割集与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至少有一公共边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28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的任何圈与树补至少有一公共边。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参见教材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p150)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971550" y="3284538"/>
            <a:ext cx="7848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定义：设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阶连通的赋权图，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的一棵生成树，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的每个树枝所赋权值之和称为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的权，记为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w(T)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中具有最小权的生成树称为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的最小生成树。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014D-9A6F-4600-BFBE-E92FD60C184D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E38E-2971-45F5-87CF-B4B6BB0013D5}" type="slidenum">
              <a:rPr lang="en-US" altLang="zh-CN"/>
              <a:pPr/>
              <a:t>34</a:t>
            </a:fld>
            <a:r>
              <a:rPr lang="en-US" altLang="zh-CN"/>
              <a:t>/60</a:t>
            </a: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971550" y="1125538"/>
            <a:ext cx="792162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11.3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是无向连通图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的生成树，则：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的任何边割集与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至少有一公共边；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的任何圈与树补至少有一公共边。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971550" y="3284538"/>
            <a:ext cx="7848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阶连通的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赋权图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的一棵生成树，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的每个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树枝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所赋权值之和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的权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w(T)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中具有最小权的生成树称为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最小生成树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7E68-0146-4B07-8DA6-24961DD06E40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E095-3B2F-4879-A6CD-7B65F5FB12CB}" type="slidenum">
              <a:rPr lang="en-US" altLang="zh-CN"/>
              <a:pPr/>
              <a:t>35</a:t>
            </a:fld>
            <a:r>
              <a:rPr lang="en-US" altLang="zh-CN"/>
              <a:t>/60</a:t>
            </a: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克鲁斯克尔（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Kruskal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）算法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1042988" y="1052513"/>
            <a:ext cx="7773987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中选取最小权边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，置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时，结束，否则转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</a:p>
          <a:p>
            <a:pPr marL="533400" indent="-5334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设已选取的边为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中选取不同于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{e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中无圈且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是满足此条件的最小权边。</a:t>
            </a:r>
          </a:p>
          <a:p>
            <a:pPr marL="533400" indent="-5334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置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，转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1042988" y="4724400"/>
            <a:ext cx="7926387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11.4</a:t>
            </a:r>
            <a:r>
              <a:rPr lang="en-US" altLang="zh-CN" b="1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  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算法产生的子图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）是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阶连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通图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最小生成树。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（略）</a:t>
            </a:r>
          </a:p>
        </p:txBody>
      </p:sp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2555875" y="1341438"/>
            <a:ext cx="6337300" cy="2374900"/>
          </a:xfrm>
          <a:prstGeom prst="cloudCallout">
            <a:avLst>
              <a:gd name="adj1" fmla="val -39477"/>
              <a:gd name="adj2" fmla="val 6998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30000"/>
              </a:lnSpc>
              <a:spcBef>
                <a:spcPct val="10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避圈法：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每次选取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中一条与已选取的边不构成回路的边，选取的边的总数为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n-1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。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/>
      <p:bldP spid="17920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7429-E275-415B-AE42-32FFA730BE2C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19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1E78-6B43-47F4-969A-1E5D1FFB370D}" type="slidenum">
              <a:rPr lang="en-US" altLang="zh-CN"/>
              <a:pPr/>
              <a:t>36</a:t>
            </a:fld>
            <a:r>
              <a:rPr lang="en-US" altLang="zh-CN"/>
              <a:t>/60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11.3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1187450" y="1052513"/>
            <a:ext cx="7696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用克鲁斯克尔算法求下图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中赋权图的最小生成树。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1143000" y="4953000"/>
            <a:ext cx="7696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因为图中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，所以按算法要执行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次，其过程见图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至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w(T)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34</a:t>
            </a:r>
            <a:endParaRPr lang="en-US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80230" name="Group 6"/>
          <p:cNvGrpSpPr>
            <a:grpSpLocks/>
          </p:cNvGrpSpPr>
          <p:nvPr/>
        </p:nvGrpSpPr>
        <p:grpSpPr bwMode="auto">
          <a:xfrm>
            <a:off x="1155700" y="1924050"/>
            <a:ext cx="2654300" cy="2800350"/>
            <a:chOff x="720" y="2256"/>
            <a:chExt cx="1672" cy="1764"/>
          </a:xfrm>
        </p:grpSpPr>
        <p:sp>
          <p:nvSpPr>
            <p:cNvPr id="180231" name="Text Box 7"/>
            <p:cNvSpPr txBox="1">
              <a:spLocks noChangeArrowheads="1"/>
            </p:cNvSpPr>
            <p:nvPr/>
          </p:nvSpPr>
          <p:spPr bwMode="auto">
            <a:xfrm>
              <a:off x="1904" y="270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80232" name="Freeform 8"/>
            <p:cNvSpPr>
              <a:spLocks/>
            </p:cNvSpPr>
            <p:nvPr/>
          </p:nvSpPr>
          <p:spPr bwMode="auto">
            <a:xfrm>
              <a:off x="965" y="3312"/>
              <a:ext cx="288" cy="233"/>
            </a:xfrm>
            <a:custGeom>
              <a:avLst/>
              <a:gdLst>
                <a:gd name="T0" fmla="*/ 288 w 288"/>
                <a:gd name="T1" fmla="*/ 0 h 233"/>
                <a:gd name="T2" fmla="*/ 0 w 288"/>
                <a:gd name="T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8" h="233">
                  <a:moveTo>
                    <a:pt x="288" y="0"/>
                  </a:moveTo>
                  <a:lnTo>
                    <a:pt x="0" y="233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33" name="Freeform 9"/>
            <p:cNvSpPr>
              <a:spLocks/>
            </p:cNvSpPr>
            <p:nvPr/>
          </p:nvSpPr>
          <p:spPr bwMode="auto">
            <a:xfrm>
              <a:off x="1248" y="3302"/>
              <a:ext cx="642" cy="1"/>
            </a:xfrm>
            <a:custGeom>
              <a:avLst/>
              <a:gdLst>
                <a:gd name="T0" fmla="*/ 642 w 642"/>
                <a:gd name="T1" fmla="*/ 0 h 11"/>
                <a:gd name="T2" fmla="*/ 0 w 64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2" h="11">
                  <a:moveTo>
                    <a:pt x="642" y="0"/>
                  </a:moveTo>
                  <a:lnTo>
                    <a:pt x="0" y="1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34" name="Freeform 10"/>
            <p:cNvSpPr>
              <a:spLocks/>
            </p:cNvSpPr>
            <p:nvPr/>
          </p:nvSpPr>
          <p:spPr bwMode="auto">
            <a:xfrm>
              <a:off x="976" y="2609"/>
              <a:ext cx="298" cy="230"/>
            </a:xfrm>
            <a:custGeom>
              <a:avLst/>
              <a:gdLst>
                <a:gd name="T0" fmla="*/ 298 w 298"/>
                <a:gd name="T1" fmla="*/ 230 h 230"/>
                <a:gd name="T2" fmla="*/ 0 w 298"/>
                <a:gd name="T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8" h="230">
                  <a:moveTo>
                    <a:pt x="298" y="23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35" name="Freeform 11"/>
            <p:cNvSpPr>
              <a:spLocks/>
            </p:cNvSpPr>
            <p:nvPr/>
          </p:nvSpPr>
          <p:spPr bwMode="auto">
            <a:xfrm>
              <a:off x="961" y="2640"/>
              <a:ext cx="4" cy="905"/>
            </a:xfrm>
            <a:custGeom>
              <a:avLst/>
              <a:gdLst>
                <a:gd name="T0" fmla="*/ 0 w 4"/>
                <a:gd name="T1" fmla="*/ 0 h 905"/>
                <a:gd name="T2" fmla="*/ 4 w 4"/>
                <a:gd name="T3" fmla="*/ 90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905">
                  <a:moveTo>
                    <a:pt x="0" y="0"/>
                  </a:moveTo>
                  <a:lnTo>
                    <a:pt x="4" y="90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36" name="Freeform 12"/>
            <p:cNvSpPr>
              <a:spLocks/>
            </p:cNvSpPr>
            <p:nvPr/>
          </p:nvSpPr>
          <p:spPr bwMode="auto">
            <a:xfrm>
              <a:off x="1272" y="2864"/>
              <a:ext cx="2" cy="422"/>
            </a:xfrm>
            <a:custGeom>
              <a:avLst/>
              <a:gdLst>
                <a:gd name="T0" fmla="*/ 0 w 2"/>
                <a:gd name="T1" fmla="*/ 0 h 422"/>
                <a:gd name="T2" fmla="*/ 2 w 2"/>
                <a:gd name="T3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422">
                  <a:moveTo>
                    <a:pt x="0" y="0"/>
                  </a:moveTo>
                  <a:lnTo>
                    <a:pt x="2" y="422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37" name="Oval 13"/>
            <p:cNvSpPr>
              <a:spLocks noChangeArrowheads="1"/>
            </p:cNvSpPr>
            <p:nvPr/>
          </p:nvSpPr>
          <p:spPr bwMode="auto">
            <a:xfrm>
              <a:off x="936" y="256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38" name="Oval 14"/>
            <p:cNvSpPr>
              <a:spLocks noChangeArrowheads="1"/>
            </p:cNvSpPr>
            <p:nvPr/>
          </p:nvSpPr>
          <p:spPr bwMode="auto">
            <a:xfrm>
              <a:off x="1248" y="326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39" name="Text Box 15"/>
            <p:cNvSpPr txBox="1">
              <a:spLocks noChangeArrowheads="1"/>
            </p:cNvSpPr>
            <p:nvPr/>
          </p:nvSpPr>
          <p:spPr bwMode="auto">
            <a:xfrm>
              <a:off x="1440" y="3744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(a)</a:t>
              </a:r>
            </a:p>
          </p:txBody>
        </p:sp>
        <p:sp>
          <p:nvSpPr>
            <p:cNvPr id="180240" name="Text Box 16"/>
            <p:cNvSpPr txBox="1">
              <a:spLocks noChangeArrowheads="1"/>
            </p:cNvSpPr>
            <p:nvPr/>
          </p:nvSpPr>
          <p:spPr bwMode="auto">
            <a:xfrm>
              <a:off x="768" y="225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80241" name="Text Box 17"/>
            <p:cNvSpPr txBox="1">
              <a:spLocks noChangeArrowheads="1"/>
            </p:cNvSpPr>
            <p:nvPr/>
          </p:nvSpPr>
          <p:spPr bwMode="auto">
            <a:xfrm>
              <a:off x="824" y="350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80242" name="Text Box 18"/>
            <p:cNvSpPr txBox="1">
              <a:spLocks noChangeArrowheads="1"/>
            </p:cNvSpPr>
            <p:nvPr/>
          </p:nvSpPr>
          <p:spPr bwMode="auto">
            <a:xfrm>
              <a:off x="2112" y="350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80243" name="Text Box 19"/>
            <p:cNvSpPr txBox="1">
              <a:spLocks noChangeArrowheads="1"/>
            </p:cNvSpPr>
            <p:nvPr/>
          </p:nvSpPr>
          <p:spPr bwMode="auto">
            <a:xfrm>
              <a:off x="2176" y="227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80244" name="Text Box 20"/>
            <p:cNvSpPr txBox="1">
              <a:spLocks noChangeArrowheads="1"/>
            </p:cNvSpPr>
            <p:nvPr/>
          </p:nvSpPr>
          <p:spPr bwMode="auto">
            <a:xfrm>
              <a:off x="1096" y="271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80245" name="Text Box 21"/>
            <p:cNvSpPr txBox="1">
              <a:spLocks noChangeArrowheads="1"/>
            </p:cNvSpPr>
            <p:nvPr/>
          </p:nvSpPr>
          <p:spPr bwMode="auto">
            <a:xfrm>
              <a:off x="1480" y="256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246" name="Text Box 22"/>
            <p:cNvSpPr txBox="1">
              <a:spLocks noChangeArrowheads="1"/>
            </p:cNvSpPr>
            <p:nvPr/>
          </p:nvSpPr>
          <p:spPr bwMode="auto">
            <a:xfrm>
              <a:off x="1128" y="251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247" name="Text Box 23"/>
            <p:cNvSpPr txBox="1">
              <a:spLocks noChangeArrowheads="1"/>
            </p:cNvSpPr>
            <p:nvPr/>
          </p:nvSpPr>
          <p:spPr bwMode="auto">
            <a:xfrm>
              <a:off x="1096" y="329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9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248" name="Text Box 24"/>
            <p:cNvSpPr txBox="1">
              <a:spLocks noChangeArrowheads="1"/>
            </p:cNvSpPr>
            <p:nvPr/>
          </p:nvSpPr>
          <p:spPr bwMode="auto">
            <a:xfrm>
              <a:off x="2208" y="29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249" name="Text Box 25"/>
            <p:cNvSpPr txBox="1">
              <a:spLocks noChangeArrowheads="1"/>
            </p:cNvSpPr>
            <p:nvPr/>
          </p:nvSpPr>
          <p:spPr bwMode="auto">
            <a:xfrm>
              <a:off x="720" y="2928"/>
              <a:ext cx="23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12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250" name="Text Box 26"/>
            <p:cNvSpPr txBox="1">
              <a:spLocks noChangeArrowheads="1"/>
            </p:cNvSpPr>
            <p:nvPr/>
          </p:nvSpPr>
          <p:spPr bwMode="auto">
            <a:xfrm>
              <a:off x="1488" y="230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4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251" name="Text Box 27"/>
            <p:cNvSpPr txBox="1">
              <a:spLocks noChangeArrowheads="1"/>
            </p:cNvSpPr>
            <p:nvPr/>
          </p:nvSpPr>
          <p:spPr bwMode="auto">
            <a:xfrm>
              <a:off x="1480" y="322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8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252" name="Freeform 28"/>
            <p:cNvSpPr>
              <a:spLocks/>
            </p:cNvSpPr>
            <p:nvPr/>
          </p:nvSpPr>
          <p:spPr bwMode="auto">
            <a:xfrm>
              <a:off x="1008" y="2595"/>
              <a:ext cx="1182" cy="1"/>
            </a:xfrm>
            <a:custGeom>
              <a:avLst/>
              <a:gdLst>
                <a:gd name="T0" fmla="*/ 1182 w 1182"/>
                <a:gd name="T1" fmla="*/ 1 h 1"/>
                <a:gd name="T2" fmla="*/ 0 w 118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82" h="1">
                  <a:moveTo>
                    <a:pt x="1182" y="1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53" name="Oval 29"/>
            <p:cNvSpPr>
              <a:spLocks noChangeArrowheads="1"/>
            </p:cNvSpPr>
            <p:nvPr/>
          </p:nvSpPr>
          <p:spPr bwMode="auto">
            <a:xfrm>
              <a:off x="2160" y="256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54" name="Oval 30"/>
            <p:cNvSpPr>
              <a:spLocks noChangeArrowheads="1"/>
            </p:cNvSpPr>
            <p:nvPr/>
          </p:nvSpPr>
          <p:spPr bwMode="auto">
            <a:xfrm>
              <a:off x="936" y="352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55" name="Freeform 31"/>
            <p:cNvSpPr>
              <a:spLocks/>
            </p:cNvSpPr>
            <p:nvPr/>
          </p:nvSpPr>
          <p:spPr bwMode="auto">
            <a:xfrm>
              <a:off x="1008" y="3552"/>
              <a:ext cx="1182" cy="1"/>
            </a:xfrm>
            <a:custGeom>
              <a:avLst/>
              <a:gdLst>
                <a:gd name="T0" fmla="*/ 1182 w 1182"/>
                <a:gd name="T1" fmla="*/ 1 h 1"/>
                <a:gd name="T2" fmla="*/ 0 w 118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82" h="1">
                  <a:moveTo>
                    <a:pt x="1182" y="1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56" name="Freeform 32"/>
            <p:cNvSpPr>
              <a:spLocks/>
            </p:cNvSpPr>
            <p:nvPr/>
          </p:nvSpPr>
          <p:spPr bwMode="auto">
            <a:xfrm>
              <a:off x="2187" y="2640"/>
              <a:ext cx="4" cy="905"/>
            </a:xfrm>
            <a:custGeom>
              <a:avLst/>
              <a:gdLst>
                <a:gd name="T0" fmla="*/ 0 w 4"/>
                <a:gd name="T1" fmla="*/ 0 h 905"/>
                <a:gd name="T2" fmla="*/ 4 w 4"/>
                <a:gd name="T3" fmla="*/ 90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905">
                  <a:moveTo>
                    <a:pt x="0" y="0"/>
                  </a:moveTo>
                  <a:lnTo>
                    <a:pt x="4" y="90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57" name="Oval 33"/>
            <p:cNvSpPr>
              <a:spLocks noChangeArrowheads="1"/>
            </p:cNvSpPr>
            <p:nvPr/>
          </p:nvSpPr>
          <p:spPr bwMode="auto">
            <a:xfrm>
              <a:off x="2160" y="352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58" name="Freeform 34"/>
            <p:cNvSpPr>
              <a:spLocks/>
            </p:cNvSpPr>
            <p:nvPr/>
          </p:nvSpPr>
          <p:spPr bwMode="auto">
            <a:xfrm>
              <a:off x="1248" y="2832"/>
              <a:ext cx="642" cy="1"/>
            </a:xfrm>
            <a:custGeom>
              <a:avLst/>
              <a:gdLst>
                <a:gd name="T0" fmla="*/ 642 w 642"/>
                <a:gd name="T1" fmla="*/ 0 h 11"/>
                <a:gd name="T2" fmla="*/ 0 w 64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2" h="11">
                  <a:moveTo>
                    <a:pt x="642" y="0"/>
                  </a:moveTo>
                  <a:lnTo>
                    <a:pt x="0" y="1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59" name="Freeform 35"/>
            <p:cNvSpPr>
              <a:spLocks/>
            </p:cNvSpPr>
            <p:nvPr/>
          </p:nvSpPr>
          <p:spPr bwMode="auto">
            <a:xfrm>
              <a:off x="1874" y="2608"/>
              <a:ext cx="310" cy="215"/>
            </a:xfrm>
            <a:custGeom>
              <a:avLst/>
              <a:gdLst>
                <a:gd name="T0" fmla="*/ 310 w 310"/>
                <a:gd name="T1" fmla="*/ 0 h 215"/>
                <a:gd name="T2" fmla="*/ 0 w 310"/>
                <a:gd name="T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0" h="215">
                  <a:moveTo>
                    <a:pt x="310" y="0"/>
                  </a:moveTo>
                  <a:lnTo>
                    <a:pt x="0" y="21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60" name="Freeform 36"/>
            <p:cNvSpPr>
              <a:spLocks/>
            </p:cNvSpPr>
            <p:nvPr/>
          </p:nvSpPr>
          <p:spPr bwMode="auto">
            <a:xfrm>
              <a:off x="1872" y="2864"/>
              <a:ext cx="2" cy="422"/>
            </a:xfrm>
            <a:custGeom>
              <a:avLst/>
              <a:gdLst>
                <a:gd name="T0" fmla="*/ 0 w 2"/>
                <a:gd name="T1" fmla="*/ 0 h 422"/>
                <a:gd name="T2" fmla="*/ 2 w 2"/>
                <a:gd name="T3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422">
                  <a:moveTo>
                    <a:pt x="0" y="0"/>
                  </a:moveTo>
                  <a:lnTo>
                    <a:pt x="2" y="422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61" name="Oval 37"/>
            <p:cNvSpPr>
              <a:spLocks noChangeArrowheads="1"/>
            </p:cNvSpPr>
            <p:nvPr/>
          </p:nvSpPr>
          <p:spPr bwMode="auto">
            <a:xfrm>
              <a:off x="1240" y="280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62" name="Oval 38"/>
            <p:cNvSpPr>
              <a:spLocks noChangeArrowheads="1"/>
            </p:cNvSpPr>
            <p:nvPr/>
          </p:nvSpPr>
          <p:spPr bwMode="auto">
            <a:xfrm>
              <a:off x="1840" y="280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63" name="Freeform 39"/>
            <p:cNvSpPr>
              <a:spLocks/>
            </p:cNvSpPr>
            <p:nvPr/>
          </p:nvSpPr>
          <p:spPr bwMode="auto">
            <a:xfrm>
              <a:off x="1880" y="3304"/>
              <a:ext cx="298" cy="230"/>
            </a:xfrm>
            <a:custGeom>
              <a:avLst/>
              <a:gdLst>
                <a:gd name="T0" fmla="*/ 298 w 298"/>
                <a:gd name="T1" fmla="*/ 230 h 230"/>
                <a:gd name="T2" fmla="*/ 0 w 298"/>
                <a:gd name="T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8" h="230">
                  <a:moveTo>
                    <a:pt x="298" y="23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64" name="Oval 40"/>
            <p:cNvSpPr>
              <a:spLocks noChangeArrowheads="1"/>
            </p:cNvSpPr>
            <p:nvPr/>
          </p:nvSpPr>
          <p:spPr bwMode="auto">
            <a:xfrm>
              <a:off x="1848" y="326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65" name="Text Box 41"/>
            <p:cNvSpPr txBox="1">
              <a:spLocks noChangeArrowheads="1"/>
            </p:cNvSpPr>
            <p:nvPr/>
          </p:nvSpPr>
          <p:spPr bwMode="auto">
            <a:xfrm>
              <a:off x="1488" y="3504"/>
              <a:ext cx="23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10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266" name="Text Box 42"/>
            <p:cNvSpPr txBox="1">
              <a:spLocks noChangeArrowheads="1"/>
            </p:cNvSpPr>
            <p:nvPr/>
          </p:nvSpPr>
          <p:spPr bwMode="auto">
            <a:xfrm>
              <a:off x="1848" y="291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5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267" name="Text Box 43"/>
            <p:cNvSpPr txBox="1">
              <a:spLocks noChangeArrowheads="1"/>
            </p:cNvSpPr>
            <p:nvPr/>
          </p:nvSpPr>
          <p:spPr bwMode="auto">
            <a:xfrm>
              <a:off x="1856" y="329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7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268" name="Text Box 44"/>
            <p:cNvSpPr txBox="1">
              <a:spLocks noChangeArrowheads="1"/>
            </p:cNvSpPr>
            <p:nvPr/>
          </p:nvSpPr>
          <p:spPr bwMode="auto">
            <a:xfrm>
              <a:off x="1056" y="2928"/>
              <a:ext cx="23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11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269" name="Text Box 45"/>
            <p:cNvSpPr txBox="1">
              <a:spLocks noChangeArrowheads="1"/>
            </p:cNvSpPr>
            <p:nvPr/>
          </p:nvSpPr>
          <p:spPr bwMode="auto">
            <a:xfrm>
              <a:off x="1056" y="304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180270" name="Text Box 46"/>
            <p:cNvSpPr txBox="1">
              <a:spLocks noChangeArrowheads="1"/>
            </p:cNvSpPr>
            <p:nvPr/>
          </p:nvSpPr>
          <p:spPr bwMode="auto">
            <a:xfrm>
              <a:off x="1896" y="30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80271" name="Text Box 47"/>
            <p:cNvSpPr txBox="1">
              <a:spLocks noChangeArrowheads="1"/>
            </p:cNvSpPr>
            <p:nvPr/>
          </p:nvSpPr>
          <p:spPr bwMode="auto">
            <a:xfrm>
              <a:off x="1848" y="251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</p:grpSp>
      <p:grpSp>
        <p:nvGrpSpPr>
          <p:cNvPr id="180272" name="Group 48"/>
          <p:cNvGrpSpPr>
            <a:grpSpLocks/>
          </p:cNvGrpSpPr>
          <p:nvPr/>
        </p:nvGrpSpPr>
        <p:grpSpPr bwMode="auto">
          <a:xfrm>
            <a:off x="4451350" y="2406650"/>
            <a:ext cx="1574800" cy="2317750"/>
            <a:chOff x="2656" y="2512"/>
            <a:chExt cx="992" cy="1460"/>
          </a:xfrm>
        </p:grpSpPr>
        <p:sp>
          <p:nvSpPr>
            <p:cNvPr id="180273" name="Text Box 49"/>
            <p:cNvSpPr txBox="1">
              <a:spLocks noChangeArrowheads="1"/>
            </p:cNvSpPr>
            <p:nvPr/>
          </p:nvSpPr>
          <p:spPr bwMode="auto">
            <a:xfrm>
              <a:off x="3464" y="265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80274" name="Text Box 50"/>
            <p:cNvSpPr txBox="1">
              <a:spLocks noChangeArrowheads="1"/>
            </p:cNvSpPr>
            <p:nvPr/>
          </p:nvSpPr>
          <p:spPr bwMode="auto">
            <a:xfrm>
              <a:off x="3000" y="3696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(b)</a:t>
              </a:r>
            </a:p>
          </p:txBody>
        </p:sp>
        <p:sp>
          <p:nvSpPr>
            <p:cNvPr id="180275" name="Text Box 51"/>
            <p:cNvSpPr txBox="1">
              <a:spLocks noChangeArrowheads="1"/>
            </p:cNvSpPr>
            <p:nvPr/>
          </p:nvSpPr>
          <p:spPr bwMode="auto">
            <a:xfrm>
              <a:off x="2656" y="26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80276" name="Text Box 52"/>
            <p:cNvSpPr txBox="1">
              <a:spLocks noChangeArrowheads="1"/>
            </p:cNvSpPr>
            <p:nvPr/>
          </p:nvSpPr>
          <p:spPr bwMode="auto">
            <a:xfrm>
              <a:off x="3040" y="251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277" name="Freeform 53"/>
            <p:cNvSpPr>
              <a:spLocks/>
            </p:cNvSpPr>
            <p:nvPr/>
          </p:nvSpPr>
          <p:spPr bwMode="auto">
            <a:xfrm>
              <a:off x="2808" y="2784"/>
              <a:ext cx="642" cy="1"/>
            </a:xfrm>
            <a:custGeom>
              <a:avLst/>
              <a:gdLst>
                <a:gd name="T0" fmla="*/ 642 w 642"/>
                <a:gd name="T1" fmla="*/ 0 h 11"/>
                <a:gd name="T2" fmla="*/ 0 w 64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2" h="11">
                  <a:moveTo>
                    <a:pt x="642" y="0"/>
                  </a:moveTo>
                  <a:lnTo>
                    <a:pt x="0" y="1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78" name="Oval 54"/>
            <p:cNvSpPr>
              <a:spLocks noChangeArrowheads="1"/>
            </p:cNvSpPr>
            <p:nvPr/>
          </p:nvSpPr>
          <p:spPr bwMode="auto">
            <a:xfrm>
              <a:off x="2800" y="276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79" name="Oval 55"/>
            <p:cNvSpPr>
              <a:spLocks noChangeArrowheads="1"/>
            </p:cNvSpPr>
            <p:nvPr/>
          </p:nvSpPr>
          <p:spPr bwMode="auto">
            <a:xfrm>
              <a:off x="3400" y="276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0280" name="Group 56"/>
          <p:cNvGrpSpPr>
            <a:grpSpLocks/>
          </p:cNvGrpSpPr>
          <p:nvPr/>
        </p:nvGrpSpPr>
        <p:grpSpPr bwMode="auto">
          <a:xfrm>
            <a:off x="4495800" y="1981200"/>
            <a:ext cx="2095500" cy="2800350"/>
            <a:chOff x="3984" y="2208"/>
            <a:chExt cx="1320" cy="1764"/>
          </a:xfrm>
        </p:grpSpPr>
        <p:sp>
          <p:nvSpPr>
            <p:cNvPr id="180281" name="Text Box 57"/>
            <p:cNvSpPr txBox="1">
              <a:spLocks noChangeArrowheads="1"/>
            </p:cNvSpPr>
            <p:nvPr/>
          </p:nvSpPr>
          <p:spPr bwMode="auto">
            <a:xfrm>
              <a:off x="5120" y="265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80282" name="Freeform 58"/>
            <p:cNvSpPr>
              <a:spLocks/>
            </p:cNvSpPr>
            <p:nvPr/>
          </p:nvSpPr>
          <p:spPr bwMode="auto">
            <a:xfrm>
              <a:off x="4192" y="2561"/>
              <a:ext cx="298" cy="230"/>
            </a:xfrm>
            <a:custGeom>
              <a:avLst/>
              <a:gdLst>
                <a:gd name="T0" fmla="*/ 298 w 298"/>
                <a:gd name="T1" fmla="*/ 230 h 230"/>
                <a:gd name="T2" fmla="*/ 0 w 298"/>
                <a:gd name="T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8" h="230">
                  <a:moveTo>
                    <a:pt x="298" y="23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83" name="Oval 59"/>
            <p:cNvSpPr>
              <a:spLocks noChangeArrowheads="1"/>
            </p:cNvSpPr>
            <p:nvPr/>
          </p:nvSpPr>
          <p:spPr bwMode="auto">
            <a:xfrm>
              <a:off x="4152" y="251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84" name="Text Box 60"/>
            <p:cNvSpPr txBox="1">
              <a:spLocks noChangeArrowheads="1"/>
            </p:cNvSpPr>
            <p:nvPr/>
          </p:nvSpPr>
          <p:spPr bwMode="auto">
            <a:xfrm>
              <a:off x="4524" y="3696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(c)</a:t>
              </a:r>
            </a:p>
          </p:txBody>
        </p:sp>
        <p:sp>
          <p:nvSpPr>
            <p:cNvPr id="180285" name="Text Box 61"/>
            <p:cNvSpPr txBox="1">
              <a:spLocks noChangeArrowheads="1"/>
            </p:cNvSpPr>
            <p:nvPr/>
          </p:nvSpPr>
          <p:spPr bwMode="auto">
            <a:xfrm>
              <a:off x="3984" y="220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80286" name="Text Box 62"/>
            <p:cNvSpPr txBox="1">
              <a:spLocks noChangeArrowheads="1"/>
            </p:cNvSpPr>
            <p:nvPr/>
          </p:nvSpPr>
          <p:spPr bwMode="auto">
            <a:xfrm>
              <a:off x="4312" y="26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80287" name="Text Box 63"/>
            <p:cNvSpPr txBox="1">
              <a:spLocks noChangeArrowheads="1"/>
            </p:cNvSpPr>
            <p:nvPr/>
          </p:nvSpPr>
          <p:spPr bwMode="auto">
            <a:xfrm>
              <a:off x="4696" y="251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288" name="Text Box 64"/>
            <p:cNvSpPr txBox="1">
              <a:spLocks noChangeArrowheads="1"/>
            </p:cNvSpPr>
            <p:nvPr/>
          </p:nvSpPr>
          <p:spPr bwMode="auto">
            <a:xfrm>
              <a:off x="4344" y="246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289" name="Freeform 65"/>
            <p:cNvSpPr>
              <a:spLocks/>
            </p:cNvSpPr>
            <p:nvPr/>
          </p:nvSpPr>
          <p:spPr bwMode="auto">
            <a:xfrm>
              <a:off x="4464" y="2784"/>
              <a:ext cx="642" cy="1"/>
            </a:xfrm>
            <a:custGeom>
              <a:avLst/>
              <a:gdLst>
                <a:gd name="T0" fmla="*/ 642 w 642"/>
                <a:gd name="T1" fmla="*/ 0 h 11"/>
                <a:gd name="T2" fmla="*/ 0 w 64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2" h="11">
                  <a:moveTo>
                    <a:pt x="642" y="0"/>
                  </a:moveTo>
                  <a:lnTo>
                    <a:pt x="0" y="1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90" name="Oval 66"/>
            <p:cNvSpPr>
              <a:spLocks noChangeArrowheads="1"/>
            </p:cNvSpPr>
            <p:nvPr/>
          </p:nvSpPr>
          <p:spPr bwMode="auto">
            <a:xfrm>
              <a:off x="4456" y="276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291" name="Oval 67"/>
            <p:cNvSpPr>
              <a:spLocks noChangeArrowheads="1"/>
            </p:cNvSpPr>
            <p:nvPr/>
          </p:nvSpPr>
          <p:spPr bwMode="auto">
            <a:xfrm>
              <a:off x="5056" y="276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0292" name="Freeform 68"/>
          <p:cNvSpPr>
            <a:spLocks/>
          </p:cNvSpPr>
          <p:nvPr/>
        </p:nvSpPr>
        <p:spPr bwMode="auto">
          <a:xfrm>
            <a:off x="1538288" y="3581400"/>
            <a:ext cx="457200" cy="369888"/>
          </a:xfrm>
          <a:custGeom>
            <a:avLst/>
            <a:gdLst>
              <a:gd name="T0" fmla="*/ 288 w 288"/>
              <a:gd name="T1" fmla="*/ 0 h 233"/>
              <a:gd name="T2" fmla="*/ 0 w 288"/>
              <a:gd name="T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" h="233">
                <a:moveTo>
                  <a:pt x="288" y="0"/>
                </a:moveTo>
                <a:lnTo>
                  <a:pt x="0" y="233"/>
                </a:ln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0293" name="Freeform 69"/>
          <p:cNvSpPr>
            <a:spLocks/>
          </p:cNvSpPr>
          <p:nvPr/>
        </p:nvSpPr>
        <p:spPr bwMode="auto">
          <a:xfrm>
            <a:off x="2057400" y="3581400"/>
            <a:ext cx="868363" cy="1588"/>
          </a:xfrm>
          <a:custGeom>
            <a:avLst/>
            <a:gdLst>
              <a:gd name="T0" fmla="*/ 642 w 642"/>
              <a:gd name="T1" fmla="*/ 0 h 11"/>
              <a:gd name="T2" fmla="*/ 0 w 642"/>
              <a:gd name="T3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2" h="11">
                <a:moveTo>
                  <a:pt x="642" y="0"/>
                </a:moveTo>
                <a:lnTo>
                  <a:pt x="0" y="11"/>
                </a:ln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0294" name="Freeform 70"/>
          <p:cNvSpPr>
            <a:spLocks/>
          </p:cNvSpPr>
          <p:nvPr/>
        </p:nvSpPr>
        <p:spPr bwMode="auto">
          <a:xfrm>
            <a:off x="1555750" y="2471738"/>
            <a:ext cx="447675" cy="347662"/>
          </a:xfrm>
          <a:custGeom>
            <a:avLst/>
            <a:gdLst>
              <a:gd name="T0" fmla="*/ 298 w 298"/>
              <a:gd name="T1" fmla="*/ 230 h 230"/>
              <a:gd name="T2" fmla="*/ 0 w 298"/>
              <a:gd name="T3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8" h="230">
                <a:moveTo>
                  <a:pt x="298" y="230"/>
                </a:moveTo>
                <a:lnTo>
                  <a:pt x="0" y="0"/>
                </a:ln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0295" name="Freeform 71"/>
          <p:cNvSpPr>
            <a:spLocks/>
          </p:cNvSpPr>
          <p:nvPr/>
        </p:nvSpPr>
        <p:spPr bwMode="auto">
          <a:xfrm>
            <a:off x="3478213" y="2514600"/>
            <a:ext cx="6350" cy="1436688"/>
          </a:xfrm>
          <a:custGeom>
            <a:avLst/>
            <a:gdLst>
              <a:gd name="T0" fmla="*/ 0 w 4"/>
              <a:gd name="T1" fmla="*/ 0 h 905"/>
              <a:gd name="T2" fmla="*/ 4 w 4"/>
              <a:gd name="T3" fmla="*/ 905 h 9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" h="905">
                <a:moveTo>
                  <a:pt x="0" y="0"/>
                </a:moveTo>
                <a:lnTo>
                  <a:pt x="4" y="905"/>
                </a:ln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0296" name="Freeform 72"/>
          <p:cNvSpPr>
            <a:spLocks/>
          </p:cNvSpPr>
          <p:nvPr/>
        </p:nvSpPr>
        <p:spPr bwMode="auto">
          <a:xfrm>
            <a:off x="2044700" y="2817813"/>
            <a:ext cx="914400" cy="1587"/>
          </a:xfrm>
          <a:custGeom>
            <a:avLst/>
            <a:gdLst>
              <a:gd name="T0" fmla="*/ 642 w 642"/>
              <a:gd name="T1" fmla="*/ 0 h 11"/>
              <a:gd name="T2" fmla="*/ 0 w 642"/>
              <a:gd name="T3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2" h="11">
                <a:moveTo>
                  <a:pt x="642" y="0"/>
                </a:moveTo>
                <a:lnTo>
                  <a:pt x="0" y="11"/>
                </a:ln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0297" name="Freeform 73"/>
          <p:cNvSpPr>
            <a:spLocks/>
          </p:cNvSpPr>
          <p:nvPr/>
        </p:nvSpPr>
        <p:spPr bwMode="auto">
          <a:xfrm>
            <a:off x="2981325" y="2478088"/>
            <a:ext cx="492125" cy="341312"/>
          </a:xfrm>
          <a:custGeom>
            <a:avLst/>
            <a:gdLst>
              <a:gd name="T0" fmla="*/ 310 w 310"/>
              <a:gd name="T1" fmla="*/ 0 h 215"/>
              <a:gd name="T2" fmla="*/ 0 w 310"/>
              <a:gd name="T3" fmla="*/ 215 h 2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0" h="215">
                <a:moveTo>
                  <a:pt x="310" y="0"/>
                </a:moveTo>
                <a:lnTo>
                  <a:pt x="0" y="215"/>
                </a:ln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0298" name="Freeform 74"/>
          <p:cNvSpPr>
            <a:spLocks/>
          </p:cNvSpPr>
          <p:nvPr/>
        </p:nvSpPr>
        <p:spPr bwMode="auto">
          <a:xfrm>
            <a:off x="2978150" y="2895600"/>
            <a:ext cx="3175" cy="669925"/>
          </a:xfrm>
          <a:custGeom>
            <a:avLst/>
            <a:gdLst>
              <a:gd name="T0" fmla="*/ 0 w 2"/>
              <a:gd name="T1" fmla="*/ 0 h 422"/>
              <a:gd name="T2" fmla="*/ 2 w 2"/>
              <a:gd name="T3" fmla="*/ 422 h 4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422">
                <a:moveTo>
                  <a:pt x="0" y="0"/>
                </a:moveTo>
                <a:lnTo>
                  <a:pt x="2" y="422"/>
                </a:ln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0299" name="Group 75"/>
          <p:cNvGrpSpPr>
            <a:grpSpLocks/>
          </p:cNvGrpSpPr>
          <p:nvPr/>
        </p:nvGrpSpPr>
        <p:grpSpPr bwMode="auto">
          <a:xfrm>
            <a:off x="4178300" y="2133600"/>
            <a:ext cx="2527300" cy="2362200"/>
            <a:chOff x="720" y="624"/>
            <a:chExt cx="1592" cy="1488"/>
          </a:xfrm>
        </p:grpSpPr>
        <p:sp>
          <p:nvSpPr>
            <p:cNvPr id="180300" name="Text Box 76"/>
            <p:cNvSpPr txBox="1">
              <a:spLocks noChangeArrowheads="1"/>
            </p:cNvSpPr>
            <p:nvPr/>
          </p:nvSpPr>
          <p:spPr bwMode="auto">
            <a:xfrm>
              <a:off x="1856" y="10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80301" name="Freeform 77"/>
            <p:cNvSpPr>
              <a:spLocks/>
            </p:cNvSpPr>
            <p:nvPr/>
          </p:nvSpPr>
          <p:spPr bwMode="auto">
            <a:xfrm>
              <a:off x="928" y="977"/>
              <a:ext cx="298" cy="230"/>
            </a:xfrm>
            <a:custGeom>
              <a:avLst/>
              <a:gdLst>
                <a:gd name="T0" fmla="*/ 298 w 298"/>
                <a:gd name="T1" fmla="*/ 230 h 230"/>
                <a:gd name="T2" fmla="*/ 0 w 298"/>
                <a:gd name="T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8" h="230">
                  <a:moveTo>
                    <a:pt x="298" y="23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02" name="Oval 78"/>
            <p:cNvSpPr>
              <a:spLocks noChangeArrowheads="1"/>
            </p:cNvSpPr>
            <p:nvPr/>
          </p:nvSpPr>
          <p:spPr bwMode="auto">
            <a:xfrm>
              <a:off x="888" y="93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03" name="Text Box 79"/>
            <p:cNvSpPr txBox="1">
              <a:spLocks noChangeArrowheads="1"/>
            </p:cNvSpPr>
            <p:nvPr/>
          </p:nvSpPr>
          <p:spPr bwMode="auto">
            <a:xfrm>
              <a:off x="1392" y="1836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(d)</a:t>
              </a:r>
            </a:p>
          </p:txBody>
        </p:sp>
        <p:sp>
          <p:nvSpPr>
            <p:cNvPr id="180304" name="Text Box 80"/>
            <p:cNvSpPr txBox="1">
              <a:spLocks noChangeArrowheads="1"/>
            </p:cNvSpPr>
            <p:nvPr/>
          </p:nvSpPr>
          <p:spPr bwMode="auto">
            <a:xfrm>
              <a:off x="720" y="62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80305" name="Text Box 81"/>
            <p:cNvSpPr txBox="1">
              <a:spLocks noChangeArrowheads="1"/>
            </p:cNvSpPr>
            <p:nvPr/>
          </p:nvSpPr>
          <p:spPr bwMode="auto">
            <a:xfrm>
              <a:off x="2128" y="64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80306" name="Text Box 82"/>
            <p:cNvSpPr txBox="1">
              <a:spLocks noChangeArrowheads="1"/>
            </p:cNvSpPr>
            <p:nvPr/>
          </p:nvSpPr>
          <p:spPr bwMode="auto">
            <a:xfrm>
              <a:off x="1048" y="108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80307" name="Text Box 83"/>
            <p:cNvSpPr txBox="1">
              <a:spLocks noChangeArrowheads="1"/>
            </p:cNvSpPr>
            <p:nvPr/>
          </p:nvSpPr>
          <p:spPr bwMode="auto">
            <a:xfrm>
              <a:off x="1432" y="9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08" name="Text Box 84"/>
            <p:cNvSpPr txBox="1">
              <a:spLocks noChangeArrowheads="1"/>
            </p:cNvSpPr>
            <p:nvPr/>
          </p:nvSpPr>
          <p:spPr bwMode="auto">
            <a:xfrm>
              <a:off x="1080" y="88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09" name="Freeform 85"/>
            <p:cNvSpPr>
              <a:spLocks/>
            </p:cNvSpPr>
            <p:nvPr/>
          </p:nvSpPr>
          <p:spPr bwMode="auto">
            <a:xfrm>
              <a:off x="1200" y="1200"/>
              <a:ext cx="642" cy="1"/>
            </a:xfrm>
            <a:custGeom>
              <a:avLst/>
              <a:gdLst>
                <a:gd name="T0" fmla="*/ 642 w 642"/>
                <a:gd name="T1" fmla="*/ 0 h 11"/>
                <a:gd name="T2" fmla="*/ 0 w 64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2" h="11">
                  <a:moveTo>
                    <a:pt x="642" y="0"/>
                  </a:moveTo>
                  <a:lnTo>
                    <a:pt x="0" y="1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10" name="Freeform 86"/>
            <p:cNvSpPr>
              <a:spLocks/>
            </p:cNvSpPr>
            <p:nvPr/>
          </p:nvSpPr>
          <p:spPr bwMode="auto">
            <a:xfrm>
              <a:off x="1826" y="976"/>
              <a:ext cx="310" cy="215"/>
            </a:xfrm>
            <a:custGeom>
              <a:avLst/>
              <a:gdLst>
                <a:gd name="T0" fmla="*/ 310 w 310"/>
                <a:gd name="T1" fmla="*/ 0 h 215"/>
                <a:gd name="T2" fmla="*/ 0 w 310"/>
                <a:gd name="T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0" h="215">
                  <a:moveTo>
                    <a:pt x="310" y="0"/>
                  </a:moveTo>
                  <a:lnTo>
                    <a:pt x="0" y="21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11" name="Oval 87"/>
            <p:cNvSpPr>
              <a:spLocks noChangeArrowheads="1"/>
            </p:cNvSpPr>
            <p:nvPr/>
          </p:nvSpPr>
          <p:spPr bwMode="auto">
            <a:xfrm>
              <a:off x="1192" y="117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12" name="Oval 88"/>
            <p:cNvSpPr>
              <a:spLocks noChangeArrowheads="1"/>
            </p:cNvSpPr>
            <p:nvPr/>
          </p:nvSpPr>
          <p:spPr bwMode="auto">
            <a:xfrm>
              <a:off x="1792" y="117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13" name="Text Box 89"/>
            <p:cNvSpPr txBox="1">
              <a:spLocks noChangeArrowheads="1"/>
            </p:cNvSpPr>
            <p:nvPr/>
          </p:nvSpPr>
          <p:spPr bwMode="auto">
            <a:xfrm>
              <a:off x="1800" y="88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14" name="Oval 90"/>
            <p:cNvSpPr>
              <a:spLocks noChangeArrowheads="1"/>
            </p:cNvSpPr>
            <p:nvPr/>
          </p:nvSpPr>
          <p:spPr bwMode="auto">
            <a:xfrm>
              <a:off x="2112" y="93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0315" name="Group 91"/>
          <p:cNvGrpSpPr>
            <a:grpSpLocks/>
          </p:cNvGrpSpPr>
          <p:nvPr/>
        </p:nvGrpSpPr>
        <p:grpSpPr bwMode="auto">
          <a:xfrm>
            <a:off x="3778250" y="2209800"/>
            <a:ext cx="2527300" cy="2362200"/>
            <a:chOff x="2380" y="624"/>
            <a:chExt cx="1592" cy="1488"/>
          </a:xfrm>
        </p:grpSpPr>
        <p:sp>
          <p:nvSpPr>
            <p:cNvPr id="180316" name="Freeform 92"/>
            <p:cNvSpPr>
              <a:spLocks/>
            </p:cNvSpPr>
            <p:nvPr/>
          </p:nvSpPr>
          <p:spPr bwMode="auto">
            <a:xfrm>
              <a:off x="3486" y="976"/>
              <a:ext cx="310" cy="215"/>
            </a:xfrm>
            <a:custGeom>
              <a:avLst/>
              <a:gdLst>
                <a:gd name="T0" fmla="*/ 310 w 310"/>
                <a:gd name="T1" fmla="*/ 0 h 215"/>
                <a:gd name="T2" fmla="*/ 0 w 310"/>
                <a:gd name="T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0" h="215">
                  <a:moveTo>
                    <a:pt x="310" y="0"/>
                  </a:moveTo>
                  <a:lnTo>
                    <a:pt x="0" y="21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17" name="Text Box 93"/>
            <p:cNvSpPr txBox="1">
              <a:spLocks noChangeArrowheads="1"/>
            </p:cNvSpPr>
            <p:nvPr/>
          </p:nvSpPr>
          <p:spPr bwMode="auto">
            <a:xfrm>
              <a:off x="3516" y="10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80318" name="Freeform 94"/>
            <p:cNvSpPr>
              <a:spLocks/>
            </p:cNvSpPr>
            <p:nvPr/>
          </p:nvSpPr>
          <p:spPr bwMode="auto">
            <a:xfrm>
              <a:off x="2588" y="977"/>
              <a:ext cx="298" cy="230"/>
            </a:xfrm>
            <a:custGeom>
              <a:avLst/>
              <a:gdLst>
                <a:gd name="T0" fmla="*/ 298 w 298"/>
                <a:gd name="T1" fmla="*/ 230 h 230"/>
                <a:gd name="T2" fmla="*/ 0 w 298"/>
                <a:gd name="T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8" h="230">
                  <a:moveTo>
                    <a:pt x="298" y="23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19" name="Oval 95"/>
            <p:cNvSpPr>
              <a:spLocks noChangeArrowheads="1"/>
            </p:cNvSpPr>
            <p:nvPr/>
          </p:nvSpPr>
          <p:spPr bwMode="auto">
            <a:xfrm>
              <a:off x="2548" y="93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20" name="Text Box 96"/>
            <p:cNvSpPr txBox="1">
              <a:spLocks noChangeArrowheads="1"/>
            </p:cNvSpPr>
            <p:nvPr/>
          </p:nvSpPr>
          <p:spPr bwMode="auto">
            <a:xfrm>
              <a:off x="3052" y="1836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(e)</a:t>
              </a:r>
            </a:p>
          </p:txBody>
        </p:sp>
        <p:sp>
          <p:nvSpPr>
            <p:cNvPr id="180321" name="Text Box 97"/>
            <p:cNvSpPr txBox="1">
              <a:spLocks noChangeArrowheads="1"/>
            </p:cNvSpPr>
            <p:nvPr/>
          </p:nvSpPr>
          <p:spPr bwMode="auto">
            <a:xfrm>
              <a:off x="2380" y="62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80322" name="Text Box 98"/>
            <p:cNvSpPr txBox="1">
              <a:spLocks noChangeArrowheads="1"/>
            </p:cNvSpPr>
            <p:nvPr/>
          </p:nvSpPr>
          <p:spPr bwMode="auto">
            <a:xfrm>
              <a:off x="3788" y="64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80323" name="Text Box 99"/>
            <p:cNvSpPr txBox="1">
              <a:spLocks noChangeArrowheads="1"/>
            </p:cNvSpPr>
            <p:nvPr/>
          </p:nvSpPr>
          <p:spPr bwMode="auto">
            <a:xfrm>
              <a:off x="2708" y="108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80324" name="Text Box 100"/>
            <p:cNvSpPr txBox="1">
              <a:spLocks noChangeArrowheads="1"/>
            </p:cNvSpPr>
            <p:nvPr/>
          </p:nvSpPr>
          <p:spPr bwMode="auto">
            <a:xfrm>
              <a:off x="3092" y="9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25" name="Text Box 101"/>
            <p:cNvSpPr txBox="1">
              <a:spLocks noChangeArrowheads="1"/>
            </p:cNvSpPr>
            <p:nvPr/>
          </p:nvSpPr>
          <p:spPr bwMode="auto">
            <a:xfrm>
              <a:off x="2740" y="88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26" name="Oval 102"/>
            <p:cNvSpPr>
              <a:spLocks noChangeArrowheads="1"/>
            </p:cNvSpPr>
            <p:nvPr/>
          </p:nvSpPr>
          <p:spPr bwMode="auto">
            <a:xfrm>
              <a:off x="3772" y="93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27" name="Freeform 103"/>
            <p:cNvSpPr>
              <a:spLocks/>
            </p:cNvSpPr>
            <p:nvPr/>
          </p:nvSpPr>
          <p:spPr bwMode="auto">
            <a:xfrm>
              <a:off x="2860" y="1200"/>
              <a:ext cx="642" cy="1"/>
            </a:xfrm>
            <a:custGeom>
              <a:avLst/>
              <a:gdLst>
                <a:gd name="T0" fmla="*/ 642 w 642"/>
                <a:gd name="T1" fmla="*/ 0 h 11"/>
                <a:gd name="T2" fmla="*/ 0 w 64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2" h="11">
                  <a:moveTo>
                    <a:pt x="642" y="0"/>
                  </a:moveTo>
                  <a:lnTo>
                    <a:pt x="0" y="1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28" name="Freeform 104"/>
            <p:cNvSpPr>
              <a:spLocks/>
            </p:cNvSpPr>
            <p:nvPr/>
          </p:nvSpPr>
          <p:spPr bwMode="auto">
            <a:xfrm>
              <a:off x="3484" y="1232"/>
              <a:ext cx="2" cy="422"/>
            </a:xfrm>
            <a:custGeom>
              <a:avLst/>
              <a:gdLst>
                <a:gd name="T0" fmla="*/ 0 w 2"/>
                <a:gd name="T1" fmla="*/ 0 h 422"/>
                <a:gd name="T2" fmla="*/ 2 w 2"/>
                <a:gd name="T3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422">
                  <a:moveTo>
                    <a:pt x="0" y="0"/>
                  </a:moveTo>
                  <a:lnTo>
                    <a:pt x="2" y="422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29" name="Oval 105"/>
            <p:cNvSpPr>
              <a:spLocks noChangeArrowheads="1"/>
            </p:cNvSpPr>
            <p:nvPr/>
          </p:nvSpPr>
          <p:spPr bwMode="auto">
            <a:xfrm>
              <a:off x="2852" y="117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30" name="Oval 106"/>
            <p:cNvSpPr>
              <a:spLocks noChangeArrowheads="1"/>
            </p:cNvSpPr>
            <p:nvPr/>
          </p:nvSpPr>
          <p:spPr bwMode="auto">
            <a:xfrm>
              <a:off x="3452" y="117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31" name="Oval 107"/>
            <p:cNvSpPr>
              <a:spLocks noChangeArrowheads="1"/>
            </p:cNvSpPr>
            <p:nvPr/>
          </p:nvSpPr>
          <p:spPr bwMode="auto">
            <a:xfrm>
              <a:off x="3460" y="163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32" name="Text Box 108"/>
            <p:cNvSpPr txBox="1">
              <a:spLocks noChangeArrowheads="1"/>
            </p:cNvSpPr>
            <p:nvPr/>
          </p:nvSpPr>
          <p:spPr bwMode="auto">
            <a:xfrm>
              <a:off x="3460" y="128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5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33" name="Text Box 109"/>
            <p:cNvSpPr txBox="1">
              <a:spLocks noChangeArrowheads="1"/>
            </p:cNvSpPr>
            <p:nvPr/>
          </p:nvSpPr>
          <p:spPr bwMode="auto">
            <a:xfrm>
              <a:off x="3508" y="144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80334" name="Text Box 110"/>
            <p:cNvSpPr txBox="1">
              <a:spLocks noChangeArrowheads="1"/>
            </p:cNvSpPr>
            <p:nvPr/>
          </p:nvSpPr>
          <p:spPr bwMode="auto">
            <a:xfrm>
              <a:off x="3460" y="88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</p:grpSp>
      <p:grpSp>
        <p:nvGrpSpPr>
          <p:cNvPr id="180335" name="Group 111"/>
          <p:cNvGrpSpPr>
            <a:grpSpLocks/>
          </p:cNvGrpSpPr>
          <p:nvPr/>
        </p:nvGrpSpPr>
        <p:grpSpPr bwMode="auto">
          <a:xfrm>
            <a:off x="4648200" y="2152650"/>
            <a:ext cx="2578100" cy="2419350"/>
            <a:chOff x="4040" y="624"/>
            <a:chExt cx="1624" cy="1524"/>
          </a:xfrm>
        </p:grpSpPr>
        <p:sp>
          <p:nvSpPr>
            <p:cNvPr id="180336" name="Freeform 112"/>
            <p:cNvSpPr>
              <a:spLocks/>
            </p:cNvSpPr>
            <p:nvPr/>
          </p:nvSpPr>
          <p:spPr bwMode="auto">
            <a:xfrm>
              <a:off x="5146" y="976"/>
              <a:ext cx="310" cy="215"/>
            </a:xfrm>
            <a:custGeom>
              <a:avLst/>
              <a:gdLst>
                <a:gd name="T0" fmla="*/ 310 w 310"/>
                <a:gd name="T1" fmla="*/ 0 h 215"/>
                <a:gd name="T2" fmla="*/ 0 w 310"/>
                <a:gd name="T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0" h="215">
                  <a:moveTo>
                    <a:pt x="310" y="0"/>
                  </a:moveTo>
                  <a:lnTo>
                    <a:pt x="0" y="21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37" name="Text Box 113"/>
            <p:cNvSpPr txBox="1">
              <a:spLocks noChangeArrowheads="1"/>
            </p:cNvSpPr>
            <p:nvPr/>
          </p:nvSpPr>
          <p:spPr bwMode="auto">
            <a:xfrm>
              <a:off x="5176" y="10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80338" name="Freeform 114"/>
            <p:cNvSpPr>
              <a:spLocks/>
            </p:cNvSpPr>
            <p:nvPr/>
          </p:nvSpPr>
          <p:spPr bwMode="auto">
            <a:xfrm>
              <a:off x="4248" y="977"/>
              <a:ext cx="298" cy="230"/>
            </a:xfrm>
            <a:custGeom>
              <a:avLst/>
              <a:gdLst>
                <a:gd name="T0" fmla="*/ 298 w 298"/>
                <a:gd name="T1" fmla="*/ 230 h 230"/>
                <a:gd name="T2" fmla="*/ 0 w 298"/>
                <a:gd name="T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8" h="230">
                  <a:moveTo>
                    <a:pt x="298" y="23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39" name="Oval 115"/>
            <p:cNvSpPr>
              <a:spLocks noChangeArrowheads="1"/>
            </p:cNvSpPr>
            <p:nvPr/>
          </p:nvSpPr>
          <p:spPr bwMode="auto">
            <a:xfrm>
              <a:off x="4208" y="93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40" name="Text Box 116"/>
            <p:cNvSpPr txBox="1">
              <a:spLocks noChangeArrowheads="1"/>
            </p:cNvSpPr>
            <p:nvPr/>
          </p:nvSpPr>
          <p:spPr bwMode="auto">
            <a:xfrm>
              <a:off x="4712" y="1836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(f)</a:t>
              </a:r>
            </a:p>
          </p:txBody>
        </p:sp>
        <p:sp>
          <p:nvSpPr>
            <p:cNvPr id="180341" name="Text Box 117"/>
            <p:cNvSpPr txBox="1">
              <a:spLocks noChangeArrowheads="1"/>
            </p:cNvSpPr>
            <p:nvPr/>
          </p:nvSpPr>
          <p:spPr bwMode="auto">
            <a:xfrm>
              <a:off x="4040" y="62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80342" name="Text Box 118"/>
            <p:cNvSpPr txBox="1">
              <a:spLocks noChangeArrowheads="1"/>
            </p:cNvSpPr>
            <p:nvPr/>
          </p:nvSpPr>
          <p:spPr bwMode="auto">
            <a:xfrm>
              <a:off x="5384" y="18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80343" name="Text Box 119"/>
            <p:cNvSpPr txBox="1">
              <a:spLocks noChangeArrowheads="1"/>
            </p:cNvSpPr>
            <p:nvPr/>
          </p:nvSpPr>
          <p:spPr bwMode="auto">
            <a:xfrm>
              <a:off x="5448" y="64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80344" name="Text Box 120"/>
            <p:cNvSpPr txBox="1">
              <a:spLocks noChangeArrowheads="1"/>
            </p:cNvSpPr>
            <p:nvPr/>
          </p:nvSpPr>
          <p:spPr bwMode="auto">
            <a:xfrm>
              <a:off x="4368" y="108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80345" name="Text Box 121"/>
            <p:cNvSpPr txBox="1">
              <a:spLocks noChangeArrowheads="1"/>
            </p:cNvSpPr>
            <p:nvPr/>
          </p:nvSpPr>
          <p:spPr bwMode="auto">
            <a:xfrm>
              <a:off x="4752" y="92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46" name="Text Box 122"/>
            <p:cNvSpPr txBox="1">
              <a:spLocks noChangeArrowheads="1"/>
            </p:cNvSpPr>
            <p:nvPr/>
          </p:nvSpPr>
          <p:spPr bwMode="auto">
            <a:xfrm>
              <a:off x="4400" y="88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47" name="Text Box 123"/>
            <p:cNvSpPr txBox="1">
              <a:spLocks noChangeArrowheads="1"/>
            </p:cNvSpPr>
            <p:nvPr/>
          </p:nvSpPr>
          <p:spPr bwMode="auto">
            <a:xfrm>
              <a:off x="5480" y="129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48" name="Oval 124"/>
            <p:cNvSpPr>
              <a:spLocks noChangeArrowheads="1"/>
            </p:cNvSpPr>
            <p:nvPr/>
          </p:nvSpPr>
          <p:spPr bwMode="auto">
            <a:xfrm>
              <a:off x="5432" y="93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49" name="Freeform 125"/>
            <p:cNvSpPr>
              <a:spLocks/>
            </p:cNvSpPr>
            <p:nvPr/>
          </p:nvSpPr>
          <p:spPr bwMode="auto">
            <a:xfrm>
              <a:off x="5459" y="1008"/>
              <a:ext cx="4" cy="905"/>
            </a:xfrm>
            <a:custGeom>
              <a:avLst/>
              <a:gdLst>
                <a:gd name="T0" fmla="*/ 0 w 4"/>
                <a:gd name="T1" fmla="*/ 0 h 905"/>
                <a:gd name="T2" fmla="*/ 4 w 4"/>
                <a:gd name="T3" fmla="*/ 90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905">
                  <a:moveTo>
                    <a:pt x="0" y="0"/>
                  </a:moveTo>
                  <a:lnTo>
                    <a:pt x="4" y="90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50" name="Oval 126"/>
            <p:cNvSpPr>
              <a:spLocks noChangeArrowheads="1"/>
            </p:cNvSpPr>
            <p:nvPr/>
          </p:nvSpPr>
          <p:spPr bwMode="auto">
            <a:xfrm>
              <a:off x="5432" y="189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51" name="Freeform 127"/>
            <p:cNvSpPr>
              <a:spLocks/>
            </p:cNvSpPr>
            <p:nvPr/>
          </p:nvSpPr>
          <p:spPr bwMode="auto">
            <a:xfrm>
              <a:off x="4520" y="1200"/>
              <a:ext cx="642" cy="1"/>
            </a:xfrm>
            <a:custGeom>
              <a:avLst/>
              <a:gdLst>
                <a:gd name="T0" fmla="*/ 642 w 642"/>
                <a:gd name="T1" fmla="*/ 0 h 11"/>
                <a:gd name="T2" fmla="*/ 0 w 64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2" h="11">
                  <a:moveTo>
                    <a:pt x="642" y="0"/>
                  </a:moveTo>
                  <a:lnTo>
                    <a:pt x="0" y="1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52" name="Freeform 128"/>
            <p:cNvSpPr>
              <a:spLocks/>
            </p:cNvSpPr>
            <p:nvPr/>
          </p:nvSpPr>
          <p:spPr bwMode="auto">
            <a:xfrm>
              <a:off x="5144" y="1232"/>
              <a:ext cx="2" cy="422"/>
            </a:xfrm>
            <a:custGeom>
              <a:avLst/>
              <a:gdLst>
                <a:gd name="T0" fmla="*/ 0 w 2"/>
                <a:gd name="T1" fmla="*/ 0 h 422"/>
                <a:gd name="T2" fmla="*/ 2 w 2"/>
                <a:gd name="T3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422">
                  <a:moveTo>
                    <a:pt x="0" y="0"/>
                  </a:moveTo>
                  <a:lnTo>
                    <a:pt x="2" y="422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53" name="Oval 129"/>
            <p:cNvSpPr>
              <a:spLocks noChangeArrowheads="1"/>
            </p:cNvSpPr>
            <p:nvPr/>
          </p:nvSpPr>
          <p:spPr bwMode="auto">
            <a:xfrm>
              <a:off x="4512" y="117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54" name="Oval 130"/>
            <p:cNvSpPr>
              <a:spLocks noChangeArrowheads="1"/>
            </p:cNvSpPr>
            <p:nvPr/>
          </p:nvSpPr>
          <p:spPr bwMode="auto">
            <a:xfrm>
              <a:off x="5112" y="117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55" name="Oval 131"/>
            <p:cNvSpPr>
              <a:spLocks noChangeArrowheads="1"/>
            </p:cNvSpPr>
            <p:nvPr/>
          </p:nvSpPr>
          <p:spPr bwMode="auto">
            <a:xfrm>
              <a:off x="5120" y="163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56" name="Text Box 132"/>
            <p:cNvSpPr txBox="1">
              <a:spLocks noChangeArrowheads="1"/>
            </p:cNvSpPr>
            <p:nvPr/>
          </p:nvSpPr>
          <p:spPr bwMode="auto">
            <a:xfrm>
              <a:off x="5120" y="128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5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57" name="Text Box 133"/>
            <p:cNvSpPr txBox="1">
              <a:spLocks noChangeArrowheads="1"/>
            </p:cNvSpPr>
            <p:nvPr/>
          </p:nvSpPr>
          <p:spPr bwMode="auto">
            <a:xfrm>
              <a:off x="5168" y="144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80358" name="Text Box 134"/>
            <p:cNvSpPr txBox="1">
              <a:spLocks noChangeArrowheads="1"/>
            </p:cNvSpPr>
            <p:nvPr/>
          </p:nvSpPr>
          <p:spPr bwMode="auto">
            <a:xfrm>
              <a:off x="5120" y="88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</p:grpSp>
      <p:grpSp>
        <p:nvGrpSpPr>
          <p:cNvPr id="180359" name="Group 135"/>
          <p:cNvGrpSpPr>
            <a:grpSpLocks/>
          </p:cNvGrpSpPr>
          <p:nvPr/>
        </p:nvGrpSpPr>
        <p:grpSpPr bwMode="auto">
          <a:xfrm>
            <a:off x="4127500" y="2286000"/>
            <a:ext cx="2578100" cy="2800350"/>
            <a:chOff x="768" y="2016"/>
            <a:chExt cx="1624" cy="1764"/>
          </a:xfrm>
        </p:grpSpPr>
        <p:sp>
          <p:nvSpPr>
            <p:cNvPr id="180360" name="Text Box 136"/>
            <p:cNvSpPr txBox="1">
              <a:spLocks noChangeArrowheads="1"/>
            </p:cNvSpPr>
            <p:nvPr/>
          </p:nvSpPr>
          <p:spPr bwMode="auto">
            <a:xfrm>
              <a:off x="1056" y="280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180361" name="Text Box 137"/>
            <p:cNvSpPr txBox="1">
              <a:spLocks noChangeArrowheads="1"/>
            </p:cNvSpPr>
            <p:nvPr/>
          </p:nvSpPr>
          <p:spPr bwMode="auto">
            <a:xfrm>
              <a:off x="1904" y="24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80362" name="Freeform 138"/>
            <p:cNvSpPr>
              <a:spLocks/>
            </p:cNvSpPr>
            <p:nvPr/>
          </p:nvSpPr>
          <p:spPr bwMode="auto">
            <a:xfrm>
              <a:off x="1248" y="3062"/>
              <a:ext cx="642" cy="1"/>
            </a:xfrm>
            <a:custGeom>
              <a:avLst/>
              <a:gdLst>
                <a:gd name="T0" fmla="*/ 642 w 642"/>
                <a:gd name="T1" fmla="*/ 0 h 11"/>
                <a:gd name="T2" fmla="*/ 0 w 64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2" h="11">
                  <a:moveTo>
                    <a:pt x="642" y="0"/>
                  </a:moveTo>
                  <a:lnTo>
                    <a:pt x="0" y="1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63" name="Freeform 139"/>
            <p:cNvSpPr>
              <a:spLocks/>
            </p:cNvSpPr>
            <p:nvPr/>
          </p:nvSpPr>
          <p:spPr bwMode="auto">
            <a:xfrm>
              <a:off x="976" y="2369"/>
              <a:ext cx="298" cy="230"/>
            </a:xfrm>
            <a:custGeom>
              <a:avLst/>
              <a:gdLst>
                <a:gd name="T0" fmla="*/ 298 w 298"/>
                <a:gd name="T1" fmla="*/ 230 h 230"/>
                <a:gd name="T2" fmla="*/ 0 w 298"/>
                <a:gd name="T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8" h="230">
                  <a:moveTo>
                    <a:pt x="298" y="23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64" name="Oval 140"/>
            <p:cNvSpPr>
              <a:spLocks noChangeArrowheads="1"/>
            </p:cNvSpPr>
            <p:nvPr/>
          </p:nvSpPr>
          <p:spPr bwMode="auto">
            <a:xfrm>
              <a:off x="936" y="232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65" name="Oval 141"/>
            <p:cNvSpPr>
              <a:spLocks noChangeArrowheads="1"/>
            </p:cNvSpPr>
            <p:nvPr/>
          </p:nvSpPr>
          <p:spPr bwMode="auto">
            <a:xfrm>
              <a:off x="1248" y="302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66" name="Text Box 142"/>
            <p:cNvSpPr txBox="1">
              <a:spLocks noChangeArrowheads="1"/>
            </p:cNvSpPr>
            <p:nvPr/>
          </p:nvSpPr>
          <p:spPr bwMode="auto">
            <a:xfrm>
              <a:off x="1440" y="3504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(g)</a:t>
              </a:r>
            </a:p>
          </p:txBody>
        </p:sp>
        <p:sp>
          <p:nvSpPr>
            <p:cNvPr id="180367" name="Text Box 143"/>
            <p:cNvSpPr txBox="1">
              <a:spLocks noChangeArrowheads="1"/>
            </p:cNvSpPr>
            <p:nvPr/>
          </p:nvSpPr>
          <p:spPr bwMode="auto">
            <a:xfrm>
              <a:off x="768" y="201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80368" name="Text Box 144"/>
            <p:cNvSpPr txBox="1">
              <a:spLocks noChangeArrowheads="1"/>
            </p:cNvSpPr>
            <p:nvPr/>
          </p:nvSpPr>
          <p:spPr bwMode="auto">
            <a:xfrm>
              <a:off x="2112" y="32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80369" name="Text Box 145"/>
            <p:cNvSpPr txBox="1">
              <a:spLocks noChangeArrowheads="1"/>
            </p:cNvSpPr>
            <p:nvPr/>
          </p:nvSpPr>
          <p:spPr bwMode="auto">
            <a:xfrm>
              <a:off x="2176" y="203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80370" name="Text Box 146"/>
            <p:cNvSpPr txBox="1">
              <a:spLocks noChangeArrowheads="1"/>
            </p:cNvSpPr>
            <p:nvPr/>
          </p:nvSpPr>
          <p:spPr bwMode="auto">
            <a:xfrm>
              <a:off x="1096" y="24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80371" name="Text Box 147"/>
            <p:cNvSpPr txBox="1">
              <a:spLocks noChangeArrowheads="1"/>
            </p:cNvSpPr>
            <p:nvPr/>
          </p:nvSpPr>
          <p:spPr bwMode="auto">
            <a:xfrm>
              <a:off x="1480" y="232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72" name="Text Box 148"/>
            <p:cNvSpPr txBox="1">
              <a:spLocks noChangeArrowheads="1"/>
            </p:cNvSpPr>
            <p:nvPr/>
          </p:nvSpPr>
          <p:spPr bwMode="auto">
            <a:xfrm>
              <a:off x="1128" y="227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73" name="Text Box 149"/>
            <p:cNvSpPr txBox="1">
              <a:spLocks noChangeArrowheads="1"/>
            </p:cNvSpPr>
            <p:nvPr/>
          </p:nvSpPr>
          <p:spPr bwMode="auto">
            <a:xfrm>
              <a:off x="2208" y="268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74" name="Text Box 150"/>
            <p:cNvSpPr txBox="1">
              <a:spLocks noChangeArrowheads="1"/>
            </p:cNvSpPr>
            <p:nvPr/>
          </p:nvSpPr>
          <p:spPr bwMode="auto">
            <a:xfrm>
              <a:off x="1480" y="298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8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75" name="Oval 151"/>
            <p:cNvSpPr>
              <a:spLocks noChangeArrowheads="1"/>
            </p:cNvSpPr>
            <p:nvPr/>
          </p:nvSpPr>
          <p:spPr bwMode="auto">
            <a:xfrm>
              <a:off x="2160" y="232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76" name="Freeform 152"/>
            <p:cNvSpPr>
              <a:spLocks/>
            </p:cNvSpPr>
            <p:nvPr/>
          </p:nvSpPr>
          <p:spPr bwMode="auto">
            <a:xfrm>
              <a:off x="2187" y="2400"/>
              <a:ext cx="4" cy="905"/>
            </a:xfrm>
            <a:custGeom>
              <a:avLst/>
              <a:gdLst>
                <a:gd name="T0" fmla="*/ 0 w 4"/>
                <a:gd name="T1" fmla="*/ 0 h 905"/>
                <a:gd name="T2" fmla="*/ 4 w 4"/>
                <a:gd name="T3" fmla="*/ 90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905">
                  <a:moveTo>
                    <a:pt x="0" y="0"/>
                  </a:moveTo>
                  <a:lnTo>
                    <a:pt x="4" y="90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77" name="Oval 153"/>
            <p:cNvSpPr>
              <a:spLocks noChangeArrowheads="1"/>
            </p:cNvSpPr>
            <p:nvPr/>
          </p:nvSpPr>
          <p:spPr bwMode="auto">
            <a:xfrm>
              <a:off x="2160" y="328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78" name="Freeform 154"/>
            <p:cNvSpPr>
              <a:spLocks/>
            </p:cNvSpPr>
            <p:nvPr/>
          </p:nvSpPr>
          <p:spPr bwMode="auto">
            <a:xfrm>
              <a:off x="1248" y="2592"/>
              <a:ext cx="642" cy="1"/>
            </a:xfrm>
            <a:custGeom>
              <a:avLst/>
              <a:gdLst>
                <a:gd name="T0" fmla="*/ 642 w 642"/>
                <a:gd name="T1" fmla="*/ 0 h 11"/>
                <a:gd name="T2" fmla="*/ 0 w 64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2" h="11">
                  <a:moveTo>
                    <a:pt x="642" y="0"/>
                  </a:moveTo>
                  <a:lnTo>
                    <a:pt x="0" y="1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79" name="Freeform 155"/>
            <p:cNvSpPr>
              <a:spLocks/>
            </p:cNvSpPr>
            <p:nvPr/>
          </p:nvSpPr>
          <p:spPr bwMode="auto">
            <a:xfrm>
              <a:off x="1874" y="2368"/>
              <a:ext cx="310" cy="215"/>
            </a:xfrm>
            <a:custGeom>
              <a:avLst/>
              <a:gdLst>
                <a:gd name="T0" fmla="*/ 310 w 310"/>
                <a:gd name="T1" fmla="*/ 0 h 215"/>
                <a:gd name="T2" fmla="*/ 0 w 310"/>
                <a:gd name="T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0" h="215">
                  <a:moveTo>
                    <a:pt x="310" y="0"/>
                  </a:moveTo>
                  <a:lnTo>
                    <a:pt x="0" y="21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80" name="Freeform 156"/>
            <p:cNvSpPr>
              <a:spLocks/>
            </p:cNvSpPr>
            <p:nvPr/>
          </p:nvSpPr>
          <p:spPr bwMode="auto">
            <a:xfrm>
              <a:off x="1872" y="2624"/>
              <a:ext cx="2" cy="422"/>
            </a:xfrm>
            <a:custGeom>
              <a:avLst/>
              <a:gdLst>
                <a:gd name="T0" fmla="*/ 0 w 2"/>
                <a:gd name="T1" fmla="*/ 0 h 422"/>
                <a:gd name="T2" fmla="*/ 2 w 2"/>
                <a:gd name="T3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422">
                  <a:moveTo>
                    <a:pt x="0" y="0"/>
                  </a:moveTo>
                  <a:lnTo>
                    <a:pt x="2" y="422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81" name="Oval 157"/>
            <p:cNvSpPr>
              <a:spLocks noChangeArrowheads="1"/>
            </p:cNvSpPr>
            <p:nvPr/>
          </p:nvSpPr>
          <p:spPr bwMode="auto">
            <a:xfrm>
              <a:off x="1240" y="256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82" name="Oval 158"/>
            <p:cNvSpPr>
              <a:spLocks noChangeArrowheads="1"/>
            </p:cNvSpPr>
            <p:nvPr/>
          </p:nvSpPr>
          <p:spPr bwMode="auto">
            <a:xfrm>
              <a:off x="1840" y="256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83" name="Freeform 159"/>
            <p:cNvSpPr>
              <a:spLocks/>
            </p:cNvSpPr>
            <p:nvPr/>
          </p:nvSpPr>
          <p:spPr bwMode="auto">
            <a:xfrm>
              <a:off x="1880" y="3064"/>
              <a:ext cx="298" cy="230"/>
            </a:xfrm>
            <a:custGeom>
              <a:avLst/>
              <a:gdLst>
                <a:gd name="T0" fmla="*/ 298 w 298"/>
                <a:gd name="T1" fmla="*/ 230 h 230"/>
                <a:gd name="T2" fmla="*/ 0 w 298"/>
                <a:gd name="T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8" h="230">
                  <a:moveTo>
                    <a:pt x="298" y="23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84" name="Oval 160"/>
            <p:cNvSpPr>
              <a:spLocks noChangeArrowheads="1"/>
            </p:cNvSpPr>
            <p:nvPr/>
          </p:nvSpPr>
          <p:spPr bwMode="auto">
            <a:xfrm>
              <a:off x="1848" y="302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85" name="Text Box 161"/>
            <p:cNvSpPr txBox="1">
              <a:spLocks noChangeArrowheads="1"/>
            </p:cNvSpPr>
            <p:nvPr/>
          </p:nvSpPr>
          <p:spPr bwMode="auto">
            <a:xfrm>
              <a:off x="1848" y="26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5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86" name="Text Box 162"/>
            <p:cNvSpPr txBox="1">
              <a:spLocks noChangeArrowheads="1"/>
            </p:cNvSpPr>
            <p:nvPr/>
          </p:nvSpPr>
          <p:spPr bwMode="auto">
            <a:xfrm>
              <a:off x="1856" y="305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7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387" name="Text Box 163"/>
            <p:cNvSpPr txBox="1">
              <a:spLocks noChangeArrowheads="1"/>
            </p:cNvSpPr>
            <p:nvPr/>
          </p:nvSpPr>
          <p:spPr bwMode="auto">
            <a:xfrm>
              <a:off x="1896" y="283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80388" name="Text Box 164"/>
            <p:cNvSpPr txBox="1">
              <a:spLocks noChangeArrowheads="1"/>
            </p:cNvSpPr>
            <p:nvPr/>
          </p:nvSpPr>
          <p:spPr bwMode="auto">
            <a:xfrm>
              <a:off x="1848" y="22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</p:grpSp>
      <p:grpSp>
        <p:nvGrpSpPr>
          <p:cNvPr id="180389" name="Group 165"/>
          <p:cNvGrpSpPr>
            <a:grpSpLocks/>
          </p:cNvGrpSpPr>
          <p:nvPr/>
        </p:nvGrpSpPr>
        <p:grpSpPr bwMode="auto">
          <a:xfrm>
            <a:off x="4953000" y="2076450"/>
            <a:ext cx="2578100" cy="2800350"/>
            <a:chOff x="2448" y="2016"/>
            <a:chExt cx="1624" cy="1764"/>
          </a:xfrm>
        </p:grpSpPr>
        <p:sp>
          <p:nvSpPr>
            <p:cNvPr id="180390" name="Text Box 166"/>
            <p:cNvSpPr txBox="1">
              <a:spLocks noChangeArrowheads="1"/>
            </p:cNvSpPr>
            <p:nvPr/>
          </p:nvSpPr>
          <p:spPr bwMode="auto">
            <a:xfrm>
              <a:off x="2736" y="280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180391" name="Text Box 167"/>
            <p:cNvSpPr txBox="1">
              <a:spLocks noChangeArrowheads="1"/>
            </p:cNvSpPr>
            <p:nvPr/>
          </p:nvSpPr>
          <p:spPr bwMode="auto">
            <a:xfrm>
              <a:off x="3584" y="24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80392" name="Freeform 168"/>
            <p:cNvSpPr>
              <a:spLocks/>
            </p:cNvSpPr>
            <p:nvPr/>
          </p:nvSpPr>
          <p:spPr bwMode="auto">
            <a:xfrm>
              <a:off x="2645" y="3072"/>
              <a:ext cx="288" cy="233"/>
            </a:xfrm>
            <a:custGeom>
              <a:avLst/>
              <a:gdLst>
                <a:gd name="T0" fmla="*/ 288 w 288"/>
                <a:gd name="T1" fmla="*/ 0 h 233"/>
                <a:gd name="T2" fmla="*/ 0 w 288"/>
                <a:gd name="T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8" h="233">
                  <a:moveTo>
                    <a:pt x="288" y="0"/>
                  </a:moveTo>
                  <a:lnTo>
                    <a:pt x="0" y="233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93" name="Freeform 169"/>
            <p:cNvSpPr>
              <a:spLocks/>
            </p:cNvSpPr>
            <p:nvPr/>
          </p:nvSpPr>
          <p:spPr bwMode="auto">
            <a:xfrm>
              <a:off x="2928" y="3062"/>
              <a:ext cx="642" cy="1"/>
            </a:xfrm>
            <a:custGeom>
              <a:avLst/>
              <a:gdLst>
                <a:gd name="T0" fmla="*/ 642 w 642"/>
                <a:gd name="T1" fmla="*/ 0 h 11"/>
                <a:gd name="T2" fmla="*/ 0 w 64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2" h="11">
                  <a:moveTo>
                    <a:pt x="642" y="0"/>
                  </a:moveTo>
                  <a:lnTo>
                    <a:pt x="0" y="1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94" name="Freeform 170"/>
            <p:cNvSpPr>
              <a:spLocks/>
            </p:cNvSpPr>
            <p:nvPr/>
          </p:nvSpPr>
          <p:spPr bwMode="auto">
            <a:xfrm>
              <a:off x="2656" y="2369"/>
              <a:ext cx="298" cy="230"/>
            </a:xfrm>
            <a:custGeom>
              <a:avLst/>
              <a:gdLst>
                <a:gd name="T0" fmla="*/ 298 w 298"/>
                <a:gd name="T1" fmla="*/ 230 h 230"/>
                <a:gd name="T2" fmla="*/ 0 w 298"/>
                <a:gd name="T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8" h="230">
                  <a:moveTo>
                    <a:pt x="298" y="23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95" name="Oval 171"/>
            <p:cNvSpPr>
              <a:spLocks noChangeArrowheads="1"/>
            </p:cNvSpPr>
            <p:nvPr/>
          </p:nvSpPr>
          <p:spPr bwMode="auto">
            <a:xfrm>
              <a:off x="2616" y="232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96" name="Oval 172"/>
            <p:cNvSpPr>
              <a:spLocks noChangeArrowheads="1"/>
            </p:cNvSpPr>
            <p:nvPr/>
          </p:nvSpPr>
          <p:spPr bwMode="auto">
            <a:xfrm>
              <a:off x="2928" y="302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397" name="Text Box 173"/>
            <p:cNvSpPr txBox="1">
              <a:spLocks noChangeArrowheads="1"/>
            </p:cNvSpPr>
            <p:nvPr/>
          </p:nvSpPr>
          <p:spPr bwMode="auto">
            <a:xfrm>
              <a:off x="3120" y="3504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(h)</a:t>
              </a:r>
            </a:p>
          </p:txBody>
        </p:sp>
        <p:sp>
          <p:nvSpPr>
            <p:cNvPr id="180398" name="Text Box 174"/>
            <p:cNvSpPr txBox="1">
              <a:spLocks noChangeArrowheads="1"/>
            </p:cNvSpPr>
            <p:nvPr/>
          </p:nvSpPr>
          <p:spPr bwMode="auto">
            <a:xfrm>
              <a:off x="2448" y="201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80399" name="Text Box 175"/>
            <p:cNvSpPr txBox="1">
              <a:spLocks noChangeArrowheads="1"/>
            </p:cNvSpPr>
            <p:nvPr/>
          </p:nvSpPr>
          <p:spPr bwMode="auto">
            <a:xfrm>
              <a:off x="2504" y="32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80400" name="Text Box 176"/>
            <p:cNvSpPr txBox="1">
              <a:spLocks noChangeArrowheads="1"/>
            </p:cNvSpPr>
            <p:nvPr/>
          </p:nvSpPr>
          <p:spPr bwMode="auto">
            <a:xfrm>
              <a:off x="3792" y="326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80401" name="Text Box 177"/>
            <p:cNvSpPr txBox="1">
              <a:spLocks noChangeArrowheads="1"/>
            </p:cNvSpPr>
            <p:nvPr/>
          </p:nvSpPr>
          <p:spPr bwMode="auto">
            <a:xfrm>
              <a:off x="3856" y="203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80402" name="Text Box 178"/>
            <p:cNvSpPr txBox="1">
              <a:spLocks noChangeArrowheads="1"/>
            </p:cNvSpPr>
            <p:nvPr/>
          </p:nvSpPr>
          <p:spPr bwMode="auto">
            <a:xfrm>
              <a:off x="2776" y="24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80403" name="Text Box 179"/>
            <p:cNvSpPr txBox="1">
              <a:spLocks noChangeArrowheads="1"/>
            </p:cNvSpPr>
            <p:nvPr/>
          </p:nvSpPr>
          <p:spPr bwMode="auto">
            <a:xfrm>
              <a:off x="3160" y="2320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1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404" name="Text Box 180"/>
            <p:cNvSpPr txBox="1">
              <a:spLocks noChangeArrowheads="1"/>
            </p:cNvSpPr>
            <p:nvPr/>
          </p:nvSpPr>
          <p:spPr bwMode="auto">
            <a:xfrm>
              <a:off x="2808" y="2276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2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405" name="Text Box 181"/>
            <p:cNvSpPr txBox="1">
              <a:spLocks noChangeArrowheads="1"/>
            </p:cNvSpPr>
            <p:nvPr/>
          </p:nvSpPr>
          <p:spPr bwMode="auto">
            <a:xfrm>
              <a:off x="2776" y="305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9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406" name="Text Box 182"/>
            <p:cNvSpPr txBox="1">
              <a:spLocks noChangeArrowheads="1"/>
            </p:cNvSpPr>
            <p:nvPr/>
          </p:nvSpPr>
          <p:spPr bwMode="auto">
            <a:xfrm>
              <a:off x="3888" y="2688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6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407" name="Text Box 183"/>
            <p:cNvSpPr txBox="1">
              <a:spLocks noChangeArrowheads="1"/>
            </p:cNvSpPr>
            <p:nvPr/>
          </p:nvSpPr>
          <p:spPr bwMode="auto">
            <a:xfrm>
              <a:off x="3160" y="2984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8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408" name="Oval 184"/>
            <p:cNvSpPr>
              <a:spLocks noChangeArrowheads="1"/>
            </p:cNvSpPr>
            <p:nvPr/>
          </p:nvSpPr>
          <p:spPr bwMode="auto">
            <a:xfrm>
              <a:off x="3840" y="232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409" name="Oval 185"/>
            <p:cNvSpPr>
              <a:spLocks noChangeArrowheads="1"/>
            </p:cNvSpPr>
            <p:nvPr/>
          </p:nvSpPr>
          <p:spPr bwMode="auto">
            <a:xfrm>
              <a:off x="2616" y="328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410" name="Freeform 186"/>
            <p:cNvSpPr>
              <a:spLocks/>
            </p:cNvSpPr>
            <p:nvPr/>
          </p:nvSpPr>
          <p:spPr bwMode="auto">
            <a:xfrm>
              <a:off x="3867" y="2400"/>
              <a:ext cx="4" cy="905"/>
            </a:xfrm>
            <a:custGeom>
              <a:avLst/>
              <a:gdLst>
                <a:gd name="T0" fmla="*/ 0 w 4"/>
                <a:gd name="T1" fmla="*/ 0 h 905"/>
                <a:gd name="T2" fmla="*/ 4 w 4"/>
                <a:gd name="T3" fmla="*/ 90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905">
                  <a:moveTo>
                    <a:pt x="0" y="0"/>
                  </a:moveTo>
                  <a:lnTo>
                    <a:pt x="4" y="90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411" name="Oval 187"/>
            <p:cNvSpPr>
              <a:spLocks noChangeArrowheads="1"/>
            </p:cNvSpPr>
            <p:nvPr/>
          </p:nvSpPr>
          <p:spPr bwMode="auto">
            <a:xfrm>
              <a:off x="3840" y="328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412" name="Freeform 188"/>
            <p:cNvSpPr>
              <a:spLocks/>
            </p:cNvSpPr>
            <p:nvPr/>
          </p:nvSpPr>
          <p:spPr bwMode="auto">
            <a:xfrm>
              <a:off x="2928" y="2592"/>
              <a:ext cx="642" cy="1"/>
            </a:xfrm>
            <a:custGeom>
              <a:avLst/>
              <a:gdLst>
                <a:gd name="T0" fmla="*/ 642 w 642"/>
                <a:gd name="T1" fmla="*/ 0 h 11"/>
                <a:gd name="T2" fmla="*/ 0 w 64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2" h="11">
                  <a:moveTo>
                    <a:pt x="642" y="0"/>
                  </a:moveTo>
                  <a:lnTo>
                    <a:pt x="0" y="1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413" name="Freeform 189"/>
            <p:cNvSpPr>
              <a:spLocks/>
            </p:cNvSpPr>
            <p:nvPr/>
          </p:nvSpPr>
          <p:spPr bwMode="auto">
            <a:xfrm>
              <a:off x="3554" y="2368"/>
              <a:ext cx="310" cy="215"/>
            </a:xfrm>
            <a:custGeom>
              <a:avLst/>
              <a:gdLst>
                <a:gd name="T0" fmla="*/ 310 w 310"/>
                <a:gd name="T1" fmla="*/ 0 h 215"/>
                <a:gd name="T2" fmla="*/ 0 w 310"/>
                <a:gd name="T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0" h="215">
                  <a:moveTo>
                    <a:pt x="310" y="0"/>
                  </a:moveTo>
                  <a:lnTo>
                    <a:pt x="0" y="21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414" name="Freeform 190"/>
            <p:cNvSpPr>
              <a:spLocks/>
            </p:cNvSpPr>
            <p:nvPr/>
          </p:nvSpPr>
          <p:spPr bwMode="auto">
            <a:xfrm>
              <a:off x="3552" y="2624"/>
              <a:ext cx="2" cy="422"/>
            </a:xfrm>
            <a:custGeom>
              <a:avLst/>
              <a:gdLst>
                <a:gd name="T0" fmla="*/ 0 w 2"/>
                <a:gd name="T1" fmla="*/ 0 h 422"/>
                <a:gd name="T2" fmla="*/ 2 w 2"/>
                <a:gd name="T3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422">
                  <a:moveTo>
                    <a:pt x="0" y="0"/>
                  </a:moveTo>
                  <a:lnTo>
                    <a:pt x="2" y="422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0415" name="Oval 191"/>
            <p:cNvSpPr>
              <a:spLocks noChangeArrowheads="1"/>
            </p:cNvSpPr>
            <p:nvPr/>
          </p:nvSpPr>
          <p:spPr bwMode="auto">
            <a:xfrm>
              <a:off x="2920" y="256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416" name="Oval 192"/>
            <p:cNvSpPr>
              <a:spLocks noChangeArrowheads="1"/>
            </p:cNvSpPr>
            <p:nvPr/>
          </p:nvSpPr>
          <p:spPr bwMode="auto">
            <a:xfrm>
              <a:off x="3520" y="256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417" name="Oval 193"/>
            <p:cNvSpPr>
              <a:spLocks noChangeArrowheads="1"/>
            </p:cNvSpPr>
            <p:nvPr/>
          </p:nvSpPr>
          <p:spPr bwMode="auto">
            <a:xfrm>
              <a:off x="3528" y="302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418" name="Text Box 194"/>
            <p:cNvSpPr txBox="1">
              <a:spLocks noChangeArrowheads="1"/>
            </p:cNvSpPr>
            <p:nvPr/>
          </p:nvSpPr>
          <p:spPr bwMode="auto">
            <a:xfrm>
              <a:off x="3528" y="26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5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180419" name="Text Box 195"/>
            <p:cNvSpPr txBox="1">
              <a:spLocks noChangeArrowheads="1"/>
            </p:cNvSpPr>
            <p:nvPr/>
          </p:nvSpPr>
          <p:spPr bwMode="auto">
            <a:xfrm>
              <a:off x="3576" y="283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80420" name="Text Box 196"/>
            <p:cNvSpPr txBox="1">
              <a:spLocks noChangeArrowheads="1"/>
            </p:cNvSpPr>
            <p:nvPr/>
          </p:nvSpPr>
          <p:spPr bwMode="auto">
            <a:xfrm>
              <a:off x="3528" y="2272"/>
              <a:ext cx="18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3</a:t>
              </a:r>
              <a:endParaRPr lang="en-US" altLang="zh-CN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02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8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03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03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8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03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03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03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03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03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03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03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03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autoUpdateAnimBg="0"/>
      <p:bldP spid="180292" grpId="0" animBg="1"/>
      <p:bldP spid="180293" grpId="0" animBg="1"/>
      <p:bldP spid="180294" grpId="0" animBg="1"/>
      <p:bldP spid="180295" grpId="0" animBg="1"/>
      <p:bldP spid="180296" grpId="0" animBg="1"/>
      <p:bldP spid="180297" grpId="0" animBg="1"/>
      <p:bldP spid="18029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02EE-0B15-48E3-A24E-8DEBA2F39A1A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9009-A961-4FFF-96BA-73A0D19B6B19}" type="slidenum">
              <a:rPr lang="en-US" altLang="zh-CN"/>
              <a:pPr/>
              <a:t>37</a:t>
            </a:fld>
            <a:r>
              <a:rPr lang="en-US" altLang="zh-CN"/>
              <a:t>/60</a:t>
            </a: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106" y="404664"/>
            <a:ext cx="7329488" cy="459904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11.3 </a:t>
            </a:r>
            <a:r>
              <a:rPr lang="zh-CN" altLang="en-US" sz="2400" dirty="0" smtClean="0">
                <a:solidFill>
                  <a:srgbClr val="FF0000"/>
                </a:solidFill>
              </a:rPr>
              <a:t>根树及其应用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042988" y="1052513"/>
            <a:ext cx="777398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11.3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如果一个有向图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的基图是树，则称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有向树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971550" y="2276475"/>
            <a:ext cx="78486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11. 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 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在下图中，图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～图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所示的有向图均为有向树。在有向树中，我们主要讨论像图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、图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所示的有向树，它们均称为根树。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87D9-0617-4911-9A75-67CDE8757B3A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10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AA81-E965-4F18-8403-74C7929D4CB0}" type="slidenum">
              <a:rPr lang="en-US" altLang="zh-CN"/>
              <a:pPr/>
              <a:t>38</a:t>
            </a:fld>
            <a:r>
              <a:rPr lang="en-US" altLang="zh-CN"/>
              <a:t>/60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1042988" y="1052513"/>
            <a:ext cx="777398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11.3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如果一个有向图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的基图是树，则称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为有向树。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971550" y="2276475"/>
            <a:ext cx="78486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11. 4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在下图中，图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所示的有向图均为有向树。在有向树中，我们主要讨论像图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所示的有向树，它们均称为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根树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230405" name="Group 5"/>
          <p:cNvGrpSpPr>
            <a:grpSpLocks/>
          </p:cNvGrpSpPr>
          <p:nvPr/>
        </p:nvGrpSpPr>
        <p:grpSpPr bwMode="auto">
          <a:xfrm>
            <a:off x="1219200" y="4343400"/>
            <a:ext cx="1692275" cy="2114550"/>
            <a:chOff x="768" y="2784"/>
            <a:chExt cx="1066" cy="1332"/>
          </a:xfrm>
        </p:grpSpPr>
        <p:sp>
          <p:nvSpPr>
            <p:cNvPr id="230406" name="Line 6"/>
            <p:cNvSpPr>
              <a:spLocks noChangeShapeType="1"/>
            </p:cNvSpPr>
            <p:nvPr/>
          </p:nvSpPr>
          <p:spPr bwMode="auto">
            <a:xfrm flipH="1">
              <a:off x="816" y="2813"/>
              <a:ext cx="28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07" name="Line 7"/>
            <p:cNvSpPr>
              <a:spLocks noChangeShapeType="1"/>
            </p:cNvSpPr>
            <p:nvPr/>
          </p:nvSpPr>
          <p:spPr bwMode="auto">
            <a:xfrm>
              <a:off x="1133" y="3360"/>
              <a:ext cx="0" cy="24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08" name="Freeform 8"/>
            <p:cNvSpPr>
              <a:spLocks/>
            </p:cNvSpPr>
            <p:nvPr/>
          </p:nvSpPr>
          <p:spPr bwMode="auto">
            <a:xfrm>
              <a:off x="1488" y="2843"/>
              <a:ext cx="299" cy="471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09" name="Freeform 9"/>
            <p:cNvSpPr>
              <a:spLocks/>
            </p:cNvSpPr>
            <p:nvPr/>
          </p:nvSpPr>
          <p:spPr bwMode="auto">
            <a:xfrm>
              <a:off x="823" y="3648"/>
              <a:ext cx="280" cy="155"/>
            </a:xfrm>
            <a:custGeom>
              <a:avLst/>
              <a:gdLst>
                <a:gd name="T0" fmla="*/ 280 w 280"/>
                <a:gd name="T1" fmla="*/ 0 h 155"/>
                <a:gd name="T2" fmla="*/ 0 w 280"/>
                <a:gd name="T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0" h="155">
                  <a:moveTo>
                    <a:pt x="280" y="0"/>
                  </a:moveTo>
                  <a:lnTo>
                    <a:pt x="0" y="15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0" name="Line 10"/>
            <p:cNvSpPr>
              <a:spLocks noChangeShapeType="1"/>
            </p:cNvSpPr>
            <p:nvPr/>
          </p:nvSpPr>
          <p:spPr bwMode="auto">
            <a:xfrm>
              <a:off x="1133" y="2832"/>
              <a:ext cx="0" cy="4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1" name="Text Box 11"/>
            <p:cNvSpPr txBox="1">
              <a:spLocks noChangeArrowheads="1"/>
            </p:cNvSpPr>
            <p:nvPr/>
          </p:nvSpPr>
          <p:spPr bwMode="auto">
            <a:xfrm>
              <a:off x="1157" y="3840"/>
              <a:ext cx="2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(a)</a:t>
              </a:r>
            </a:p>
          </p:txBody>
        </p:sp>
        <p:sp>
          <p:nvSpPr>
            <p:cNvPr id="230412" name="Oval 12"/>
            <p:cNvSpPr>
              <a:spLocks noChangeArrowheads="1"/>
            </p:cNvSpPr>
            <p:nvPr/>
          </p:nvSpPr>
          <p:spPr bwMode="auto">
            <a:xfrm>
              <a:off x="768" y="278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3" name="Oval 13"/>
            <p:cNvSpPr>
              <a:spLocks noChangeArrowheads="1"/>
            </p:cNvSpPr>
            <p:nvPr/>
          </p:nvSpPr>
          <p:spPr bwMode="auto">
            <a:xfrm>
              <a:off x="1104" y="278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4" name="Oval 14"/>
            <p:cNvSpPr>
              <a:spLocks noChangeArrowheads="1"/>
            </p:cNvSpPr>
            <p:nvPr/>
          </p:nvSpPr>
          <p:spPr bwMode="auto">
            <a:xfrm>
              <a:off x="1440" y="278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5" name="Oval 15"/>
            <p:cNvSpPr>
              <a:spLocks noChangeArrowheads="1"/>
            </p:cNvSpPr>
            <p:nvPr/>
          </p:nvSpPr>
          <p:spPr bwMode="auto">
            <a:xfrm>
              <a:off x="1776" y="278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6" name="Oval 16"/>
            <p:cNvSpPr>
              <a:spLocks noChangeArrowheads="1"/>
            </p:cNvSpPr>
            <p:nvPr/>
          </p:nvSpPr>
          <p:spPr bwMode="auto">
            <a:xfrm>
              <a:off x="768" y="32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7" name="Oval 17"/>
            <p:cNvSpPr>
              <a:spLocks noChangeArrowheads="1"/>
            </p:cNvSpPr>
            <p:nvPr/>
          </p:nvSpPr>
          <p:spPr bwMode="auto">
            <a:xfrm>
              <a:off x="1104" y="32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8" name="Oval 18"/>
            <p:cNvSpPr>
              <a:spLocks noChangeArrowheads="1"/>
            </p:cNvSpPr>
            <p:nvPr/>
          </p:nvSpPr>
          <p:spPr bwMode="auto">
            <a:xfrm>
              <a:off x="1440" y="32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19" name="Oval 19"/>
            <p:cNvSpPr>
              <a:spLocks noChangeArrowheads="1"/>
            </p:cNvSpPr>
            <p:nvPr/>
          </p:nvSpPr>
          <p:spPr bwMode="auto">
            <a:xfrm>
              <a:off x="1104" y="360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20" name="Oval 20"/>
            <p:cNvSpPr>
              <a:spLocks noChangeArrowheads="1"/>
            </p:cNvSpPr>
            <p:nvPr/>
          </p:nvSpPr>
          <p:spPr bwMode="auto">
            <a:xfrm>
              <a:off x="768" y="379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21" name="Oval 21"/>
            <p:cNvSpPr>
              <a:spLocks noChangeArrowheads="1"/>
            </p:cNvSpPr>
            <p:nvPr/>
          </p:nvSpPr>
          <p:spPr bwMode="auto">
            <a:xfrm>
              <a:off x="1440" y="354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22" name="Oval 22"/>
            <p:cNvSpPr>
              <a:spLocks noChangeArrowheads="1"/>
            </p:cNvSpPr>
            <p:nvPr/>
          </p:nvSpPr>
          <p:spPr bwMode="auto">
            <a:xfrm>
              <a:off x="1776" y="354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23" name="Oval 23"/>
            <p:cNvSpPr>
              <a:spLocks noChangeArrowheads="1"/>
            </p:cNvSpPr>
            <p:nvPr/>
          </p:nvSpPr>
          <p:spPr bwMode="auto">
            <a:xfrm>
              <a:off x="1440" y="379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24" name="Line 24"/>
            <p:cNvSpPr>
              <a:spLocks noChangeShapeType="1"/>
            </p:cNvSpPr>
            <p:nvPr/>
          </p:nvSpPr>
          <p:spPr bwMode="auto">
            <a:xfrm flipH="1">
              <a:off x="816" y="3317"/>
              <a:ext cx="28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25" name="Line 25"/>
            <p:cNvSpPr>
              <a:spLocks noChangeShapeType="1"/>
            </p:cNvSpPr>
            <p:nvPr/>
          </p:nvSpPr>
          <p:spPr bwMode="auto">
            <a:xfrm flipH="1">
              <a:off x="1152" y="3317"/>
              <a:ext cx="28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26" name="Line 26"/>
            <p:cNvSpPr>
              <a:spLocks noChangeShapeType="1"/>
            </p:cNvSpPr>
            <p:nvPr/>
          </p:nvSpPr>
          <p:spPr bwMode="auto">
            <a:xfrm>
              <a:off x="1467" y="3360"/>
              <a:ext cx="0" cy="184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27" name="Line 27"/>
            <p:cNvSpPr>
              <a:spLocks noChangeShapeType="1"/>
            </p:cNvSpPr>
            <p:nvPr/>
          </p:nvSpPr>
          <p:spPr bwMode="auto">
            <a:xfrm>
              <a:off x="1467" y="2832"/>
              <a:ext cx="0" cy="4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28" name="Freeform 28"/>
            <p:cNvSpPr>
              <a:spLocks/>
            </p:cNvSpPr>
            <p:nvPr/>
          </p:nvSpPr>
          <p:spPr bwMode="auto">
            <a:xfrm flipV="1">
              <a:off x="1161" y="3648"/>
              <a:ext cx="288" cy="153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29" name="Arc 29"/>
            <p:cNvSpPr>
              <a:spLocks/>
            </p:cNvSpPr>
            <p:nvPr/>
          </p:nvSpPr>
          <p:spPr bwMode="auto">
            <a:xfrm>
              <a:off x="816" y="3072"/>
              <a:ext cx="288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30" name="Oval 30"/>
            <p:cNvSpPr>
              <a:spLocks noChangeArrowheads="1"/>
            </p:cNvSpPr>
            <p:nvPr/>
          </p:nvSpPr>
          <p:spPr bwMode="auto">
            <a:xfrm>
              <a:off x="768" y="303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31" name="Arc 31"/>
            <p:cNvSpPr>
              <a:spLocks/>
            </p:cNvSpPr>
            <p:nvPr/>
          </p:nvSpPr>
          <p:spPr bwMode="auto">
            <a:xfrm flipH="1" flipV="1">
              <a:off x="1497" y="3333"/>
              <a:ext cx="288" cy="2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0432" name="Group 32"/>
          <p:cNvGrpSpPr>
            <a:grpSpLocks/>
          </p:cNvGrpSpPr>
          <p:nvPr/>
        </p:nvGrpSpPr>
        <p:grpSpPr bwMode="auto">
          <a:xfrm>
            <a:off x="3373438" y="4343400"/>
            <a:ext cx="1449387" cy="2114550"/>
            <a:chOff x="2199" y="2736"/>
            <a:chExt cx="913" cy="1332"/>
          </a:xfrm>
        </p:grpSpPr>
        <p:sp>
          <p:nvSpPr>
            <p:cNvPr id="230433" name="Line 33"/>
            <p:cNvSpPr>
              <a:spLocks noChangeShapeType="1"/>
            </p:cNvSpPr>
            <p:nvPr/>
          </p:nvSpPr>
          <p:spPr bwMode="auto">
            <a:xfrm flipH="1" flipV="1">
              <a:off x="2706" y="2765"/>
              <a:ext cx="369" cy="17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34" name="Line 34"/>
            <p:cNvSpPr>
              <a:spLocks noChangeShapeType="1"/>
            </p:cNvSpPr>
            <p:nvPr/>
          </p:nvSpPr>
          <p:spPr bwMode="auto">
            <a:xfrm>
              <a:off x="2690" y="3312"/>
              <a:ext cx="0" cy="24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35" name="Freeform 35"/>
            <p:cNvSpPr>
              <a:spLocks/>
            </p:cNvSpPr>
            <p:nvPr/>
          </p:nvSpPr>
          <p:spPr bwMode="auto">
            <a:xfrm>
              <a:off x="2382" y="2765"/>
              <a:ext cx="276" cy="173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36" name="Freeform 36"/>
            <p:cNvSpPr>
              <a:spLocks/>
            </p:cNvSpPr>
            <p:nvPr/>
          </p:nvSpPr>
          <p:spPr bwMode="auto">
            <a:xfrm>
              <a:off x="2380" y="3600"/>
              <a:ext cx="280" cy="155"/>
            </a:xfrm>
            <a:custGeom>
              <a:avLst/>
              <a:gdLst>
                <a:gd name="T0" fmla="*/ 280 w 280"/>
                <a:gd name="T1" fmla="*/ 0 h 155"/>
                <a:gd name="T2" fmla="*/ 0 w 280"/>
                <a:gd name="T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0" h="155">
                  <a:moveTo>
                    <a:pt x="280" y="0"/>
                  </a:moveTo>
                  <a:lnTo>
                    <a:pt x="0" y="15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37" name="Line 37"/>
            <p:cNvSpPr>
              <a:spLocks noChangeShapeType="1"/>
            </p:cNvSpPr>
            <p:nvPr/>
          </p:nvSpPr>
          <p:spPr bwMode="auto">
            <a:xfrm>
              <a:off x="2690" y="2784"/>
              <a:ext cx="0" cy="4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38" name="Text Box 38"/>
            <p:cNvSpPr txBox="1">
              <a:spLocks noChangeArrowheads="1"/>
            </p:cNvSpPr>
            <p:nvPr/>
          </p:nvSpPr>
          <p:spPr bwMode="auto">
            <a:xfrm>
              <a:off x="2529" y="3792"/>
              <a:ext cx="2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(b)</a:t>
              </a:r>
            </a:p>
          </p:txBody>
        </p:sp>
        <p:sp>
          <p:nvSpPr>
            <p:cNvPr id="230439" name="Oval 39"/>
            <p:cNvSpPr>
              <a:spLocks noChangeArrowheads="1"/>
            </p:cNvSpPr>
            <p:nvPr/>
          </p:nvSpPr>
          <p:spPr bwMode="auto">
            <a:xfrm>
              <a:off x="2199" y="331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40" name="Oval 40"/>
            <p:cNvSpPr>
              <a:spLocks noChangeArrowheads="1"/>
            </p:cNvSpPr>
            <p:nvPr/>
          </p:nvSpPr>
          <p:spPr bwMode="auto">
            <a:xfrm>
              <a:off x="2661" y="273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41" name="Oval 41"/>
            <p:cNvSpPr>
              <a:spLocks noChangeArrowheads="1"/>
            </p:cNvSpPr>
            <p:nvPr/>
          </p:nvSpPr>
          <p:spPr bwMode="auto">
            <a:xfrm>
              <a:off x="2477" y="331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42" name="Oval 42"/>
            <p:cNvSpPr>
              <a:spLocks noChangeArrowheads="1"/>
            </p:cNvSpPr>
            <p:nvPr/>
          </p:nvSpPr>
          <p:spPr bwMode="auto">
            <a:xfrm>
              <a:off x="3054" y="344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43" name="Oval 43"/>
            <p:cNvSpPr>
              <a:spLocks noChangeArrowheads="1"/>
            </p:cNvSpPr>
            <p:nvPr/>
          </p:nvSpPr>
          <p:spPr bwMode="auto">
            <a:xfrm>
              <a:off x="2661" y="355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44" name="Oval 44"/>
            <p:cNvSpPr>
              <a:spLocks noChangeArrowheads="1"/>
            </p:cNvSpPr>
            <p:nvPr/>
          </p:nvSpPr>
          <p:spPr bwMode="auto">
            <a:xfrm>
              <a:off x="2325" y="374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45" name="Oval 45"/>
            <p:cNvSpPr>
              <a:spLocks noChangeArrowheads="1"/>
            </p:cNvSpPr>
            <p:nvPr/>
          </p:nvSpPr>
          <p:spPr bwMode="auto">
            <a:xfrm>
              <a:off x="2997" y="374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46" name="Line 46"/>
            <p:cNvSpPr>
              <a:spLocks noChangeShapeType="1"/>
            </p:cNvSpPr>
            <p:nvPr/>
          </p:nvSpPr>
          <p:spPr bwMode="auto">
            <a:xfrm flipH="1" flipV="1">
              <a:off x="2391" y="2976"/>
              <a:ext cx="115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47" name="Line 47"/>
            <p:cNvSpPr>
              <a:spLocks noChangeShapeType="1"/>
            </p:cNvSpPr>
            <p:nvPr/>
          </p:nvSpPr>
          <p:spPr bwMode="auto">
            <a:xfrm flipH="1">
              <a:off x="2235" y="2976"/>
              <a:ext cx="115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48" name="Line 48"/>
            <p:cNvSpPr>
              <a:spLocks noChangeShapeType="1"/>
            </p:cNvSpPr>
            <p:nvPr/>
          </p:nvSpPr>
          <p:spPr bwMode="auto">
            <a:xfrm>
              <a:off x="3081" y="2985"/>
              <a:ext cx="0" cy="4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49" name="Freeform 49"/>
            <p:cNvSpPr>
              <a:spLocks/>
            </p:cNvSpPr>
            <p:nvPr/>
          </p:nvSpPr>
          <p:spPr bwMode="auto">
            <a:xfrm flipV="1">
              <a:off x="2718" y="3600"/>
              <a:ext cx="288" cy="153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50" name="Oval 50"/>
            <p:cNvSpPr>
              <a:spLocks noChangeArrowheads="1"/>
            </p:cNvSpPr>
            <p:nvPr/>
          </p:nvSpPr>
          <p:spPr bwMode="auto">
            <a:xfrm>
              <a:off x="2349" y="2937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51" name="Oval 51"/>
            <p:cNvSpPr>
              <a:spLocks noChangeArrowheads="1"/>
            </p:cNvSpPr>
            <p:nvPr/>
          </p:nvSpPr>
          <p:spPr bwMode="auto">
            <a:xfrm>
              <a:off x="3054" y="2937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52" name="Oval 52"/>
            <p:cNvSpPr>
              <a:spLocks noChangeArrowheads="1"/>
            </p:cNvSpPr>
            <p:nvPr/>
          </p:nvSpPr>
          <p:spPr bwMode="auto">
            <a:xfrm>
              <a:off x="2972" y="359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53" name="Line 53"/>
            <p:cNvSpPr>
              <a:spLocks noChangeShapeType="1"/>
            </p:cNvSpPr>
            <p:nvPr/>
          </p:nvSpPr>
          <p:spPr bwMode="auto">
            <a:xfrm flipH="1" flipV="1">
              <a:off x="2709" y="3273"/>
              <a:ext cx="288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54" name="Oval 54"/>
            <p:cNvSpPr>
              <a:spLocks noChangeArrowheads="1"/>
            </p:cNvSpPr>
            <p:nvPr/>
          </p:nvSpPr>
          <p:spPr bwMode="auto">
            <a:xfrm>
              <a:off x="2661" y="324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0455" name="Group 55"/>
          <p:cNvGrpSpPr>
            <a:grpSpLocks/>
          </p:cNvGrpSpPr>
          <p:nvPr/>
        </p:nvGrpSpPr>
        <p:grpSpPr bwMode="auto">
          <a:xfrm>
            <a:off x="5286375" y="4343400"/>
            <a:ext cx="1689100" cy="2114550"/>
            <a:chOff x="3429" y="2736"/>
            <a:chExt cx="1064" cy="1332"/>
          </a:xfrm>
        </p:grpSpPr>
        <p:sp>
          <p:nvSpPr>
            <p:cNvPr id="230456" name="Text Box 56"/>
            <p:cNvSpPr txBox="1">
              <a:spLocks noChangeArrowheads="1"/>
            </p:cNvSpPr>
            <p:nvPr/>
          </p:nvSpPr>
          <p:spPr bwMode="auto">
            <a:xfrm>
              <a:off x="3759" y="3792"/>
              <a:ext cx="2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(c)</a:t>
              </a:r>
            </a:p>
          </p:txBody>
        </p:sp>
        <p:sp>
          <p:nvSpPr>
            <p:cNvPr id="230457" name="Line 57"/>
            <p:cNvSpPr>
              <a:spLocks noChangeShapeType="1"/>
            </p:cNvSpPr>
            <p:nvPr/>
          </p:nvSpPr>
          <p:spPr bwMode="auto">
            <a:xfrm flipH="1">
              <a:off x="3936" y="3600"/>
              <a:ext cx="369" cy="17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58" name="Line 58"/>
            <p:cNvSpPr>
              <a:spLocks noChangeShapeType="1"/>
            </p:cNvSpPr>
            <p:nvPr/>
          </p:nvSpPr>
          <p:spPr bwMode="auto">
            <a:xfrm flipV="1">
              <a:off x="3920" y="2986"/>
              <a:ext cx="0" cy="24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59" name="Freeform 59"/>
            <p:cNvSpPr>
              <a:spLocks/>
            </p:cNvSpPr>
            <p:nvPr/>
          </p:nvSpPr>
          <p:spPr bwMode="auto">
            <a:xfrm flipV="1">
              <a:off x="3612" y="3600"/>
              <a:ext cx="276" cy="173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60" name="Freeform 60"/>
            <p:cNvSpPr>
              <a:spLocks/>
            </p:cNvSpPr>
            <p:nvPr/>
          </p:nvSpPr>
          <p:spPr bwMode="auto">
            <a:xfrm flipV="1">
              <a:off x="3610" y="2783"/>
              <a:ext cx="280" cy="155"/>
            </a:xfrm>
            <a:custGeom>
              <a:avLst/>
              <a:gdLst>
                <a:gd name="T0" fmla="*/ 280 w 280"/>
                <a:gd name="T1" fmla="*/ 0 h 155"/>
                <a:gd name="T2" fmla="*/ 0 w 280"/>
                <a:gd name="T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0" h="155">
                  <a:moveTo>
                    <a:pt x="280" y="0"/>
                  </a:moveTo>
                  <a:lnTo>
                    <a:pt x="0" y="15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61" name="Line 61"/>
            <p:cNvSpPr>
              <a:spLocks noChangeShapeType="1"/>
            </p:cNvSpPr>
            <p:nvPr/>
          </p:nvSpPr>
          <p:spPr bwMode="auto">
            <a:xfrm flipV="1">
              <a:off x="3920" y="3299"/>
              <a:ext cx="0" cy="4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62" name="Oval 62"/>
            <p:cNvSpPr>
              <a:spLocks noChangeArrowheads="1"/>
            </p:cNvSpPr>
            <p:nvPr/>
          </p:nvSpPr>
          <p:spPr bwMode="auto">
            <a:xfrm flipV="1">
              <a:off x="3429" y="316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63" name="Oval 63"/>
            <p:cNvSpPr>
              <a:spLocks noChangeArrowheads="1"/>
            </p:cNvSpPr>
            <p:nvPr/>
          </p:nvSpPr>
          <p:spPr bwMode="auto">
            <a:xfrm flipV="1">
              <a:off x="3891" y="374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64" name="Oval 64"/>
            <p:cNvSpPr>
              <a:spLocks noChangeArrowheads="1"/>
            </p:cNvSpPr>
            <p:nvPr/>
          </p:nvSpPr>
          <p:spPr bwMode="auto">
            <a:xfrm flipV="1">
              <a:off x="3707" y="316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65" name="Oval 65"/>
            <p:cNvSpPr>
              <a:spLocks noChangeArrowheads="1"/>
            </p:cNvSpPr>
            <p:nvPr/>
          </p:nvSpPr>
          <p:spPr bwMode="auto">
            <a:xfrm flipV="1">
              <a:off x="4281" y="304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66" name="Oval 66"/>
            <p:cNvSpPr>
              <a:spLocks noChangeArrowheads="1"/>
            </p:cNvSpPr>
            <p:nvPr/>
          </p:nvSpPr>
          <p:spPr bwMode="auto">
            <a:xfrm flipV="1">
              <a:off x="3891" y="292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67" name="Oval 67"/>
            <p:cNvSpPr>
              <a:spLocks noChangeArrowheads="1"/>
            </p:cNvSpPr>
            <p:nvPr/>
          </p:nvSpPr>
          <p:spPr bwMode="auto">
            <a:xfrm flipV="1">
              <a:off x="3555" y="273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68" name="Oval 68"/>
            <p:cNvSpPr>
              <a:spLocks noChangeArrowheads="1"/>
            </p:cNvSpPr>
            <p:nvPr/>
          </p:nvSpPr>
          <p:spPr bwMode="auto">
            <a:xfrm flipV="1">
              <a:off x="4227" y="273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69" name="Line 69"/>
            <p:cNvSpPr>
              <a:spLocks noChangeShapeType="1"/>
            </p:cNvSpPr>
            <p:nvPr/>
          </p:nvSpPr>
          <p:spPr bwMode="auto">
            <a:xfrm flipH="1">
              <a:off x="3621" y="3217"/>
              <a:ext cx="115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70" name="Line 70"/>
            <p:cNvSpPr>
              <a:spLocks noChangeShapeType="1"/>
            </p:cNvSpPr>
            <p:nvPr/>
          </p:nvSpPr>
          <p:spPr bwMode="auto">
            <a:xfrm flipH="1" flipV="1">
              <a:off x="3465" y="3217"/>
              <a:ext cx="115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71" name="Line 71"/>
            <p:cNvSpPr>
              <a:spLocks noChangeShapeType="1"/>
            </p:cNvSpPr>
            <p:nvPr/>
          </p:nvSpPr>
          <p:spPr bwMode="auto">
            <a:xfrm flipV="1">
              <a:off x="4311" y="3098"/>
              <a:ext cx="0" cy="4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72" name="Freeform 72"/>
            <p:cNvSpPr>
              <a:spLocks/>
            </p:cNvSpPr>
            <p:nvPr/>
          </p:nvSpPr>
          <p:spPr bwMode="auto">
            <a:xfrm>
              <a:off x="3948" y="2785"/>
              <a:ext cx="288" cy="153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73" name="Oval 73"/>
            <p:cNvSpPr>
              <a:spLocks noChangeArrowheads="1"/>
            </p:cNvSpPr>
            <p:nvPr/>
          </p:nvSpPr>
          <p:spPr bwMode="auto">
            <a:xfrm flipV="1">
              <a:off x="3579" y="354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74" name="Oval 74"/>
            <p:cNvSpPr>
              <a:spLocks noChangeArrowheads="1"/>
            </p:cNvSpPr>
            <p:nvPr/>
          </p:nvSpPr>
          <p:spPr bwMode="auto">
            <a:xfrm flipV="1">
              <a:off x="4284" y="354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75" name="Oval 75"/>
            <p:cNvSpPr>
              <a:spLocks noChangeArrowheads="1"/>
            </p:cNvSpPr>
            <p:nvPr/>
          </p:nvSpPr>
          <p:spPr bwMode="auto">
            <a:xfrm flipV="1">
              <a:off x="4137" y="304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76" name="Line 76"/>
            <p:cNvSpPr>
              <a:spLocks noChangeShapeType="1"/>
            </p:cNvSpPr>
            <p:nvPr/>
          </p:nvSpPr>
          <p:spPr bwMode="auto">
            <a:xfrm flipH="1">
              <a:off x="4340" y="3098"/>
              <a:ext cx="115" cy="46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77" name="Oval 77"/>
            <p:cNvSpPr>
              <a:spLocks noChangeArrowheads="1"/>
            </p:cNvSpPr>
            <p:nvPr/>
          </p:nvSpPr>
          <p:spPr bwMode="auto">
            <a:xfrm flipV="1">
              <a:off x="3891" y="324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78" name="Line 78"/>
            <p:cNvSpPr>
              <a:spLocks noChangeShapeType="1"/>
            </p:cNvSpPr>
            <p:nvPr/>
          </p:nvSpPr>
          <p:spPr bwMode="auto">
            <a:xfrm flipH="1" flipV="1">
              <a:off x="4175" y="3098"/>
              <a:ext cx="115" cy="46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79" name="Oval 79"/>
            <p:cNvSpPr>
              <a:spLocks noChangeArrowheads="1"/>
            </p:cNvSpPr>
            <p:nvPr/>
          </p:nvSpPr>
          <p:spPr bwMode="auto">
            <a:xfrm flipV="1">
              <a:off x="4435" y="304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0480" name="Group 80"/>
          <p:cNvGrpSpPr>
            <a:grpSpLocks/>
          </p:cNvGrpSpPr>
          <p:nvPr/>
        </p:nvGrpSpPr>
        <p:grpSpPr bwMode="auto">
          <a:xfrm>
            <a:off x="7439025" y="4343400"/>
            <a:ext cx="1449388" cy="2114550"/>
            <a:chOff x="4686" y="2583"/>
            <a:chExt cx="913" cy="1332"/>
          </a:xfrm>
        </p:grpSpPr>
        <p:sp>
          <p:nvSpPr>
            <p:cNvPr id="230481" name="Line 81"/>
            <p:cNvSpPr>
              <a:spLocks noChangeShapeType="1"/>
            </p:cNvSpPr>
            <p:nvPr/>
          </p:nvSpPr>
          <p:spPr bwMode="auto">
            <a:xfrm flipH="1" flipV="1">
              <a:off x="5202" y="2621"/>
              <a:ext cx="369" cy="17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82" name="Line 82"/>
            <p:cNvSpPr>
              <a:spLocks noChangeShapeType="1"/>
            </p:cNvSpPr>
            <p:nvPr/>
          </p:nvSpPr>
          <p:spPr bwMode="auto">
            <a:xfrm>
              <a:off x="5177" y="3159"/>
              <a:ext cx="0" cy="24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83" name="Freeform 83"/>
            <p:cNvSpPr>
              <a:spLocks/>
            </p:cNvSpPr>
            <p:nvPr/>
          </p:nvSpPr>
          <p:spPr bwMode="auto">
            <a:xfrm>
              <a:off x="4860" y="2621"/>
              <a:ext cx="276" cy="173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84" name="Freeform 84"/>
            <p:cNvSpPr>
              <a:spLocks/>
            </p:cNvSpPr>
            <p:nvPr/>
          </p:nvSpPr>
          <p:spPr bwMode="auto">
            <a:xfrm>
              <a:off x="4867" y="3447"/>
              <a:ext cx="280" cy="155"/>
            </a:xfrm>
            <a:custGeom>
              <a:avLst/>
              <a:gdLst>
                <a:gd name="T0" fmla="*/ 280 w 280"/>
                <a:gd name="T1" fmla="*/ 0 h 155"/>
                <a:gd name="T2" fmla="*/ 0 w 280"/>
                <a:gd name="T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0" h="155">
                  <a:moveTo>
                    <a:pt x="280" y="0"/>
                  </a:moveTo>
                  <a:lnTo>
                    <a:pt x="0" y="15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85" name="Line 85"/>
            <p:cNvSpPr>
              <a:spLocks noChangeShapeType="1"/>
            </p:cNvSpPr>
            <p:nvPr/>
          </p:nvSpPr>
          <p:spPr bwMode="auto">
            <a:xfrm>
              <a:off x="5177" y="2649"/>
              <a:ext cx="0" cy="4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86" name="Text Box 86"/>
            <p:cNvSpPr txBox="1">
              <a:spLocks noChangeArrowheads="1"/>
            </p:cNvSpPr>
            <p:nvPr/>
          </p:nvSpPr>
          <p:spPr bwMode="auto">
            <a:xfrm>
              <a:off x="5016" y="3639"/>
              <a:ext cx="2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(d)</a:t>
              </a:r>
            </a:p>
          </p:txBody>
        </p:sp>
        <p:sp>
          <p:nvSpPr>
            <p:cNvPr id="230487" name="Oval 87"/>
            <p:cNvSpPr>
              <a:spLocks noChangeArrowheads="1"/>
            </p:cNvSpPr>
            <p:nvPr/>
          </p:nvSpPr>
          <p:spPr bwMode="auto">
            <a:xfrm>
              <a:off x="4686" y="315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88" name="Oval 88"/>
            <p:cNvSpPr>
              <a:spLocks noChangeArrowheads="1"/>
            </p:cNvSpPr>
            <p:nvPr/>
          </p:nvSpPr>
          <p:spPr bwMode="auto">
            <a:xfrm>
              <a:off x="5148" y="258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89" name="Oval 89"/>
            <p:cNvSpPr>
              <a:spLocks noChangeArrowheads="1"/>
            </p:cNvSpPr>
            <p:nvPr/>
          </p:nvSpPr>
          <p:spPr bwMode="auto">
            <a:xfrm>
              <a:off x="4964" y="315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90" name="Oval 90"/>
            <p:cNvSpPr>
              <a:spLocks noChangeArrowheads="1"/>
            </p:cNvSpPr>
            <p:nvPr/>
          </p:nvSpPr>
          <p:spPr bwMode="auto">
            <a:xfrm>
              <a:off x="5541" y="32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91" name="Oval 91"/>
            <p:cNvSpPr>
              <a:spLocks noChangeArrowheads="1"/>
            </p:cNvSpPr>
            <p:nvPr/>
          </p:nvSpPr>
          <p:spPr bwMode="auto">
            <a:xfrm>
              <a:off x="5148" y="339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92" name="Oval 92"/>
            <p:cNvSpPr>
              <a:spLocks noChangeArrowheads="1"/>
            </p:cNvSpPr>
            <p:nvPr/>
          </p:nvSpPr>
          <p:spPr bwMode="auto">
            <a:xfrm>
              <a:off x="4812" y="359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93" name="Oval 93"/>
            <p:cNvSpPr>
              <a:spLocks noChangeArrowheads="1"/>
            </p:cNvSpPr>
            <p:nvPr/>
          </p:nvSpPr>
          <p:spPr bwMode="auto">
            <a:xfrm>
              <a:off x="5484" y="359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94" name="Line 94"/>
            <p:cNvSpPr>
              <a:spLocks noChangeShapeType="1"/>
            </p:cNvSpPr>
            <p:nvPr/>
          </p:nvSpPr>
          <p:spPr bwMode="auto">
            <a:xfrm flipH="1" flipV="1">
              <a:off x="4878" y="2823"/>
              <a:ext cx="115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95" name="Line 95"/>
            <p:cNvSpPr>
              <a:spLocks noChangeShapeType="1"/>
            </p:cNvSpPr>
            <p:nvPr/>
          </p:nvSpPr>
          <p:spPr bwMode="auto">
            <a:xfrm flipH="1">
              <a:off x="4722" y="2823"/>
              <a:ext cx="115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96" name="Line 96"/>
            <p:cNvSpPr>
              <a:spLocks noChangeShapeType="1"/>
            </p:cNvSpPr>
            <p:nvPr/>
          </p:nvSpPr>
          <p:spPr bwMode="auto">
            <a:xfrm>
              <a:off x="5568" y="2832"/>
              <a:ext cx="0" cy="4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97" name="Freeform 97"/>
            <p:cNvSpPr>
              <a:spLocks/>
            </p:cNvSpPr>
            <p:nvPr/>
          </p:nvSpPr>
          <p:spPr bwMode="auto">
            <a:xfrm flipV="1">
              <a:off x="5205" y="3447"/>
              <a:ext cx="288" cy="153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98" name="Oval 98"/>
            <p:cNvSpPr>
              <a:spLocks noChangeArrowheads="1"/>
            </p:cNvSpPr>
            <p:nvPr/>
          </p:nvSpPr>
          <p:spPr bwMode="auto">
            <a:xfrm>
              <a:off x="4836" y="278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499" name="Oval 99"/>
            <p:cNvSpPr>
              <a:spLocks noChangeArrowheads="1"/>
            </p:cNvSpPr>
            <p:nvPr/>
          </p:nvSpPr>
          <p:spPr bwMode="auto">
            <a:xfrm>
              <a:off x="5541" y="278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500" name="Oval 100"/>
            <p:cNvSpPr>
              <a:spLocks noChangeArrowheads="1"/>
            </p:cNvSpPr>
            <p:nvPr/>
          </p:nvSpPr>
          <p:spPr bwMode="auto">
            <a:xfrm>
              <a:off x="5459" y="344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0501" name="Line 101"/>
            <p:cNvSpPr>
              <a:spLocks noChangeShapeType="1"/>
            </p:cNvSpPr>
            <p:nvPr/>
          </p:nvSpPr>
          <p:spPr bwMode="auto">
            <a:xfrm flipH="1" flipV="1">
              <a:off x="5196" y="3120"/>
              <a:ext cx="288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502" name="Oval 102"/>
            <p:cNvSpPr>
              <a:spLocks noChangeArrowheads="1"/>
            </p:cNvSpPr>
            <p:nvPr/>
          </p:nvSpPr>
          <p:spPr bwMode="auto">
            <a:xfrm>
              <a:off x="5148" y="3087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7" name="Rectangle 2"/>
          <p:cNvSpPr txBox="1">
            <a:spLocks noChangeArrowheads="1"/>
          </p:cNvSpPr>
          <p:nvPr/>
        </p:nvSpPr>
        <p:spPr bwMode="auto">
          <a:xfrm>
            <a:off x="1231106" y="404664"/>
            <a:ext cx="7329488" cy="45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smtClean="0">
                <a:solidFill>
                  <a:srgbClr val="FF0000"/>
                </a:solidFill>
              </a:rPr>
              <a:t>11.3 </a:t>
            </a:r>
            <a:r>
              <a:rPr lang="zh-CN" altLang="en-US" sz="2400" smtClean="0">
                <a:solidFill>
                  <a:srgbClr val="FF0000"/>
                </a:solidFill>
              </a:rPr>
              <a:t>根树及其应用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4EC1-576A-44A8-978B-2D02510EFFAE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CF80-CF5A-469C-BB1D-18A6E0E3DA2C}" type="slidenum">
              <a:rPr lang="en-US" altLang="zh-CN"/>
              <a:pPr/>
              <a:t>39</a:t>
            </a:fld>
            <a:r>
              <a:rPr lang="en-US" altLang="zh-CN"/>
              <a:t>/60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根树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1042988" y="1196975"/>
            <a:ext cx="7773987" cy="470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11.4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是一棵有向树，如果恰有一个结点的入度为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，其余所有结点的入度均为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根树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外向树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入度为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的结点称为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树根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；出度为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的结点称为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树叶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；入度为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，出度大于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的结点称为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内点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；又将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内点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树根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统称为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分支点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如果恰有一个结点的出度为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，其余所有结点的出度均为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内向树。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（如上例中的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(d))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203257" y="5265044"/>
            <a:ext cx="939800" cy="1459706"/>
            <a:chOff x="2199" y="2736"/>
            <a:chExt cx="913" cy="1332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 flipH="1" flipV="1">
              <a:off x="2706" y="2765"/>
              <a:ext cx="369" cy="17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2690" y="3312"/>
              <a:ext cx="0" cy="24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Freeform 35"/>
            <p:cNvSpPr>
              <a:spLocks/>
            </p:cNvSpPr>
            <p:nvPr/>
          </p:nvSpPr>
          <p:spPr bwMode="auto">
            <a:xfrm>
              <a:off x="2382" y="2765"/>
              <a:ext cx="276" cy="173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Freeform 36"/>
            <p:cNvSpPr>
              <a:spLocks/>
            </p:cNvSpPr>
            <p:nvPr/>
          </p:nvSpPr>
          <p:spPr bwMode="auto">
            <a:xfrm>
              <a:off x="2380" y="3600"/>
              <a:ext cx="280" cy="155"/>
            </a:xfrm>
            <a:custGeom>
              <a:avLst/>
              <a:gdLst>
                <a:gd name="T0" fmla="*/ 280 w 280"/>
                <a:gd name="T1" fmla="*/ 0 h 155"/>
                <a:gd name="T2" fmla="*/ 0 w 280"/>
                <a:gd name="T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0" h="155">
                  <a:moveTo>
                    <a:pt x="280" y="0"/>
                  </a:moveTo>
                  <a:lnTo>
                    <a:pt x="0" y="15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2690" y="2784"/>
              <a:ext cx="0" cy="4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2529" y="3792"/>
              <a:ext cx="2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(b)</a:t>
              </a:r>
            </a:p>
          </p:txBody>
        </p:sp>
        <p:sp>
          <p:nvSpPr>
            <p:cNvPr id="14" name="Oval 39"/>
            <p:cNvSpPr>
              <a:spLocks noChangeArrowheads="1"/>
            </p:cNvSpPr>
            <p:nvPr/>
          </p:nvSpPr>
          <p:spPr bwMode="auto">
            <a:xfrm>
              <a:off x="2199" y="331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40"/>
            <p:cNvSpPr>
              <a:spLocks noChangeArrowheads="1"/>
            </p:cNvSpPr>
            <p:nvPr/>
          </p:nvSpPr>
          <p:spPr bwMode="auto">
            <a:xfrm>
              <a:off x="2661" y="273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Oval 41"/>
            <p:cNvSpPr>
              <a:spLocks noChangeArrowheads="1"/>
            </p:cNvSpPr>
            <p:nvPr/>
          </p:nvSpPr>
          <p:spPr bwMode="auto">
            <a:xfrm>
              <a:off x="2477" y="331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Oval 42"/>
            <p:cNvSpPr>
              <a:spLocks noChangeArrowheads="1"/>
            </p:cNvSpPr>
            <p:nvPr/>
          </p:nvSpPr>
          <p:spPr bwMode="auto">
            <a:xfrm>
              <a:off x="3054" y="344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Oval 43"/>
            <p:cNvSpPr>
              <a:spLocks noChangeArrowheads="1"/>
            </p:cNvSpPr>
            <p:nvPr/>
          </p:nvSpPr>
          <p:spPr bwMode="auto">
            <a:xfrm>
              <a:off x="2661" y="355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Oval 44"/>
            <p:cNvSpPr>
              <a:spLocks noChangeArrowheads="1"/>
            </p:cNvSpPr>
            <p:nvPr/>
          </p:nvSpPr>
          <p:spPr bwMode="auto">
            <a:xfrm>
              <a:off x="2325" y="374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45"/>
            <p:cNvSpPr>
              <a:spLocks noChangeArrowheads="1"/>
            </p:cNvSpPr>
            <p:nvPr/>
          </p:nvSpPr>
          <p:spPr bwMode="auto">
            <a:xfrm>
              <a:off x="2997" y="374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 flipH="1" flipV="1">
              <a:off x="2391" y="2976"/>
              <a:ext cx="115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 flipH="1">
              <a:off x="2235" y="2976"/>
              <a:ext cx="115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48"/>
            <p:cNvSpPr>
              <a:spLocks noChangeShapeType="1"/>
            </p:cNvSpPr>
            <p:nvPr/>
          </p:nvSpPr>
          <p:spPr bwMode="auto">
            <a:xfrm>
              <a:off x="3081" y="2985"/>
              <a:ext cx="0" cy="4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/>
            </p:cNvSpPr>
            <p:nvPr/>
          </p:nvSpPr>
          <p:spPr bwMode="auto">
            <a:xfrm flipV="1">
              <a:off x="2718" y="3600"/>
              <a:ext cx="288" cy="153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50"/>
            <p:cNvSpPr>
              <a:spLocks noChangeArrowheads="1"/>
            </p:cNvSpPr>
            <p:nvPr/>
          </p:nvSpPr>
          <p:spPr bwMode="auto">
            <a:xfrm>
              <a:off x="2349" y="2937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Oval 51"/>
            <p:cNvSpPr>
              <a:spLocks noChangeArrowheads="1"/>
            </p:cNvSpPr>
            <p:nvPr/>
          </p:nvSpPr>
          <p:spPr bwMode="auto">
            <a:xfrm>
              <a:off x="3054" y="2937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Oval 52"/>
            <p:cNvSpPr>
              <a:spLocks noChangeArrowheads="1"/>
            </p:cNvSpPr>
            <p:nvPr/>
          </p:nvSpPr>
          <p:spPr bwMode="auto">
            <a:xfrm>
              <a:off x="2972" y="359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53"/>
            <p:cNvSpPr>
              <a:spLocks noChangeShapeType="1"/>
            </p:cNvSpPr>
            <p:nvPr/>
          </p:nvSpPr>
          <p:spPr bwMode="auto">
            <a:xfrm flipH="1" flipV="1">
              <a:off x="2709" y="3273"/>
              <a:ext cx="288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Oval 54"/>
            <p:cNvSpPr>
              <a:spLocks noChangeArrowheads="1"/>
            </p:cNvSpPr>
            <p:nvPr/>
          </p:nvSpPr>
          <p:spPr bwMode="auto">
            <a:xfrm>
              <a:off x="2661" y="324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80"/>
          <p:cNvGrpSpPr>
            <a:grpSpLocks/>
          </p:cNvGrpSpPr>
          <p:nvPr/>
        </p:nvGrpSpPr>
        <p:grpSpPr bwMode="auto">
          <a:xfrm>
            <a:off x="5822656" y="5322052"/>
            <a:ext cx="915988" cy="1432090"/>
            <a:chOff x="4686" y="2583"/>
            <a:chExt cx="913" cy="1332"/>
          </a:xfrm>
        </p:grpSpPr>
        <p:sp>
          <p:nvSpPr>
            <p:cNvPr id="31" name="Line 81"/>
            <p:cNvSpPr>
              <a:spLocks noChangeShapeType="1"/>
            </p:cNvSpPr>
            <p:nvPr/>
          </p:nvSpPr>
          <p:spPr bwMode="auto">
            <a:xfrm flipH="1" flipV="1">
              <a:off x="5202" y="2621"/>
              <a:ext cx="369" cy="17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82"/>
            <p:cNvSpPr>
              <a:spLocks noChangeShapeType="1"/>
            </p:cNvSpPr>
            <p:nvPr/>
          </p:nvSpPr>
          <p:spPr bwMode="auto">
            <a:xfrm>
              <a:off x="5177" y="3159"/>
              <a:ext cx="0" cy="24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4860" y="2621"/>
              <a:ext cx="276" cy="173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Freeform 84"/>
            <p:cNvSpPr>
              <a:spLocks/>
            </p:cNvSpPr>
            <p:nvPr/>
          </p:nvSpPr>
          <p:spPr bwMode="auto">
            <a:xfrm>
              <a:off x="4867" y="3447"/>
              <a:ext cx="280" cy="155"/>
            </a:xfrm>
            <a:custGeom>
              <a:avLst/>
              <a:gdLst>
                <a:gd name="T0" fmla="*/ 280 w 280"/>
                <a:gd name="T1" fmla="*/ 0 h 155"/>
                <a:gd name="T2" fmla="*/ 0 w 280"/>
                <a:gd name="T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0" h="155">
                  <a:moveTo>
                    <a:pt x="280" y="0"/>
                  </a:moveTo>
                  <a:lnTo>
                    <a:pt x="0" y="15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5177" y="2649"/>
              <a:ext cx="0" cy="4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Text Box 86"/>
            <p:cNvSpPr txBox="1">
              <a:spLocks noChangeArrowheads="1"/>
            </p:cNvSpPr>
            <p:nvPr/>
          </p:nvSpPr>
          <p:spPr bwMode="auto">
            <a:xfrm>
              <a:off x="5016" y="3639"/>
              <a:ext cx="2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(d)</a:t>
              </a:r>
            </a:p>
          </p:txBody>
        </p:sp>
        <p:sp>
          <p:nvSpPr>
            <p:cNvPr id="37" name="Oval 87"/>
            <p:cNvSpPr>
              <a:spLocks noChangeArrowheads="1"/>
            </p:cNvSpPr>
            <p:nvPr/>
          </p:nvSpPr>
          <p:spPr bwMode="auto">
            <a:xfrm>
              <a:off x="4686" y="315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Oval 88"/>
            <p:cNvSpPr>
              <a:spLocks noChangeArrowheads="1"/>
            </p:cNvSpPr>
            <p:nvPr/>
          </p:nvSpPr>
          <p:spPr bwMode="auto">
            <a:xfrm>
              <a:off x="5148" y="258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Oval 89"/>
            <p:cNvSpPr>
              <a:spLocks noChangeArrowheads="1"/>
            </p:cNvSpPr>
            <p:nvPr/>
          </p:nvSpPr>
          <p:spPr bwMode="auto">
            <a:xfrm>
              <a:off x="4964" y="315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Oval 90"/>
            <p:cNvSpPr>
              <a:spLocks noChangeArrowheads="1"/>
            </p:cNvSpPr>
            <p:nvPr/>
          </p:nvSpPr>
          <p:spPr bwMode="auto">
            <a:xfrm>
              <a:off x="5541" y="32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Oval 91"/>
            <p:cNvSpPr>
              <a:spLocks noChangeArrowheads="1"/>
            </p:cNvSpPr>
            <p:nvPr/>
          </p:nvSpPr>
          <p:spPr bwMode="auto">
            <a:xfrm>
              <a:off x="5148" y="339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Oval 92"/>
            <p:cNvSpPr>
              <a:spLocks noChangeArrowheads="1"/>
            </p:cNvSpPr>
            <p:nvPr/>
          </p:nvSpPr>
          <p:spPr bwMode="auto">
            <a:xfrm>
              <a:off x="4812" y="359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Oval 93"/>
            <p:cNvSpPr>
              <a:spLocks noChangeArrowheads="1"/>
            </p:cNvSpPr>
            <p:nvPr/>
          </p:nvSpPr>
          <p:spPr bwMode="auto">
            <a:xfrm>
              <a:off x="5484" y="359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94"/>
            <p:cNvSpPr>
              <a:spLocks noChangeShapeType="1"/>
            </p:cNvSpPr>
            <p:nvPr/>
          </p:nvSpPr>
          <p:spPr bwMode="auto">
            <a:xfrm flipH="1" flipV="1">
              <a:off x="4878" y="2823"/>
              <a:ext cx="115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95"/>
            <p:cNvSpPr>
              <a:spLocks noChangeShapeType="1"/>
            </p:cNvSpPr>
            <p:nvPr/>
          </p:nvSpPr>
          <p:spPr bwMode="auto">
            <a:xfrm flipH="1">
              <a:off x="4722" y="2823"/>
              <a:ext cx="115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96"/>
            <p:cNvSpPr>
              <a:spLocks noChangeShapeType="1"/>
            </p:cNvSpPr>
            <p:nvPr/>
          </p:nvSpPr>
          <p:spPr bwMode="auto">
            <a:xfrm>
              <a:off x="5568" y="2832"/>
              <a:ext cx="0" cy="4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Freeform 97"/>
            <p:cNvSpPr>
              <a:spLocks/>
            </p:cNvSpPr>
            <p:nvPr/>
          </p:nvSpPr>
          <p:spPr bwMode="auto">
            <a:xfrm flipV="1">
              <a:off x="5205" y="3447"/>
              <a:ext cx="288" cy="153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Oval 98"/>
            <p:cNvSpPr>
              <a:spLocks noChangeArrowheads="1"/>
            </p:cNvSpPr>
            <p:nvPr/>
          </p:nvSpPr>
          <p:spPr bwMode="auto">
            <a:xfrm>
              <a:off x="4836" y="278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99"/>
            <p:cNvSpPr>
              <a:spLocks noChangeArrowheads="1"/>
            </p:cNvSpPr>
            <p:nvPr/>
          </p:nvSpPr>
          <p:spPr bwMode="auto">
            <a:xfrm>
              <a:off x="5541" y="278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Oval 100"/>
            <p:cNvSpPr>
              <a:spLocks noChangeArrowheads="1"/>
            </p:cNvSpPr>
            <p:nvPr/>
          </p:nvSpPr>
          <p:spPr bwMode="auto">
            <a:xfrm>
              <a:off x="5459" y="344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101"/>
            <p:cNvSpPr>
              <a:spLocks noChangeShapeType="1"/>
            </p:cNvSpPr>
            <p:nvPr/>
          </p:nvSpPr>
          <p:spPr bwMode="auto">
            <a:xfrm flipH="1" flipV="1">
              <a:off x="5196" y="3120"/>
              <a:ext cx="288" cy="3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Oval 102"/>
            <p:cNvSpPr>
              <a:spLocks noChangeArrowheads="1"/>
            </p:cNvSpPr>
            <p:nvPr/>
          </p:nvSpPr>
          <p:spPr bwMode="auto">
            <a:xfrm>
              <a:off x="5148" y="3087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003E-D522-4848-A232-76E42538DB3E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E444-EB93-4ED3-AE18-496C5E6CEEC1}" type="slidenum">
              <a:rPr lang="en-US" altLang="zh-CN"/>
              <a:pPr/>
              <a:t>4</a:t>
            </a:fld>
            <a:r>
              <a:rPr lang="en-US" altLang="zh-CN"/>
              <a:t>/60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树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1187450" y="1125538"/>
            <a:ext cx="7632700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11.1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　连通而不含圈的无向图称为无向树，简称树。树中度数为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的结点称为树叶；度数大于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的结点称为枝点或内点。常用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表示树。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在定义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11.1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中，若去掉连通的条件，所定义的图称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林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林的每个分支都是树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7E5C-4D26-4AD3-A907-E177B78D25AD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0499D-CA6A-4827-9F99-A7529DD2FBEC}" type="slidenum">
              <a:rPr lang="en-US" altLang="zh-CN"/>
              <a:pPr/>
              <a:t>40</a:t>
            </a:fld>
            <a:r>
              <a:rPr lang="en-US" altLang="zh-CN"/>
              <a:t>/60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距离、层数、高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066800" y="4770438"/>
            <a:ext cx="777398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Char char="§"/>
            </a:pPr>
            <a:r>
              <a:rPr lang="zh-CN" altLang="en-US" sz="2800" b="1"/>
              <a:t>倒置法：把树根画在最上方，树叶画在下方，有向边的方向均指向下方，这样就可以省去全部箭头，不会发生误解。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1116013" y="3933825"/>
            <a:ext cx="7772400" cy="2655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定义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在根树中，从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树根到任一结点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的道路长度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，称为根到该结点的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距离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（也</a:t>
            </a:r>
            <a:r>
              <a:rPr lang="zh-CN" altLang="en-US" sz="2800" b="1" dirty="0">
                <a:ea typeface="黑体" pitchFamily="2" charset="-122"/>
              </a:rPr>
              <a:t>称为结点的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层数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）；称层数相同的结点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在同一层上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；所有结点的层数中最大的称为根树的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高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83302" name="Group 6"/>
          <p:cNvGrpSpPr>
            <a:grpSpLocks/>
          </p:cNvGrpSpPr>
          <p:nvPr/>
        </p:nvGrpSpPr>
        <p:grpSpPr bwMode="auto">
          <a:xfrm>
            <a:off x="1447800" y="914400"/>
            <a:ext cx="2714625" cy="2790825"/>
            <a:chOff x="912" y="576"/>
            <a:chExt cx="1710" cy="2519"/>
          </a:xfrm>
        </p:grpSpPr>
        <p:sp>
          <p:nvSpPr>
            <p:cNvPr id="183303" name="Line 7"/>
            <p:cNvSpPr>
              <a:spLocks noChangeShapeType="1"/>
            </p:cNvSpPr>
            <p:nvPr/>
          </p:nvSpPr>
          <p:spPr bwMode="auto">
            <a:xfrm flipH="1" flipV="1">
              <a:off x="1851" y="911"/>
              <a:ext cx="518" cy="43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04" name="Line 8"/>
            <p:cNvSpPr>
              <a:spLocks noChangeShapeType="1"/>
            </p:cNvSpPr>
            <p:nvPr/>
          </p:nvSpPr>
          <p:spPr bwMode="auto">
            <a:xfrm>
              <a:off x="1835" y="1381"/>
              <a:ext cx="0" cy="51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05" name="Freeform 9"/>
            <p:cNvSpPr>
              <a:spLocks/>
            </p:cNvSpPr>
            <p:nvPr/>
          </p:nvSpPr>
          <p:spPr bwMode="auto">
            <a:xfrm>
              <a:off x="1296" y="911"/>
              <a:ext cx="518" cy="432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06" name="Freeform 10"/>
            <p:cNvSpPr>
              <a:spLocks/>
            </p:cNvSpPr>
            <p:nvPr/>
          </p:nvSpPr>
          <p:spPr bwMode="auto">
            <a:xfrm>
              <a:off x="1296" y="1933"/>
              <a:ext cx="507" cy="423"/>
            </a:xfrm>
            <a:custGeom>
              <a:avLst/>
              <a:gdLst>
                <a:gd name="T0" fmla="*/ 280 w 280"/>
                <a:gd name="T1" fmla="*/ 0 h 155"/>
                <a:gd name="T2" fmla="*/ 0 w 280"/>
                <a:gd name="T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0" h="155">
                  <a:moveTo>
                    <a:pt x="280" y="0"/>
                  </a:moveTo>
                  <a:lnTo>
                    <a:pt x="0" y="15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07" name="Line 11"/>
            <p:cNvSpPr>
              <a:spLocks noChangeShapeType="1"/>
            </p:cNvSpPr>
            <p:nvPr/>
          </p:nvSpPr>
          <p:spPr bwMode="auto">
            <a:xfrm>
              <a:off x="1835" y="911"/>
              <a:ext cx="0" cy="43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08" name="Text Box 12"/>
            <p:cNvSpPr txBox="1">
              <a:spLocks noChangeArrowheads="1"/>
            </p:cNvSpPr>
            <p:nvPr/>
          </p:nvSpPr>
          <p:spPr bwMode="auto">
            <a:xfrm>
              <a:off x="1674" y="2699"/>
              <a:ext cx="288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(a)</a:t>
              </a:r>
            </a:p>
          </p:txBody>
        </p:sp>
        <p:sp>
          <p:nvSpPr>
            <p:cNvPr id="183309" name="Oval 13"/>
            <p:cNvSpPr>
              <a:spLocks noChangeArrowheads="1"/>
            </p:cNvSpPr>
            <p:nvPr/>
          </p:nvSpPr>
          <p:spPr bwMode="auto">
            <a:xfrm>
              <a:off x="1131" y="187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10" name="Oval 14"/>
            <p:cNvSpPr>
              <a:spLocks noChangeArrowheads="1"/>
            </p:cNvSpPr>
            <p:nvPr/>
          </p:nvSpPr>
          <p:spPr bwMode="auto">
            <a:xfrm>
              <a:off x="1806" y="88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11" name="Oval 15"/>
            <p:cNvSpPr>
              <a:spLocks noChangeArrowheads="1"/>
            </p:cNvSpPr>
            <p:nvPr/>
          </p:nvSpPr>
          <p:spPr bwMode="auto">
            <a:xfrm>
              <a:off x="1281" y="187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12" name="Oval 16"/>
            <p:cNvSpPr>
              <a:spLocks noChangeArrowheads="1"/>
            </p:cNvSpPr>
            <p:nvPr/>
          </p:nvSpPr>
          <p:spPr bwMode="auto">
            <a:xfrm>
              <a:off x="2363" y="182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13" name="Oval 17"/>
            <p:cNvSpPr>
              <a:spLocks noChangeArrowheads="1"/>
            </p:cNvSpPr>
            <p:nvPr/>
          </p:nvSpPr>
          <p:spPr bwMode="auto">
            <a:xfrm>
              <a:off x="1806" y="190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14" name="Oval 18"/>
            <p:cNvSpPr>
              <a:spLocks noChangeArrowheads="1"/>
            </p:cNvSpPr>
            <p:nvPr/>
          </p:nvSpPr>
          <p:spPr bwMode="auto">
            <a:xfrm>
              <a:off x="1248" y="234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15" name="Oval 19"/>
            <p:cNvSpPr>
              <a:spLocks noChangeArrowheads="1"/>
            </p:cNvSpPr>
            <p:nvPr/>
          </p:nvSpPr>
          <p:spPr bwMode="auto">
            <a:xfrm>
              <a:off x="2372" y="234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16" name="Line 20"/>
            <p:cNvSpPr>
              <a:spLocks noChangeShapeType="1"/>
            </p:cNvSpPr>
            <p:nvPr/>
          </p:nvSpPr>
          <p:spPr bwMode="auto">
            <a:xfrm flipH="1" flipV="1">
              <a:off x="1310" y="1369"/>
              <a:ext cx="0" cy="51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17" name="Line 21"/>
            <p:cNvSpPr>
              <a:spLocks noChangeShapeType="1"/>
            </p:cNvSpPr>
            <p:nvPr/>
          </p:nvSpPr>
          <p:spPr bwMode="auto">
            <a:xfrm flipH="1">
              <a:off x="1167" y="1369"/>
              <a:ext cx="115" cy="51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18" name="Line 22"/>
            <p:cNvSpPr>
              <a:spLocks noChangeShapeType="1"/>
            </p:cNvSpPr>
            <p:nvPr/>
          </p:nvSpPr>
          <p:spPr bwMode="auto">
            <a:xfrm>
              <a:off x="2390" y="1365"/>
              <a:ext cx="0" cy="4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19" name="Freeform 23"/>
            <p:cNvSpPr>
              <a:spLocks/>
            </p:cNvSpPr>
            <p:nvPr/>
          </p:nvSpPr>
          <p:spPr bwMode="auto">
            <a:xfrm flipV="1">
              <a:off x="1863" y="1939"/>
              <a:ext cx="518" cy="414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20" name="Oval 24"/>
            <p:cNvSpPr>
              <a:spLocks noChangeArrowheads="1"/>
            </p:cNvSpPr>
            <p:nvPr/>
          </p:nvSpPr>
          <p:spPr bwMode="auto">
            <a:xfrm>
              <a:off x="1281" y="134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21" name="Oval 25"/>
            <p:cNvSpPr>
              <a:spLocks noChangeArrowheads="1"/>
            </p:cNvSpPr>
            <p:nvPr/>
          </p:nvSpPr>
          <p:spPr bwMode="auto">
            <a:xfrm>
              <a:off x="2363" y="133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22" name="Oval 26"/>
            <p:cNvSpPr>
              <a:spLocks noChangeArrowheads="1"/>
            </p:cNvSpPr>
            <p:nvPr/>
          </p:nvSpPr>
          <p:spPr bwMode="auto">
            <a:xfrm>
              <a:off x="2180" y="180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23" name="Line 27"/>
            <p:cNvSpPr>
              <a:spLocks noChangeShapeType="1"/>
            </p:cNvSpPr>
            <p:nvPr/>
          </p:nvSpPr>
          <p:spPr bwMode="auto">
            <a:xfrm flipH="1" flipV="1">
              <a:off x="1854" y="1393"/>
              <a:ext cx="351" cy="42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24" name="Oval 28"/>
            <p:cNvSpPr>
              <a:spLocks noChangeArrowheads="1"/>
            </p:cNvSpPr>
            <p:nvPr/>
          </p:nvSpPr>
          <p:spPr bwMode="auto">
            <a:xfrm>
              <a:off x="1806" y="134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25" name="Line 29"/>
            <p:cNvSpPr>
              <a:spLocks noChangeShapeType="1"/>
            </p:cNvSpPr>
            <p:nvPr/>
          </p:nvSpPr>
          <p:spPr bwMode="auto">
            <a:xfrm>
              <a:off x="1835" y="1975"/>
              <a:ext cx="0" cy="43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26" name="Oval 30"/>
            <p:cNvSpPr>
              <a:spLocks noChangeArrowheads="1"/>
            </p:cNvSpPr>
            <p:nvPr/>
          </p:nvSpPr>
          <p:spPr bwMode="auto">
            <a:xfrm>
              <a:off x="2177" y="272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27" name="Line 31"/>
            <p:cNvSpPr>
              <a:spLocks noChangeShapeType="1"/>
            </p:cNvSpPr>
            <p:nvPr/>
          </p:nvSpPr>
          <p:spPr bwMode="auto">
            <a:xfrm flipH="1" flipV="1">
              <a:off x="1842" y="2419"/>
              <a:ext cx="351" cy="32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28" name="Text Box 32"/>
            <p:cNvSpPr txBox="1">
              <a:spLocks noChangeArrowheads="1"/>
            </p:cNvSpPr>
            <p:nvPr/>
          </p:nvSpPr>
          <p:spPr bwMode="auto">
            <a:xfrm>
              <a:off x="1728" y="576"/>
              <a:ext cx="19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83329" name="Text Box 33"/>
            <p:cNvSpPr txBox="1">
              <a:spLocks noChangeArrowheads="1"/>
            </p:cNvSpPr>
            <p:nvPr/>
          </p:nvSpPr>
          <p:spPr bwMode="auto">
            <a:xfrm>
              <a:off x="1008" y="1201"/>
              <a:ext cx="19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83330" name="Text Box 34"/>
            <p:cNvSpPr txBox="1">
              <a:spLocks noChangeArrowheads="1"/>
            </p:cNvSpPr>
            <p:nvPr/>
          </p:nvSpPr>
          <p:spPr bwMode="auto">
            <a:xfrm>
              <a:off x="1584" y="1152"/>
              <a:ext cx="19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83331" name="Text Box 35"/>
            <p:cNvSpPr txBox="1">
              <a:spLocks noChangeArrowheads="1"/>
            </p:cNvSpPr>
            <p:nvPr/>
          </p:nvSpPr>
          <p:spPr bwMode="auto">
            <a:xfrm>
              <a:off x="2430" y="1143"/>
              <a:ext cx="192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83332" name="Text Box 36"/>
            <p:cNvSpPr txBox="1">
              <a:spLocks noChangeArrowheads="1"/>
            </p:cNvSpPr>
            <p:nvPr/>
          </p:nvSpPr>
          <p:spPr bwMode="auto">
            <a:xfrm>
              <a:off x="912" y="1681"/>
              <a:ext cx="19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83333" name="Text Box 37"/>
            <p:cNvSpPr txBox="1">
              <a:spLocks noChangeArrowheads="1"/>
            </p:cNvSpPr>
            <p:nvPr/>
          </p:nvSpPr>
          <p:spPr bwMode="auto">
            <a:xfrm>
              <a:off x="1344" y="1681"/>
              <a:ext cx="19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183334" name="Text Box 38"/>
            <p:cNvSpPr txBox="1">
              <a:spLocks noChangeArrowheads="1"/>
            </p:cNvSpPr>
            <p:nvPr/>
          </p:nvSpPr>
          <p:spPr bwMode="auto">
            <a:xfrm>
              <a:off x="1872" y="1681"/>
              <a:ext cx="19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83335" name="Text Box 39"/>
            <p:cNvSpPr txBox="1">
              <a:spLocks noChangeArrowheads="1"/>
            </p:cNvSpPr>
            <p:nvPr/>
          </p:nvSpPr>
          <p:spPr bwMode="auto">
            <a:xfrm>
              <a:off x="2112" y="1739"/>
              <a:ext cx="192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83336" name="Text Box 40"/>
            <p:cNvSpPr txBox="1">
              <a:spLocks noChangeArrowheads="1"/>
            </p:cNvSpPr>
            <p:nvPr/>
          </p:nvSpPr>
          <p:spPr bwMode="auto">
            <a:xfrm>
              <a:off x="2418" y="1623"/>
              <a:ext cx="192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183337" name="Text Box 41"/>
            <p:cNvSpPr txBox="1">
              <a:spLocks noChangeArrowheads="1"/>
            </p:cNvSpPr>
            <p:nvPr/>
          </p:nvSpPr>
          <p:spPr bwMode="auto">
            <a:xfrm>
              <a:off x="1152" y="2304"/>
              <a:ext cx="240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10</a:t>
              </a:r>
            </a:p>
          </p:txBody>
        </p:sp>
        <p:sp>
          <p:nvSpPr>
            <p:cNvPr id="183338" name="Text Box 42"/>
            <p:cNvSpPr txBox="1">
              <a:spLocks noChangeArrowheads="1"/>
            </p:cNvSpPr>
            <p:nvPr/>
          </p:nvSpPr>
          <p:spPr bwMode="auto">
            <a:xfrm>
              <a:off x="1680" y="2315"/>
              <a:ext cx="24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 dirty="0">
                  <a:latin typeface="宋体" pitchFamily="2" charset="-122"/>
                  <a:sym typeface="Symbol" pitchFamily="18" charset="2"/>
                </a:rPr>
                <a:t>11</a:t>
              </a:r>
            </a:p>
          </p:txBody>
        </p:sp>
        <p:sp>
          <p:nvSpPr>
            <p:cNvPr id="183339" name="Text Box 43"/>
            <p:cNvSpPr txBox="1">
              <a:spLocks noChangeArrowheads="1"/>
            </p:cNvSpPr>
            <p:nvPr/>
          </p:nvSpPr>
          <p:spPr bwMode="auto">
            <a:xfrm>
              <a:off x="2304" y="2304"/>
              <a:ext cx="240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12</a:t>
              </a:r>
            </a:p>
          </p:txBody>
        </p:sp>
        <p:sp>
          <p:nvSpPr>
            <p:cNvPr id="183340" name="Text Box 44"/>
            <p:cNvSpPr txBox="1">
              <a:spLocks noChangeArrowheads="1"/>
            </p:cNvSpPr>
            <p:nvPr/>
          </p:nvSpPr>
          <p:spPr bwMode="auto">
            <a:xfrm>
              <a:off x="2238" y="2545"/>
              <a:ext cx="240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13</a:t>
              </a:r>
            </a:p>
          </p:txBody>
        </p:sp>
        <p:sp>
          <p:nvSpPr>
            <p:cNvPr id="183341" name="Oval 45"/>
            <p:cNvSpPr>
              <a:spLocks noChangeArrowheads="1"/>
            </p:cNvSpPr>
            <p:nvPr/>
          </p:nvSpPr>
          <p:spPr bwMode="auto">
            <a:xfrm>
              <a:off x="1806" y="239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3342" name="Group 46"/>
          <p:cNvGrpSpPr>
            <a:grpSpLocks/>
          </p:cNvGrpSpPr>
          <p:nvPr/>
        </p:nvGrpSpPr>
        <p:grpSpPr bwMode="auto">
          <a:xfrm>
            <a:off x="5486400" y="914400"/>
            <a:ext cx="2714625" cy="2790825"/>
            <a:chOff x="912" y="576"/>
            <a:chExt cx="1710" cy="2519"/>
          </a:xfrm>
        </p:grpSpPr>
        <p:sp>
          <p:nvSpPr>
            <p:cNvPr id="183343" name="Line 47"/>
            <p:cNvSpPr>
              <a:spLocks noChangeShapeType="1"/>
            </p:cNvSpPr>
            <p:nvPr/>
          </p:nvSpPr>
          <p:spPr bwMode="auto">
            <a:xfrm flipH="1" flipV="1">
              <a:off x="1851" y="911"/>
              <a:ext cx="518" cy="43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44" name="Line 48"/>
            <p:cNvSpPr>
              <a:spLocks noChangeShapeType="1"/>
            </p:cNvSpPr>
            <p:nvPr/>
          </p:nvSpPr>
          <p:spPr bwMode="auto">
            <a:xfrm>
              <a:off x="1835" y="1381"/>
              <a:ext cx="0" cy="51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45" name="Freeform 49"/>
            <p:cNvSpPr>
              <a:spLocks/>
            </p:cNvSpPr>
            <p:nvPr/>
          </p:nvSpPr>
          <p:spPr bwMode="auto">
            <a:xfrm>
              <a:off x="1296" y="911"/>
              <a:ext cx="518" cy="432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46" name="Freeform 50"/>
            <p:cNvSpPr>
              <a:spLocks/>
            </p:cNvSpPr>
            <p:nvPr/>
          </p:nvSpPr>
          <p:spPr bwMode="auto">
            <a:xfrm>
              <a:off x="1296" y="1933"/>
              <a:ext cx="507" cy="423"/>
            </a:xfrm>
            <a:custGeom>
              <a:avLst/>
              <a:gdLst>
                <a:gd name="T0" fmla="*/ 280 w 280"/>
                <a:gd name="T1" fmla="*/ 0 h 155"/>
                <a:gd name="T2" fmla="*/ 0 w 280"/>
                <a:gd name="T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0" h="155">
                  <a:moveTo>
                    <a:pt x="280" y="0"/>
                  </a:moveTo>
                  <a:lnTo>
                    <a:pt x="0" y="15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47" name="Line 51"/>
            <p:cNvSpPr>
              <a:spLocks noChangeShapeType="1"/>
            </p:cNvSpPr>
            <p:nvPr/>
          </p:nvSpPr>
          <p:spPr bwMode="auto">
            <a:xfrm>
              <a:off x="1835" y="911"/>
              <a:ext cx="0" cy="43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48" name="Text Box 52"/>
            <p:cNvSpPr txBox="1">
              <a:spLocks noChangeArrowheads="1"/>
            </p:cNvSpPr>
            <p:nvPr/>
          </p:nvSpPr>
          <p:spPr bwMode="auto">
            <a:xfrm>
              <a:off x="1674" y="2699"/>
              <a:ext cx="288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(b)</a:t>
              </a:r>
            </a:p>
          </p:txBody>
        </p:sp>
        <p:sp>
          <p:nvSpPr>
            <p:cNvPr id="183349" name="Oval 53"/>
            <p:cNvSpPr>
              <a:spLocks noChangeArrowheads="1"/>
            </p:cNvSpPr>
            <p:nvPr/>
          </p:nvSpPr>
          <p:spPr bwMode="auto">
            <a:xfrm>
              <a:off x="1131" y="187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50" name="Oval 54"/>
            <p:cNvSpPr>
              <a:spLocks noChangeArrowheads="1"/>
            </p:cNvSpPr>
            <p:nvPr/>
          </p:nvSpPr>
          <p:spPr bwMode="auto">
            <a:xfrm>
              <a:off x="1806" y="88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51" name="Oval 55"/>
            <p:cNvSpPr>
              <a:spLocks noChangeArrowheads="1"/>
            </p:cNvSpPr>
            <p:nvPr/>
          </p:nvSpPr>
          <p:spPr bwMode="auto">
            <a:xfrm>
              <a:off x="1281" y="187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52" name="Oval 56"/>
            <p:cNvSpPr>
              <a:spLocks noChangeArrowheads="1"/>
            </p:cNvSpPr>
            <p:nvPr/>
          </p:nvSpPr>
          <p:spPr bwMode="auto">
            <a:xfrm>
              <a:off x="2363" y="182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53" name="Oval 57"/>
            <p:cNvSpPr>
              <a:spLocks noChangeArrowheads="1"/>
            </p:cNvSpPr>
            <p:nvPr/>
          </p:nvSpPr>
          <p:spPr bwMode="auto">
            <a:xfrm>
              <a:off x="1806" y="190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54" name="Oval 58"/>
            <p:cNvSpPr>
              <a:spLocks noChangeArrowheads="1"/>
            </p:cNvSpPr>
            <p:nvPr/>
          </p:nvSpPr>
          <p:spPr bwMode="auto">
            <a:xfrm>
              <a:off x="1248" y="234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55" name="Oval 59"/>
            <p:cNvSpPr>
              <a:spLocks noChangeArrowheads="1"/>
            </p:cNvSpPr>
            <p:nvPr/>
          </p:nvSpPr>
          <p:spPr bwMode="auto">
            <a:xfrm>
              <a:off x="2372" y="234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56" name="Line 60"/>
            <p:cNvSpPr>
              <a:spLocks noChangeShapeType="1"/>
            </p:cNvSpPr>
            <p:nvPr/>
          </p:nvSpPr>
          <p:spPr bwMode="auto">
            <a:xfrm flipH="1" flipV="1">
              <a:off x="1310" y="1369"/>
              <a:ext cx="0" cy="51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57" name="Line 61"/>
            <p:cNvSpPr>
              <a:spLocks noChangeShapeType="1"/>
            </p:cNvSpPr>
            <p:nvPr/>
          </p:nvSpPr>
          <p:spPr bwMode="auto">
            <a:xfrm flipH="1">
              <a:off x="1167" y="1369"/>
              <a:ext cx="115" cy="51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58" name="Line 62"/>
            <p:cNvSpPr>
              <a:spLocks noChangeShapeType="1"/>
            </p:cNvSpPr>
            <p:nvPr/>
          </p:nvSpPr>
          <p:spPr bwMode="auto">
            <a:xfrm>
              <a:off x="2390" y="1365"/>
              <a:ext cx="0" cy="4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59" name="Freeform 63"/>
            <p:cNvSpPr>
              <a:spLocks/>
            </p:cNvSpPr>
            <p:nvPr/>
          </p:nvSpPr>
          <p:spPr bwMode="auto">
            <a:xfrm flipV="1">
              <a:off x="1863" y="1939"/>
              <a:ext cx="518" cy="414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60" name="Oval 64"/>
            <p:cNvSpPr>
              <a:spLocks noChangeArrowheads="1"/>
            </p:cNvSpPr>
            <p:nvPr/>
          </p:nvSpPr>
          <p:spPr bwMode="auto">
            <a:xfrm>
              <a:off x="1281" y="134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61" name="Oval 65"/>
            <p:cNvSpPr>
              <a:spLocks noChangeArrowheads="1"/>
            </p:cNvSpPr>
            <p:nvPr/>
          </p:nvSpPr>
          <p:spPr bwMode="auto">
            <a:xfrm>
              <a:off x="2363" y="133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62" name="Oval 66"/>
            <p:cNvSpPr>
              <a:spLocks noChangeArrowheads="1"/>
            </p:cNvSpPr>
            <p:nvPr/>
          </p:nvSpPr>
          <p:spPr bwMode="auto">
            <a:xfrm>
              <a:off x="2180" y="180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63" name="Line 67"/>
            <p:cNvSpPr>
              <a:spLocks noChangeShapeType="1"/>
            </p:cNvSpPr>
            <p:nvPr/>
          </p:nvSpPr>
          <p:spPr bwMode="auto">
            <a:xfrm flipH="1" flipV="1">
              <a:off x="1854" y="1393"/>
              <a:ext cx="351" cy="42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64" name="Oval 68"/>
            <p:cNvSpPr>
              <a:spLocks noChangeArrowheads="1"/>
            </p:cNvSpPr>
            <p:nvPr/>
          </p:nvSpPr>
          <p:spPr bwMode="auto">
            <a:xfrm>
              <a:off x="1806" y="134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65" name="Line 69"/>
            <p:cNvSpPr>
              <a:spLocks noChangeShapeType="1"/>
            </p:cNvSpPr>
            <p:nvPr/>
          </p:nvSpPr>
          <p:spPr bwMode="auto">
            <a:xfrm>
              <a:off x="1835" y="1975"/>
              <a:ext cx="0" cy="43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66" name="Oval 70"/>
            <p:cNvSpPr>
              <a:spLocks noChangeArrowheads="1"/>
            </p:cNvSpPr>
            <p:nvPr/>
          </p:nvSpPr>
          <p:spPr bwMode="auto">
            <a:xfrm>
              <a:off x="2177" y="272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67" name="Line 71"/>
            <p:cNvSpPr>
              <a:spLocks noChangeShapeType="1"/>
            </p:cNvSpPr>
            <p:nvPr/>
          </p:nvSpPr>
          <p:spPr bwMode="auto">
            <a:xfrm flipH="1" flipV="1">
              <a:off x="1842" y="2419"/>
              <a:ext cx="351" cy="32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68" name="Text Box 72"/>
            <p:cNvSpPr txBox="1">
              <a:spLocks noChangeArrowheads="1"/>
            </p:cNvSpPr>
            <p:nvPr/>
          </p:nvSpPr>
          <p:spPr bwMode="auto">
            <a:xfrm>
              <a:off x="1728" y="576"/>
              <a:ext cx="19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83369" name="Text Box 73"/>
            <p:cNvSpPr txBox="1">
              <a:spLocks noChangeArrowheads="1"/>
            </p:cNvSpPr>
            <p:nvPr/>
          </p:nvSpPr>
          <p:spPr bwMode="auto">
            <a:xfrm>
              <a:off x="1008" y="1201"/>
              <a:ext cx="19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83370" name="Text Box 74"/>
            <p:cNvSpPr txBox="1">
              <a:spLocks noChangeArrowheads="1"/>
            </p:cNvSpPr>
            <p:nvPr/>
          </p:nvSpPr>
          <p:spPr bwMode="auto">
            <a:xfrm>
              <a:off x="1584" y="1152"/>
              <a:ext cx="19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83371" name="Text Box 75"/>
            <p:cNvSpPr txBox="1">
              <a:spLocks noChangeArrowheads="1"/>
            </p:cNvSpPr>
            <p:nvPr/>
          </p:nvSpPr>
          <p:spPr bwMode="auto">
            <a:xfrm>
              <a:off x="2430" y="1143"/>
              <a:ext cx="192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83372" name="Text Box 76"/>
            <p:cNvSpPr txBox="1">
              <a:spLocks noChangeArrowheads="1"/>
            </p:cNvSpPr>
            <p:nvPr/>
          </p:nvSpPr>
          <p:spPr bwMode="auto">
            <a:xfrm>
              <a:off x="912" y="1681"/>
              <a:ext cx="19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83373" name="Text Box 77"/>
            <p:cNvSpPr txBox="1">
              <a:spLocks noChangeArrowheads="1"/>
            </p:cNvSpPr>
            <p:nvPr/>
          </p:nvSpPr>
          <p:spPr bwMode="auto">
            <a:xfrm>
              <a:off x="1344" y="1681"/>
              <a:ext cx="19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183374" name="Text Box 78"/>
            <p:cNvSpPr txBox="1">
              <a:spLocks noChangeArrowheads="1"/>
            </p:cNvSpPr>
            <p:nvPr/>
          </p:nvSpPr>
          <p:spPr bwMode="auto">
            <a:xfrm>
              <a:off x="1872" y="1681"/>
              <a:ext cx="192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83375" name="Text Box 79"/>
            <p:cNvSpPr txBox="1">
              <a:spLocks noChangeArrowheads="1"/>
            </p:cNvSpPr>
            <p:nvPr/>
          </p:nvSpPr>
          <p:spPr bwMode="auto">
            <a:xfrm>
              <a:off x="2112" y="1739"/>
              <a:ext cx="192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83376" name="Text Box 80"/>
            <p:cNvSpPr txBox="1">
              <a:spLocks noChangeArrowheads="1"/>
            </p:cNvSpPr>
            <p:nvPr/>
          </p:nvSpPr>
          <p:spPr bwMode="auto">
            <a:xfrm>
              <a:off x="2418" y="1623"/>
              <a:ext cx="192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183377" name="Text Box 81"/>
            <p:cNvSpPr txBox="1">
              <a:spLocks noChangeArrowheads="1"/>
            </p:cNvSpPr>
            <p:nvPr/>
          </p:nvSpPr>
          <p:spPr bwMode="auto">
            <a:xfrm>
              <a:off x="1152" y="2304"/>
              <a:ext cx="240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10</a:t>
              </a:r>
            </a:p>
          </p:txBody>
        </p:sp>
        <p:sp>
          <p:nvSpPr>
            <p:cNvPr id="183378" name="Text Box 82"/>
            <p:cNvSpPr txBox="1">
              <a:spLocks noChangeArrowheads="1"/>
            </p:cNvSpPr>
            <p:nvPr/>
          </p:nvSpPr>
          <p:spPr bwMode="auto">
            <a:xfrm>
              <a:off x="1680" y="2315"/>
              <a:ext cx="24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11</a:t>
              </a:r>
            </a:p>
          </p:txBody>
        </p:sp>
        <p:sp>
          <p:nvSpPr>
            <p:cNvPr id="183379" name="Text Box 83"/>
            <p:cNvSpPr txBox="1">
              <a:spLocks noChangeArrowheads="1"/>
            </p:cNvSpPr>
            <p:nvPr/>
          </p:nvSpPr>
          <p:spPr bwMode="auto">
            <a:xfrm>
              <a:off x="2304" y="2304"/>
              <a:ext cx="240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12</a:t>
              </a:r>
            </a:p>
          </p:txBody>
        </p:sp>
        <p:sp>
          <p:nvSpPr>
            <p:cNvPr id="183380" name="Text Box 84"/>
            <p:cNvSpPr txBox="1">
              <a:spLocks noChangeArrowheads="1"/>
            </p:cNvSpPr>
            <p:nvPr/>
          </p:nvSpPr>
          <p:spPr bwMode="auto">
            <a:xfrm>
              <a:off x="2238" y="2545"/>
              <a:ext cx="240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13</a:t>
              </a:r>
            </a:p>
          </p:txBody>
        </p:sp>
        <p:sp>
          <p:nvSpPr>
            <p:cNvPr id="183381" name="Oval 85"/>
            <p:cNvSpPr>
              <a:spLocks noChangeArrowheads="1"/>
            </p:cNvSpPr>
            <p:nvPr/>
          </p:nvSpPr>
          <p:spPr bwMode="auto">
            <a:xfrm>
              <a:off x="1806" y="239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3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3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65A1-F7BA-4F3B-89EE-61512A02D95A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727F-F3EC-4710-9700-31E9D7B61EE1}" type="slidenum">
              <a:rPr lang="en-US" altLang="zh-CN"/>
              <a:pPr/>
              <a:t>41</a:t>
            </a:fld>
            <a:r>
              <a:rPr lang="en-US" altLang="zh-CN"/>
              <a:t>/60</a:t>
            </a: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有序树、子树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1042988" y="1125538"/>
            <a:ext cx="7773987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711200" indent="-7112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根树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中，若从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可达，则称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祖先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后代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711200" indent="-7112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又若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是根树中的有向边，则称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父亲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儿子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711200" indent="-7112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如果两个结点是同一个结点的儿子，则称这两个结点是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兄弟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711200" indent="-711200" algn="just">
              <a:lnSpc>
                <a:spcPct val="115000"/>
              </a:lnSpc>
              <a:buClr>
                <a:srgbClr val="B2B2B2"/>
              </a:buClr>
              <a:buFont typeface="Wingdings" pitchFamily="2" charset="2"/>
              <a:buAutoNum type="circleNumDbPlain"/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如果在根树中规定了每一层上结点的次序，这样的根树称为有序树。</a:t>
            </a:r>
          </a:p>
          <a:p>
            <a:pPr marL="711200" indent="-711200" algn="just">
              <a:lnSpc>
                <a:spcPct val="115000"/>
              </a:lnSpc>
              <a:buClr>
                <a:srgbClr val="B2B2B2"/>
              </a:buClr>
              <a:buFont typeface="Wingdings" pitchFamily="2" charset="2"/>
              <a:buAutoNum type="circleNumDbPlain"/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在根树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中，任一结点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及其所有后代导出的子图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T'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的以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为树根的子树。</a:t>
            </a:r>
          </a:p>
        </p:txBody>
      </p:sp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71" y="3624263"/>
            <a:ext cx="2592288" cy="254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8F66-68C8-493B-9F68-6098874F114F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654D-8225-4D5B-BB0E-498CF7CF95A6}" type="slidenum">
              <a:rPr lang="en-US" altLang="zh-CN"/>
              <a:pPr/>
              <a:t>42</a:t>
            </a:fld>
            <a:r>
              <a:rPr lang="en-US" altLang="zh-CN"/>
              <a:t>/60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有序树、子树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1042988" y="1125538"/>
            <a:ext cx="7773987" cy="504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711200" indent="-7112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在根树中，若从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可达，则称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的祖先，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的后代；</a:t>
            </a:r>
          </a:p>
          <a:p>
            <a:pPr marL="711200" indent="-7112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又若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800" b="1" baseline="-30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是根树中的有向边，则称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的父亲，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的儿子；</a:t>
            </a:r>
          </a:p>
          <a:p>
            <a:pPr marL="711200" indent="-7112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如果两个结点是同一个结点的儿子，则称这两个结点是兄弟。</a:t>
            </a:r>
          </a:p>
          <a:p>
            <a:pPr marL="711200" indent="-7112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如果在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根树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中规定了每一层上结点的次序，这样的根树称为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有序树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711200" indent="-7112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在根树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中，任一结点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及其所有后代导出的子图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T'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为树根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3" y="1553067"/>
            <a:ext cx="2441468" cy="240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5364088" y="2753370"/>
            <a:ext cx="1727111" cy="12003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noFill/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812-7824-4770-934E-FCE1AD6B90AF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CE39-D335-433E-848F-6F3467CFBBEB}" type="slidenum">
              <a:rPr lang="en-US" altLang="zh-CN"/>
              <a:pPr/>
              <a:t>43</a:t>
            </a:fld>
            <a:r>
              <a:rPr lang="en-US" altLang="zh-CN"/>
              <a:t>/60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zh-CN" altLang="en-US">
                <a:solidFill>
                  <a:srgbClr val="FF0000"/>
                </a:solidFill>
              </a:rPr>
              <a:t>叉树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1042988" y="1484313"/>
            <a:ext cx="7773987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11.5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根树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中，若每个分支点的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出度至多为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叉树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若每个分支点的出度都等于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完全的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叉树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若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的全部叶结点位于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同一层次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正则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叉树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二叉树的每个结点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至多有两棵子树，分别称为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左子树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右子树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pic>
        <p:nvPicPr>
          <p:cNvPr id="1853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197635"/>
            <a:ext cx="4981224" cy="127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ABD6-DB0B-49EE-B6D9-C1660B25B912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E800-BAC3-4244-A6E0-3940BC857ED6}" type="slidenum">
              <a:rPr lang="en-US" altLang="zh-CN"/>
              <a:pPr/>
              <a:t>44</a:t>
            </a:fld>
            <a:r>
              <a:rPr lang="en-US" altLang="zh-CN"/>
              <a:t>/60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11.5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971550" y="1052513"/>
            <a:ext cx="792162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是完全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叉树，其树叶数为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，分支点数为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，则下式成立：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m-1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t-1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1066800" y="2743200"/>
            <a:ext cx="7773988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  由假设知，该树有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i+t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个结点。</a:t>
            </a:r>
          </a:p>
          <a:p>
            <a:pPr marL="457200" indent="-4572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由定理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11.1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知，该树的边数为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i+t-1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57200" indent="-4572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因为所有结点的出度之和等于边数（握手定理），所以根据完全的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叉树的定义知，有</a:t>
            </a:r>
          </a:p>
          <a:p>
            <a:pPr marL="914400" lvl="1" indent="-4572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m×i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i+t-1</a:t>
            </a:r>
          </a:p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即：</a:t>
            </a:r>
          </a:p>
          <a:p>
            <a:pPr marL="914400" lvl="1" indent="-4572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m-1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2101-7FCE-439B-ABC9-64A9519F6C50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779-7F0C-40A1-A098-A13EEBC23EB3}" type="slidenum">
              <a:rPr lang="en-US" altLang="zh-CN"/>
              <a:pPr/>
              <a:t>45</a:t>
            </a:fld>
            <a:r>
              <a:rPr lang="en-US" altLang="zh-CN"/>
              <a:t>/60</a:t>
            </a: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11.5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971550" y="1052513"/>
            <a:ext cx="792162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是完全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叉树，其树叶数为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，分支点数为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，则下式成立：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m-1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t-1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1066800" y="2743200"/>
            <a:ext cx="7773988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由假设知，该树有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i+t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个结点。</a:t>
            </a:r>
          </a:p>
          <a:p>
            <a:pPr marL="457200" indent="-4572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11.1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知，该树的边数为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i+t-1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57200" indent="-4572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因为所有结点的出度之和等于边数（握手定理），所以根据完全的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叉树的定义知，有</a:t>
            </a:r>
          </a:p>
          <a:p>
            <a:pPr marL="914400" lvl="1" indent="-4572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m×i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i+t-1</a:t>
            </a:r>
          </a:p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即：</a:t>
            </a:r>
          </a:p>
          <a:p>
            <a:pPr marL="914400" lvl="1" indent="-4572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m-1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7E0D-6BFE-4966-B2F1-2EA34A6FF9DA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C2F3-FA3A-4258-BF37-33F36AE9FB92}" type="slidenum">
              <a:rPr lang="en-US" altLang="zh-CN"/>
              <a:pPr/>
              <a:t>46</a:t>
            </a:fld>
            <a:r>
              <a:rPr lang="en-US" altLang="zh-CN"/>
              <a:t>/60</a:t>
            </a: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11.5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971550" y="1052513"/>
            <a:ext cx="792162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是完全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叉树，其树叶数为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，分支点数为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，则下式成立：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m-1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t-1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1066800" y="2743200"/>
            <a:ext cx="7773988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由假设知，该树有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i+t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个结点。</a:t>
            </a:r>
          </a:p>
          <a:p>
            <a:pPr marL="457200" indent="-4572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由定理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11.1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知，该树的边数为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i+t-1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 startAt="2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因为所有结点的出度之和等于边数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握手定理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），所以根据完全的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叉树的定义知，有</a:t>
            </a:r>
          </a:p>
          <a:p>
            <a:pPr marL="914400" lvl="1" indent="-4572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m×i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i+t-1</a:t>
            </a:r>
          </a:p>
          <a:p>
            <a:pPr marL="457200" indent="-4572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即：</a:t>
            </a:r>
          </a:p>
          <a:p>
            <a:pPr marL="914400" lvl="1" indent="-4572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m-1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C8BC-07F2-4FEF-8686-BE0BC1FCB3C1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8858-E4FD-42F5-BA5C-EA99B04E35B3}" type="slidenum">
              <a:rPr lang="en-US" altLang="zh-CN"/>
              <a:pPr/>
              <a:t>47</a:t>
            </a:fld>
            <a:r>
              <a:rPr lang="en-US" altLang="zh-CN"/>
              <a:t>/60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1116013" y="1052513"/>
            <a:ext cx="77739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11.6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若完全二叉树有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个分支点，且各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分支点的层数之和为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，各树叶的层数之和为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i+2×k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证明：对分支点数目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进行归纳。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AC6D-0A2E-4861-B390-BA1E299657C3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C24C-D652-4B48-B98D-A12952F5A8F7}" type="slidenum">
              <a:rPr lang="en-US" altLang="zh-CN"/>
              <a:pPr/>
              <a:t>48</a:t>
            </a:fld>
            <a:r>
              <a:rPr lang="en-US" altLang="zh-CN"/>
              <a:t>/60</a:t>
            </a: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1116013" y="1052513"/>
            <a:ext cx="77739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11.6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若完全二叉树有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个分支点，且各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分支点的层数之和为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，各树叶的层数之和为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则：  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i+2×k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对分支点数目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进行归纳。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（教材</a:t>
            </a:r>
            <a:r>
              <a:rPr lang="en-US" altLang="zh-CN" sz="28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p153</a:t>
            </a:r>
            <a:r>
              <a:rPr lang="zh-CN" altLang="en-US" sz="28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908175" y="3213100"/>
          <a:ext cx="3960813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8" name="Visio" r:id="rId3" imgW="2570607" imgH="2149602" progId="Visio.Drawing.11">
                  <p:embed/>
                </p:oleObj>
              </mc:Choice>
              <mc:Fallback>
                <p:oleObj name="Visio" r:id="rId3" imgW="2570607" imgH="214960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13100"/>
                        <a:ext cx="3960813" cy="331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4932363" y="55165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b="1">
                <a:latin typeface="黑体" pitchFamily="2" charset="-122"/>
                <a:ea typeface="黑体" pitchFamily="2" charset="-122"/>
              </a:rPr>
              <a:t>k=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i=7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L=17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0E7F-6949-490A-8FA1-602F4EDF19E7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4EDD-93ED-4B27-92F9-2C5CEA59EA7E}" type="slidenum">
              <a:rPr lang="en-US" altLang="zh-CN"/>
              <a:pPr/>
              <a:t>49</a:t>
            </a:fld>
            <a:r>
              <a:rPr lang="en-US" altLang="zh-CN"/>
              <a:t>/60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11.5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1065213" y="3352800"/>
            <a:ext cx="7773987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解 </a:t>
            </a:r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用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个结点表示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个数，将表示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个数之和的结点作为它们的父结点。这样本问题可理解为求一个</a:t>
            </a:r>
            <a:r>
              <a:rPr lang="zh-CN" altLang="en-US" sz="2800" b="1">
                <a:ea typeface="黑体" pitchFamily="2" charset="-122"/>
              </a:rPr>
              <a:t>完全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三叉树的分支点问题。把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个数看成树叶。由</a:t>
            </a:r>
            <a:r>
              <a:rPr lang="zh-CN" altLang="en-US" sz="2800" b="1"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28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11.5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知，有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(3-1)i = 9-1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，得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i = 4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。所以至少要执行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次加法指令。</a:t>
            </a: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1042988" y="1052513"/>
            <a:ext cx="7773987" cy="188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r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假设有一台计算机，它有一条加法指令，可</a:t>
            </a:r>
          </a:p>
          <a:p>
            <a:pPr marL="342900" indent="-3429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计算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个数的和。如果要求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个数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sz="2800" b="1" baseline="-30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,x</a:t>
            </a:r>
            <a:r>
              <a:rPr lang="en-US" altLang="zh-CN" sz="2800" b="1" baseline="-30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,x</a:t>
            </a:r>
            <a:r>
              <a:rPr lang="en-US" altLang="zh-CN" sz="2800" b="1" baseline="-30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,x</a:t>
            </a:r>
            <a:r>
              <a:rPr lang="en-US" altLang="zh-CN" sz="2800" b="1" baseline="-30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,x</a:t>
            </a:r>
            <a:r>
              <a:rPr lang="en-US" altLang="zh-CN" sz="2800" b="1" baseline="-30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,</a:t>
            </a:r>
          </a:p>
          <a:p>
            <a:pPr marL="342900" indent="-3429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sz="2800" b="1" baseline="-30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,x</a:t>
            </a:r>
            <a:r>
              <a:rPr lang="en-US" altLang="zh-CN" sz="2800" b="1" baseline="-30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,x</a:t>
            </a:r>
            <a:r>
              <a:rPr lang="en-US" altLang="zh-CN" sz="2800" b="1" baseline="-30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,x</a:t>
            </a:r>
            <a:r>
              <a:rPr lang="en-US" altLang="zh-CN" sz="2800" b="1" baseline="-30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之和，问至少要执行几次加法指令？</a:t>
            </a:r>
          </a:p>
        </p:txBody>
      </p:sp>
      <p:grpSp>
        <p:nvGrpSpPr>
          <p:cNvPr id="189446" name="Group 6"/>
          <p:cNvGrpSpPr>
            <a:grpSpLocks/>
          </p:cNvGrpSpPr>
          <p:nvPr/>
        </p:nvGrpSpPr>
        <p:grpSpPr bwMode="auto">
          <a:xfrm>
            <a:off x="1219200" y="3124200"/>
            <a:ext cx="4038600" cy="3333750"/>
            <a:chOff x="768" y="1968"/>
            <a:chExt cx="2544" cy="2100"/>
          </a:xfrm>
        </p:grpSpPr>
        <p:sp>
          <p:nvSpPr>
            <p:cNvPr id="189447" name="Text Box 7"/>
            <p:cNvSpPr txBox="1">
              <a:spLocks noChangeArrowheads="1"/>
            </p:cNvSpPr>
            <p:nvPr/>
          </p:nvSpPr>
          <p:spPr bwMode="auto">
            <a:xfrm>
              <a:off x="768" y="33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89448" name="Line 8"/>
            <p:cNvSpPr>
              <a:spLocks noChangeShapeType="1"/>
            </p:cNvSpPr>
            <p:nvPr/>
          </p:nvSpPr>
          <p:spPr bwMode="auto">
            <a:xfrm flipH="1" flipV="1">
              <a:off x="2061" y="1997"/>
              <a:ext cx="864" cy="69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49" name="Freeform 9"/>
            <p:cNvSpPr>
              <a:spLocks/>
            </p:cNvSpPr>
            <p:nvPr/>
          </p:nvSpPr>
          <p:spPr bwMode="auto">
            <a:xfrm>
              <a:off x="1152" y="1997"/>
              <a:ext cx="864" cy="691"/>
            </a:xfrm>
            <a:custGeom>
              <a:avLst/>
              <a:gdLst>
                <a:gd name="T0" fmla="*/ 286 w 286"/>
                <a:gd name="T1" fmla="*/ 0 h 471"/>
                <a:gd name="T2" fmla="*/ 0 w 286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471">
                  <a:moveTo>
                    <a:pt x="286" y="0"/>
                  </a:moveTo>
                  <a:lnTo>
                    <a:pt x="0" y="471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50" name="Line 10"/>
            <p:cNvSpPr>
              <a:spLocks noChangeShapeType="1"/>
            </p:cNvSpPr>
            <p:nvPr/>
          </p:nvSpPr>
          <p:spPr bwMode="auto">
            <a:xfrm>
              <a:off x="2045" y="1997"/>
              <a:ext cx="0" cy="69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51" name="Text Box 11"/>
            <p:cNvSpPr txBox="1">
              <a:spLocks noChangeArrowheads="1"/>
            </p:cNvSpPr>
            <p:nvPr/>
          </p:nvSpPr>
          <p:spPr bwMode="auto">
            <a:xfrm>
              <a:off x="1896" y="3792"/>
              <a:ext cx="2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(a)</a:t>
              </a:r>
            </a:p>
          </p:txBody>
        </p:sp>
        <p:sp>
          <p:nvSpPr>
            <p:cNvPr id="189452" name="Oval 12"/>
            <p:cNvSpPr>
              <a:spLocks noChangeArrowheads="1"/>
            </p:cNvSpPr>
            <p:nvPr/>
          </p:nvSpPr>
          <p:spPr bwMode="auto">
            <a:xfrm>
              <a:off x="855" y="342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53" name="Oval 13"/>
            <p:cNvSpPr>
              <a:spLocks noChangeArrowheads="1"/>
            </p:cNvSpPr>
            <p:nvPr/>
          </p:nvSpPr>
          <p:spPr bwMode="auto">
            <a:xfrm>
              <a:off x="2016" y="196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54" name="Oval 14"/>
            <p:cNvSpPr>
              <a:spLocks noChangeArrowheads="1"/>
            </p:cNvSpPr>
            <p:nvPr/>
          </p:nvSpPr>
          <p:spPr bwMode="auto">
            <a:xfrm>
              <a:off x="1112" y="342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55" name="Line 15"/>
            <p:cNvSpPr>
              <a:spLocks noChangeShapeType="1"/>
            </p:cNvSpPr>
            <p:nvPr/>
          </p:nvSpPr>
          <p:spPr bwMode="auto">
            <a:xfrm flipH="1" flipV="1">
              <a:off x="1141" y="2745"/>
              <a:ext cx="0" cy="69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56" name="Line 16"/>
            <p:cNvSpPr>
              <a:spLocks noChangeShapeType="1"/>
            </p:cNvSpPr>
            <p:nvPr/>
          </p:nvSpPr>
          <p:spPr bwMode="auto">
            <a:xfrm flipH="1">
              <a:off x="885" y="2745"/>
              <a:ext cx="230" cy="69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57" name="Oval 17"/>
            <p:cNvSpPr>
              <a:spLocks noChangeArrowheads="1"/>
            </p:cNvSpPr>
            <p:nvPr/>
          </p:nvSpPr>
          <p:spPr bwMode="auto">
            <a:xfrm>
              <a:off x="1114" y="26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58" name="Oval 18"/>
            <p:cNvSpPr>
              <a:spLocks noChangeArrowheads="1"/>
            </p:cNvSpPr>
            <p:nvPr/>
          </p:nvSpPr>
          <p:spPr bwMode="auto">
            <a:xfrm>
              <a:off x="2901" y="26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59" name="Oval 19"/>
            <p:cNvSpPr>
              <a:spLocks noChangeArrowheads="1"/>
            </p:cNvSpPr>
            <p:nvPr/>
          </p:nvSpPr>
          <p:spPr bwMode="auto">
            <a:xfrm>
              <a:off x="2016" y="26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60" name="Line 20"/>
            <p:cNvSpPr>
              <a:spLocks noChangeShapeType="1"/>
            </p:cNvSpPr>
            <p:nvPr/>
          </p:nvSpPr>
          <p:spPr bwMode="auto">
            <a:xfrm flipH="1" flipV="1">
              <a:off x="1176" y="2745"/>
              <a:ext cx="230" cy="69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61" name="Oval 21"/>
            <p:cNvSpPr>
              <a:spLocks noChangeArrowheads="1"/>
            </p:cNvSpPr>
            <p:nvPr/>
          </p:nvSpPr>
          <p:spPr bwMode="auto">
            <a:xfrm>
              <a:off x="1386" y="342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62" name="Oval 22"/>
            <p:cNvSpPr>
              <a:spLocks noChangeArrowheads="1"/>
            </p:cNvSpPr>
            <p:nvPr/>
          </p:nvSpPr>
          <p:spPr bwMode="auto">
            <a:xfrm>
              <a:off x="2643" y="342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63" name="Oval 23"/>
            <p:cNvSpPr>
              <a:spLocks noChangeArrowheads="1"/>
            </p:cNvSpPr>
            <p:nvPr/>
          </p:nvSpPr>
          <p:spPr bwMode="auto">
            <a:xfrm>
              <a:off x="2900" y="342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64" name="Line 24"/>
            <p:cNvSpPr>
              <a:spLocks noChangeShapeType="1"/>
            </p:cNvSpPr>
            <p:nvPr/>
          </p:nvSpPr>
          <p:spPr bwMode="auto">
            <a:xfrm flipH="1" flipV="1">
              <a:off x="2929" y="2745"/>
              <a:ext cx="0" cy="69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65" name="Line 25"/>
            <p:cNvSpPr>
              <a:spLocks noChangeShapeType="1"/>
            </p:cNvSpPr>
            <p:nvPr/>
          </p:nvSpPr>
          <p:spPr bwMode="auto">
            <a:xfrm flipH="1">
              <a:off x="2679" y="2745"/>
              <a:ext cx="230" cy="69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66" name="Line 26"/>
            <p:cNvSpPr>
              <a:spLocks noChangeShapeType="1"/>
            </p:cNvSpPr>
            <p:nvPr/>
          </p:nvSpPr>
          <p:spPr bwMode="auto">
            <a:xfrm flipH="1" flipV="1">
              <a:off x="2955" y="2745"/>
              <a:ext cx="230" cy="69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67" name="Oval 27"/>
            <p:cNvSpPr>
              <a:spLocks noChangeArrowheads="1"/>
            </p:cNvSpPr>
            <p:nvPr/>
          </p:nvSpPr>
          <p:spPr bwMode="auto">
            <a:xfrm>
              <a:off x="3165" y="342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68" name="Oval 28"/>
            <p:cNvSpPr>
              <a:spLocks noChangeArrowheads="1"/>
            </p:cNvSpPr>
            <p:nvPr/>
          </p:nvSpPr>
          <p:spPr bwMode="auto">
            <a:xfrm>
              <a:off x="1758" y="342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69" name="Oval 29"/>
            <p:cNvSpPr>
              <a:spLocks noChangeArrowheads="1"/>
            </p:cNvSpPr>
            <p:nvPr/>
          </p:nvSpPr>
          <p:spPr bwMode="auto">
            <a:xfrm>
              <a:off x="2015" y="342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70" name="Line 30"/>
            <p:cNvSpPr>
              <a:spLocks noChangeShapeType="1"/>
            </p:cNvSpPr>
            <p:nvPr/>
          </p:nvSpPr>
          <p:spPr bwMode="auto">
            <a:xfrm flipH="1" flipV="1">
              <a:off x="2044" y="2745"/>
              <a:ext cx="0" cy="69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71" name="Line 31"/>
            <p:cNvSpPr>
              <a:spLocks noChangeShapeType="1"/>
            </p:cNvSpPr>
            <p:nvPr/>
          </p:nvSpPr>
          <p:spPr bwMode="auto">
            <a:xfrm flipH="1">
              <a:off x="1794" y="2745"/>
              <a:ext cx="230" cy="69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72" name="Line 32"/>
            <p:cNvSpPr>
              <a:spLocks noChangeShapeType="1"/>
            </p:cNvSpPr>
            <p:nvPr/>
          </p:nvSpPr>
          <p:spPr bwMode="auto">
            <a:xfrm flipH="1" flipV="1">
              <a:off x="2070" y="2745"/>
              <a:ext cx="230" cy="69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73" name="Oval 33"/>
            <p:cNvSpPr>
              <a:spLocks noChangeArrowheads="1"/>
            </p:cNvSpPr>
            <p:nvPr/>
          </p:nvSpPr>
          <p:spPr bwMode="auto">
            <a:xfrm>
              <a:off x="2280" y="342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74" name="Text Box 34"/>
            <p:cNvSpPr txBox="1">
              <a:spLocks noChangeArrowheads="1"/>
            </p:cNvSpPr>
            <p:nvPr/>
          </p:nvSpPr>
          <p:spPr bwMode="auto">
            <a:xfrm>
              <a:off x="1056" y="33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89475" name="Text Box 35"/>
            <p:cNvSpPr txBox="1">
              <a:spLocks noChangeArrowheads="1"/>
            </p:cNvSpPr>
            <p:nvPr/>
          </p:nvSpPr>
          <p:spPr bwMode="auto">
            <a:xfrm>
              <a:off x="1335" y="33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89476" name="Text Box 36"/>
            <p:cNvSpPr txBox="1">
              <a:spLocks noChangeArrowheads="1"/>
            </p:cNvSpPr>
            <p:nvPr/>
          </p:nvSpPr>
          <p:spPr bwMode="auto">
            <a:xfrm>
              <a:off x="1680" y="33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89477" name="Text Box 37"/>
            <p:cNvSpPr txBox="1">
              <a:spLocks noChangeArrowheads="1"/>
            </p:cNvSpPr>
            <p:nvPr/>
          </p:nvSpPr>
          <p:spPr bwMode="auto">
            <a:xfrm>
              <a:off x="1965" y="33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89478" name="Text Box 38"/>
            <p:cNvSpPr txBox="1">
              <a:spLocks noChangeArrowheads="1"/>
            </p:cNvSpPr>
            <p:nvPr/>
          </p:nvSpPr>
          <p:spPr bwMode="auto">
            <a:xfrm>
              <a:off x="2226" y="33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189479" name="Text Box 39"/>
            <p:cNvSpPr txBox="1">
              <a:spLocks noChangeArrowheads="1"/>
            </p:cNvSpPr>
            <p:nvPr/>
          </p:nvSpPr>
          <p:spPr bwMode="auto">
            <a:xfrm>
              <a:off x="2574" y="33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89480" name="Text Box 40"/>
            <p:cNvSpPr txBox="1">
              <a:spLocks noChangeArrowheads="1"/>
            </p:cNvSpPr>
            <p:nvPr/>
          </p:nvSpPr>
          <p:spPr bwMode="auto">
            <a:xfrm>
              <a:off x="2832" y="33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89481" name="Text Box 41"/>
            <p:cNvSpPr txBox="1">
              <a:spLocks noChangeArrowheads="1"/>
            </p:cNvSpPr>
            <p:nvPr/>
          </p:nvSpPr>
          <p:spPr bwMode="auto">
            <a:xfrm>
              <a:off x="3120" y="33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9</a:t>
              </a:r>
            </a:p>
          </p:txBody>
        </p:sp>
      </p:grpSp>
      <p:grpSp>
        <p:nvGrpSpPr>
          <p:cNvPr id="189482" name="Group 42"/>
          <p:cNvGrpSpPr>
            <a:grpSpLocks/>
          </p:cNvGrpSpPr>
          <p:nvPr/>
        </p:nvGrpSpPr>
        <p:grpSpPr bwMode="auto">
          <a:xfrm>
            <a:off x="6172200" y="3124200"/>
            <a:ext cx="2743200" cy="3333750"/>
            <a:chOff x="3888" y="1968"/>
            <a:chExt cx="1728" cy="2100"/>
          </a:xfrm>
        </p:grpSpPr>
        <p:sp>
          <p:nvSpPr>
            <p:cNvPr id="189483" name="Freeform 43"/>
            <p:cNvSpPr>
              <a:spLocks/>
            </p:cNvSpPr>
            <p:nvPr/>
          </p:nvSpPr>
          <p:spPr bwMode="auto">
            <a:xfrm>
              <a:off x="3945" y="1998"/>
              <a:ext cx="1278" cy="1449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84" name="Oval 44"/>
            <p:cNvSpPr>
              <a:spLocks noChangeArrowheads="1"/>
            </p:cNvSpPr>
            <p:nvPr/>
          </p:nvSpPr>
          <p:spPr bwMode="auto">
            <a:xfrm>
              <a:off x="3918" y="342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85" name="Oval 45"/>
            <p:cNvSpPr>
              <a:spLocks noChangeArrowheads="1"/>
            </p:cNvSpPr>
            <p:nvPr/>
          </p:nvSpPr>
          <p:spPr bwMode="auto">
            <a:xfrm>
              <a:off x="4223" y="306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86" name="Oval 46"/>
            <p:cNvSpPr>
              <a:spLocks noChangeArrowheads="1"/>
            </p:cNvSpPr>
            <p:nvPr/>
          </p:nvSpPr>
          <p:spPr bwMode="auto">
            <a:xfrm>
              <a:off x="4544" y="269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87" name="Oval 47"/>
            <p:cNvSpPr>
              <a:spLocks noChangeArrowheads="1"/>
            </p:cNvSpPr>
            <p:nvPr/>
          </p:nvSpPr>
          <p:spPr bwMode="auto">
            <a:xfrm>
              <a:off x="4865" y="233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88" name="Oval 48"/>
            <p:cNvSpPr>
              <a:spLocks noChangeArrowheads="1"/>
            </p:cNvSpPr>
            <p:nvPr/>
          </p:nvSpPr>
          <p:spPr bwMode="auto">
            <a:xfrm>
              <a:off x="4223" y="342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89" name="Oval 49"/>
            <p:cNvSpPr>
              <a:spLocks noChangeArrowheads="1"/>
            </p:cNvSpPr>
            <p:nvPr/>
          </p:nvSpPr>
          <p:spPr bwMode="auto">
            <a:xfrm>
              <a:off x="4532" y="342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90" name="Freeform 50"/>
            <p:cNvSpPr>
              <a:spLocks/>
            </p:cNvSpPr>
            <p:nvPr/>
          </p:nvSpPr>
          <p:spPr bwMode="auto">
            <a:xfrm flipH="1">
              <a:off x="4284" y="3120"/>
              <a:ext cx="253" cy="317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91" name="Freeform 51"/>
            <p:cNvSpPr>
              <a:spLocks/>
            </p:cNvSpPr>
            <p:nvPr/>
          </p:nvSpPr>
          <p:spPr bwMode="auto">
            <a:xfrm flipH="1">
              <a:off x="4251" y="3120"/>
              <a:ext cx="1" cy="317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92" name="Oval 52"/>
            <p:cNvSpPr>
              <a:spLocks noChangeArrowheads="1"/>
            </p:cNvSpPr>
            <p:nvPr/>
          </p:nvSpPr>
          <p:spPr bwMode="auto">
            <a:xfrm>
              <a:off x="4544" y="306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93" name="Oval 53"/>
            <p:cNvSpPr>
              <a:spLocks noChangeArrowheads="1"/>
            </p:cNvSpPr>
            <p:nvPr/>
          </p:nvSpPr>
          <p:spPr bwMode="auto">
            <a:xfrm>
              <a:off x="4844" y="306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94" name="Freeform 54"/>
            <p:cNvSpPr>
              <a:spLocks/>
            </p:cNvSpPr>
            <p:nvPr/>
          </p:nvSpPr>
          <p:spPr bwMode="auto">
            <a:xfrm flipH="1">
              <a:off x="4596" y="2757"/>
              <a:ext cx="253" cy="317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95" name="Freeform 55"/>
            <p:cNvSpPr>
              <a:spLocks/>
            </p:cNvSpPr>
            <p:nvPr/>
          </p:nvSpPr>
          <p:spPr bwMode="auto">
            <a:xfrm flipH="1">
              <a:off x="4572" y="2757"/>
              <a:ext cx="1" cy="317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96" name="Oval 56"/>
            <p:cNvSpPr>
              <a:spLocks noChangeArrowheads="1"/>
            </p:cNvSpPr>
            <p:nvPr/>
          </p:nvSpPr>
          <p:spPr bwMode="auto">
            <a:xfrm>
              <a:off x="4865" y="270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97" name="Oval 57"/>
            <p:cNvSpPr>
              <a:spLocks noChangeArrowheads="1"/>
            </p:cNvSpPr>
            <p:nvPr/>
          </p:nvSpPr>
          <p:spPr bwMode="auto">
            <a:xfrm>
              <a:off x="5165" y="270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98" name="Freeform 58"/>
            <p:cNvSpPr>
              <a:spLocks/>
            </p:cNvSpPr>
            <p:nvPr/>
          </p:nvSpPr>
          <p:spPr bwMode="auto">
            <a:xfrm flipH="1">
              <a:off x="4917" y="2400"/>
              <a:ext cx="253" cy="317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99" name="Freeform 59"/>
            <p:cNvSpPr>
              <a:spLocks/>
            </p:cNvSpPr>
            <p:nvPr/>
          </p:nvSpPr>
          <p:spPr bwMode="auto">
            <a:xfrm flipH="1">
              <a:off x="4893" y="2400"/>
              <a:ext cx="1" cy="317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500" name="Oval 60"/>
            <p:cNvSpPr>
              <a:spLocks noChangeArrowheads="1"/>
            </p:cNvSpPr>
            <p:nvPr/>
          </p:nvSpPr>
          <p:spPr bwMode="auto">
            <a:xfrm>
              <a:off x="5201" y="2325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501" name="Oval 61"/>
            <p:cNvSpPr>
              <a:spLocks noChangeArrowheads="1"/>
            </p:cNvSpPr>
            <p:nvPr/>
          </p:nvSpPr>
          <p:spPr bwMode="auto">
            <a:xfrm>
              <a:off x="5498" y="2325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502" name="Freeform 62"/>
            <p:cNvSpPr>
              <a:spLocks/>
            </p:cNvSpPr>
            <p:nvPr/>
          </p:nvSpPr>
          <p:spPr bwMode="auto">
            <a:xfrm flipH="1">
              <a:off x="5250" y="2016"/>
              <a:ext cx="253" cy="317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503" name="Freeform 63"/>
            <p:cNvSpPr>
              <a:spLocks/>
            </p:cNvSpPr>
            <p:nvPr/>
          </p:nvSpPr>
          <p:spPr bwMode="auto">
            <a:xfrm flipH="1">
              <a:off x="5229" y="2016"/>
              <a:ext cx="1" cy="317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504" name="Text Box 64"/>
            <p:cNvSpPr txBox="1">
              <a:spLocks noChangeArrowheads="1"/>
            </p:cNvSpPr>
            <p:nvPr/>
          </p:nvSpPr>
          <p:spPr bwMode="auto">
            <a:xfrm>
              <a:off x="3888" y="33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89505" name="Text Box 65"/>
            <p:cNvSpPr txBox="1">
              <a:spLocks noChangeArrowheads="1"/>
            </p:cNvSpPr>
            <p:nvPr/>
          </p:nvSpPr>
          <p:spPr bwMode="auto">
            <a:xfrm>
              <a:off x="4176" y="3369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89506" name="Text Box 66"/>
            <p:cNvSpPr txBox="1">
              <a:spLocks noChangeArrowheads="1"/>
            </p:cNvSpPr>
            <p:nvPr/>
          </p:nvSpPr>
          <p:spPr bwMode="auto">
            <a:xfrm>
              <a:off x="4455" y="3369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89507" name="Text Box 67"/>
            <p:cNvSpPr txBox="1">
              <a:spLocks noChangeArrowheads="1"/>
            </p:cNvSpPr>
            <p:nvPr/>
          </p:nvSpPr>
          <p:spPr bwMode="auto">
            <a:xfrm>
              <a:off x="4494" y="3009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89508" name="Text Box 68"/>
            <p:cNvSpPr txBox="1">
              <a:spLocks noChangeArrowheads="1"/>
            </p:cNvSpPr>
            <p:nvPr/>
          </p:nvSpPr>
          <p:spPr bwMode="auto">
            <a:xfrm>
              <a:off x="4779" y="3009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89509" name="Text Box 69"/>
            <p:cNvSpPr txBox="1">
              <a:spLocks noChangeArrowheads="1"/>
            </p:cNvSpPr>
            <p:nvPr/>
          </p:nvSpPr>
          <p:spPr bwMode="auto">
            <a:xfrm>
              <a:off x="4806" y="2661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189510" name="Text Box 70"/>
            <p:cNvSpPr txBox="1">
              <a:spLocks noChangeArrowheads="1"/>
            </p:cNvSpPr>
            <p:nvPr/>
          </p:nvSpPr>
          <p:spPr bwMode="auto">
            <a:xfrm>
              <a:off x="5118" y="2661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89511" name="Text Box 71"/>
            <p:cNvSpPr txBox="1">
              <a:spLocks noChangeArrowheads="1"/>
            </p:cNvSpPr>
            <p:nvPr/>
          </p:nvSpPr>
          <p:spPr bwMode="auto">
            <a:xfrm>
              <a:off x="5136" y="2274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89512" name="Text Box 72"/>
            <p:cNvSpPr txBox="1">
              <a:spLocks noChangeArrowheads="1"/>
            </p:cNvSpPr>
            <p:nvPr/>
          </p:nvSpPr>
          <p:spPr bwMode="auto">
            <a:xfrm>
              <a:off x="5424" y="2274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x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189513" name="Oval 73"/>
            <p:cNvSpPr>
              <a:spLocks noChangeArrowheads="1"/>
            </p:cNvSpPr>
            <p:nvPr/>
          </p:nvSpPr>
          <p:spPr bwMode="auto">
            <a:xfrm>
              <a:off x="5201" y="196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9514" name="Text Box 74"/>
            <p:cNvSpPr txBox="1">
              <a:spLocks noChangeArrowheads="1"/>
            </p:cNvSpPr>
            <p:nvPr/>
          </p:nvSpPr>
          <p:spPr bwMode="auto">
            <a:xfrm>
              <a:off x="4608" y="3792"/>
              <a:ext cx="2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(b)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9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9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utoUpdateAnimBg="0"/>
      <p:bldP spid="18944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E06A-7262-46D3-94D5-D7219CEA338C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10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503E-17BC-4F2A-A061-3C1E7B6F9BF9}" type="slidenum">
              <a:rPr lang="en-US" altLang="zh-CN"/>
              <a:pPr/>
              <a:t>5</a:t>
            </a:fld>
            <a:r>
              <a:rPr lang="en-US" altLang="zh-CN"/>
              <a:t>/60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11.1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914400" y="48006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/>
              <a:t> </a:t>
            </a:r>
          </a:p>
        </p:txBody>
      </p:sp>
      <p:grpSp>
        <p:nvGrpSpPr>
          <p:cNvPr id="168965" name="Group 5"/>
          <p:cNvGrpSpPr>
            <a:grpSpLocks/>
          </p:cNvGrpSpPr>
          <p:nvPr/>
        </p:nvGrpSpPr>
        <p:grpSpPr bwMode="auto">
          <a:xfrm>
            <a:off x="1441450" y="1231900"/>
            <a:ext cx="1082675" cy="1657350"/>
            <a:chOff x="1152" y="776"/>
            <a:chExt cx="682" cy="1044"/>
          </a:xfrm>
        </p:grpSpPr>
        <p:sp>
          <p:nvSpPr>
            <p:cNvPr id="168966" name="Oval 6"/>
            <p:cNvSpPr>
              <a:spLocks noChangeArrowheads="1"/>
            </p:cNvSpPr>
            <p:nvPr/>
          </p:nvSpPr>
          <p:spPr bwMode="auto">
            <a:xfrm>
              <a:off x="1776" y="77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67" name="Line 7"/>
            <p:cNvSpPr>
              <a:spLocks noChangeShapeType="1"/>
            </p:cNvSpPr>
            <p:nvPr/>
          </p:nvSpPr>
          <p:spPr bwMode="auto">
            <a:xfrm flipH="1">
              <a:off x="1200" y="832"/>
              <a:ext cx="576" cy="659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68" name="Line 8"/>
            <p:cNvSpPr>
              <a:spLocks noChangeShapeType="1"/>
            </p:cNvSpPr>
            <p:nvPr/>
          </p:nvSpPr>
          <p:spPr bwMode="auto">
            <a:xfrm>
              <a:off x="1248" y="832"/>
              <a:ext cx="480" cy="659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 flipH="1">
              <a:off x="1344" y="808"/>
              <a:ext cx="144" cy="1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70" name="Oval 10"/>
            <p:cNvSpPr>
              <a:spLocks noChangeArrowheads="1"/>
            </p:cNvSpPr>
            <p:nvPr/>
          </p:nvSpPr>
          <p:spPr bwMode="auto">
            <a:xfrm>
              <a:off x="1206" y="77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71" name="Oval 11"/>
            <p:cNvSpPr>
              <a:spLocks noChangeArrowheads="1"/>
            </p:cNvSpPr>
            <p:nvPr/>
          </p:nvSpPr>
          <p:spPr bwMode="auto">
            <a:xfrm>
              <a:off x="1456" y="114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72" name="Oval 12"/>
            <p:cNvSpPr>
              <a:spLocks noChangeArrowheads="1"/>
            </p:cNvSpPr>
            <p:nvPr/>
          </p:nvSpPr>
          <p:spPr bwMode="auto">
            <a:xfrm>
              <a:off x="1632" y="94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73" name="Oval 13"/>
            <p:cNvSpPr>
              <a:spLocks noChangeArrowheads="1"/>
            </p:cNvSpPr>
            <p:nvPr/>
          </p:nvSpPr>
          <p:spPr bwMode="auto">
            <a:xfrm>
              <a:off x="1312" y="94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74" name="Oval 14"/>
            <p:cNvSpPr>
              <a:spLocks noChangeArrowheads="1"/>
            </p:cNvSpPr>
            <p:nvPr/>
          </p:nvSpPr>
          <p:spPr bwMode="auto">
            <a:xfrm>
              <a:off x="1456" y="77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75" name="Line 15"/>
            <p:cNvSpPr>
              <a:spLocks noChangeShapeType="1"/>
            </p:cNvSpPr>
            <p:nvPr/>
          </p:nvSpPr>
          <p:spPr bwMode="auto">
            <a:xfrm flipH="1">
              <a:off x="1520" y="1366"/>
              <a:ext cx="115" cy="12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76" name="Line 16"/>
            <p:cNvSpPr>
              <a:spLocks noChangeShapeType="1"/>
            </p:cNvSpPr>
            <p:nvPr/>
          </p:nvSpPr>
          <p:spPr bwMode="auto">
            <a:xfrm>
              <a:off x="1320" y="1327"/>
              <a:ext cx="96" cy="164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77" name="Oval 17"/>
            <p:cNvSpPr>
              <a:spLocks noChangeArrowheads="1"/>
            </p:cNvSpPr>
            <p:nvPr/>
          </p:nvSpPr>
          <p:spPr bwMode="auto">
            <a:xfrm>
              <a:off x="1304" y="132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78" name="Oval 18"/>
            <p:cNvSpPr>
              <a:spLocks noChangeArrowheads="1"/>
            </p:cNvSpPr>
            <p:nvPr/>
          </p:nvSpPr>
          <p:spPr bwMode="auto">
            <a:xfrm>
              <a:off x="1600" y="132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79" name="Oval 19"/>
            <p:cNvSpPr>
              <a:spLocks noChangeArrowheads="1"/>
            </p:cNvSpPr>
            <p:nvPr/>
          </p:nvSpPr>
          <p:spPr bwMode="auto">
            <a:xfrm>
              <a:off x="1152" y="14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80" name="Oval 20"/>
            <p:cNvSpPr>
              <a:spLocks noChangeArrowheads="1"/>
            </p:cNvSpPr>
            <p:nvPr/>
          </p:nvSpPr>
          <p:spPr bwMode="auto">
            <a:xfrm>
              <a:off x="1392" y="14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81" name="Oval 21"/>
            <p:cNvSpPr>
              <a:spLocks noChangeArrowheads="1"/>
            </p:cNvSpPr>
            <p:nvPr/>
          </p:nvSpPr>
          <p:spPr bwMode="auto">
            <a:xfrm>
              <a:off x="1728" y="14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82" name="Oval 22"/>
            <p:cNvSpPr>
              <a:spLocks noChangeArrowheads="1"/>
            </p:cNvSpPr>
            <p:nvPr/>
          </p:nvSpPr>
          <p:spPr bwMode="auto">
            <a:xfrm>
              <a:off x="1488" y="14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83" name="Text Box 23"/>
            <p:cNvSpPr txBox="1">
              <a:spLocks noChangeArrowheads="1"/>
            </p:cNvSpPr>
            <p:nvPr/>
          </p:nvSpPr>
          <p:spPr bwMode="auto">
            <a:xfrm>
              <a:off x="1349" y="1544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(a)</a:t>
              </a:r>
            </a:p>
          </p:txBody>
        </p:sp>
      </p:grpSp>
      <p:grpSp>
        <p:nvGrpSpPr>
          <p:cNvPr id="168984" name="Group 24"/>
          <p:cNvGrpSpPr>
            <a:grpSpLocks/>
          </p:cNvGrpSpPr>
          <p:nvPr/>
        </p:nvGrpSpPr>
        <p:grpSpPr bwMode="auto">
          <a:xfrm>
            <a:off x="3548063" y="1231900"/>
            <a:ext cx="1454150" cy="1657350"/>
            <a:chOff x="2214" y="776"/>
            <a:chExt cx="916" cy="1044"/>
          </a:xfrm>
        </p:grpSpPr>
        <p:sp>
          <p:nvSpPr>
            <p:cNvPr id="168985" name="Oval 25"/>
            <p:cNvSpPr>
              <a:spLocks noChangeArrowheads="1"/>
            </p:cNvSpPr>
            <p:nvPr/>
          </p:nvSpPr>
          <p:spPr bwMode="auto">
            <a:xfrm>
              <a:off x="3072" y="77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86" name="Oval 26"/>
            <p:cNvSpPr>
              <a:spLocks noChangeArrowheads="1"/>
            </p:cNvSpPr>
            <p:nvPr/>
          </p:nvSpPr>
          <p:spPr bwMode="auto">
            <a:xfrm>
              <a:off x="2214" y="77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87" name="Line 27"/>
            <p:cNvSpPr>
              <a:spLocks noChangeShapeType="1"/>
            </p:cNvSpPr>
            <p:nvPr/>
          </p:nvSpPr>
          <p:spPr bwMode="auto">
            <a:xfrm>
              <a:off x="2280" y="805"/>
              <a:ext cx="79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88" name="Oval 28"/>
            <p:cNvSpPr>
              <a:spLocks noChangeArrowheads="1"/>
            </p:cNvSpPr>
            <p:nvPr/>
          </p:nvSpPr>
          <p:spPr bwMode="auto">
            <a:xfrm>
              <a:off x="3072" y="101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89" name="Oval 29"/>
            <p:cNvSpPr>
              <a:spLocks noChangeArrowheads="1"/>
            </p:cNvSpPr>
            <p:nvPr/>
          </p:nvSpPr>
          <p:spPr bwMode="auto">
            <a:xfrm>
              <a:off x="2214" y="101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0" name="Line 30"/>
            <p:cNvSpPr>
              <a:spLocks noChangeShapeType="1"/>
            </p:cNvSpPr>
            <p:nvPr/>
          </p:nvSpPr>
          <p:spPr bwMode="auto">
            <a:xfrm>
              <a:off x="2280" y="1042"/>
              <a:ext cx="79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1" name="Oval 31"/>
            <p:cNvSpPr>
              <a:spLocks noChangeArrowheads="1"/>
            </p:cNvSpPr>
            <p:nvPr/>
          </p:nvSpPr>
          <p:spPr bwMode="auto">
            <a:xfrm>
              <a:off x="3072" y="125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2" name="Oval 32"/>
            <p:cNvSpPr>
              <a:spLocks noChangeArrowheads="1"/>
            </p:cNvSpPr>
            <p:nvPr/>
          </p:nvSpPr>
          <p:spPr bwMode="auto">
            <a:xfrm>
              <a:off x="2214" y="125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3" name="Line 33"/>
            <p:cNvSpPr>
              <a:spLocks noChangeShapeType="1"/>
            </p:cNvSpPr>
            <p:nvPr/>
          </p:nvSpPr>
          <p:spPr bwMode="auto">
            <a:xfrm>
              <a:off x="2280" y="1279"/>
              <a:ext cx="79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4" name="Oval 34"/>
            <p:cNvSpPr>
              <a:spLocks noChangeArrowheads="1"/>
            </p:cNvSpPr>
            <p:nvPr/>
          </p:nvSpPr>
          <p:spPr bwMode="auto">
            <a:xfrm>
              <a:off x="3072" y="14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5" name="Oval 35"/>
            <p:cNvSpPr>
              <a:spLocks noChangeArrowheads="1"/>
            </p:cNvSpPr>
            <p:nvPr/>
          </p:nvSpPr>
          <p:spPr bwMode="auto">
            <a:xfrm>
              <a:off x="2214" y="14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>
              <a:off x="2280" y="1517"/>
              <a:ext cx="79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7" name="Text Box 37"/>
            <p:cNvSpPr txBox="1">
              <a:spLocks noChangeArrowheads="1"/>
            </p:cNvSpPr>
            <p:nvPr/>
          </p:nvSpPr>
          <p:spPr bwMode="auto">
            <a:xfrm>
              <a:off x="2552" y="1544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(b)</a:t>
              </a:r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 flipH="1">
              <a:off x="2672" y="816"/>
              <a:ext cx="0" cy="66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9" name="Oval 39"/>
            <p:cNvSpPr>
              <a:spLocks noChangeArrowheads="1"/>
            </p:cNvSpPr>
            <p:nvPr/>
          </p:nvSpPr>
          <p:spPr bwMode="auto">
            <a:xfrm>
              <a:off x="2643" y="77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0" name="Oval 40"/>
            <p:cNvSpPr>
              <a:spLocks noChangeArrowheads="1"/>
            </p:cNvSpPr>
            <p:nvPr/>
          </p:nvSpPr>
          <p:spPr bwMode="auto">
            <a:xfrm>
              <a:off x="2643" y="101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1" name="Oval 41"/>
            <p:cNvSpPr>
              <a:spLocks noChangeArrowheads="1"/>
            </p:cNvSpPr>
            <p:nvPr/>
          </p:nvSpPr>
          <p:spPr bwMode="auto">
            <a:xfrm>
              <a:off x="2643" y="125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2" name="Oval 42"/>
            <p:cNvSpPr>
              <a:spLocks noChangeArrowheads="1"/>
            </p:cNvSpPr>
            <p:nvPr/>
          </p:nvSpPr>
          <p:spPr bwMode="auto">
            <a:xfrm>
              <a:off x="2643" y="14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9003" name="Group 43"/>
          <p:cNvGrpSpPr>
            <a:grpSpLocks/>
          </p:cNvGrpSpPr>
          <p:nvPr/>
        </p:nvGrpSpPr>
        <p:grpSpPr bwMode="auto">
          <a:xfrm>
            <a:off x="5940425" y="1700213"/>
            <a:ext cx="381000" cy="1187450"/>
            <a:chOff x="3552" y="1072"/>
            <a:chExt cx="240" cy="748"/>
          </a:xfrm>
        </p:grpSpPr>
        <p:sp>
          <p:nvSpPr>
            <p:cNvPr id="169004" name="Oval 44"/>
            <p:cNvSpPr>
              <a:spLocks noChangeArrowheads="1"/>
            </p:cNvSpPr>
            <p:nvPr/>
          </p:nvSpPr>
          <p:spPr bwMode="auto">
            <a:xfrm>
              <a:off x="3643" y="107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5" name="Text Box 45"/>
            <p:cNvSpPr txBox="1">
              <a:spLocks noChangeArrowheads="1"/>
            </p:cNvSpPr>
            <p:nvPr/>
          </p:nvSpPr>
          <p:spPr bwMode="auto">
            <a:xfrm>
              <a:off x="3552" y="1544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(c)</a:t>
              </a:r>
            </a:p>
          </p:txBody>
        </p:sp>
      </p:grpSp>
      <p:grpSp>
        <p:nvGrpSpPr>
          <p:cNvPr id="169006" name="Group 46"/>
          <p:cNvGrpSpPr>
            <a:grpSpLocks/>
          </p:cNvGrpSpPr>
          <p:nvPr/>
        </p:nvGrpSpPr>
        <p:grpSpPr bwMode="auto">
          <a:xfrm>
            <a:off x="7431088" y="1219200"/>
            <a:ext cx="1027112" cy="1670050"/>
            <a:chOff x="4291" y="768"/>
            <a:chExt cx="647" cy="1052"/>
          </a:xfrm>
        </p:grpSpPr>
        <p:sp>
          <p:nvSpPr>
            <p:cNvPr id="169007" name="Text Box 47"/>
            <p:cNvSpPr txBox="1">
              <a:spLocks noChangeArrowheads="1"/>
            </p:cNvSpPr>
            <p:nvPr/>
          </p:nvSpPr>
          <p:spPr bwMode="auto">
            <a:xfrm>
              <a:off x="4488" y="1544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(d)</a:t>
              </a:r>
            </a:p>
          </p:txBody>
        </p:sp>
        <p:sp>
          <p:nvSpPr>
            <p:cNvPr id="169008" name="Line 48"/>
            <p:cNvSpPr>
              <a:spLocks noChangeShapeType="1"/>
            </p:cNvSpPr>
            <p:nvPr/>
          </p:nvSpPr>
          <p:spPr bwMode="auto">
            <a:xfrm flipH="1">
              <a:off x="4608" y="808"/>
              <a:ext cx="0" cy="66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9" name="Oval 49"/>
            <p:cNvSpPr>
              <a:spLocks noChangeArrowheads="1"/>
            </p:cNvSpPr>
            <p:nvPr/>
          </p:nvSpPr>
          <p:spPr bwMode="auto">
            <a:xfrm>
              <a:off x="4579" y="76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10" name="Oval 50"/>
            <p:cNvSpPr>
              <a:spLocks noChangeArrowheads="1"/>
            </p:cNvSpPr>
            <p:nvPr/>
          </p:nvSpPr>
          <p:spPr bwMode="auto">
            <a:xfrm>
              <a:off x="4579" y="1005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11" name="Oval 51"/>
            <p:cNvSpPr>
              <a:spLocks noChangeArrowheads="1"/>
            </p:cNvSpPr>
            <p:nvPr/>
          </p:nvSpPr>
          <p:spPr bwMode="auto">
            <a:xfrm>
              <a:off x="4579" y="124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12" name="Oval 52"/>
            <p:cNvSpPr>
              <a:spLocks noChangeArrowheads="1"/>
            </p:cNvSpPr>
            <p:nvPr/>
          </p:nvSpPr>
          <p:spPr bwMode="auto">
            <a:xfrm>
              <a:off x="4579" y="14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13" name="Line 53"/>
            <p:cNvSpPr>
              <a:spLocks noChangeShapeType="1"/>
            </p:cNvSpPr>
            <p:nvPr/>
          </p:nvSpPr>
          <p:spPr bwMode="auto">
            <a:xfrm flipV="1">
              <a:off x="4336" y="800"/>
              <a:ext cx="253" cy="16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14" name="Line 54"/>
            <p:cNvSpPr>
              <a:spLocks noChangeShapeType="1"/>
            </p:cNvSpPr>
            <p:nvPr/>
          </p:nvSpPr>
          <p:spPr bwMode="auto">
            <a:xfrm flipV="1">
              <a:off x="4336" y="1272"/>
              <a:ext cx="253" cy="16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15" name="Line 55"/>
            <p:cNvSpPr>
              <a:spLocks noChangeShapeType="1"/>
            </p:cNvSpPr>
            <p:nvPr/>
          </p:nvSpPr>
          <p:spPr bwMode="auto">
            <a:xfrm flipV="1">
              <a:off x="4336" y="1036"/>
              <a:ext cx="253" cy="16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16" name="Oval 56"/>
            <p:cNvSpPr>
              <a:spLocks noChangeArrowheads="1"/>
            </p:cNvSpPr>
            <p:nvPr/>
          </p:nvSpPr>
          <p:spPr bwMode="auto">
            <a:xfrm>
              <a:off x="4291" y="92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17" name="Oval 57"/>
            <p:cNvSpPr>
              <a:spLocks noChangeArrowheads="1"/>
            </p:cNvSpPr>
            <p:nvPr/>
          </p:nvSpPr>
          <p:spPr bwMode="auto">
            <a:xfrm>
              <a:off x="4291" y="1165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18" name="Oval 58"/>
            <p:cNvSpPr>
              <a:spLocks noChangeArrowheads="1"/>
            </p:cNvSpPr>
            <p:nvPr/>
          </p:nvSpPr>
          <p:spPr bwMode="auto">
            <a:xfrm>
              <a:off x="4291" y="140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19" name="Oval 59"/>
            <p:cNvSpPr>
              <a:spLocks noChangeArrowheads="1"/>
            </p:cNvSpPr>
            <p:nvPr/>
          </p:nvSpPr>
          <p:spPr bwMode="auto">
            <a:xfrm>
              <a:off x="4880" y="92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20" name="Oval 60"/>
            <p:cNvSpPr>
              <a:spLocks noChangeArrowheads="1"/>
            </p:cNvSpPr>
            <p:nvPr/>
          </p:nvSpPr>
          <p:spPr bwMode="auto">
            <a:xfrm>
              <a:off x="4880" y="116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21" name="Oval 61"/>
            <p:cNvSpPr>
              <a:spLocks noChangeArrowheads="1"/>
            </p:cNvSpPr>
            <p:nvPr/>
          </p:nvSpPr>
          <p:spPr bwMode="auto">
            <a:xfrm>
              <a:off x="4880" y="140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22" name="Line 62"/>
            <p:cNvSpPr>
              <a:spLocks noChangeShapeType="1"/>
            </p:cNvSpPr>
            <p:nvPr/>
          </p:nvSpPr>
          <p:spPr bwMode="auto">
            <a:xfrm>
              <a:off x="4632" y="800"/>
              <a:ext cx="259" cy="144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23" name="Line 63"/>
            <p:cNvSpPr>
              <a:spLocks noChangeShapeType="1"/>
            </p:cNvSpPr>
            <p:nvPr/>
          </p:nvSpPr>
          <p:spPr bwMode="auto">
            <a:xfrm>
              <a:off x="4632" y="1036"/>
              <a:ext cx="259" cy="144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24" name="Line 64"/>
            <p:cNvSpPr>
              <a:spLocks noChangeShapeType="1"/>
            </p:cNvSpPr>
            <p:nvPr/>
          </p:nvSpPr>
          <p:spPr bwMode="auto">
            <a:xfrm>
              <a:off x="4632" y="1272"/>
              <a:ext cx="259" cy="144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9025" name="Group 65"/>
          <p:cNvGrpSpPr>
            <a:grpSpLocks/>
          </p:cNvGrpSpPr>
          <p:nvPr/>
        </p:nvGrpSpPr>
        <p:grpSpPr bwMode="auto">
          <a:xfrm>
            <a:off x="1441450" y="3124200"/>
            <a:ext cx="3282950" cy="1657350"/>
            <a:chOff x="1104" y="1968"/>
            <a:chExt cx="2068" cy="1044"/>
          </a:xfrm>
        </p:grpSpPr>
        <p:sp>
          <p:nvSpPr>
            <p:cNvPr id="169026" name="Freeform 66"/>
            <p:cNvSpPr>
              <a:spLocks/>
            </p:cNvSpPr>
            <p:nvPr/>
          </p:nvSpPr>
          <p:spPr bwMode="auto">
            <a:xfrm>
              <a:off x="2986" y="2324"/>
              <a:ext cx="127" cy="1"/>
            </a:xfrm>
            <a:custGeom>
              <a:avLst/>
              <a:gdLst>
                <a:gd name="T0" fmla="*/ 147 w 147"/>
                <a:gd name="T1" fmla="*/ 159 h 159"/>
                <a:gd name="T2" fmla="*/ 0 w 147"/>
                <a:gd name="T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7" h="159">
                  <a:moveTo>
                    <a:pt x="147" y="159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27" name="Freeform 67"/>
            <p:cNvSpPr>
              <a:spLocks/>
            </p:cNvSpPr>
            <p:nvPr/>
          </p:nvSpPr>
          <p:spPr bwMode="auto">
            <a:xfrm>
              <a:off x="2968" y="2529"/>
              <a:ext cx="147" cy="159"/>
            </a:xfrm>
            <a:custGeom>
              <a:avLst/>
              <a:gdLst>
                <a:gd name="T0" fmla="*/ 147 w 147"/>
                <a:gd name="T1" fmla="*/ 159 h 159"/>
                <a:gd name="T2" fmla="*/ 0 w 147"/>
                <a:gd name="T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7" h="159">
                  <a:moveTo>
                    <a:pt x="147" y="159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28" name="Line 68"/>
            <p:cNvSpPr>
              <a:spLocks noChangeShapeType="1"/>
            </p:cNvSpPr>
            <p:nvPr/>
          </p:nvSpPr>
          <p:spPr bwMode="auto">
            <a:xfrm flipH="1">
              <a:off x="2594" y="2184"/>
              <a:ext cx="161" cy="13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29" name="Text Box 69"/>
            <p:cNvSpPr txBox="1">
              <a:spLocks noChangeArrowheads="1"/>
            </p:cNvSpPr>
            <p:nvPr/>
          </p:nvSpPr>
          <p:spPr bwMode="auto">
            <a:xfrm>
              <a:off x="1890" y="2736"/>
              <a:ext cx="24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(e)</a:t>
              </a:r>
            </a:p>
          </p:txBody>
        </p:sp>
        <p:sp>
          <p:nvSpPr>
            <p:cNvPr id="169030" name="Line 70"/>
            <p:cNvSpPr>
              <a:spLocks noChangeShapeType="1"/>
            </p:cNvSpPr>
            <p:nvPr/>
          </p:nvSpPr>
          <p:spPr bwMode="auto">
            <a:xfrm flipH="1">
              <a:off x="2010" y="2008"/>
              <a:ext cx="0" cy="66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31" name="Oval 71"/>
            <p:cNvSpPr>
              <a:spLocks noChangeArrowheads="1"/>
            </p:cNvSpPr>
            <p:nvPr/>
          </p:nvSpPr>
          <p:spPr bwMode="auto">
            <a:xfrm>
              <a:off x="1981" y="196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32" name="Oval 72"/>
            <p:cNvSpPr>
              <a:spLocks noChangeArrowheads="1"/>
            </p:cNvSpPr>
            <p:nvPr/>
          </p:nvSpPr>
          <p:spPr bwMode="auto">
            <a:xfrm>
              <a:off x="1981" y="2205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33" name="Oval 73"/>
            <p:cNvSpPr>
              <a:spLocks noChangeArrowheads="1"/>
            </p:cNvSpPr>
            <p:nvPr/>
          </p:nvSpPr>
          <p:spPr bwMode="auto">
            <a:xfrm>
              <a:off x="1981" y="244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34" name="Oval 74"/>
            <p:cNvSpPr>
              <a:spLocks noChangeArrowheads="1"/>
            </p:cNvSpPr>
            <p:nvPr/>
          </p:nvSpPr>
          <p:spPr bwMode="auto">
            <a:xfrm>
              <a:off x="1981" y="26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35" name="Oval 75"/>
            <p:cNvSpPr>
              <a:spLocks noChangeArrowheads="1"/>
            </p:cNvSpPr>
            <p:nvPr/>
          </p:nvSpPr>
          <p:spPr bwMode="auto">
            <a:xfrm>
              <a:off x="3114" y="196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36" name="Oval 76"/>
            <p:cNvSpPr>
              <a:spLocks noChangeArrowheads="1"/>
            </p:cNvSpPr>
            <p:nvPr/>
          </p:nvSpPr>
          <p:spPr bwMode="auto">
            <a:xfrm>
              <a:off x="2385" y="196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37" name="Line 77"/>
            <p:cNvSpPr>
              <a:spLocks noChangeShapeType="1"/>
            </p:cNvSpPr>
            <p:nvPr/>
          </p:nvSpPr>
          <p:spPr bwMode="auto">
            <a:xfrm>
              <a:off x="2442" y="1997"/>
              <a:ext cx="67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38" name="Oval 78"/>
            <p:cNvSpPr>
              <a:spLocks noChangeArrowheads="1"/>
            </p:cNvSpPr>
            <p:nvPr/>
          </p:nvSpPr>
          <p:spPr bwMode="auto">
            <a:xfrm>
              <a:off x="1498" y="196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39" name="Line 79"/>
            <p:cNvSpPr>
              <a:spLocks noChangeShapeType="1"/>
            </p:cNvSpPr>
            <p:nvPr/>
          </p:nvSpPr>
          <p:spPr bwMode="auto">
            <a:xfrm flipH="1">
              <a:off x="1335" y="2008"/>
              <a:ext cx="184" cy="21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0" name="Line 80"/>
            <p:cNvSpPr>
              <a:spLocks noChangeShapeType="1"/>
            </p:cNvSpPr>
            <p:nvPr/>
          </p:nvSpPr>
          <p:spPr bwMode="auto">
            <a:xfrm>
              <a:off x="1139" y="2008"/>
              <a:ext cx="184" cy="21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1" name="Line 81"/>
            <p:cNvSpPr>
              <a:spLocks noChangeShapeType="1"/>
            </p:cNvSpPr>
            <p:nvPr/>
          </p:nvSpPr>
          <p:spPr bwMode="auto">
            <a:xfrm flipH="1">
              <a:off x="2802" y="2536"/>
              <a:ext cx="144" cy="15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2" name="Oval 82"/>
            <p:cNvSpPr>
              <a:spLocks noChangeArrowheads="1"/>
            </p:cNvSpPr>
            <p:nvPr/>
          </p:nvSpPr>
          <p:spPr bwMode="auto">
            <a:xfrm>
              <a:off x="1104" y="196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3" name="Freeform 83"/>
            <p:cNvSpPr>
              <a:spLocks/>
            </p:cNvSpPr>
            <p:nvPr/>
          </p:nvSpPr>
          <p:spPr bwMode="auto">
            <a:xfrm>
              <a:off x="1337" y="2245"/>
              <a:ext cx="1" cy="236"/>
            </a:xfrm>
            <a:custGeom>
              <a:avLst/>
              <a:gdLst>
                <a:gd name="T0" fmla="*/ 0 w 1"/>
                <a:gd name="T1" fmla="*/ 0 h 236"/>
                <a:gd name="T2" fmla="*/ 0 w 1"/>
                <a:gd name="T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6">
                  <a:moveTo>
                    <a:pt x="0" y="0"/>
                  </a:moveTo>
                  <a:lnTo>
                    <a:pt x="0" y="236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4" name="Oval 84"/>
            <p:cNvSpPr>
              <a:spLocks noChangeArrowheads="1"/>
            </p:cNvSpPr>
            <p:nvPr/>
          </p:nvSpPr>
          <p:spPr bwMode="auto">
            <a:xfrm>
              <a:off x="1301" y="2205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5" name="Oval 85"/>
            <p:cNvSpPr>
              <a:spLocks noChangeArrowheads="1"/>
            </p:cNvSpPr>
            <p:nvPr/>
          </p:nvSpPr>
          <p:spPr bwMode="auto">
            <a:xfrm>
              <a:off x="1309" y="244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6" name="Line 86"/>
            <p:cNvSpPr>
              <a:spLocks noChangeShapeType="1"/>
            </p:cNvSpPr>
            <p:nvPr/>
          </p:nvSpPr>
          <p:spPr bwMode="auto">
            <a:xfrm flipH="1">
              <a:off x="1139" y="2488"/>
              <a:ext cx="184" cy="21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7" name="Line 87"/>
            <p:cNvSpPr>
              <a:spLocks noChangeShapeType="1"/>
            </p:cNvSpPr>
            <p:nvPr/>
          </p:nvSpPr>
          <p:spPr bwMode="auto">
            <a:xfrm>
              <a:off x="1335" y="2488"/>
              <a:ext cx="184" cy="21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8" name="Oval 88"/>
            <p:cNvSpPr>
              <a:spLocks noChangeArrowheads="1"/>
            </p:cNvSpPr>
            <p:nvPr/>
          </p:nvSpPr>
          <p:spPr bwMode="auto">
            <a:xfrm>
              <a:off x="1498" y="26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9" name="Oval 89"/>
            <p:cNvSpPr>
              <a:spLocks noChangeArrowheads="1"/>
            </p:cNvSpPr>
            <p:nvPr/>
          </p:nvSpPr>
          <p:spPr bwMode="auto">
            <a:xfrm>
              <a:off x="1104" y="26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50" name="Oval 90"/>
            <p:cNvSpPr>
              <a:spLocks noChangeArrowheads="1"/>
            </p:cNvSpPr>
            <p:nvPr/>
          </p:nvSpPr>
          <p:spPr bwMode="auto">
            <a:xfrm>
              <a:off x="3098" y="26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51" name="Oval 91"/>
            <p:cNvSpPr>
              <a:spLocks noChangeArrowheads="1"/>
            </p:cNvSpPr>
            <p:nvPr/>
          </p:nvSpPr>
          <p:spPr bwMode="auto">
            <a:xfrm>
              <a:off x="2385" y="26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52" name="Oval 92"/>
            <p:cNvSpPr>
              <a:spLocks noChangeArrowheads="1"/>
            </p:cNvSpPr>
            <p:nvPr/>
          </p:nvSpPr>
          <p:spPr bwMode="auto">
            <a:xfrm>
              <a:off x="2762" y="26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53" name="Oval 93"/>
            <p:cNvSpPr>
              <a:spLocks noChangeArrowheads="1"/>
            </p:cNvSpPr>
            <p:nvPr/>
          </p:nvSpPr>
          <p:spPr bwMode="auto">
            <a:xfrm>
              <a:off x="2385" y="244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54" name="Oval 94"/>
            <p:cNvSpPr>
              <a:spLocks noChangeArrowheads="1"/>
            </p:cNvSpPr>
            <p:nvPr/>
          </p:nvSpPr>
          <p:spPr bwMode="auto">
            <a:xfrm>
              <a:off x="3114" y="22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55" name="Freeform 95"/>
            <p:cNvSpPr>
              <a:spLocks/>
            </p:cNvSpPr>
            <p:nvPr/>
          </p:nvSpPr>
          <p:spPr bwMode="auto">
            <a:xfrm>
              <a:off x="2412" y="2496"/>
              <a:ext cx="4" cy="195"/>
            </a:xfrm>
            <a:custGeom>
              <a:avLst/>
              <a:gdLst>
                <a:gd name="T0" fmla="*/ 0 w 4"/>
                <a:gd name="T1" fmla="*/ 0 h 195"/>
                <a:gd name="T2" fmla="*/ 4 w 4"/>
                <a:gd name="T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95">
                  <a:moveTo>
                    <a:pt x="0" y="0"/>
                  </a:moveTo>
                  <a:lnTo>
                    <a:pt x="4" y="19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56" name="Freeform 96"/>
            <p:cNvSpPr>
              <a:spLocks/>
            </p:cNvSpPr>
            <p:nvPr/>
          </p:nvSpPr>
          <p:spPr bwMode="auto">
            <a:xfrm>
              <a:off x="2772" y="2008"/>
              <a:ext cx="4" cy="195"/>
            </a:xfrm>
            <a:custGeom>
              <a:avLst/>
              <a:gdLst>
                <a:gd name="T0" fmla="*/ 0 w 4"/>
                <a:gd name="T1" fmla="*/ 0 h 195"/>
                <a:gd name="T2" fmla="*/ 4 w 4"/>
                <a:gd name="T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95">
                  <a:moveTo>
                    <a:pt x="0" y="0"/>
                  </a:moveTo>
                  <a:lnTo>
                    <a:pt x="4" y="19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57" name="Oval 97"/>
            <p:cNvSpPr>
              <a:spLocks noChangeArrowheads="1"/>
            </p:cNvSpPr>
            <p:nvPr/>
          </p:nvSpPr>
          <p:spPr bwMode="auto">
            <a:xfrm>
              <a:off x="2745" y="196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58" name="Oval 98"/>
            <p:cNvSpPr>
              <a:spLocks noChangeArrowheads="1"/>
            </p:cNvSpPr>
            <p:nvPr/>
          </p:nvSpPr>
          <p:spPr bwMode="auto">
            <a:xfrm>
              <a:off x="2745" y="214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59" name="Freeform 99"/>
            <p:cNvSpPr>
              <a:spLocks/>
            </p:cNvSpPr>
            <p:nvPr/>
          </p:nvSpPr>
          <p:spPr bwMode="auto">
            <a:xfrm>
              <a:off x="2956" y="2344"/>
              <a:ext cx="4" cy="173"/>
            </a:xfrm>
            <a:custGeom>
              <a:avLst/>
              <a:gdLst>
                <a:gd name="T0" fmla="*/ 0 w 4"/>
                <a:gd name="T1" fmla="*/ 0 h 195"/>
                <a:gd name="T2" fmla="*/ 4 w 4"/>
                <a:gd name="T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95">
                  <a:moveTo>
                    <a:pt x="0" y="0"/>
                  </a:moveTo>
                  <a:lnTo>
                    <a:pt x="4" y="19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60" name="Oval 100"/>
            <p:cNvSpPr>
              <a:spLocks noChangeArrowheads="1"/>
            </p:cNvSpPr>
            <p:nvPr/>
          </p:nvSpPr>
          <p:spPr bwMode="auto">
            <a:xfrm>
              <a:off x="2929" y="248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61" name="Oval 101"/>
            <p:cNvSpPr>
              <a:spLocks noChangeArrowheads="1"/>
            </p:cNvSpPr>
            <p:nvPr/>
          </p:nvSpPr>
          <p:spPr bwMode="auto">
            <a:xfrm>
              <a:off x="2929" y="22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62" name="Freeform 102"/>
            <p:cNvSpPr>
              <a:spLocks/>
            </p:cNvSpPr>
            <p:nvPr/>
          </p:nvSpPr>
          <p:spPr bwMode="auto">
            <a:xfrm>
              <a:off x="2592" y="2336"/>
              <a:ext cx="4" cy="132"/>
            </a:xfrm>
            <a:custGeom>
              <a:avLst/>
              <a:gdLst>
                <a:gd name="T0" fmla="*/ 0 w 4"/>
                <a:gd name="T1" fmla="*/ 0 h 195"/>
                <a:gd name="T2" fmla="*/ 4 w 4"/>
                <a:gd name="T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95">
                  <a:moveTo>
                    <a:pt x="0" y="0"/>
                  </a:moveTo>
                  <a:lnTo>
                    <a:pt x="4" y="19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63" name="Oval 103"/>
            <p:cNvSpPr>
              <a:spLocks noChangeArrowheads="1"/>
            </p:cNvSpPr>
            <p:nvPr/>
          </p:nvSpPr>
          <p:spPr bwMode="auto">
            <a:xfrm>
              <a:off x="2565" y="244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64" name="Oval 104"/>
            <p:cNvSpPr>
              <a:spLocks noChangeArrowheads="1"/>
            </p:cNvSpPr>
            <p:nvPr/>
          </p:nvSpPr>
          <p:spPr bwMode="auto">
            <a:xfrm>
              <a:off x="2565" y="22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65" name="Freeform 105"/>
            <p:cNvSpPr>
              <a:spLocks/>
            </p:cNvSpPr>
            <p:nvPr/>
          </p:nvSpPr>
          <p:spPr bwMode="auto">
            <a:xfrm>
              <a:off x="2786" y="2200"/>
              <a:ext cx="147" cy="109"/>
            </a:xfrm>
            <a:custGeom>
              <a:avLst/>
              <a:gdLst>
                <a:gd name="T0" fmla="*/ 147 w 147"/>
                <a:gd name="T1" fmla="*/ 159 h 159"/>
                <a:gd name="T2" fmla="*/ 0 w 147"/>
                <a:gd name="T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7" h="159">
                  <a:moveTo>
                    <a:pt x="147" y="159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66" name="Freeform 106"/>
            <p:cNvSpPr>
              <a:spLocks/>
            </p:cNvSpPr>
            <p:nvPr/>
          </p:nvSpPr>
          <p:spPr bwMode="auto">
            <a:xfrm>
              <a:off x="2442" y="2470"/>
              <a:ext cx="127" cy="1"/>
            </a:xfrm>
            <a:custGeom>
              <a:avLst/>
              <a:gdLst>
                <a:gd name="T0" fmla="*/ 147 w 147"/>
                <a:gd name="T1" fmla="*/ 159 h 159"/>
                <a:gd name="T2" fmla="*/ 0 w 147"/>
                <a:gd name="T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7" h="159">
                  <a:moveTo>
                    <a:pt x="147" y="159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9067" name="Rectangle 107"/>
          <p:cNvSpPr>
            <a:spLocks noChangeArrowheads="1"/>
          </p:cNvSpPr>
          <p:nvPr/>
        </p:nvSpPr>
        <p:spPr bwMode="auto">
          <a:xfrm>
            <a:off x="971550" y="4652963"/>
            <a:ext cx="79248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显然：</a:t>
            </a:r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(a)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(b)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(c)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(d)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都是</a:t>
            </a:r>
            <a:r>
              <a:rPr lang="zh-CN" altLang="en-US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树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，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(e)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林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(c)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是平凡图，称之为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平凡树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，其结点度数为</a:t>
            </a:r>
            <a:r>
              <a:rPr lang="en-US" altLang="zh-CN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  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而在</a:t>
            </a:r>
            <a:r>
              <a:rPr lang="zh-CN" altLang="en-US" b="1" dirty="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任何非平凡树中，都无度数为</a:t>
            </a:r>
            <a:r>
              <a:rPr lang="en-US" altLang="zh-CN" b="1" dirty="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 dirty="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的结点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9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9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90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9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9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6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29E3-77E9-417A-9DF2-E49B9DD4F7E1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0F3-CBFC-4142-93EB-503B2FBD2240}" type="slidenum">
              <a:rPr lang="en-US" altLang="zh-CN"/>
              <a:pPr/>
              <a:t>50</a:t>
            </a:fld>
            <a:r>
              <a:rPr lang="en-US" altLang="zh-CN"/>
              <a:t>/60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把有序树转换为二叉树</a:t>
            </a: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1116013" y="1125538"/>
            <a:ext cx="7773987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从根开始，保留每个父亲同其最左边儿子的连线，撤销与别的儿子的连线。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兄弟间用从左向右的有向边连接。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按如下方法确定二叉树中结点的左儿子和右儿子：直接位于给定结点下面的结点，作为左儿子，对于同一水平线上与给定结点右邻的结点，作为右儿子，依此类推。</a:t>
            </a: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1042988" y="515778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楷体_GB2312" pitchFamily="49" charset="-122"/>
              </a:rPr>
              <a:t>反过来，我们也可以将</a:t>
            </a:r>
            <a:r>
              <a:rPr lang="zh-CN" altLang="en-US" sz="2800" b="1">
                <a:solidFill>
                  <a:srgbClr val="B2B2B2"/>
                </a:solidFill>
                <a:ea typeface="楷体_GB2312" pitchFamily="49" charset="-122"/>
              </a:rPr>
              <a:t>二叉树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楷体_GB2312" pitchFamily="49" charset="-122"/>
              </a:rPr>
              <a:t>还原为</a:t>
            </a:r>
            <a:r>
              <a:rPr lang="zh-CN" altLang="en-US" sz="2800" b="1">
                <a:solidFill>
                  <a:srgbClr val="B2B2B2"/>
                </a:solidFill>
                <a:latin typeface="宋体" pitchFamily="2" charset="-122"/>
                <a:ea typeface="楷体_GB2312" pitchFamily="49" charset="-122"/>
              </a:rPr>
              <a:t>有序树。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D49F-53E5-47DE-9F93-BBFF18866758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334-8BBB-4DAF-818C-C3E018487A49}" type="slidenum">
              <a:rPr lang="en-US" altLang="zh-CN"/>
              <a:pPr/>
              <a:t>51</a:t>
            </a:fld>
            <a:r>
              <a:rPr lang="en-US" altLang="zh-CN"/>
              <a:t>/60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把有序树转换为二叉树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1116013" y="1125538"/>
            <a:ext cx="7773987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ea typeface="楷体_GB2312" pitchFamily="49" charset="-122"/>
              </a:rPr>
              <a:t>从根开始，保留每个父亲同其最左边儿子的连线，撤销与别的儿子的连线。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ea typeface="楷体_GB2312" pitchFamily="49" charset="-122"/>
              </a:rPr>
              <a:t>兄弟间用从左向右的有向边连接。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ea typeface="楷体_GB2312" pitchFamily="49" charset="-122"/>
              </a:rPr>
              <a:t>按如下方法确定二叉树中结点的左儿子和右儿子：直接位于给定结点下面的结点，作为左儿子，对于同一水平线上与给定结点右邻的结点，作为右儿子，依此类推。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1042988" y="515778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反过来，我们也可以将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二叉树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还原为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  <a:ea typeface="楷体_GB2312" pitchFamily="49" charset="-122"/>
              </a:rPr>
              <a:t>有序树。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4C7-AB06-4431-B692-A27B55238E91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1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A18C-5BC5-4D86-9E4A-16D075213652}" type="slidenum">
              <a:rPr lang="en-US" altLang="zh-CN"/>
              <a:pPr/>
              <a:t>52</a:t>
            </a:fld>
            <a:r>
              <a:rPr lang="en-US" altLang="zh-CN"/>
              <a:t>/60</a:t>
            </a: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11.6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042988" y="1125538"/>
            <a:ext cx="77739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将下图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转化为一棵二叉树。</a:t>
            </a:r>
          </a:p>
        </p:txBody>
      </p:sp>
      <p:grpSp>
        <p:nvGrpSpPr>
          <p:cNvPr id="191493" name="Group 5"/>
          <p:cNvGrpSpPr>
            <a:grpSpLocks/>
          </p:cNvGrpSpPr>
          <p:nvPr/>
        </p:nvGrpSpPr>
        <p:grpSpPr bwMode="auto">
          <a:xfrm>
            <a:off x="1042988" y="2212975"/>
            <a:ext cx="2362200" cy="3824288"/>
            <a:chOff x="672" y="1152"/>
            <a:chExt cx="1488" cy="2409"/>
          </a:xfrm>
        </p:grpSpPr>
        <p:sp>
          <p:nvSpPr>
            <p:cNvPr id="191494" name="Text Box 6"/>
            <p:cNvSpPr txBox="1">
              <a:spLocks noChangeArrowheads="1"/>
            </p:cNvSpPr>
            <p:nvPr/>
          </p:nvSpPr>
          <p:spPr bwMode="auto">
            <a:xfrm>
              <a:off x="1338" y="2844"/>
              <a:ext cx="23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10</a:t>
              </a:r>
            </a:p>
          </p:txBody>
        </p:sp>
        <p:sp>
          <p:nvSpPr>
            <p:cNvPr id="191495" name="Freeform 7"/>
            <p:cNvSpPr>
              <a:spLocks/>
            </p:cNvSpPr>
            <p:nvPr/>
          </p:nvSpPr>
          <p:spPr bwMode="auto">
            <a:xfrm>
              <a:off x="1010" y="1509"/>
              <a:ext cx="40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496" name="Oval 8"/>
            <p:cNvSpPr>
              <a:spLocks noChangeArrowheads="1"/>
            </p:cNvSpPr>
            <p:nvPr/>
          </p:nvSpPr>
          <p:spPr bwMode="auto">
            <a:xfrm>
              <a:off x="757" y="241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497" name="Oval 9"/>
            <p:cNvSpPr>
              <a:spLocks noChangeArrowheads="1"/>
            </p:cNvSpPr>
            <p:nvPr/>
          </p:nvSpPr>
          <p:spPr bwMode="auto">
            <a:xfrm>
              <a:off x="960" y="194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498" name="Oval 10"/>
            <p:cNvSpPr>
              <a:spLocks noChangeArrowheads="1"/>
            </p:cNvSpPr>
            <p:nvPr/>
          </p:nvSpPr>
          <p:spPr bwMode="auto">
            <a:xfrm>
              <a:off x="1157" y="241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499" name="Oval 11"/>
            <p:cNvSpPr>
              <a:spLocks noChangeArrowheads="1"/>
            </p:cNvSpPr>
            <p:nvPr/>
          </p:nvSpPr>
          <p:spPr bwMode="auto">
            <a:xfrm>
              <a:off x="1410" y="241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00" name="Freeform 12"/>
            <p:cNvSpPr>
              <a:spLocks/>
            </p:cNvSpPr>
            <p:nvPr/>
          </p:nvSpPr>
          <p:spPr bwMode="auto">
            <a:xfrm flipH="1">
              <a:off x="1438" y="2466"/>
              <a:ext cx="1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01" name="Oval 13"/>
            <p:cNvSpPr>
              <a:spLocks noChangeArrowheads="1"/>
            </p:cNvSpPr>
            <p:nvPr/>
          </p:nvSpPr>
          <p:spPr bwMode="auto">
            <a:xfrm>
              <a:off x="1400" y="1935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02" name="Oval 14"/>
            <p:cNvSpPr>
              <a:spLocks noChangeArrowheads="1"/>
            </p:cNvSpPr>
            <p:nvPr/>
          </p:nvSpPr>
          <p:spPr bwMode="auto">
            <a:xfrm>
              <a:off x="1834" y="1935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03" name="Freeform 15"/>
            <p:cNvSpPr>
              <a:spLocks/>
            </p:cNvSpPr>
            <p:nvPr/>
          </p:nvSpPr>
          <p:spPr bwMode="auto">
            <a:xfrm flipH="1">
              <a:off x="1449" y="1509"/>
              <a:ext cx="40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04" name="Freeform 16"/>
            <p:cNvSpPr>
              <a:spLocks/>
            </p:cNvSpPr>
            <p:nvPr/>
          </p:nvSpPr>
          <p:spPr bwMode="auto">
            <a:xfrm flipH="1">
              <a:off x="1428" y="1509"/>
              <a:ext cx="1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05" name="Text Box 17"/>
            <p:cNvSpPr txBox="1">
              <a:spLocks noChangeArrowheads="1"/>
            </p:cNvSpPr>
            <p:nvPr/>
          </p:nvSpPr>
          <p:spPr bwMode="auto">
            <a:xfrm>
              <a:off x="1335" y="1884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91506" name="Text Box 18"/>
            <p:cNvSpPr txBox="1">
              <a:spLocks noChangeArrowheads="1"/>
            </p:cNvSpPr>
            <p:nvPr/>
          </p:nvSpPr>
          <p:spPr bwMode="auto">
            <a:xfrm>
              <a:off x="1890" y="1746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91507" name="Oval 19"/>
            <p:cNvSpPr>
              <a:spLocks noChangeArrowheads="1"/>
            </p:cNvSpPr>
            <p:nvPr/>
          </p:nvSpPr>
          <p:spPr bwMode="auto">
            <a:xfrm>
              <a:off x="1400" y="146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08" name="Text Box 20"/>
            <p:cNvSpPr txBox="1">
              <a:spLocks noChangeArrowheads="1"/>
            </p:cNvSpPr>
            <p:nvPr/>
          </p:nvSpPr>
          <p:spPr bwMode="auto">
            <a:xfrm>
              <a:off x="1272" y="3285"/>
              <a:ext cx="2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(a)</a:t>
              </a:r>
            </a:p>
          </p:txBody>
        </p:sp>
        <p:sp>
          <p:nvSpPr>
            <p:cNvPr id="191509" name="Text Box 21"/>
            <p:cNvSpPr txBox="1">
              <a:spLocks noChangeArrowheads="1"/>
            </p:cNvSpPr>
            <p:nvPr/>
          </p:nvSpPr>
          <p:spPr bwMode="auto">
            <a:xfrm>
              <a:off x="1344" y="115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91510" name="Text Box 22"/>
            <p:cNvSpPr txBox="1">
              <a:spLocks noChangeArrowheads="1"/>
            </p:cNvSpPr>
            <p:nvPr/>
          </p:nvSpPr>
          <p:spPr bwMode="auto">
            <a:xfrm>
              <a:off x="750" y="1746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91511" name="Freeform 23"/>
            <p:cNvSpPr>
              <a:spLocks/>
            </p:cNvSpPr>
            <p:nvPr/>
          </p:nvSpPr>
          <p:spPr bwMode="auto">
            <a:xfrm>
              <a:off x="796" y="1989"/>
              <a:ext cx="17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12" name="Freeform 24"/>
            <p:cNvSpPr>
              <a:spLocks/>
            </p:cNvSpPr>
            <p:nvPr/>
          </p:nvSpPr>
          <p:spPr bwMode="auto">
            <a:xfrm>
              <a:off x="1449" y="1989"/>
              <a:ext cx="40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13" name="Freeform 25"/>
            <p:cNvSpPr>
              <a:spLocks/>
            </p:cNvSpPr>
            <p:nvPr/>
          </p:nvSpPr>
          <p:spPr bwMode="auto">
            <a:xfrm flipH="1">
              <a:off x="1008" y="1989"/>
              <a:ext cx="17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14" name="Oval 26"/>
            <p:cNvSpPr>
              <a:spLocks noChangeArrowheads="1"/>
            </p:cNvSpPr>
            <p:nvPr/>
          </p:nvSpPr>
          <p:spPr bwMode="auto">
            <a:xfrm>
              <a:off x="2021" y="241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15" name="Freeform 27"/>
            <p:cNvSpPr>
              <a:spLocks/>
            </p:cNvSpPr>
            <p:nvPr/>
          </p:nvSpPr>
          <p:spPr bwMode="auto">
            <a:xfrm flipH="1">
              <a:off x="1872" y="1989"/>
              <a:ext cx="17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16" name="Oval 28"/>
            <p:cNvSpPr>
              <a:spLocks noChangeArrowheads="1"/>
            </p:cNvSpPr>
            <p:nvPr/>
          </p:nvSpPr>
          <p:spPr bwMode="auto">
            <a:xfrm>
              <a:off x="1410" y="28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17" name="Freeform 29"/>
            <p:cNvSpPr>
              <a:spLocks/>
            </p:cNvSpPr>
            <p:nvPr/>
          </p:nvSpPr>
          <p:spPr bwMode="auto">
            <a:xfrm>
              <a:off x="1013" y="2460"/>
              <a:ext cx="40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18" name="Oval 30"/>
            <p:cNvSpPr>
              <a:spLocks noChangeArrowheads="1"/>
            </p:cNvSpPr>
            <p:nvPr/>
          </p:nvSpPr>
          <p:spPr bwMode="auto">
            <a:xfrm>
              <a:off x="963" y="289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19" name="Oval 31"/>
            <p:cNvSpPr>
              <a:spLocks noChangeArrowheads="1"/>
            </p:cNvSpPr>
            <p:nvPr/>
          </p:nvSpPr>
          <p:spPr bwMode="auto">
            <a:xfrm>
              <a:off x="1837" y="288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20" name="Freeform 32"/>
            <p:cNvSpPr>
              <a:spLocks/>
            </p:cNvSpPr>
            <p:nvPr/>
          </p:nvSpPr>
          <p:spPr bwMode="auto">
            <a:xfrm flipH="1">
              <a:off x="1452" y="2460"/>
              <a:ext cx="40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21" name="Text Box 33"/>
            <p:cNvSpPr txBox="1">
              <a:spLocks noChangeArrowheads="1"/>
            </p:cNvSpPr>
            <p:nvPr/>
          </p:nvSpPr>
          <p:spPr bwMode="auto">
            <a:xfrm>
              <a:off x="1785" y="2844"/>
              <a:ext cx="23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11</a:t>
              </a:r>
            </a:p>
          </p:txBody>
        </p:sp>
        <p:sp>
          <p:nvSpPr>
            <p:cNvPr id="191522" name="Text Box 34"/>
            <p:cNvSpPr txBox="1">
              <a:spLocks noChangeArrowheads="1"/>
            </p:cNvSpPr>
            <p:nvPr/>
          </p:nvSpPr>
          <p:spPr bwMode="auto">
            <a:xfrm>
              <a:off x="912" y="2844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191523" name="Text Box 35"/>
            <p:cNvSpPr txBox="1">
              <a:spLocks noChangeArrowheads="1"/>
            </p:cNvSpPr>
            <p:nvPr/>
          </p:nvSpPr>
          <p:spPr bwMode="auto">
            <a:xfrm>
              <a:off x="672" y="2370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91524" name="Text Box 36"/>
            <p:cNvSpPr txBox="1">
              <a:spLocks noChangeArrowheads="1"/>
            </p:cNvSpPr>
            <p:nvPr/>
          </p:nvSpPr>
          <p:spPr bwMode="auto">
            <a:xfrm>
              <a:off x="1047" y="2370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191525" name="Text Box 37"/>
            <p:cNvSpPr txBox="1">
              <a:spLocks noChangeArrowheads="1"/>
            </p:cNvSpPr>
            <p:nvPr/>
          </p:nvSpPr>
          <p:spPr bwMode="auto">
            <a:xfrm>
              <a:off x="1230" y="217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91526" name="Text Box 38"/>
            <p:cNvSpPr txBox="1">
              <a:spLocks noChangeArrowheads="1"/>
            </p:cNvSpPr>
            <p:nvPr/>
          </p:nvSpPr>
          <p:spPr bwMode="auto">
            <a:xfrm>
              <a:off x="1968" y="2370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</p:grpSp>
      <p:grpSp>
        <p:nvGrpSpPr>
          <p:cNvPr id="191527" name="Group 39"/>
          <p:cNvGrpSpPr>
            <a:grpSpLocks/>
          </p:cNvGrpSpPr>
          <p:nvPr/>
        </p:nvGrpSpPr>
        <p:grpSpPr bwMode="auto">
          <a:xfrm>
            <a:off x="3786188" y="2212975"/>
            <a:ext cx="2362200" cy="3824288"/>
            <a:chOff x="2388" y="1284"/>
            <a:chExt cx="1488" cy="2409"/>
          </a:xfrm>
        </p:grpSpPr>
        <p:sp>
          <p:nvSpPr>
            <p:cNvPr id="191528" name="Text Box 40"/>
            <p:cNvSpPr txBox="1">
              <a:spLocks noChangeArrowheads="1"/>
            </p:cNvSpPr>
            <p:nvPr/>
          </p:nvSpPr>
          <p:spPr bwMode="auto">
            <a:xfrm>
              <a:off x="3054" y="2976"/>
              <a:ext cx="23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10</a:t>
              </a:r>
            </a:p>
          </p:txBody>
        </p:sp>
        <p:sp>
          <p:nvSpPr>
            <p:cNvPr id="191529" name="Text Box 41"/>
            <p:cNvSpPr txBox="1">
              <a:spLocks noChangeArrowheads="1"/>
            </p:cNvSpPr>
            <p:nvPr/>
          </p:nvSpPr>
          <p:spPr bwMode="auto">
            <a:xfrm>
              <a:off x="2763" y="250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191530" name="Freeform 42"/>
            <p:cNvSpPr>
              <a:spLocks/>
            </p:cNvSpPr>
            <p:nvPr/>
          </p:nvSpPr>
          <p:spPr bwMode="auto">
            <a:xfrm>
              <a:off x="2726" y="1641"/>
              <a:ext cx="40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31" name="Oval 43"/>
            <p:cNvSpPr>
              <a:spLocks noChangeArrowheads="1"/>
            </p:cNvSpPr>
            <p:nvPr/>
          </p:nvSpPr>
          <p:spPr bwMode="auto">
            <a:xfrm>
              <a:off x="2473" y="254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32" name="Oval 44"/>
            <p:cNvSpPr>
              <a:spLocks noChangeArrowheads="1"/>
            </p:cNvSpPr>
            <p:nvPr/>
          </p:nvSpPr>
          <p:spPr bwMode="auto">
            <a:xfrm>
              <a:off x="2676" y="2075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33" name="Oval 45"/>
            <p:cNvSpPr>
              <a:spLocks noChangeArrowheads="1"/>
            </p:cNvSpPr>
            <p:nvPr/>
          </p:nvSpPr>
          <p:spPr bwMode="auto">
            <a:xfrm>
              <a:off x="3126" y="254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34" name="Freeform 46"/>
            <p:cNvSpPr>
              <a:spLocks/>
            </p:cNvSpPr>
            <p:nvPr/>
          </p:nvSpPr>
          <p:spPr bwMode="auto">
            <a:xfrm flipH="1" flipV="1">
              <a:off x="2736" y="3055"/>
              <a:ext cx="419" cy="1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35" name="Oval 47"/>
            <p:cNvSpPr>
              <a:spLocks noChangeArrowheads="1"/>
            </p:cNvSpPr>
            <p:nvPr/>
          </p:nvSpPr>
          <p:spPr bwMode="auto">
            <a:xfrm>
              <a:off x="3116" y="2075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36" name="Oval 48"/>
            <p:cNvSpPr>
              <a:spLocks noChangeArrowheads="1"/>
            </p:cNvSpPr>
            <p:nvPr/>
          </p:nvSpPr>
          <p:spPr bwMode="auto">
            <a:xfrm>
              <a:off x="3550" y="2075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37" name="Freeform 49"/>
            <p:cNvSpPr>
              <a:spLocks/>
            </p:cNvSpPr>
            <p:nvPr/>
          </p:nvSpPr>
          <p:spPr bwMode="auto">
            <a:xfrm flipH="1" flipV="1">
              <a:off x="3168" y="2104"/>
              <a:ext cx="374" cy="1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38" name="Freeform 50"/>
            <p:cNvSpPr>
              <a:spLocks/>
            </p:cNvSpPr>
            <p:nvPr/>
          </p:nvSpPr>
          <p:spPr bwMode="auto">
            <a:xfrm flipH="1" flipV="1">
              <a:off x="2745" y="2104"/>
              <a:ext cx="361" cy="1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39" name="Text Box 51"/>
            <p:cNvSpPr txBox="1">
              <a:spLocks noChangeArrowheads="1"/>
            </p:cNvSpPr>
            <p:nvPr/>
          </p:nvSpPr>
          <p:spPr bwMode="auto">
            <a:xfrm>
              <a:off x="3051" y="2016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91540" name="Text Box 52"/>
            <p:cNvSpPr txBox="1">
              <a:spLocks noChangeArrowheads="1"/>
            </p:cNvSpPr>
            <p:nvPr/>
          </p:nvSpPr>
          <p:spPr bwMode="auto">
            <a:xfrm>
              <a:off x="3606" y="1878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91541" name="Oval 53"/>
            <p:cNvSpPr>
              <a:spLocks noChangeArrowheads="1"/>
            </p:cNvSpPr>
            <p:nvPr/>
          </p:nvSpPr>
          <p:spPr bwMode="auto">
            <a:xfrm>
              <a:off x="3116" y="159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42" name="Text Box 54"/>
            <p:cNvSpPr txBox="1">
              <a:spLocks noChangeArrowheads="1"/>
            </p:cNvSpPr>
            <p:nvPr/>
          </p:nvSpPr>
          <p:spPr bwMode="auto">
            <a:xfrm>
              <a:off x="2988" y="3417"/>
              <a:ext cx="2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(b)</a:t>
              </a:r>
            </a:p>
          </p:txBody>
        </p:sp>
        <p:sp>
          <p:nvSpPr>
            <p:cNvPr id="191543" name="Text Box 55"/>
            <p:cNvSpPr txBox="1">
              <a:spLocks noChangeArrowheads="1"/>
            </p:cNvSpPr>
            <p:nvPr/>
          </p:nvSpPr>
          <p:spPr bwMode="auto">
            <a:xfrm>
              <a:off x="3060" y="1284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91544" name="Text Box 56"/>
            <p:cNvSpPr txBox="1">
              <a:spLocks noChangeArrowheads="1"/>
            </p:cNvSpPr>
            <p:nvPr/>
          </p:nvSpPr>
          <p:spPr bwMode="auto">
            <a:xfrm>
              <a:off x="2466" y="1878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91545" name="Freeform 57"/>
            <p:cNvSpPr>
              <a:spLocks/>
            </p:cNvSpPr>
            <p:nvPr/>
          </p:nvSpPr>
          <p:spPr bwMode="auto">
            <a:xfrm>
              <a:off x="2512" y="2121"/>
              <a:ext cx="17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46" name="Freeform 58"/>
            <p:cNvSpPr>
              <a:spLocks/>
            </p:cNvSpPr>
            <p:nvPr/>
          </p:nvSpPr>
          <p:spPr bwMode="auto">
            <a:xfrm>
              <a:off x="3165" y="2121"/>
              <a:ext cx="40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47" name="Freeform 59"/>
            <p:cNvSpPr>
              <a:spLocks/>
            </p:cNvSpPr>
            <p:nvPr/>
          </p:nvSpPr>
          <p:spPr bwMode="auto">
            <a:xfrm flipH="1" flipV="1">
              <a:off x="2544" y="2572"/>
              <a:ext cx="353" cy="1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48" name="Oval 60"/>
            <p:cNvSpPr>
              <a:spLocks noChangeArrowheads="1"/>
            </p:cNvSpPr>
            <p:nvPr/>
          </p:nvSpPr>
          <p:spPr bwMode="auto">
            <a:xfrm>
              <a:off x="3737" y="254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49" name="Freeform 61"/>
            <p:cNvSpPr>
              <a:spLocks/>
            </p:cNvSpPr>
            <p:nvPr/>
          </p:nvSpPr>
          <p:spPr bwMode="auto">
            <a:xfrm flipH="1" flipV="1">
              <a:off x="3168" y="2571"/>
              <a:ext cx="593" cy="1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50" name="Oval 62"/>
            <p:cNvSpPr>
              <a:spLocks noChangeArrowheads="1"/>
            </p:cNvSpPr>
            <p:nvPr/>
          </p:nvSpPr>
          <p:spPr bwMode="auto">
            <a:xfrm>
              <a:off x="3126" y="302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51" name="Freeform 63"/>
            <p:cNvSpPr>
              <a:spLocks/>
            </p:cNvSpPr>
            <p:nvPr/>
          </p:nvSpPr>
          <p:spPr bwMode="auto">
            <a:xfrm>
              <a:off x="2729" y="2592"/>
              <a:ext cx="40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52" name="Oval 64"/>
            <p:cNvSpPr>
              <a:spLocks noChangeArrowheads="1"/>
            </p:cNvSpPr>
            <p:nvPr/>
          </p:nvSpPr>
          <p:spPr bwMode="auto">
            <a:xfrm>
              <a:off x="2679" y="302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53" name="Oval 65"/>
            <p:cNvSpPr>
              <a:spLocks noChangeArrowheads="1"/>
            </p:cNvSpPr>
            <p:nvPr/>
          </p:nvSpPr>
          <p:spPr bwMode="auto">
            <a:xfrm>
              <a:off x="3553" y="302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54" name="Freeform 66"/>
            <p:cNvSpPr>
              <a:spLocks/>
            </p:cNvSpPr>
            <p:nvPr/>
          </p:nvSpPr>
          <p:spPr bwMode="auto">
            <a:xfrm flipH="1">
              <a:off x="3168" y="3055"/>
              <a:ext cx="403" cy="1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55" name="Text Box 67"/>
            <p:cNvSpPr txBox="1">
              <a:spLocks noChangeArrowheads="1"/>
            </p:cNvSpPr>
            <p:nvPr/>
          </p:nvSpPr>
          <p:spPr bwMode="auto">
            <a:xfrm>
              <a:off x="3501" y="2976"/>
              <a:ext cx="23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11</a:t>
              </a:r>
            </a:p>
          </p:txBody>
        </p:sp>
        <p:sp>
          <p:nvSpPr>
            <p:cNvPr id="191556" name="Text Box 68"/>
            <p:cNvSpPr txBox="1">
              <a:spLocks noChangeArrowheads="1"/>
            </p:cNvSpPr>
            <p:nvPr/>
          </p:nvSpPr>
          <p:spPr bwMode="auto">
            <a:xfrm>
              <a:off x="2628" y="2976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191557" name="Text Box 69"/>
            <p:cNvSpPr txBox="1">
              <a:spLocks noChangeArrowheads="1"/>
            </p:cNvSpPr>
            <p:nvPr/>
          </p:nvSpPr>
          <p:spPr bwMode="auto">
            <a:xfrm>
              <a:off x="2388" y="250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91558" name="Text Box 70"/>
            <p:cNvSpPr txBox="1">
              <a:spLocks noChangeArrowheads="1"/>
            </p:cNvSpPr>
            <p:nvPr/>
          </p:nvSpPr>
          <p:spPr bwMode="auto">
            <a:xfrm>
              <a:off x="2928" y="2316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91559" name="Text Box 71"/>
            <p:cNvSpPr txBox="1">
              <a:spLocks noChangeArrowheads="1"/>
            </p:cNvSpPr>
            <p:nvPr/>
          </p:nvSpPr>
          <p:spPr bwMode="auto">
            <a:xfrm>
              <a:off x="3684" y="250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91560" name="Oval 72"/>
            <p:cNvSpPr>
              <a:spLocks noChangeArrowheads="1"/>
            </p:cNvSpPr>
            <p:nvPr/>
          </p:nvSpPr>
          <p:spPr bwMode="auto">
            <a:xfrm>
              <a:off x="2873" y="254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1561" name="Group 73"/>
          <p:cNvGrpSpPr>
            <a:grpSpLocks/>
          </p:cNvGrpSpPr>
          <p:nvPr/>
        </p:nvGrpSpPr>
        <p:grpSpPr bwMode="auto">
          <a:xfrm>
            <a:off x="6529388" y="2079625"/>
            <a:ext cx="2362200" cy="4438650"/>
            <a:chOff x="4167" y="1380"/>
            <a:chExt cx="1488" cy="2796"/>
          </a:xfrm>
        </p:grpSpPr>
        <p:sp>
          <p:nvSpPr>
            <p:cNvPr id="191562" name="Text Box 74"/>
            <p:cNvSpPr txBox="1">
              <a:spLocks noChangeArrowheads="1"/>
            </p:cNvSpPr>
            <p:nvPr/>
          </p:nvSpPr>
          <p:spPr bwMode="auto">
            <a:xfrm>
              <a:off x="4833" y="3612"/>
              <a:ext cx="23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10</a:t>
              </a:r>
            </a:p>
          </p:txBody>
        </p:sp>
        <p:sp>
          <p:nvSpPr>
            <p:cNvPr id="191563" name="Text Box 75"/>
            <p:cNvSpPr txBox="1">
              <a:spLocks noChangeArrowheads="1"/>
            </p:cNvSpPr>
            <p:nvPr/>
          </p:nvSpPr>
          <p:spPr bwMode="auto">
            <a:xfrm>
              <a:off x="4407" y="3459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191564" name="Text Box 76"/>
            <p:cNvSpPr txBox="1">
              <a:spLocks noChangeArrowheads="1"/>
            </p:cNvSpPr>
            <p:nvPr/>
          </p:nvSpPr>
          <p:spPr bwMode="auto">
            <a:xfrm>
              <a:off x="5385" y="2361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91565" name="Text Box 77"/>
            <p:cNvSpPr txBox="1">
              <a:spLocks noChangeArrowheads="1"/>
            </p:cNvSpPr>
            <p:nvPr/>
          </p:nvSpPr>
          <p:spPr bwMode="auto">
            <a:xfrm>
              <a:off x="4878" y="2970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91566" name="Text Box 78"/>
            <p:cNvSpPr txBox="1">
              <a:spLocks noChangeArrowheads="1"/>
            </p:cNvSpPr>
            <p:nvPr/>
          </p:nvSpPr>
          <p:spPr bwMode="auto">
            <a:xfrm>
              <a:off x="4542" y="2784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191567" name="Freeform 79"/>
            <p:cNvSpPr>
              <a:spLocks/>
            </p:cNvSpPr>
            <p:nvPr/>
          </p:nvSpPr>
          <p:spPr bwMode="auto">
            <a:xfrm>
              <a:off x="4505" y="1737"/>
              <a:ext cx="40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68" name="Oval 80"/>
            <p:cNvSpPr>
              <a:spLocks noChangeArrowheads="1"/>
            </p:cNvSpPr>
            <p:nvPr/>
          </p:nvSpPr>
          <p:spPr bwMode="auto">
            <a:xfrm>
              <a:off x="4252" y="263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69" name="Oval 81"/>
            <p:cNvSpPr>
              <a:spLocks noChangeArrowheads="1"/>
            </p:cNvSpPr>
            <p:nvPr/>
          </p:nvSpPr>
          <p:spPr bwMode="auto">
            <a:xfrm>
              <a:off x="4455" y="217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70" name="Freeform 82"/>
            <p:cNvSpPr>
              <a:spLocks/>
            </p:cNvSpPr>
            <p:nvPr/>
          </p:nvSpPr>
          <p:spPr bwMode="auto">
            <a:xfrm flipH="1">
              <a:off x="4515" y="3539"/>
              <a:ext cx="429" cy="173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71" name="Oval 83"/>
            <p:cNvSpPr>
              <a:spLocks noChangeArrowheads="1"/>
            </p:cNvSpPr>
            <p:nvPr/>
          </p:nvSpPr>
          <p:spPr bwMode="auto">
            <a:xfrm>
              <a:off x="4895" y="2345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72" name="Oval 84"/>
            <p:cNvSpPr>
              <a:spLocks noChangeArrowheads="1"/>
            </p:cNvSpPr>
            <p:nvPr/>
          </p:nvSpPr>
          <p:spPr bwMode="auto">
            <a:xfrm>
              <a:off x="5329" y="255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73" name="Freeform 85"/>
            <p:cNvSpPr>
              <a:spLocks/>
            </p:cNvSpPr>
            <p:nvPr/>
          </p:nvSpPr>
          <p:spPr bwMode="auto">
            <a:xfrm flipH="1">
              <a:off x="4947" y="2393"/>
              <a:ext cx="381" cy="173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74" name="Freeform 86"/>
            <p:cNvSpPr>
              <a:spLocks/>
            </p:cNvSpPr>
            <p:nvPr/>
          </p:nvSpPr>
          <p:spPr bwMode="auto">
            <a:xfrm flipH="1">
              <a:off x="4524" y="2201"/>
              <a:ext cx="372" cy="173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75" name="Text Box 87"/>
            <p:cNvSpPr txBox="1">
              <a:spLocks noChangeArrowheads="1"/>
            </p:cNvSpPr>
            <p:nvPr/>
          </p:nvSpPr>
          <p:spPr bwMode="auto">
            <a:xfrm>
              <a:off x="4830" y="2286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191576" name="Oval 88"/>
            <p:cNvSpPr>
              <a:spLocks noChangeArrowheads="1"/>
            </p:cNvSpPr>
            <p:nvPr/>
          </p:nvSpPr>
          <p:spPr bwMode="auto">
            <a:xfrm>
              <a:off x="4895" y="168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77" name="Text Box 89"/>
            <p:cNvSpPr txBox="1">
              <a:spLocks noChangeArrowheads="1"/>
            </p:cNvSpPr>
            <p:nvPr/>
          </p:nvSpPr>
          <p:spPr bwMode="auto">
            <a:xfrm>
              <a:off x="4767" y="3900"/>
              <a:ext cx="28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(c)</a:t>
              </a:r>
            </a:p>
          </p:txBody>
        </p:sp>
        <p:sp>
          <p:nvSpPr>
            <p:cNvPr id="191578" name="Text Box 90"/>
            <p:cNvSpPr txBox="1">
              <a:spLocks noChangeArrowheads="1"/>
            </p:cNvSpPr>
            <p:nvPr/>
          </p:nvSpPr>
          <p:spPr bwMode="auto">
            <a:xfrm>
              <a:off x="4839" y="1380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91579" name="Text Box 91"/>
            <p:cNvSpPr txBox="1">
              <a:spLocks noChangeArrowheads="1"/>
            </p:cNvSpPr>
            <p:nvPr/>
          </p:nvSpPr>
          <p:spPr bwMode="auto">
            <a:xfrm>
              <a:off x="4245" y="1974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91580" name="Freeform 92"/>
            <p:cNvSpPr>
              <a:spLocks/>
            </p:cNvSpPr>
            <p:nvPr/>
          </p:nvSpPr>
          <p:spPr bwMode="auto">
            <a:xfrm>
              <a:off x="4291" y="2217"/>
              <a:ext cx="17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81" name="Freeform 93"/>
            <p:cNvSpPr>
              <a:spLocks/>
            </p:cNvSpPr>
            <p:nvPr/>
          </p:nvSpPr>
          <p:spPr bwMode="auto">
            <a:xfrm>
              <a:off x="4944" y="2604"/>
              <a:ext cx="40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82" name="Freeform 94"/>
            <p:cNvSpPr>
              <a:spLocks/>
            </p:cNvSpPr>
            <p:nvPr/>
          </p:nvSpPr>
          <p:spPr bwMode="auto">
            <a:xfrm flipH="1">
              <a:off x="4296" y="2678"/>
              <a:ext cx="381" cy="173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83" name="Oval 95"/>
            <p:cNvSpPr>
              <a:spLocks noChangeArrowheads="1"/>
            </p:cNvSpPr>
            <p:nvPr/>
          </p:nvSpPr>
          <p:spPr bwMode="auto">
            <a:xfrm>
              <a:off x="5516" y="319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84" name="Freeform 96"/>
            <p:cNvSpPr>
              <a:spLocks/>
            </p:cNvSpPr>
            <p:nvPr/>
          </p:nvSpPr>
          <p:spPr bwMode="auto">
            <a:xfrm flipH="1">
              <a:off x="4947" y="3055"/>
              <a:ext cx="573" cy="173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85" name="Freeform 97"/>
            <p:cNvSpPr>
              <a:spLocks/>
            </p:cNvSpPr>
            <p:nvPr/>
          </p:nvSpPr>
          <p:spPr bwMode="auto">
            <a:xfrm>
              <a:off x="4508" y="3075"/>
              <a:ext cx="403" cy="432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86" name="Oval 98"/>
            <p:cNvSpPr>
              <a:spLocks noChangeArrowheads="1"/>
            </p:cNvSpPr>
            <p:nvPr/>
          </p:nvSpPr>
          <p:spPr bwMode="auto">
            <a:xfrm>
              <a:off x="4458" y="350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87" name="Oval 99"/>
            <p:cNvSpPr>
              <a:spLocks noChangeArrowheads="1"/>
            </p:cNvSpPr>
            <p:nvPr/>
          </p:nvSpPr>
          <p:spPr bwMode="auto">
            <a:xfrm>
              <a:off x="5341" y="386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88" name="Freeform 100"/>
            <p:cNvSpPr>
              <a:spLocks/>
            </p:cNvSpPr>
            <p:nvPr/>
          </p:nvSpPr>
          <p:spPr bwMode="auto">
            <a:xfrm flipH="1">
              <a:off x="4956" y="3718"/>
              <a:ext cx="381" cy="173"/>
            </a:xfrm>
            <a:custGeom>
              <a:avLst/>
              <a:gdLst>
                <a:gd name="T0" fmla="*/ 1413 w 1413"/>
                <a:gd name="T1" fmla="*/ 0 h 1449"/>
                <a:gd name="T2" fmla="*/ 0 w 1413"/>
                <a:gd name="T3" fmla="*/ 144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3" h="1449">
                  <a:moveTo>
                    <a:pt x="1413" y="0"/>
                  </a:moveTo>
                  <a:lnTo>
                    <a:pt x="0" y="1449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89" name="Text Box 101"/>
            <p:cNvSpPr txBox="1">
              <a:spLocks noChangeArrowheads="1"/>
            </p:cNvSpPr>
            <p:nvPr/>
          </p:nvSpPr>
          <p:spPr bwMode="auto">
            <a:xfrm>
              <a:off x="5289" y="3813"/>
              <a:ext cx="23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11</a:t>
              </a:r>
            </a:p>
          </p:txBody>
        </p:sp>
        <p:sp>
          <p:nvSpPr>
            <p:cNvPr id="191590" name="Text Box 102"/>
            <p:cNvSpPr txBox="1">
              <a:spLocks noChangeArrowheads="1"/>
            </p:cNvSpPr>
            <p:nvPr/>
          </p:nvSpPr>
          <p:spPr bwMode="auto">
            <a:xfrm>
              <a:off x="4167" y="2598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191591" name="Text Box 103"/>
            <p:cNvSpPr txBox="1">
              <a:spLocks noChangeArrowheads="1"/>
            </p:cNvSpPr>
            <p:nvPr/>
          </p:nvSpPr>
          <p:spPr bwMode="auto">
            <a:xfrm>
              <a:off x="5463" y="3153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b="1" baseline="-25000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91592" name="Oval 104"/>
            <p:cNvSpPr>
              <a:spLocks noChangeArrowheads="1"/>
            </p:cNvSpPr>
            <p:nvPr/>
          </p:nvSpPr>
          <p:spPr bwMode="auto">
            <a:xfrm>
              <a:off x="4652" y="2825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93" name="Oval 105"/>
            <p:cNvSpPr>
              <a:spLocks noChangeArrowheads="1"/>
            </p:cNvSpPr>
            <p:nvPr/>
          </p:nvSpPr>
          <p:spPr bwMode="auto">
            <a:xfrm>
              <a:off x="4898" y="368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94" name="Oval 106"/>
            <p:cNvSpPr>
              <a:spLocks noChangeArrowheads="1"/>
            </p:cNvSpPr>
            <p:nvPr/>
          </p:nvSpPr>
          <p:spPr bwMode="auto">
            <a:xfrm>
              <a:off x="4905" y="302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15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15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503B-1D34-45F4-9306-743ACBED14A4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F464-72E1-4F1B-A01A-914E7989551A}" type="slidenum">
              <a:rPr lang="en-US" altLang="zh-CN"/>
              <a:pPr/>
              <a:t>53</a:t>
            </a:fld>
            <a:r>
              <a:rPr lang="en-US" altLang="zh-CN"/>
              <a:t>/60</a:t>
            </a: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最优二叉树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116013" y="1125538"/>
            <a:ext cx="7704137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是有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个叶的二叉树，各叶分别带权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，各叶的道路长度分别为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,l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,l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权为           。使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w(T)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取最小值的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，这个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称为带权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最优树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92517" name="Object 5"/>
          <p:cNvGraphicFramePr>
            <a:graphicFrameLocks noChangeAspect="1"/>
          </p:cNvGraphicFramePr>
          <p:nvPr>
            <p:ph idx="1"/>
          </p:nvPr>
        </p:nvGraphicFramePr>
        <p:xfrm>
          <a:off x="4765675" y="1228725"/>
          <a:ext cx="2206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5" name="公式" r:id="rId3" imgW="152280" imgH="317160" progId="Equation.3">
                  <p:embed/>
                </p:oleObj>
              </mc:Choice>
              <mc:Fallback>
                <p:oleObj name="公式" r:id="rId3" imgW="15228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1228725"/>
                        <a:ext cx="2206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251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133600"/>
            <a:ext cx="1800225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CFE3-8620-4AA5-8A81-5E3985EE0428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4F33-6DD6-4002-817A-CF48C8D55A45}" type="slidenum">
              <a:rPr lang="en-US" altLang="zh-CN"/>
              <a:pPr/>
              <a:t>54</a:t>
            </a:fld>
            <a:r>
              <a:rPr lang="en-US" altLang="zh-CN"/>
              <a:t>/60</a:t>
            </a: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Huffman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算法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116013" y="1196975"/>
            <a:ext cx="7704137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给定实数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57200" indent="-4572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连接权为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的两片树叶，得一个分支点，其权为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800" b="1" baseline="-250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+w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中选出两个最小的权，连接它们对应的顶点（不一定是树叶），得新分枝点及所带的权；</a:t>
            </a:r>
          </a:p>
          <a:p>
            <a:pPr marL="457200" indent="-4572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重复②，直到形成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个分支点，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片树叶为止。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9E9-3AE2-48F8-9CBE-B4A975DA3F68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8445-0502-4265-92E8-6C64B94D157E}" type="slidenum">
              <a:rPr lang="en-US" altLang="zh-CN"/>
              <a:pPr/>
              <a:t>55</a:t>
            </a:fld>
            <a:r>
              <a:rPr lang="en-US" altLang="zh-CN"/>
              <a:t>/60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Huffman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算法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1116013" y="1196975"/>
            <a:ext cx="7704137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给定实数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57200" indent="-4572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连接权为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的两片树叶，得一个分支点，其权为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+w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800" b="1" baseline="-25000"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中选出两个最小的权，连接它们对应的顶点（不一定是树叶），得新分枝点及所带的权；</a:t>
            </a:r>
          </a:p>
          <a:p>
            <a:pPr marL="457200" indent="-4572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重复②，直到形成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个分支点，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片树叶为止。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979B-A2D3-4100-AE12-16C44ED465E7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294A-9BBF-4018-A7E6-A969422CD625}" type="slidenum">
              <a:rPr lang="en-US" altLang="zh-CN"/>
              <a:pPr/>
              <a:t>56</a:t>
            </a:fld>
            <a:r>
              <a:rPr lang="en-US" altLang="zh-CN"/>
              <a:t>/60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Huffman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算法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1116013" y="1196975"/>
            <a:ext cx="7704137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给定实数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57200" indent="-4572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连接权为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的两片树叶，得一个分支点，其权为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+w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800" b="1" baseline="-25000"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+w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800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中选出两个最小的权，连接它们对应的顶点（不一定是树叶），得新分枝点及所带的权；</a:t>
            </a:r>
          </a:p>
          <a:p>
            <a:pPr marL="457200" indent="-4572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重复②，直到形成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个分支点，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片树叶为止。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3AF0-064B-462B-85A7-7EBE8F5E4AE5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31-0DF2-4827-BB17-7D7F9EE3EED7}" type="slidenum">
              <a:rPr lang="en-US" altLang="zh-CN"/>
              <a:pPr/>
              <a:t>57</a:t>
            </a:fld>
            <a:r>
              <a:rPr lang="en-US" altLang="zh-CN"/>
              <a:t>/60</a:t>
            </a: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11.7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10985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给定一组权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0.1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0.3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0.4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0.5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0.5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0.6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0.9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，求对应的最优二叉树。</a:t>
            </a:r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860800"/>
            <a:ext cx="1439863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089150" cy="247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4569" name="Object 9"/>
          <p:cNvGraphicFramePr>
            <a:graphicFrameLocks noChangeAspect="1"/>
          </p:cNvGraphicFramePr>
          <p:nvPr/>
        </p:nvGraphicFramePr>
        <p:xfrm>
          <a:off x="5651500" y="2420938"/>
          <a:ext cx="3313113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0" name="Visio" r:id="rId5" imgW="2111121" imgH="1602486" progId="Visio.Drawing.11">
                  <p:embed/>
                </p:oleObj>
              </mc:Choice>
              <mc:Fallback>
                <p:oleObj name="Visio" r:id="rId5" imgW="2111121" imgH="1602486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420938"/>
                        <a:ext cx="3313113" cy="324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0" name="AutoShape 10"/>
          <p:cNvSpPr>
            <a:spLocks noChangeArrowheads="1"/>
          </p:cNvSpPr>
          <p:nvPr/>
        </p:nvSpPr>
        <p:spPr bwMode="auto">
          <a:xfrm>
            <a:off x="2411413" y="4365625"/>
            <a:ext cx="720725" cy="287338"/>
          </a:xfrm>
          <a:prstGeom prst="notchedRightArrow">
            <a:avLst>
              <a:gd name="adj1" fmla="val 50000"/>
              <a:gd name="adj2" fmla="val 627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1" name="AutoShape 11"/>
          <p:cNvSpPr>
            <a:spLocks noChangeArrowheads="1"/>
          </p:cNvSpPr>
          <p:nvPr/>
        </p:nvSpPr>
        <p:spPr bwMode="auto">
          <a:xfrm>
            <a:off x="5219700" y="3789363"/>
            <a:ext cx="936625" cy="287337"/>
          </a:xfrm>
          <a:prstGeom prst="notchedRightArrow">
            <a:avLst>
              <a:gd name="adj1" fmla="val 50000"/>
              <a:gd name="adj2" fmla="val 814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1403350" y="5734050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图</a:t>
            </a:r>
            <a:r>
              <a:rPr lang="en-US" altLang="zh-CN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804025" y="5661025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图</a:t>
            </a:r>
            <a:r>
              <a:rPr lang="en-US" altLang="zh-CN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194574" name="Text Box 14"/>
          <p:cNvSpPr txBox="1">
            <a:spLocks noChangeArrowheads="1"/>
          </p:cNvSpPr>
          <p:nvPr/>
        </p:nvSpPr>
        <p:spPr bwMode="auto">
          <a:xfrm>
            <a:off x="3348038" y="5734050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图</a:t>
            </a:r>
            <a:r>
              <a:rPr lang="en-US" altLang="zh-CN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0" grpId="0" animBg="1"/>
      <p:bldP spid="194571" grpId="0" animBg="1"/>
      <p:bldP spid="194572" grpId="0"/>
      <p:bldP spid="194573" grpId="0"/>
      <p:bldP spid="19457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74CC-67D4-45AF-9991-169C34BC69CB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1D74-B244-4C67-9B65-F9A2255F4D2F}" type="slidenum">
              <a:rPr lang="en-US" altLang="zh-CN"/>
              <a:pPr/>
              <a:t>58</a:t>
            </a:fld>
            <a:r>
              <a:rPr lang="en-US" altLang="zh-CN"/>
              <a:t>/60</a:t>
            </a: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195591" name="Object 7"/>
          <p:cNvGraphicFramePr>
            <a:graphicFrameLocks noChangeAspect="1"/>
          </p:cNvGraphicFramePr>
          <p:nvPr/>
        </p:nvGraphicFramePr>
        <p:xfrm>
          <a:off x="1547813" y="1125538"/>
          <a:ext cx="417671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9" name="Visio" r:id="rId3" imgW="2723007" imgH="1674495" progId="Visio.Drawing.11">
                  <p:embed/>
                </p:oleObj>
              </mc:Choice>
              <mc:Fallback>
                <p:oleObj name="Visio" r:id="rId3" imgW="2723007" imgH="167449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25538"/>
                        <a:ext cx="4176712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5" name="Object 11"/>
          <p:cNvGraphicFramePr>
            <a:graphicFrameLocks noChangeAspect="1"/>
          </p:cNvGraphicFramePr>
          <p:nvPr/>
        </p:nvGraphicFramePr>
        <p:xfrm>
          <a:off x="3708400" y="2997200"/>
          <a:ext cx="5292725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0" name="Visio" r:id="rId5" imgW="3425190" imgH="2214372" progId="Visio.Drawing.11">
                  <p:embed/>
                </p:oleObj>
              </mc:Choice>
              <mc:Fallback>
                <p:oleObj name="Visio" r:id="rId5" imgW="3425190" imgH="2214372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997200"/>
                        <a:ext cx="5292725" cy="34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6" name="AutoShape 12"/>
          <p:cNvSpPr>
            <a:spLocks noChangeArrowheads="1"/>
          </p:cNvSpPr>
          <p:nvPr/>
        </p:nvSpPr>
        <p:spPr bwMode="auto">
          <a:xfrm>
            <a:off x="2843213" y="4076700"/>
            <a:ext cx="1296987" cy="360363"/>
          </a:xfrm>
          <a:prstGeom prst="notchedRightArrow">
            <a:avLst>
              <a:gd name="adj1" fmla="val 50000"/>
              <a:gd name="adj2" fmla="val 8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6300788" y="5516563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图</a:t>
            </a:r>
            <a:r>
              <a:rPr lang="en-US" altLang="zh-CN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5</a:t>
            </a:r>
          </a:p>
        </p:txBody>
      </p:sp>
      <p:sp>
        <p:nvSpPr>
          <p:cNvPr id="195598" name="Text Box 14"/>
          <p:cNvSpPr txBox="1">
            <a:spLocks noChangeArrowheads="1"/>
          </p:cNvSpPr>
          <p:nvPr/>
        </p:nvSpPr>
        <p:spPr bwMode="auto">
          <a:xfrm>
            <a:off x="3924300" y="2708275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图</a:t>
            </a:r>
            <a:r>
              <a:rPr lang="en-US" altLang="zh-CN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9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6" grpId="0" animBg="1"/>
      <p:bldP spid="19559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FBD3-9921-4DF9-B771-BC1F2AEE6B8C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D08F-BC5E-4B38-AC4F-195163948AE5}" type="slidenum">
              <a:rPr lang="en-US" altLang="zh-CN"/>
              <a:pPr/>
              <a:t>59</a:t>
            </a:fld>
            <a:r>
              <a:rPr lang="en-US" altLang="zh-CN"/>
              <a:t>/60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1835150" y="1196975"/>
          <a:ext cx="5616575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3" name="Visio" r:id="rId3" imgW="3425190" imgH="2610231" progId="Visio.Drawing.11">
                  <p:embed/>
                </p:oleObj>
              </mc:Choice>
              <mc:Fallback>
                <p:oleObj name="Visio" r:id="rId3" imgW="3425190" imgH="261023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96975"/>
                        <a:ext cx="5616575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6" name="AutoShape 8"/>
          <p:cNvSpPr>
            <a:spLocks noChangeArrowheads="1"/>
          </p:cNvSpPr>
          <p:nvPr/>
        </p:nvSpPr>
        <p:spPr bwMode="auto">
          <a:xfrm>
            <a:off x="1763713" y="2276475"/>
            <a:ext cx="1223962" cy="288925"/>
          </a:xfrm>
          <a:prstGeom prst="notchedRightArrow">
            <a:avLst>
              <a:gd name="adj1" fmla="val 50000"/>
              <a:gd name="adj2" fmla="val 1059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4859338" y="4797425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图</a:t>
            </a:r>
            <a:r>
              <a:rPr lang="en-US" altLang="zh-CN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AA64-DEF3-4A12-A612-1491B9070674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0B1A-D598-4B10-BF5D-B4A2A5873B1E}" type="slidenum">
              <a:rPr lang="en-US" altLang="zh-CN"/>
              <a:pPr/>
              <a:t>6</a:t>
            </a:fld>
            <a:r>
              <a:rPr lang="en-US" altLang="zh-CN"/>
              <a:t>/60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树的性质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900113" y="1125538"/>
            <a:ext cx="792003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11.1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是非平凡的图</a:t>
            </a:r>
            <a:r>
              <a:rPr lang="en-US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﹙</a:t>
            </a:r>
            <a:r>
              <a:rPr lang="en-US" altLang="zh-CN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n,m</a:t>
            </a:r>
            <a:r>
              <a:rPr lang="en-US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﹚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（其中：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中的所有边的边数，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中的所有结点的结点数）。则以下关于树的命题都是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等价的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1187450" y="2565400"/>
            <a:ext cx="76200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连通且无圈；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无圈且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连通且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无圈，但在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中任何二结点之间增加一条新边后有且仅有一个圈；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连通的，但删除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中的任意一条边后，便不连通；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中每一对结点之间有且仅有一条道路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04F-2E08-4932-B117-CB277471805E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EF8A-F595-45EF-ABFD-11F9D7DA030D}" type="slidenum">
              <a:rPr lang="en-US" altLang="zh-CN"/>
              <a:pPr/>
              <a:t>60</a:t>
            </a:fld>
            <a:r>
              <a:rPr lang="en-US" altLang="zh-CN"/>
              <a:t>/60</a:t>
            </a: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习题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1697763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4400" baseline="-25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155</a:t>
            </a:r>
            <a:r>
              <a:rPr lang="en-US" altLang="zh-CN" sz="4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4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4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4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4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4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4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4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4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23</a:t>
            </a:r>
          </a:p>
          <a:p>
            <a:endParaRPr lang="en-US" altLang="zh-CN" sz="4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7ECB-9983-4E4F-932C-B51B6AEEEC40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8B8A-74FC-46AB-B0C4-54FAAE5EB3AF}" type="slidenum">
              <a:rPr lang="en-US" altLang="zh-CN"/>
              <a:pPr/>
              <a:t>7</a:t>
            </a:fld>
            <a:r>
              <a:rPr lang="en-US" altLang="zh-CN"/>
              <a:t>/60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树的性质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900113" y="1125538"/>
            <a:ext cx="792003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11.1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是非平凡的图</a:t>
            </a:r>
            <a:r>
              <a:rPr lang="en-US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﹙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n,m</a:t>
            </a:r>
            <a:r>
              <a:rPr lang="en-US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﹚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（其中：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中的所有边的边数，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中的所有结点的结点数）。则以下关于树的命题都是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等价的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1187450" y="2565400"/>
            <a:ext cx="76200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连通且无圈； 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无圈且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连通且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无圈，但在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中任何二结点之间增加一条新边后有且仅有一个圈；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连通的，但删除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中的任意一条边后，便不连通；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中每一对结点之间有且仅有一条道路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55D6-1F4E-44A1-B8A4-F8B06065E228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F34D-D97C-46E3-9571-1916F6AAD99F}" type="slidenum">
              <a:rPr lang="en-US" altLang="zh-CN"/>
              <a:pPr/>
              <a:t>8</a:t>
            </a:fld>
            <a:r>
              <a:rPr lang="en-US" altLang="zh-CN"/>
              <a:t>/60</a:t>
            </a: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树的性质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900113" y="1125538"/>
            <a:ext cx="792003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11.1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是非平凡的图</a:t>
            </a:r>
            <a:r>
              <a:rPr lang="en-US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﹙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n,m</a:t>
            </a:r>
            <a:r>
              <a:rPr lang="en-US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﹚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（其中：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中的所有边的边数，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中的所有结点的结点数）。则以下关于树的命题都是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等价的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187450" y="2565400"/>
            <a:ext cx="76200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连通且无圈； 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无圈且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连通且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无圈，但在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中任何二结点之间增加一条新边后有且仅有一个圈；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连通的，但删除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中的任意一条边后，便不连通；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中每一对结点之间有且仅有一条道路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E711-7490-4321-B4C4-8D3804E22791}" type="datetime1">
              <a:rPr lang="zh-CN" altLang="en-US"/>
              <a:pPr/>
              <a:t>2014/11/16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19CA-28C8-4646-BC60-0A9A11D44297}" type="slidenum">
              <a:rPr lang="en-US" altLang="zh-CN"/>
              <a:pPr/>
              <a:t>9</a:t>
            </a:fld>
            <a:r>
              <a:rPr lang="en-US" altLang="zh-CN"/>
              <a:t>/60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树的性质</a:t>
            </a: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900113" y="1125538"/>
            <a:ext cx="792003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11.1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是非平凡的图</a:t>
            </a:r>
            <a:r>
              <a:rPr lang="en-US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﹙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n,m</a:t>
            </a:r>
            <a:r>
              <a:rPr lang="en-US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﹚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（其中：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中的所有边的边数，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是图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中的所有结点的结点数）。则以下关于树的命题都是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等价的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187450" y="2565400"/>
            <a:ext cx="76200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连通且无圈； 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无圈且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连通且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无圈，但在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中任何二结点之间增加一条新边后有且仅有一个圈；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连通的，但删除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中的任意一条边后，便不连通；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2)</a:t>
            </a:r>
          </a:p>
          <a:p>
            <a:pPr marL="457200" indent="-4572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中每一对结点之间有且仅有一条道路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2053</TotalTime>
  <Words>6516</Words>
  <Application>Microsoft Office PowerPoint</Application>
  <PresentationFormat>全屏显示(4:3)</PresentationFormat>
  <Paragraphs>849</Paragraphs>
  <Slides>60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2" baseType="lpstr">
      <vt:lpstr>Times New Roman</vt:lpstr>
      <vt:lpstr>宋体</vt:lpstr>
      <vt:lpstr>Wingdings</vt:lpstr>
      <vt:lpstr>楷体_GB2312</vt:lpstr>
      <vt:lpstr>黑体</vt:lpstr>
      <vt:lpstr>Arial</vt:lpstr>
      <vt:lpstr>隶书</vt:lpstr>
      <vt:lpstr>Symbol</vt:lpstr>
      <vt:lpstr>Lucida Sans Unicode</vt:lpstr>
      <vt:lpstr>Notebook</vt:lpstr>
      <vt:lpstr>Microsoft Visio 绘图</vt:lpstr>
      <vt:lpstr>Microsoft 公式 3.0</vt:lpstr>
      <vt:lpstr>PowerPoint 演示文稿</vt:lpstr>
      <vt:lpstr>《第11章》主要内容</vt:lpstr>
      <vt:lpstr>树</vt:lpstr>
      <vt:lpstr>树</vt:lpstr>
      <vt:lpstr>例11.1</vt:lpstr>
      <vt:lpstr>树的性质</vt:lpstr>
      <vt:lpstr>树的性质</vt:lpstr>
      <vt:lpstr>树的性质</vt:lpstr>
      <vt:lpstr>树的性质</vt:lpstr>
      <vt:lpstr>证明</vt:lpstr>
      <vt:lpstr>证明</vt:lpstr>
      <vt:lpstr>证明</vt:lpstr>
      <vt:lpstr>证明</vt:lpstr>
      <vt:lpstr>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例11.2</vt:lpstr>
      <vt:lpstr>例11.2</vt:lpstr>
      <vt:lpstr>例11.2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克鲁斯克尔（Kruskal）算法</vt:lpstr>
      <vt:lpstr>例11.3</vt:lpstr>
      <vt:lpstr>11.3 根树及其应用</vt:lpstr>
      <vt:lpstr>PowerPoint 演示文稿</vt:lpstr>
      <vt:lpstr>根树</vt:lpstr>
      <vt:lpstr>距离、层数、高</vt:lpstr>
      <vt:lpstr>有序树、子树</vt:lpstr>
      <vt:lpstr>有序树、子树</vt:lpstr>
      <vt:lpstr>m叉树</vt:lpstr>
      <vt:lpstr>定理11.5</vt:lpstr>
      <vt:lpstr>定理11.5</vt:lpstr>
      <vt:lpstr>定理11.5</vt:lpstr>
      <vt:lpstr>PowerPoint 演示文稿</vt:lpstr>
      <vt:lpstr>PowerPoint 演示文稿</vt:lpstr>
      <vt:lpstr>例11.5</vt:lpstr>
      <vt:lpstr>把有序树转换为二叉树</vt:lpstr>
      <vt:lpstr>把有序树转换为二叉树</vt:lpstr>
      <vt:lpstr>例11.6</vt:lpstr>
      <vt:lpstr>最优二叉树</vt:lpstr>
      <vt:lpstr>Huffman算法</vt:lpstr>
      <vt:lpstr>Huffman算法</vt:lpstr>
      <vt:lpstr>Huffman算法</vt:lpstr>
      <vt:lpstr>例11.7</vt:lpstr>
      <vt:lpstr>PowerPoint 演示文稿</vt:lpstr>
      <vt:lpstr>PowerPoint 演示文稿</vt:lpstr>
      <vt:lpstr>习题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dai</cp:lastModifiedBy>
  <cp:revision>144</cp:revision>
  <dcterms:created xsi:type="dcterms:W3CDTF">2002-08-01T13:37:15Z</dcterms:created>
  <dcterms:modified xsi:type="dcterms:W3CDTF">2014-11-16T15:05:32Z</dcterms:modified>
</cp:coreProperties>
</file>