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9"/>
  </p:notesMasterIdLst>
  <p:sldIdLst>
    <p:sldId id="543" r:id="rId2"/>
    <p:sldId id="350" r:id="rId3"/>
    <p:sldId id="529" r:id="rId4"/>
    <p:sldId id="378" r:id="rId5"/>
    <p:sldId id="379" r:id="rId6"/>
    <p:sldId id="408" r:id="rId7"/>
    <p:sldId id="409" r:id="rId8"/>
    <p:sldId id="410" r:id="rId9"/>
    <p:sldId id="411" r:id="rId10"/>
    <p:sldId id="380" r:id="rId11"/>
    <p:sldId id="413" r:id="rId12"/>
    <p:sldId id="412" r:id="rId13"/>
    <p:sldId id="381" r:id="rId14"/>
    <p:sldId id="533" r:id="rId15"/>
    <p:sldId id="416" r:id="rId16"/>
    <p:sldId id="382" r:id="rId17"/>
    <p:sldId id="415" r:id="rId18"/>
    <p:sldId id="414" r:id="rId19"/>
    <p:sldId id="383" r:id="rId20"/>
    <p:sldId id="417" r:id="rId21"/>
    <p:sldId id="418" r:id="rId22"/>
    <p:sldId id="419" r:id="rId23"/>
    <p:sldId id="528" r:id="rId24"/>
    <p:sldId id="542" r:id="rId25"/>
    <p:sldId id="541" r:id="rId26"/>
    <p:sldId id="384" r:id="rId27"/>
    <p:sldId id="420" r:id="rId28"/>
    <p:sldId id="421" r:id="rId29"/>
    <p:sldId id="385" r:id="rId30"/>
    <p:sldId id="422" r:id="rId31"/>
    <p:sldId id="386" r:id="rId32"/>
    <p:sldId id="423" r:id="rId33"/>
    <p:sldId id="424" r:id="rId34"/>
    <p:sldId id="425" r:id="rId35"/>
    <p:sldId id="426" r:id="rId36"/>
    <p:sldId id="534" r:id="rId37"/>
    <p:sldId id="428" r:id="rId38"/>
    <p:sldId id="427" r:id="rId39"/>
    <p:sldId id="407" r:id="rId40"/>
    <p:sldId id="388" r:id="rId41"/>
    <p:sldId id="430" r:id="rId42"/>
    <p:sldId id="429" r:id="rId43"/>
    <p:sldId id="389" r:id="rId44"/>
    <p:sldId id="433" r:id="rId45"/>
    <p:sldId id="535" r:id="rId46"/>
    <p:sldId id="532" r:id="rId47"/>
    <p:sldId id="390" r:id="rId48"/>
    <p:sldId id="432" r:id="rId49"/>
    <p:sldId id="431" r:id="rId50"/>
    <p:sldId id="536" r:id="rId51"/>
    <p:sldId id="537" r:id="rId52"/>
    <p:sldId id="538" r:id="rId53"/>
    <p:sldId id="531" r:id="rId54"/>
    <p:sldId id="539" r:id="rId55"/>
    <p:sldId id="530" r:id="rId56"/>
    <p:sldId id="391" r:id="rId57"/>
    <p:sldId id="523" r:id="rId58"/>
  </p:sldIdLst>
  <p:sldSz cx="9144000" cy="6858000" type="screen4x3"/>
  <p:notesSz cx="6858000" cy="9144000"/>
  <p:custDataLst>
    <p:tags r:id="rId60"/>
  </p:custData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0000"/>
    <a:srgbClr val="191919"/>
    <a:srgbClr val="FFFF00"/>
    <a:srgbClr val="006600"/>
    <a:srgbClr val="FF00FF"/>
    <a:srgbClr val="0000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3" autoAdjust="0"/>
    <p:restoredTop sz="94660"/>
  </p:normalViewPr>
  <p:slideViewPr>
    <p:cSldViewPr>
      <p:cViewPr varScale="1">
        <p:scale>
          <a:sx n="83" d="100"/>
          <a:sy n="83" d="100"/>
        </p:scale>
        <p:origin x="10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ACFB3D2-3FF8-4A2A-A08B-9DEB320FEA13}" type="slidenum">
              <a:rPr lang="en-US" altLang="zh-CN"/>
              <a:pPr/>
              <a:t>‹#›</a:t>
            </a:fld>
            <a:endParaRPr lang="en-US" altLang="zh-CN"/>
          </a:p>
        </p:txBody>
      </p:sp>
    </p:spTree>
    <p:extLst>
      <p:ext uri="{BB962C8B-B14F-4D97-AF65-F5344CB8AC3E}">
        <p14:creationId xmlns:p14="http://schemas.microsoft.com/office/powerpoint/2010/main" val="3772605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3" name="Rectangle 7"/>
          <p:cNvSpPr>
            <a:spLocks noGrp="1" noChangeArrowheads="1"/>
          </p:cNvSpPr>
          <p:nvPr>
            <p:ph type="subTitle" idx="1"/>
          </p:nvPr>
        </p:nvSpPr>
        <p:spPr>
          <a:xfrm>
            <a:off x="1625600" y="3886200"/>
            <a:ext cx="6400800" cy="1771650"/>
          </a:xfrm>
        </p:spPr>
        <p:txBody>
          <a:bodyPr lIns="91440" tIns="45720" rIns="91440" bIns="45720"/>
          <a:lstStyle>
            <a:lvl1pPr marL="0" indent="0" algn="ctr">
              <a:buFont typeface="Wingdings" pitchFamily="2" charset="2"/>
              <a:buNone/>
              <a:defRPr/>
            </a:lvl1pPr>
          </a:lstStyle>
          <a:p>
            <a:pPr lvl="0"/>
            <a:r>
              <a:rPr lang="zh-CN" altLang="en-US" noProof="0" smtClean="0"/>
              <a:t>单击此处编辑母版副标题样式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latin typeface="+mn-lt"/>
              </a:defRPr>
            </a:lvl1pPr>
          </a:lstStyle>
          <a:p>
            <a:fld id="{838220DE-97A8-49F3-BC2C-D98C81B327B6}" type="datetime1">
              <a:rPr lang="zh-CN" altLang="en-US"/>
              <a:pPr/>
              <a:t>2017/11/27</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defRPr>
            </a:lvl1pPr>
          </a:lstStyle>
          <a:p>
            <a:r>
              <a:rPr lang="en-US" altLang="zh-CN"/>
              <a:t>计算机科学与工程学院</a:t>
            </a:r>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latin typeface="+mn-lt"/>
              </a:defRPr>
            </a:lvl1pPr>
          </a:lstStyle>
          <a:p>
            <a:fld id="{BD647AF1-0338-42E0-999C-AAD12DF015D0}" type="slidenum">
              <a:rPr lang="en-US" altLang="zh-CN"/>
              <a:pPr/>
              <a:t>‹#›</a:t>
            </a:fld>
            <a:endParaRPr lang="en-US" altLang="zh-CN"/>
          </a:p>
        </p:txBody>
      </p:sp>
      <p:pic>
        <p:nvPicPr>
          <p:cNvPr id="4108" name="Picture 12" descr="图标-1"/>
          <p:cNvPicPr>
            <a:picLocks noChangeAspect="1" noChangeArrowheads="1"/>
          </p:cNvPicPr>
          <p:nvPr userDrawn="1"/>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3810000" y="8382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6EB56BD-CD4C-4763-90F5-3B83E18D2471}" type="datetime1">
              <a:rPr lang="zh-CN" altLang="en-US"/>
              <a:pPr/>
              <a:t>2017/11/27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62D6B657-6718-4B77-8AD9-DADB54DF9D34}" type="slidenum">
              <a:rPr lang="en-US" altLang="zh-CN"/>
              <a:pPr/>
              <a:t>‹#›</a:t>
            </a:fld>
            <a:r>
              <a:rPr lang="en-US" altLang="zh-CN"/>
              <a:t>/57</a:t>
            </a:r>
          </a:p>
        </p:txBody>
      </p:sp>
    </p:spTree>
    <p:extLst>
      <p:ext uri="{BB962C8B-B14F-4D97-AF65-F5344CB8AC3E}">
        <p14:creationId xmlns:p14="http://schemas.microsoft.com/office/powerpoint/2010/main" val="173543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1905000" cy="144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62600" cy="144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A2B3DD-E8CC-41C9-A8B5-13BE9B922230}" type="datetime1">
              <a:rPr lang="zh-CN" altLang="en-US"/>
              <a:pPr/>
              <a:t>2017/11/27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A2E43DDD-907A-4801-901E-B47A6EE35733}" type="slidenum">
              <a:rPr lang="en-US" altLang="zh-CN"/>
              <a:pPr/>
              <a:t>‹#›</a:t>
            </a:fld>
            <a:r>
              <a:rPr lang="en-US" altLang="zh-CN"/>
              <a:t>/57</a:t>
            </a:r>
          </a:p>
        </p:txBody>
      </p:sp>
    </p:spTree>
    <p:extLst>
      <p:ext uri="{BB962C8B-B14F-4D97-AF65-F5344CB8AC3E}">
        <p14:creationId xmlns:p14="http://schemas.microsoft.com/office/powerpoint/2010/main" val="4214882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04800"/>
            <a:ext cx="7329488" cy="7191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53000" y="1166813"/>
            <a:ext cx="3733800" cy="21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53000" y="1535113"/>
            <a:ext cx="3733800" cy="217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014413" y="6542088"/>
            <a:ext cx="1905000" cy="163512"/>
          </a:xfrm>
        </p:spPr>
        <p:txBody>
          <a:bodyPr/>
          <a:lstStyle>
            <a:lvl1pPr>
              <a:defRPr/>
            </a:lvl1pPr>
          </a:lstStyle>
          <a:p>
            <a:fld id="{CFB73863-F64A-4BB0-8152-782A1C59B37B}" type="datetime1">
              <a:rPr lang="zh-CN" altLang="en-US"/>
              <a:pPr/>
              <a:t>2017/11/27</a:t>
            </a:fld>
            <a:endParaRPr lang="en-US" altLang="zh-CN"/>
          </a:p>
        </p:txBody>
      </p:sp>
      <p:sp>
        <p:nvSpPr>
          <p:cNvPr id="7" name="页脚占位符 6"/>
          <p:cNvSpPr>
            <a:spLocks noGrp="1"/>
          </p:cNvSpPr>
          <p:nvPr>
            <p:ph type="ftr" sz="quarter" idx="11"/>
          </p:nvPr>
        </p:nvSpPr>
        <p:spPr>
          <a:xfrm>
            <a:off x="2921000" y="6542088"/>
            <a:ext cx="3959225" cy="163512"/>
          </a:xfrm>
        </p:spPr>
        <p:txBody>
          <a:bodyPr/>
          <a:lstStyle>
            <a:lvl1pPr>
              <a:defRPr/>
            </a:lvl1pPr>
          </a:lstStyle>
          <a:p>
            <a:r>
              <a:rPr lang="zh-CN" altLang="en-US"/>
              <a:t>计算机学院</a:t>
            </a:r>
          </a:p>
        </p:txBody>
      </p:sp>
      <p:sp>
        <p:nvSpPr>
          <p:cNvPr id="8" name="灯片编号占位符 7"/>
          <p:cNvSpPr>
            <a:spLocks noGrp="1"/>
          </p:cNvSpPr>
          <p:nvPr>
            <p:ph type="sldNum" sz="quarter" idx="12"/>
          </p:nvPr>
        </p:nvSpPr>
        <p:spPr>
          <a:xfrm>
            <a:off x="6881813" y="6542088"/>
            <a:ext cx="1905000" cy="163512"/>
          </a:xfrm>
        </p:spPr>
        <p:txBody>
          <a:bodyPr/>
          <a:lstStyle>
            <a:lvl1pPr>
              <a:defRPr/>
            </a:lvl1pPr>
          </a:lstStyle>
          <a:p>
            <a:fld id="{3B200A43-7257-4C2A-B9DE-8737A4E4306C}" type="slidenum">
              <a:rPr lang="en-US" altLang="zh-CN"/>
              <a:pPr/>
              <a:t>‹#›</a:t>
            </a:fld>
            <a:r>
              <a:rPr lang="en-US" altLang="zh-CN"/>
              <a:t>/57</a:t>
            </a:r>
          </a:p>
        </p:txBody>
      </p:sp>
    </p:spTree>
    <p:extLst>
      <p:ext uri="{BB962C8B-B14F-4D97-AF65-F5344CB8AC3E}">
        <p14:creationId xmlns:p14="http://schemas.microsoft.com/office/powerpoint/2010/main" val="1047987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defRPr>
            </a:lvl1pPr>
          </a:lstStyle>
          <a:p>
            <a:fld id="{DC8603D0-E3D1-4079-8E75-1207DC9471AF}" type="datetime1">
              <a:rPr lang="zh-CN" altLang="en-US"/>
              <a:pPr/>
              <a:t>2017/11/27</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ea typeface="+mn-ea"/>
              </a:defRPr>
            </a:lvl1pPr>
          </a:lstStyle>
          <a:p>
            <a:r>
              <a:rPr lang="en-US" altLang="zh-CN"/>
              <a:t>计算机科学与工程学院</a:t>
            </a:r>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defRPr>
            </a:lvl1pPr>
          </a:lstStyle>
          <a:p>
            <a:fld id="{4EB3C0E1-6AB4-41F7-BBC1-5051D71D02B0}" type="slidenum">
              <a:rPr lang="en-US" altLang="zh-CN"/>
              <a:pPr/>
              <a:t>‹#›</a:t>
            </a:fld>
            <a:endParaRPr lang="en-US" altLang="zh-CN"/>
          </a:p>
        </p:txBody>
      </p:sp>
      <p:pic>
        <p:nvPicPr>
          <p:cNvPr id="4113" name="Picture 17" descr="图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0" y="914400"/>
            <a:ext cx="1544638" cy="154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752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D69CADB-A74A-433B-B991-81AED0E75B9C}" type="datetime1">
              <a:rPr lang="zh-CN" altLang="en-US"/>
              <a:pPr/>
              <a:t>2017/11/27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3EF203B2-B915-4E64-9E60-BC46994CAD07}" type="slidenum">
              <a:rPr lang="en-US" altLang="zh-CN"/>
              <a:pPr/>
              <a:t>‹#›</a:t>
            </a:fld>
            <a:r>
              <a:rPr lang="en-US" altLang="zh-CN"/>
              <a:t>/57</a:t>
            </a:r>
          </a:p>
        </p:txBody>
      </p:sp>
    </p:spTree>
    <p:extLst>
      <p:ext uri="{BB962C8B-B14F-4D97-AF65-F5344CB8AC3E}">
        <p14:creationId xmlns:p14="http://schemas.microsoft.com/office/powerpoint/2010/main" val="387938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2045718-31A8-4100-9CA2-2B45030F41A4}" type="datetime1">
              <a:rPr lang="zh-CN" altLang="en-US"/>
              <a:pPr/>
              <a:t>2017/11/27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0D95C8F5-DB8B-48B0-A0BB-5EBBDC7542BA}" type="slidenum">
              <a:rPr lang="en-US" altLang="zh-CN"/>
              <a:pPr/>
              <a:t>‹#›</a:t>
            </a:fld>
            <a:r>
              <a:rPr lang="en-US" altLang="zh-CN"/>
              <a:t>/57</a:t>
            </a:r>
          </a:p>
        </p:txBody>
      </p:sp>
    </p:spTree>
    <p:extLst>
      <p:ext uri="{BB962C8B-B14F-4D97-AF65-F5344CB8AC3E}">
        <p14:creationId xmlns:p14="http://schemas.microsoft.com/office/powerpoint/2010/main" val="256045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5B3E9A3-C56F-40CD-B03D-8DB4779480EF}" type="datetime1">
              <a:rPr lang="zh-CN" altLang="en-US"/>
              <a:pPr/>
              <a:t>2017/11/27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4B125546-E274-4ABF-BEEC-B09395190616}" type="slidenum">
              <a:rPr lang="en-US" altLang="zh-CN"/>
              <a:pPr/>
              <a:t>‹#›</a:t>
            </a:fld>
            <a:r>
              <a:rPr lang="en-US" altLang="zh-CN"/>
              <a:t>/57</a:t>
            </a:r>
          </a:p>
        </p:txBody>
      </p:sp>
    </p:spTree>
    <p:extLst>
      <p:ext uri="{BB962C8B-B14F-4D97-AF65-F5344CB8AC3E}">
        <p14:creationId xmlns:p14="http://schemas.microsoft.com/office/powerpoint/2010/main" val="264985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74BC6EA-EF0B-4DBE-BE02-E9A0B66E2700}" type="datetime1">
              <a:rPr lang="zh-CN" altLang="en-US"/>
              <a:pPr/>
              <a:t>2017/11/27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计算机学院</a:t>
            </a:r>
          </a:p>
        </p:txBody>
      </p:sp>
      <p:sp>
        <p:nvSpPr>
          <p:cNvPr id="9" name="灯片编号占位符 8"/>
          <p:cNvSpPr>
            <a:spLocks noGrp="1"/>
          </p:cNvSpPr>
          <p:nvPr>
            <p:ph type="sldNum" sz="quarter" idx="12"/>
          </p:nvPr>
        </p:nvSpPr>
        <p:spPr/>
        <p:txBody>
          <a:bodyPr/>
          <a:lstStyle>
            <a:lvl1pPr>
              <a:defRPr/>
            </a:lvl1pPr>
          </a:lstStyle>
          <a:p>
            <a:fld id="{9CDE85D8-0BA9-4294-BBA5-5541A177FE23}" type="slidenum">
              <a:rPr lang="en-US" altLang="zh-CN"/>
              <a:pPr/>
              <a:t>‹#›</a:t>
            </a:fld>
            <a:r>
              <a:rPr lang="en-US" altLang="zh-CN"/>
              <a:t>/57</a:t>
            </a:r>
          </a:p>
        </p:txBody>
      </p:sp>
    </p:spTree>
    <p:extLst>
      <p:ext uri="{BB962C8B-B14F-4D97-AF65-F5344CB8AC3E}">
        <p14:creationId xmlns:p14="http://schemas.microsoft.com/office/powerpoint/2010/main" val="323501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982CAE6-29B9-4133-B49F-CCD4949D87BB}" type="datetime1">
              <a:rPr lang="zh-CN" altLang="en-US"/>
              <a:pPr/>
              <a:t>2017/11/27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计算机学院</a:t>
            </a:r>
          </a:p>
        </p:txBody>
      </p:sp>
      <p:sp>
        <p:nvSpPr>
          <p:cNvPr id="5" name="灯片编号占位符 4"/>
          <p:cNvSpPr>
            <a:spLocks noGrp="1"/>
          </p:cNvSpPr>
          <p:nvPr>
            <p:ph type="sldNum" sz="quarter" idx="12"/>
          </p:nvPr>
        </p:nvSpPr>
        <p:spPr/>
        <p:txBody>
          <a:bodyPr/>
          <a:lstStyle>
            <a:lvl1pPr>
              <a:defRPr/>
            </a:lvl1pPr>
          </a:lstStyle>
          <a:p>
            <a:fld id="{9A805297-2FF0-4940-B683-7E7F25491063}" type="slidenum">
              <a:rPr lang="en-US" altLang="zh-CN"/>
              <a:pPr/>
              <a:t>‹#›</a:t>
            </a:fld>
            <a:r>
              <a:rPr lang="en-US" altLang="zh-CN"/>
              <a:t>/57</a:t>
            </a:r>
          </a:p>
        </p:txBody>
      </p:sp>
    </p:spTree>
    <p:extLst>
      <p:ext uri="{BB962C8B-B14F-4D97-AF65-F5344CB8AC3E}">
        <p14:creationId xmlns:p14="http://schemas.microsoft.com/office/powerpoint/2010/main" val="331170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593BCEA-6BEA-499F-B0C3-18AD7B856C85}" type="datetime1">
              <a:rPr lang="zh-CN" altLang="en-US"/>
              <a:pPr/>
              <a:t>2017/11/27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计算机学院</a:t>
            </a:r>
          </a:p>
        </p:txBody>
      </p:sp>
      <p:sp>
        <p:nvSpPr>
          <p:cNvPr id="4" name="灯片编号占位符 3"/>
          <p:cNvSpPr>
            <a:spLocks noGrp="1"/>
          </p:cNvSpPr>
          <p:nvPr>
            <p:ph type="sldNum" sz="quarter" idx="12"/>
          </p:nvPr>
        </p:nvSpPr>
        <p:spPr/>
        <p:txBody>
          <a:bodyPr/>
          <a:lstStyle>
            <a:lvl1pPr>
              <a:defRPr/>
            </a:lvl1pPr>
          </a:lstStyle>
          <a:p>
            <a:fld id="{5A7AC427-4086-4813-AEE5-26D521D7BEB1}" type="slidenum">
              <a:rPr lang="en-US" altLang="zh-CN"/>
              <a:pPr/>
              <a:t>‹#›</a:t>
            </a:fld>
            <a:r>
              <a:rPr lang="en-US" altLang="zh-CN"/>
              <a:t>/57</a:t>
            </a:r>
          </a:p>
        </p:txBody>
      </p:sp>
    </p:spTree>
    <p:extLst>
      <p:ext uri="{BB962C8B-B14F-4D97-AF65-F5344CB8AC3E}">
        <p14:creationId xmlns:p14="http://schemas.microsoft.com/office/powerpoint/2010/main" val="28386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D5CE85E-4112-4B47-942C-E411FE397EEE}" type="datetime1">
              <a:rPr lang="zh-CN" altLang="en-US"/>
              <a:pPr/>
              <a:t>2017/11/27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C9B489AD-8DAA-4749-925D-333AC0671BFB}" type="slidenum">
              <a:rPr lang="en-US" altLang="zh-CN"/>
              <a:pPr/>
              <a:t>‹#›</a:t>
            </a:fld>
            <a:r>
              <a:rPr lang="en-US" altLang="zh-CN"/>
              <a:t>/57</a:t>
            </a:r>
          </a:p>
        </p:txBody>
      </p:sp>
    </p:spTree>
    <p:extLst>
      <p:ext uri="{BB962C8B-B14F-4D97-AF65-F5344CB8AC3E}">
        <p14:creationId xmlns:p14="http://schemas.microsoft.com/office/powerpoint/2010/main" val="420165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BF1964E-1125-4FBC-A23B-1A8073F72BF6}" type="datetime1">
              <a:rPr lang="zh-CN" altLang="en-US"/>
              <a:pPr/>
              <a:t>2017/11/27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6C8CC3BD-9C54-4554-B36C-4ED0CBAE43DB}" type="slidenum">
              <a:rPr lang="en-US" altLang="zh-CN"/>
              <a:pPr/>
              <a:t>‹#›</a:t>
            </a:fld>
            <a:r>
              <a:rPr lang="en-US" altLang="zh-CN"/>
              <a:t>/57</a:t>
            </a:r>
          </a:p>
        </p:txBody>
      </p:sp>
    </p:spTree>
    <p:extLst>
      <p:ext uri="{BB962C8B-B14F-4D97-AF65-F5344CB8AC3E}">
        <p14:creationId xmlns:p14="http://schemas.microsoft.com/office/powerpoint/2010/main" val="214404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83" name="Rectangle 11"/>
          <p:cNvSpPr>
            <a:spLocks noChangeArrowheads="1"/>
          </p:cNvSpPr>
          <p:nvPr userDrawn="1"/>
        </p:nvSpPr>
        <p:spPr bwMode="auto">
          <a:xfrm>
            <a:off x="0" y="6553200"/>
            <a:ext cx="9144000" cy="3048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76" name="Picture 4" descr="minispir"/>
          <p:cNvPicPr>
            <a:picLocks noChangeAspect="1" noChangeArrowheads="1"/>
          </p:cNvPicPr>
          <p:nvPr/>
        </p:nvPicPr>
        <p:blipFill>
          <a:blip r:embed="rId1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6"/>
          <p:cNvSpPr>
            <a:spLocks noGrp="1" noChangeArrowheads="1"/>
          </p:cNvSpPr>
          <p:nvPr>
            <p:ph type="title"/>
          </p:nvPr>
        </p:nvSpPr>
        <p:spPr bwMode="auto">
          <a:xfrm>
            <a:off x="1295400" y="304800"/>
            <a:ext cx="73294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1066800" y="1166813"/>
            <a:ext cx="7620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lvl="0"/>
            <a:r>
              <a:rPr lang="en-US" altLang="zh-CN" smtClean="0"/>
              <a:t> </a:t>
            </a:r>
          </a:p>
        </p:txBody>
      </p:sp>
      <p:sp>
        <p:nvSpPr>
          <p:cNvPr id="3080" name="Rectangle 8"/>
          <p:cNvSpPr>
            <a:spLocks noGrp="1" noChangeArrowheads="1"/>
          </p:cNvSpPr>
          <p:nvPr>
            <p:ph type="dt" sz="half" idx="2"/>
          </p:nvPr>
        </p:nvSpPr>
        <p:spPr bwMode="auto">
          <a:xfrm>
            <a:off x="10144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800" b="1">
                <a:solidFill>
                  <a:srgbClr val="00FF00"/>
                </a:solidFill>
                <a:latin typeface="+mn-ea"/>
              </a:defRPr>
            </a:lvl1pPr>
          </a:lstStyle>
          <a:p>
            <a:fld id="{19366B86-5BEA-4A49-87F2-0A75D1025E2D}" type="datetime1">
              <a:rPr lang="zh-CN" altLang="en-US"/>
              <a:pPr/>
              <a:t>2017/11/27</a:t>
            </a:fld>
            <a:endParaRPr lang="en-US" altLang="zh-CN"/>
          </a:p>
        </p:txBody>
      </p:sp>
      <p:sp>
        <p:nvSpPr>
          <p:cNvPr id="3081" name="Rectangle 9"/>
          <p:cNvSpPr>
            <a:spLocks noGrp="1" noChangeArrowheads="1"/>
          </p:cNvSpPr>
          <p:nvPr>
            <p:ph type="ftr" sz="quarter" idx="3"/>
          </p:nvPr>
        </p:nvSpPr>
        <p:spPr bwMode="auto">
          <a:xfrm>
            <a:off x="2921000" y="6542088"/>
            <a:ext cx="3959225"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800" b="1">
                <a:solidFill>
                  <a:srgbClr val="00FF00"/>
                </a:solidFill>
                <a:latin typeface="+mn-ea"/>
              </a:defRPr>
            </a:lvl1pPr>
          </a:lstStyle>
          <a:p>
            <a:r>
              <a:rPr lang="zh-CN" altLang="en-US"/>
              <a:t>计算机学院</a:t>
            </a:r>
          </a:p>
        </p:txBody>
      </p:sp>
      <p:sp>
        <p:nvSpPr>
          <p:cNvPr id="3082" name="Rectangle 10"/>
          <p:cNvSpPr>
            <a:spLocks noGrp="1" noChangeArrowheads="1"/>
          </p:cNvSpPr>
          <p:nvPr>
            <p:ph type="sldNum" sz="quarter" idx="4"/>
          </p:nvPr>
        </p:nvSpPr>
        <p:spPr bwMode="auto">
          <a:xfrm>
            <a:off x="68818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800" b="1">
                <a:solidFill>
                  <a:srgbClr val="00FF00"/>
                </a:solidFill>
                <a:latin typeface="+mn-ea"/>
              </a:defRPr>
            </a:lvl1pPr>
          </a:lstStyle>
          <a:p>
            <a:fld id="{457C5674-FE38-46B7-BAD0-10B975162D59}" type="slidenum">
              <a:rPr lang="en-US" altLang="zh-CN"/>
              <a:pPr/>
              <a:t>‹#›</a:t>
            </a:fld>
            <a:r>
              <a:rPr lang="en-US" altLang="zh-CN"/>
              <a:t>/57</a:t>
            </a:r>
          </a:p>
        </p:txBody>
      </p:sp>
      <p:sp>
        <p:nvSpPr>
          <p:cNvPr id="3084" name="Rectangle 12"/>
          <p:cNvSpPr>
            <a:spLocks noChangeArrowheads="1"/>
          </p:cNvSpPr>
          <p:nvPr userDrawn="1"/>
        </p:nvSpPr>
        <p:spPr bwMode="auto">
          <a:xfrm>
            <a:off x="1143000" y="0"/>
            <a:ext cx="8001000" cy="2413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Rectangle 13"/>
          <p:cNvSpPr>
            <a:spLocks noChangeArrowheads="1"/>
          </p:cNvSpPr>
          <p:nvPr userDrawn="1"/>
        </p:nvSpPr>
        <p:spPr bwMode="auto">
          <a:xfrm>
            <a:off x="8991600" y="228600"/>
            <a:ext cx="152400" cy="63246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p:cNvSpPr>
            <a:spLocks noChangeArrowheads="1"/>
          </p:cNvSpPr>
          <p:nvPr userDrawn="1"/>
        </p:nvSpPr>
        <p:spPr bwMode="auto">
          <a:xfrm>
            <a:off x="1066800" y="1012825"/>
            <a:ext cx="7558088" cy="5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88" name="Picture 16" descr="图标-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09600" y="228600"/>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p:txStyles>
    <p:titleStyle>
      <a:lvl1pPr algn="ctr" rtl="0" fontAlgn="base">
        <a:spcBef>
          <a:spcPct val="0"/>
        </a:spcBef>
        <a:spcAft>
          <a:spcPct val="0"/>
        </a:spcAft>
        <a:defRPr kumimoji="1" sz="4000" b="1">
          <a:solidFill>
            <a:srgbClr val="CC00CC"/>
          </a:solidFill>
          <a:latin typeface="+mj-lt"/>
          <a:ea typeface="+mj-ea"/>
          <a:cs typeface="+mj-cs"/>
        </a:defRPr>
      </a:lvl1pPr>
      <a:lvl2pPr algn="ctr" rtl="0" fontAlgn="base">
        <a:spcBef>
          <a:spcPct val="0"/>
        </a:spcBef>
        <a:spcAft>
          <a:spcPct val="0"/>
        </a:spcAft>
        <a:defRPr kumimoji="1" sz="4000" b="1">
          <a:solidFill>
            <a:srgbClr val="CC00CC"/>
          </a:solidFill>
          <a:latin typeface="Times New Roman" pitchFamily="18" charset="0"/>
          <a:ea typeface="宋体" pitchFamily="2" charset="-122"/>
        </a:defRPr>
      </a:lvl2pPr>
      <a:lvl3pPr algn="ctr" rtl="0" fontAlgn="base">
        <a:spcBef>
          <a:spcPct val="0"/>
        </a:spcBef>
        <a:spcAft>
          <a:spcPct val="0"/>
        </a:spcAft>
        <a:defRPr kumimoji="1" sz="4000" b="1">
          <a:solidFill>
            <a:srgbClr val="CC00CC"/>
          </a:solidFill>
          <a:latin typeface="Times New Roman" pitchFamily="18" charset="0"/>
          <a:ea typeface="宋体" pitchFamily="2" charset="-122"/>
        </a:defRPr>
      </a:lvl3pPr>
      <a:lvl4pPr algn="ctr" rtl="0" fontAlgn="base">
        <a:spcBef>
          <a:spcPct val="0"/>
        </a:spcBef>
        <a:spcAft>
          <a:spcPct val="0"/>
        </a:spcAft>
        <a:defRPr kumimoji="1" sz="4000" b="1">
          <a:solidFill>
            <a:srgbClr val="CC00CC"/>
          </a:solidFill>
          <a:latin typeface="Times New Roman" pitchFamily="18" charset="0"/>
          <a:ea typeface="宋体" pitchFamily="2" charset="-122"/>
        </a:defRPr>
      </a:lvl4pPr>
      <a:lvl5pPr algn="ctr" rtl="0" fontAlgn="base">
        <a:spcBef>
          <a:spcPct val="0"/>
        </a:spcBef>
        <a:spcAft>
          <a:spcPct val="0"/>
        </a:spcAft>
        <a:defRPr kumimoji="1" sz="4000" b="1">
          <a:solidFill>
            <a:srgbClr val="CC00CC"/>
          </a:solidFill>
          <a:latin typeface="Times New Roman" pitchFamily="18" charset="0"/>
          <a:ea typeface="宋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342900" indent="-342900" algn="just" rtl="0" fontAlgn="base">
        <a:lnSpc>
          <a:spcPct val="120000"/>
        </a:lnSpc>
        <a:spcBef>
          <a:spcPct val="0"/>
        </a:spcBef>
        <a:spcAft>
          <a:spcPct val="0"/>
        </a:spcAft>
        <a:buClr>
          <a:srgbClr val="00FF00"/>
        </a:buClr>
        <a:buFont typeface="Wingdings" pitchFamily="2" charset="2"/>
        <a:buChar char="§"/>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2" name="Rectangle 12"/>
          <p:cNvSpPr>
            <a:spLocks noChangeArrowheads="1"/>
          </p:cNvSpPr>
          <p:nvPr/>
        </p:nvSpPr>
        <p:spPr bwMode="auto">
          <a:xfrm>
            <a:off x="1066800" y="3932238"/>
            <a:ext cx="6858000"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lnSpc>
                <a:spcPct val="100000"/>
              </a:lnSpc>
              <a:buClrTx/>
              <a:buFontTx/>
              <a:buNone/>
            </a:pPr>
            <a:r>
              <a:rPr lang="zh-CN" altLang="en-US" sz="4800" dirty="0" smtClean="0">
                <a:solidFill>
                  <a:srgbClr val="0000FF"/>
                </a:solidFill>
                <a:latin typeface="黑体" pitchFamily="2" charset="-122"/>
                <a:ea typeface="楷体_GB2312" pitchFamily="49" charset="-122"/>
              </a:rPr>
              <a:t>代术成</a:t>
            </a:r>
            <a:endParaRPr lang="zh-CN" altLang="en-US" sz="4800" dirty="0">
              <a:solidFill>
                <a:srgbClr val="0000FF"/>
              </a:solidFill>
              <a:latin typeface="黑体" pitchFamily="2" charset="-122"/>
              <a:ea typeface="楷体_GB2312" pitchFamily="49" charset="-122"/>
            </a:endParaRPr>
          </a:p>
        </p:txBody>
      </p:sp>
      <p:sp>
        <p:nvSpPr>
          <p:cNvPr id="102413" name="Rectangle 13"/>
          <p:cNvSpPr>
            <a:spLocks noChangeArrowheads="1"/>
          </p:cNvSpPr>
          <p:nvPr/>
        </p:nvSpPr>
        <p:spPr bwMode="auto">
          <a:xfrm>
            <a:off x="457200" y="4495800"/>
            <a:ext cx="83820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50000"/>
              </a:lnSpc>
            </a:pPr>
            <a:r>
              <a:rPr lang="en-US" altLang="zh-CN" sz="3200" dirty="0">
                <a:solidFill>
                  <a:srgbClr val="990033"/>
                </a:solidFill>
                <a:latin typeface="黑体" pitchFamily="2" charset="-122"/>
                <a:ea typeface="黑体" pitchFamily="2" charset="-122"/>
              </a:rPr>
              <a:t>Email</a:t>
            </a:r>
            <a:r>
              <a:rPr lang="zh-CN" altLang="en-US" sz="3200" dirty="0" smtClean="0">
                <a:solidFill>
                  <a:srgbClr val="990033"/>
                </a:solidFill>
                <a:latin typeface="黑体" pitchFamily="2" charset="-122"/>
                <a:ea typeface="黑体" pitchFamily="2" charset="-122"/>
              </a:rPr>
              <a:t>：</a:t>
            </a:r>
            <a:r>
              <a:rPr lang="en-US" altLang="zh-CN" sz="3200" dirty="0" smtClean="0">
                <a:solidFill>
                  <a:srgbClr val="990033"/>
                </a:solidFill>
                <a:latin typeface="黑体" pitchFamily="2" charset="-122"/>
                <a:ea typeface="黑体" pitchFamily="2" charset="-122"/>
              </a:rPr>
              <a:t>daishucheng@scu.edu.cn</a:t>
            </a:r>
            <a:endParaRPr lang="en-US" altLang="zh-CN" sz="3200" dirty="0">
              <a:solidFill>
                <a:srgbClr val="990033"/>
              </a:solidFill>
              <a:latin typeface="黑体" pitchFamily="2" charset="-122"/>
              <a:ea typeface="黑体" pitchFamily="2" charset="-122"/>
            </a:endParaRPr>
          </a:p>
          <a:p>
            <a:pPr algn="ctr">
              <a:lnSpc>
                <a:spcPct val="150000"/>
              </a:lnSpc>
            </a:pPr>
            <a:r>
              <a:rPr lang="en-US" altLang="zh-CN" sz="3200" dirty="0" smtClean="0">
                <a:solidFill>
                  <a:srgbClr val="990033"/>
                </a:solidFill>
                <a:latin typeface="黑体" pitchFamily="2" charset="-122"/>
                <a:ea typeface="黑体" pitchFamily="2" charset="-122"/>
              </a:rPr>
              <a:t>18980455872</a:t>
            </a:r>
            <a:endParaRPr lang="en-US" altLang="zh-CN" sz="3200" dirty="0">
              <a:solidFill>
                <a:srgbClr val="990033"/>
              </a:solidFill>
              <a:latin typeface="黑体" pitchFamily="2" charset="-122"/>
              <a:ea typeface="黑体" pitchFamily="2" charset="-122"/>
            </a:endParaRPr>
          </a:p>
          <a:p>
            <a:pPr algn="ctr">
              <a:lnSpc>
                <a:spcPct val="150000"/>
              </a:lnSpc>
            </a:pPr>
            <a:fld id="{36597D0E-374A-4E43-9837-A3F0AC8F9860}" type="datetime3">
              <a:rPr lang="zh-CN" altLang="en-US" sz="3200">
                <a:solidFill>
                  <a:srgbClr val="00CC99"/>
                </a:solidFill>
                <a:latin typeface="黑体" pitchFamily="2" charset="-122"/>
                <a:ea typeface="黑体" pitchFamily="2" charset="-122"/>
              </a:rPr>
              <a:pPr algn="ctr">
                <a:lnSpc>
                  <a:spcPct val="150000"/>
                </a:lnSpc>
              </a:pPr>
              <a:t>2017年11月27日星期一</a:t>
            </a:fld>
            <a:endParaRPr lang="en-US" altLang="zh-CN" sz="3200" dirty="0">
              <a:solidFill>
                <a:srgbClr val="00CC99"/>
              </a:solidFill>
              <a:latin typeface="黑体" pitchFamily="2" charset="-122"/>
              <a:ea typeface="黑体" pitchFamily="2" charset="-122"/>
            </a:endParaRPr>
          </a:p>
        </p:txBody>
      </p:sp>
      <p:sp>
        <p:nvSpPr>
          <p:cNvPr id="102414" name="WordArt 14"/>
          <p:cNvSpPr>
            <a:spLocks noChangeArrowheads="1" noChangeShapeType="1" noTextEdit="1"/>
          </p:cNvSpPr>
          <p:nvPr/>
        </p:nvSpPr>
        <p:spPr bwMode="auto">
          <a:xfrm>
            <a:off x="406400" y="1524000"/>
            <a:ext cx="8280400" cy="23622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9600" kern="10">
                <a:ln w="6350">
                  <a:solidFill>
                    <a:srgbClr val="CC00CC"/>
                  </a:solidFill>
                  <a:round/>
                  <a:headEnd/>
                  <a:tailEnd/>
                </a:ln>
                <a:solidFill>
                  <a:srgbClr val="CC00CC"/>
                </a:solidFill>
                <a:latin typeface="黑体"/>
                <a:ea typeface="黑体"/>
              </a:rPr>
              <a:t>离散　　数学</a:t>
            </a:r>
          </a:p>
        </p:txBody>
      </p:sp>
      <p:sp>
        <p:nvSpPr>
          <p:cNvPr id="102415" name="WordArt 15"/>
          <p:cNvSpPr>
            <a:spLocks noChangeArrowheads="1" noChangeShapeType="1" noTextEdit="1"/>
          </p:cNvSpPr>
          <p:nvPr/>
        </p:nvSpPr>
        <p:spPr bwMode="auto">
          <a:xfrm>
            <a:off x="3048000" y="3200400"/>
            <a:ext cx="2809875" cy="5619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4400" kern="10">
                <a:ln w="9525" cap="sq">
                  <a:solidFill>
                    <a:srgbClr val="00FF00"/>
                  </a:solidFill>
                  <a:round/>
                  <a:headEnd type="none" w="sm" len="sm"/>
                  <a:tailEnd type="none" w="sm" len="sm"/>
                </a:ln>
                <a:solidFill>
                  <a:srgbClr val="008080"/>
                </a:solidFill>
                <a:latin typeface="黑体"/>
                <a:ea typeface="黑体"/>
              </a:rPr>
              <a:t>计算机学院</a:t>
            </a:r>
          </a:p>
        </p:txBody>
      </p:sp>
    </p:spTree>
    <p:extLst>
      <p:ext uri="{BB962C8B-B14F-4D97-AF65-F5344CB8AC3E}">
        <p14:creationId xmlns:p14="http://schemas.microsoft.com/office/powerpoint/2010/main" val="36385665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half" idx="10"/>
          </p:nvPr>
        </p:nvSpPr>
        <p:spPr/>
        <p:txBody>
          <a:bodyPr/>
          <a:lstStyle/>
          <a:p>
            <a:fld id="{21A48C24-A4FF-45A9-A255-61A346AA64D3}" type="datetime1">
              <a:rPr lang="zh-CN" altLang="en-US"/>
              <a:pPr/>
              <a:t>2017/11/27</a:t>
            </a:fld>
            <a:endParaRPr lang="en-US" altLang="zh-CN"/>
          </a:p>
        </p:txBody>
      </p:sp>
      <p:sp>
        <p:nvSpPr>
          <p:cNvPr id="39" name="页脚占位符 4"/>
          <p:cNvSpPr>
            <a:spLocks noGrp="1"/>
          </p:cNvSpPr>
          <p:nvPr>
            <p:ph type="ftr" sz="quarter" idx="11"/>
          </p:nvPr>
        </p:nvSpPr>
        <p:spPr/>
        <p:txBody>
          <a:bodyPr/>
          <a:lstStyle/>
          <a:p>
            <a:r>
              <a:rPr lang="zh-CN" altLang="en-US"/>
              <a:t>计算机学院</a:t>
            </a:r>
          </a:p>
        </p:txBody>
      </p:sp>
      <p:sp>
        <p:nvSpPr>
          <p:cNvPr id="40" name="灯片编号占位符 5"/>
          <p:cNvSpPr>
            <a:spLocks noGrp="1"/>
          </p:cNvSpPr>
          <p:nvPr>
            <p:ph type="sldNum" sz="quarter" idx="12"/>
          </p:nvPr>
        </p:nvSpPr>
        <p:spPr/>
        <p:txBody>
          <a:bodyPr/>
          <a:lstStyle/>
          <a:p>
            <a:fld id="{4FCB6861-2943-40AC-B7AF-7E3874BEE080}" type="slidenum">
              <a:rPr lang="en-US" altLang="zh-CN"/>
              <a:pPr/>
              <a:t>10</a:t>
            </a:fld>
            <a:r>
              <a:rPr lang="en-US" altLang="zh-CN"/>
              <a:t>/57</a:t>
            </a:r>
          </a:p>
        </p:txBody>
      </p:sp>
      <p:sp>
        <p:nvSpPr>
          <p:cNvPr id="169986" name="Rectangle 2"/>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12.1</a:t>
            </a:r>
          </a:p>
        </p:txBody>
      </p:sp>
      <p:sp>
        <p:nvSpPr>
          <p:cNvPr id="169988" name="Rectangle 4"/>
          <p:cNvSpPr>
            <a:spLocks noChangeArrowheads="1"/>
          </p:cNvSpPr>
          <p:nvPr/>
        </p:nvSpPr>
        <p:spPr bwMode="auto">
          <a:xfrm>
            <a:off x="1066800" y="1166813"/>
            <a:ext cx="7773988" cy="52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5000"/>
              </a:lnSpc>
              <a:buClr>
                <a:srgbClr val="CC00CC"/>
              </a:buClr>
              <a:buFont typeface="Wingdings" pitchFamily="2" charset="2"/>
              <a:buChar char="§"/>
            </a:pPr>
            <a:r>
              <a:rPr lang="zh-CN" altLang="en-US" sz="2800" b="1">
                <a:latin typeface="楷体_GB2312" pitchFamily="49" charset="-122"/>
                <a:ea typeface="楷体_GB2312" pitchFamily="49" charset="-122"/>
              </a:rPr>
              <a:t>在右图中有</a:t>
            </a:r>
            <a:r>
              <a:rPr lang="en-US" altLang="zh-CN" sz="2800" b="1">
                <a:latin typeface="楷体_GB2312" pitchFamily="49" charset="-122"/>
                <a:ea typeface="楷体_GB2312" pitchFamily="49" charset="-122"/>
              </a:rPr>
              <a:t>9</a:t>
            </a:r>
            <a:r>
              <a:rPr lang="zh-CN" altLang="en-US" sz="2800" b="1">
                <a:latin typeface="楷体_GB2312" pitchFamily="49" charset="-122"/>
                <a:ea typeface="楷体_GB2312" pitchFamily="49" charset="-122"/>
              </a:rPr>
              <a:t>个结点，</a:t>
            </a:r>
            <a:r>
              <a:rPr lang="en-US" altLang="zh-CN" sz="2800" b="1">
                <a:latin typeface="楷体_GB2312" pitchFamily="49" charset="-122"/>
                <a:ea typeface="楷体_GB2312" pitchFamily="49" charset="-122"/>
              </a:rPr>
              <a:t>11</a:t>
            </a:r>
          </a:p>
          <a:p>
            <a:pPr marL="742950" lvl="1" indent="-285750">
              <a:lnSpc>
                <a:spcPct val="135000"/>
              </a:lnSpc>
            </a:pPr>
            <a:r>
              <a:rPr lang="zh-CN" altLang="en-US" sz="2800" b="1">
                <a:latin typeface="楷体_GB2312" pitchFamily="49" charset="-122"/>
                <a:ea typeface="楷体_GB2312" pitchFamily="49" charset="-122"/>
              </a:rPr>
              <a:t>条边，把平面分成</a:t>
            </a:r>
            <a:r>
              <a:rPr lang="en-US" altLang="zh-CN" sz="2800" b="1">
                <a:solidFill>
                  <a:srgbClr val="FF0000"/>
                </a:solidFill>
                <a:latin typeface="楷体_GB2312" pitchFamily="49" charset="-122"/>
                <a:ea typeface="楷体_GB2312" pitchFamily="49" charset="-122"/>
              </a:rPr>
              <a:t>4</a:t>
            </a:r>
            <a:r>
              <a:rPr lang="zh-CN" altLang="en-US" sz="2800" b="1">
                <a:solidFill>
                  <a:srgbClr val="FF0000"/>
                </a:solidFill>
                <a:latin typeface="楷体_GB2312" pitchFamily="49" charset="-122"/>
                <a:ea typeface="楷体_GB2312" pitchFamily="49" charset="-122"/>
              </a:rPr>
              <a:t>个面</a:t>
            </a:r>
          </a:p>
          <a:p>
            <a:pPr marL="742950" lvl="1" indent="-285750">
              <a:lnSpc>
                <a:spcPct val="135000"/>
              </a:lnSpc>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3</a:t>
            </a:r>
            <a:r>
              <a:rPr lang="zh-CN" altLang="en-US" sz="2800" b="1">
                <a:latin typeface="楷体_GB2312" pitchFamily="49" charset="-122"/>
                <a:ea typeface="楷体_GB2312" pitchFamily="49" charset="-122"/>
              </a:rPr>
              <a:t>。其中</a:t>
            </a:r>
          </a:p>
          <a:p>
            <a:pPr marL="342900" indent="-342900" algn="just">
              <a:lnSpc>
                <a:spcPct val="135000"/>
              </a:lnSpc>
              <a:buClr>
                <a:srgbClr val="CC00CC"/>
              </a:buClr>
              <a:buFont typeface="Wingdings" pitchFamily="2" charset="2"/>
              <a:buChar char="§"/>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0</a:t>
            </a:r>
            <a:r>
              <a:rPr lang="zh-CN" altLang="en-US" sz="2800" b="1">
                <a:latin typeface="楷体_GB2312" pitchFamily="49" charset="-122"/>
                <a:ea typeface="楷体_GB2312" pitchFamily="49" charset="-122"/>
              </a:rPr>
              <a:t>的边界为</a:t>
            </a:r>
            <a:r>
              <a:rPr lang="en-US" altLang="zh-CN" sz="2800" b="1">
                <a:solidFill>
                  <a:srgbClr val="FF0000"/>
                </a:solidFill>
                <a:latin typeface="楷体_GB2312" pitchFamily="49" charset="-122"/>
                <a:ea typeface="楷体_GB2312" pitchFamily="49" charset="-122"/>
              </a:rPr>
              <a:t>abd</a:t>
            </a:r>
            <a:r>
              <a:rPr lang="en-US" altLang="zh-CN" sz="2800" b="1">
                <a:solidFill>
                  <a:srgbClr val="FF00FF"/>
                </a:solidFill>
                <a:latin typeface="楷体_GB2312" pitchFamily="49" charset="-122"/>
                <a:ea typeface="楷体_GB2312" pitchFamily="49" charset="-122"/>
              </a:rPr>
              <a:t>ehe</a:t>
            </a:r>
            <a:r>
              <a:rPr lang="en-US" altLang="zh-CN" sz="2800" b="1">
                <a:solidFill>
                  <a:srgbClr val="FF0000"/>
                </a:solidFill>
                <a:latin typeface="楷体_GB2312" pitchFamily="49" charset="-122"/>
                <a:ea typeface="楷体_GB2312" pitchFamily="49" charset="-122"/>
              </a:rPr>
              <a:t>ca</a:t>
            </a:r>
            <a:r>
              <a:rPr lang="zh-CN" altLang="en-US" sz="2800" b="1">
                <a:latin typeface="楷体_GB2312" pitchFamily="49" charset="-122"/>
                <a:ea typeface="楷体_GB2312" pitchFamily="49" charset="-122"/>
              </a:rPr>
              <a:t>，</a:t>
            </a:r>
          </a:p>
          <a:p>
            <a:pPr marL="742950" lvl="1" indent="-285750">
              <a:lnSpc>
                <a:spcPct val="135000"/>
              </a:lnSpc>
            </a:pPr>
            <a:r>
              <a:rPr lang="en-US" altLang="zh-CN" sz="2800" b="1">
                <a:latin typeface="楷体_GB2312" pitchFamily="49" charset="-122"/>
                <a:ea typeface="楷体_GB2312" pitchFamily="49" charset="-122"/>
              </a:rPr>
              <a:t>D(r</a:t>
            </a:r>
            <a:r>
              <a:rPr lang="en-US" altLang="zh-CN" sz="2800" b="1" baseline="-30000">
                <a:latin typeface="楷体_GB2312" pitchFamily="49" charset="-122"/>
                <a:ea typeface="楷体_GB2312" pitchFamily="49" charset="-122"/>
              </a:rPr>
              <a:t>0</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solidFill>
                  <a:srgbClr val="FF00FF"/>
                </a:solidFill>
                <a:latin typeface="楷体_GB2312" pitchFamily="49" charset="-122"/>
                <a:ea typeface="楷体_GB2312" pitchFamily="49" charset="-122"/>
              </a:rPr>
              <a:t>7</a:t>
            </a:r>
            <a:r>
              <a:rPr lang="zh-CN" altLang="en-US" sz="2800" b="1">
                <a:latin typeface="楷体_GB2312" pitchFamily="49" charset="-122"/>
                <a:ea typeface="楷体_GB2312" pitchFamily="49" charset="-122"/>
              </a:rPr>
              <a:t>；</a:t>
            </a:r>
          </a:p>
          <a:p>
            <a:pPr marL="342900" indent="-342900" algn="just">
              <a:lnSpc>
                <a:spcPct val="135000"/>
              </a:lnSpc>
              <a:buClr>
                <a:srgbClr val="CC00CC"/>
              </a:buClr>
              <a:buFont typeface="Wingdings" pitchFamily="2" charset="2"/>
              <a:buChar char="§"/>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1</a:t>
            </a:r>
            <a:r>
              <a:rPr lang="zh-CN" altLang="en-US" sz="2800" b="1">
                <a:latin typeface="楷体_GB2312" pitchFamily="49" charset="-122"/>
                <a:ea typeface="楷体_GB2312" pitchFamily="49" charset="-122"/>
              </a:rPr>
              <a:t>的边界为</a:t>
            </a:r>
            <a:r>
              <a:rPr lang="en-US" altLang="zh-CN" sz="2800" b="1">
                <a:solidFill>
                  <a:srgbClr val="FF0000"/>
                </a:solidFill>
                <a:latin typeface="楷体_GB2312" pitchFamily="49" charset="-122"/>
                <a:ea typeface="楷体_GB2312" pitchFamily="49" charset="-122"/>
              </a:rPr>
              <a:t>abca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D(r</a:t>
            </a:r>
            <a:r>
              <a:rPr lang="en-US" altLang="zh-CN" sz="2800" b="1" baseline="-30000">
                <a:latin typeface="楷体_GB2312" pitchFamily="49" charset="-122"/>
                <a:ea typeface="楷体_GB2312" pitchFamily="49" charset="-122"/>
              </a:rPr>
              <a:t>1</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a:t>
            </a:r>
          </a:p>
          <a:p>
            <a:pPr marL="342900" indent="-342900" algn="just">
              <a:lnSpc>
                <a:spcPct val="135000"/>
              </a:lnSpc>
              <a:buClr>
                <a:srgbClr val="CC00CC"/>
              </a:buClr>
              <a:buFont typeface="Wingdings" pitchFamily="2" charset="2"/>
              <a:buChar char="§"/>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2</a:t>
            </a:r>
            <a:r>
              <a:rPr lang="zh-CN" altLang="en-US" sz="2800" b="1">
                <a:latin typeface="楷体_GB2312" pitchFamily="49" charset="-122"/>
                <a:ea typeface="楷体_GB2312" pitchFamily="49" charset="-122"/>
              </a:rPr>
              <a:t>的边界为</a:t>
            </a:r>
            <a:r>
              <a:rPr lang="en-US" altLang="zh-CN" sz="2800" b="1">
                <a:solidFill>
                  <a:srgbClr val="FF0000"/>
                </a:solidFill>
                <a:latin typeface="楷体_GB2312" pitchFamily="49" charset="-122"/>
                <a:ea typeface="楷体_GB2312" pitchFamily="49" charset="-122"/>
              </a:rPr>
              <a:t>bec</a:t>
            </a:r>
            <a:r>
              <a:rPr lang="en-US" altLang="zh-CN" sz="2800" b="1">
                <a:solidFill>
                  <a:srgbClr val="FF00FF"/>
                </a:solidFill>
                <a:latin typeface="楷体_GB2312" pitchFamily="49" charset="-122"/>
                <a:ea typeface="楷体_GB2312" pitchFamily="49" charset="-122"/>
              </a:rPr>
              <a:t>ijikic</a:t>
            </a:r>
            <a:r>
              <a:rPr lang="en-US" altLang="zh-CN" sz="2800" b="1">
                <a:solidFill>
                  <a:srgbClr val="FF0000"/>
                </a:solidFill>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D(r</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solidFill>
                  <a:srgbClr val="FF00FF"/>
                </a:solidFill>
                <a:latin typeface="楷体_GB2312" pitchFamily="49" charset="-122"/>
                <a:ea typeface="楷体_GB2312" pitchFamily="49" charset="-122"/>
              </a:rPr>
              <a:t>9</a:t>
            </a:r>
            <a:r>
              <a:rPr lang="zh-CN" altLang="en-US" sz="2800" b="1">
                <a:latin typeface="楷体_GB2312" pitchFamily="49" charset="-122"/>
                <a:ea typeface="楷体_GB2312" pitchFamily="49" charset="-122"/>
              </a:rPr>
              <a:t>；</a:t>
            </a:r>
          </a:p>
          <a:p>
            <a:pPr marL="342900" indent="-342900" algn="just">
              <a:lnSpc>
                <a:spcPct val="135000"/>
              </a:lnSpc>
              <a:buClr>
                <a:srgbClr val="CC00CC"/>
              </a:buClr>
              <a:buFont typeface="Wingdings" pitchFamily="2" charset="2"/>
              <a:buChar char="§"/>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3</a:t>
            </a:r>
            <a:r>
              <a:rPr lang="zh-CN" altLang="en-US" sz="2800" b="1">
                <a:latin typeface="楷体_GB2312" pitchFamily="49" charset="-122"/>
                <a:ea typeface="楷体_GB2312" pitchFamily="49" charset="-122"/>
              </a:rPr>
              <a:t>的边界为</a:t>
            </a:r>
            <a:r>
              <a:rPr lang="en-US" altLang="zh-CN" sz="2800" b="1">
                <a:solidFill>
                  <a:srgbClr val="FF0000"/>
                </a:solidFill>
                <a:latin typeface="楷体_GB2312" pitchFamily="49" charset="-122"/>
                <a:ea typeface="楷体_GB2312" pitchFamily="49" charset="-122"/>
              </a:rPr>
              <a:t>bdeb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D(r</a:t>
            </a:r>
            <a:r>
              <a:rPr lang="en-US" altLang="zh-CN" sz="2800" b="1" baseline="-30000">
                <a:latin typeface="楷体_GB2312" pitchFamily="49" charset="-122"/>
                <a:ea typeface="楷体_GB2312" pitchFamily="49" charset="-122"/>
              </a:rPr>
              <a:t>3</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a:t>
            </a:r>
          </a:p>
          <a:p>
            <a:pPr marL="342900" indent="-342900" algn="just">
              <a:lnSpc>
                <a:spcPct val="135000"/>
              </a:lnSpc>
              <a:buClr>
                <a:srgbClr val="CC00CC"/>
              </a:buClr>
              <a:buFont typeface="Wingdings" pitchFamily="2" charset="2"/>
              <a:buChar char="§"/>
            </a:pP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2</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3</a:t>
            </a:r>
            <a:r>
              <a:rPr lang="zh-CN" altLang="en-US" sz="2800" b="1">
                <a:latin typeface="楷体_GB2312" pitchFamily="49" charset="-122"/>
                <a:ea typeface="楷体_GB2312" pitchFamily="49" charset="-122"/>
              </a:rPr>
              <a:t>是有限面，</a:t>
            </a:r>
            <a:r>
              <a:rPr lang="en-US" altLang="zh-CN" sz="2800" b="1">
                <a:latin typeface="楷体_GB2312" pitchFamily="49" charset="-122"/>
                <a:ea typeface="楷体_GB2312" pitchFamily="49" charset="-122"/>
              </a:rPr>
              <a:t>r</a:t>
            </a:r>
            <a:r>
              <a:rPr lang="en-US" altLang="zh-CN" sz="2800" b="1" baseline="-30000">
                <a:latin typeface="楷体_GB2312" pitchFamily="49" charset="-122"/>
                <a:ea typeface="楷体_GB2312" pitchFamily="49" charset="-122"/>
              </a:rPr>
              <a:t>0</a:t>
            </a:r>
            <a:r>
              <a:rPr lang="zh-CN" altLang="en-US" sz="2800" b="1">
                <a:latin typeface="楷体_GB2312" pitchFamily="49" charset="-122"/>
                <a:ea typeface="楷体_GB2312" pitchFamily="49" charset="-122"/>
              </a:rPr>
              <a:t>是无限面。</a:t>
            </a:r>
          </a:p>
        </p:txBody>
      </p:sp>
      <p:grpSp>
        <p:nvGrpSpPr>
          <p:cNvPr id="169989" name="Group 5"/>
          <p:cNvGrpSpPr>
            <a:grpSpLocks/>
          </p:cNvGrpSpPr>
          <p:nvPr/>
        </p:nvGrpSpPr>
        <p:grpSpPr bwMode="auto">
          <a:xfrm>
            <a:off x="5508625" y="1052513"/>
            <a:ext cx="3455988" cy="2676525"/>
            <a:chOff x="3705" y="588"/>
            <a:chExt cx="1911" cy="1544"/>
          </a:xfrm>
        </p:grpSpPr>
        <p:sp>
          <p:nvSpPr>
            <p:cNvPr id="169990" name="Text Box 6"/>
            <p:cNvSpPr txBox="1">
              <a:spLocks noChangeArrowheads="1"/>
            </p:cNvSpPr>
            <p:nvPr/>
          </p:nvSpPr>
          <p:spPr bwMode="auto">
            <a:xfrm>
              <a:off x="4512" y="588"/>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a</a:t>
              </a:r>
              <a:endParaRPr lang="en-US" altLang="zh-CN" sz="2800" b="1" baseline="-25000">
                <a:latin typeface="黑体" pitchFamily="2" charset="-122"/>
                <a:ea typeface="黑体" pitchFamily="2" charset="-122"/>
                <a:sym typeface="Symbol" pitchFamily="18" charset="2"/>
              </a:endParaRPr>
            </a:p>
          </p:txBody>
        </p:sp>
        <p:sp>
          <p:nvSpPr>
            <p:cNvPr id="169991" name="Text Box 7"/>
            <p:cNvSpPr txBox="1">
              <a:spLocks noChangeArrowheads="1"/>
            </p:cNvSpPr>
            <p:nvPr/>
          </p:nvSpPr>
          <p:spPr bwMode="auto">
            <a:xfrm>
              <a:off x="3705" y="1182"/>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b</a:t>
              </a:r>
              <a:endParaRPr lang="en-US" altLang="zh-CN" sz="2800" b="1" baseline="-25000">
                <a:latin typeface="黑体" pitchFamily="2" charset="-122"/>
                <a:ea typeface="黑体" pitchFamily="2" charset="-122"/>
                <a:sym typeface="Symbol" pitchFamily="18" charset="2"/>
              </a:endParaRPr>
            </a:p>
          </p:txBody>
        </p:sp>
        <p:sp>
          <p:nvSpPr>
            <p:cNvPr id="169992" name="Text Box 8"/>
            <p:cNvSpPr txBox="1">
              <a:spLocks noChangeArrowheads="1"/>
            </p:cNvSpPr>
            <p:nvPr/>
          </p:nvSpPr>
          <p:spPr bwMode="auto">
            <a:xfrm>
              <a:off x="5326" y="1182"/>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c</a:t>
              </a:r>
              <a:endParaRPr lang="en-US" altLang="zh-CN" sz="2800" b="1" baseline="-25000">
                <a:latin typeface="黑体" pitchFamily="2" charset="-122"/>
                <a:ea typeface="黑体" pitchFamily="2" charset="-122"/>
                <a:sym typeface="Symbol" pitchFamily="18" charset="2"/>
              </a:endParaRPr>
            </a:p>
          </p:txBody>
        </p:sp>
        <p:sp>
          <p:nvSpPr>
            <p:cNvPr id="169993" name="Text Box 9"/>
            <p:cNvSpPr txBox="1">
              <a:spLocks noChangeArrowheads="1"/>
            </p:cNvSpPr>
            <p:nvPr/>
          </p:nvSpPr>
          <p:spPr bwMode="auto">
            <a:xfrm>
              <a:off x="3705" y="1836"/>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d</a:t>
              </a:r>
              <a:endParaRPr lang="en-US" altLang="zh-CN" sz="2800" b="1" baseline="-25000">
                <a:latin typeface="黑体" pitchFamily="2" charset="-122"/>
                <a:ea typeface="黑体" pitchFamily="2" charset="-122"/>
                <a:sym typeface="Symbol" pitchFamily="18" charset="2"/>
              </a:endParaRPr>
            </a:p>
          </p:txBody>
        </p:sp>
        <p:sp>
          <p:nvSpPr>
            <p:cNvPr id="169994" name="Line 10"/>
            <p:cNvSpPr>
              <a:spLocks noChangeShapeType="1"/>
            </p:cNvSpPr>
            <p:nvPr/>
          </p:nvSpPr>
          <p:spPr bwMode="auto">
            <a:xfrm>
              <a:off x="3928" y="2010"/>
              <a:ext cx="1036"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995" name="Line 11"/>
            <p:cNvSpPr>
              <a:spLocks noChangeShapeType="1"/>
            </p:cNvSpPr>
            <p:nvPr/>
          </p:nvSpPr>
          <p:spPr bwMode="auto">
            <a:xfrm>
              <a:off x="4629" y="912"/>
              <a:ext cx="656" cy="473"/>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996" name="Line 12"/>
            <p:cNvSpPr>
              <a:spLocks noChangeShapeType="1"/>
            </p:cNvSpPr>
            <p:nvPr/>
          </p:nvSpPr>
          <p:spPr bwMode="auto">
            <a:xfrm>
              <a:off x="3957" y="1384"/>
              <a:ext cx="1296"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997" name="Line 13"/>
            <p:cNvSpPr>
              <a:spLocks noChangeShapeType="1"/>
            </p:cNvSpPr>
            <p:nvPr/>
          </p:nvSpPr>
          <p:spPr bwMode="auto">
            <a:xfrm flipH="1">
              <a:off x="4992" y="1392"/>
              <a:ext cx="288" cy="14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998" name="Line 14"/>
            <p:cNvSpPr>
              <a:spLocks noChangeShapeType="1"/>
            </p:cNvSpPr>
            <p:nvPr/>
          </p:nvSpPr>
          <p:spPr bwMode="auto">
            <a:xfrm flipH="1">
              <a:off x="4977" y="1371"/>
              <a:ext cx="322" cy="593"/>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999" name="Text Box 15"/>
            <p:cNvSpPr txBox="1">
              <a:spLocks noChangeArrowheads="1"/>
            </p:cNvSpPr>
            <p:nvPr/>
          </p:nvSpPr>
          <p:spPr bwMode="auto">
            <a:xfrm>
              <a:off x="5491" y="1440"/>
              <a:ext cx="12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h</a:t>
              </a:r>
              <a:endParaRPr lang="en-US" altLang="zh-CN" sz="2800" b="1" baseline="-25000">
                <a:latin typeface="黑体" pitchFamily="2" charset="-122"/>
                <a:ea typeface="黑体" pitchFamily="2" charset="-122"/>
                <a:sym typeface="Symbol" pitchFamily="18" charset="2"/>
              </a:endParaRPr>
            </a:p>
          </p:txBody>
        </p:sp>
        <p:sp>
          <p:nvSpPr>
            <p:cNvPr id="170000" name="Line 16"/>
            <p:cNvSpPr>
              <a:spLocks noChangeShapeType="1"/>
            </p:cNvSpPr>
            <p:nvPr/>
          </p:nvSpPr>
          <p:spPr bwMode="auto">
            <a:xfrm flipH="1">
              <a:off x="3920" y="1406"/>
              <a:ext cx="1" cy="56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001" name="Text Box 17"/>
            <p:cNvSpPr txBox="1">
              <a:spLocks noChangeArrowheads="1"/>
            </p:cNvSpPr>
            <p:nvPr/>
          </p:nvSpPr>
          <p:spPr bwMode="auto">
            <a:xfrm>
              <a:off x="5008" y="1836"/>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e</a:t>
              </a:r>
              <a:endParaRPr lang="en-US" altLang="zh-CN" sz="2800" b="1" baseline="-25000">
                <a:latin typeface="黑体" pitchFamily="2" charset="-122"/>
                <a:ea typeface="黑体" pitchFamily="2" charset="-122"/>
                <a:sym typeface="Symbol" pitchFamily="18" charset="2"/>
              </a:endParaRPr>
            </a:p>
          </p:txBody>
        </p:sp>
        <p:sp>
          <p:nvSpPr>
            <p:cNvPr id="170002" name="Line 18"/>
            <p:cNvSpPr>
              <a:spLocks noChangeShapeType="1"/>
            </p:cNvSpPr>
            <p:nvPr/>
          </p:nvSpPr>
          <p:spPr bwMode="auto">
            <a:xfrm flipH="1">
              <a:off x="3918" y="912"/>
              <a:ext cx="690" cy="46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003" name="Oval 19"/>
            <p:cNvSpPr>
              <a:spLocks noChangeArrowheads="1"/>
            </p:cNvSpPr>
            <p:nvPr/>
          </p:nvSpPr>
          <p:spPr bwMode="auto">
            <a:xfrm>
              <a:off x="4587" y="87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04" name="Oval 20"/>
            <p:cNvSpPr>
              <a:spLocks noChangeArrowheads="1"/>
            </p:cNvSpPr>
            <p:nvPr/>
          </p:nvSpPr>
          <p:spPr bwMode="auto">
            <a:xfrm>
              <a:off x="5266" y="135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05" name="Line 21"/>
            <p:cNvSpPr>
              <a:spLocks noChangeShapeType="1"/>
            </p:cNvSpPr>
            <p:nvPr/>
          </p:nvSpPr>
          <p:spPr bwMode="auto">
            <a:xfrm flipV="1">
              <a:off x="4830" y="1557"/>
              <a:ext cx="132" cy="19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006" name="Line 22"/>
            <p:cNvSpPr>
              <a:spLocks noChangeShapeType="1"/>
            </p:cNvSpPr>
            <p:nvPr/>
          </p:nvSpPr>
          <p:spPr bwMode="auto">
            <a:xfrm flipH="1">
              <a:off x="4946" y="1701"/>
              <a:ext cx="478" cy="311"/>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007" name="Oval 23"/>
            <p:cNvSpPr>
              <a:spLocks noChangeArrowheads="1"/>
            </p:cNvSpPr>
            <p:nvPr/>
          </p:nvSpPr>
          <p:spPr bwMode="auto">
            <a:xfrm>
              <a:off x="4929" y="197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08" name="Oval 24"/>
            <p:cNvSpPr>
              <a:spLocks noChangeArrowheads="1"/>
            </p:cNvSpPr>
            <p:nvPr/>
          </p:nvSpPr>
          <p:spPr bwMode="auto">
            <a:xfrm>
              <a:off x="3891" y="197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09" name="Oval 25"/>
            <p:cNvSpPr>
              <a:spLocks noChangeArrowheads="1"/>
            </p:cNvSpPr>
            <p:nvPr/>
          </p:nvSpPr>
          <p:spPr bwMode="auto">
            <a:xfrm>
              <a:off x="5403" y="167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10" name="Line 26"/>
            <p:cNvSpPr>
              <a:spLocks noChangeShapeType="1"/>
            </p:cNvSpPr>
            <p:nvPr/>
          </p:nvSpPr>
          <p:spPr bwMode="auto">
            <a:xfrm flipH="1">
              <a:off x="4656" y="1545"/>
              <a:ext cx="286" cy="11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011" name="Oval 27"/>
            <p:cNvSpPr>
              <a:spLocks noChangeArrowheads="1"/>
            </p:cNvSpPr>
            <p:nvPr/>
          </p:nvSpPr>
          <p:spPr bwMode="auto">
            <a:xfrm>
              <a:off x="4935" y="150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12" name="Oval 28"/>
            <p:cNvSpPr>
              <a:spLocks noChangeArrowheads="1"/>
            </p:cNvSpPr>
            <p:nvPr/>
          </p:nvSpPr>
          <p:spPr bwMode="auto">
            <a:xfrm>
              <a:off x="4617" y="164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13" name="Oval 29"/>
            <p:cNvSpPr>
              <a:spLocks noChangeArrowheads="1"/>
            </p:cNvSpPr>
            <p:nvPr/>
          </p:nvSpPr>
          <p:spPr bwMode="auto">
            <a:xfrm>
              <a:off x="4800" y="171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14" name="Text Box 30"/>
            <p:cNvSpPr txBox="1">
              <a:spLocks noChangeArrowheads="1"/>
            </p:cNvSpPr>
            <p:nvPr/>
          </p:nvSpPr>
          <p:spPr bwMode="auto">
            <a:xfrm>
              <a:off x="4944" y="1488"/>
              <a:ext cx="12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i</a:t>
              </a:r>
              <a:endParaRPr lang="en-US" altLang="zh-CN" sz="2800" b="1" baseline="-25000">
                <a:latin typeface="黑体" pitchFamily="2" charset="-122"/>
                <a:ea typeface="黑体" pitchFamily="2" charset="-122"/>
                <a:sym typeface="Symbol" pitchFamily="18" charset="2"/>
              </a:endParaRPr>
            </a:p>
          </p:txBody>
        </p:sp>
        <p:sp>
          <p:nvSpPr>
            <p:cNvPr id="170015" name="Text Box 31"/>
            <p:cNvSpPr txBox="1">
              <a:spLocks noChangeArrowheads="1"/>
            </p:cNvSpPr>
            <p:nvPr/>
          </p:nvSpPr>
          <p:spPr bwMode="auto">
            <a:xfrm>
              <a:off x="4849" y="1623"/>
              <a:ext cx="12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j</a:t>
              </a:r>
              <a:endParaRPr lang="en-US" altLang="zh-CN" sz="2800" b="1" baseline="-25000">
                <a:latin typeface="黑体" pitchFamily="2" charset="-122"/>
                <a:ea typeface="黑体" pitchFamily="2" charset="-122"/>
                <a:sym typeface="Symbol" pitchFamily="18" charset="2"/>
              </a:endParaRPr>
            </a:p>
          </p:txBody>
        </p:sp>
        <p:sp>
          <p:nvSpPr>
            <p:cNvPr id="170016" name="Text Box 32"/>
            <p:cNvSpPr txBox="1">
              <a:spLocks noChangeArrowheads="1"/>
            </p:cNvSpPr>
            <p:nvPr/>
          </p:nvSpPr>
          <p:spPr bwMode="auto">
            <a:xfrm>
              <a:off x="4584" y="1368"/>
              <a:ext cx="12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k</a:t>
              </a:r>
              <a:endParaRPr lang="en-US" altLang="zh-CN" sz="2800" b="1" baseline="-25000">
                <a:latin typeface="黑体" pitchFamily="2" charset="-122"/>
                <a:ea typeface="黑体" pitchFamily="2" charset="-122"/>
                <a:sym typeface="Symbol" pitchFamily="18" charset="2"/>
              </a:endParaRPr>
            </a:p>
          </p:txBody>
        </p:sp>
        <p:sp>
          <p:nvSpPr>
            <p:cNvPr id="170017" name="Arc 33"/>
            <p:cNvSpPr>
              <a:spLocks/>
            </p:cNvSpPr>
            <p:nvPr/>
          </p:nvSpPr>
          <p:spPr bwMode="auto">
            <a:xfrm flipH="1" flipV="1">
              <a:off x="3945" y="1402"/>
              <a:ext cx="1008" cy="576"/>
            </a:xfrm>
            <a:custGeom>
              <a:avLst/>
              <a:gdLst>
                <a:gd name="G0" fmla="+- 0 0 0"/>
                <a:gd name="G1" fmla="+- 21599 0 0"/>
                <a:gd name="G2" fmla="+- 21600 0 0"/>
                <a:gd name="T0" fmla="*/ 189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89" y="-1"/>
                  </a:moveTo>
                  <a:cubicBezTo>
                    <a:pt x="12044" y="103"/>
                    <a:pt x="21600" y="9743"/>
                    <a:pt x="21600" y="21599"/>
                  </a:cubicBezTo>
                </a:path>
                <a:path w="21600" h="21599" stroke="0" extrusionOk="0">
                  <a:moveTo>
                    <a:pt x="189" y="-1"/>
                  </a:moveTo>
                  <a:cubicBezTo>
                    <a:pt x="12044" y="103"/>
                    <a:pt x="21600" y="9743"/>
                    <a:pt x="21600" y="21599"/>
                  </a:cubicBezTo>
                  <a:lnTo>
                    <a:pt x="0" y="21599"/>
                  </a:lnTo>
                  <a:close/>
                </a:path>
              </a:pathLst>
            </a:custGeom>
            <a:noFill/>
            <a:ln w="317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0018" name="Text Box 34"/>
            <p:cNvSpPr txBox="1">
              <a:spLocks noChangeArrowheads="1"/>
            </p:cNvSpPr>
            <p:nvPr/>
          </p:nvSpPr>
          <p:spPr bwMode="auto">
            <a:xfrm>
              <a:off x="5232" y="768"/>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r</a:t>
              </a:r>
              <a:r>
                <a:rPr lang="en-US" altLang="zh-CN" sz="2800" b="1" baseline="-25000">
                  <a:latin typeface="黑体" pitchFamily="2" charset="-122"/>
                  <a:ea typeface="黑体" pitchFamily="2" charset="-122"/>
                  <a:sym typeface="Symbol" pitchFamily="18" charset="2"/>
                </a:rPr>
                <a:t>0</a:t>
              </a:r>
            </a:p>
          </p:txBody>
        </p:sp>
        <p:sp>
          <p:nvSpPr>
            <p:cNvPr id="170019" name="Text Box 35"/>
            <p:cNvSpPr txBox="1">
              <a:spLocks noChangeArrowheads="1"/>
            </p:cNvSpPr>
            <p:nvPr/>
          </p:nvSpPr>
          <p:spPr bwMode="auto">
            <a:xfrm>
              <a:off x="4515" y="1008"/>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r</a:t>
              </a:r>
              <a:r>
                <a:rPr lang="en-US" altLang="zh-CN" sz="2800" b="1" baseline="-25000">
                  <a:latin typeface="黑体" pitchFamily="2" charset="-122"/>
                  <a:ea typeface="黑体" pitchFamily="2" charset="-122"/>
                  <a:sym typeface="Symbol" pitchFamily="18" charset="2"/>
                </a:rPr>
                <a:t>1</a:t>
              </a:r>
            </a:p>
          </p:txBody>
        </p:sp>
        <p:sp>
          <p:nvSpPr>
            <p:cNvPr id="170020" name="Text Box 36"/>
            <p:cNvSpPr txBox="1">
              <a:spLocks noChangeArrowheads="1"/>
            </p:cNvSpPr>
            <p:nvPr/>
          </p:nvSpPr>
          <p:spPr bwMode="auto">
            <a:xfrm>
              <a:off x="4224" y="1392"/>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r</a:t>
              </a:r>
              <a:r>
                <a:rPr lang="en-US" altLang="zh-CN" sz="2800" b="1" baseline="-25000">
                  <a:latin typeface="黑体" pitchFamily="2" charset="-122"/>
                  <a:ea typeface="黑体" pitchFamily="2" charset="-122"/>
                  <a:sym typeface="Symbol" pitchFamily="18" charset="2"/>
                </a:rPr>
                <a:t>2</a:t>
              </a:r>
            </a:p>
          </p:txBody>
        </p:sp>
        <p:sp>
          <p:nvSpPr>
            <p:cNvPr id="170021" name="Text Box 37"/>
            <p:cNvSpPr txBox="1">
              <a:spLocks noChangeArrowheads="1"/>
            </p:cNvSpPr>
            <p:nvPr/>
          </p:nvSpPr>
          <p:spPr bwMode="auto">
            <a:xfrm>
              <a:off x="3993" y="1626"/>
              <a:ext cx="1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sz="2800" b="1">
                  <a:latin typeface="黑体" pitchFamily="2" charset="-122"/>
                  <a:ea typeface="黑体" pitchFamily="2" charset="-122"/>
                  <a:sym typeface="Symbol" pitchFamily="18" charset="2"/>
                </a:rPr>
                <a:t>r</a:t>
              </a:r>
              <a:r>
                <a:rPr lang="en-US" altLang="zh-CN" sz="2800" b="1" baseline="-25000">
                  <a:latin typeface="黑体" pitchFamily="2" charset="-122"/>
                  <a:ea typeface="黑体" pitchFamily="2" charset="-122"/>
                  <a:sym typeface="Symbol" pitchFamily="18" charset="2"/>
                </a:rPr>
                <a:t>3</a:t>
              </a:r>
            </a:p>
          </p:txBody>
        </p:sp>
        <p:sp>
          <p:nvSpPr>
            <p:cNvPr id="170022" name="Oval 38"/>
            <p:cNvSpPr>
              <a:spLocks noChangeArrowheads="1"/>
            </p:cNvSpPr>
            <p:nvPr/>
          </p:nvSpPr>
          <p:spPr bwMode="auto">
            <a:xfrm>
              <a:off x="3891" y="135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p:cTn id="7" dur="500" fill="hold"/>
                                        <p:tgtEl>
                                          <p:spTgt spid="169989"/>
                                        </p:tgtEl>
                                        <p:attrNameLst>
                                          <p:attrName>ppt_w</p:attrName>
                                        </p:attrNameLst>
                                      </p:cBhvr>
                                      <p:tavLst>
                                        <p:tav tm="0">
                                          <p:val>
                                            <p:fltVal val="0"/>
                                          </p:val>
                                        </p:tav>
                                        <p:tav tm="100000">
                                          <p:val>
                                            <p:strVal val="#ppt_w"/>
                                          </p:val>
                                        </p:tav>
                                      </p:tavLst>
                                    </p:anim>
                                    <p:anim calcmode="lin" valueType="num">
                                      <p:cBhvr>
                                        <p:cTn id="8" dur="500" fill="hold"/>
                                        <p:tgtEl>
                                          <p:spTgt spid="169989"/>
                                        </p:tgtEl>
                                        <p:attrNameLst>
                                          <p:attrName>ppt_h</p:attrName>
                                        </p:attrNameLst>
                                      </p:cBhvr>
                                      <p:tavLst>
                                        <p:tav tm="0">
                                          <p:val>
                                            <p:fltVal val="0"/>
                                          </p:val>
                                        </p:tav>
                                        <p:tav tm="100000">
                                          <p:val>
                                            <p:strVal val="#ppt_h"/>
                                          </p:val>
                                        </p:tav>
                                      </p:tavLst>
                                    </p:anim>
                                    <p:anim calcmode="lin" valueType="num">
                                      <p:cBhvr>
                                        <p:cTn id="9" dur="500" fill="hold"/>
                                        <p:tgtEl>
                                          <p:spTgt spid="169989"/>
                                        </p:tgtEl>
                                        <p:attrNameLst>
                                          <p:attrName>ppt_x</p:attrName>
                                        </p:attrNameLst>
                                      </p:cBhvr>
                                      <p:tavLst>
                                        <p:tav tm="0">
                                          <p:val>
                                            <p:fltVal val="0.5"/>
                                          </p:val>
                                        </p:tav>
                                        <p:tav tm="100000">
                                          <p:val>
                                            <p:strVal val="#ppt_x"/>
                                          </p:val>
                                        </p:tav>
                                      </p:tavLst>
                                    </p:anim>
                                    <p:anim calcmode="lin" valueType="num">
                                      <p:cBhvr>
                                        <p:cTn id="10" dur="500" fill="hold"/>
                                        <p:tgtEl>
                                          <p:spTgt spid="169989"/>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9988">
                                            <p:txEl>
                                              <p:pRg st="0" end="0"/>
                                            </p:txEl>
                                          </p:spTgt>
                                        </p:tgtEl>
                                        <p:attrNameLst>
                                          <p:attrName>style.visibility</p:attrName>
                                        </p:attrNameLst>
                                      </p:cBhvr>
                                      <p:to>
                                        <p:strVal val="visible"/>
                                      </p:to>
                                    </p:set>
                                    <p:anim calcmode="lin" valueType="num">
                                      <p:cBhvr additive="base">
                                        <p:cTn id="15" dur="500" fill="hold"/>
                                        <p:tgtEl>
                                          <p:spTgt spid="16998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998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9988">
                                            <p:txEl>
                                              <p:pRg st="1" end="1"/>
                                            </p:txEl>
                                          </p:spTgt>
                                        </p:tgtEl>
                                        <p:attrNameLst>
                                          <p:attrName>style.visibility</p:attrName>
                                        </p:attrNameLst>
                                      </p:cBhvr>
                                      <p:to>
                                        <p:strVal val="visible"/>
                                      </p:to>
                                    </p:set>
                                    <p:anim calcmode="lin" valueType="num">
                                      <p:cBhvr additive="base">
                                        <p:cTn id="19" dur="500" fill="hold"/>
                                        <p:tgtEl>
                                          <p:spTgt spid="16998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98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9988">
                                            <p:txEl>
                                              <p:pRg st="2" end="2"/>
                                            </p:txEl>
                                          </p:spTgt>
                                        </p:tgtEl>
                                        <p:attrNameLst>
                                          <p:attrName>style.visibility</p:attrName>
                                        </p:attrNameLst>
                                      </p:cBhvr>
                                      <p:to>
                                        <p:strVal val="visible"/>
                                      </p:to>
                                    </p:set>
                                    <p:anim calcmode="lin" valueType="num">
                                      <p:cBhvr additive="base">
                                        <p:cTn id="23" dur="500" fill="hold"/>
                                        <p:tgtEl>
                                          <p:spTgt spid="16998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9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9988">
                                            <p:txEl>
                                              <p:pRg st="3" end="3"/>
                                            </p:txEl>
                                          </p:spTgt>
                                        </p:tgtEl>
                                        <p:attrNameLst>
                                          <p:attrName>style.visibility</p:attrName>
                                        </p:attrNameLst>
                                      </p:cBhvr>
                                      <p:to>
                                        <p:strVal val="visible"/>
                                      </p:to>
                                    </p:set>
                                    <p:anim calcmode="lin" valueType="num">
                                      <p:cBhvr additive="base">
                                        <p:cTn id="29" dur="500" fill="hold"/>
                                        <p:tgtEl>
                                          <p:spTgt spid="16998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998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9988">
                                            <p:txEl>
                                              <p:pRg st="4" end="4"/>
                                            </p:txEl>
                                          </p:spTgt>
                                        </p:tgtEl>
                                        <p:attrNameLst>
                                          <p:attrName>style.visibility</p:attrName>
                                        </p:attrNameLst>
                                      </p:cBhvr>
                                      <p:to>
                                        <p:strVal val="visible"/>
                                      </p:to>
                                    </p:set>
                                    <p:anim calcmode="lin" valueType="num">
                                      <p:cBhvr additive="base">
                                        <p:cTn id="33" dur="500" fill="hold"/>
                                        <p:tgtEl>
                                          <p:spTgt spid="16998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99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9988">
                                            <p:txEl>
                                              <p:pRg st="5" end="5"/>
                                            </p:txEl>
                                          </p:spTgt>
                                        </p:tgtEl>
                                        <p:attrNameLst>
                                          <p:attrName>style.visibility</p:attrName>
                                        </p:attrNameLst>
                                      </p:cBhvr>
                                      <p:to>
                                        <p:strVal val="visible"/>
                                      </p:to>
                                    </p:set>
                                    <p:anim calcmode="lin" valueType="num">
                                      <p:cBhvr additive="base">
                                        <p:cTn id="39" dur="500" fill="hold"/>
                                        <p:tgtEl>
                                          <p:spTgt spid="169988">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99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9988">
                                            <p:txEl>
                                              <p:pRg st="6" end="6"/>
                                            </p:txEl>
                                          </p:spTgt>
                                        </p:tgtEl>
                                        <p:attrNameLst>
                                          <p:attrName>style.visibility</p:attrName>
                                        </p:attrNameLst>
                                      </p:cBhvr>
                                      <p:to>
                                        <p:strVal val="visible"/>
                                      </p:to>
                                    </p:set>
                                    <p:anim calcmode="lin" valueType="num">
                                      <p:cBhvr additive="base">
                                        <p:cTn id="45" dur="500" fill="hold"/>
                                        <p:tgtEl>
                                          <p:spTgt spid="169988">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99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69988">
                                            <p:txEl>
                                              <p:pRg st="7" end="7"/>
                                            </p:txEl>
                                          </p:spTgt>
                                        </p:tgtEl>
                                        <p:attrNameLst>
                                          <p:attrName>style.visibility</p:attrName>
                                        </p:attrNameLst>
                                      </p:cBhvr>
                                      <p:to>
                                        <p:strVal val="visible"/>
                                      </p:to>
                                    </p:set>
                                    <p:anim calcmode="lin" valueType="num">
                                      <p:cBhvr additive="base">
                                        <p:cTn id="51" dur="500" fill="hold"/>
                                        <p:tgtEl>
                                          <p:spTgt spid="169988">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99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69988">
                                            <p:txEl>
                                              <p:pRg st="8" end="8"/>
                                            </p:txEl>
                                          </p:spTgt>
                                        </p:tgtEl>
                                        <p:attrNameLst>
                                          <p:attrName>style.visibility</p:attrName>
                                        </p:attrNameLst>
                                      </p:cBhvr>
                                      <p:to>
                                        <p:strVal val="visible"/>
                                      </p:to>
                                    </p:set>
                                    <p:anim calcmode="lin" valueType="num">
                                      <p:cBhvr additive="base">
                                        <p:cTn id="57" dur="500" fill="hold"/>
                                        <p:tgtEl>
                                          <p:spTgt spid="169988">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99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78747D-12C9-4308-811A-2CCFB4EA3FC1}"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3D14B9B-49CA-45BB-B351-166B7DB5E788}" type="slidenum">
              <a:rPr lang="en-US" altLang="zh-CN"/>
              <a:pPr/>
              <a:t>11</a:t>
            </a:fld>
            <a:r>
              <a:rPr lang="en-US" altLang="zh-CN"/>
              <a:t>/57</a:t>
            </a:r>
          </a:p>
        </p:txBody>
      </p:sp>
      <p:sp>
        <p:nvSpPr>
          <p:cNvPr id="214018" name="Rectangle 2"/>
          <p:cNvSpPr>
            <a:spLocks noGrp="1" noChangeArrowheads="1"/>
          </p:cNvSpPr>
          <p:nvPr>
            <p:ph type="title"/>
          </p:nvPr>
        </p:nvSpPr>
        <p:spPr/>
        <p:txBody>
          <a:bodyPr/>
          <a:lstStyle/>
          <a:p>
            <a:endParaRPr lang="zh-CN" altLang="zh-CN"/>
          </a:p>
        </p:txBody>
      </p:sp>
      <p:sp>
        <p:nvSpPr>
          <p:cNvPr id="214019" name="Rectangle 3"/>
          <p:cNvSpPr>
            <a:spLocks noChangeArrowheads="1"/>
          </p:cNvSpPr>
          <p:nvPr/>
        </p:nvSpPr>
        <p:spPr bwMode="auto">
          <a:xfrm>
            <a:off x="1116013" y="1341438"/>
            <a:ext cx="7773987"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Ø"/>
            </a:pPr>
            <a:r>
              <a:rPr lang="zh-CN" altLang="en-US" sz="2800" b="1">
                <a:solidFill>
                  <a:srgbClr val="FF0000"/>
                </a:solidFill>
                <a:latin typeface="黑体" pitchFamily="2" charset="-122"/>
                <a:ea typeface="黑体" pitchFamily="2" charset="-122"/>
              </a:rPr>
              <a:t>注意：</a:t>
            </a:r>
            <a:r>
              <a:rPr lang="zh-CN" altLang="en-US" sz="2800" b="1">
                <a:solidFill>
                  <a:srgbClr val="0000FF"/>
                </a:solidFill>
                <a:latin typeface="楷体_GB2312" pitchFamily="49" charset="-122"/>
                <a:ea typeface="楷体_GB2312" pitchFamily="49" charset="-122"/>
              </a:rPr>
              <a:t>若一条边不是割边，它必是两个面的公共边；割边只能是一个面的边界。两个以边为公共边界的面称为相邻的面。</a:t>
            </a:r>
          </a:p>
          <a:p>
            <a:pPr marL="342900" indent="-342900" algn="just">
              <a:lnSpc>
                <a:spcPct val="120000"/>
              </a:lnSpc>
              <a:buClr>
                <a:srgbClr val="B2B2B2"/>
              </a:buClr>
              <a:buFont typeface="Wingdings" pitchFamily="2" charset="2"/>
              <a:buChar char="Ø"/>
            </a:pPr>
            <a:r>
              <a:rPr lang="zh-CN" altLang="en-US" sz="2800" b="1">
                <a:solidFill>
                  <a:srgbClr val="B2B2B2"/>
                </a:solidFill>
                <a:latin typeface="楷体_GB2312" pitchFamily="49" charset="-122"/>
                <a:ea typeface="楷体_GB2312" pitchFamily="49" charset="-122"/>
              </a:rPr>
              <a:t>在一个平面图中，所有面的次数之和等于图中边数的二倍。</a:t>
            </a:r>
          </a:p>
          <a:p>
            <a:pPr marL="342900" indent="-342900" algn="just">
              <a:lnSpc>
                <a:spcPct val="120000"/>
              </a:lnSpc>
              <a:buClr>
                <a:srgbClr val="B2B2B2"/>
              </a:buClr>
              <a:buFont typeface="Wingdings" pitchFamily="2" charset="2"/>
              <a:buChar char="Ø"/>
            </a:pPr>
            <a:r>
              <a:rPr lang="en-US" altLang="zh-CN" sz="2800" b="1">
                <a:solidFill>
                  <a:srgbClr val="B2B2B2"/>
                </a:solidFill>
                <a:latin typeface="楷体_GB2312" pitchFamily="49" charset="-122"/>
                <a:ea typeface="楷体_GB2312" pitchFamily="49" charset="-122"/>
              </a:rPr>
              <a:t>1750</a:t>
            </a:r>
            <a:r>
              <a:rPr lang="zh-CN" altLang="en-US" sz="2800" b="1">
                <a:solidFill>
                  <a:srgbClr val="B2B2B2"/>
                </a:solidFill>
                <a:latin typeface="楷体_GB2312" pitchFamily="49" charset="-122"/>
                <a:ea typeface="楷体_GB2312" pitchFamily="49" charset="-122"/>
              </a:rPr>
              <a:t>年，欧拉发现，任何一个凸多面体，若有</a:t>
            </a:r>
            <a:r>
              <a:rPr lang="en-US" altLang="zh-CN" sz="2800" b="1">
                <a:solidFill>
                  <a:srgbClr val="B2B2B2"/>
                </a:solidFill>
                <a:latin typeface="楷体_GB2312" pitchFamily="49" charset="-122"/>
                <a:ea typeface="楷体_GB2312" pitchFamily="49" charset="-122"/>
              </a:rPr>
              <a:t>n</a:t>
            </a:r>
            <a:r>
              <a:rPr lang="zh-CN" altLang="en-US" sz="2800" b="1">
                <a:solidFill>
                  <a:srgbClr val="B2B2B2"/>
                </a:solidFill>
                <a:latin typeface="楷体_GB2312" pitchFamily="49" charset="-122"/>
                <a:ea typeface="楷体_GB2312" pitchFamily="49" charset="-122"/>
              </a:rPr>
              <a:t>个顶点、</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条棱和</a:t>
            </a:r>
            <a:r>
              <a:rPr lang="en-US" altLang="zh-CN" sz="2800" b="1">
                <a:solidFill>
                  <a:srgbClr val="B2B2B2"/>
                </a:solidFill>
                <a:latin typeface="楷体_GB2312" pitchFamily="49" charset="-122"/>
                <a:ea typeface="楷体_GB2312" pitchFamily="49" charset="-122"/>
              </a:rPr>
              <a:t>f</a:t>
            </a:r>
            <a:r>
              <a:rPr lang="zh-CN" altLang="en-US" sz="2800" b="1">
                <a:solidFill>
                  <a:srgbClr val="B2B2B2"/>
                </a:solidFill>
                <a:latin typeface="楷体_GB2312" pitchFamily="49" charset="-122"/>
                <a:ea typeface="楷体_GB2312" pitchFamily="49" charset="-122"/>
              </a:rPr>
              <a:t>个面，则有</a:t>
            </a:r>
            <a:r>
              <a:rPr lang="en-US" altLang="zh-CN" sz="2800" b="1">
                <a:solidFill>
                  <a:srgbClr val="B2B2B2"/>
                </a:solidFill>
                <a:latin typeface="楷体_GB2312" pitchFamily="49" charset="-122"/>
                <a:ea typeface="楷体_GB2312" pitchFamily="49" charset="-122"/>
              </a:rPr>
              <a:t>n-m+f</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2</a:t>
            </a:r>
            <a:r>
              <a:rPr lang="zh-CN" altLang="en-US" sz="2800" b="1">
                <a:solidFill>
                  <a:srgbClr val="B2B2B2"/>
                </a:solidFill>
                <a:latin typeface="楷体_GB2312" pitchFamily="49" charset="-122"/>
                <a:ea typeface="楷体_GB2312" pitchFamily="49" charset="-122"/>
              </a:rPr>
              <a:t>。这个公式可以推广到平面图上来，称之为欧拉公式。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D40B8A-7BF1-45E1-8AAD-7F7FB47AAE55}"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6EFFE17-99F5-48C0-8300-F980883D0B04}" type="slidenum">
              <a:rPr lang="en-US" altLang="zh-CN"/>
              <a:pPr/>
              <a:t>12</a:t>
            </a:fld>
            <a:r>
              <a:rPr lang="en-US" altLang="zh-CN"/>
              <a:t>/57</a:t>
            </a:r>
          </a:p>
        </p:txBody>
      </p:sp>
      <p:sp>
        <p:nvSpPr>
          <p:cNvPr id="212994" name="Rectangle 2"/>
          <p:cNvSpPr>
            <a:spLocks noGrp="1" noChangeArrowheads="1"/>
          </p:cNvSpPr>
          <p:nvPr>
            <p:ph type="title"/>
          </p:nvPr>
        </p:nvSpPr>
        <p:spPr/>
        <p:txBody>
          <a:bodyPr/>
          <a:lstStyle/>
          <a:p>
            <a:endParaRPr lang="zh-CN" altLang="zh-CN"/>
          </a:p>
        </p:txBody>
      </p:sp>
      <p:sp>
        <p:nvSpPr>
          <p:cNvPr id="212995" name="Rectangle 3"/>
          <p:cNvSpPr>
            <a:spLocks noChangeArrowheads="1"/>
          </p:cNvSpPr>
          <p:nvPr/>
        </p:nvSpPr>
        <p:spPr bwMode="auto">
          <a:xfrm>
            <a:off x="1116013" y="1341438"/>
            <a:ext cx="7773987"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Ø"/>
            </a:pPr>
            <a:r>
              <a:rPr lang="zh-CN" altLang="en-US" sz="2800" b="1" dirty="0">
                <a:solidFill>
                  <a:srgbClr val="FF0000"/>
                </a:solidFill>
                <a:latin typeface="黑体" pitchFamily="2" charset="-122"/>
                <a:ea typeface="黑体" pitchFamily="2" charset="-122"/>
              </a:rPr>
              <a:t>注意：</a:t>
            </a:r>
            <a:r>
              <a:rPr lang="zh-CN" altLang="en-US" sz="2800" b="1" dirty="0">
                <a:latin typeface="楷体_GB2312" pitchFamily="49" charset="-122"/>
                <a:ea typeface="楷体_GB2312" pitchFamily="49" charset="-122"/>
              </a:rPr>
              <a:t>若一条边不是割边，它必是两个面的公共边；割边只能是一个面的边界。两个以边为公共边界的面称为相邻的面。</a:t>
            </a:r>
          </a:p>
          <a:p>
            <a:pPr marL="342900" indent="-342900" algn="just">
              <a:lnSpc>
                <a:spcPct val="120000"/>
              </a:lnSpc>
              <a:buClr>
                <a:srgbClr val="FF0000"/>
              </a:buClr>
              <a:buFont typeface="Wingdings" pitchFamily="2" charset="2"/>
              <a:buChar char="Ø"/>
            </a:pPr>
            <a:r>
              <a:rPr lang="zh-CN" altLang="en-US" sz="2800" b="1" dirty="0">
                <a:solidFill>
                  <a:srgbClr val="0000FF"/>
                </a:solidFill>
                <a:latin typeface="楷体_GB2312" pitchFamily="49" charset="-122"/>
                <a:ea typeface="楷体_GB2312" pitchFamily="49" charset="-122"/>
              </a:rPr>
              <a:t>在一个平面图中，所有</a:t>
            </a:r>
            <a:r>
              <a:rPr lang="zh-CN" altLang="en-US" sz="2800" b="1" dirty="0" smtClean="0">
                <a:solidFill>
                  <a:srgbClr val="0000FF"/>
                </a:solidFill>
                <a:latin typeface="楷体_GB2312" pitchFamily="49" charset="-122"/>
                <a:ea typeface="楷体_GB2312" pitchFamily="49" charset="-122"/>
              </a:rPr>
              <a:t>面的度数</a:t>
            </a:r>
            <a:r>
              <a:rPr lang="zh-CN" altLang="en-US" sz="2800" b="1" dirty="0">
                <a:solidFill>
                  <a:srgbClr val="0000FF"/>
                </a:solidFill>
                <a:latin typeface="楷体_GB2312" pitchFamily="49" charset="-122"/>
                <a:ea typeface="楷体_GB2312" pitchFamily="49" charset="-122"/>
              </a:rPr>
              <a:t>之和等于图中边数的二倍。</a:t>
            </a:r>
          </a:p>
          <a:p>
            <a:pPr marL="342900" indent="-342900" algn="just">
              <a:lnSpc>
                <a:spcPct val="120000"/>
              </a:lnSpc>
              <a:buClr>
                <a:srgbClr val="B2B2B2"/>
              </a:buClr>
              <a:buFont typeface="Wingdings" pitchFamily="2" charset="2"/>
              <a:buChar char="Ø"/>
            </a:pPr>
            <a:r>
              <a:rPr lang="en-US" altLang="zh-CN" sz="2800" b="1" dirty="0">
                <a:solidFill>
                  <a:srgbClr val="B2B2B2"/>
                </a:solidFill>
                <a:latin typeface="楷体_GB2312" pitchFamily="49" charset="-122"/>
                <a:ea typeface="楷体_GB2312" pitchFamily="49" charset="-122"/>
              </a:rPr>
              <a:t>1750</a:t>
            </a:r>
            <a:r>
              <a:rPr lang="zh-CN" altLang="en-US" sz="2800" b="1" dirty="0">
                <a:solidFill>
                  <a:srgbClr val="B2B2B2"/>
                </a:solidFill>
                <a:latin typeface="楷体_GB2312" pitchFamily="49" charset="-122"/>
                <a:ea typeface="楷体_GB2312" pitchFamily="49" charset="-122"/>
              </a:rPr>
              <a:t>年，欧拉发现，任何一个凸多面体，若有</a:t>
            </a:r>
            <a:r>
              <a:rPr lang="en-US" altLang="zh-CN" sz="2800" b="1" dirty="0">
                <a:solidFill>
                  <a:srgbClr val="B2B2B2"/>
                </a:solidFill>
                <a:latin typeface="楷体_GB2312" pitchFamily="49" charset="-122"/>
                <a:ea typeface="楷体_GB2312" pitchFamily="49" charset="-122"/>
              </a:rPr>
              <a:t>n</a:t>
            </a:r>
            <a:r>
              <a:rPr lang="zh-CN" altLang="en-US" sz="2800" b="1" dirty="0">
                <a:solidFill>
                  <a:srgbClr val="B2B2B2"/>
                </a:solidFill>
                <a:latin typeface="楷体_GB2312" pitchFamily="49" charset="-122"/>
                <a:ea typeface="楷体_GB2312" pitchFamily="49" charset="-122"/>
              </a:rPr>
              <a:t>个顶点、</a:t>
            </a:r>
            <a:r>
              <a:rPr lang="en-US" altLang="zh-CN" sz="2800" b="1" dirty="0">
                <a:solidFill>
                  <a:srgbClr val="B2B2B2"/>
                </a:solidFill>
                <a:latin typeface="楷体_GB2312" pitchFamily="49" charset="-122"/>
                <a:ea typeface="楷体_GB2312" pitchFamily="49" charset="-122"/>
              </a:rPr>
              <a:t>m</a:t>
            </a:r>
            <a:r>
              <a:rPr lang="zh-CN" altLang="en-US" sz="2800" b="1" dirty="0">
                <a:solidFill>
                  <a:srgbClr val="B2B2B2"/>
                </a:solidFill>
                <a:latin typeface="楷体_GB2312" pitchFamily="49" charset="-122"/>
                <a:ea typeface="楷体_GB2312" pitchFamily="49" charset="-122"/>
              </a:rPr>
              <a:t>条棱和</a:t>
            </a:r>
            <a:r>
              <a:rPr lang="en-US" altLang="zh-CN" sz="2800" b="1" dirty="0">
                <a:solidFill>
                  <a:srgbClr val="B2B2B2"/>
                </a:solidFill>
                <a:latin typeface="楷体_GB2312" pitchFamily="49" charset="-122"/>
                <a:ea typeface="楷体_GB2312" pitchFamily="49" charset="-122"/>
              </a:rPr>
              <a:t>f</a:t>
            </a:r>
            <a:r>
              <a:rPr lang="zh-CN" altLang="en-US" sz="2800" b="1" dirty="0">
                <a:solidFill>
                  <a:srgbClr val="B2B2B2"/>
                </a:solidFill>
                <a:latin typeface="楷体_GB2312" pitchFamily="49" charset="-122"/>
                <a:ea typeface="楷体_GB2312" pitchFamily="49" charset="-122"/>
              </a:rPr>
              <a:t>个面，则有</a:t>
            </a:r>
            <a:r>
              <a:rPr lang="en-US" altLang="zh-CN" sz="2800" b="1" dirty="0" err="1">
                <a:solidFill>
                  <a:srgbClr val="B2B2B2"/>
                </a:solidFill>
                <a:latin typeface="楷体_GB2312" pitchFamily="49" charset="-122"/>
                <a:ea typeface="楷体_GB2312" pitchFamily="49" charset="-122"/>
              </a:rPr>
              <a:t>n-m+f</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2</a:t>
            </a:r>
            <a:r>
              <a:rPr lang="zh-CN" altLang="en-US" sz="2800" b="1" dirty="0">
                <a:solidFill>
                  <a:srgbClr val="B2B2B2"/>
                </a:solidFill>
                <a:latin typeface="楷体_GB2312" pitchFamily="49" charset="-122"/>
                <a:ea typeface="楷体_GB2312" pitchFamily="49" charset="-122"/>
              </a:rPr>
              <a:t>。这个公式可以推广到平面图上来，称之为欧拉公式。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18F020-6952-469D-A2BE-A9603E374EEE}"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52D226E-D4FF-46B3-86AE-31DE47514F98}" type="slidenum">
              <a:rPr lang="en-US" altLang="zh-CN"/>
              <a:pPr/>
              <a:t>13</a:t>
            </a:fld>
            <a:r>
              <a:rPr lang="en-US" altLang="zh-CN"/>
              <a:t>/57</a:t>
            </a:r>
          </a:p>
        </p:txBody>
      </p:sp>
      <p:sp>
        <p:nvSpPr>
          <p:cNvPr id="171010" name="Rectangle 2"/>
          <p:cNvSpPr>
            <a:spLocks noGrp="1" noChangeArrowheads="1"/>
          </p:cNvSpPr>
          <p:nvPr>
            <p:ph type="title"/>
          </p:nvPr>
        </p:nvSpPr>
        <p:spPr/>
        <p:txBody>
          <a:bodyPr/>
          <a:lstStyle/>
          <a:p>
            <a:endParaRPr lang="zh-CN" altLang="zh-CN"/>
          </a:p>
        </p:txBody>
      </p:sp>
      <p:sp>
        <p:nvSpPr>
          <p:cNvPr id="171012" name="Rectangle 4"/>
          <p:cNvSpPr>
            <a:spLocks noChangeArrowheads="1"/>
          </p:cNvSpPr>
          <p:nvPr/>
        </p:nvSpPr>
        <p:spPr bwMode="auto">
          <a:xfrm>
            <a:off x="1116013" y="1341438"/>
            <a:ext cx="7773987"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Ø"/>
            </a:pPr>
            <a:r>
              <a:rPr lang="zh-CN" altLang="en-US" sz="2800" b="1" dirty="0">
                <a:solidFill>
                  <a:srgbClr val="FF0000"/>
                </a:solidFill>
                <a:latin typeface="黑体" pitchFamily="2" charset="-122"/>
                <a:ea typeface="黑体" pitchFamily="2" charset="-122"/>
              </a:rPr>
              <a:t>注意：</a:t>
            </a:r>
            <a:r>
              <a:rPr lang="zh-CN" altLang="en-US" sz="2800" b="1" dirty="0">
                <a:latin typeface="楷体_GB2312" pitchFamily="49" charset="-122"/>
                <a:ea typeface="楷体_GB2312" pitchFamily="49" charset="-122"/>
              </a:rPr>
              <a:t>若一条边不是割边，它必是两个面的公共边；割边只能是一个面的边界。两个以边为公共边界的面称为相邻的面。</a:t>
            </a:r>
          </a:p>
          <a:p>
            <a:pPr marL="342900" indent="-342900" algn="just">
              <a:lnSpc>
                <a:spcPct val="120000"/>
              </a:lnSpc>
              <a:buClr>
                <a:srgbClr val="FF0000"/>
              </a:buClr>
              <a:buFont typeface="Wingdings" pitchFamily="2" charset="2"/>
              <a:buChar char="Ø"/>
            </a:pPr>
            <a:r>
              <a:rPr lang="zh-CN" altLang="en-US" sz="2800" b="1" dirty="0">
                <a:latin typeface="楷体_GB2312" pitchFamily="49" charset="-122"/>
                <a:ea typeface="楷体_GB2312" pitchFamily="49" charset="-122"/>
              </a:rPr>
              <a:t>在一个平面图中，所有面的次数之和等于图中边数的二倍。</a:t>
            </a:r>
          </a:p>
          <a:p>
            <a:pPr marL="342900" indent="-342900" algn="just">
              <a:lnSpc>
                <a:spcPct val="120000"/>
              </a:lnSpc>
              <a:buClr>
                <a:srgbClr val="FF0000"/>
              </a:buClr>
              <a:buFont typeface="Wingdings" pitchFamily="2" charset="2"/>
              <a:buChar char="Ø"/>
            </a:pPr>
            <a:r>
              <a:rPr lang="en-US" altLang="zh-CN" sz="2800" b="1" dirty="0">
                <a:solidFill>
                  <a:srgbClr val="0000FF"/>
                </a:solidFill>
                <a:latin typeface="楷体_GB2312" pitchFamily="49" charset="-122"/>
                <a:ea typeface="楷体_GB2312" pitchFamily="49" charset="-122"/>
              </a:rPr>
              <a:t>1750</a:t>
            </a:r>
            <a:r>
              <a:rPr lang="zh-CN" altLang="en-US" sz="2800" b="1" dirty="0">
                <a:solidFill>
                  <a:srgbClr val="0000FF"/>
                </a:solidFill>
                <a:latin typeface="楷体_GB2312" pitchFamily="49" charset="-122"/>
                <a:ea typeface="楷体_GB2312" pitchFamily="49" charset="-122"/>
              </a:rPr>
              <a:t>年，欧拉发现，任何一个凸多面体，若有</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个顶点、</a:t>
            </a:r>
            <a:r>
              <a:rPr lang="en-US" altLang="zh-CN" sz="2800" b="1" dirty="0">
                <a:solidFill>
                  <a:srgbClr val="0000FF"/>
                </a:solidFill>
                <a:latin typeface="楷体_GB2312" pitchFamily="49" charset="-122"/>
                <a:ea typeface="楷体_GB2312" pitchFamily="49" charset="-122"/>
              </a:rPr>
              <a:t>m</a:t>
            </a:r>
            <a:r>
              <a:rPr lang="zh-CN" altLang="en-US" sz="2800" b="1" dirty="0">
                <a:solidFill>
                  <a:srgbClr val="0000FF"/>
                </a:solidFill>
                <a:latin typeface="楷体_GB2312" pitchFamily="49" charset="-122"/>
                <a:ea typeface="楷体_GB2312" pitchFamily="49" charset="-122"/>
              </a:rPr>
              <a:t>条棱和</a:t>
            </a:r>
            <a:r>
              <a:rPr lang="en-US" altLang="zh-CN" sz="2800" b="1" dirty="0">
                <a:solidFill>
                  <a:srgbClr val="0000FF"/>
                </a:solidFill>
                <a:latin typeface="楷体_GB2312" pitchFamily="49" charset="-122"/>
                <a:ea typeface="楷体_GB2312" pitchFamily="49" charset="-122"/>
              </a:rPr>
              <a:t>f</a:t>
            </a:r>
            <a:r>
              <a:rPr lang="zh-CN" altLang="en-US" sz="2800" b="1" dirty="0">
                <a:solidFill>
                  <a:srgbClr val="0000FF"/>
                </a:solidFill>
                <a:latin typeface="楷体_GB2312" pitchFamily="49" charset="-122"/>
                <a:ea typeface="楷体_GB2312" pitchFamily="49" charset="-122"/>
              </a:rPr>
              <a:t>个面，则有</a:t>
            </a:r>
            <a:r>
              <a:rPr lang="en-US" altLang="zh-CN" sz="2800" b="1" dirty="0" err="1">
                <a:solidFill>
                  <a:srgbClr val="FF00FF"/>
                </a:solidFill>
                <a:latin typeface="楷体_GB2312" pitchFamily="49" charset="-122"/>
                <a:ea typeface="楷体_GB2312" pitchFamily="49" charset="-122"/>
              </a:rPr>
              <a:t>n-m+f</a:t>
            </a:r>
            <a:r>
              <a:rPr lang="zh-CN" altLang="en-US" sz="2800" b="1" dirty="0">
                <a:solidFill>
                  <a:srgbClr val="FF00FF"/>
                </a:solidFill>
                <a:latin typeface="楷体_GB2312" pitchFamily="49" charset="-122"/>
                <a:ea typeface="楷体_GB2312" pitchFamily="49" charset="-122"/>
              </a:rPr>
              <a:t>＝</a:t>
            </a:r>
            <a:r>
              <a:rPr lang="en-US" altLang="zh-CN" sz="2800" b="1" dirty="0">
                <a:solidFill>
                  <a:srgbClr val="FF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。这个公式可以推广到平面图上来，称之为</a:t>
            </a:r>
            <a:r>
              <a:rPr lang="zh-CN" altLang="en-US" sz="2800" b="1" dirty="0">
                <a:solidFill>
                  <a:srgbClr val="FF0000"/>
                </a:solidFill>
                <a:latin typeface="楷体_GB2312" pitchFamily="49" charset="-122"/>
                <a:ea typeface="楷体_GB2312" pitchFamily="49" charset="-122"/>
              </a:rPr>
              <a:t>欧拉公式</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6600"/>
                </a:solidFill>
                <a:latin typeface="楷体_GB2312" pitchFamily="49" charset="-122"/>
                <a:ea typeface="楷体_GB2312" pitchFamily="49" charset="-122"/>
              </a:rPr>
              <a:t>（教材</a:t>
            </a:r>
            <a:r>
              <a:rPr lang="en-US" altLang="zh-CN" sz="2800" b="1" dirty="0" smtClean="0">
                <a:solidFill>
                  <a:srgbClr val="006600"/>
                </a:solidFill>
                <a:latin typeface="楷体_GB2312" pitchFamily="49" charset="-122"/>
                <a:ea typeface="楷体_GB2312" pitchFamily="49" charset="-122"/>
              </a:rPr>
              <a:t>p158</a:t>
            </a:r>
            <a:r>
              <a:rPr lang="zh-CN" altLang="en-US" sz="2800" b="1" dirty="0" smtClean="0">
                <a:solidFill>
                  <a:srgbClr val="006600"/>
                </a:solidFill>
                <a:latin typeface="楷体_GB2312" pitchFamily="49" charset="-122"/>
                <a:ea typeface="楷体_GB2312" pitchFamily="49" charset="-122"/>
              </a:rPr>
              <a:t>页</a:t>
            </a:r>
            <a:r>
              <a:rPr lang="zh-CN" altLang="en-US" sz="2800" b="1" dirty="0">
                <a:solidFill>
                  <a:srgbClr val="006600"/>
                </a:solidFill>
                <a:latin typeface="楷体_GB2312" pitchFamily="49" charset="-122"/>
                <a:ea typeface="楷体_GB2312" pitchFamily="49" charset="-122"/>
              </a:rPr>
              <a:t>定理</a:t>
            </a:r>
            <a:r>
              <a:rPr lang="en-US" altLang="zh-CN" sz="2800" b="1" dirty="0">
                <a:solidFill>
                  <a:srgbClr val="006600"/>
                </a:solidFill>
                <a:latin typeface="楷体_GB2312" pitchFamily="49" charset="-122"/>
                <a:ea typeface="楷体_GB2312" pitchFamily="49" charset="-122"/>
              </a:rPr>
              <a:t>12.4</a:t>
            </a:r>
            <a:r>
              <a:rPr lang="zh-CN" altLang="en-US" sz="2800" b="1" dirty="0">
                <a:solidFill>
                  <a:srgbClr val="006600"/>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46A3CF-A3AB-40C3-A07F-EEFA5DDBB72A}"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62E009B-B9AD-47D2-BED0-02FF31674906}" type="slidenum">
              <a:rPr lang="en-US" altLang="zh-CN"/>
              <a:pPr/>
              <a:t>14</a:t>
            </a:fld>
            <a:r>
              <a:rPr lang="en-US" altLang="zh-CN"/>
              <a:t>/57</a:t>
            </a:r>
          </a:p>
        </p:txBody>
      </p:sp>
      <p:sp>
        <p:nvSpPr>
          <p:cNvPr id="340994" name="Rectangle 2"/>
          <p:cNvSpPr>
            <a:spLocks noGrp="1" noChangeArrowheads="1"/>
          </p:cNvSpPr>
          <p:nvPr>
            <p:ph type="title"/>
          </p:nvPr>
        </p:nvSpPr>
        <p:spPr/>
        <p:txBody>
          <a:bodyPr/>
          <a:lstStyle/>
          <a:p>
            <a:endParaRPr lang="zh-CN" altLang="zh-CN"/>
          </a:p>
        </p:txBody>
      </p:sp>
      <p:sp>
        <p:nvSpPr>
          <p:cNvPr id="340995" name="Rectangle 3"/>
          <p:cNvSpPr>
            <a:spLocks noChangeArrowheads="1"/>
          </p:cNvSpPr>
          <p:nvPr/>
        </p:nvSpPr>
        <p:spPr bwMode="auto">
          <a:xfrm>
            <a:off x="1908175" y="2492375"/>
            <a:ext cx="58340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ctr">
              <a:lnSpc>
                <a:spcPct val="105000"/>
              </a:lnSpc>
              <a:buClr>
                <a:srgbClr val="FF0000"/>
              </a:buClr>
              <a:buFont typeface="Wingdings" pitchFamily="2" charset="2"/>
              <a:buNone/>
            </a:pPr>
            <a:r>
              <a:rPr lang="en-US" altLang="zh-CN" sz="2800" b="1">
                <a:solidFill>
                  <a:srgbClr val="FF0000"/>
                </a:solidFill>
                <a:latin typeface="楷体_GB2312" pitchFamily="49" charset="-122"/>
                <a:ea typeface="楷体_GB2312" pitchFamily="49" charset="-122"/>
              </a:rPr>
              <a:t>12.2 </a:t>
            </a:r>
            <a:r>
              <a:rPr lang="zh-CN" altLang="en-US" sz="2800" b="1">
                <a:solidFill>
                  <a:srgbClr val="FF0000"/>
                </a:solidFill>
                <a:latin typeface="楷体_GB2312" pitchFamily="49" charset="-122"/>
                <a:ea typeface="楷体_GB2312" pitchFamily="49" charset="-122"/>
              </a:rPr>
              <a:t>欧拉公式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06266975-41EA-47AF-9140-D41C2193C7F8}"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0979BD44-4448-49D2-B246-AB2BF51F0DA8}" type="slidenum">
              <a:rPr lang="en-US" altLang="zh-CN"/>
              <a:pPr/>
              <a:t>15</a:t>
            </a:fld>
            <a:r>
              <a:rPr lang="en-US" altLang="zh-CN"/>
              <a:t>/57</a:t>
            </a:r>
          </a:p>
        </p:txBody>
      </p:sp>
      <p:sp>
        <p:nvSpPr>
          <p:cNvPr id="217090" name="Rectangle 2"/>
          <p:cNvSpPr>
            <a:spLocks noChangeArrowheads="1"/>
          </p:cNvSpPr>
          <p:nvPr/>
        </p:nvSpPr>
        <p:spPr bwMode="auto">
          <a:xfrm>
            <a:off x="971550" y="1125538"/>
            <a:ext cx="78486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dirty="0">
                <a:solidFill>
                  <a:srgbClr val="FF00FF"/>
                </a:solidFill>
                <a:latin typeface="楷体_GB2312" pitchFamily="49" charset="-122"/>
                <a:ea typeface="楷体_GB2312" pitchFamily="49" charset="-122"/>
              </a:rPr>
              <a:t>定理</a:t>
            </a:r>
            <a:r>
              <a:rPr lang="en-US" altLang="zh-CN" sz="2800" b="1" dirty="0">
                <a:solidFill>
                  <a:srgbClr val="FF00FF"/>
                </a:solidFill>
                <a:latin typeface="楷体_GB2312" pitchFamily="49" charset="-122"/>
                <a:ea typeface="楷体_GB2312" pitchFamily="49" charset="-122"/>
              </a:rPr>
              <a:t>12.4</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&lt;V,E&gt;</a:t>
            </a:r>
            <a:r>
              <a:rPr lang="zh-CN" altLang="en-US" sz="2800" b="1" dirty="0">
                <a:solidFill>
                  <a:srgbClr val="0000FF"/>
                </a:solidFill>
                <a:latin typeface="楷体_GB2312" pitchFamily="49" charset="-122"/>
                <a:ea typeface="楷体_GB2312" pitchFamily="49" charset="-122"/>
              </a:rPr>
              <a:t>是连通平面图，若它有</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个结点、</a:t>
            </a:r>
            <a:r>
              <a:rPr lang="en-US" altLang="zh-CN" sz="2800" b="1" dirty="0">
                <a:solidFill>
                  <a:srgbClr val="0000FF"/>
                </a:solidFill>
                <a:latin typeface="楷体_GB2312" pitchFamily="49" charset="-122"/>
                <a:ea typeface="楷体_GB2312" pitchFamily="49" charset="-122"/>
              </a:rPr>
              <a:t>m</a:t>
            </a:r>
            <a:r>
              <a:rPr lang="zh-CN" altLang="en-US" sz="2800" b="1" dirty="0">
                <a:solidFill>
                  <a:srgbClr val="0000FF"/>
                </a:solidFill>
                <a:latin typeface="楷体_GB2312" pitchFamily="49" charset="-122"/>
                <a:ea typeface="楷体_GB2312" pitchFamily="49" charset="-122"/>
              </a:rPr>
              <a:t>条边和</a:t>
            </a:r>
            <a:r>
              <a:rPr lang="en-US" altLang="zh-CN" sz="2800" b="1" dirty="0">
                <a:solidFill>
                  <a:srgbClr val="0000FF"/>
                </a:solidFill>
                <a:latin typeface="楷体_GB2312" pitchFamily="49" charset="-122"/>
                <a:ea typeface="楷体_GB2312" pitchFamily="49" charset="-122"/>
              </a:rPr>
              <a:t>f</a:t>
            </a:r>
            <a:r>
              <a:rPr lang="zh-CN" altLang="en-US" sz="2800" b="1" dirty="0">
                <a:solidFill>
                  <a:srgbClr val="0000FF"/>
                </a:solidFill>
                <a:latin typeface="楷体_GB2312" pitchFamily="49" charset="-122"/>
                <a:ea typeface="楷体_GB2312" pitchFamily="49" charset="-122"/>
              </a:rPr>
              <a:t>个面，则有：</a:t>
            </a:r>
            <a:r>
              <a:rPr lang="en-US" altLang="zh-CN" sz="2800" b="1" dirty="0" err="1">
                <a:solidFill>
                  <a:srgbClr val="0000FF"/>
                </a:solidFill>
                <a:latin typeface="楷体_GB2312" pitchFamily="49" charset="-122"/>
                <a:ea typeface="楷体_GB2312" pitchFamily="49" charset="-122"/>
              </a:rPr>
              <a:t>n-m+f</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 </a:t>
            </a:r>
            <a:r>
              <a:rPr lang="zh-CN" altLang="en-US" sz="2800" b="1" dirty="0">
                <a:solidFill>
                  <a:srgbClr val="006600"/>
                </a:solidFill>
                <a:latin typeface="楷体_GB2312" pitchFamily="49" charset="-122"/>
                <a:ea typeface="楷体_GB2312" pitchFamily="49" charset="-122"/>
              </a:rPr>
              <a:t>（教材</a:t>
            </a:r>
            <a:r>
              <a:rPr lang="en-US" altLang="zh-CN" sz="2800" b="1" dirty="0">
                <a:solidFill>
                  <a:srgbClr val="006600"/>
                </a:solidFill>
                <a:latin typeface="楷体_GB2312" pitchFamily="49" charset="-122"/>
                <a:ea typeface="楷体_GB2312" pitchFamily="49" charset="-122"/>
              </a:rPr>
              <a:t>p158</a:t>
            </a:r>
            <a:r>
              <a:rPr lang="zh-CN" altLang="en-US" sz="2800" b="1" dirty="0" smtClean="0">
                <a:solidFill>
                  <a:srgbClr val="006600"/>
                </a:solidFill>
                <a:latin typeface="楷体_GB2312" pitchFamily="49" charset="-122"/>
                <a:ea typeface="楷体_GB2312" pitchFamily="49" charset="-122"/>
              </a:rPr>
              <a:t>页</a:t>
            </a:r>
            <a:r>
              <a:rPr lang="zh-CN" altLang="en-US" sz="2800" b="1" dirty="0">
                <a:solidFill>
                  <a:srgbClr val="006600"/>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dirty="0">
                <a:solidFill>
                  <a:srgbClr val="CC00CC"/>
                </a:solidFill>
                <a:latin typeface="楷体_GB2312" pitchFamily="49" charset="-122"/>
                <a:ea typeface="楷体_GB2312" pitchFamily="49" charset="-122"/>
              </a:rPr>
              <a:t>  </a:t>
            </a:r>
            <a:r>
              <a:rPr lang="zh-CN" altLang="en-US" sz="2800" b="1" dirty="0">
                <a:solidFill>
                  <a:srgbClr val="B2B2B2"/>
                </a:solidFill>
                <a:latin typeface="楷体_GB2312" pitchFamily="49" charset="-122"/>
                <a:ea typeface="楷体_GB2312" pitchFamily="49" charset="-122"/>
              </a:rPr>
              <a:t>证明：</a:t>
            </a:r>
          </a:p>
          <a:p>
            <a:pPr marL="342900" indent="-342900" algn="just">
              <a:lnSpc>
                <a:spcPct val="105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构造</a:t>
            </a:r>
            <a:r>
              <a:rPr lang="en-US" altLang="zh-CN" sz="2800" b="1" dirty="0">
                <a:solidFill>
                  <a:srgbClr val="B2B2B2"/>
                </a:solidFill>
                <a:latin typeface="楷体_GB2312" pitchFamily="49" charset="-122"/>
                <a:ea typeface="楷体_GB2312" pitchFamily="49" charset="-122"/>
              </a:rPr>
              <a:t>G</a:t>
            </a:r>
            <a:r>
              <a:rPr lang="zh-CN" altLang="en-US" sz="2800" b="1" dirty="0">
                <a:solidFill>
                  <a:srgbClr val="B2B2B2"/>
                </a:solidFill>
                <a:latin typeface="楷体_GB2312" pitchFamily="49" charset="-122"/>
                <a:ea typeface="楷体_GB2312" pitchFamily="49" charset="-122"/>
              </a:rPr>
              <a:t>的一个生成树</a:t>
            </a:r>
            <a:r>
              <a:rPr lang="en-US" altLang="zh-CN" sz="2800" b="1" dirty="0">
                <a:solidFill>
                  <a:srgbClr val="B2B2B2"/>
                </a:solidFill>
                <a:latin typeface="楷体_GB2312" pitchFamily="49" charset="-122"/>
                <a:ea typeface="楷体_GB2312" pitchFamily="49" charset="-122"/>
              </a:rPr>
              <a:t>T</a:t>
            </a:r>
            <a:r>
              <a:rPr lang="zh-CN" altLang="en-US" sz="2800" b="1" dirty="0">
                <a:solidFill>
                  <a:srgbClr val="B2B2B2"/>
                </a:solidFill>
                <a:latin typeface="楷体_GB2312" pitchFamily="49" charset="-122"/>
                <a:ea typeface="楷体_GB2312" pitchFamily="49" charset="-122"/>
              </a:rPr>
              <a:t>，则</a:t>
            </a:r>
            <a:r>
              <a:rPr lang="en-US" altLang="zh-CN" sz="2800" b="1" dirty="0">
                <a:solidFill>
                  <a:srgbClr val="B2B2B2"/>
                </a:solidFill>
                <a:latin typeface="楷体_GB2312" pitchFamily="49" charset="-122"/>
                <a:ea typeface="楷体_GB2312" pitchFamily="49" charset="-122"/>
              </a:rPr>
              <a:t>T</a:t>
            </a:r>
            <a:r>
              <a:rPr lang="zh-CN" altLang="en-US" sz="2800" b="1" dirty="0">
                <a:solidFill>
                  <a:srgbClr val="B2B2B2"/>
                </a:solidFill>
                <a:latin typeface="楷体_GB2312" pitchFamily="49" charset="-122"/>
                <a:ea typeface="楷体_GB2312" pitchFamily="49" charset="-122"/>
              </a:rPr>
              <a:t>也是一个平面图，而它只有一个面，即外部面；</a:t>
            </a:r>
          </a:p>
          <a:p>
            <a:pPr marL="342900" indent="-342900" algn="just">
              <a:lnSpc>
                <a:spcPct val="105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然后依次加入树补边，每加入一条树补边，就新增加一个且仅一个内部面；</a:t>
            </a:r>
          </a:p>
          <a:p>
            <a:pPr marL="342900" indent="-342900" algn="just">
              <a:lnSpc>
                <a:spcPct val="105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而树补边的总数为</a:t>
            </a:r>
            <a:r>
              <a:rPr lang="en-US" altLang="zh-CN" sz="2800" b="1" dirty="0">
                <a:solidFill>
                  <a:srgbClr val="B2B2B2"/>
                </a:solidFill>
                <a:latin typeface="楷体_GB2312" pitchFamily="49" charset="-122"/>
                <a:ea typeface="楷体_GB2312" pitchFamily="49" charset="-122"/>
              </a:rPr>
              <a:t>m</a:t>
            </a:r>
            <a:r>
              <a:rPr lang="en-US"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n+1</a:t>
            </a:r>
            <a:r>
              <a:rPr lang="zh-CN" altLang="en-US" sz="2800" b="1" dirty="0">
                <a:solidFill>
                  <a:srgbClr val="B2B2B2"/>
                </a:solidFill>
                <a:latin typeface="楷体_GB2312" pitchFamily="49" charset="-122"/>
                <a:ea typeface="楷体_GB2312" pitchFamily="49" charset="-122"/>
              </a:rPr>
              <a:t>，因此，</a:t>
            </a:r>
            <a:r>
              <a:rPr lang="en-US" altLang="zh-CN" sz="2800" b="1" dirty="0">
                <a:solidFill>
                  <a:srgbClr val="B2B2B2"/>
                </a:solidFill>
                <a:latin typeface="楷体_GB2312" pitchFamily="49" charset="-122"/>
                <a:ea typeface="楷体_GB2312" pitchFamily="49" charset="-122"/>
              </a:rPr>
              <a:t>G</a:t>
            </a:r>
            <a:r>
              <a:rPr lang="zh-CN" altLang="en-US" sz="2800" b="1" dirty="0">
                <a:solidFill>
                  <a:srgbClr val="B2B2B2"/>
                </a:solidFill>
                <a:latin typeface="楷体_GB2312" pitchFamily="49" charset="-122"/>
                <a:ea typeface="楷体_GB2312" pitchFamily="49" charset="-122"/>
              </a:rPr>
              <a:t>的面数应为</a:t>
            </a:r>
            <a:r>
              <a:rPr lang="en-US" altLang="zh-CN" sz="2800" b="1" dirty="0">
                <a:solidFill>
                  <a:srgbClr val="B2B2B2"/>
                </a:solidFill>
                <a:latin typeface="楷体_GB2312" pitchFamily="49" charset="-122"/>
                <a:ea typeface="楷体_GB2312" pitchFamily="49" charset="-122"/>
              </a:rPr>
              <a:t>f=m</a:t>
            </a:r>
            <a:r>
              <a:rPr lang="en-US"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n+2</a:t>
            </a:r>
            <a:r>
              <a:rPr lang="zh-CN" altLang="en-US" sz="2800" b="1" dirty="0">
                <a:solidFill>
                  <a:srgbClr val="B2B2B2"/>
                </a:solidFill>
                <a:latin typeface="楷体_GB2312" pitchFamily="49" charset="-122"/>
                <a:ea typeface="楷体_GB2312" pitchFamily="49" charset="-122"/>
              </a:rPr>
              <a:t>，即</a:t>
            </a:r>
            <a:r>
              <a:rPr lang="en-US" altLang="zh-CN" sz="2800" b="1" dirty="0" err="1">
                <a:solidFill>
                  <a:srgbClr val="B2B2B2"/>
                </a:solidFill>
                <a:latin typeface="楷体_GB2312" pitchFamily="49" charset="-122"/>
                <a:ea typeface="楷体_GB2312" pitchFamily="49" charset="-122"/>
              </a:rPr>
              <a:t>n-m+f</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2</a:t>
            </a:r>
            <a:r>
              <a:rPr lang="zh-CN" altLang="en-US" sz="2800" b="1" dirty="0">
                <a:solidFill>
                  <a:srgbClr val="B2B2B2"/>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dirty="0">
                <a:solidFill>
                  <a:srgbClr val="CC00CC"/>
                </a:solidFill>
                <a:latin typeface="黑体" pitchFamily="2" charset="-122"/>
                <a:ea typeface="黑体"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6F82BBE-FF8F-42C3-89D4-2980671912CC}"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3BC031B2-1B83-470E-935C-B2F125A8F0C7}" type="slidenum">
              <a:rPr lang="en-US" altLang="zh-CN"/>
              <a:pPr/>
              <a:t>16</a:t>
            </a:fld>
            <a:r>
              <a:rPr lang="en-US" altLang="zh-CN"/>
              <a:t>/57</a:t>
            </a:r>
          </a:p>
        </p:txBody>
      </p:sp>
      <p:sp>
        <p:nvSpPr>
          <p:cNvPr id="172036" name="Rectangle 4"/>
          <p:cNvSpPr>
            <a:spLocks noChangeArrowheads="1"/>
          </p:cNvSpPr>
          <p:nvPr/>
        </p:nvSpPr>
        <p:spPr bwMode="auto">
          <a:xfrm>
            <a:off x="971550" y="1125538"/>
            <a:ext cx="78486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dirty="0">
                <a:solidFill>
                  <a:srgbClr val="FF00FF"/>
                </a:solidFill>
                <a:latin typeface="楷体_GB2312" pitchFamily="49" charset="-122"/>
                <a:ea typeface="楷体_GB2312" pitchFamily="49" charset="-122"/>
              </a:rPr>
              <a:t>定理</a:t>
            </a:r>
            <a:r>
              <a:rPr lang="en-US" altLang="zh-CN" sz="2800" b="1" dirty="0">
                <a:solidFill>
                  <a:srgbClr val="FF00FF"/>
                </a:solidFill>
                <a:latin typeface="楷体_GB2312" pitchFamily="49" charset="-122"/>
                <a:ea typeface="楷体_GB2312" pitchFamily="49" charset="-122"/>
              </a:rPr>
              <a:t>12.4</a:t>
            </a: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&lt;V,E&gt;</a:t>
            </a:r>
            <a:r>
              <a:rPr lang="zh-CN" altLang="en-US" sz="2800" b="1" dirty="0">
                <a:latin typeface="楷体_GB2312" pitchFamily="49" charset="-122"/>
                <a:ea typeface="楷体_GB2312" pitchFamily="49" charset="-122"/>
              </a:rPr>
              <a:t>是连通平面图，若它有</a:t>
            </a: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个结点、</a:t>
            </a:r>
            <a:r>
              <a:rPr lang="en-US" altLang="zh-CN" sz="2800" b="1" dirty="0">
                <a:latin typeface="楷体_GB2312" pitchFamily="49" charset="-122"/>
                <a:ea typeface="楷体_GB2312" pitchFamily="49" charset="-122"/>
              </a:rPr>
              <a:t>m</a:t>
            </a:r>
            <a:r>
              <a:rPr lang="zh-CN" altLang="en-US" sz="2800" b="1" dirty="0">
                <a:latin typeface="楷体_GB2312" pitchFamily="49" charset="-122"/>
                <a:ea typeface="楷体_GB2312" pitchFamily="49" charset="-122"/>
              </a:rPr>
              <a:t>条边和</a:t>
            </a:r>
            <a:r>
              <a:rPr lang="en-US" altLang="zh-CN" sz="2800" b="1" dirty="0">
                <a:latin typeface="楷体_GB2312" pitchFamily="49" charset="-122"/>
                <a:ea typeface="楷体_GB2312" pitchFamily="49" charset="-122"/>
              </a:rPr>
              <a:t>f</a:t>
            </a:r>
            <a:r>
              <a:rPr lang="zh-CN" altLang="en-US" sz="2800" b="1" dirty="0">
                <a:latin typeface="楷体_GB2312" pitchFamily="49" charset="-122"/>
                <a:ea typeface="楷体_GB2312" pitchFamily="49" charset="-122"/>
              </a:rPr>
              <a:t>个面，则有：</a:t>
            </a:r>
            <a:r>
              <a:rPr lang="en-US" altLang="zh-CN" sz="2800" b="1" dirty="0" err="1">
                <a:latin typeface="楷体_GB2312" pitchFamily="49" charset="-122"/>
                <a:ea typeface="楷体_GB2312" pitchFamily="49" charset="-122"/>
              </a:rPr>
              <a:t>n-m+f</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 </a:t>
            </a:r>
          </a:p>
          <a:p>
            <a:pPr marL="342900" indent="-342900" algn="just">
              <a:lnSpc>
                <a:spcPct val="105000"/>
              </a:lnSpc>
              <a:buClr>
                <a:srgbClr val="FF0000"/>
              </a:buClr>
              <a:buFont typeface="Wingdings" pitchFamily="2" charset="2"/>
              <a:buNone/>
            </a:pPr>
            <a:endParaRPr lang="zh-CN" altLang="en-US" sz="2800" b="1" dirty="0">
              <a:solidFill>
                <a:srgbClr val="FF0000"/>
              </a:solidFill>
              <a:latin typeface="楷体_GB2312" pitchFamily="49" charset="-122"/>
              <a:ea typeface="楷体_GB2312" pitchFamily="49" charset="-122"/>
            </a:endParaRPr>
          </a:p>
          <a:p>
            <a:pPr marL="342900" indent="-342900" algn="just">
              <a:lnSpc>
                <a:spcPct val="105000"/>
              </a:lnSpc>
              <a:buClr>
                <a:srgbClr val="FF0000"/>
              </a:buClr>
              <a:buFont typeface="Wingdings" pitchFamily="2" charset="2"/>
              <a:buNone/>
            </a:pPr>
            <a:r>
              <a:rPr lang="zh-CN" altLang="en-US" sz="2800" b="1" dirty="0">
                <a:solidFill>
                  <a:srgbClr val="FF0000"/>
                </a:solidFill>
                <a:latin typeface="楷体_GB2312" pitchFamily="49" charset="-122"/>
                <a:ea typeface="楷体_GB2312" pitchFamily="49" charset="-122"/>
              </a:rPr>
              <a:t>  证明：</a:t>
            </a:r>
          </a:p>
          <a:p>
            <a:pPr marL="342900" indent="-342900" algn="just">
              <a:lnSpc>
                <a:spcPct val="105000"/>
              </a:lnSpc>
              <a:buClr>
                <a:srgbClr val="00FF00"/>
              </a:buClr>
              <a:buFont typeface="Wingdings" pitchFamily="2" charset="2"/>
              <a:buNone/>
            </a:pPr>
            <a:r>
              <a:rPr lang="zh-CN" altLang="en-US" sz="2800" b="1" dirty="0">
                <a:solidFill>
                  <a:srgbClr val="FF0000"/>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构造</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的一个生成树</a:t>
            </a:r>
            <a:r>
              <a:rPr lang="en-US" altLang="zh-CN" sz="2800" b="1" dirty="0">
                <a:solidFill>
                  <a:srgbClr val="0000FF"/>
                </a:solidFill>
                <a:latin typeface="楷体_GB2312" pitchFamily="49" charset="-122"/>
                <a:ea typeface="楷体_GB2312" pitchFamily="49" charset="-122"/>
              </a:rPr>
              <a:t>T</a:t>
            </a:r>
            <a:r>
              <a:rPr lang="zh-CN" altLang="en-US" sz="2800" b="1" dirty="0">
                <a:solidFill>
                  <a:srgbClr val="0000FF"/>
                </a:solidFill>
                <a:latin typeface="楷体_GB2312" pitchFamily="49" charset="-122"/>
                <a:ea typeface="楷体_GB2312" pitchFamily="49" charset="-122"/>
              </a:rPr>
              <a:t>，则</a:t>
            </a:r>
            <a:r>
              <a:rPr lang="en-US" altLang="zh-CN" sz="2800" b="1" dirty="0">
                <a:solidFill>
                  <a:srgbClr val="0000FF"/>
                </a:solidFill>
                <a:latin typeface="楷体_GB2312" pitchFamily="49" charset="-122"/>
                <a:ea typeface="楷体_GB2312" pitchFamily="49" charset="-122"/>
              </a:rPr>
              <a:t>T</a:t>
            </a:r>
            <a:r>
              <a:rPr lang="zh-CN" altLang="en-US" sz="2800" b="1" dirty="0">
                <a:solidFill>
                  <a:srgbClr val="0000FF"/>
                </a:solidFill>
                <a:latin typeface="楷体_GB2312" pitchFamily="49" charset="-122"/>
                <a:ea typeface="楷体_GB2312" pitchFamily="49" charset="-122"/>
              </a:rPr>
              <a:t>也是一个平面图，而它只有一个面，即外部面；</a:t>
            </a:r>
          </a:p>
          <a:p>
            <a:pPr marL="342900" indent="-342900" algn="just">
              <a:lnSpc>
                <a:spcPct val="105000"/>
              </a:lnSpc>
              <a:buClr>
                <a:srgbClr val="00FF00"/>
              </a:buClr>
              <a:buFont typeface="Wingdings" pitchFamily="2" charset="2"/>
              <a:buNone/>
            </a:pPr>
            <a:r>
              <a:rPr lang="zh-CN" altLang="en-US" sz="2800" b="1" dirty="0">
                <a:latin typeface="楷体_GB2312" pitchFamily="49" charset="-122"/>
                <a:ea typeface="楷体_GB2312" pitchFamily="49" charset="-122"/>
              </a:rPr>
              <a:t>      </a:t>
            </a:r>
            <a:r>
              <a:rPr lang="zh-CN" altLang="en-US" sz="2800" b="1" dirty="0">
                <a:solidFill>
                  <a:srgbClr val="B2B2B2"/>
                </a:solidFill>
                <a:latin typeface="楷体_GB2312" pitchFamily="49" charset="-122"/>
                <a:ea typeface="楷体_GB2312" pitchFamily="49" charset="-122"/>
              </a:rPr>
              <a:t>然后依次加入树补边，每加入一条树补边，就新增加一个且仅一个内部面；</a:t>
            </a:r>
          </a:p>
          <a:p>
            <a:pPr marL="342900" indent="-342900" algn="just">
              <a:lnSpc>
                <a:spcPct val="105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而树补边的总数为</a:t>
            </a:r>
            <a:r>
              <a:rPr lang="en-US" altLang="zh-CN" sz="2800" b="1" dirty="0">
                <a:solidFill>
                  <a:srgbClr val="B2B2B2"/>
                </a:solidFill>
                <a:latin typeface="楷体_GB2312" pitchFamily="49" charset="-122"/>
                <a:ea typeface="楷体_GB2312" pitchFamily="49" charset="-122"/>
              </a:rPr>
              <a:t>m</a:t>
            </a:r>
            <a:r>
              <a:rPr lang="en-US"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n+1</a:t>
            </a:r>
            <a:r>
              <a:rPr lang="zh-CN" altLang="en-US" sz="2800" b="1" dirty="0">
                <a:solidFill>
                  <a:srgbClr val="B2B2B2"/>
                </a:solidFill>
                <a:latin typeface="楷体_GB2312" pitchFamily="49" charset="-122"/>
                <a:ea typeface="楷体_GB2312" pitchFamily="49" charset="-122"/>
              </a:rPr>
              <a:t>，因此，</a:t>
            </a:r>
            <a:r>
              <a:rPr lang="en-US" altLang="zh-CN" sz="2800" b="1" dirty="0">
                <a:solidFill>
                  <a:srgbClr val="B2B2B2"/>
                </a:solidFill>
                <a:latin typeface="楷体_GB2312" pitchFamily="49" charset="-122"/>
                <a:ea typeface="楷体_GB2312" pitchFamily="49" charset="-122"/>
              </a:rPr>
              <a:t>G</a:t>
            </a:r>
            <a:r>
              <a:rPr lang="zh-CN" altLang="en-US" sz="2800" b="1" dirty="0">
                <a:solidFill>
                  <a:srgbClr val="B2B2B2"/>
                </a:solidFill>
                <a:latin typeface="楷体_GB2312" pitchFamily="49" charset="-122"/>
                <a:ea typeface="楷体_GB2312" pitchFamily="49" charset="-122"/>
              </a:rPr>
              <a:t>的面数应为</a:t>
            </a:r>
            <a:r>
              <a:rPr lang="en-US" altLang="zh-CN" sz="2800" b="1" dirty="0">
                <a:solidFill>
                  <a:srgbClr val="B2B2B2"/>
                </a:solidFill>
                <a:latin typeface="楷体_GB2312" pitchFamily="49" charset="-122"/>
                <a:ea typeface="楷体_GB2312" pitchFamily="49" charset="-122"/>
              </a:rPr>
              <a:t>f=m</a:t>
            </a:r>
            <a:r>
              <a:rPr lang="en-US"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n+2</a:t>
            </a:r>
            <a:r>
              <a:rPr lang="zh-CN" altLang="en-US" sz="2800" b="1" dirty="0">
                <a:solidFill>
                  <a:srgbClr val="B2B2B2"/>
                </a:solidFill>
                <a:latin typeface="楷体_GB2312" pitchFamily="49" charset="-122"/>
                <a:ea typeface="楷体_GB2312" pitchFamily="49" charset="-122"/>
              </a:rPr>
              <a:t>，即</a:t>
            </a:r>
            <a:r>
              <a:rPr lang="en-US" altLang="zh-CN" sz="2800" b="1" dirty="0" err="1">
                <a:solidFill>
                  <a:srgbClr val="B2B2B2"/>
                </a:solidFill>
                <a:latin typeface="楷体_GB2312" pitchFamily="49" charset="-122"/>
                <a:ea typeface="楷体_GB2312" pitchFamily="49" charset="-122"/>
              </a:rPr>
              <a:t>n-m+f</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2</a:t>
            </a:r>
            <a:r>
              <a:rPr lang="zh-CN" altLang="en-US" sz="2800" b="1" dirty="0">
                <a:solidFill>
                  <a:srgbClr val="B2B2B2"/>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dirty="0">
                <a:solidFill>
                  <a:srgbClr val="CC00CC"/>
                </a:solidFill>
                <a:latin typeface="黑体" pitchFamily="2" charset="-122"/>
                <a:ea typeface="黑体" pitchFamily="2"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D0AC3684-EC4D-4505-BAA8-0D3879346B47}"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44546078-EF3F-4E05-9FAC-8B1308A9617B}" type="slidenum">
              <a:rPr lang="en-US" altLang="zh-CN"/>
              <a:pPr/>
              <a:t>17</a:t>
            </a:fld>
            <a:r>
              <a:rPr lang="en-US" altLang="zh-CN"/>
              <a:t>/57</a:t>
            </a:r>
          </a:p>
        </p:txBody>
      </p:sp>
      <p:sp>
        <p:nvSpPr>
          <p:cNvPr id="216066" name="Rectangle 2"/>
          <p:cNvSpPr>
            <a:spLocks noChangeArrowheads="1"/>
          </p:cNvSpPr>
          <p:nvPr/>
        </p:nvSpPr>
        <p:spPr bwMode="auto">
          <a:xfrm>
            <a:off x="971550" y="1125538"/>
            <a:ext cx="78486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12.4</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&lt;V,E&gt;</a:t>
            </a:r>
            <a:r>
              <a:rPr lang="zh-CN" altLang="en-US" sz="2800" b="1">
                <a:latin typeface="楷体_GB2312" pitchFamily="49" charset="-122"/>
                <a:ea typeface="楷体_GB2312" pitchFamily="49" charset="-122"/>
              </a:rPr>
              <a:t>是连通平面图，若它有</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个结点、</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条边和</a:t>
            </a:r>
            <a:r>
              <a:rPr lang="en-US" altLang="zh-CN" sz="2800" b="1">
                <a:latin typeface="楷体_GB2312" pitchFamily="49" charset="-122"/>
                <a:ea typeface="楷体_GB2312" pitchFamily="49" charset="-122"/>
              </a:rPr>
              <a:t>f</a:t>
            </a:r>
            <a:r>
              <a:rPr lang="zh-CN" altLang="en-US" sz="2800" b="1">
                <a:latin typeface="楷体_GB2312" pitchFamily="49" charset="-122"/>
                <a:ea typeface="楷体_GB2312" pitchFamily="49" charset="-122"/>
              </a:rPr>
              <a:t>个面，则有：</a:t>
            </a:r>
            <a:r>
              <a:rPr lang="en-US" altLang="zh-CN" sz="2800" b="1">
                <a:latin typeface="楷体_GB2312" pitchFamily="49" charset="-122"/>
                <a:ea typeface="楷体_GB2312" pitchFamily="49" charset="-122"/>
              </a:rPr>
              <a:t>n-m+f</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 </a:t>
            </a:r>
          </a:p>
          <a:p>
            <a:pPr marL="342900" indent="-342900" algn="just">
              <a:lnSpc>
                <a:spcPct val="105000"/>
              </a:lnSpc>
              <a:buClr>
                <a:srgbClr val="FF0000"/>
              </a:buClr>
              <a:buFont typeface="Wingdings" pitchFamily="2" charset="2"/>
              <a:buNone/>
            </a:pPr>
            <a:r>
              <a:rPr lang="zh-CN" altLang="en-US" sz="2800" b="1">
                <a:latin typeface="楷体_GB2312" pitchFamily="49" charset="-122"/>
                <a:ea typeface="楷体_GB2312" pitchFamily="49" charset="-122"/>
              </a:rPr>
              <a:t> </a:t>
            </a:r>
          </a:p>
          <a:p>
            <a:pPr marL="342900" indent="-342900" algn="just">
              <a:lnSpc>
                <a:spcPct val="105000"/>
              </a:lnSpc>
              <a:buClr>
                <a:srgbClr val="00FF00"/>
              </a:buClr>
              <a:buFont typeface="Wingdings" pitchFamily="2" charset="2"/>
              <a:buNone/>
            </a:pPr>
            <a:r>
              <a:rPr lang="zh-CN" altLang="en-US" sz="2800" b="1">
                <a:solidFill>
                  <a:srgbClr val="CC00CC"/>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证明：</a:t>
            </a:r>
          </a:p>
          <a:p>
            <a:pPr marL="342900" indent="-342900" algn="just">
              <a:lnSpc>
                <a:spcPct val="105000"/>
              </a:lnSpc>
              <a:buClr>
                <a:srgbClr val="00FF00"/>
              </a:buClr>
              <a:buFont typeface="Wingdings" pitchFamily="2" charset="2"/>
              <a:buNone/>
            </a:pPr>
            <a:r>
              <a:rPr lang="zh-CN" altLang="en-US" sz="2800" b="1">
                <a:solidFill>
                  <a:srgbClr val="FF0000"/>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构造</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的一个生成树</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，则</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也是一个平面图，而它只有一个面，即外部面；</a:t>
            </a:r>
          </a:p>
          <a:p>
            <a:pPr marL="342900" indent="-342900" algn="just">
              <a:lnSpc>
                <a:spcPct val="105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然后依次加入树补边，每加入一条树补边，就新增加一个且仅一个内部面；</a:t>
            </a:r>
          </a:p>
          <a:p>
            <a:pPr marL="342900" indent="-342900" algn="just">
              <a:lnSpc>
                <a:spcPct val="105000"/>
              </a:lnSpc>
              <a:buClr>
                <a:srgbClr val="00FF00"/>
              </a:buClr>
              <a:buFont typeface="Wingdings" pitchFamily="2" charset="2"/>
              <a:buNone/>
            </a:pPr>
            <a:r>
              <a:rPr lang="zh-CN" altLang="en-US" sz="2800" b="1">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而树补边的总数为</a:t>
            </a:r>
            <a:r>
              <a:rPr lang="en-US" altLang="zh-CN" sz="2800" b="1">
                <a:solidFill>
                  <a:srgbClr val="B2B2B2"/>
                </a:solidFill>
                <a:latin typeface="楷体_GB2312" pitchFamily="49" charset="-122"/>
                <a:ea typeface="楷体_GB2312" pitchFamily="49" charset="-122"/>
              </a:rPr>
              <a:t>m</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n+1</a:t>
            </a:r>
            <a:r>
              <a:rPr lang="zh-CN" altLang="en-US" sz="2800" b="1">
                <a:solidFill>
                  <a:srgbClr val="B2B2B2"/>
                </a:solidFill>
                <a:latin typeface="楷体_GB2312" pitchFamily="49" charset="-122"/>
                <a:ea typeface="楷体_GB2312" pitchFamily="49" charset="-122"/>
              </a:rPr>
              <a:t>，因此，</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的面数应为</a:t>
            </a:r>
            <a:r>
              <a:rPr lang="en-US" altLang="zh-CN" sz="2800" b="1">
                <a:solidFill>
                  <a:srgbClr val="B2B2B2"/>
                </a:solidFill>
                <a:latin typeface="楷体_GB2312" pitchFamily="49" charset="-122"/>
                <a:ea typeface="楷体_GB2312" pitchFamily="49" charset="-122"/>
              </a:rPr>
              <a:t>f=m</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n+2</a:t>
            </a:r>
            <a:r>
              <a:rPr lang="zh-CN" altLang="en-US" sz="2800" b="1">
                <a:solidFill>
                  <a:srgbClr val="B2B2B2"/>
                </a:solidFill>
                <a:latin typeface="楷体_GB2312" pitchFamily="49" charset="-122"/>
                <a:ea typeface="楷体_GB2312" pitchFamily="49" charset="-122"/>
              </a:rPr>
              <a:t>，即</a:t>
            </a:r>
            <a:r>
              <a:rPr lang="en-US" altLang="zh-CN" sz="2800" b="1">
                <a:solidFill>
                  <a:srgbClr val="B2B2B2"/>
                </a:solidFill>
                <a:latin typeface="楷体_GB2312" pitchFamily="49" charset="-122"/>
                <a:ea typeface="楷体_GB2312" pitchFamily="49" charset="-122"/>
              </a:rPr>
              <a:t>n-m+f</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2</a:t>
            </a:r>
            <a:r>
              <a:rPr lang="zh-CN" altLang="en-US" sz="2800" b="1">
                <a:solidFill>
                  <a:srgbClr val="B2B2B2"/>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黑体" pitchFamily="2" charset="-122"/>
                <a:ea typeface="黑体" pitchFamily="2"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91B6200-EBC4-476D-9888-6FB0954CDB10}"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CA3767F0-3753-4D7C-B3F2-4DAFF2270963}" type="slidenum">
              <a:rPr lang="en-US" altLang="zh-CN"/>
              <a:pPr/>
              <a:t>18</a:t>
            </a:fld>
            <a:r>
              <a:rPr lang="en-US" altLang="zh-CN"/>
              <a:t>/57</a:t>
            </a:r>
          </a:p>
        </p:txBody>
      </p:sp>
      <p:sp>
        <p:nvSpPr>
          <p:cNvPr id="215042" name="Rectangle 2"/>
          <p:cNvSpPr>
            <a:spLocks noChangeArrowheads="1"/>
          </p:cNvSpPr>
          <p:nvPr/>
        </p:nvSpPr>
        <p:spPr bwMode="auto">
          <a:xfrm>
            <a:off x="971550" y="1125538"/>
            <a:ext cx="78486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12.4</a:t>
            </a: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&lt;V,E&gt;</a:t>
            </a:r>
            <a:r>
              <a:rPr lang="zh-CN" altLang="en-US" sz="2800" b="1">
                <a:solidFill>
                  <a:srgbClr val="0000FF"/>
                </a:solidFill>
                <a:latin typeface="楷体_GB2312" pitchFamily="49" charset="-122"/>
                <a:ea typeface="楷体_GB2312" pitchFamily="49" charset="-122"/>
              </a:rPr>
              <a:t>是连通平面图，若它有</a:t>
            </a:r>
            <a:r>
              <a:rPr lang="en-US" altLang="zh-CN" sz="2800" b="1">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个结点、</a:t>
            </a:r>
            <a:r>
              <a:rPr lang="en-US" altLang="zh-CN" sz="2800" b="1">
                <a:solidFill>
                  <a:srgbClr val="0000FF"/>
                </a:solidFill>
                <a:latin typeface="楷体_GB2312" pitchFamily="49" charset="-122"/>
                <a:ea typeface="楷体_GB2312" pitchFamily="49" charset="-122"/>
              </a:rPr>
              <a:t>m</a:t>
            </a:r>
            <a:r>
              <a:rPr lang="zh-CN" altLang="en-US" sz="2800" b="1">
                <a:solidFill>
                  <a:srgbClr val="0000FF"/>
                </a:solidFill>
                <a:latin typeface="楷体_GB2312" pitchFamily="49" charset="-122"/>
                <a:ea typeface="楷体_GB2312" pitchFamily="49" charset="-122"/>
              </a:rPr>
              <a:t>条边和</a:t>
            </a:r>
            <a:r>
              <a:rPr lang="en-US" altLang="zh-CN" sz="2800" b="1">
                <a:solidFill>
                  <a:srgbClr val="0000FF"/>
                </a:solidFill>
                <a:latin typeface="楷体_GB2312" pitchFamily="49" charset="-122"/>
                <a:ea typeface="楷体_GB2312" pitchFamily="49" charset="-122"/>
              </a:rPr>
              <a:t>f</a:t>
            </a:r>
            <a:r>
              <a:rPr lang="zh-CN" altLang="en-US" sz="2800" b="1">
                <a:solidFill>
                  <a:srgbClr val="0000FF"/>
                </a:solidFill>
                <a:latin typeface="楷体_GB2312" pitchFamily="49" charset="-122"/>
                <a:ea typeface="楷体_GB2312" pitchFamily="49" charset="-122"/>
              </a:rPr>
              <a:t>个面，则有：</a:t>
            </a:r>
            <a:r>
              <a:rPr lang="en-US" altLang="zh-CN" sz="2800" b="1">
                <a:solidFill>
                  <a:srgbClr val="0000FF"/>
                </a:solidFill>
                <a:latin typeface="楷体_GB2312" pitchFamily="49" charset="-122"/>
                <a:ea typeface="楷体_GB2312" pitchFamily="49" charset="-122"/>
              </a:rPr>
              <a:t>n-m+f</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 </a:t>
            </a:r>
            <a:endParaRPr lang="zh-CN" altLang="en-US" sz="2800" b="1">
              <a:solidFill>
                <a:srgbClr val="006600"/>
              </a:solidFill>
              <a:latin typeface="楷体_GB2312" pitchFamily="49" charset="-122"/>
              <a:ea typeface="楷体_GB2312" pitchFamily="49" charset="-122"/>
            </a:endParaRPr>
          </a:p>
          <a:p>
            <a:pPr marL="342900" indent="-342900" algn="just">
              <a:lnSpc>
                <a:spcPct val="105000"/>
              </a:lnSpc>
              <a:buClr>
                <a:srgbClr val="00FF00"/>
              </a:buClr>
              <a:buFont typeface="Wingdings" pitchFamily="2" charset="2"/>
              <a:buNone/>
            </a:pPr>
            <a:endParaRPr lang="zh-CN" altLang="en-US" sz="2800" b="1">
              <a:solidFill>
                <a:srgbClr val="006600"/>
              </a:solidFill>
              <a:latin typeface="楷体_GB2312" pitchFamily="49" charset="-122"/>
              <a:ea typeface="楷体_GB2312" pitchFamily="49" charset="-122"/>
            </a:endParaRPr>
          </a:p>
          <a:p>
            <a:pPr marL="342900" indent="-342900" algn="just">
              <a:lnSpc>
                <a:spcPct val="105000"/>
              </a:lnSpc>
              <a:buClr>
                <a:srgbClr val="00FF00"/>
              </a:buClr>
              <a:buFont typeface="Wingdings" pitchFamily="2" charset="2"/>
              <a:buNone/>
            </a:pPr>
            <a:r>
              <a:rPr lang="zh-CN" altLang="en-US" sz="2800" b="1">
                <a:solidFill>
                  <a:srgbClr val="CC00CC"/>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证明：</a:t>
            </a:r>
          </a:p>
          <a:p>
            <a:pPr marL="342900" indent="-342900" algn="just">
              <a:lnSpc>
                <a:spcPct val="105000"/>
              </a:lnSpc>
              <a:buClr>
                <a:srgbClr val="00FF00"/>
              </a:buClr>
              <a:buFont typeface="Wingdings" pitchFamily="2" charset="2"/>
              <a:buNone/>
            </a:pPr>
            <a:r>
              <a:rPr lang="zh-CN" altLang="en-US" sz="2800" b="1">
                <a:solidFill>
                  <a:srgbClr val="FF0000"/>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构造</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的一个生成树</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，则</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也是一个平面图，而它只有一个面，即外部面；</a:t>
            </a:r>
          </a:p>
          <a:p>
            <a:pPr marL="342900" indent="-342900" algn="just">
              <a:lnSpc>
                <a:spcPct val="105000"/>
              </a:lnSpc>
              <a:buClr>
                <a:srgbClr val="00FF00"/>
              </a:buClr>
              <a:buFont typeface="Wingdings" pitchFamily="2" charset="2"/>
              <a:buNone/>
            </a:pPr>
            <a:r>
              <a:rPr lang="zh-CN" altLang="en-US" sz="2800" b="1">
                <a:latin typeface="楷体_GB2312" pitchFamily="49" charset="-122"/>
                <a:ea typeface="楷体_GB2312" pitchFamily="49" charset="-122"/>
              </a:rPr>
              <a:t>      然后依次加入树补边，每加入一条树补边，就新增加一个且仅一个内部面；</a:t>
            </a:r>
          </a:p>
          <a:p>
            <a:pPr marL="342900" indent="-342900" algn="just">
              <a:lnSpc>
                <a:spcPct val="105000"/>
              </a:lnSpc>
              <a:buClr>
                <a:srgbClr val="00FF00"/>
              </a:buClr>
              <a:buFont typeface="Wingdings" pitchFamily="2" charset="2"/>
              <a:buNone/>
            </a:pPr>
            <a:r>
              <a:rPr lang="zh-CN" altLang="en-US"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而树补边的总数为</a:t>
            </a:r>
            <a:r>
              <a:rPr lang="en-US" altLang="zh-CN" sz="2800" b="1">
                <a:solidFill>
                  <a:srgbClr val="0000FF"/>
                </a:solidFill>
                <a:latin typeface="楷体_GB2312" pitchFamily="49" charset="-122"/>
                <a:ea typeface="楷体_GB2312" pitchFamily="49" charset="-122"/>
              </a:rPr>
              <a:t>m</a:t>
            </a:r>
            <a:r>
              <a:rPr lang="en-US"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n+1</a:t>
            </a:r>
            <a:r>
              <a:rPr lang="zh-CN" altLang="en-US" sz="2800" b="1">
                <a:solidFill>
                  <a:srgbClr val="0000FF"/>
                </a:solidFill>
                <a:latin typeface="楷体_GB2312" pitchFamily="49" charset="-122"/>
                <a:ea typeface="楷体_GB2312" pitchFamily="49" charset="-122"/>
              </a:rPr>
              <a:t>，因此，</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的面数应为</a:t>
            </a:r>
            <a:r>
              <a:rPr lang="en-US" altLang="zh-CN" sz="2800" b="1">
                <a:solidFill>
                  <a:srgbClr val="0000FF"/>
                </a:solidFill>
                <a:latin typeface="楷体_GB2312" pitchFamily="49" charset="-122"/>
                <a:ea typeface="楷体_GB2312" pitchFamily="49" charset="-122"/>
              </a:rPr>
              <a:t>f=m</a:t>
            </a:r>
            <a:r>
              <a:rPr lang="en-US"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n+2</a:t>
            </a:r>
            <a:r>
              <a:rPr lang="zh-CN" altLang="en-US" sz="2800" b="1">
                <a:solidFill>
                  <a:srgbClr val="0000FF"/>
                </a:solidFill>
                <a:latin typeface="楷体_GB2312" pitchFamily="49" charset="-122"/>
                <a:ea typeface="楷体_GB2312" pitchFamily="49" charset="-122"/>
              </a:rPr>
              <a:t>，即</a:t>
            </a:r>
            <a:r>
              <a:rPr lang="en-US" altLang="zh-CN" sz="2800" b="1">
                <a:solidFill>
                  <a:srgbClr val="FF0000"/>
                </a:solidFill>
                <a:latin typeface="楷体_GB2312" pitchFamily="49" charset="-122"/>
                <a:ea typeface="楷体_GB2312" pitchFamily="49" charset="-122"/>
              </a:rPr>
              <a:t>n-m+f</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CC00CC"/>
                </a:solidFill>
                <a:latin typeface="黑体" pitchFamily="2" charset="-122"/>
                <a:ea typeface="黑体" pitchFamily="2"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98DF43A1-4EA0-4126-85E2-42E4A3423A6A}" type="datetime1">
              <a:rPr lang="zh-CN" altLang="en-US"/>
              <a:pPr/>
              <a:t>2017/11/27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E4EB3C1D-0979-4EB9-B1BD-D199C483BC25}" type="slidenum">
              <a:rPr lang="en-US" altLang="zh-CN"/>
              <a:pPr/>
              <a:t>19</a:t>
            </a:fld>
            <a:r>
              <a:rPr lang="en-US" altLang="zh-CN"/>
              <a:t>/57</a:t>
            </a:r>
          </a:p>
        </p:txBody>
      </p:sp>
      <p:sp>
        <p:nvSpPr>
          <p:cNvPr id="173060" name="Rectangle 4"/>
          <p:cNvSpPr>
            <a:spLocks noChangeArrowheads="1"/>
          </p:cNvSpPr>
          <p:nvPr/>
        </p:nvSpPr>
        <p:spPr bwMode="auto">
          <a:xfrm>
            <a:off x="1042988" y="1052513"/>
            <a:ext cx="77739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dirty="0">
                <a:solidFill>
                  <a:srgbClr val="FF00FF"/>
                </a:solidFill>
                <a:latin typeface="楷体_GB2312" pitchFamily="49" charset="-122"/>
                <a:ea typeface="楷体_GB2312" pitchFamily="49" charset="-122"/>
              </a:rPr>
              <a:t>定理</a:t>
            </a:r>
            <a:r>
              <a:rPr lang="en-US" altLang="zh-CN" sz="2800" b="1" dirty="0">
                <a:solidFill>
                  <a:srgbClr val="FF00FF"/>
                </a:solidFill>
                <a:latin typeface="楷体_GB2312" pitchFamily="49" charset="-122"/>
                <a:ea typeface="楷体_GB2312" pitchFamily="49" charset="-122"/>
              </a:rPr>
              <a:t>12.5</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是一个</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n,m</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简单连通平面图，若</a:t>
            </a:r>
            <a:r>
              <a:rPr lang="en-US" altLang="zh-CN" sz="2800" b="1" dirty="0">
                <a:solidFill>
                  <a:srgbClr val="0000FF"/>
                </a:solidFill>
                <a:latin typeface="楷体_GB2312" pitchFamily="49" charset="-122"/>
                <a:ea typeface="楷体_GB2312" pitchFamily="49" charset="-122"/>
              </a:rPr>
              <a:t>m</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，则有</a:t>
            </a:r>
            <a:r>
              <a:rPr lang="en-US" altLang="zh-CN" sz="2800" b="1" dirty="0">
                <a:solidFill>
                  <a:srgbClr val="0000FF"/>
                </a:solidFill>
                <a:latin typeface="楷体_GB2312" pitchFamily="49" charset="-122"/>
                <a:ea typeface="楷体_GB2312" pitchFamily="49" charset="-122"/>
              </a:rPr>
              <a:t>m≤3n-6</a:t>
            </a:r>
            <a:r>
              <a:rPr lang="zh-CN" altLang="en-US" sz="2800" b="1" dirty="0">
                <a:solidFill>
                  <a:srgbClr val="0000FF"/>
                </a:solidFill>
                <a:latin typeface="楷体_GB2312" pitchFamily="49" charset="-122"/>
                <a:ea typeface="楷体_GB2312" pitchFamily="49" charset="-122"/>
              </a:rPr>
              <a:t>。</a:t>
            </a:r>
          </a:p>
        </p:txBody>
      </p:sp>
      <p:sp>
        <p:nvSpPr>
          <p:cNvPr id="173064" name="Rectangle 8"/>
          <p:cNvSpPr>
            <a:spLocks noChangeArrowheads="1"/>
          </p:cNvSpPr>
          <p:nvPr/>
        </p:nvSpPr>
        <p:spPr bwMode="auto">
          <a:xfrm>
            <a:off x="1692275" y="4797425"/>
            <a:ext cx="64801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latin typeface="黑体" pitchFamily="2" charset="-122"/>
                <a:ea typeface="黑体" pitchFamily="2" charset="-122"/>
              </a:rPr>
              <a:t>  </a:t>
            </a:r>
            <a:r>
              <a:rPr lang="zh-CN" altLang="en-US" sz="2800" b="1">
                <a:solidFill>
                  <a:srgbClr val="B2B2B2"/>
                </a:solidFill>
                <a:latin typeface="楷体_GB2312" pitchFamily="49" charset="-122"/>
                <a:ea typeface="楷体_GB2312" pitchFamily="49" charset="-122"/>
              </a:rPr>
              <a:t>整理得：</a:t>
            </a:r>
            <a:r>
              <a:rPr lang="en-US" altLang="zh-CN" sz="2800" b="1">
                <a:solidFill>
                  <a:srgbClr val="B2B2B2"/>
                </a:solidFill>
                <a:latin typeface="楷体_GB2312" pitchFamily="49" charset="-122"/>
                <a:ea typeface="楷体_GB2312" pitchFamily="49" charset="-122"/>
              </a:rPr>
              <a:t>m≤3n-6</a:t>
            </a:r>
          </a:p>
        </p:txBody>
      </p:sp>
      <p:sp>
        <p:nvSpPr>
          <p:cNvPr id="173065" name="Rectangle 9"/>
          <p:cNvSpPr>
            <a:spLocks noChangeArrowheads="1"/>
          </p:cNvSpPr>
          <p:nvPr/>
        </p:nvSpPr>
        <p:spPr bwMode="auto">
          <a:xfrm>
            <a:off x="1042988" y="2060575"/>
            <a:ext cx="7773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solidFill>
                  <a:srgbClr val="CC00CC"/>
                </a:solidFill>
                <a:latin typeface="黑体" pitchFamily="2" charset="-122"/>
                <a:ea typeface="黑体" pitchFamily="2" charset="-122"/>
              </a:rPr>
              <a:t>  </a:t>
            </a:r>
            <a:r>
              <a:rPr lang="zh-CN" altLang="en-US" sz="2800" b="1">
                <a:solidFill>
                  <a:srgbClr val="B2B2B2"/>
                </a:solidFill>
                <a:latin typeface="黑体" pitchFamily="2" charset="-122"/>
                <a:ea typeface="黑体" pitchFamily="2" charset="-122"/>
              </a:rPr>
              <a:t>证明：</a:t>
            </a:r>
            <a:r>
              <a:rPr lang="zh-CN" altLang="en-US" sz="2800" b="1">
                <a:solidFill>
                  <a:srgbClr val="B2B2B2"/>
                </a:solidFill>
                <a:latin typeface="楷体_GB2312" pitchFamily="49" charset="-122"/>
                <a:ea typeface="楷体_GB2312" pitchFamily="49" charset="-122"/>
              </a:rPr>
              <a:t>设</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有</a:t>
            </a:r>
            <a:r>
              <a:rPr lang="en-US" altLang="zh-CN" sz="2800" b="1">
                <a:solidFill>
                  <a:srgbClr val="B2B2B2"/>
                </a:solidFill>
                <a:latin typeface="楷体_GB2312" pitchFamily="49" charset="-122"/>
                <a:ea typeface="楷体_GB2312" pitchFamily="49" charset="-122"/>
              </a:rPr>
              <a:t>k</a:t>
            </a:r>
            <a:r>
              <a:rPr lang="zh-CN" altLang="en-US" sz="2800" b="1">
                <a:solidFill>
                  <a:srgbClr val="B2B2B2"/>
                </a:solidFill>
                <a:latin typeface="楷体_GB2312" pitchFamily="49" charset="-122"/>
                <a:ea typeface="楷体_GB2312" pitchFamily="49" charset="-122"/>
              </a:rPr>
              <a:t>个面，因为</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是平面图，所以</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的每个面至少由</a:t>
            </a:r>
            <a:r>
              <a:rPr lang="en-US" altLang="zh-CN" sz="2800" b="1">
                <a:solidFill>
                  <a:srgbClr val="B2B2B2"/>
                </a:solidFill>
                <a:latin typeface="楷体_GB2312" pitchFamily="49" charset="-122"/>
                <a:ea typeface="楷体_GB2312" pitchFamily="49" charset="-122"/>
              </a:rPr>
              <a:t>3</a:t>
            </a:r>
            <a:r>
              <a:rPr lang="zh-CN" altLang="en-US" sz="2800" b="1">
                <a:solidFill>
                  <a:srgbClr val="B2B2B2"/>
                </a:solidFill>
                <a:latin typeface="楷体_GB2312" pitchFamily="49" charset="-122"/>
                <a:ea typeface="楷体_GB2312" pitchFamily="49" charset="-122"/>
              </a:rPr>
              <a:t>条边围成，而</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中各面度之和是边数的二倍，所以</a:t>
            </a:r>
            <a:r>
              <a:rPr lang="en-US" altLang="zh-CN" sz="2800" b="1">
                <a:solidFill>
                  <a:srgbClr val="B2B2B2"/>
                </a:solidFill>
                <a:latin typeface="楷体_GB2312" pitchFamily="49" charset="-122"/>
                <a:ea typeface="楷体_GB2312" pitchFamily="49" charset="-122"/>
              </a:rPr>
              <a:t>2m≥3k</a:t>
            </a:r>
            <a:r>
              <a:rPr lang="zh-CN" altLang="en-US" sz="2800" b="1">
                <a:solidFill>
                  <a:srgbClr val="B2B2B2"/>
                </a:solidFill>
                <a:latin typeface="楷体_GB2312" pitchFamily="49" charset="-122"/>
                <a:ea typeface="楷体_GB2312" pitchFamily="49" charset="-122"/>
              </a:rPr>
              <a:t>，即</a:t>
            </a:r>
            <a:r>
              <a:rPr lang="en-US" altLang="zh-CN" sz="2800" b="1">
                <a:solidFill>
                  <a:srgbClr val="B2B2B2"/>
                </a:solidFill>
                <a:latin typeface="楷体_GB2312" pitchFamily="49" charset="-122"/>
                <a:ea typeface="楷体_GB2312" pitchFamily="49" charset="-122"/>
              </a:rPr>
              <a:t>k≤2m/3</a:t>
            </a:r>
            <a:r>
              <a:rPr lang="zh-CN" altLang="en-US" sz="2800" b="1">
                <a:solidFill>
                  <a:srgbClr val="B2B2B2"/>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a:solidFill>
                  <a:srgbClr val="B2B2B2"/>
                </a:solidFill>
              </a:rPr>
              <a:t>             </a:t>
            </a:r>
            <a:r>
              <a:rPr lang="zh-CN" altLang="en-US" sz="2800" b="1">
                <a:solidFill>
                  <a:srgbClr val="B2B2B2"/>
                </a:solidFill>
                <a:latin typeface="楷体_GB2312" pitchFamily="49" charset="-122"/>
                <a:ea typeface="楷体_GB2312" pitchFamily="49" charset="-122"/>
              </a:rPr>
              <a:t>代入欧拉公式有：</a:t>
            </a:r>
          </a:p>
        </p:txBody>
      </p:sp>
      <p:sp>
        <p:nvSpPr>
          <p:cNvPr id="173066" name="Text Box 10"/>
          <p:cNvSpPr txBox="1">
            <a:spLocks noChangeArrowheads="1"/>
          </p:cNvSpPr>
          <p:nvPr/>
        </p:nvSpPr>
        <p:spPr bwMode="auto">
          <a:xfrm>
            <a:off x="1042988" y="5373688"/>
            <a:ext cx="79216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B2B2B2"/>
              </a:buClr>
              <a:buFont typeface="Wingdings" pitchFamily="2" charset="2"/>
              <a:buChar char="n"/>
            </a:pPr>
            <a:r>
              <a:rPr lang="zh-CN" altLang="en-US" sz="2800" b="1">
                <a:solidFill>
                  <a:srgbClr val="B2B2B2"/>
                </a:solidFill>
                <a:latin typeface="楷体_GB2312" pitchFamily="49" charset="-122"/>
                <a:ea typeface="楷体_GB2312" pitchFamily="49" charset="-122"/>
              </a:rPr>
              <a:t>推论</a:t>
            </a:r>
            <a:r>
              <a:rPr lang="en-US" altLang="zh-CN" sz="2800" b="1">
                <a:solidFill>
                  <a:srgbClr val="B2B2B2"/>
                </a:solidFill>
                <a:latin typeface="楷体_GB2312" pitchFamily="49" charset="-122"/>
                <a:ea typeface="楷体_GB2312" pitchFamily="49" charset="-122"/>
              </a:rPr>
              <a:t>12.5.1 </a:t>
            </a:r>
            <a:r>
              <a:rPr lang="zh-CN" altLang="en-US" sz="2800" b="1">
                <a:solidFill>
                  <a:srgbClr val="B2B2B2"/>
                </a:solidFill>
                <a:latin typeface="楷体_GB2312" pitchFamily="49" charset="-122"/>
                <a:ea typeface="楷体_GB2312" pitchFamily="49" charset="-122"/>
              </a:rPr>
              <a:t>任何简单连通平面图中，至少存在一个其度不超过</a:t>
            </a:r>
            <a:r>
              <a:rPr lang="en-US" altLang="zh-CN" sz="2800" b="1">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的结点。</a:t>
            </a:r>
          </a:p>
        </p:txBody>
      </p:sp>
      <p:graphicFrame>
        <p:nvGraphicFramePr>
          <p:cNvPr id="2" name="对象 1"/>
          <p:cNvGraphicFramePr>
            <a:graphicFrameLocks noChangeAspect="1"/>
          </p:cNvGraphicFramePr>
          <p:nvPr/>
        </p:nvGraphicFramePr>
        <p:xfrm>
          <a:off x="2903538" y="4149725"/>
          <a:ext cx="3411537" cy="762000"/>
        </p:xfrm>
        <a:graphic>
          <a:graphicData uri="http://schemas.openxmlformats.org/presentationml/2006/ole">
            <mc:AlternateContent xmlns:mc="http://schemas.openxmlformats.org/markup-compatibility/2006">
              <mc:Choice xmlns:v="urn:schemas-microsoft-com:vml" Requires="v">
                <p:oleObj spid="_x0000_s355335" name="Equation" r:id="rId3" imgW="1574117" imgH="355446" progId="Equation.DSMT4">
                  <p:embed/>
                </p:oleObj>
              </mc:Choice>
              <mc:Fallback>
                <p:oleObj name="Equation" r:id="rId3" imgW="1574117" imgH="35544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4149725"/>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74C4C16-08DB-427A-B1F7-CD0EB4AFF206}"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6A6E7C2-1575-4450-869A-A9E4F0EAC037}" type="slidenum">
              <a:rPr lang="en-US" altLang="zh-CN"/>
              <a:pPr/>
              <a:t>2</a:t>
            </a:fld>
            <a:r>
              <a:rPr lang="en-US" altLang="zh-CN"/>
              <a:t>/57</a:t>
            </a:r>
          </a:p>
        </p:txBody>
      </p:sp>
      <p:sp>
        <p:nvSpPr>
          <p:cNvPr id="139266" name="Rectangle 2"/>
          <p:cNvSpPr>
            <a:spLocks noGrp="1" noChangeArrowheads="1"/>
          </p:cNvSpPr>
          <p:nvPr>
            <p:ph type="title"/>
          </p:nvPr>
        </p:nvSpPr>
        <p:spPr>
          <a:xfrm>
            <a:off x="1331640" y="404664"/>
            <a:ext cx="7329488" cy="1224136"/>
          </a:xfrm>
        </p:spPr>
        <p:txBody>
          <a:bodyPr/>
          <a:lstStyle/>
          <a:p>
            <a:r>
              <a:rPr lang="en-US" altLang="zh-CN" dirty="0" smtClean="0">
                <a:solidFill>
                  <a:srgbClr val="FF0000"/>
                </a:solidFill>
                <a:ea typeface="黑体" pitchFamily="2" charset="-122"/>
              </a:rPr>
              <a:t>12</a:t>
            </a:r>
            <a:r>
              <a:rPr lang="zh-CN" altLang="en-US" dirty="0" smtClean="0">
                <a:solidFill>
                  <a:srgbClr val="FF0000"/>
                </a:solidFill>
                <a:ea typeface="黑体" pitchFamily="2" charset="-122"/>
              </a:rPr>
              <a:t>章 平面图及其应用</a:t>
            </a:r>
            <a:r>
              <a:rPr lang="en-US" altLang="zh-CN" dirty="0" smtClean="0">
                <a:solidFill>
                  <a:srgbClr val="FF0000"/>
                </a:solidFill>
                <a:ea typeface="黑体" pitchFamily="2" charset="-122"/>
              </a:rPr>
              <a:t/>
            </a:r>
            <a:br>
              <a:rPr lang="en-US" altLang="zh-CN" dirty="0" smtClean="0">
                <a:solidFill>
                  <a:srgbClr val="FF0000"/>
                </a:solidFill>
                <a:ea typeface="黑体" pitchFamily="2" charset="-122"/>
              </a:rPr>
            </a:br>
            <a:r>
              <a:rPr lang="zh-CN" altLang="en-US" dirty="0" smtClean="0">
                <a:solidFill>
                  <a:srgbClr val="FF0000"/>
                </a:solidFill>
                <a:ea typeface="黑体" pitchFamily="2" charset="-122"/>
              </a:rPr>
              <a:t>主要</a:t>
            </a:r>
            <a:r>
              <a:rPr lang="zh-CN" altLang="en-US" dirty="0">
                <a:solidFill>
                  <a:srgbClr val="FF0000"/>
                </a:solidFill>
                <a:ea typeface="黑体" pitchFamily="2" charset="-122"/>
              </a:rPr>
              <a:t>内容</a:t>
            </a:r>
          </a:p>
        </p:txBody>
      </p:sp>
      <p:sp>
        <p:nvSpPr>
          <p:cNvPr id="139268" name="Rectangle 4"/>
          <p:cNvSpPr>
            <a:spLocks noGrp="1" noChangeArrowheads="1"/>
          </p:cNvSpPr>
          <p:nvPr>
            <p:ph type="body" idx="1"/>
          </p:nvPr>
        </p:nvSpPr>
        <p:spPr>
          <a:xfrm>
            <a:off x="1043608" y="1916832"/>
            <a:ext cx="7826375" cy="2219325"/>
          </a:xfrm>
        </p:spPr>
        <p:txBody>
          <a:bodyPr/>
          <a:lstStyle/>
          <a:p>
            <a:pPr marL="533400" indent="-533400">
              <a:lnSpc>
                <a:spcPct val="110000"/>
              </a:lnSpc>
              <a:buClr>
                <a:srgbClr val="FF0000"/>
              </a:buClr>
              <a:buFont typeface="Wingdings" pitchFamily="2" charset="2"/>
              <a:buAutoNum type="arabicPeriod"/>
            </a:pPr>
            <a:r>
              <a:rPr lang="zh-CN" altLang="en-US" sz="3200" dirty="0">
                <a:solidFill>
                  <a:srgbClr val="0000FF"/>
                </a:solidFill>
                <a:latin typeface="楷体_GB2312" pitchFamily="49" charset="-122"/>
                <a:ea typeface="楷体_GB2312" pitchFamily="49" charset="-122"/>
              </a:rPr>
              <a:t>平面图</a:t>
            </a:r>
          </a:p>
          <a:p>
            <a:pPr marL="533400" indent="-533400">
              <a:lnSpc>
                <a:spcPct val="110000"/>
              </a:lnSpc>
              <a:buClr>
                <a:srgbClr val="FF0000"/>
              </a:buClr>
              <a:buFont typeface="Wingdings" pitchFamily="2" charset="2"/>
              <a:buAutoNum type="arabicPeriod"/>
            </a:pPr>
            <a:r>
              <a:rPr lang="zh-CN" altLang="en-US" sz="3200" dirty="0">
                <a:solidFill>
                  <a:srgbClr val="0000FF"/>
                </a:solidFill>
                <a:latin typeface="楷体_GB2312" pitchFamily="49" charset="-122"/>
                <a:ea typeface="楷体_GB2312" pitchFamily="49" charset="-122"/>
              </a:rPr>
              <a:t>对偶图</a:t>
            </a:r>
          </a:p>
          <a:p>
            <a:pPr marL="533400" indent="-533400">
              <a:lnSpc>
                <a:spcPct val="110000"/>
              </a:lnSpc>
              <a:buClr>
                <a:srgbClr val="FF0000"/>
              </a:buClr>
              <a:buFont typeface="Wingdings" pitchFamily="2" charset="2"/>
              <a:buAutoNum type="arabicPeriod"/>
            </a:pPr>
            <a:r>
              <a:rPr lang="zh-CN" altLang="en-US" sz="3200" dirty="0">
                <a:solidFill>
                  <a:srgbClr val="0000FF"/>
                </a:solidFill>
                <a:latin typeface="楷体_GB2312" pitchFamily="49" charset="-122"/>
                <a:ea typeface="楷体_GB2312" pitchFamily="49" charset="-122"/>
              </a:rPr>
              <a:t>库拉托夫斯基定理</a:t>
            </a:r>
          </a:p>
          <a:p>
            <a:pPr marL="533400" indent="-533400">
              <a:lnSpc>
                <a:spcPct val="110000"/>
              </a:lnSpc>
              <a:buClr>
                <a:srgbClr val="FF0000"/>
              </a:buClr>
              <a:buFont typeface="Wingdings" pitchFamily="2" charset="2"/>
              <a:buAutoNum type="arabicPeriod"/>
            </a:pPr>
            <a:r>
              <a:rPr lang="zh-CN" altLang="en-US" sz="3200" dirty="0">
                <a:solidFill>
                  <a:srgbClr val="0000FF"/>
                </a:solidFill>
                <a:latin typeface="楷体_GB2312" pitchFamily="49" charset="-122"/>
                <a:ea typeface="楷体_GB2312" pitchFamily="49" charset="-122"/>
              </a:rPr>
              <a:t>四色问题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A0D35892-537A-4865-BFCA-A9983261BC1F}" type="datetime1">
              <a:rPr lang="zh-CN" altLang="en-US"/>
              <a:pPr/>
              <a:t>2017/11/27</a:t>
            </a:fld>
            <a:endParaRPr lang="en-US" altLang="zh-CN"/>
          </a:p>
        </p:txBody>
      </p:sp>
      <p:sp>
        <p:nvSpPr>
          <p:cNvPr id="8" name="页脚占位符 4"/>
          <p:cNvSpPr>
            <a:spLocks noGrp="1"/>
          </p:cNvSpPr>
          <p:nvPr>
            <p:ph type="ftr" sz="quarter" idx="11"/>
          </p:nvPr>
        </p:nvSpPr>
        <p:spPr/>
        <p:txBody>
          <a:bodyPr/>
          <a:lstStyle/>
          <a:p>
            <a:r>
              <a:rPr lang="zh-CN" altLang="en-US"/>
              <a:t>计算机学院</a:t>
            </a:r>
          </a:p>
        </p:txBody>
      </p:sp>
      <p:sp>
        <p:nvSpPr>
          <p:cNvPr id="9" name="灯片编号占位符 5"/>
          <p:cNvSpPr>
            <a:spLocks noGrp="1"/>
          </p:cNvSpPr>
          <p:nvPr>
            <p:ph type="sldNum" sz="quarter" idx="12"/>
          </p:nvPr>
        </p:nvSpPr>
        <p:spPr/>
        <p:txBody>
          <a:bodyPr/>
          <a:lstStyle/>
          <a:p>
            <a:fld id="{713A0FD8-CEDE-4DA1-82E2-75762630DA07}" type="slidenum">
              <a:rPr lang="en-US" altLang="zh-CN"/>
              <a:pPr/>
              <a:t>20</a:t>
            </a:fld>
            <a:r>
              <a:rPr lang="en-US" altLang="zh-CN"/>
              <a:t>/57</a:t>
            </a:r>
          </a:p>
        </p:txBody>
      </p:sp>
      <p:sp>
        <p:nvSpPr>
          <p:cNvPr id="218114" name="Rectangle 2"/>
          <p:cNvSpPr>
            <a:spLocks noChangeArrowheads="1"/>
          </p:cNvSpPr>
          <p:nvPr/>
        </p:nvSpPr>
        <p:spPr bwMode="auto">
          <a:xfrm>
            <a:off x="1042988" y="1052513"/>
            <a:ext cx="77739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12.5</a:t>
            </a: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a:t>
            </a:r>
            <a:r>
              <a:rPr lang="en-US" altLang="zh-CN" sz="2800" b="1">
                <a:latin typeface="楷体_GB2312" pitchFamily="49" charset="-122"/>
                <a:ea typeface="楷体_GB2312" pitchFamily="49" charset="-122"/>
              </a:rPr>
              <a:t>(n,m)</a:t>
            </a:r>
            <a:r>
              <a:rPr lang="zh-CN" altLang="en-US" sz="2800" b="1">
                <a:latin typeface="楷体_GB2312" pitchFamily="49" charset="-122"/>
                <a:ea typeface="楷体_GB2312" pitchFamily="49" charset="-122"/>
              </a:rPr>
              <a:t>简单连通平面图，若</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，则有</a:t>
            </a:r>
            <a:r>
              <a:rPr lang="en-US" altLang="zh-CN" sz="2800" b="1">
                <a:latin typeface="楷体_GB2312" pitchFamily="49" charset="-122"/>
                <a:ea typeface="楷体_GB2312" pitchFamily="49" charset="-122"/>
              </a:rPr>
              <a:t>m≤3n-6</a:t>
            </a:r>
            <a:r>
              <a:rPr lang="zh-CN" altLang="en-US" sz="2800" b="1">
                <a:latin typeface="楷体_GB2312" pitchFamily="49" charset="-122"/>
                <a:ea typeface="楷体_GB2312" pitchFamily="49" charset="-122"/>
              </a:rPr>
              <a:t>。</a:t>
            </a:r>
          </a:p>
        </p:txBody>
      </p:sp>
      <p:graphicFrame>
        <p:nvGraphicFramePr>
          <p:cNvPr id="218115" name="Object 3"/>
          <p:cNvGraphicFramePr>
            <a:graphicFrameLocks noChangeAspect="1"/>
          </p:cNvGraphicFramePr>
          <p:nvPr/>
        </p:nvGraphicFramePr>
        <p:xfrm>
          <a:off x="2903538" y="4149725"/>
          <a:ext cx="3411537" cy="762000"/>
        </p:xfrm>
        <a:graphic>
          <a:graphicData uri="http://schemas.openxmlformats.org/presentationml/2006/ole">
            <mc:AlternateContent xmlns:mc="http://schemas.openxmlformats.org/markup-compatibility/2006">
              <mc:Choice xmlns:v="urn:schemas-microsoft-com:vml" Requires="v">
                <p:oleObj spid="_x0000_s218126" name="Equation" r:id="rId3" imgW="1574640" imgH="355320" progId="Equation.DSMT4">
                  <p:embed/>
                </p:oleObj>
              </mc:Choice>
              <mc:Fallback>
                <p:oleObj name="Equation" r:id="rId3" imgW="1574640" imgH="3553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4149725"/>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8116" name="Rectangle 4"/>
          <p:cNvSpPr>
            <a:spLocks noChangeArrowheads="1"/>
          </p:cNvSpPr>
          <p:nvPr/>
        </p:nvSpPr>
        <p:spPr bwMode="auto">
          <a:xfrm>
            <a:off x="1692275" y="4797425"/>
            <a:ext cx="64801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solidFill>
                  <a:srgbClr val="B2B2B2"/>
                </a:solidFill>
                <a:latin typeface="黑体" pitchFamily="2" charset="-122"/>
                <a:ea typeface="黑体" pitchFamily="2" charset="-122"/>
              </a:rPr>
              <a:t>  </a:t>
            </a:r>
            <a:r>
              <a:rPr lang="zh-CN" altLang="en-US" sz="2800" b="1">
                <a:solidFill>
                  <a:srgbClr val="B2B2B2"/>
                </a:solidFill>
                <a:latin typeface="楷体_GB2312" pitchFamily="49" charset="-122"/>
                <a:ea typeface="楷体_GB2312" pitchFamily="49" charset="-122"/>
              </a:rPr>
              <a:t>整理得：</a:t>
            </a:r>
            <a:r>
              <a:rPr lang="en-US" altLang="zh-CN" sz="2800" b="1">
                <a:solidFill>
                  <a:srgbClr val="B2B2B2"/>
                </a:solidFill>
                <a:latin typeface="楷体_GB2312" pitchFamily="49" charset="-122"/>
                <a:ea typeface="楷体_GB2312" pitchFamily="49" charset="-122"/>
              </a:rPr>
              <a:t>m≤3n-6</a:t>
            </a:r>
          </a:p>
        </p:txBody>
      </p:sp>
      <p:sp>
        <p:nvSpPr>
          <p:cNvPr id="218117" name="Rectangle 5"/>
          <p:cNvSpPr>
            <a:spLocks noChangeArrowheads="1"/>
          </p:cNvSpPr>
          <p:nvPr/>
        </p:nvSpPr>
        <p:spPr bwMode="auto">
          <a:xfrm>
            <a:off x="1042988" y="2060575"/>
            <a:ext cx="7773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dirty="0">
                <a:solidFill>
                  <a:srgbClr val="CC00CC"/>
                </a:solidFill>
                <a:latin typeface="黑体" pitchFamily="2" charset="-122"/>
                <a:ea typeface="黑体" pitchFamily="2" charset="-122"/>
              </a:rPr>
              <a:t>  </a:t>
            </a:r>
            <a:r>
              <a:rPr lang="zh-CN" altLang="en-US" sz="2800" b="1" dirty="0">
                <a:solidFill>
                  <a:srgbClr val="FF0000"/>
                </a:solidFill>
                <a:latin typeface="黑体" pitchFamily="2" charset="-122"/>
                <a:ea typeface="黑体" pitchFamily="2" charset="-122"/>
              </a:rPr>
              <a:t>证明：</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有</a:t>
            </a:r>
            <a:r>
              <a:rPr lang="en-US" altLang="zh-CN" sz="2800" b="1" dirty="0">
                <a:solidFill>
                  <a:srgbClr val="0000FF"/>
                </a:solidFill>
                <a:latin typeface="楷体_GB2312" pitchFamily="49" charset="-122"/>
                <a:ea typeface="楷体_GB2312" pitchFamily="49" charset="-122"/>
              </a:rPr>
              <a:t>k</a:t>
            </a:r>
            <a:r>
              <a:rPr lang="zh-CN" altLang="en-US" sz="2800" b="1" dirty="0">
                <a:solidFill>
                  <a:srgbClr val="0000FF"/>
                </a:solidFill>
                <a:latin typeface="楷体_GB2312" pitchFamily="49" charset="-122"/>
                <a:ea typeface="楷体_GB2312" pitchFamily="49" charset="-122"/>
              </a:rPr>
              <a:t>个面，因为</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是平面图，所以</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的每个面</a:t>
            </a:r>
            <a:r>
              <a:rPr lang="zh-CN" altLang="en-US" sz="2800" b="1" dirty="0">
                <a:solidFill>
                  <a:srgbClr val="FF00FF"/>
                </a:solidFill>
                <a:latin typeface="楷体_GB2312" pitchFamily="49" charset="-122"/>
                <a:ea typeface="楷体_GB2312" pitchFamily="49" charset="-122"/>
              </a:rPr>
              <a:t>至少</a:t>
            </a:r>
            <a:r>
              <a:rPr lang="zh-CN" altLang="en-US" sz="2800" b="1" dirty="0">
                <a:solidFill>
                  <a:srgbClr val="0000FF"/>
                </a:solidFill>
                <a:latin typeface="楷体_GB2312" pitchFamily="49" charset="-122"/>
                <a:ea typeface="楷体_GB2312" pitchFamily="49" charset="-122"/>
              </a:rPr>
              <a:t>由</a:t>
            </a:r>
            <a:r>
              <a:rPr lang="en-US" altLang="zh-CN" sz="2800" b="1" dirty="0">
                <a:solidFill>
                  <a:srgbClr val="0000FF"/>
                </a:solidFill>
                <a:latin typeface="楷体_GB2312" pitchFamily="49" charset="-122"/>
                <a:ea typeface="楷体_GB2312" pitchFamily="49" charset="-122"/>
              </a:rPr>
              <a:t>3</a:t>
            </a:r>
            <a:r>
              <a:rPr lang="zh-CN" altLang="en-US" sz="2800" b="1" dirty="0">
                <a:solidFill>
                  <a:srgbClr val="0000FF"/>
                </a:solidFill>
                <a:latin typeface="楷体_GB2312" pitchFamily="49" charset="-122"/>
                <a:ea typeface="楷体_GB2312" pitchFamily="49" charset="-122"/>
              </a:rPr>
              <a:t>条边围成，而</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中各面度之和是边数的二倍，所以</a:t>
            </a:r>
            <a:r>
              <a:rPr lang="en-US" altLang="zh-CN" sz="2800" b="1" dirty="0">
                <a:solidFill>
                  <a:srgbClr val="0000FF"/>
                </a:solidFill>
                <a:latin typeface="楷体_GB2312" pitchFamily="49" charset="-122"/>
                <a:ea typeface="楷体_GB2312" pitchFamily="49" charset="-122"/>
              </a:rPr>
              <a:t>2m≥3k</a:t>
            </a:r>
            <a:r>
              <a:rPr lang="zh-CN" altLang="en-US" sz="2800" b="1" dirty="0">
                <a:solidFill>
                  <a:srgbClr val="0000FF"/>
                </a:solidFill>
                <a:latin typeface="楷体_GB2312" pitchFamily="49" charset="-122"/>
                <a:ea typeface="楷体_GB2312" pitchFamily="49" charset="-122"/>
              </a:rPr>
              <a:t>，即</a:t>
            </a:r>
            <a:r>
              <a:rPr lang="en-US" altLang="zh-CN" sz="2800" b="1" dirty="0">
                <a:solidFill>
                  <a:srgbClr val="0000FF"/>
                </a:solidFill>
                <a:latin typeface="楷体_GB2312" pitchFamily="49" charset="-122"/>
                <a:ea typeface="楷体_GB2312" pitchFamily="49" charset="-122"/>
              </a:rPr>
              <a:t>k≤2m/3</a:t>
            </a:r>
            <a:r>
              <a:rPr lang="zh-CN" altLang="en-US" sz="2800" b="1" dirty="0">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t>             </a:t>
            </a:r>
            <a:r>
              <a:rPr lang="zh-CN" altLang="en-US" sz="2800" b="1" dirty="0">
                <a:solidFill>
                  <a:srgbClr val="B2B2B2"/>
                </a:solidFill>
                <a:latin typeface="楷体_GB2312" pitchFamily="49" charset="-122"/>
                <a:ea typeface="楷体_GB2312" pitchFamily="49" charset="-122"/>
              </a:rPr>
              <a:t>代入欧拉公式有：</a:t>
            </a:r>
          </a:p>
        </p:txBody>
      </p:sp>
      <p:sp>
        <p:nvSpPr>
          <p:cNvPr id="218118" name="Text Box 6"/>
          <p:cNvSpPr txBox="1">
            <a:spLocks noChangeArrowheads="1"/>
          </p:cNvSpPr>
          <p:nvPr/>
        </p:nvSpPr>
        <p:spPr bwMode="auto">
          <a:xfrm>
            <a:off x="1042988" y="5373688"/>
            <a:ext cx="79216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B2B2B2"/>
              </a:buClr>
              <a:buFont typeface="Wingdings" pitchFamily="2" charset="2"/>
              <a:buChar char="n"/>
            </a:pPr>
            <a:r>
              <a:rPr lang="zh-CN" altLang="en-US" sz="2800" b="1">
                <a:solidFill>
                  <a:srgbClr val="B2B2B2"/>
                </a:solidFill>
                <a:latin typeface="楷体_GB2312" pitchFamily="49" charset="-122"/>
                <a:ea typeface="楷体_GB2312" pitchFamily="49" charset="-122"/>
              </a:rPr>
              <a:t>推论</a:t>
            </a:r>
            <a:r>
              <a:rPr lang="en-US" altLang="zh-CN" sz="2800" b="1">
                <a:solidFill>
                  <a:srgbClr val="B2B2B2"/>
                </a:solidFill>
                <a:latin typeface="楷体_GB2312" pitchFamily="49" charset="-122"/>
                <a:ea typeface="楷体_GB2312" pitchFamily="49" charset="-122"/>
              </a:rPr>
              <a:t>12.5.1 </a:t>
            </a:r>
            <a:r>
              <a:rPr lang="zh-CN" altLang="en-US" sz="2800" b="1">
                <a:solidFill>
                  <a:srgbClr val="B2B2B2"/>
                </a:solidFill>
                <a:latin typeface="楷体_GB2312" pitchFamily="49" charset="-122"/>
                <a:ea typeface="楷体_GB2312" pitchFamily="49" charset="-122"/>
              </a:rPr>
              <a:t>任何简单连通平面图中，至少存在一个其度不超过</a:t>
            </a:r>
            <a:r>
              <a:rPr lang="en-US" altLang="zh-CN" sz="2800" b="1">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的结点。</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11354E0-7EC6-4ACA-931F-343F14D0CB24}" type="datetime1">
              <a:rPr lang="zh-CN" altLang="en-US"/>
              <a:pPr/>
              <a:t>2017/11/27</a:t>
            </a:fld>
            <a:endParaRPr lang="en-US" altLang="zh-CN"/>
          </a:p>
        </p:txBody>
      </p:sp>
      <p:sp>
        <p:nvSpPr>
          <p:cNvPr id="8" name="页脚占位符 4"/>
          <p:cNvSpPr>
            <a:spLocks noGrp="1"/>
          </p:cNvSpPr>
          <p:nvPr>
            <p:ph type="ftr" sz="quarter" idx="11"/>
          </p:nvPr>
        </p:nvSpPr>
        <p:spPr/>
        <p:txBody>
          <a:bodyPr/>
          <a:lstStyle/>
          <a:p>
            <a:r>
              <a:rPr lang="zh-CN" altLang="en-US"/>
              <a:t>计算机学院</a:t>
            </a:r>
          </a:p>
        </p:txBody>
      </p:sp>
      <p:sp>
        <p:nvSpPr>
          <p:cNvPr id="9" name="灯片编号占位符 5"/>
          <p:cNvSpPr>
            <a:spLocks noGrp="1"/>
          </p:cNvSpPr>
          <p:nvPr>
            <p:ph type="sldNum" sz="quarter" idx="12"/>
          </p:nvPr>
        </p:nvSpPr>
        <p:spPr/>
        <p:txBody>
          <a:bodyPr/>
          <a:lstStyle/>
          <a:p>
            <a:fld id="{323219C4-2380-49F0-9C29-B70730EBEF95}" type="slidenum">
              <a:rPr lang="en-US" altLang="zh-CN"/>
              <a:pPr/>
              <a:t>21</a:t>
            </a:fld>
            <a:r>
              <a:rPr lang="en-US" altLang="zh-CN"/>
              <a:t>/57</a:t>
            </a:r>
          </a:p>
        </p:txBody>
      </p:sp>
      <p:sp>
        <p:nvSpPr>
          <p:cNvPr id="219138" name="Rectangle 2"/>
          <p:cNvSpPr>
            <a:spLocks noChangeArrowheads="1"/>
          </p:cNvSpPr>
          <p:nvPr/>
        </p:nvSpPr>
        <p:spPr bwMode="auto">
          <a:xfrm>
            <a:off x="1042988" y="1052513"/>
            <a:ext cx="77739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12.5</a:t>
            </a: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a:t>
            </a:r>
            <a:r>
              <a:rPr lang="en-US" altLang="zh-CN" sz="2800" b="1">
                <a:latin typeface="楷体_GB2312" pitchFamily="49" charset="-122"/>
                <a:ea typeface="楷体_GB2312" pitchFamily="49" charset="-122"/>
              </a:rPr>
              <a:t>(n,m)</a:t>
            </a:r>
            <a:r>
              <a:rPr lang="zh-CN" altLang="en-US" sz="2800" b="1">
                <a:latin typeface="楷体_GB2312" pitchFamily="49" charset="-122"/>
                <a:ea typeface="楷体_GB2312" pitchFamily="49" charset="-122"/>
              </a:rPr>
              <a:t>简单连通平面图，若</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，则有</a:t>
            </a:r>
            <a:r>
              <a:rPr lang="en-US" altLang="zh-CN" sz="2800" b="1">
                <a:latin typeface="楷体_GB2312" pitchFamily="49" charset="-122"/>
                <a:ea typeface="楷体_GB2312" pitchFamily="49" charset="-122"/>
              </a:rPr>
              <a:t>m≤3n-6</a:t>
            </a:r>
            <a:r>
              <a:rPr lang="zh-CN" altLang="en-US" sz="2800" b="1">
                <a:latin typeface="楷体_GB2312" pitchFamily="49" charset="-122"/>
                <a:ea typeface="楷体_GB2312" pitchFamily="49" charset="-122"/>
              </a:rPr>
              <a:t>。</a:t>
            </a:r>
          </a:p>
        </p:txBody>
      </p:sp>
      <p:graphicFrame>
        <p:nvGraphicFramePr>
          <p:cNvPr id="219139" name="Object 3"/>
          <p:cNvGraphicFramePr>
            <a:graphicFrameLocks noChangeAspect="1"/>
          </p:cNvGraphicFramePr>
          <p:nvPr/>
        </p:nvGraphicFramePr>
        <p:xfrm>
          <a:off x="2903538" y="4149725"/>
          <a:ext cx="3411537" cy="762000"/>
        </p:xfrm>
        <a:graphic>
          <a:graphicData uri="http://schemas.openxmlformats.org/presentationml/2006/ole">
            <mc:AlternateContent xmlns:mc="http://schemas.openxmlformats.org/markup-compatibility/2006">
              <mc:Choice xmlns:v="urn:schemas-microsoft-com:vml" Requires="v">
                <p:oleObj spid="_x0000_s219149" name="Equation" r:id="rId3" imgW="1574640" imgH="355320" progId="Equation.DSMT4">
                  <p:embed/>
                </p:oleObj>
              </mc:Choice>
              <mc:Fallback>
                <p:oleObj name="Equation" r:id="rId3" imgW="1574640" imgH="3553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4149725"/>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140" name="Rectangle 4"/>
          <p:cNvSpPr>
            <a:spLocks noChangeArrowheads="1"/>
          </p:cNvSpPr>
          <p:nvPr/>
        </p:nvSpPr>
        <p:spPr bwMode="auto">
          <a:xfrm>
            <a:off x="1692275" y="4797425"/>
            <a:ext cx="64801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latin typeface="黑体" pitchFamily="2" charset="-122"/>
                <a:ea typeface="黑体" pitchFamily="2" charset="-122"/>
              </a:rPr>
              <a:t>  </a:t>
            </a:r>
            <a:r>
              <a:rPr lang="zh-CN" altLang="en-US" sz="2800" b="1">
                <a:solidFill>
                  <a:srgbClr val="0000FF"/>
                </a:solidFill>
                <a:latin typeface="楷体_GB2312" pitchFamily="49" charset="-122"/>
                <a:ea typeface="楷体_GB2312" pitchFamily="49" charset="-122"/>
              </a:rPr>
              <a:t>整理得：</a:t>
            </a:r>
            <a:r>
              <a:rPr lang="en-US" altLang="zh-CN" sz="2800" b="1">
                <a:solidFill>
                  <a:srgbClr val="0000FF"/>
                </a:solidFill>
                <a:latin typeface="楷体_GB2312" pitchFamily="49" charset="-122"/>
                <a:ea typeface="楷体_GB2312" pitchFamily="49" charset="-122"/>
              </a:rPr>
              <a:t>m≤3n-6</a:t>
            </a:r>
          </a:p>
        </p:txBody>
      </p:sp>
      <p:sp>
        <p:nvSpPr>
          <p:cNvPr id="219141" name="Rectangle 5"/>
          <p:cNvSpPr>
            <a:spLocks noChangeArrowheads="1"/>
          </p:cNvSpPr>
          <p:nvPr/>
        </p:nvSpPr>
        <p:spPr bwMode="auto">
          <a:xfrm>
            <a:off x="1042988" y="2060575"/>
            <a:ext cx="7773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solidFill>
                  <a:srgbClr val="CC00CC"/>
                </a:solidFill>
                <a:latin typeface="黑体" pitchFamily="2" charset="-122"/>
                <a:ea typeface="黑体" pitchFamily="2" charset="-122"/>
              </a:rPr>
              <a:t>  </a:t>
            </a:r>
            <a:r>
              <a:rPr lang="zh-CN" altLang="en-US" sz="2800" b="1">
                <a:solidFill>
                  <a:srgbClr val="FF0000"/>
                </a:solidFill>
                <a:latin typeface="黑体" pitchFamily="2" charset="-122"/>
                <a:ea typeface="黑体" pitchFamily="2" charset="-122"/>
              </a:rPr>
              <a:t>证明：</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有</a:t>
            </a:r>
            <a:r>
              <a:rPr lang="en-US" altLang="zh-CN" sz="2800" b="1">
                <a:latin typeface="楷体_GB2312" pitchFamily="49" charset="-122"/>
                <a:ea typeface="楷体_GB2312" pitchFamily="49" charset="-122"/>
              </a:rPr>
              <a:t>k</a:t>
            </a:r>
            <a:r>
              <a:rPr lang="zh-CN" altLang="en-US" sz="2800" b="1">
                <a:latin typeface="楷体_GB2312" pitchFamily="49" charset="-122"/>
                <a:ea typeface="楷体_GB2312" pitchFamily="49" charset="-122"/>
              </a:rPr>
              <a:t>个面，因为</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是平面图，所以</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的每个面至少由</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条边围成，而</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中各面度之和是边数的二倍，所以</a:t>
            </a:r>
            <a:r>
              <a:rPr lang="en-US" altLang="zh-CN" sz="2800" b="1">
                <a:latin typeface="楷体_GB2312" pitchFamily="49" charset="-122"/>
                <a:ea typeface="楷体_GB2312" pitchFamily="49" charset="-122"/>
              </a:rPr>
              <a:t>2m≥3k</a:t>
            </a:r>
            <a:r>
              <a:rPr lang="zh-CN" altLang="en-US" sz="2800" b="1">
                <a:latin typeface="楷体_GB2312" pitchFamily="49" charset="-122"/>
                <a:ea typeface="楷体_GB2312" pitchFamily="49" charset="-122"/>
              </a:rPr>
              <a:t>，即</a:t>
            </a:r>
            <a:r>
              <a:rPr lang="en-US" altLang="zh-CN" sz="2800" b="1">
                <a:latin typeface="楷体_GB2312" pitchFamily="49" charset="-122"/>
                <a:ea typeface="楷体_GB2312" pitchFamily="49" charset="-122"/>
              </a:rPr>
              <a:t>k≤2m/3</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a:t>             </a:t>
            </a:r>
            <a:r>
              <a:rPr lang="zh-CN" altLang="en-US" sz="2800" b="1">
                <a:solidFill>
                  <a:srgbClr val="0000FF"/>
                </a:solidFill>
                <a:latin typeface="楷体_GB2312" pitchFamily="49" charset="-122"/>
                <a:ea typeface="楷体_GB2312" pitchFamily="49" charset="-122"/>
              </a:rPr>
              <a:t>代入欧拉公式有：</a:t>
            </a:r>
          </a:p>
        </p:txBody>
      </p:sp>
      <p:sp>
        <p:nvSpPr>
          <p:cNvPr id="219142" name="Text Box 6"/>
          <p:cNvSpPr txBox="1">
            <a:spLocks noChangeArrowheads="1"/>
          </p:cNvSpPr>
          <p:nvPr/>
        </p:nvSpPr>
        <p:spPr bwMode="auto">
          <a:xfrm>
            <a:off x="1042988" y="5373688"/>
            <a:ext cx="79216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B2B2B2"/>
              </a:buClr>
              <a:buFont typeface="Wingdings" pitchFamily="2" charset="2"/>
              <a:buChar char="n"/>
            </a:pPr>
            <a:r>
              <a:rPr lang="zh-CN" altLang="en-US" sz="2800" b="1">
                <a:solidFill>
                  <a:srgbClr val="B2B2B2"/>
                </a:solidFill>
                <a:latin typeface="楷体_GB2312" pitchFamily="49" charset="-122"/>
                <a:ea typeface="楷体_GB2312" pitchFamily="49" charset="-122"/>
              </a:rPr>
              <a:t>推论</a:t>
            </a:r>
            <a:r>
              <a:rPr lang="en-US" altLang="zh-CN" sz="2800" b="1">
                <a:solidFill>
                  <a:srgbClr val="B2B2B2"/>
                </a:solidFill>
                <a:latin typeface="楷体_GB2312" pitchFamily="49" charset="-122"/>
                <a:ea typeface="楷体_GB2312" pitchFamily="49" charset="-122"/>
              </a:rPr>
              <a:t>12.5.1 </a:t>
            </a:r>
            <a:r>
              <a:rPr lang="zh-CN" altLang="en-US" sz="2800" b="1">
                <a:solidFill>
                  <a:srgbClr val="B2B2B2"/>
                </a:solidFill>
                <a:latin typeface="楷体_GB2312" pitchFamily="49" charset="-122"/>
                <a:ea typeface="楷体_GB2312" pitchFamily="49" charset="-122"/>
              </a:rPr>
              <a:t>任何简单连通平面图中，至少存在一个其度不超过</a:t>
            </a:r>
            <a:r>
              <a:rPr lang="en-US" altLang="zh-CN" sz="2800" b="1">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的结点。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7F7E8D6-BC35-4C0C-B847-F19B75BDAF60}" type="datetime1">
              <a:rPr lang="zh-CN" altLang="en-US"/>
              <a:pPr/>
              <a:t>2017/11/27</a:t>
            </a:fld>
            <a:endParaRPr lang="en-US" altLang="zh-CN"/>
          </a:p>
        </p:txBody>
      </p:sp>
      <p:sp>
        <p:nvSpPr>
          <p:cNvPr id="8" name="页脚占位符 4"/>
          <p:cNvSpPr>
            <a:spLocks noGrp="1"/>
          </p:cNvSpPr>
          <p:nvPr>
            <p:ph type="ftr" sz="quarter" idx="11"/>
          </p:nvPr>
        </p:nvSpPr>
        <p:spPr/>
        <p:txBody>
          <a:bodyPr/>
          <a:lstStyle/>
          <a:p>
            <a:r>
              <a:rPr lang="zh-CN" altLang="en-US"/>
              <a:t>计算机学院</a:t>
            </a:r>
          </a:p>
        </p:txBody>
      </p:sp>
      <p:sp>
        <p:nvSpPr>
          <p:cNvPr id="9" name="灯片编号占位符 5"/>
          <p:cNvSpPr>
            <a:spLocks noGrp="1"/>
          </p:cNvSpPr>
          <p:nvPr>
            <p:ph type="sldNum" sz="quarter" idx="12"/>
          </p:nvPr>
        </p:nvSpPr>
        <p:spPr/>
        <p:txBody>
          <a:bodyPr/>
          <a:lstStyle/>
          <a:p>
            <a:fld id="{99D687A3-7578-46B8-9978-0CBAA4E70B99}" type="slidenum">
              <a:rPr lang="en-US" altLang="zh-CN"/>
              <a:pPr/>
              <a:t>22</a:t>
            </a:fld>
            <a:r>
              <a:rPr lang="en-US" altLang="zh-CN"/>
              <a:t>/57</a:t>
            </a:r>
          </a:p>
        </p:txBody>
      </p:sp>
      <p:sp>
        <p:nvSpPr>
          <p:cNvPr id="220162" name="Rectangle 2"/>
          <p:cNvSpPr>
            <a:spLocks noChangeArrowheads="1"/>
          </p:cNvSpPr>
          <p:nvPr/>
        </p:nvSpPr>
        <p:spPr bwMode="auto">
          <a:xfrm>
            <a:off x="1042988" y="1052513"/>
            <a:ext cx="77739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12.5</a:t>
            </a: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a:t>
            </a:r>
            <a:r>
              <a:rPr lang="en-US" altLang="zh-CN" sz="2800" b="1">
                <a:latin typeface="楷体_GB2312" pitchFamily="49" charset="-122"/>
                <a:ea typeface="楷体_GB2312" pitchFamily="49" charset="-122"/>
              </a:rPr>
              <a:t>(n,m)</a:t>
            </a:r>
            <a:r>
              <a:rPr lang="zh-CN" altLang="en-US" sz="2800" b="1">
                <a:latin typeface="楷体_GB2312" pitchFamily="49" charset="-122"/>
                <a:ea typeface="楷体_GB2312" pitchFamily="49" charset="-122"/>
              </a:rPr>
              <a:t>简单连通平面图，若</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，则有</a:t>
            </a:r>
            <a:r>
              <a:rPr lang="en-US" altLang="zh-CN" sz="2800" b="1">
                <a:latin typeface="楷体_GB2312" pitchFamily="49" charset="-122"/>
                <a:ea typeface="楷体_GB2312" pitchFamily="49" charset="-122"/>
              </a:rPr>
              <a:t>m≤3n-6</a:t>
            </a:r>
            <a:r>
              <a:rPr lang="zh-CN" altLang="en-US" sz="2800" b="1">
                <a:latin typeface="楷体_GB2312" pitchFamily="49" charset="-122"/>
                <a:ea typeface="楷体_GB2312" pitchFamily="49" charset="-122"/>
              </a:rPr>
              <a:t>。</a:t>
            </a:r>
          </a:p>
        </p:txBody>
      </p:sp>
      <p:graphicFrame>
        <p:nvGraphicFramePr>
          <p:cNvPr id="220163" name="Object 3"/>
          <p:cNvGraphicFramePr>
            <a:graphicFrameLocks noChangeAspect="1"/>
          </p:cNvGraphicFramePr>
          <p:nvPr/>
        </p:nvGraphicFramePr>
        <p:xfrm>
          <a:off x="2903538" y="4149725"/>
          <a:ext cx="3411537" cy="762000"/>
        </p:xfrm>
        <a:graphic>
          <a:graphicData uri="http://schemas.openxmlformats.org/presentationml/2006/ole">
            <mc:AlternateContent xmlns:mc="http://schemas.openxmlformats.org/markup-compatibility/2006">
              <mc:Choice xmlns:v="urn:schemas-microsoft-com:vml" Requires="v">
                <p:oleObj spid="_x0000_s220174" name="Equation" r:id="rId3" imgW="1574640" imgH="355320" progId="Equation.DSMT4">
                  <p:embed/>
                </p:oleObj>
              </mc:Choice>
              <mc:Fallback>
                <p:oleObj name="Equation" r:id="rId3" imgW="1574640" imgH="3553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4149725"/>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0164" name="Rectangle 4"/>
          <p:cNvSpPr>
            <a:spLocks noChangeArrowheads="1"/>
          </p:cNvSpPr>
          <p:nvPr/>
        </p:nvSpPr>
        <p:spPr bwMode="auto">
          <a:xfrm>
            <a:off x="1692275" y="4797425"/>
            <a:ext cx="64801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latin typeface="黑体" pitchFamily="2" charset="-122"/>
                <a:ea typeface="黑体" pitchFamily="2" charset="-122"/>
              </a:rPr>
              <a:t>  </a:t>
            </a:r>
            <a:r>
              <a:rPr lang="zh-CN" altLang="en-US" sz="2800" b="1">
                <a:latin typeface="楷体_GB2312" pitchFamily="49" charset="-122"/>
                <a:ea typeface="楷体_GB2312" pitchFamily="49" charset="-122"/>
              </a:rPr>
              <a:t>整理得：</a:t>
            </a:r>
            <a:r>
              <a:rPr lang="en-US" altLang="zh-CN" sz="2800" b="1">
                <a:latin typeface="楷体_GB2312" pitchFamily="49" charset="-122"/>
                <a:ea typeface="楷体_GB2312" pitchFamily="49" charset="-122"/>
              </a:rPr>
              <a:t>m≤3n-6</a:t>
            </a:r>
          </a:p>
        </p:txBody>
      </p:sp>
      <p:sp>
        <p:nvSpPr>
          <p:cNvPr id="220165" name="Rectangle 5"/>
          <p:cNvSpPr>
            <a:spLocks noChangeArrowheads="1"/>
          </p:cNvSpPr>
          <p:nvPr/>
        </p:nvSpPr>
        <p:spPr bwMode="auto">
          <a:xfrm>
            <a:off x="1042988" y="2060575"/>
            <a:ext cx="7773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dirty="0">
                <a:solidFill>
                  <a:srgbClr val="CC00CC"/>
                </a:solidFill>
                <a:latin typeface="黑体" pitchFamily="2" charset="-122"/>
                <a:ea typeface="黑体" pitchFamily="2" charset="-122"/>
              </a:rPr>
              <a:t>  </a:t>
            </a:r>
            <a:r>
              <a:rPr lang="zh-CN" altLang="en-US" sz="2800" b="1" dirty="0">
                <a:solidFill>
                  <a:srgbClr val="FF0000"/>
                </a:solidFill>
                <a:latin typeface="黑体" pitchFamily="2" charset="-122"/>
                <a:ea typeface="黑体" pitchFamily="2" charset="-122"/>
              </a:rPr>
              <a:t>证明：</a:t>
            </a: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有</a:t>
            </a:r>
            <a:r>
              <a:rPr lang="en-US" altLang="zh-CN" sz="2800" b="1"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个面，因为</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是平面图，所以</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的每个面至少由</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条边围成，而</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中各面度之和是边数的二倍，所以</a:t>
            </a:r>
            <a:r>
              <a:rPr lang="en-US" altLang="zh-CN" sz="2800" b="1" dirty="0">
                <a:latin typeface="楷体_GB2312" pitchFamily="49" charset="-122"/>
                <a:ea typeface="楷体_GB2312" pitchFamily="49" charset="-122"/>
              </a:rPr>
              <a:t>2m≥3k</a:t>
            </a:r>
            <a:r>
              <a:rPr lang="zh-CN" altLang="en-US" sz="2800" b="1" dirty="0">
                <a:latin typeface="楷体_GB2312" pitchFamily="49" charset="-122"/>
                <a:ea typeface="楷体_GB2312" pitchFamily="49" charset="-122"/>
              </a:rPr>
              <a:t>，即</a:t>
            </a:r>
            <a:r>
              <a:rPr lang="en-US" altLang="zh-CN" sz="2800" b="1" dirty="0">
                <a:latin typeface="楷体_GB2312" pitchFamily="49" charset="-122"/>
                <a:ea typeface="楷体_GB2312" pitchFamily="49" charset="-122"/>
              </a:rPr>
              <a:t>k≤2m/3</a:t>
            </a:r>
            <a:r>
              <a:rPr lang="zh-CN" altLang="en-US" sz="2800"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t>             </a:t>
            </a:r>
            <a:r>
              <a:rPr lang="zh-CN" altLang="en-US" sz="2800" b="1" dirty="0">
                <a:latin typeface="楷体_GB2312" pitchFamily="49" charset="-122"/>
                <a:ea typeface="楷体_GB2312" pitchFamily="49" charset="-122"/>
              </a:rPr>
              <a:t>代入欧拉公式有：</a:t>
            </a:r>
          </a:p>
        </p:txBody>
      </p:sp>
      <p:sp>
        <p:nvSpPr>
          <p:cNvPr id="220166" name="Text Box 6"/>
          <p:cNvSpPr txBox="1">
            <a:spLocks noChangeArrowheads="1"/>
          </p:cNvSpPr>
          <p:nvPr/>
        </p:nvSpPr>
        <p:spPr bwMode="auto">
          <a:xfrm>
            <a:off x="1042988" y="5373688"/>
            <a:ext cx="792162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推论</a:t>
            </a:r>
            <a:r>
              <a:rPr lang="en-US" altLang="zh-CN" sz="2800" b="1" dirty="0">
                <a:solidFill>
                  <a:srgbClr val="CC00CC"/>
                </a:solidFill>
                <a:latin typeface="楷体_GB2312" pitchFamily="49" charset="-122"/>
                <a:ea typeface="楷体_GB2312" pitchFamily="49" charset="-122"/>
              </a:rPr>
              <a:t>12.5.1 </a:t>
            </a:r>
            <a:r>
              <a:rPr lang="zh-CN" altLang="en-US" sz="2800" b="1" dirty="0">
                <a:solidFill>
                  <a:srgbClr val="0000FF"/>
                </a:solidFill>
                <a:latin typeface="楷体_GB2312" pitchFamily="49" charset="-122"/>
                <a:ea typeface="楷体_GB2312" pitchFamily="49" charset="-122"/>
              </a:rPr>
              <a:t>任何简单连通平面图中，至少存在一个其度不超过</a:t>
            </a:r>
            <a:r>
              <a:rPr lang="en-US" altLang="zh-CN" sz="2800" b="1" dirty="0">
                <a:solidFill>
                  <a:srgbClr val="0000FF"/>
                </a:solidFill>
                <a:latin typeface="楷体_GB2312" pitchFamily="49" charset="-122"/>
                <a:ea typeface="楷体_GB2312" pitchFamily="49" charset="-122"/>
              </a:rPr>
              <a:t>5</a:t>
            </a:r>
            <a:r>
              <a:rPr lang="zh-CN" altLang="en-US" sz="2800" b="1" dirty="0">
                <a:solidFill>
                  <a:srgbClr val="0000FF"/>
                </a:solidFill>
                <a:latin typeface="楷体_GB2312" pitchFamily="49" charset="-122"/>
                <a:ea typeface="楷体_GB2312" pitchFamily="49" charset="-122"/>
              </a:rPr>
              <a:t>的结点。</a:t>
            </a:r>
            <a:r>
              <a:rPr lang="zh-CN" altLang="en-US" sz="2800" b="1" dirty="0">
                <a:solidFill>
                  <a:srgbClr val="006600"/>
                </a:solidFill>
                <a:latin typeface="楷体_GB2312" pitchFamily="49" charset="-122"/>
                <a:ea typeface="楷体_GB2312" pitchFamily="49" charset="-122"/>
              </a:rPr>
              <a:t>（教材</a:t>
            </a:r>
            <a:r>
              <a:rPr lang="en-US" altLang="zh-CN" sz="2800" b="1" dirty="0" smtClean="0">
                <a:solidFill>
                  <a:srgbClr val="006600"/>
                </a:solidFill>
                <a:latin typeface="楷体_GB2312" pitchFamily="49" charset="-122"/>
                <a:ea typeface="楷体_GB2312" pitchFamily="49" charset="-122"/>
              </a:rPr>
              <a:t>p159</a:t>
            </a:r>
            <a:r>
              <a:rPr lang="zh-CN" altLang="en-US" sz="2800" b="1" dirty="0" smtClean="0">
                <a:solidFill>
                  <a:srgbClr val="006600"/>
                </a:solidFill>
                <a:latin typeface="楷体_GB2312" pitchFamily="49" charset="-122"/>
                <a:ea typeface="楷体_GB2312" pitchFamily="49" charset="-122"/>
              </a:rPr>
              <a:t>）</a:t>
            </a:r>
            <a:endParaRPr lang="zh-CN" altLang="en-US" sz="2800" b="1" dirty="0">
              <a:solidFill>
                <a:srgbClr val="0066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B54A218-9746-4756-B646-886089663163}" type="datetime1">
              <a:rPr lang="zh-CN" altLang="en-US"/>
              <a:pPr/>
              <a:t>2017/11/27</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2A179DBF-E09E-424D-9B6F-312C6B1BF17C}" type="slidenum">
              <a:rPr lang="en-US" altLang="zh-CN"/>
              <a:pPr/>
              <a:t>23</a:t>
            </a:fld>
            <a:r>
              <a:rPr lang="en-US" altLang="zh-CN"/>
              <a:t>/57</a:t>
            </a:r>
          </a:p>
        </p:txBody>
      </p:sp>
      <p:sp>
        <p:nvSpPr>
          <p:cNvPr id="334850" name="Rectangle 2"/>
          <p:cNvSpPr>
            <a:spLocks noChangeArrowheads="1"/>
          </p:cNvSpPr>
          <p:nvPr/>
        </p:nvSpPr>
        <p:spPr bwMode="auto">
          <a:xfrm>
            <a:off x="1042988" y="1052513"/>
            <a:ext cx="77739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FF"/>
                </a:solidFill>
                <a:latin typeface="楷体_GB2312" pitchFamily="49" charset="-122"/>
                <a:ea typeface="楷体_GB2312" pitchFamily="49" charset="-122"/>
              </a:rPr>
              <a:t>定理</a:t>
            </a:r>
            <a:r>
              <a:rPr lang="en-US" altLang="zh-CN" sz="2800" b="1">
                <a:solidFill>
                  <a:srgbClr val="FF00FF"/>
                </a:solidFill>
                <a:latin typeface="楷体_GB2312" pitchFamily="49" charset="-122"/>
                <a:ea typeface="楷体_GB2312" pitchFamily="49" charset="-122"/>
              </a:rPr>
              <a:t>12.5</a:t>
            </a: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a:t>
            </a:r>
            <a:r>
              <a:rPr lang="en-US" altLang="zh-CN" sz="2800" b="1">
                <a:latin typeface="楷体_GB2312" pitchFamily="49" charset="-122"/>
                <a:ea typeface="楷体_GB2312" pitchFamily="49" charset="-122"/>
              </a:rPr>
              <a:t>(n,m)</a:t>
            </a:r>
            <a:r>
              <a:rPr lang="zh-CN" altLang="en-US" sz="2800" b="1">
                <a:latin typeface="楷体_GB2312" pitchFamily="49" charset="-122"/>
                <a:ea typeface="楷体_GB2312" pitchFamily="49" charset="-122"/>
              </a:rPr>
              <a:t>简单连通平面图，若</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，则有</a:t>
            </a:r>
            <a:r>
              <a:rPr lang="en-US" altLang="zh-CN" sz="2800" b="1">
                <a:latin typeface="楷体_GB2312" pitchFamily="49" charset="-122"/>
                <a:ea typeface="楷体_GB2312" pitchFamily="49" charset="-122"/>
              </a:rPr>
              <a:t>m≤3n-6</a:t>
            </a:r>
            <a:r>
              <a:rPr lang="zh-CN" altLang="en-US" sz="2800" b="1">
                <a:latin typeface="楷体_GB2312" pitchFamily="49" charset="-122"/>
                <a:ea typeface="楷体_GB2312" pitchFamily="49" charset="-122"/>
              </a:rPr>
              <a:t>。</a:t>
            </a:r>
          </a:p>
        </p:txBody>
      </p:sp>
      <p:graphicFrame>
        <p:nvGraphicFramePr>
          <p:cNvPr id="334851" name="Object 3"/>
          <p:cNvGraphicFramePr>
            <a:graphicFrameLocks noChangeAspect="1"/>
          </p:cNvGraphicFramePr>
          <p:nvPr/>
        </p:nvGraphicFramePr>
        <p:xfrm>
          <a:off x="2903538" y="4149725"/>
          <a:ext cx="3411537" cy="762000"/>
        </p:xfrm>
        <a:graphic>
          <a:graphicData uri="http://schemas.openxmlformats.org/presentationml/2006/ole">
            <mc:AlternateContent xmlns:mc="http://schemas.openxmlformats.org/markup-compatibility/2006">
              <mc:Choice xmlns:v="urn:schemas-microsoft-com:vml" Requires="v">
                <p:oleObj spid="_x0000_s334862" name="Equation" r:id="rId3" imgW="1574640" imgH="355320" progId="Equation.DSMT4">
                  <p:embed/>
                </p:oleObj>
              </mc:Choice>
              <mc:Fallback>
                <p:oleObj name="Equation" r:id="rId3" imgW="1574640" imgH="3553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4149725"/>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4852" name="Rectangle 4"/>
          <p:cNvSpPr>
            <a:spLocks noChangeArrowheads="1"/>
          </p:cNvSpPr>
          <p:nvPr/>
        </p:nvSpPr>
        <p:spPr bwMode="auto">
          <a:xfrm>
            <a:off x="1692275" y="4797425"/>
            <a:ext cx="64801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latin typeface="黑体" pitchFamily="2" charset="-122"/>
                <a:ea typeface="黑体" pitchFamily="2" charset="-122"/>
              </a:rPr>
              <a:t>  </a:t>
            </a:r>
            <a:r>
              <a:rPr lang="zh-CN" altLang="en-US" sz="2800" b="1">
                <a:latin typeface="楷体_GB2312" pitchFamily="49" charset="-122"/>
                <a:ea typeface="楷体_GB2312" pitchFamily="49" charset="-122"/>
              </a:rPr>
              <a:t>整理得：</a:t>
            </a:r>
            <a:r>
              <a:rPr lang="en-US" altLang="zh-CN" sz="2800" b="1">
                <a:latin typeface="楷体_GB2312" pitchFamily="49" charset="-122"/>
                <a:ea typeface="楷体_GB2312" pitchFamily="49" charset="-122"/>
              </a:rPr>
              <a:t>m≤3n-6</a:t>
            </a:r>
          </a:p>
        </p:txBody>
      </p:sp>
      <p:sp>
        <p:nvSpPr>
          <p:cNvPr id="334853" name="Rectangle 5"/>
          <p:cNvSpPr>
            <a:spLocks noChangeArrowheads="1"/>
          </p:cNvSpPr>
          <p:nvPr/>
        </p:nvSpPr>
        <p:spPr bwMode="auto">
          <a:xfrm>
            <a:off x="1042988" y="2060575"/>
            <a:ext cx="77739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solidFill>
                  <a:srgbClr val="CC00CC"/>
                </a:solidFill>
                <a:latin typeface="黑体" pitchFamily="2" charset="-122"/>
                <a:ea typeface="黑体" pitchFamily="2" charset="-122"/>
              </a:rPr>
              <a:t>  </a:t>
            </a:r>
            <a:r>
              <a:rPr lang="zh-CN" altLang="en-US" sz="2800">
                <a:latin typeface="黑体" pitchFamily="2" charset="-122"/>
                <a:ea typeface="黑体" pitchFamily="2" charset="-122"/>
              </a:rPr>
              <a:t>证明：</a:t>
            </a:r>
            <a:r>
              <a:rPr lang="zh-CN" altLang="en-US" sz="2800">
                <a:latin typeface="楷体_GB2312" pitchFamily="49" charset="-122"/>
                <a:ea typeface="楷体_GB2312" pitchFamily="49" charset="-122"/>
              </a:rPr>
              <a:t>设</a:t>
            </a:r>
            <a:r>
              <a:rPr lang="en-US" altLang="zh-CN" sz="2800">
                <a:latin typeface="楷体_GB2312" pitchFamily="49" charset="-122"/>
                <a:ea typeface="楷体_GB2312" pitchFamily="49" charset="-122"/>
              </a:rPr>
              <a:t>G</a:t>
            </a:r>
            <a:r>
              <a:rPr lang="zh-CN" altLang="en-US" sz="2800">
                <a:latin typeface="楷体_GB2312" pitchFamily="49" charset="-122"/>
                <a:ea typeface="楷体_GB2312" pitchFamily="49" charset="-122"/>
              </a:rPr>
              <a:t>有</a:t>
            </a:r>
            <a:r>
              <a:rPr lang="en-US" altLang="zh-CN" sz="2800">
                <a:latin typeface="楷体_GB2312" pitchFamily="49" charset="-122"/>
                <a:ea typeface="楷体_GB2312" pitchFamily="49" charset="-122"/>
              </a:rPr>
              <a:t>k</a:t>
            </a:r>
            <a:r>
              <a:rPr lang="zh-CN" altLang="en-US" sz="2800">
                <a:latin typeface="楷体_GB2312" pitchFamily="49" charset="-122"/>
                <a:ea typeface="楷体_GB2312" pitchFamily="49" charset="-122"/>
              </a:rPr>
              <a:t>个面，因为</a:t>
            </a:r>
            <a:r>
              <a:rPr lang="en-US" altLang="zh-CN" sz="2800">
                <a:latin typeface="楷体_GB2312" pitchFamily="49" charset="-122"/>
                <a:ea typeface="楷体_GB2312" pitchFamily="49" charset="-122"/>
              </a:rPr>
              <a:t>G</a:t>
            </a:r>
            <a:r>
              <a:rPr lang="zh-CN" altLang="en-US" sz="2800">
                <a:latin typeface="楷体_GB2312" pitchFamily="49" charset="-122"/>
                <a:ea typeface="楷体_GB2312" pitchFamily="49" charset="-122"/>
              </a:rPr>
              <a:t>是平面图，所以</a:t>
            </a:r>
            <a:r>
              <a:rPr lang="en-US" altLang="zh-CN" sz="2800">
                <a:latin typeface="楷体_GB2312" pitchFamily="49" charset="-122"/>
                <a:ea typeface="楷体_GB2312" pitchFamily="49" charset="-122"/>
              </a:rPr>
              <a:t>G</a:t>
            </a:r>
            <a:r>
              <a:rPr lang="zh-CN" altLang="en-US" sz="2800">
                <a:latin typeface="楷体_GB2312" pitchFamily="49" charset="-122"/>
                <a:ea typeface="楷体_GB2312" pitchFamily="49" charset="-122"/>
              </a:rPr>
              <a:t>的每个面至少由</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条边围成，而</a:t>
            </a:r>
            <a:r>
              <a:rPr lang="en-US" altLang="zh-CN" sz="2800">
                <a:latin typeface="楷体_GB2312" pitchFamily="49" charset="-122"/>
                <a:ea typeface="楷体_GB2312" pitchFamily="49" charset="-122"/>
              </a:rPr>
              <a:t>G</a:t>
            </a:r>
            <a:r>
              <a:rPr lang="zh-CN" altLang="en-US" sz="2800">
                <a:latin typeface="楷体_GB2312" pitchFamily="49" charset="-122"/>
                <a:ea typeface="楷体_GB2312" pitchFamily="49" charset="-122"/>
              </a:rPr>
              <a:t>中各面度之和是边数的二倍，所以</a:t>
            </a:r>
            <a:r>
              <a:rPr lang="en-US" altLang="zh-CN" sz="2800">
                <a:latin typeface="楷体_GB2312" pitchFamily="49" charset="-122"/>
                <a:ea typeface="楷体_GB2312" pitchFamily="49" charset="-122"/>
              </a:rPr>
              <a:t>2m≥3k</a:t>
            </a:r>
            <a:r>
              <a:rPr lang="zh-CN" altLang="en-US" sz="2800">
                <a:latin typeface="楷体_GB2312" pitchFamily="49" charset="-122"/>
                <a:ea typeface="楷体_GB2312" pitchFamily="49" charset="-122"/>
              </a:rPr>
              <a:t>，即</a:t>
            </a:r>
            <a:r>
              <a:rPr lang="en-US" altLang="zh-CN" sz="2800">
                <a:latin typeface="楷体_GB2312" pitchFamily="49" charset="-122"/>
                <a:ea typeface="楷体_GB2312" pitchFamily="49" charset="-122"/>
              </a:rPr>
              <a:t>k≤2m/3</a:t>
            </a:r>
            <a:r>
              <a:rPr lang="zh-CN" altLang="en-US" sz="280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a:t>             </a:t>
            </a:r>
            <a:r>
              <a:rPr lang="zh-CN" altLang="en-US" sz="2800">
                <a:latin typeface="楷体_GB2312" pitchFamily="49" charset="-122"/>
                <a:ea typeface="楷体_GB2312" pitchFamily="49" charset="-122"/>
              </a:rPr>
              <a:t>代入欧拉公式有：</a:t>
            </a:r>
          </a:p>
        </p:txBody>
      </p:sp>
      <p:sp>
        <p:nvSpPr>
          <p:cNvPr id="334854" name="Text Box 6"/>
          <p:cNvSpPr txBox="1">
            <a:spLocks noChangeArrowheads="1"/>
          </p:cNvSpPr>
          <p:nvPr/>
        </p:nvSpPr>
        <p:spPr bwMode="auto">
          <a:xfrm>
            <a:off x="1042988" y="5373688"/>
            <a:ext cx="79216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推论</a:t>
            </a:r>
            <a:r>
              <a:rPr lang="en-US" altLang="zh-CN" sz="2800" b="1">
                <a:solidFill>
                  <a:srgbClr val="CC00CC"/>
                </a:solidFill>
                <a:latin typeface="楷体_GB2312" pitchFamily="49" charset="-122"/>
                <a:ea typeface="楷体_GB2312" pitchFamily="49" charset="-122"/>
              </a:rPr>
              <a:t>12.5.1 </a:t>
            </a:r>
            <a:r>
              <a:rPr lang="zh-CN" altLang="en-US" sz="2800" b="1">
                <a:solidFill>
                  <a:srgbClr val="0000FF"/>
                </a:solidFill>
                <a:latin typeface="楷体_GB2312" pitchFamily="49" charset="-122"/>
                <a:ea typeface="楷体_GB2312" pitchFamily="49" charset="-122"/>
              </a:rPr>
              <a:t>任何简单连通平面图中，至少存在一个其度不超过</a:t>
            </a:r>
            <a:r>
              <a:rPr lang="en-US" altLang="zh-CN" sz="2800" b="1">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的结点。</a:t>
            </a:r>
            <a:r>
              <a:rPr lang="zh-CN" altLang="en-US" sz="2800" b="1">
                <a:solidFill>
                  <a:srgbClr val="006600"/>
                </a:solidFill>
                <a:latin typeface="楷体_GB2312" pitchFamily="49" charset="-122"/>
                <a:ea typeface="楷体_GB2312" pitchFamily="49" charset="-122"/>
              </a:rPr>
              <a:t>（教材</a:t>
            </a:r>
            <a:r>
              <a:rPr lang="en-US" altLang="zh-CN" sz="2800" b="1">
                <a:solidFill>
                  <a:srgbClr val="006600"/>
                </a:solidFill>
                <a:latin typeface="楷体_GB2312" pitchFamily="49" charset="-122"/>
                <a:ea typeface="楷体_GB2312" pitchFamily="49" charset="-122"/>
              </a:rPr>
              <a:t>p226</a:t>
            </a:r>
            <a:r>
              <a:rPr lang="zh-CN" altLang="en-US" sz="2800" b="1">
                <a:solidFill>
                  <a:srgbClr val="006600"/>
                </a:solidFill>
                <a:latin typeface="楷体_GB2312" pitchFamily="49" charset="-122"/>
                <a:ea typeface="楷体_GB2312" pitchFamily="49" charset="-122"/>
              </a:rPr>
              <a:t>）</a:t>
            </a:r>
          </a:p>
        </p:txBody>
      </p:sp>
      <p:sp>
        <p:nvSpPr>
          <p:cNvPr id="334855" name="Text Box 7"/>
          <p:cNvSpPr txBox="1">
            <a:spLocks noChangeArrowheads="1"/>
          </p:cNvSpPr>
          <p:nvPr/>
        </p:nvSpPr>
        <p:spPr bwMode="auto">
          <a:xfrm>
            <a:off x="1042988" y="3429000"/>
            <a:ext cx="7777162" cy="1825625"/>
          </a:xfrm>
          <a:prstGeom prst="rect">
            <a:avLst/>
          </a:prstGeom>
          <a:solidFill>
            <a:srgbClr val="FFFF99"/>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证明：</a:t>
            </a:r>
            <a:r>
              <a:rPr lang="zh-CN" altLang="en-US" sz="2800" b="1">
                <a:solidFill>
                  <a:srgbClr val="0000FF"/>
                </a:solidFill>
              </a:rPr>
              <a:t>（反证法）设简单连通图（</a:t>
            </a:r>
            <a:r>
              <a:rPr lang="en-US" altLang="zh-CN" sz="2800" b="1">
                <a:solidFill>
                  <a:srgbClr val="0000FF"/>
                </a:solidFill>
              </a:rPr>
              <a:t>n</a:t>
            </a:r>
            <a:r>
              <a:rPr lang="zh-CN" altLang="en-US" sz="2800" b="1">
                <a:solidFill>
                  <a:srgbClr val="0000FF"/>
                </a:solidFill>
              </a:rPr>
              <a:t>，</a:t>
            </a:r>
            <a:r>
              <a:rPr lang="en-US" altLang="zh-CN" sz="2800" b="1">
                <a:solidFill>
                  <a:srgbClr val="0000FF"/>
                </a:solidFill>
              </a:rPr>
              <a:t>m</a:t>
            </a:r>
            <a:r>
              <a:rPr lang="zh-CN" altLang="en-US" sz="2800" b="1">
                <a:solidFill>
                  <a:srgbClr val="0000FF"/>
                </a:solidFill>
              </a:rPr>
              <a:t>），若全部结点的度均大于</a:t>
            </a:r>
            <a:r>
              <a:rPr lang="en-US" altLang="zh-CN" sz="2800" b="1">
                <a:solidFill>
                  <a:srgbClr val="0000FF"/>
                </a:solidFill>
              </a:rPr>
              <a:t>5</a:t>
            </a:r>
            <a:r>
              <a:rPr lang="zh-CN" altLang="en-US" sz="2800" b="1">
                <a:solidFill>
                  <a:srgbClr val="0000FF"/>
                </a:solidFill>
              </a:rPr>
              <a:t>，则</a:t>
            </a:r>
            <a:r>
              <a:rPr lang="en-US" altLang="zh-CN" sz="2800" b="1">
                <a:solidFill>
                  <a:srgbClr val="0000FF"/>
                </a:solidFill>
              </a:rPr>
              <a:t>2m=∑d(v</a:t>
            </a:r>
            <a:r>
              <a:rPr lang="en-US" altLang="zh-CN" sz="2800" b="1" baseline="-25000">
                <a:solidFill>
                  <a:srgbClr val="0000FF"/>
                </a:solidFill>
              </a:rPr>
              <a:t>i</a:t>
            </a:r>
            <a:r>
              <a:rPr lang="en-US" altLang="zh-CN" sz="2800" b="1">
                <a:solidFill>
                  <a:srgbClr val="0000FF"/>
                </a:solidFill>
              </a:rPr>
              <a:t>) ≥6n</a:t>
            </a:r>
            <a:r>
              <a:rPr lang="zh-CN" altLang="en-US" sz="2800" b="1">
                <a:solidFill>
                  <a:srgbClr val="0000FF"/>
                </a:solidFill>
              </a:rPr>
              <a:t>，即</a:t>
            </a:r>
            <a:r>
              <a:rPr lang="en-US" altLang="zh-CN" sz="2800" b="1">
                <a:solidFill>
                  <a:srgbClr val="0000FF"/>
                </a:solidFill>
              </a:rPr>
              <a:t>m ≥3n</a:t>
            </a:r>
            <a:r>
              <a:rPr lang="zh-CN" altLang="en-US" sz="2800" b="1">
                <a:solidFill>
                  <a:srgbClr val="0000FF"/>
                </a:solidFill>
              </a:rPr>
              <a:t>，代入定理</a:t>
            </a:r>
            <a:r>
              <a:rPr lang="en-US" altLang="zh-CN" sz="2800" b="1">
                <a:solidFill>
                  <a:srgbClr val="0000FF"/>
                </a:solidFill>
              </a:rPr>
              <a:t>12.5</a:t>
            </a:r>
            <a:r>
              <a:rPr lang="zh-CN" altLang="en-US" sz="2800" b="1">
                <a:solidFill>
                  <a:srgbClr val="0000FF"/>
                </a:solidFill>
              </a:rPr>
              <a:t>即：</a:t>
            </a:r>
            <a:r>
              <a:rPr lang="en-US" altLang="zh-CN" sz="2800" b="1">
                <a:solidFill>
                  <a:srgbClr val="0000FF"/>
                </a:solidFill>
              </a:rPr>
              <a:t>3n-6≥3n</a:t>
            </a:r>
            <a:r>
              <a:rPr lang="zh-CN" altLang="en-US" sz="2800" b="1">
                <a:solidFill>
                  <a:srgbClr val="0000FF"/>
                </a:solidFill>
              </a:rPr>
              <a:t>，显然不合理！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5B56F0D4-DE9D-4728-AE10-3EEB1F2B3195}" type="datetime1">
              <a:rPr lang="zh-CN" altLang="en-US"/>
              <a:pPr/>
              <a:t>2017/11/27</a:t>
            </a:fld>
            <a:endParaRPr lang="en-US" altLang="zh-CN"/>
          </a:p>
        </p:txBody>
      </p:sp>
      <p:sp>
        <p:nvSpPr>
          <p:cNvPr id="5" name="页脚占位符 6"/>
          <p:cNvSpPr>
            <a:spLocks noGrp="1"/>
          </p:cNvSpPr>
          <p:nvPr>
            <p:ph type="ftr" sz="quarter" idx="11"/>
          </p:nvPr>
        </p:nvSpPr>
        <p:spPr/>
        <p:txBody>
          <a:bodyPr/>
          <a:lstStyle/>
          <a:p>
            <a:r>
              <a:rPr lang="zh-CN" altLang="en-US"/>
              <a:t>计算机学院</a:t>
            </a:r>
          </a:p>
        </p:txBody>
      </p:sp>
      <p:sp>
        <p:nvSpPr>
          <p:cNvPr id="6" name="灯片编号占位符 7"/>
          <p:cNvSpPr>
            <a:spLocks noGrp="1"/>
          </p:cNvSpPr>
          <p:nvPr>
            <p:ph type="sldNum" sz="quarter" idx="12"/>
          </p:nvPr>
        </p:nvSpPr>
        <p:spPr/>
        <p:txBody>
          <a:bodyPr/>
          <a:lstStyle/>
          <a:p>
            <a:fld id="{080E2101-0964-443F-98C2-7E6AB6F23DD6}" type="slidenum">
              <a:rPr lang="en-US" altLang="zh-CN"/>
              <a:pPr/>
              <a:t>24</a:t>
            </a:fld>
            <a:r>
              <a:rPr lang="en-US" altLang="zh-CN"/>
              <a:t>/57</a:t>
            </a:r>
          </a:p>
        </p:txBody>
      </p:sp>
      <p:sp>
        <p:nvSpPr>
          <p:cNvPr id="353283" name="Text Box 3"/>
          <p:cNvSpPr txBox="1">
            <a:spLocks noChangeArrowheads="1"/>
          </p:cNvSpPr>
          <p:nvPr/>
        </p:nvSpPr>
        <p:spPr bwMode="auto">
          <a:xfrm>
            <a:off x="900113" y="1125538"/>
            <a:ext cx="79216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推论</a:t>
            </a:r>
            <a:r>
              <a:rPr lang="en-US" altLang="zh-CN" sz="2800" b="1" dirty="0">
                <a:solidFill>
                  <a:srgbClr val="CC00CC"/>
                </a:solidFill>
                <a:latin typeface="楷体_GB2312" pitchFamily="49" charset="-122"/>
                <a:ea typeface="楷体_GB2312" pitchFamily="49" charset="-122"/>
              </a:rPr>
              <a:t>12.4.1 </a:t>
            </a:r>
            <a:r>
              <a:rPr lang="zh-CN" altLang="en-US" sz="2800" b="1" dirty="0">
                <a:solidFill>
                  <a:srgbClr val="0000FF"/>
                </a:solidFill>
                <a:latin typeface="楷体_GB2312" pitchFamily="49" charset="-122"/>
                <a:ea typeface="楷体_GB2312" pitchFamily="49" charset="-122"/>
              </a:rPr>
              <a:t>对于具有</a:t>
            </a:r>
            <a:r>
              <a:rPr lang="en-US" altLang="zh-CN" sz="2800" b="1" dirty="0">
                <a:solidFill>
                  <a:srgbClr val="0000FF"/>
                </a:solidFill>
                <a:latin typeface="楷体_GB2312" pitchFamily="49" charset="-122"/>
                <a:ea typeface="楷体_GB2312" pitchFamily="49" charset="-122"/>
              </a:rPr>
              <a:t>k</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k≥2</a:t>
            </a:r>
            <a:r>
              <a:rPr lang="zh-CN" altLang="en-US" sz="2800" b="1" dirty="0">
                <a:solidFill>
                  <a:srgbClr val="0000FF"/>
                </a:solidFill>
                <a:latin typeface="楷体_GB2312" pitchFamily="49" charset="-122"/>
                <a:ea typeface="楷体_GB2312" pitchFamily="49" charset="-122"/>
              </a:rPr>
              <a:t>）个连通分支的平面图</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，有</a:t>
            </a:r>
            <a:r>
              <a:rPr lang="en-US" altLang="zh-CN" sz="2800" b="1" dirty="0">
                <a:solidFill>
                  <a:srgbClr val="0000FF"/>
                </a:solidFill>
                <a:latin typeface="楷体_GB2312" pitchFamily="49" charset="-122"/>
                <a:ea typeface="楷体_GB2312" pitchFamily="49" charset="-122"/>
              </a:rPr>
              <a:t>: n- m+ f=k+1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m</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f</a:t>
            </a:r>
            <a:r>
              <a:rPr lang="zh-CN" altLang="en-US" sz="2800" b="1" dirty="0">
                <a:solidFill>
                  <a:srgbClr val="0000FF"/>
                </a:solidFill>
                <a:latin typeface="楷体_GB2312" pitchFamily="49" charset="-122"/>
                <a:ea typeface="楷体_GB2312" pitchFamily="49" charset="-122"/>
              </a:rPr>
              <a:t>分别为</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的顶点数、边数和面数。</a:t>
            </a:r>
            <a:r>
              <a:rPr lang="zh-CN" altLang="en-US" sz="2800" b="1" dirty="0">
                <a:solidFill>
                  <a:srgbClr val="006600"/>
                </a:solidFill>
                <a:latin typeface="楷体_GB2312" pitchFamily="49" charset="-122"/>
                <a:ea typeface="楷体_GB2312" pitchFamily="49" charset="-122"/>
              </a:rPr>
              <a:t>（教材</a:t>
            </a:r>
            <a:r>
              <a:rPr lang="en-US" altLang="zh-CN" sz="2800" b="1" dirty="0" smtClean="0">
                <a:solidFill>
                  <a:srgbClr val="006600"/>
                </a:solidFill>
                <a:latin typeface="楷体_GB2312" pitchFamily="49" charset="-122"/>
                <a:ea typeface="楷体_GB2312" pitchFamily="49" charset="-122"/>
              </a:rPr>
              <a:t>p158</a:t>
            </a:r>
            <a:r>
              <a:rPr lang="zh-CN" altLang="en-US" sz="2800" b="1" dirty="0" smtClean="0">
                <a:solidFill>
                  <a:srgbClr val="006600"/>
                </a:solidFill>
                <a:latin typeface="楷体_GB2312" pitchFamily="49" charset="-122"/>
                <a:ea typeface="楷体_GB2312" pitchFamily="49" charset="-122"/>
              </a:rPr>
              <a:t>）</a:t>
            </a:r>
            <a:endParaRPr lang="zh-CN" altLang="en-US" sz="2800" b="1" dirty="0">
              <a:solidFill>
                <a:srgbClr val="006600"/>
              </a:solidFill>
              <a:latin typeface="楷体_GB2312" pitchFamily="49" charset="-122"/>
              <a:ea typeface="楷体_GB2312" pitchFamily="49" charset="-122"/>
            </a:endParaRPr>
          </a:p>
        </p:txBody>
      </p:sp>
      <p:sp>
        <p:nvSpPr>
          <p:cNvPr id="353284" name="Rectangle 4"/>
          <p:cNvSpPr>
            <a:spLocks noGrp="1" noChangeArrowheads="1"/>
          </p:cNvSpPr>
          <p:nvPr>
            <p:ph type="title"/>
          </p:nvPr>
        </p:nvSpPr>
        <p:spPr/>
        <p:txBody>
          <a:bodyPr/>
          <a:lstStyle/>
          <a:p>
            <a:endParaRPr lang="zh-CN"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C02354C4-2559-4EFA-BE52-50F34F9DE64C}" type="datetime1">
              <a:rPr lang="zh-CN" altLang="en-US"/>
              <a:pPr/>
              <a:t>2017/11/27</a:t>
            </a:fld>
            <a:endParaRPr lang="en-US" altLang="zh-CN"/>
          </a:p>
        </p:txBody>
      </p:sp>
      <p:sp>
        <p:nvSpPr>
          <p:cNvPr id="9" name="页脚占位符 6"/>
          <p:cNvSpPr>
            <a:spLocks noGrp="1"/>
          </p:cNvSpPr>
          <p:nvPr>
            <p:ph type="ftr" sz="quarter" idx="11"/>
          </p:nvPr>
        </p:nvSpPr>
        <p:spPr/>
        <p:txBody>
          <a:bodyPr/>
          <a:lstStyle/>
          <a:p>
            <a:r>
              <a:rPr lang="zh-CN" altLang="en-US"/>
              <a:t>计算机学院</a:t>
            </a:r>
          </a:p>
        </p:txBody>
      </p:sp>
      <p:sp>
        <p:nvSpPr>
          <p:cNvPr id="10" name="灯片编号占位符 7"/>
          <p:cNvSpPr>
            <a:spLocks noGrp="1"/>
          </p:cNvSpPr>
          <p:nvPr>
            <p:ph type="sldNum" sz="quarter" idx="12"/>
          </p:nvPr>
        </p:nvSpPr>
        <p:spPr/>
        <p:txBody>
          <a:bodyPr/>
          <a:lstStyle/>
          <a:p>
            <a:fld id="{5A8D95B9-BF45-41EE-B73D-7A080CA28899}" type="slidenum">
              <a:rPr lang="en-US" altLang="zh-CN"/>
              <a:pPr/>
              <a:t>25</a:t>
            </a:fld>
            <a:r>
              <a:rPr lang="en-US" altLang="zh-CN"/>
              <a:t>/57</a:t>
            </a:r>
          </a:p>
        </p:txBody>
      </p:sp>
      <p:sp>
        <p:nvSpPr>
          <p:cNvPr id="349189" name="Rectangle 5"/>
          <p:cNvSpPr>
            <a:spLocks noChangeArrowheads="1"/>
          </p:cNvSpPr>
          <p:nvPr/>
        </p:nvSpPr>
        <p:spPr bwMode="auto">
          <a:xfrm>
            <a:off x="971550" y="2781300"/>
            <a:ext cx="7773988" cy="327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dirty="0">
                <a:solidFill>
                  <a:srgbClr val="CC00CC"/>
                </a:solidFill>
                <a:latin typeface="黑体" pitchFamily="2" charset="-122"/>
                <a:ea typeface="黑体" pitchFamily="2" charset="-122"/>
              </a:rPr>
              <a:t>  </a:t>
            </a:r>
            <a:r>
              <a:rPr lang="zh-CN" altLang="en-US" b="1" dirty="0">
                <a:latin typeface="黑体" pitchFamily="2" charset="-122"/>
                <a:ea typeface="黑体" pitchFamily="2" charset="-122"/>
              </a:rPr>
              <a:t>证明：</a:t>
            </a:r>
            <a:r>
              <a:rPr lang="zh-CN" altLang="en-US" b="1" dirty="0">
                <a:latin typeface="楷体_GB2312" pitchFamily="49" charset="-122"/>
                <a:ea typeface="楷体_GB2312" pitchFamily="49" charset="-122"/>
              </a:rPr>
              <a:t>设</a:t>
            </a:r>
            <a:r>
              <a:rPr lang="en-US" altLang="zh-CN" b="1" dirty="0">
                <a:latin typeface="楷体_GB2312" pitchFamily="49" charset="-122"/>
                <a:ea typeface="楷体_GB2312" pitchFamily="49" charset="-122"/>
              </a:rPr>
              <a:t>G</a:t>
            </a:r>
            <a:r>
              <a:rPr lang="zh-CN" altLang="en-US" b="1" dirty="0">
                <a:latin typeface="楷体_GB2312" pitchFamily="49" charset="-122"/>
                <a:ea typeface="楷体_GB2312" pitchFamily="49" charset="-122"/>
              </a:rPr>
              <a:t>的连通分支分别为</a:t>
            </a:r>
            <a:r>
              <a:rPr lang="en-US" altLang="zh-CN" b="1" dirty="0">
                <a:latin typeface="楷体_GB2312" pitchFamily="49" charset="-122"/>
                <a:ea typeface="楷体_GB2312" pitchFamily="49" charset="-122"/>
              </a:rPr>
              <a:t>G</a:t>
            </a:r>
            <a:r>
              <a:rPr lang="en-US" altLang="zh-CN" b="1" baseline="-25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,G</a:t>
            </a:r>
            <a:r>
              <a:rPr lang="en-US" altLang="zh-CN" b="1" baseline="-25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a:t>
            </a:r>
            <a:r>
              <a:rPr lang="en-US" altLang="zh-CN" b="1" dirty="0">
                <a:latin typeface="Times New Roman"/>
                <a:ea typeface="楷体_GB2312" pitchFamily="49" charset="-122"/>
              </a:rPr>
              <a:t>…</a:t>
            </a:r>
            <a:r>
              <a:rPr lang="en-US" altLang="zh-CN" b="1" dirty="0" err="1">
                <a:latin typeface="楷体_GB2312" pitchFamily="49" charset="-122"/>
                <a:ea typeface="楷体_GB2312" pitchFamily="49" charset="-122"/>
              </a:rPr>
              <a:t>G</a:t>
            </a:r>
            <a:r>
              <a:rPr lang="en-US" altLang="zh-CN" b="1" baseline="-25000" dirty="0" err="1">
                <a:latin typeface="楷体_GB2312" pitchFamily="49" charset="-122"/>
                <a:ea typeface="楷体_GB2312" pitchFamily="49" charset="-122"/>
              </a:rPr>
              <a:t>i</a:t>
            </a:r>
            <a:r>
              <a:rPr lang="en-US" altLang="zh-CN" b="1" dirty="0">
                <a:latin typeface="Times New Roman"/>
                <a:ea typeface="楷体_GB2312" pitchFamily="49" charset="-122"/>
              </a:rPr>
              <a:t>…</a:t>
            </a:r>
            <a:r>
              <a:rPr lang="en-US" altLang="zh-CN" b="1" dirty="0" err="1">
                <a:latin typeface="楷体_GB2312" pitchFamily="49" charset="-122"/>
                <a:ea typeface="楷体_GB2312" pitchFamily="49" charset="-122"/>
              </a:rPr>
              <a:t>G</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并设</a:t>
            </a:r>
            <a:r>
              <a:rPr lang="en-US" altLang="zh-CN" b="1" dirty="0" err="1">
                <a:latin typeface="楷体_GB2312" pitchFamily="49" charset="-122"/>
                <a:ea typeface="楷体_GB2312" pitchFamily="49" charset="-122"/>
              </a:rPr>
              <a:t>G</a:t>
            </a:r>
            <a:r>
              <a:rPr lang="en-US" altLang="zh-CN" b="1" baseline="-25000"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的顶点数、边数、面数分别为：</a:t>
            </a:r>
            <a:r>
              <a:rPr lang="en-US" altLang="zh-CN" b="1" dirty="0" err="1">
                <a:latin typeface="楷体_GB2312" pitchFamily="49" charset="-122"/>
                <a:ea typeface="楷体_GB2312" pitchFamily="49" charset="-122"/>
              </a:rPr>
              <a:t>n</a:t>
            </a:r>
            <a:r>
              <a:rPr lang="en-US" altLang="zh-CN" b="1" baseline="-25000" dirty="0" err="1">
                <a:latin typeface="楷体_GB2312" pitchFamily="49" charset="-122"/>
                <a:ea typeface="楷体_GB2312" pitchFamily="49" charset="-122"/>
              </a:rPr>
              <a:t>i</a:t>
            </a:r>
            <a:r>
              <a:rPr lang="en-US" altLang="zh-CN" b="1" dirty="0" err="1">
                <a:latin typeface="楷体_GB2312" pitchFamily="49" charset="-122"/>
                <a:ea typeface="楷体_GB2312" pitchFamily="49" charset="-122"/>
              </a:rPr>
              <a:t>,m</a:t>
            </a:r>
            <a:r>
              <a:rPr lang="en-US" altLang="zh-CN" b="1" baseline="-25000"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f</a:t>
            </a:r>
            <a:r>
              <a:rPr lang="en-US" altLang="zh-CN" b="1" baseline="-25000" dirty="0">
                <a:latin typeface="楷体_GB2312" pitchFamily="49" charset="-122"/>
                <a:ea typeface="楷体_GB2312" pitchFamily="49" charset="-122"/>
              </a:rPr>
              <a:t>i</a:t>
            </a:r>
            <a:r>
              <a:rPr lang="zh-CN" altLang="en-US" b="1" dirty="0">
                <a:latin typeface="楷体_GB2312" pitchFamily="49" charset="-122"/>
                <a:ea typeface="楷体_GB2312" pitchFamily="49" charset="-122"/>
              </a:rPr>
              <a:t>。对于每个分支，由欧拉公式可知：</a:t>
            </a:r>
            <a:r>
              <a:rPr lang="en-US" altLang="zh-CN" b="1" dirty="0" err="1">
                <a:latin typeface="楷体_GB2312" pitchFamily="49" charset="-122"/>
                <a:ea typeface="楷体_GB2312" pitchFamily="49" charset="-122"/>
              </a:rPr>
              <a:t>n</a:t>
            </a:r>
            <a:r>
              <a:rPr lang="en-US" altLang="zh-CN" b="1" baseline="-25000" dirty="0" err="1">
                <a:latin typeface="楷体_GB2312" pitchFamily="49" charset="-122"/>
                <a:ea typeface="楷体_GB2312" pitchFamily="49" charset="-122"/>
              </a:rPr>
              <a:t>i</a:t>
            </a:r>
            <a:r>
              <a:rPr lang="en-US" altLang="zh-CN" b="1" dirty="0" err="1">
                <a:latin typeface="楷体_GB2312" pitchFamily="49" charset="-122"/>
                <a:ea typeface="楷体_GB2312" pitchFamily="49" charset="-122"/>
              </a:rPr>
              <a:t>-m</a:t>
            </a:r>
            <a:r>
              <a:rPr lang="en-US" altLang="zh-CN" b="1" baseline="-25000" dirty="0" err="1">
                <a:latin typeface="楷体_GB2312" pitchFamily="49" charset="-122"/>
                <a:ea typeface="楷体_GB2312" pitchFamily="49" charset="-122"/>
              </a:rPr>
              <a:t>i</a:t>
            </a:r>
            <a:r>
              <a:rPr lang="en-US" altLang="zh-CN" b="1" dirty="0" err="1">
                <a:latin typeface="楷体_GB2312" pitchFamily="49" charset="-122"/>
                <a:ea typeface="楷体_GB2312" pitchFamily="49" charset="-122"/>
              </a:rPr>
              <a:t>+f</a:t>
            </a:r>
            <a:r>
              <a:rPr lang="en-US" altLang="zh-CN" b="1" baseline="-25000" dirty="0" err="1">
                <a:latin typeface="楷体_GB2312" pitchFamily="49" charset="-122"/>
                <a:ea typeface="楷体_GB2312" pitchFamily="49" charset="-122"/>
              </a:rPr>
              <a:t>i</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。由于每个</a:t>
            </a:r>
            <a:r>
              <a:rPr lang="en-US" altLang="zh-CN" b="1" dirty="0" err="1">
                <a:latin typeface="楷体_GB2312" pitchFamily="49" charset="-122"/>
                <a:ea typeface="楷体_GB2312" pitchFamily="49" charset="-122"/>
              </a:rPr>
              <a:t>G</a:t>
            </a:r>
            <a:r>
              <a:rPr lang="en-US" altLang="zh-CN" b="1" baseline="-25000"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有一个外部面，而</a:t>
            </a:r>
            <a:r>
              <a:rPr lang="en-US" altLang="zh-CN" b="1" dirty="0">
                <a:latin typeface="楷体_GB2312" pitchFamily="49" charset="-122"/>
                <a:ea typeface="楷体_GB2312" pitchFamily="49" charset="-122"/>
              </a:rPr>
              <a:t>G</a:t>
            </a:r>
            <a:r>
              <a:rPr lang="zh-CN" altLang="en-US" b="1" dirty="0">
                <a:latin typeface="楷体_GB2312" pitchFamily="49" charset="-122"/>
                <a:ea typeface="楷体_GB2312" pitchFamily="49" charset="-122"/>
              </a:rPr>
              <a:t>只有一个外部面，所以</a:t>
            </a:r>
            <a:r>
              <a:rPr lang="en-US" altLang="zh-CN" b="1" dirty="0">
                <a:latin typeface="楷体_GB2312" pitchFamily="49" charset="-122"/>
                <a:ea typeface="楷体_GB2312" pitchFamily="49" charset="-122"/>
              </a:rPr>
              <a:t>G</a:t>
            </a:r>
            <a:r>
              <a:rPr lang="zh-CN" altLang="en-US" b="1" dirty="0">
                <a:latin typeface="楷体_GB2312" pitchFamily="49" charset="-122"/>
                <a:ea typeface="楷体_GB2312" pitchFamily="49" charset="-122"/>
              </a:rPr>
              <a:t>的面数</a:t>
            </a:r>
            <a:r>
              <a:rPr lang="en-US" altLang="zh-CN" b="1" dirty="0">
                <a:latin typeface="楷体_GB2312" pitchFamily="49" charset="-122"/>
                <a:ea typeface="楷体_GB2312" pitchFamily="49" charset="-122"/>
              </a:rPr>
              <a:t>f=       </a:t>
            </a:r>
            <a:r>
              <a:rPr lang="zh-CN" altLang="en-US"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latin typeface="楷体_GB2312" pitchFamily="49" charset="-122"/>
                <a:ea typeface="楷体_GB2312" pitchFamily="49" charset="-122"/>
              </a:rPr>
              <a:t>  而         </a:t>
            </a:r>
            <a:r>
              <a:rPr lang="zh-CN" altLang="en-US" b="1" dirty="0" smtClean="0">
                <a:latin typeface="楷体_GB2312" pitchFamily="49" charset="-122"/>
                <a:ea typeface="楷体_GB2312" pitchFamily="49" charset="-122"/>
              </a:rPr>
              <a:t>          ，</a:t>
            </a:r>
            <a:r>
              <a:rPr lang="zh-CN" altLang="en-US" b="1" dirty="0">
                <a:latin typeface="楷体_GB2312" pitchFamily="49" charset="-122"/>
                <a:ea typeface="楷体_GB2312" pitchFamily="49" charset="-122"/>
              </a:rPr>
              <a:t>所以：</a:t>
            </a:r>
          </a:p>
          <a:p>
            <a:pPr marL="342900" indent="-342900" algn="just">
              <a:lnSpc>
                <a:spcPct val="120000"/>
              </a:lnSpc>
              <a:buClr>
                <a:srgbClr val="00FF00"/>
              </a:buClr>
              <a:buFont typeface="Wingdings" pitchFamily="2" charset="2"/>
              <a:buNone/>
            </a:pPr>
            <a:r>
              <a:rPr lang="zh-CN" altLang="en-US" b="1" dirty="0">
                <a:latin typeface="楷体_GB2312" pitchFamily="49" charset="-122"/>
                <a:ea typeface="楷体_GB2312" pitchFamily="49" charset="-122"/>
              </a:rPr>
              <a:t>  整理即可得到</a:t>
            </a:r>
            <a:r>
              <a:rPr lang="zh-CN" altLang="en-US" b="1" dirty="0" smtClean="0">
                <a:latin typeface="楷体_GB2312" pitchFamily="49" charset="-122"/>
                <a:ea typeface="楷体_GB2312" pitchFamily="49" charset="-122"/>
              </a:rPr>
              <a:t>：</a:t>
            </a:r>
            <a:endParaRPr lang="en-US" altLang="zh-CN" b="1" dirty="0" smtClean="0">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r>
              <a:rPr lang="en-US" altLang="zh-CN" b="1" dirty="0" smtClean="0">
                <a:latin typeface="楷体_GB2312" pitchFamily="49" charset="-122"/>
                <a:ea typeface="楷体_GB2312" pitchFamily="49" charset="-122"/>
              </a:rPr>
              <a:t>   </a:t>
            </a:r>
            <a:r>
              <a:rPr lang="en-US" altLang="zh-CN" b="1" dirty="0" err="1" smtClean="0">
                <a:latin typeface="楷体_GB2312" pitchFamily="49" charset="-122"/>
                <a:ea typeface="楷体_GB2312" pitchFamily="49" charset="-122"/>
              </a:rPr>
              <a:t>n-m+f</a:t>
            </a:r>
            <a:r>
              <a:rPr lang="en-US" altLang="zh-CN" b="1" dirty="0" smtClean="0">
                <a:latin typeface="楷体_GB2312" pitchFamily="49" charset="-122"/>
                <a:ea typeface="楷体_GB2312" pitchFamily="49" charset="-122"/>
              </a:rPr>
              <a:t>=k+1</a:t>
            </a:r>
            <a:endParaRPr lang="en-US" altLang="zh-CN" b="1" dirty="0"/>
          </a:p>
        </p:txBody>
      </p:sp>
      <p:sp>
        <p:nvSpPr>
          <p:cNvPr id="349190" name="Text Box 6"/>
          <p:cNvSpPr txBox="1">
            <a:spLocks noChangeArrowheads="1"/>
          </p:cNvSpPr>
          <p:nvPr/>
        </p:nvSpPr>
        <p:spPr bwMode="auto">
          <a:xfrm>
            <a:off x="900113" y="1125538"/>
            <a:ext cx="79216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推论</a:t>
            </a:r>
            <a:r>
              <a:rPr lang="en-US" altLang="zh-CN" sz="2800" b="1">
                <a:solidFill>
                  <a:srgbClr val="CC00CC"/>
                </a:solidFill>
                <a:latin typeface="楷体_GB2312" pitchFamily="49" charset="-122"/>
                <a:ea typeface="楷体_GB2312" pitchFamily="49" charset="-122"/>
              </a:rPr>
              <a:t>12.4.1 </a:t>
            </a:r>
            <a:r>
              <a:rPr lang="zh-CN" altLang="en-US" sz="2800" b="1">
                <a:solidFill>
                  <a:srgbClr val="0000FF"/>
                </a:solidFill>
                <a:latin typeface="楷体_GB2312" pitchFamily="49" charset="-122"/>
                <a:ea typeface="楷体_GB2312" pitchFamily="49" charset="-122"/>
              </a:rPr>
              <a:t>对于具有</a:t>
            </a:r>
            <a:r>
              <a:rPr lang="en-US" altLang="zh-CN" sz="2800" b="1">
                <a:solidFill>
                  <a:srgbClr val="0000FF"/>
                </a:solidFill>
                <a:latin typeface="楷体_GB2312" pitchFamily="49" charset="-122"/>
                <a:ea typeface="楷体_GB2312" pitchFamily="49" charset="-122"/>
              </a:rPr>
              <a:t>k</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k≥2</a:t>
            </a:r>
            <a:r>
              <a:rPr lang="zh-CN" altLang="en-US" sz="2800" b="1">
                <a:solidFill>
                  <a:srgbClr val="0000FF"/>
                </a:solidFill>
                <a:latin typeface="楷体_GB2312" pitchFamily="49" charset="-122"/>
                <a:ea typeface="楷体_GB2312" pitchFamily="49" charset="-122"/>
              </a:rPr>
              <a:t>）个连通分支的平面图</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，有</a:t>
            </a:r>
            <a:r>
              <a:rPr lang="en-US" altLang="zh-CN" sz="2800" b="1">
                <a:solidFill>
                  <a:srgbClr val="0000FF"/>
                </a:solidFill>
                <a:latin typeface="楷体_GB2312" pitchFamily="49" charset="-122"/>
                <a:ea typeface="楷体_GB2312" pitchFamily="49" charset="-122"/>
              </a:rPr>
              <a:t>: n- m+ f=k+1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m</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f</a:t>
            </a:r>
            <a:r>
              <a:rPr lang="zh-CN" altLang="en-US" sz="2800" b="1">
                <a:solidFill>
                  <a:srgbClr val="0000FF"/>
                </a:solidFill>
                <a:latin typeface="楷体_GB2312" pitchFamily="49" charset="-122"/>
                <a:ea typeface="楷体_GB2312" pitchFamily="49" charset="-122"/>
              </a:rPr>
              <a:t>分别为</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的顶点数、边数和面数。</a:t>
            </a:r>
            <a:r>
              <a:rPr lang="zh-CN" altLang="en-US" sz="2800" b="1">
                <a:solidFill>
                  <a:srgbClr val="006600"/>
                </a:solidFill>
                <a:latin typeface="楷体_GB2312" pitchFamily="49" charset="-122"/>
                <a:ea typeface="楷体_GB2312" pitchFamily="49" charset="-122"/>
              </a:rPr>
              <a:t>（教材</a:t>
            </a:r>
            <a:r>
              <a:rPr lang="en-US" altLang="zh-CN" sz="2800" b="1">
                <a:solidFill>
                  <a:srgbClr val="006600"/>
                </a:solidFill>
                <a:latin typeface="楷体_GB2312" pitchFamily="49" charset="-122"/>
                <a:ea typeface="楷体_GB2312" pitchFamily="49" charset="-122"/>
              </a:rPr>
              <a:t>p226</a:t>
            </a:r>
            <a:r>
              <a:rPr lang="zh-CN" altLang="en-US" sz="2800" b="1">
                <a:solidFill>
                  <a:srgbClr val="006600"/>
                </a:solidFill>
                <a:latin typeface="楷体_GB2312" pitchFamily="49" charset="-122"/>
                <a:ea typeface="楷体_GB2312" pitchFamily="49" charset="-122"/>
              </a:rPr>
              <a:t>）</a:t>
            </a:r>
          </a:p>
        </p:txBody>
      </p:sp>
      <p:sp>
        <p:nvSpPr>
          <p:cNvPr id="349198" name="Rectangle 14"/>
          <p:cNvSpPr>
            <a:spLocks noGrp="1" noChangeArrowheads="1"/>
          </p:cNvSpPr>
          <p:nvPr>
            <p:ph type="title"/>
          </p:nvPr>
        </p:nvSpPr>
        <p:spPr/>
        <p:txBody>
          <a:bodyPr/>
          <a:lstStyle/>
          <a:p>
            <a:endParaRPr lang="zh-CN" altLang="zh-CN"/>
          </a:p>
        </p:txBody>
      </p:sp>
      <p:graphicFrame>
        <p:nvGraphicFramePr>
          <p:cNvPr id="349192" name="Object 8"/>
          <p:cNvGraphicFramePr>
            <a:graphicFrameLocks noGrp="1" noChangeAspect="1"/>
          </p:cNvGraphicFramePr>
          <p:nvPr>
            <p:ph sz="half" idx="1"/>
          </p:nvPr>
        </p:nvGraphicFramePr>
        <p:xfrm>
          <a:off x="1835150" y="4657725"/>
          <a:ext cx="865188" cy="498475"/>
        </p:xfrm>
        <a:graphic>
          <a:graphicData uri="http://schemas.openxmlformats.org/presentationml/2006/ole">
            <mc:AlternateContent xmlns:mc="http://schemas.openxmlformats.org/markup-compatibility/2006">
              <mc:Choice xmlns:v="urn:schemas-microsoft-com:vml" Requires="v">
                <p:oleObj spid="_x0000_s349221" name="Equation" r:id="rId3" imgW="749160" imgH="431640" progId="Equation.DSMT4">
                  <p:embed/>
                </p:oleObj>
              </mc:Choice>
              <mc:Fallback>
                <p:oleObj name="Equation" r:id="rId3" imgW="749160" imgH="4316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657725"/>
                        <a:ext cx="8651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4" name="Object 10"/>
          <p:cNvGraphicFramePr>
            <a:graphicFrameLocks noGrp="1" noChangeAspect="1"/>
          </p:cNvGraphicFramePr>
          <p:nvPr>
            <p:ph sz="quarter" idx="2"/>
            <p:extLst>
              <p:ext uri="{D42A27DB-BD31-4B8C-83A1-F6EECF244321}">
                <p14:modId xmlns:p14="http://schemas.microsoft.com/office/powerpoint/2010/main" val="373346623"/>
              </p:ext>
            </p:extLst>
          </p:nvPr>
        </p:nvGraphicFramePr>
        <p:xfrm>
          <a:off x="2771800" y="4581128"/>
          <a:ext cx="1584325" cy="561975"/>
        </p:xfrm>
        <a:graphic>
          <a:graphicData uri="http://schemas.openxmlformats.org/presentationml/2006/ole">
            <mc:AlternateContent xmlns:mc="http://schemas.openxmlformats.org/markup-compatibility/2006">
              <mc:Choice xmlns:v="urn:schemas-microsoft-com:vml" Requires="v">
                <p:oleObj spid="_x0000_s349222" name="Equation" r:id="rId5" imgW="1218960" imgH="431640" progId="Equation.DSMT4">
                  <p:embed/>
                </p:oleObj>
              </mc:Choice>
              <mc:Fallback>
                <p:oleObj name="Equation" r:id="rId5" imgW="1218960" imgH="431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581128"/>
                        <a:ext cx="15843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7" name="Object 13"/>
          <p:cNvGraphicFramePr>
            <a:graphicFrameLocks noGrp="1" noChangeAspect="1"/>
          </p:cNvGraphicFramePr>
          <p:nvPr>
            <p:ph sz="quarter" idx="3"/>
            <p:extLst>
              <p:ext uri="{D42A27DB-BD31-4B8C-83A1-F6EECF244321}">
                <p14:modId xmlns:p14="http://schemas.microsoft.com/office/powerpoint/2010/main" val="3876103174"/>
              </p:ext>
            </p:extLst>
          </p:nvPr>
        </p:nvGraphicFramePr>
        <p:xfrm>
          <a:off x="3419872" y="5157192"/>
          <a:ext cx="4103687" cy="469900"/>
        </p:xfrm>
        <a:graphic>
          <a:graphicData uri="http://schemas.openxmlformats.org/presentationml/2006/ole">
            <mc:AlternateContent xmlns:mc="http://schemas.openxmlformats.org/markup-compatibility/2006">
              <mc:Choice xmlns:v="urn:schemas-microsoft-com:vml" Requires="v">
                <p:oleObj spid="_x0000_s349223" name="Equation" r:id="rId7" imgW="3771720" imgH="431640" progId="Equation.DSMT4">
                  <p:embed/>
                </p:oleObj>
              </mc:Choice>
              <mc:Fallback>
                <p:oleObj name="Equation" r:id="rId7" imgW="3771720" imgH="43164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5157192"/>
                        <a:ext cx="41036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BAE67FF7-0F63-4DD1-8EFF-109FAE72C5CA}" type="datetime1">
              <a:rPr lang="zh-CN" altLang="en-US"/>
              <a:pPr/>
              <a:t>2017/11/27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28ADD2C1-DA81-4410-9B9C-2269EF7C1AD2}" type="slidenum">
              <a:rPr lang="en-US" altLang="zh-CN"/>
              <a:pPr/>
              <a:t>26</a:t>
            </a:fld>
            <a:r>
              <a:rPr lang="en-US" altLang="zh-CN"/>
              <a:t>/57</a:t>
            </a:r>
          </a:p>
        </p:txBody>
      </p:sp>
      <p:sp>
        <p:nvSpPr>
          <p:cNvPr id="174082" name="Rectangle 2"/>
          <p:cNvSpPr>
            <a:spLocks noGrp="1" noChangeArrowheads="1"/>
          </p:cNvSpPr>
          <p:nvPr>
            <p:ph type="title"/>
          </p:nvPr>
        </p:nvSpPr>
        <p:spPr/>
        <p:txBody>
          <a:bodyPr/>
          <a:lstStyle/>
          <a:p>
            <a:endParaRPr lang="zh-CN" altLang="zh-CN"/>
          </a:p>
        </p:txBody>
      </p:sp>
      <p:sp>
        <p:nvSpPr>
          <p:cNvPr id="174083" name="Rectangle 3"/>
          <p:cNvSpPr>
            <a:spLocks noGrp="1" noChangeArrowheads="1"/>
          </p:cNvSpPr>
          <p:nvPr>
            <p:ph type="body" idx="1"/>
          </p:nvPr>
        </p:nvSpPr>
        <p:spPr>
          <a:xfrm>
            <a:off x="1042988" y="1196975"/>
            <a:ext cx="7608887" cy="1098550"/>
          </a:xfrm>
        </p:spPr>
        <p:txBody>
          <a:bodyPr/>
          <a:lstStyle/>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围长：</a:t>
            </a:r>
            <a:r>
              <a:rPr lang="zh-CN" altLang="en-US" dirty="0">
                <a:solidFill>
                  <a:srgbClr val="0000FF"/>
                </a:solidFill>
                <a:latin typeface="楷体_GB2312" pitchFamily="49" charset="-122"/>
                <a:ea typeface="楷体_GB2312" pitchFamily="49" charset="-122"/>
              </a:rPr>
              <a:t>一个图的围长为它包含的</a:t>
            </a:r>
            <a:r>
              <a:rPr lang="zh-CN" altLang="en-US" dirty="0">
                <a:solidFill>
                  <a:srgbClr val="CC00CC"/>
                </a:solidFill>
                <a:latin typeface="楷体_GB2312" pitchFamily="49" charset="-122"/>
                <a:ea typeface="楷体_GB2312" pitchFamily="49" charset="-122"/>
              </a:rPr>
              <a:t>最短圈的长度</a:t>
            </a:r>
            <a:r>
              <a:rPr lang="zh-CN" altLang="en-US" dirty="0">
                <a:solidFill>
                  <a:srgbClr val="0000FF"/>
                </a:solidFill>
                <a:latin typeface="楷体_GB2312" pitchFamily="49" charset="-122"/>
                <a:ea typeface="楷体_GB2312" pitchFamily="49" charset="-122"/>
              </a:rPr>
              <a:t>。</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一个图若不含圈，则规定其围长为无穷大。</a:t>
            </a:r>
          </a:p>
        </p:txBody>
      </p:sp>
      <p:sp>
        <p:nvSpPr>
          <p:cNvPr id="174084" name="Rectangle 4"/>
          <p:cNvSpPr>
            <a:spLocks noChangeArrowheads="1"/>
          </p:cNvSpPr>
          <p:nvPr/>
        </p:nvSpPr>
        <p:spPr bwMode="auto">
          <a:xfrm>
            <a:off x="900113" y="2781300"/>
            <a:ext cx="79184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B2B2B2"/>
              </a:buClr>
              <a:buFont typeface="Wingdings" pitchFamily="2" charset="2"/>
              <a:buChar char="n"/>
            </a:pPr>
            <a:r>
              <a:rPr lang="zh-CN" altLang="en-US" sz="2800" b="1" dirty="0">
                <a:solidFill>
                  <a:srgbClr val="B2B2B2"/>
                </a:solidFill>
                <a:latin typeface="楷体_GB2312" pitchFamily="49" charset="-122"/>
                <a:ea typeface="楷体_GB2312" pitchFamily="49" charset="-122"/>
              </a:rPr>
              <a:t>定理</a:t>
            </a:r>
            <a:r>
              <a:rPr lang="en-US" altLang="zh-CN" sz="2800" b="1" dirty="0">
                <a:solidFill>
                  <a:srgbClr val="B2B2B2"/>
                </a:solidFill>
                <a:latin typeface="楷体_GB2312" pitchFamily="49" charset="-122"/>
                <a:ea typeface="楷体_GB2312" pitchFamily="49" charset="-122"/>
              </a:rPr>
              <a:t>12.6 </a:t>
            </a:r>
            <a:r>
              <a:rPr lang="zh-CN" altLang="en-US" sz="2800" b="1" dirty="0">
                <a:solidFill>
                  <a:srgbClr val="B2B2B2"/>
                </a:solidFill>
                <a:latin typeface="楷体_GB2312" pitchFamily="49" charset="-122"/>
                <a:ea typeface="楷体_GB2312" pitchFamily="49" charset="-122"/>
              </a:rPr>
              <a:t>设</a:t>
            </a:r>
            <a:r>
              <a:rPr lang="en-US" altLang="zh-CN" sz="2800" b="1" dirty="0">
                <a:solidFill>
                  <a:srgbClr val="B2B2B2"/>
                </a:solidFill>
                <a:latin typeface="楷体_GB2312" pitchFamily="49" charset="-122"/>
                <a:ea typeface="楷体_GB2312" pitchFamily="49" charset="-122"/>
              </a:rPr>
              <a:t>G</a:t>
            </a:r>
            <a:r>
              <a:rPr lang="zh-CN" altLang="en-US" sz="2800" b="1" dirty="0">
                <a:solidFill>
                  <a:srgbClr val="B2B2B2"/>
                </a:solidFill>
                <a:latin typeface="楷体_GB2312" pitchFamily="49" charset="-122"/>
                <a:ea typeface="楷体_GB2312" pitchFamily="49" charset="-122"/>
              </a:rPr>
              <a:t>是一个</a:t>
            </a:r>
            <a:r>
              <a:rPr lang="en-US" altLang="zh-CN" sz="2800" b="1" dirty="0">
                <a:solidFill>
                  <a:srgbClr val="B2B2B2"/>
                </a:solidFill>
                <a:latin typeface="楷体_GB2312" pitchFamily="49" charset="-122"/>
                <a:ea typeface="楷体_GB2312" pitchFamily="49" charset="-122"/>
              </a:rPr>
              <a:t>(</a:t>
            </a:r>
            <a:r>
              <a:rPr lang="en-US" altLang="zh-CN" sz="2800" b="1" dirty="0" err="1">
                <a:solidFill>
                  <a:srgbClr val="B2B2B2"/>
                </a:solidFill>
                <a:latin typeface="楷体_GB2312" pitchFamily="49" charset="-122"/>
                <a:ea typeface="楷体_GB2312" pitchFamily="49" charset="-122"/>
              </a:rPr>
              <a:t>n,m</a:t>
            </a:r>
            <a:r>
              <a:rPr lang="en-US" altLang="zh-CN" sz="2800" b="1" dirty="0">
                <a:solidFill>
                  <a:srgbClr val="B2B2B2"/>
                </a:solidFill>
                <a:latin typeface="楷体_GB2312" pitchFamily="49" charset="-122"/>
                <a:ea typeface="楷体_GB2312" pitchFamily="49" charset="-122"/>
              </a:rPr>
              <a:t>)</a:t>
            </a:r>
            <a:r>
              <a:rPr lang="zh-CN" altLang="en-US" sz="2800" b="1" dirty="0">
                <a:solidFill>
                  <a:srgbClr val="B2B2B2"/>
                </a:solidFill>
                <a:latin typeface="楷体_GB2312" pitchFamily="49" charset="-122"/>
                <a:ea typeface="楷体_GB2312" pitchFamily="49" charset="-122"/>
              </a:rPr>
              <a:t>简单连通平面图，其围长</a:t>
            </a:r>
            <a:r>
              <a:rPr lang="en-US" altLang="zh-CN" sz="2800" b="1" dirty="0">
                <a:solidFill>
                  <a:srgbClr val="B2B2B2"/>
                </a:solidFill>
                <a:latin typeface="楷体_GB2312" pitchFamily="49" charset="-122"/>
                <a:ea typeface="楷体_GB2312" pitchFamily="49" charset="-122"/>
              </a:rPr>
              <a:t>k</a:t>
            </a:r>
            <a:r>
              <a:rPr lang="en-US"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2</a:t>
            </a:r>
            <a:r>
              <a:rPr lang="zh-CN" altLang="en-US" sz="2800" b="1" dirty="0">
                <a:solidFill>
                  <a:srgbClr val="B2B2B2"/>
                </a:solidFill>
                <a:latin typeface="楷体_GB2312" pitchFamily="49" charset="-122"/>
                <a:ea typeface="楷体_GB2312" pitchFamily="49" charset="-122"/>
              </a:rPr>
              <a:t>，则有：</a:t>
            </a:r>
          </a:p>
        </p:txBody>
      </p:sp>
      <p:graphicFrame>
        <p:nvGraphicFramePr>
          <p:cNvPr id="174085" name="Object 5"/>
          <p:cNvGraphicFramePr>
            <a:graphicFrameLocks noChangeAspect="1"/>
          </p:cNvGraphicFramePr>
          <p:nvPr/>
        </p:nvGraphicFramePr>
        <p:xfrm>
          <a:off x="3492500" y="4292600"/>
          <a:ext cx="2273300" cy="901700"/>
        </p:xfrm>
        <a:graphic>
          <a:graphicData uri="http://schemas.openxmlformats.org/presentationml/2006/ole">
            <mc:AlternateContent xmlns:mc="http://schemas.openxmlformats.org/markup-compatibility/2006">
              <mc:Choice xmlns:v="urn:schemas-microsoft-com:vml" Requires="v">
                <p:oleObj spid="_x0000_s174093" name="Equation" r:id="rId3" imgW="888840" imgH="355320" progId="Equation.DSMT4">
                  <p:embed/>
                </p:oleObj>
              </mc:Choice>
              <mc:Fallback>
                <p:oleObj name="Equation" r:id="rId3" imgW="88884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292600"/>
                        <a:ext cx="22733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20BFD1D-446E-4B1B-AC6A-328F60C623D2}" type="datetime1">
              <a:rPr lang="zh-CN" altLang="en-US"/>
              <a:pPr/>
              <a:t>2017/11/27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3E5A2B09-846B-4AA9-8CA4-8C4FD43A26CC}" type="slidenum">
              <a:rPr lang="en-US" altLang="zh-CN"/>
              <a:pPr/>
              <a:t>27</a:t>
            </a:fld>
            <a:r>
              <a:rPr lang="en-US" altLang="zh-CN"/>
              <a:t>/57</a:t>
            </a:r>
          </a:p>
        </p:txBody>
      </p:sp>
      <p:sp>
        <p:nvSpPr>
          <p:cNvPr id="221186" name="Rectangle 2"/>
          <p:cNvSpPr>
            <a:spLocks noGrp="1" noChangeArrowheads="1"/>
          </p:cNvSpPr>
          <p:nvPr>
            <p:ph type="title"/>
          </p:nvPr>
        </p:nvSpPr>
        <p:spPr/>
        <p:txBody>
          <a:bodyPr/>
          <a:lstStyle/>
          <a:p>
            <a:endParaRPr lang="zh-CN" altLang="zh-CN"/>
          </a:p>
        </p:txBody>
      </p:sp>
      <p:sp>
        <p:nvSpPr>
          <p:cNvPr id="221187" name="Rectangle 3"/>
          <p:cNvSpPr>
            <a:spLocks noGrp="1" noChangeArrowheads="1"/>
          </p:cNvSpPr>
          <p:nvPr>
            <p:ph type="body" idx="1"/>
          </p:nvPr>
        </p:nvSpPr>
        <p:spPr>
          <a:xfrm>
            <a:off x="1042988" y="1196975"/>
            <a:ext cx="7608887" cy="1098550"/>
          </a:xfrm>
        </p:spPr>
        <p:txBody>
          <a:bodyPr/>
          <a:lstStyle/>
          <a:p>
            <a:pPr>
              <a:buClr>
                <a:srgbClr val="FF0000"/>
              </a:buClr>
              <a:buFont typeface="Wingdings" pitchFamily="2" charset="2"/>
              <a:buChar char="n"/>
            </a:pPr>
            <a:r>
              <a:rPr lang="zh-CN" altLang="en-US">
                <a:latin typeface="楷体_GB2312" pitchFamily="49" charset="-122"/>
                <a:ea typeface="楷体_GB2312" pitchFamily="49" charset="-122"/>
              </a:rPr>
              <a:t>围长：一个图的围长为它包含的最短圈的长度。</a:t>
            </a:r>
          </a:p>
          <a:p>
            <a:pPr>
              <a:buFont typeface="Wingdings" pitchFamily="2" charset="2"/>
              <a:buNone/>
            </a:pPr>
            <a:r>
              <a:rPr lang="zh-CN" altLang="en-US">
                <a:latin typeface="楷体_GB2312" pitchFamily="49" charset="-122"/>
                <a:ea typeface="楷体_GB2312" pitchFamily="49" charset="-122"/>
              </a:rPr>
              <a:t>    一个图若不含圈，则规定其围长为无穷大。</a:t>
            </a:r>
          </a:p>
        </p:txBody>
      </p:sp>
      <p:sp>
        <p:nvSpPr>
          <p:cNvPr id="221188" name="Rectangle 4"/>
          <p:cNvSpPr>
            <a:spLocks noChangeArrowheads="1"/>
          </p:cNvSpPr>
          <p:nvPr/>
        </p:nvSpPr>
        <p:spPr bwMode="auto">
          <a:xfrm>
            <a:off x="971550" y="2997200"/>
            <a:ext cx="791845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12.6 </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是一个</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n,m</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简单连通平面图，其围长</a:t>
            </a:r>
            <a:r>
              <a:rPr lang="en-US" altLang="zh-CN" sz="2800" b="1" dirty="0">
                <a:solidFill>
                  <a:srgbClr val="0000FF"/>
                </a:solidFill>
                <a:latin typeface="楷体_GB2312" pitchFamily="49" charset="-122"/>
                <a:ea typeface="楷体_GB2312" pitchFamily="49" charset="-122"/>
              </a:rPr>
              <a:t>k</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，则有：</a:t>
            </a:r>
          </a:p>
          <a:p>
            <a:pPr marL="342900" indent="-342900" algn="just">
              <a:lnSpc>
                <a:spcPct val="120000"/>
              </a:lnSpc>
              <a:buClr>
                <a:srgbClr val="FF0000"/>
              </a:buClr>
              <a:buFont typeface="Wingdings" pitchFamily="2" charset="2"/>
              <a:buChar char="n"/>
            </a:pPr>
            <a:endParaRPr lang="zh-CN" altLang="en-US" sz="2800" b="1" dirty="0">
              <a:solidFill>
                <a:srgbClr val="0000FF"/>
              </a:solidFill>
              <a:latin typeface="楷体_GB2312" pitchFamily="49" charset="-122"/>
              <a:ea typeface="楷体_GB2312" pitchFamily="49" charset="-122"/>
            </a:endParaRPr>
          </a:p>
          <a:p>
            <a:pPr marL="342900" indent="-342900" algn="just">
              <a:lnSpc>
                <a:spcPct val="120000"/>
              </a:lnSpc>
              <a:buClr>
                <a:srgbClr val="FF0000"/>
              </a:buClr>
              <a:buFont typeface="Wingdings" pitchFamily="2" charset="2"/>
              <a:buChar char="n"/>
            </a:pPr>
            <a:endParaRPr lang="zh-CN" altLang="en-US" sz="2800" b="1" dirty="0">
              <a:solidFill>
                <a:srgbClr val="0000FF"/>
              </a:solidFill>
              <a:latin typeface="楷体_GB2312" pitchFamily="49" charset="-122"/>
              <a:ea typeface="楷体_GB2312" pitchFamily="49" charset="-122"/>
            </a:endParaRPr>
          </a:p>
          <a:p>
            <a:pPr marL="342900" indent="-342900" algn="just">
              <a:lnSpc>
                <a:spcPct val="120000"/>
              </a:lnSpc>
              <a:buClr>
                <a:srgbClr val="FF0000"/>
              </a:buClr>
              <a:buFont typeface="Wingdings" pitchFamily="2" charset="2"/>
              <a:buNone/>
            </a:pPr>
            <a:r>
              <a:rPr lang="zh-CN" altLang="en-US" sz="2800" b="1" dirty="0">
                <a:solidFill>
                  <a:srgbClr val="0000FF"/>
                </a:solidFill>
                <a:latin typeface="楷体_GB2312" pitchFamily="49" charset="-122"/>
                <a:ea typeface="楷体_GB2312" pitchFamily="49" charset="-122"/>
              </a:rPr>
              <a:t>  </a:t>
            </a:r>
            <a:r>
              <a:rPr lang="zh-CN" altLang="en-US" sz="2800" b="1" dirty="0">
                <a:solidFill>
                  <a:srgbClr val="FF00FF"/>
                </a:solidFill>
                <a:latin typeface="楷体_GB2312" pitchFamily="49" charset="-122"/>
                <a:ea typeface="楷体_GB2312" pitchFamily="49" charset="-122"/>
              </a:rPr>
              <a:t>证明思路：</a:t>
            </a:r>
            <a:r>
              <a:rPr lang="en-US" altLang="zh-CN" sz="2800" b="1" dirty="0">
                <a:latin typeface="楷体_GB2312" pitchFamily="49" charset="-122"/>
                <a:ea typeface="楷体_GB2312" pitchFamily="49" charset="-122"/>
              </a:rPr>
              <a:t>d(F)</a:t>
            </a:r>
            <a:r>
              <a:rPr lang="en-US" altLang="zh-CN" sz="2800" b="1" dirty="0"/>
              <a:t>≥k</a:t>
            </a:r>
            <a:r>
              <a:rPr lang="zh-CN" altLang="en-US" sz="2800" b="1" dirty="0"/>
              <a:t>，又</a:t>
            </a:r>
            <a:r>
              <a:rPr lang="en-US" altLang="zh-CN" sz="2800" b="1" dirty="0"/>
              <a:t>2m=∑ </a:t>
            </a:r>
            <a:r>
              <a:rPr lang="en-US" altLang="zh-CN" sz="2800" b="1" dirty="0">
                <a:latin typeface="楷体_GB2312" pitchFamily="49" charset="-122"/>
                <a:ea typeface="楷体_GB2312" pitchFamily="49" charset="-122"/>
              </a:rPr>
              <a:t>d(F) </a:t>
            </a:r>
            <a:r>
              <a:rPr lang="en-US" altLang="zh-CN" sz="2800" b="1" dirty="0"/>
              <a:t>≥</a:t>
            </a:r>
            <a:r>
              <a:rPr lang="en-US" altLang="zh-CN" sz="2800" b="1" dirty="0" err="1"/>
              <a:t>kf</a:t>
            </a:r>
            <a:endParaRPr lang="en-US" altLang="zh-CN" sz="2800" b="1" dirty="0"/>
          </a:p>
          <a:p>
            <a:pPr marL="342900" indent="-342900" algn="just">
              <a:lnSpc>
                <a:spcPct val="120000"/>
              </a:lnSpc>
              <a:buClr>
                <a:srgbClr val="FF0000"/>
              </a:buClr>
              <a:buFont typeface="Wingdings" pitchFamily="2" charset="2"/>
              <a:buNone/>
            </a:pPr>
            <a:r>
              <a:rPr lang="en-US" altLang="zh-CN" sz="2800" b="1" dirty="0"/>
              <a:t>            </a:t>
            </a:r>
            <a:r>
              <a:rPr lang="zh-CN" altLang="en-US" sz="2800" b="1" dirty="0"/>
              <a:t>所以</a:t>
            </a:r>
            <a:r>
              <a:rPr lang="en-US" altLang="zh-CN" sz="2800" b="1" dirty="0"/>
              <a:t>2m/k ≥f,</a:t>
            </a:r>
            <a:r>
              <a:rPr lang="zh-CN" altLang="en-US" sz="2800" b="1" dirty="0"/>
              <a:t>将其代入</a:t>
            </a:r>
            <a:r>
              <a:rPr lang="en-US" altLang="zh-CN" sz="2800" b="1" dirty="0" err="1"/>
              <a:t>n-m+f</a:t>
            </a:r>
            <a:r>
              <a:rPr lang="en-US" altLang="zh-CN" sz="2800" b="1" dirty="0"/>
              <a:t>=2</a:t>
            </a:r>
            <a:r>
              <a:rPr lang="zh-CN" altLang="en-US" sz="2800" b="1" dirty="0"/>
              <a:t>即可得证。</a:t>
            </a:r>
          </a:p>
        </p:txBody>
      </p:sp>
      <p:graphicFrame>
        <p:nvGraphicFramePr>
          <p:cNvPr id="221189" name="Object 5"/>
          <p:cNvGraphicFramePr>
            <a:graphicFrameLocks noChangeAspect="1"/>
          </p:cNvGraphicFramePr>
          <p:nvPr/>
        </p:nvGraphicFramePr>
        <p:xfrm>
          <a:off x="3492500" y="4076700"/>
          <a:ext cx="2271713" cy="901700"/>
        </p:xfrm>
        <a:graphic>
          <a:graphicData uri="http://schemas.openxmlformats.org/presentationml/2006/ole">
            <mc:AlternateContent xmlns:mc="http://schemas.openxmlformats.org/markup-compatibility/2006">
              <mc:Choice xmlns:v="urn:schemas-microsoft-com:vml" Requires="v">
                <p:oleObj spid="_x0000_s221196" name="Equation" r:id="rId3" imgW="888840" imgH="355320" progId="Equation.DSMT4">
                  <p:embed/>
                </p:oleObj>
              </mc:Choice>
              <mc:Fallback>
                <p:oleObj name="Equation" r:id="rId3" imgW="88884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076700"/>
                        <a:ext cx="2271713"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4FAA1D8-D36E-4EB8-ACC1-24C9D225D795}"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5F15B583-F35B-477D-A05C-8FF79981CAB0}" type="slidenum">
              <a:rPr lang="en-US" altLang="zh-CN"/>
              <a:pPr/>
              <a:t>28</a:t>
            </a:fld>
            <a:r>
              <a:rPr lang="en-US" altLang="zh-CN"/>
              <a:t>/57</a:t>
            </a:r>
          </a:p>
        </p:txBody>
      </p:sp>
      <p:sp>
        <p:nvSpPr>
          <p:cNvPr id="222210" name="Rectangle 2"/>
          <p:cNvSpPr>
            <a:spLocks noGrp="1" noChangeArrowheads="1"/>
          </p:cNvSpPr>
          <p:nvPr>
            <p:ph type="title"/>
          </p:nvPr>
        </p:nvSpPr>
        <p:spPr/>
        <p:txBody>
          <a:bodyPr/>
          <a:lstStyle/>
          <a:p>
            <a:r>
              <a:rPr lang="zh-CN" altLang="en-US">
                <a:solidFill>
                  <a:srgbClr val="FF0000"/>
                </a:solidFill>
              </a:rPr>
              <a:t>说明</a:t>
            </a:r>
          </a:p>
        </p:txBody>
      </p:sp>
      <p:sp>
        <p:nvSpPr>
          <p:cNvPr id="222211" name="Rectangle 3"/>
          <p:cNvSpPr>
            <a:spLocks noChangeArrowheads="1"/>
          </p:cNvSpPr>
          <p:nvPr/>
        </p:nvSpPr>
        <p:spPr bwMode="auto">
          <a:xfrm>
            <a:off x="1042988" y="1052513"/>
            <a:ext cx="777398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3200" b="1" dirty="0">
                <a:solidFill>
                  <a:srgbClr val="CC00CC"/>
                </a:solidFill>
                <a:latin typeface="隶书" pitchFamily="49" charset="-122"/>
                <a:ea typeface="隶书" pitchFamily="49" charset="-122"/>
              </a:rPr>
              <a:t>     </a:t>
            </a: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12.5</a:t>
            </a:r>
            <a:r>
              <a:rPr lang="zh-CN" altLang="en-US" sz="2800" b="1" dirty="0">
                <a:solidFill>
                  <a:srgbClr val="0000FF"/>
                </a:solidFill>
                <a:latin typeface="楷体_GB2312" pitchFamily="49" charset="-122"/>
                <a:ea typeface="楷体_GB2312" pitchFamily="49" charset="-122"/>
              </a:rPr>
              <a:t>和</a:t>
            </a: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12.6</a:t>
            </a:r>
            <a:r>
              <a:rPr lang="zh-CN" altLang="en-US" sz="2800" b="1" dirty="0">
                <a:solidFill>
                  <a:srgbClr val="0000FF"/>
                </a:solidFill>
                <a:latin typeface="楷体_GB2312" pitchFamily="49" charset="-122"/>
                <a:ea typeface="楷体_GB2312" pitchFamily="49" charset="-122"/>
              </a:rPr>
              <a:t>本身可能用处不大，但它的逆否命题却非常有用，可以用它们来判定某些图是非平面图。</a:t>
            </a:r>
            <a:r>
              <a:rPr lang="zh-CN" altLang="en-US" sz="2800" b="1" dirty="0">
                <a:solidFill>
                  <a:srgbClr val="B2B2B2"/>
                </a:solidFill>
                <a:latin typeface="楷体_GB2312" pitchFamily="49" charset="-122"/>
                <a:ea typeface="楷体_GB2312" pitchFamily="49" charset="-122"/>
              </a:rPr>
              <a:t>即一个简单连通图，若不满足</a:t>
            </a:r>
          </a:p>
          <a:p>
            <a:pPr marL="342900" indent="-342900" algn="just">
              <a:lnSpc>
                <a:spcPct val="120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a:t>
            </a:r>
            <a:r>
              <a:rPr lang="en-US" altLang="zh-CN" sz="2800" b="1" dirty="0">
                <a:solidFill>
                  <a:srgbClr val="B2B2B2"/>
                </a:solidFill>
                <a:latin typeface="楷体_GB2312" pitchFamily="49" charset="-122"/>
                <a:ea typeface="楷体_GB2312" pitchFamily="49" charset="-122"/>
              </a:rPr>
              <a:t>m≤3n-6   </a:t>
            </a:r>
            <a:r>
              <a:rPr lang="zh-CN" altLang="en-US" sz="2800" b="1" dirty="0">
                <a:solidFill>
                  <a:srgbClr val="B2B2B2"/>
                </a:solidFill>
                <a:latin typeface="楷体_GB2312" pitchFamily="49" charset="-122"/>
                <a:ea typeface="楷体_GB2312" pitchFamily="49" charset="-122"/>
              </a:rPr>
              <a:t>或</a:t>
            </a:r>
          </a:p>
          <a:p>
            <a:pPr marL="342900" indent="-342900" algn="just">
              <a:lnSpc>
                <a:spcPct val="120000"/>
              </a:lnSpc>
              <a:buClr>
                <a:srgbClr val="00FF00"/>
              </a:buClr>
              <a:buFont typeface="Wingdings" pitchFamily="2" charset="2"/>
              <a:buNone/>
            </a:pPr>
            <a:endParaRPr lang="zh-CN" altLang="en-US" sz="2800" b="1" dirty="0">
              <a:solidFill>
                <a:srgbClr val="B2B2B2"/>
              </a:solidFill>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endParaRPr lang="zh-CN" altLang="en-US" sz="2800" b="1" dirty="0">
              <a:solidFill>
                <a:srgbClr val="B2B2B2"/>
              </a:solidFill>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r>
              <a:rPr lang="zh-CN" altLang="en-US" sz="2800" b="1" dirty="0">
                <a:solidFill>
                  <a:srgbClr val="B2B2B2"/>
                </a:solidFill>
                <a:latin typeface="楷体_GB2312" pitchFamily="49" charset="-122"/>
                <a:ea typeface="楷体_GB2312" pitchFamily="49" charset="-122"/>
              </a:rPr>
              <a:t>  则一定是非平面图。但需要注意，满足上面不等式的简单连通图未必是平面图。</a:t>
            </a:r>
          </a:p>
        </p:txBody>
      </p:sp>
      <p:graphicFrame>
        <p:nvGraphicFramePr>
          <p:cNvPr id="222212" name="Object 4"/>
          <p:cNvGraphicFramePr>
            <a:graphicFrameLocks noChangeAspect="1"/>
          </p:cNvGraphicFramePr>
          <p:nvPr/>
        </p:nvGraphicFramePr>
        <p:xfrm>
          <a:off x="3203575" y="3860800"/>
          <a:ext cx="2273300" cy="901700"/>
        </p:xfrm>
        <a:graphic>
          <a:graphicData uri="http://schemas.openxmlformats.org/presentationml/2006/ole">
            <mc:AlternateContent xmlns:mc="http://schemas.openxmlformats.org/markup-compatibility/2006">
              <mc:Choice xmlns:v="urn:schemas-microsoft-com:vml" Requires="v">
                <p:oleObj spid="_x0000_s222219" name="Equation" r:id="rId3" imgW="888840" imgH="355320" progId="Equation.DSMT4">
                  <p:embed/>
                </p:oleObj>
              </mc:Choice>
              <mc:Fallback>
                <p:oleObj name="Equation" r:id="rId3" imgW="88884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860800"/>
                        <a:ext cx="22733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4F7AFDE-0157-4254-BA30-1D2976CC3526}"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96D4F0F3-CB5D-41D5-AA6A-A1175B750AF4}" type="slidenum">
              <a:rPr lang="en-US" altLang="zh-CN"/>
              <a:pPr/>
              <a:t>29</a:t>
            </a:fld>
            <a:r>
              <a:rPr lang="en-US" altLang="zh-CN"/>
              <a:t>/57</a:t>
            </a:r>
          </a:p>
        </p:txBody>
      </p:sp>
      <p:sp>
        <p:nvSpPr>
          <p:cNvPr id="175106" name="Rectangle 2"/>
          <p:cNvSpPr>
            <a:spLocks noGrp="1" noChangeArrowheads="1"/>
          </p:cNvSpPr>
          <p:nvPr>
            <p:ph type="title"/>
          </p:nvPr>
        </p:nvSpPr>
        <p:spPr/>
        <p:txBody>
          <a:bodyPr/>
          <a:lstStyle/>
          <a:p>
            <a:r>
              <a:rPr lang="zh-CN" altLang="en-US">
                <a:solidFill>
                  <a:srgbClr val="FF0000"/>
                </a:solidFill>
              </a:rPr>
              <a:t>说明</a:t>
            </a:r>
          </a:p>
        </p:txBody>
      </p:sp>
      <p:sp>
        <p:nvSpPr>
          <p:cNvPr id="175108" name="Rectangle 4"/>
          <p:cNvSpPr>
            <a:spLocks noChangeArrowheads="1"/>
          </p:cNvSpPr>
          <p:nvPr/>
        </p:nvSpPr>
        <p:spPr bwMode="auto">
          <a:xfrm>
            <a:off x="1042988" y="1052513"/>
            <a:ext cx="777398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3200" b="1">
                <a:solidFill>
                  <a:srgbClr val="CC00CC"/>
                </a:solidFill>
                <a:latin typeface="隶书" pitchFamily="49" charset="-122"/>
                <a:ea typeface="隶书" pitchFamily="49" charset="-122"/>
              </a:rPr>
              <a:t>     </a:t>
            </a:r>
            <a:r>
              <a:rPr lang="zh-CN" altLang="en-US" sz="2800" b="1">
                <a:latin typeface="楷体_GB2312" pitchFamily="49" charset="-122"/>
                <a:ea typeface="楷体_GB2312" pitchFamily="49" charset="-122"/>
              </a:rPr>
              <a:t>定理</a:t>
            </a:r>
            <a:r>
              <a:rPr lang="en-US" altLang="zh-CN" sz="2800" b="1">
                <a:latin typeface="楷体_GB2312" pitchFamily="49" charset="-122"/>
                <a:ea typeface="楷体_GB2312" pitchFamily="49" charset="-122"/>
              </a:rPr>
              <a:t>12.5</a:t>
            </a:r>
            <a:r>
              <a:rPr lang="zh-CN" altLang="en-US" sz="2800" b="1">
                <a:latin typeface="楷体_GB2312" pitchFamily="49" charset="-122"/>
                <a:ea typeface="楷体_GB2312" pitchFamily="49" charset="-122"/>
              </a:rPr>
              <a:t>和定理</a:t>
            </a:r>
            <a:r>
              <a:rPr lang="en-US" altLang="zh-CN" sz="2800" b="1">
                <a:latin typeface="楷体_GB2312" pitchFamily="49" charset="-122"/>
                <a:ea typeface="楷体_GB2312" pitchFamily="49" charset="-122"/>
              </a:rPr>
              <a:t>12.6</a:t>
            </a:r>
            <a:r>
              <a:rPr lang="zh-CN" altLang="en-US" sz="2800" b="1">
                <a:latin typeface="楷体_GB2312" pitchFamily="49" charset="-122"/>
                <a:ea typeface="楷体_GB2312" pitchFamily="49" charset="-122"/>
              </a:rPr>
              <a:t>本身可能用处不大，但它的逆否命题却非常有用，可以用它们来判定某些图是非平面图。</a:t>
            </a:r>
            <a:r>
              <a:rPr lang="zh-CN" altLang="en-US" sz="2800" b="1">
                <a:solidFill>
                  <a:srgbClr val="0000FF"/>
                </a:solidFill>
                <a:latin typeface="楷体_GB2312" pitchFamily="49" charset="-122"/>
                <a:ea typeface="楷体_GB2312" pitchFamily="49" charset="-122"/>
              </a:rPr>
              <a:t>即一个简单连通图，若不满足</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m≤3n-6   </a:t>
            </a:r>
            <a:r>
              <a:rPr lang="zh-CN" altLang="en-US" sz="2800" b="1">
                <a:solidFill>
                  <a:srgbClr val="0000FF"/>
                </a:solidFill>
                <a:latin typeface="楷体_GB2312" pitchFamily="49" charset="-122"/>
                <a:ea typeface="楷体_GB2312" pitchFamily="49" charset="-122"/>
              </a:rPr>
              <a:t>或</a:t>
            </a:r>
          </a:p>
          <a:p>
            <a:pPr marL="342900" indent="-342900" algn="just">
              <a:lnSpc>
                <a:spcPct val="120000"/>
              </a:lnSpc>
              <a:buClr>
                <a:srgbClr val="00FF00"/>
              </a:buClr>
              <a:buFont typeface="Wingdings" pitchFamily="2" charset="2"/>
              <a:buNone/>
            </a:pPr>
            <a:endParaRPr lang="zh-CN" altLang="en-US" sz="2800" b="1">
              <a:solidFill>
                <a:srgbClr val="0000FF"/>
              </a:solidFill>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endParaRPr lang="zh-CN" altLang="en-US" sz="2800" b="1">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则</a:t>
            </a:r>
            <a:r>
              <a:rPr lang="zh-CN" altLang="en-US" sz="2800" b="1">
                <a:solidFill>
                  <a:srgbClr val="FF00FF"/>
                </a:solidFill>
                <a:latin typeface="楷体_GB2312" pitchFamily="49" charset="-122"/>
                <a:ea typeface="楷体_GB2312" pitchFamily="49" charset="-122"/>
              </a:rPr>
              <a:t>一定是非平面图</a:t>
            </a:r>
            <a:r>
              <a:rPr lang="zh-CN" altLang="en-US" sz="2800" b="1">
                <a:solidFill>
                  <a:srgbClr val="0000FF"/>
                </a:solidFill>
                <a:latin typeface="楷体_GB2312" pitchFamily="49" charset="-122"/>
                <a:ea typeface="楷体_GB2312" pitchFamily="49" charset="-122"/>
              </a:rPr>
              <a:t>。</a:t>
            </a:r>
            <a:r>
              <a:rPr lang="zh-CN" altLang="en-US" sz="2800" b="1">
                <a:solidFill>
                  <a:srgbClr val="B2B2B2"/>
                </a:solidFill>
                <a:latin typeface="楷体_GB2312" pitchFamily="49" charset="-122"/>
                <a:ea typeface="楷体_GB2312" pitchFamily="49" charset="-122"/>
              </a:rPr>
              <a:t>但需要注意，满足上面不等式的简单连通图未必是平面图。</a:t>
            </a:r>
          </a:p>
        </p:txBody>
      </p:sp>
      <p:graphicFrame>
        <p:nvGraphicFramePr>
          <p:cNvPr id="175111" name="Object 7"/>
          <p:cNvGraphicFramePr>
            <a:graphicFrameLocks noChangeAspect="1"/>
          </p:cNvGraphicFramePr>
          <p:nvPr/>
        </p:nvGraphicFramePr>
        <p:xfrm>
          <a:off x="3203575" y="3860800"/>
          <a:ext cx="2273300" cy="901700"/>
        </p:xfrm>
        <a:graphic>
          <a:graphicData uri="http://schemas.openxmlformats.org/presentationml/2006/ole">
            <mc:AlternateContent xmlns:mc="http://schemas.openxmlformats.org/markup-compatibility/2006">
              <mc:Choice xmlns:v="urn:schemas-microsoft-com:vml" Requires="v">
                <p:oleObj spid="_x0000_s175118" name="Equation" r:id="rId3" imgW="888840" imgH="355320" progId="Equation.DSMT4">
                  <p:embed/>
                </p:oleObj>
              </mc:Choice>
              <mc:Fallback>
                <p:oleObj name="Equation" r:id="rId3" imgW="888840" imgH="3553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860800"/>
                        <a:ext cx="22733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6071D1-8BCE-4EFB-91B4-DB35FBE5C926}"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EC84187-1254-4349-9734-A22A84BA5644}" type="slidenum">
              <a:rPr lang="en-US" altLang="zh-CN"/>
              <a:pPr/>
              <a:t>3</a:t>
            </a:fld>
            <a:r>
              <a:rPr lang="en-US" altLang="zh-CN"/>
              <a:t>/57</a:t>
            </a:r>
          </a:p>
        </p:txBody>
      </p:sp>
      <p:sp>
        <p:nvSpPr>
          <p:cNvPr id="336898" name="Rectangle 2"/>
          <p:cNvSpPr>
            <a:spLocks noGrp="1" noChangeArrowheads="1"/>
          </p:cNvSpPr>
          <p:nvPr>
            <p:ph type="title"/>
          </p:nvPr>
        </p:nvSpPr>
        <p:spPr/>
        <p:txBody>
          <a:bodyPr/>
          <a:lstStyle/>
          <a:p>
            <a:endParaRPr lang="zh-CN" altLang="zh-CN"/>
          </a:p>
        </p:txBody>
      </p:sp>
      <p:sp>
        <p:nvSpPr>
          <p:cNvPr id="336899" name="Rectangle 3"/>
          <p:cNvSpPr>
            <a:spLocks noChangeArrowheads="1"/>
          </p:cNvSpPr>
          <p:nvPr/>
        </p:nvSpPr>
        <p:spPr bwMode="auto">
          <a:xfrm>
            <a:off x="1908175" y="2492375"/>
            <a:ext cx="58340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ctr">
              <a:lnSpc>
                <a:spcPct val="105000"/>
              </a:lnSpc>
              <a:buClr>
                <a:srgbClr val="FF0000"/>
              </a:buClr>
              <a:buFont typeface="Wingdings" pitchFamily="2" charset="2"/>
              <a:buNone/>
            </a:pPr>
            <a:r>
              <a:rPr lang="en-US" altLang="zh-CN" sz="2800" b="1">
                <a:solidFill>
                  <a:srgbClr val="FF0000"/>
                </a:solidFill>
                <a:latin typeface="楷体_GB2312" pitchFamily="49" charset="-122"/>
                <a:ea typeface="楷体_GB2312" pitchFamily="49" charset="-122"/>
              </a:rPr>
              <a:t>12.1 </a:t>
            </a:r>
            <a:r>
              <a:rPr lang="zh-CN" altLang="en-US" sz="2800" b="1">
                <a:solidFill>
                  <a:srgbClr val="FF0000"/>
                </a:solidFill>
                <a:latin typeface="楷体_GB2312" pitchFamily="49" charset="-122"/>
                <a:ea typeface="楷体_GB2312" pitchFamily="49" charset="-122"/>
              </a:rPr>
              <a:t>平面图的基本概念</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FAD1382-50DD-4E9F-9869-BF258BFBE20A}"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665365A2-C753-44FC-863F-698A8B3DC2DD}" type="slidenum">
              <a:rPr lang="en-US" altLang="zh-CN"/>
              <a:pPr/>
              <a:t>30</a:t>
            </a:fld>
            <a:r>
              <a:rPr lang="en-US" altLang="zh-CN"/>
              <a:t>/57</a:t>
            </a:r>
          </a:p>
        </p:txBody>
      </p:sp>
      <p:sp>
        <p:nvSpPr>
          <p:cNvPr id="223234" name="Rectangle 2"/>
          <p:cNvSpPr>
            <a:spLocks noGrp="1" noChangeArrowheads="1"/>
          </p:cNvSpPr>
          <p:nvPr>
            <p:ph type="title"/>
          </p:nvPr>
        </p:nvSpPr>
        <p:spPr/>
        <p:txBody>
          <a:bodyPr/>
          <a:lstStyle/>
          <a:p>
            <a:r>
              <a:rPr lang="zh-CN" altLang="en-US">
                <a:solidFill>
                  <a:srgbClr val="FF0000"/>
                </a:solidFill>
              </a:rPr>
              <a:t>说明</a:t>
            </a:r>
          </a:p>
        </p:txBody>
      </p:sp>
      <p:sp>
        <p:nvSpPr>
          <p:cNvPr id="223235" name="Rectangle 3"/>
          <p:cNvSpPr>
            <a:spLocks noChangeArrowheads="1"/>
          </p:cNvSpPr>
          <p:nvPr/>
        </p:nvSpPr>
        <p:spPr bwMode="auto">
          <a:xfrm>
            <a:off x="1042988" y="1052513"/>
            <a:ext cx="777398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3200" b="1">
                <a:solidFill>
                  <a:srgbClr val="CC00CC"/>
                </a:solidFill>
                <a:latin typeface="隶书" pitchFamily="49" charset="-122"/>
                <a:ea typeface="隶书" pitchFamily="49" charset="-122"/>
              </a:rPr>
              <a:t>     </a:t>
            </a:r>
            <a:r>
              <a:rPr lang="zh-CN" altLang="en-US" sz="2800" b="1">
                <a:latin typeface="楷体_GB2312" pitchFamily="49" charset="-122"/>
                <a:ea typeface="楷体_GB2312" pitchFamily="49" charset="-122"/>
              </a:rPr>
              <a:t>定理</a:t>
            </a:r>
            <a:r>
              <a:rPr lang="en-US" altLang="zh-CN" sz="2800" b="1">
                <a:latin typeface="楷体_GB2312" pitchFamily="49" charset="-122"/>
                <a:ea typeface="楷体_GB2312" pitchFamily="49" charset="-122"/>
              </a:rPr>
              <a:t>12.5</a:t>
            </a:r>
            <a:r>
              <a:rPr lang="zh-CN" altLang="en-US" sz="2800" b="1">
                <a:latin typeface="楷体_GB2312" pitchFamily="49" charset="-122"/>
                <a:ea typeface="楷体_GB2312" pitchFamily="49" charset="-122"/>
              </a:rPr>
              <a:t>和定理</a:t>
            </a:r>
            <a:r>
              <a:rPr lang="en-US" altLang="zh-CN" sz="2800" b="1">
                <a:latin typeface="楷体_GB2312" pitchFamily="49" charset="-122"/>
                <a:ea typeface="楷体_GB2312" pitchFamily="49" charset="-122"/>
              </a:rPr>
              <a:t>12.6</a:t>
            </a:r>
            <a:r>
              <a:rPr lang="zh-CN" altLang="en-US" sz="2800" b="1">
                <a:latin typeface="楷体_GB2312" pitchFamily="49" charset="-122"/>
                <a:ea typeface="楷体_GB2312" pitchFamily="49" charset="-122"/>
              </a:rPr>
              <a:t>本身可能用处不大，但它的逆否命题却非常有用，可以用它们来判定某些图是非平面图。即一个简单连通图，若不满足</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m≤3n-6   </a:t>
            </a:r>
            <a:r>
              <a:rPr lang="zh-CN" altLang="en-US" sz="2800" b="1">
                <a:latin typeface="楷体_GB2312" pitchFamily="49" charset="-122"/>
                <a:ea typeface="楷体_GB2312" pitchFamily="49" charset="-122"/>
              </a:rPr>
              <a:t>或</a:t>
            </a:r>
          </a:p>
          <a:p>
            <a:pPr marL="342900" indent="-342900" algn="just">
              <a:lnSpc>
                <a:spcPct val="120000"/>
              </a:lnSpc>
              <a:buClr>
                <a:srgbClr val="00FF00"/>
              </a:buClr>
              <a:buFont typeface="Wingdings" pitchFamily="2" charset="2"/>
              <a:buNone/>
            </a:pPr>
            <a:endParaRPr lang="zh-CN" altLang="en-US" sz="2800" b="1">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endParaRPr lang="zh-CN" altLang="en-US" sz="2800" b="1">
              <a:latin typeface="楷体_GB2312" pitchFamily="49" charset="-122"/>
              <a:ea typeface="楷体_GB2312" pitchFamily="49" charset="-122"/>
            </a:endParaRP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则一定是非平面图。</a:t>
            </a:r>
            <a:r>
              <a:rPr lang="zh-CN" altLang="en-US" sz="2800" b="1">
                <a:solidFill>
                  <a:srgbClr val="0000FF"/>
                </a:solidFill>
                <a:latin typeface="楷体_GB2312" pitchFamily="49" charset="-122"/>
                <a:ea typeface="楷体_GB2312" pitchFamily="49" charset="-122"/>
              </a:rPr>
              <a:t>但需要注意，</a:t>
            </a:r>
            <a:r>
              <a:rPr lang="zh-CN" altLang="en-US" sz="2800" b="1">
                <a:solidFill>
                  <a:srgbClr val="CC00CC"/>
                </a:solidFill>
                <a:latin typeface="楷体_GB2312" pitchFamily="49" charset="-122"/>
                <a:ea typeface="楷体_GB2312" pitchFamily="49" charset="-122"/>
              </a:rPr>
              <a:t>满足上面不等式的简单连通图未必是平面图。</a:t>
            </a:r>
          </a:p>
        </p:txBody>
      </p:sp>
      <p:graphicFrame>
        <p:nvGraphicFramePr>
          <p:cNvPr id="223236" name="Object 4"/>
          <p:cNvGraphicFramePr>
            <a:graphicFrameLocks noChangeAspect="1"/>
          </p:cNvGraphicFramePr>
          <p:nvPr/>
        </p:nvGraphicFramePr>
        <p:xfrm>
          <a:off x="3203575" y="3860800"/>
          <a:ext cx="2273300" cy="901700"/>
        </p:xfrm>
        <a:graphic>
          <a:graphicData uri="http://schemas.openxmlformats.org/presentationml/2006/ole">
            <mc:AlternateContent xmlns:mc="http://schemas.openxmlformats.org/markup-compatibility/2006">
              <mc:Choice xmlns:v="urn:schemas-microsoft-com:vml" Requires="v">
                <p:oleObj spid="_x0000_s223243" name="Equation" r:id="rId3" imgW="888840" imgH="355320" progId="Equation.DSMT4">
                  <p:embed/>
                </p:oleObj>
              </mc:Choice>
              <mc:Fallback>
                <p:oleObj name="Equation" r:id="rId3" imgW="88884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860800"/>
                        <a:ext cx="22733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6551860-A656-4E86-9FF1-753BE1CE869B}"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CB793F74-8A96-475C-BCD6-DF25A7B265E4}" type="slidenum">
              <a:rPr lang="en-US" altLang="zh-CN"/>
              <a:pPr/>
              <a:t>31</a:t>
            </a:fld>
            <a:r>
              <a:rPr lang="en-US" altLang="zh-CN"/>
              <a:t>/57</a:t>
            </a:r>
          </a:p>
        </p:txBody>
      </p:sp>
      <p:sp>
        <p:nvSpPr>
          <p:cNvPr id="176132" name="Rectangle 4"/>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12.7 </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5</a:t>
            </a: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和</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3,3</a:t>
            </a:r>
            <a:r>
              <a:rPr lang="zh-CN" altLang="en-US" sz="2800" b="1" dirty="0">
                <a:solidFill>
                  <a:srgbClr val="0000FF"/>
                </a:solidFill>
                <a:latin typeface="楷体_GB2312" pitchFamily="49" charset="-122"/>
                <a:ea typeface="楷体_GB2312" pitchFamily="49" charset="-122"/>
              </a:rPr>
              <a:t>都是非平面图</a:t>
            </a:r>
          </a:p>
          <a:p>
            <a:pPr marL="342900" indent="-342900" algn="just">
              <a:lnSpc>
                <a:spcPct val="130000"/>
              </a:lnSpc>
              <a:buClr>
                <a:srgbClr val="B2B2B2"/>
              </a:buClr>
              <a:buFont typeface="Wingdings" pitchFamily="2" charset="2"/>
              <a:buChar char="ü"/>
            </a:pPr>
            <a:r>
              <a:rPr lang="zh-CN" altLang="en-US" sz="2800" b="1" dirty="0">
                <a:solidFill>
                  <a:srgbClr val="B2B2B2"/>
                </a:solidFill>
                <a:latin typeface="楷体_GB2312" pitchFamily="49" charset="-122"/>
                <a:ea typeface="楷体_GB2312" pitchFamily="49" charset="-122"/>
              </a:rPr>
              <a:t>考察</a:t>
            </a:r>
            <a:r>
              <a:rPr lang="en-US" altLang="zh-CN" sz="2800" b="1"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个结点的完全图</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Char char="ü"/>
            </a:pPr>
            <a:r>
              <a:rPr lang="zh-CN" altLang="en-US" sz="2800" b="1" dirty="0">
                <a:solidFill>
                  <a:srgbClr val="B2B2B2"/>
                </a:solidFill>
                <a:latin typeface="楷体_GB2312" pitchFamily="49" charset="-122"/>
                <a:ea typeface="楷体_GB2312" pitchFamily="49" charset="-122"/>
              </a:rPr>
              <a:t>因为</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是简单连通图，</a:t>
            </a:r>
            <a:r>
              <a:rPr lang="en-US" altLang="zh-CN" sz="2800" b="1" dirty="0">
                <a:solidFill>
                  <a:srgbClr val="B2B2B2"/>
                </a:solidFill>
                <a:latin typeface="楷体_GB2312" pitchFamily="49" charset="-122"/>
                <a:ea typeface="楷体_GB2312" pitchFamily="49" charset="-122"/>
              </a:rPr>
              <a:t>n</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m</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10</a:t>
            </a:r>
            <a:r>
              <a:rPr lang="zh-CN" altLang="en-US" sz="2800" b="1" dirty="0">
                <a:solidFill>
                  <a:srgbClr val="B2B2B2"/>
                </a:solidFill>
                <a:latin typeface="楷体_GB2312" pitchFamily="49" charset="-122"/>
                <a:ea typeface="楷体_GB2312" pitchFamily="49" charset="-122"/>
              </a:rPr>
              <a:t>，因此</a:t>
            </a:r>
            <a:r>
              <a:rPr lang="en-US" altLang="zh-CN" sz="2800" b="1" dirty="0">
                <a:solidFill>
                  <a:srgbClr val="B2B2B2"/>
                </a:solidFill>
                <a:latin typeface="楷体_GB2312" pitchFamily="49" charset="-122"/>
                <a:ea typeface="楷体_GB2312" pitchFamily="49" charset="-122"/>
              </a:rPr>
              <a:t>m</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3n-6</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3×5-6</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9</a:t>
            </a:r>
            <a:r>
              <a:rPr lang="zh-CN" altLang="en-US" sz="2800" b="1" dirty="0">
                <a:solidFill>
                  <a:srgbClr val="B2B2B2"/>
                </a:solidFill>
                <a:latin typeface="楷体_GB2312" pitchFamily="49" charset="-122"/>
                <a:ea typeface="楷体_GB2312" pitchFamily="49" charset="-122"/>
              </a:rPr>
              <a:t>，故不满足</a:t>
            </a:r>
            <a:r>
              <a:rPr lang="en-US" altLang="zh-CN" sz="2800" b="1" dirty="0">
                <a:solidFill>
                  <a:srgbClr val="B2B2B2"/>
                </a:solidFill>
                <a:latin typeface="楷体_GB2312" pitchFamily="49" charset="-122"/>
                <a:ea typeface="楷体_GB2312" pitchFamily="49" charset="-122"/>
              </a:rPr>
              <a:t>m≤3n-6</a:t>
            </a:r>
            <a:r>
              <a:rPr lang="zh-CN" altLang="en-US" sz="2800" b="1" dirty="0">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Char char="ü"/>
            </a:pPr>
            <a:r>
              <a:rPr lang="zh-CN" altLang="en-US" sz="2800" b="1" dirty="0">
                <a:solidFill>
                  <a:srgbClr val="B2B2B2"/>
                </a:solidFill>
                <a:latin typeface="楷体_GB2312" pitchFamily="49" charset="-122"/>
                <a:ea typeface="楷体_GB2312" pitchFamily="49" charset="-122"/>
              </a:rPr>
              <a:t>故</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是非平面图。</a:t>
            </a:r>
          </a:p>
          <a:p>
            <a:pPr marL="342900" indent="-342900" algn="just">
              <a:lnSpc>
                <a:spcPct val="130000"/>
              </a:lnSpc>
              <a:buClr>
                <a:srgbClr val="B2B2B2"/>
              </a:buClr>
              <a:buFont typeface="Wingdings" pitchFamily="2" charset="2"/>
              <a:buChar char="ü"/>
            </a:pPr>
            <a:r>
              <a:rPr lang="zh-CN" altLang="en-US" sz="2800" b="1" dirty="0">
                <a:solidFill>
                  <a:srgbClr val="B2B2B2"/>
                </a:solidFill>
                <a:latin typeface="楷体_GB2312" pitchFamily="49" charset="-122"/>
                <a:ea typeface="楷体_GB2312" pitchFamily="49" charset="-122"/>
              </a:rPr>
              <a:t>我们再看图</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3,3</a:t>
            </a:r>
            <a:r>
              <a:rPr lang="zh-CN" altLang="en-US" sz="2800" b="1" dirty="0">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dirty="0">
                <a:solidFill>
                  <a:srgbClr val="B2B2B2"/>
                </a:solidFill>
                <a:latin typeface="楷体_GB2312" pitchFamily="49" charset="-122"/>
                <a:ea typeface="楷体_GB2312" pitchFamily="49" charset="-122"/>
              </a:rPr>
              <a:t>  </a:t>
            </a:r>
            <a:r>
              <a:rPr lang="en-US" altLang="zh-CN" sz="2800" b="1" dirty="0">
                <a:solidFill>
                  <a:srgbClr val="B2B2B2"/>
                </a:solidFill>
                <a:latin typeface="楷体_GB2312" pitchFamily="49" charset="-122"/>
                <a:ea typeface="楷体_GB2312" pitchFamily="49" charset="-122"/>
              </a:rPr>
              <a:t>n</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6</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m</a:t>
            </a:r>
            <a:r>
              <a:rPr lang="zh-CN" altLang="en-US" sz="2800" b="1" dirty="0">
                <a:solidFill>
                  <a:srgbClr val="B2B2B2"/>
                </a:solidFill>
                <a:latin typeface="楷体_GB2312" pitchFamily="49" charset="-122"/>
                <a:ea typeface="楷体_GB2312" pitchFamily="49" charset="-122"/>
              </a:rPr>
              <a:t>＝</a:t>
            </a:r>
            <a:r>
              <a:rPr lang="en-US" altLang="zh-CN" sz="2800" b="1" dirty="0">
                <a:solidFill>
                  <a:srgbClr val="B2B2B2"/>
                </a:solidFill>
                <a:latin typeface="楷体_GB2312" pitchFamily="49" charset="-122"/>
                <a:ea typeface="楷体_GB2312" pitchFamily="49" charset="-122"/>
              </a:rPr>
              <a:t>9,</a:t>
            </a:r>
            <a:r>
              <a:rPr lang="zh-CN" altLang="en-US" sz="2800" b="1" dirty="0">
                <a:solidFill>
                  <a:srgbClr val="B2B2B2"/>
                </a:solidFill>
                <a:latin typeface="楷体_GB2312" pitchFamily="49" charset="-122"/>
                <a:ea typeface="楷体_GB2312" pitchFamily="49" charset="-122"/>
              </a:rPr>
              <a:t>，满足不等式</a:t>
            </a:r>
            <a:r>
              <a:rPr lang="en-US" altLang="zh-CN" sz="2800" b="1" dirty="0">
                <a:solidFill>
                  <a:srgbClr val="B2B2B2"/>
                </a:solidFill>
                <a:latin typeface="楷体_GB2312" pitchFamily="49" charset="-122"/>
                <a:ea typeface="楷体_GB2312" pitchFamily="49" charset="-122"/>
              </a:rPr>
              <a:t>m≤3n-6</a:t>
            </a:r>
            <a:r>
              <a:rPr lang="zh-CN" altLang="en-US" sz="2800" b="1" dirty="0">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dirty="0">
                <a:solidFill>
                  <a:srgbClr val="B2B2B2"/>
                </a:solidFill>
                <a:latin typeface="楷体_GB2312" pitchFamily="49" charset="-122"/>
                <a:ea typeface="楷体_GB2312" pitchFamily="49" charset="-122"/>
              </a:rPr>
              <a:t>  但是它是一个非平面图。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5AFC7BD6-2DA6-4B28-A990-371CB3EB7892}"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72B3F4F2-AFEF-438F-BC9B-FD3B97D34F06}" type="slidenum">
              <a:rPr lang="en-US" altLang="zh-CN"/>
              <a:pPr/>
              <a:t>32</a:t>
            </a:fld>
            <a:r>
              <a:rPr lang="en-US" altLang="zh-CN"/>
              <a:t>/57</a:t>
            </a:r>
          </a:p>
        </p:txBody>
      </p:sp>
      <p:sp>
        <p:nvSpPr>
          <p:cNvPr id="224258" name="Rectangle 2"/>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定理</a:t>
            </a:r>
            <a:r>
              <a:rPr lang="en-US" altLang="zh-CN" sz="2800" b="1">
                <a:solidFill>
                  <a:srgbClr val="CC00CC"/>
                </a:solidFill>
                <a:latin typeface="楷体_GB2312" pitchFamily="49" charset="-122"/>
                <a:ea typeface="楷体_GB2312" pitchFamily="49" charset="-122"/>
              </a:rPr>
              <a:t>12.7 </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3,3</a:t>
            </a:r>
            <a:r>
              <a:rPr lang="zh-CN" altLang="en-US" sz="2800" b="1">
                <a:latin typeface="楷体_GB2312" pitchFamily="49" charset="-122"/>
                <a:ea typeface="楷体_GB2312" pitchFamily="49" charset="-122"/>
              </a:rPr>
              <a:t>都是非平面图</a:t>
            </a:r>
          </a:p>
          <a:p>
            <a:pPr marL="342900" indent="-342900" algn="just">
              <a:lnSpc>
                <a:spcPct val="130000"/>
              </a:lnSpc>
              <a:buClr>
                <a:srgbClr val="006600"/>
              </a:buClr>
              <a:buFont typeface="Wingdings" pitchFamily="2" charset="2"/>
              <a:buChar char="ü"/>
            </a:pPr>
            <a:r>
              <a:rPr lang="zh-CN" altLang="en-US" sz="2800" b="1">
                <a:solidFill>
                  <a:srgbClr val="0000FF"/>
                </a:solidFill>
                <a:latin typeface="楷体_GB2312" pitchFamily="49" charset="-122"/>
                <a:ea typeface="楷体_GB2312" pitchFamily="49" charset="-122"/>
              </a:rPr>
              <a:t>考察</a:t>
            </a:r>
            <a:r>
              <a:rPr lang="en-US" altLang="zh-CN" sz="2800" b="1">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个结点的完全图</a:t>
            </a:r>
            <a:r>
              <a:rPr lang="en-US" altLang="zh-CN" sz="2800" b="1">
                <a:solidFill>
                  <a:srgbClr val="0000FF"/>
                </a:solidFill>
                <a:latin typeface="楷体_GB2312" pitchFamily="49" charset="-122"/>
                <a:ea typeface="楷体_GB2312" pitchFamily="49" charset="-122"/>
              </a:rPr>
              <a:t>K</a:t>
            </a:r>
            <a:r>
              <a:rPr lang="en-US" altLang="zh-CN" sz="2800" b="1" baseline="-30000">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因为</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是简单连通图，</a:t>
            </a:r>
            <a:r>
              <a:rPr lang="en-US" altLang="zh-CN" sz="2800" b="1">
                <a:solidFill>
                  <a:srgbClr val="B2B2B2"/>
                </a:solidFill>
                <a:latin typeface="楷体_GB2312" pitchFamily="49" charset="-122"/>
                <a:ea typeface="楷体_GB2312" pitchFamily="49" charset="-122"/>
              </a:rPr>
              <a:t>n</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10</a:t>
            </a:r>
            <a:r>
              <a:rPr lang="zh-CN" altLang="en-US" sz="2800" b="1">
                <a:solidFill>
                  <a:srgbClr val="B2B2B2"/>
                </a:solidFill>
                <a:latin typeface="楷体_GB2312" pitchFamily="49" charset="-122"/>
                <a:ea typeface="楷体_GB2312" pitchFamily="49" charset="-122"/>
              </a:rPr>
              <a:t>，因此</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3n-6</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3×5-6</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9</a:t>
            </a:r>
            <a:r>
              <a:rPr lang="zh-CN" altLang="en-US" sz="2800" b="1">
                <a:solidFill>
                  <a:srgbClr val="B2B2B2"/>
                </a:solidFill>
                <a:latin typeface="楷体_GB2312" pitchFamily="49" charset="-122"/>
                <a:ea typeface="楷体_GB2312" pitchFamily="49" charset="-122"/>
              </a:rPr>
              <a:t>，故不满足</a:t>
            </a:r>
            <a:r>
              <a:rPr lang="en-US" altLang="zh-CN" sz="2800" b="1">
                <a:solidFill>
                  <a:srgbClr val="B2B2B2"/>
                </a:solidFill>
                <a:latin typeface="楷体_GB2312" pitchFamily="49" charset="-122"/>
                <a:ea typeface="楷体_GB2312" pitchFamily="49" charset="-122"/>
              </a:rPr>
              <a:t>m≤3n-6</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故</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是非平面图。</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我们再看图</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3,3</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n</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6</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9,</a:t>
            </a:r>
            <a:r>
              <a:rPr lang="zh-CN" altLang="en-US" sz="2800" b="1">
                <a:solidFill>
                  <a:srgbClr val="B2B2B2"/>
                </a:solidFill>
                <a:latin typeface="楷体_GB2312" pitchFamily="49" charset="-122"/>
                <a:ea typeface="楷体_GB2312" pitchFamily="49" charset="-122"/>
              </a:rPr>
              <a:t>，满足不等式</a:t>
            </a:r>
            <a:r>
              <a:rPr lang="en-US" altLang="zh-CN" sz="2800" b="1">
                <a:solidFill>
                  <a:srgbClr val="B2B2B2"/>
                </a:solidFill>
                <a:latin typeface="楷体_GB2312" pitchFamily="49" charset="-122"/>
                <a:ea typeface="楷体_GB2312" pitchFamily="49" charset="-122"/>
              </a:rPr>
              <a:t>m≤3n-6</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但是它是一个非平面图。</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DD23286-FE01-442C-BCFA-18F8419E2953}"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0A06BE8C-2CB1-4F8C-8958-ABD1CB44214D}" type="slidenum">
              <a:rPr lang="en-US" altLang="zh-CN"/>
              <a:pPr/>
              <a:t>33</a:t>
            </a:fld>
            <a:r>
              <a:rPr lang="en-US" altLang="zh-CN"/>
              <a:t>/57</a:t>
            </a:r>
          </a:p>
        </p:txBody>
      </p:sp>
      <p:sp>
        <p:nvSpPr>
          <p:cNvPr id="225282" name="Rectangle 2"/>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定理</a:t>
            </a:r>
            <a:r>
              <a:rPr lang="en-US" altLang="zh-CN" sz="2800" b="1">
                <a:solidFill>
                  <a:srgbClr val="CC00CC"/>
                </a:solidFill>
                <a:latin typeface="楷体_GB2312" pitchFamily="49" charset="-122"/>
                <a:ea typeface="楷体_GB2312" pitchFamily="49" charset="-122"/>
              </a:rPr>
              <a:t>12.7 </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3,3</a:t>
            </a:r>
            <a:r>
              <a:rPr lang="zh-CN" altLang="en-US" sz="2800" b="1">
                <a:latin typeface="楷体_GB2312" pitchFamily="49" charset="-122"/>
                <a:ea typeface="楷体_GB2312" pitchFamily="49" charset="-122"/>
              </a:rPr>
              <a:t>都是非平面图</a:t>
            </a:r>
          </a:p>
          <a:p>
            <a:pPr marL="342900" indent="-342900" algn="just">
              <a:lnSpc>
                <a:spcPct val="130000"/>
              </a:lnSpc>
              <a:buClr>
                <a:srgbClr val="006600"/>
              </a:buClr>
              <a:buFont typeface="Wingdings" pitchFamily="2" charset="2"/>
              <a:buChar char="ü"/>
            </a:pPr>
            <a:r>
              <a:rPr lang="zh-CN" altLang="en-US" sz="2800" b="1">
                <a:latin typeface="楷体_GB2312" pitchFamily="49" charset="-122"/>
                <a:ea typeface="楷体_GB2312" pitchFamily="49" charset="-122"/>
              </a:rPr>
              <a:t>考察</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个结点的完全图</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zh-CN" altLang="en-US" sz="2800" b="1">
                <a:latin typeface="楷体_GB2312" pitchFamily="49" charset="-122"/>
                <a:ea typeface="楷体_GB2312" pitchFamily="49" charset="-122"/>
              </a:rPr>
              <a:t>。</a:t>
            </a:r>
          </a:p>
          <a:p>
            <a:pPr marL="342900" indent="-342900" algn="just">
              <a:lnSpc>
                <a:spcPct val="130000"/>
              </a:lnSpc>
              <a:buClr>
                <a:srgbClr val="006600"/>
              </a:buClr>
              <a:buFont typeface="Wingdings" pitchFamily="2" charset="2"/>
              <a:buChar char="ü"/>
            </a:pPr>
            <a:r>
              <a:rPr lang="zh-CN" altLang="en-US" sz="2800" b="1">
                <a:solidFill>
                  <a:srgbClr val="0000FF"/>
                </a:solidFill>
                <a:latin typeface="楷体_GB2312" pitchFamily="49" charset="-122"/>
                <a:ea typeface="楷体_GB2312" pitchFamily="49" charset="-122"/>
              </a:rPr>
              <a:t>因为</a:t>
            </a:r>
            <a:r>
              <a:rPr lang="en-US" altLang="zh-CN" sz="2800" b="1">
                <a:solidFill>
                  <a:srgbClr val="0000FF"/>
                </a:solidFill>
                <a:latin typeface="楷体_GB2312" pitchFamily="49" charset="-122"/>
                <a:ea typeface="楷体_GB2312" pitchFamily="49" charset="-122"/>
              </a:rPr>
              <a:t>K</a:t>
            </a:r>
            <a:r>
              <a:rPr lang="en-US" altLang="zh-CN" sz="2800" b="1" baseline="-30000">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是简单连通图，</a:t>
            </a:r>
            <a:r>
              <a:rPr lang="en-US" altLang="zh-CN" sz="2800" b="1">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m</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10</a:t>
            </a:r>
            <a:r>
              <a:rPr lang="zh-CN" altLang="en-US" sz="2800" b="1">
                <a:solidFill>
                  <a:srgbClr val="0000FF"/>
                </a:solidFill>
                <a:latin typeface="楷体_GB2312" pitchFamily="49" charset="-122"/>
                <a:ea typeface="楷体_GB2312" pitchFamily="49" charset="-122"/>
              </a:rPr>
              <a:t>，因此</a:t>
            </a:r>
            <a:r>
              <a:rPr lang="en-US" altLang="zh-CN" sz="2800" b="1">
                <a:solidFill>
                  <a:srgbClr val="0000FF"/>
                </a:solidFill>
                <a:latin typeface="楷体_GB2312" pitchFamily="49" charset="-122"/>
                <a:ea typeface="楷体_GB2312" pitchFamily="49" charset="-122"/>
              </a:rPr>
              <a:t>m</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3n-6</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3×5-6</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9</a:t>
            </a:r>
            <a:r>
              <a:rPr lang="zh-CN" altLang="en-US" sz="2800" b="1">
                <a:solidFill>
                  <a:srgbClr val="0000FF"/>
                </a:solidFill>
                <a:latin typeface="楷体_GB2312" pitchFamily="49" charset="-122"/>
                <a:ea typeface="楷体_GB2312" pitchFamily="49" charset="-122"/>
              </a:rPr>
              <a:t>，故不满足</a:t>
            </a:r>
            <a:r>
              <a:rPr lang="en-US" altLang="zh-CN" sz="2800" b="1">
                <a:solidFill>
                  <a:srgbClr val="0000FF"/>
                </a:solidFill>
                <a:latin typeface="楷体_GB2312" pitchFamily="49" charset="-122"/>
                <a:ea typeface="楷体_GB2312" pitchFamily="49" charset="-122"/>
              </a:rPr>
              <a:t>m≤3n-6</a:t>
            </a:r>
            <a:r>
              <a:rPr lang="zh-CN" altLang="en-US" sz="2800" b="1">
                <a:solidFill>
                  <a:srgbClr val="0000FF"/>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故</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5</a:t>
            </a:r>
            <a:r>
              <a:rPr lang="zh-CN" altLang="en-US" sz="2800" b="1">
                <a:solidFill>
                  <a:srgbClr val="B2B2B2"/>
                </a:solidFill>
                <a:latin typeface="楷体_GB2312" pitchFamily="49" charset="-122"/>
                <a:ea typeface="楷体_GB2312" pitchFamily="49" charset="-122"/>
              </a:rPr>
              <a:t>是非平面图。</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我们再看图</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3,3</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n</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6</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9,</a:t>
            </a:r>
            <a:r>
              <a:rPr lang="zh-CN" altLang="en-US" sz="2800" b="1">
                <a:solidFill>
                  <a:srgbClr val="B2B2B2"/>
                </a:solidFill>
                <a:latin typeface="楷体_GB2312" pitchFamily="49" charset="-122"/>
                <a:ea typeface="楷体_GB2312" pitchFamily="49" charset="-122"/>
              </a:rPr>
              <a:t>，满足不等式</a:t>
            </a:r>
            <a:r>
              <a:rPr lang="en-US" altLang="zh-CN" sz="2800" b="1">
                <a:solidFill>
                  <a:srgbClr val="B2B2B2"/>
                </a:solidFill>
                <a:latin typeface="楷体_GB2312" pitchFamily="49" charset="-122"/>
                <a:ea typeface="楷体_GB2312" pitchFamily="49" charset="-122"/>
              </a:rPr>
              <a:t>m≤3n-6</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但是它是一个非平面图。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96C8131-80CA-4410-B2BF-08B4E2193395}"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00CE5DB8-59B8-4929-9921-965582A257A2}" type="slidenum">
              <a:rPr lang="en-US" altLang="zh-CN"/>
              <a:pPr/>
              <a:t>34</a:t>
            </a:fld>
            <a:r>
              <a:rPr lang="en-US" altLang="zh-CN"/>
              <a:t>/57</a:t>
            </a:r>
          </a:p>
        </p:txBody>
      </p:sp>
      <p:sp>
        <p:nvSpPr>
          <p:cNvPr id="226306" name="Rectangle 2"/>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定理</a:t>
            </a:r>
            <a:r>
              <a:rPr lang="en-US" altLang="zh-CN" sz="2800" b="1">
                <a:solidFill>
                  <a:srgbClr val="CC00CC"/>
                </a:solidFill>
                <a:latin typeface="楷体_GB2312" pitchFamily="49" charset="-122"/>
                <a:ea typeface="楷体_GB2312" pitchFamily="49" charset="-122"/>
              </a:rPr>
              <a:t>12.7 </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3,3</a:t>
            </a:r>
            <a:r>
              <a:rPr lang="zh-CN" altLang="en-US" sz="2800" b="1">
                <a:latin typeface="楷体_GB2312" pitchFamily="49" charset="-122"/>
                <a:ea typeface="楷体_GB2312" pitchFamily="49" charset="-122"/>
              </a:rPr>
              <a:t>都是非平面图</a:t>
            </a:r>
          </a:p>
          <a:p>
            <a:pPr marL="342900" indent="-342900" algn="just">
              <a:lnSpc>
                <a:spcPct val="130000"/>
              </a:lnSpc>
              <a:buClr>
                <a:srgbClr val="006600"/>
              </a:buClr>
              <a:buFont typeface="Wingdings" pitchFamily="2" charset="2"/>
              <a:buChar char="ü"/>
            </a:pPr>
            <a:r>
              <a:rPr lang="zh-CN" altLang="en-US" sz="2800" b="1">
                <a:latin typeface="楷体_GB2312" pitchFamily="49" charset="-122"/>
                <a:ea typeface="楷体_GB2312" pitchFamily="49" charset="-122"/>
              </a:rPr>
              <a:t>考察</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个结点的完全图</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zh-CN" altLang="en-US" sz="2800" b="1">
                <a:latin typeface="楷体_GB2312" pitchFamily="49" charset="-122"/>
                <a:ea typeface="楷体_GB2312" pitchFamily="49" charset="-122"/>
              </a:rPr>
              <a:t>。</a:t>
            </a:r>
          </a:p>
          <a:p>
            <a:pPr marL="342900" indent="-342900" algn="just">
              <a:lnSpc>
                <a:spcPct val="130000"/>
              </a:lnSpc>
              <a:buClr>
                <a:srgbClr val="006600"/>
              </a:buClr>
              <a:buFont typeface="Wingdings" pitchFamily="2" charset="2"/>
              <a:buChar char="ü"/>
            </a:pPr>
            <a:r>
              <a:rPr lang="zh-CN" altLang="en-US" sz="2800" b="1">
                <a:latin typeface="楷体_GB2312" pitchFamily="49" charset="-122"/>
                <a:ea typeface="楷体_GB2312" pitchFamily="49" charset="-122"/>
              </a:rPr>
              <a:t>因为</a:t>
            </a:r>
            <a:r>
              <a:rPr lang="en-US" altLang="zh-CN" sz="2800" b="1">
                <a:latin typeface="楷体_GB2312" pitchFamily="49" charset="-122"/>
                <a:ea typeface="楷体_GB2312" pitchFamily="49" charset="-122"/>
              </a:rPr>
              <a:t>K</a:t>
            </a:r>
            <a:r>
              <a:rPr lang="en-US" altLang="zh-CN" sz="2800" b="1" baseline="-30000">
                <a:latin typeface="楷体_GB2312" pitchFamily="49" charset="-122"/>
                <a:ea typeface="楷体_GB2312" pitchFamily="49" charset="-122"/>
              </a:rPr>
              <a:t>5</a:t>
            </a:r>
            <a:r>
              <a:rPr lang="zh-CN" altLang="en-US" sz="2800" b="1">
                <a:latin typeface="楷体_GB2312" pitchFamily="49" charset="-122"/>
                <a:ea typeface="楷体_GB2312" pitchFamily="49" charset="-122"/>
              </a:rPr>
              <a:t>是简单连通图，</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10</a:t>
            </a:r>
            <a:r>
              <a:rPr lang="zh-CN" altLang="en-US" sz="2800" b="1">
                <a:latin typeface="楷体_GB2312" pitchFamily="49" charset="-122"/>
                <a:ea typeface="楷体_GB2312" pitchFamily="49" charset="-122"/>
              </a:rPr>
              <a:t>，因此</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3n-6</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3×5-6</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9</a:t>
            </a:r>
            <a:r>
              <a:rPr lang="zh-CN" altLang="en-US" sz="2800" b="1">
                <a:latin typeface="楷体_GB2312" pitchFamily="49" charset="-122"/>
                <a:ea typeface="楷体_GB2312" pitchFamily="49" charset="-122"/>
              </a:rPr>
              <a:t>，故不满足</a:t>
            </a:r>
            <a:r>
              <a:rPr lang="en-US" altLang="zh-CN" sz="2800" b="1">
                <a:latin typeface="楷体_GB2312" pitchFamily="49" charset="-122"/>
                <a:ea typeface="楷体_GB2312" pitchFamily="49" charset="-122"/>
              </a:rPr>
              <a:t>m≤3n-6</a:t>
            </a:r>
            <a:r>
              <a:rPr lang="zh-CN" altLang="en-US" sz="2800" b="1">
                <a:latin typeface="楷体_GB2312" pitchFamily="49" charset="-122"/>
                <a:ea typeface="楷体_GB2312" pitchFamily="49" charset="-122"/>
              </a:rPr>
              <a:t>。</a:t>
            </a:r>
          </a:p>
          <a:p>
            <a:pPr marL="342900" indent="-342900" algn="just">
              <a:lnSpc>
                <a:spcPct val="130000"/>
              </a:lnSpc>
              <a:buClr>
                <a:srgbClr val="006600"/>
              </a:buClr>
              <a:buFont typeface="Wingdings" pitchFamily="2" charset="2"/>
              <a:buChar char="ü"/>
            </a:pPr>
            <a:r>
              <a:rPr lang="zh-CN" altLang="en-US" sz="2800" b="1">
                <a:solidFill>
                  <a:srgbClr val="0000FF"/>
                </a:solidFill>
                <a:latin typeface="楷体_GB2312" pitchFamily="49" charset="-122"/>
                <a:ea typeface="楷体_GB2312" pitchFamily="49" charset="-122"/>
              </a:rPr>
              <a:t>故</a:t>
            </a:r>
            <a:r>
              <a:rPr lang="en-US" altLang="zh-CN" sz="2800" b="1">
                <a:solidFill>
                  <a:srgbClr val="0000FF"/>
                </a:solidFill>
                <a:latin typeface="楷体_GB2312" pitchFamily="49" charset="-122"/>
                <a:ea typeface="楷体_GB2312" pitchFamily="49" charset="-122"/>
              </a:rPr>
              <a:t>K</a:t>
            </a:r>
            <a:r>
              <a:rPr lang="en-US" altLang="zh-CN" sz="2800" b="1" baseline="-30000">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是非平面图。</a:t>
            </a:r>
          </a:p>
          <a:p>
            <a:pPr marL="342900" indent="-342900" algn="just">
              <a:lnSpc>
                <a:spcPct val="130000"/>
              </a:lnSpc>
              <a:buClr>
                <a:srgbClr val="B2B2B2"/>
              </a:buClr>
              <a:buFont typeface="Wingdings" pitchFamily="2" charset="2"/>
              <a:buChar char="ü"/>
            </a:pPr>
            <a:r>
              <a:rPr lang="zh-CN" altLang="en-US" sz="2800" b="1">
                <a:solidFill>
                  <a:srgbClr val="B2B2B2"/>
                </a:solidFill>
                <a:latin typeface="楷体_GB2312" pitchFamily="49" charset="-122"/>
                <a:ea typeface="楷体_GB2312" pitchFamily="49" charset="-122"/>
              </a:rPr>
              <a:t>我们再看图</a:t>
            </a:r>
            <a:r>
              <a:rPr lang="en-US" altLang="zh-CN" sz="2800" b="1">
                <a:solidFill>
                  <a:srgbClr val="B2B2B2"/>
                </a:solidFill>
                <a:latin typeface="楷体_GB2312" pitchFamily="49" charset="-122"/>
                <a:ea typeface="楷体_GB2312" pitchFamily="49" charset="-122"/>
              </a:rPr>
              <a:t>K</a:t>
            </a:r>
            <a:r>
              <a:rPr lang="en-US" altLang="zh-CN" sz="2800" b="1" baseline="-30000">
                <a:solidFill>
                  <a:srgbClr val="B2B2B2"/>
                </a:solidFill>
                <a:latin typeface="楷体_GB2312" pitchFamily="49" charset="-122"/>
                <a:ea typeface="楷体_GB2312" pitchFamily="49" charset="-122"/>
              </a:rPr>
              <a:t>3,3</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n</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6</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m</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9,</a:t>
            </a:r>
            <a:r>
              <a:rPr lang="zh-CN" altLang="en-US" sz="2800" b="1">
                <a:solidFill>
                  <a:srgbClr val="B2B2B2"/>
                </a:solidFill>
                <a:latin typeface="楷体_GB2312" pitchFamily="49" charset="-122"/>
                <a:ea typeface="楷体_GB2312" pitchFamily="49" charset="-122"/>
              </a:rPr>
              <a:t>，满足不等式</a:t>
            </a:r>
            <a:r>
              <a:rPr lang="en-US" altLang="zh-CN" sz="2800" b="1">
                <a:solidFill>
                  <a:srgbClr val="B2B2B2"/>
                </a:solidFill>
                <a:latin typeface="楷体_GB2312" pitchFamily="49" charset="-122"/>
                <a:ea typeface="楷体_GB2312" pitchFamily="49" charset="-122"/>
              </a:rPr>
              <a:t>m≤3n-6</a:t>
            </a:r>
            <a:r>
              <a:rPr lang="zh-CN" altLang="en-US" sz="2800" b="1">
                <a:solidFill>
                  <a:srgbClr val="B2B2B2"/>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但是它是一个非平面图。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D208369F-6097-47CA-B482-47C2812374CD}" type="datetime1">
              <a:rPr lang="zh-CN" altLang="en-US"/>
              <a:pPr/>
              <a:t>2017/11/27</a:t>
            </a:fld>
            <a:endParaRPr lang="en-US" altLang="zh-CN"/>
          </a:p>
        </p:txBody>
      </p:sp>
      <p:sp>
        <p:nvSpPr>
          <p:cNvPr id="4" name="页脚占位符 4"/>
          <p:cNvSpPr>
            <a:spLocks noGrp="1"/>
          </p:cNvSpPr>
          <p:nvPr>
            <p:ph type="ftr" sz="quarter" idx="11"/>
          </p:nvPr>
        </p:nvSpPr>
        <p:spPr/>
        <p:txBody>
          <a:bodyPr/>
          <a:lstStyle/>
          <a:p>
            <a:r>
              <a:rPr lang="zh-CN" altLang="en-US"/>
              <a:t>计算机学院</a:t>
            </a:r>
          </a:p>
        </p:txBody>
      </p:sp>
      <p:sp>
        <p:nvSpPr>
          <p:cNvPr id="5" name="灯片编号占位符 5"/>
          <p:cNvSpPr>
            <a:spLocks noGrp="1"/>
          </p:cNvSpPr>
          <p:nvPr>
            <p:ph type="sldNum" sz="quarter" idx="12"/>
          </p:nvPr>
        </p:nvSpPr>
        <p:spPr/>
        <p:txBody>
          <a:bodyPr/>
          <a:lstStyle/>
          <a:p>
            <a:fld id="{E07D3492-16EA-4A52-9283-D3EBD0B857BB}" type="slidenum">
              <a:rPr lang="en-US" altLang="zh-CN"/>
              <a:pPr/>
              <a:t>35</a:t>
            </a:fld>
            <a:r>
              <a:rPr lang="en-US" altLang="zh-CN"/>
              <a:t>/57</a:t>
            </a:r>
          </a:p>
        </p:txBody>
      </p:sp>
      <p:sp>
        <p:nvSpPr>
          <p:cNvPr id="227330" name="Rectangle 2"/>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12.7 </a:t>
            </a:r>
            <a:r>
              <a:rPr lang="en-US" altLang="zh-CN" sz="2800" b="1" dirty="0">
                <a:latin typeface="楷体_GB2312" pitchFamily="49" charset="-122"/>
                <a:ea typeface="楷体_GB2312" pitchFamily="49" charset="-122"/>
              </a:rPr>
              <a:t>K</a:t>
            </a:r>
            <a:r>
              <a:rPr lang="en-US" altLang="zh-CN" sz="2800" b="1" baseline="-30000" dirty="0">
                <a:latin typeface="楷体_GB2312" pitchFamily="49" charset="-122"/>
                <a:ea typeface="楷体_GB2312" pitchFamily="49" charset="-122"/>
              </a:rPr>
              <a:t>5</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K</a:t>
            </a:r>
            <a:r>
              <a:rPr lang="en-US" altLang="zh-CN" sz="2800" b="1" baseline="-30000" dirty="0">
                <a:latin typeface="楷体_GB2312" pitchFamily="49" charset="-122"/>
                <a:ea typeface="楷体_GB2312" pitchFamily="49" charset="-122"/>
              </a:rPr>
              <a:t>3,3</a:t>
            </a:r>
            <a:r>
              <a:rPr lang="zh-CN" altLang="en-US" sz="2800" b="1" dirty="0">
                <a:latin typeface="楷体_GB2312" pitchFamily="49" charset="-122"/>
                <a:ea typeface="楷体_GB2312" pitchFamily="49" charset="-122"/>
              </a:rPr>
              <a:t>都是非平面图</a:t>
            </a:r>
          </a:p>
          <a:p>
            <a:pPr marL="342900" indent="-342900" algn="just">
              <a:lnSpc>
                <a:spcPct val="130000"/>
              </a:lnSpc>
              <a:buClr>
                <a:srgbClr val="006600"/>
              </a:buClr>
              <a:buFont typeface="Wingdings" pitchFamily="2" charset="2"/>
              <a:buChar char="ü"/>
            </a:pPr>
            <a:r>
              <a:rPr lang="zh-CN" altLang="en-US" sz="2800" b="1" dirty="0">
                <a:latin typeface="楷体_GB2312" pitchFamily="49" charset="-122"/>
                <a:ea typeface="楷体_GB2312" pitchFamily="49" charset="-122"/>
              </a:rPr>
              <a:t>考察</a:t>
            </a: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个结点的完全图</a:t>
            </a:r>
            <a:r>
              <a:rPr lang="en-US" altLang="zh-CN" sz="2800" b="1" dirty="0">
                <a:latin typeface="楷体_GB2312" pitchFamily="49" charset="-122"/>
                <a:ea typeface="楷体_GB2312" pitchFamily="49" charset="-122"/>
              </a:rPr>
              <a:t>K</a:t>
            </a:r>
            <a:r>
              <a:rPr lang="en-US" altLang="zh-CN" sz="2800" b="1" baseline="-30000"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a:t>
            </a:r>
          </a:p>
          <a:p>
            <a:pPr marL="342900" indent="-342900" algn="just">
              <a:lnSpc>
                <a:spcPct val="130000"/>
              </a:lnSpc>
              <a:buClr>
                <a:srgbClr val="006600"/>
              </a:buClr>
              <a:buFont typeface="Wingdings" pitchFamily="2" charset="2"/>
              <a:buChar char="ü"/>
            </a:pPr>
            <a:r>
              <a:rPr lang="zh-CN" altLang="en-US" sz="2800" b="1" dirty="0">
                <a:latin typeface="楷体_GB2312" pitchFamily="49" charset="-122"/>
                <a:ea typeface="楷体_GB2312" pitchFamily="49" charset="-122"/>
              </a:rPr>
              <a:t>因为</a:t>
            </a:r>
            <a:r>
              <a:rPr lang="en-US" altLang="zh-CN" sz="2800" b="1" dirty="0">
                <a:latin typeface="楷体_GB2312" pitchFamily="49" charset="-122"/>
                <a:ea typeface="楷体_GB2312" pitchFamily="49" charset="-122"/>
              </a:rPr>
              <a:t>K</a:t>
            </a:r>
            <a:r>
              <a:rPr lang="en-US" altLang="zh-CN" sz="2800" b="1" baseline="-30000"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是简单连通图，</a:t>
            </a: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m</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10</a:t>
            </a:r>
            <a:r>
              <a:rPr lang="zh-CN" altLang="en-US" sz="2800" b="1" dirty="0">
                <a:latin typeface="楷体_GB2312" pitchFamily="49" charset="-122"/>
                <a:ea typeface="楷体_GB2312" pitchFamily="49" charset="-122"/>
              </a:rPr>
              <a:t>，因此</a:t>
            </a:r>
            <a:r>
              <a:rPr lang="en-US" altLang="zh-CN" sz="2800" b="1" dirty="0">
                <a:latin typeface="楷体_GB2312" pitchFamily="49" charset="-122"/>
                <a:ea typeface="楷体_GB2312" pitchFamily="49" charset="-122"/>
              </a:rPr>
              <a:t>m</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3n-6</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3×5-6</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9</a:t>
            </a:r>
            <a:r>
              <a:rPr lang="zh-CN" altLang="en-US" sz="2800" b="1" dirty="0">
                <a:latin typeface="楷体_GB2312" pitchFamily="49" charset="-122"/>
                <a:ea typeface="楷体_GB2312" pitchFamily="49" charset="-122"/>
              </a:rPr>
              <a:t>，故不满足</a:t>
            </a:r>
            <a:r>
              <a:rPr lang="en-US" altLang="zh-CN" sz="2800" b="1" dirty="0">
                <a:latin typeface="楷体_GB2312" pitchFamily="49" charset="-122"/>
                <a:ea typeface="楷体_GB2312" pitchFamily="49" charset="-122"/>
              </a:rPr>
              <a:t>m≤3n-6</a:t>
            </a:r>
            <a:r>
              <a:rPr lang="zh-CN" altLang="en-US" sz="2800" b="1" dirty="0">
                <a:latin typeface="楷体_GB2312" pitchFamily="49" charset="-122"/>
                <a:ea typeface="楷体_GB2312" pitchFamily="49" charset="-122"/>
              </a:rPr>
              <a:t>。</a:t>
            </a:r>
          </a:p>
          <a:p>
            <a:pPr marL="342900" indent="-342900" algn="just">
              <a:lnSpc>
                <a:spcPct val="130000"/>
              </a:lnSpc>
              <a:buClr>
                <a:srgbClr val="006600"/>
              </a:buClr>
              <a:buFont typeface="Wingdings" pitchFamily="2" charset="2"/>
              <a:buChar char="ü"/>
            </a:pPr>
            <a:r>
              <a:rPr lang="zh-CN" altLang="en-US" sz="2800" b="1" dirty="0">
                <a:latin typeface="楷体_GB2312" pitchFamily="49" charset="-122"/>
                <a:ea typeface="楷体_GB2312" pitchFamily="49" charset="-122"/>
              </a:rPr>
              <a:t>故</a:t>
            </a:r>
            <a:r>
              <a:rPr lang="en-US" altLang="zh-CN" sz="2800" b="1" dirty="0">
                <a:latin typeface="楷体_GB2312" pitchFamily="49" charset="-122"/>
                <a:ea typeface="楷体_GB2312" pitchFamily="49" charset="-122"/>
              </a:rPr>
              <a:t>K</a:t>
            </a:r>
            <a:r>
              <a:rPr lang="en-US" altLang="zh-CN" sz="2800" b="1" baseline="-30000"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是非平面图。</a:t>
            </a:r>
          </a:p>
          <a:p>
            <a:pPr marL="342900" indent="-342900" algn="just">
              <a:lnSpc>
                <a:spcPct val="130000"/>
              </a:lnSpc>
              <a:buClr>
                <a:srgbClr val="006600"/>
              </a:buClr>
              <a:buFont typeface="Wingdings" pitchFamily="2" charset="2"/>
              <a:buChar char="ü"/>
            </a:pPr>
            <a:r>
              <a:rPr lang="zh-CN" altLang="en-US" sz="2800" b="1" dirty="0">
                <a:solidFill>
                  <a:srgbClr val="0000FF"/>
                </a:solidFill>
                <a:latin typeface="楷体_GB2312" pitchFamily="49" charset="-122"/>
                <a:ea typeface="楷体_GB2312" pitchFamily="49" charset="-122"/>
              </a:rPr>
              <a:t>我们再看图</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3,3</a:t>
            </a:r>
            <a:r>
              <a:rPr lang="zh-CN" altLang="en-US" sz="2800" b="1" dirty="0">
                <a:solidFill>
                  <a:srgbClr val="0000FF"/>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6</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m</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9,</a:t>
            </a:r>
            <a:r>
              <a:rPr lang="zh-CN" altLang="en-US" sz="2800" b="1" dirty="0">
                <a:solidFill>
                  <a:srgbClr val="0000FF"/>
                </a:solidFill>
                <a:latin typeface="楷体_GB2312" pitchFamily="49" charset="-122"/>
                <a:ea typeface="楷体_GB2312" pitchFamily="49" charset="-122"/>
              </a:rPr>
              <a:t>，满足不等式</a:t>
            </a:r>
            <a:r>
              <a:rPr lang="en-US" altLang="zh-CN" sz="2800" b="1" dirty="0">
                <a:solidFill>
                  <a:srgbClr val="0000FF"/>
                </a:solidFill>
                <a:latin typeface="楷体_GB2312" pitchFamily="49" charset="-122"/>
                <a:ea typeface="楷体_GB2312" pitchFamily="49" charset="-122"/>
              </a:rPr>
              <a:t>m≤3n-6</a:t>
            </a:r>
            <a:r>
              <a:rPr lang="zh-CN" altLang="en-US" sz="2800" b="1" dirty="0">
                <a:solidFill>
                  <a:srgbClr val="0000FF"/>
                </a:solidFill>
                <a:latin typeface="楷体_GB2312" pitchFamily="49" charset="-122"/>
                <a:ea typeface="楷体_GB2312" pitchFamily="49" charset="-122"/>
              </a:rPr>
              <a:t>，</a:t>
            </a:r>
          </a:p>
          <a:p>
            <a:pPr marL="342900" indent="-342900" algn="just">
              <a:lnSpc>
                <a:spcPct val="130000"/>
              </a:lnSpc>
              <a:buClr>
                <a:srgbClr val="B2B2B2"/>
              </a:buClr>
              <a:buFont typeface="Wingdings" pitchFamily="2" charset="2"/>
              <a:buNone/>
            </a:pPr>
            <a:r>
              <a:rPr lang="zh-CN" altLang="en-US" sz="2800" b="1" dirty="0">
                <a:solidFill>
                  <a:srgbClr val="0000FF"/>
                </a:solidFill>
                <a:latin typeface="楷体_GB2312" pitchFamily="49" charset="-122"/>
                <a:ea typeface="楷体_GB2312" pitchFamily="49" charset="-122"/>
              </a:rPr>
              <a:t>  </a:t>
            </a:r>
            <a:r>
              <a:rPr lang="zh-CN" altLang="en-US" sz="2800" b="1" dirty="0">
                <a:solidFill>
                  <a:srgbClr val="FF00FF"/>
                </a:solidFill>
                <a:latin typeface="楷体_GB2312" pitchFamily="49" charset="-122"/>
                <a:ea typeface="楷体_GB2312" pitchFamily="49" charset="-122"/>
              </a:rPr>
              <a:t>但是它是一个非平面图。</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692696"/>
            <a:ext cx="1604746" cy="135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164" y="5026591"/>
            <a:ext cx="2197811" cy="162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9C2995-0FD2-4FC2-8AFF-A25521BD986F}"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A4575FE-B163-4564-85A9-B9BED652BDB6}" type="slidenum">
              <a:rPr lang="en-US" altLang="zh-CN"/>
              <a:pPr/>
              <a:t>36</a:t>
            </a:fld>
            <a:r>
              <a:rPr lang="en-US" altLang="zh-CN"/>
              <a:t>/57</a:t>
            </a:r>
          </a:p>
        </p:txBody>
      </p:sp>
      <p:sp>
        <p:nvSpPr>
          <p:cNvPr id="342018" name="Rectangle 2"/>
          <p:cNvSpPr>
            <a:spLocks noGrp="1" noChangeArrowheads="1"/>
          </p:cNvSpPr>
          <p:nvPr>
            <p:ph type="title"/>
          </p:nvPr>
        </p:nvSpPr>
        <p:spPr/>
        <p:txBody>
          <a:bodyPr/>
          <a:lstStyle/>
          <a:p>
            <a:endParaRPr lang="zh-CN" altLang="zh-CN"/>
          </a:p>
        </p:txBody>
      </p:sp>
      <p:sp>
        <p:nvSpPr>
          <p:cNvPr id="342019" name="Rectangle 3"/>
          <p:cNvSpPr>
            <a:spLocks noChangeArrowheads="1"/>
          </p:cNvSpPr>
          <p:nvPr/>
        </p:nvSpPr>
        <p:spPr bwMode="auto">
          <a:xfrm>
            <a:off x="1908175" y="2492375"/>
            <a:ext cx="58340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ctr">
              <a:lnSpc>
                <a:spcPct val="105000"/>
              </a:lnSpc>
              <a:buClr>
                <a:srgbClr val="FF0000"/>
              </a:buClr>
              <a:buFont typeface="Wingdings" pitchFamily="2" charset="2"/>
              <a:buNone/>
            </a:pPr>
            <a:r>
              <a:rPr lang="en-US" altLang="zh-CN" sz="2800" b="1">
                <a:solidFill>
                  <a:srgbClr val="FF0000"/>
                </a:solidFill>
                <a:latin typeface="楷体_GB2312" pitchFamily="49" charset="-122"/>
                <a:ea typeface="楷体_GB2312" pitchFamily="49" charset="-122"/>
              </a:rPr>
              <a:t>12.3 </a:t>
            </a:r>
            <a:r>
              <a:rPr lang="zh-CN" altLang="en-US" sz="2800" b="1">
                <a:solidFill>
                  <a:srgbClr val="FF0000"/>
                </a:solidFill>
                <a:latin typeface="楷体_GB2312" pitchFamily="49" charset="-122"/>
                <a:ea typeface="楷体_GB2312" pitchFamily="49" charset="-122"/>
              </a:rPr>
              <a:t>平面图的判断</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AEDD098-24AC-4227-9E04-01CC9AE48503}"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E49F7D3B-66B2-4454-8FD8-E70DF486B083}" type="slidenum">
              <a:rPr lang="en-US" altLang="zh-CN"/>
              <a:pPr/>
              <a:t>37</a:t>
            </a:fld>
            <a:r>
              <a:rPr lang="en-US" altLang="zh-CN"/>
              <a:t>/57</a:t>
            </a:r>
          </a:p>
        </p:txBody>
      </p:sp>
      <p:sp>
        <p:nvSpPr>
          <p:cNvPr id="229378" name="Rectangle 2"/>
          <p:cNvSpPr>
            <a:spLocks noGrp="1" noChangeArrowheads="1"/>
          </p:cNvSpPr>
          <p:nvPr>
            <p:ph type="title"/>
          </p:nvPr>
        </p:nvSpPr>
        <p:spPr/>
        <p:txBody>
          <a:bodyPr/>
          <a:lstStyle/>
          <a:p>
            <a:r>
              <a:rPr lang="zh-CN" altLang="en-US" sz="3600">
                <a:solidFill>
                  <a:srgbClr val="FF0000"/>
                </a:solidFill>
              </a:rPr>
              <a:t>库拉托夫斯基定理</a:t>
            </a:r>
          </a:p>
        </p:txBody>
      </p:sp>
      <p:sp>
        <p:nvSpPr>
          <p:cNvPr id="229379" name="Rectangle 3"/>
          <p:cNvSpPr>
            <a:spLocks noGrp="1" noChangeArrowheads="1"/>
          </p:cNvSpPr>
          <p:nvPr>
            <p:ph type="body" idx="1"/>
          </p:nvPr>
        </p:nvSpPr>
        <p:spPr>
          <a:xfrm>
            <a:off x="1066800" y="1166813"/>
            <a:ext cx="7620000" cy="2124075"/>
          </a:xfrm>
        </p:spPr>
        <p:txBody>
          <a:bodyPr/>
          <a:lstStyle/>
          <a:p>
            <a:pPr>
              <a:buClr>
                <a:srgbClr val="FF0000"/>
              </a:buClr>
              <a:buFont typeface="Wingdings" pitchFamily="2" charset="2"/>
              <a:buChar char="n"/>
            </a:pPr>
            <a:r>
              <a:rPr lang="zh-CN" altLang="en-US">
                <a:solidFill>
                  <a:srgbClr val="FF0000"/>
                </a:solidFill>
                <a:latin typeface="楷体_GB2312" pitchFamily="49" charset="-122"/>
                <a:ea typeface="楷体_GB2312" pitchFamily="49" charset="-122"/>
              </a:rPr>
              <a:t>细分：</a:t>
            </a:r>
            <a:r>
              <a:rPr lang="zh-CN" altLang="en-US">
                <a:solidFill>
                  <a:srgbClr val="0000FF"/>
                </a:solidFill>
                <a:latin typeface="楷体_GB2312" pitchFamily="49" charset="-122"/>
                <a:ea typeface="楷体_GB2312" pitchFamily="49" charset="-122"/>
              </a:rPr>
              <a:t>在图</a:t>
            </a:r>
            <a:r>
              <a:rPr lang="en-US" altLang="zh-CN">
                <a:solidFill>
                  <a:srgbClr val="0000FF"/>
                </a:solidFill>
                <a:latin typeface="楷体_GB2312" pitchFamily="49" charset="-122"/>
                <a:ea typeface="楷体_GB2312" pitchFamily="49" charset="-122"/>
              </a:rPr>
              <a:t>G</a:t>
            </a:r>
            <a:r>
              <a:rPr lang="zh-CN" altLang="en-US">
                <a:solidFill>
                  <a:srgbClr val="0000FF"/>
                </a:solidFill>
                <a:latin typeface="楷体_GB2312" pitchFamily="49" charset="-122"/>
                <a:ea typeface="楷体_GB2312" pitchFamily="49" charset="-122"/>
              </a:rPr>
              <a:t>的边</a:t>
            </a:r>
            <a:r>
              <a:rPr lang="en-US" altLang="zh-CN">
                <a:solidFill>
                  <a:srgbClr val="0000FF"/>
                </a:solidFill>
                <a:latin typeface="楷体_GB2312" pitchFamily="49" charset="-122"/>
                <a:ea typeface="楷体_GB2312" pitchFamily="49" charset="-122"/>
              </a:rPr>
              <a:t>uv</a:t>
            </a:r>
            <a:r>
              <a:rPr lang="zh-CN" altLang="en-US">
                <a:solidFill>
                  <a:srgbClr val="0000FF"/>
                </a:solidFill>
                <a:latin typeface="楷体_GB2312" pitchFamily="49" charset="-122"/>
                <a:ea typeface="楷体_GB2312" pitchFamily="49" charset="-122"/>
              </a:rPr>
              <a:t>上新增加一个二度结点，称为图</a:t>
            </a:r>
            <a:r>
              <a:rPr lang="en-US" altLang="zh-CN">
                <a:solidFill>
                  <a:srgbClr val="0000FF"/>
                </a:solidFill>
                <a:latin typeface="楷体_GB2312" pitchFamily="49" charset="-122"/>
                <a:ea typeface="楷体_GB2312" pitchFamily="49" charset="-122"/>
              </a:rPr>
              <a:t>G</a:t>
            </a:r>
            <a:r>
              <a:rPr lang="zh-CN" altLang="en-US">
                <a:solidFill>
                  <a:srgbClr val="0000FF"/>
                </a:solidFill>
                <a:latin typeface="楷体_GB2312" pitchFamily="49" charset="-122"/>
                <a:ea typeface="楷体_GB2312" pitchFamily="49" charset="-122"/>
              </a:rPr>
              <a:t>的细分。一条边上也可以同时增加有限个二度结点，所得的新图称为原来图的</a:t>
            </a:r>
            <a:r>
              <a:rPr lang="zh-CN" altLang="en-US">
                <a:solidFill>
                  <a:srgbClr val="FF0000"/>
                </a:solidFill>
                <a:latin typeface="楷体_GB2312" pitchFamily="49" charset="-122"/>
                <a:ea typeface="楷体_GB2312" pitchFamily="49" charset="-122"/>
              </a:rPr>
              <a:t>细分图。</a:t>
            </a:r>
          </a:p>
        </p:txBody>
      </p:sp>
      <p:sp>
        <p:nvSpPr>
          <p:cNvPr id="229380" name="Rectangle 4"/>
          <p:cNvSpPr>
            <a:spLocks noChangeArrowheads="1"/>
          </p:cNvSpPr>
          <p:nvPr/>
        </p:nvSpPr>
        <p:spPr bwMode="auto">
          <a:xfrm>
            <a:off x="1042988" y="3357563"/>
            <a:ext cx="7773987"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spcBef>
                <a:spcPct val="100000"/>
              </a:spcBef>
              <a:buClr>
                <a:srgbClr val="B2B2B2"/>
              </a:buClr>
              <a:buFont typeface="Wingdings" pitchFamily="2" charset="2"/>
              <a:buChar char="n"/>
            </a:pPr>
            <a:r>
              <a:rPr lang="zh-CN" altLang="en-US" sz="2800" b="1" dirty="0">
                <a:solidFill>
                  <a:srgbClr val="B2B2B2"/>
                </a:solidFill>
                <a:latin typeface="楷体_GB2312" pitchFamily="49" charset="-122"/>
                <a:ea typeface="楷体_GB2312" pitchFamily="49" charset="-122"/>
              </a:rPr>
              <a:t>定理</a:t>
            </a:r>
            <a:r>
              <a:rPr lang="en-US" altLang="zh-CN" sz="2800" b="1" dirty="0">
                <a:solidFill>
                  <a:srgbClr val="B2B2B2"/>
                </a:solidFill>
                <a:latin typeface="楷体_GB2312" pitchFamily="49" charset="-122"/>
                <a:ea typeface="楷体_GB2312" pitchFamily="49" charset="-122"/>
              </a:rPr>
              <a:t>12.8 </a:t>
            </a:r>
            <a:r>
              <a:rPr lang="zh-CN" altLang="en-US" sz="2800" b="1" dirty="0">
                <a:solidFill>
                  <a:srgbClr val="B2B2B2"/>
                </a:solidFill>
                <a:latin typeface="楷体_GB2312" pitchFamily="49" charset="-122"/>
                <a:ea typeface="楷体_GB2312" pitchFamily="49" charset="-122"/>
              </a:rPr>
              <a:t>一个图是平面图的充分必要条件是它不包含与</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或</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3,3</a:t>
            </a:r>
            <a:r>
              <a:rPr lang="zh-CN" altLang="en-US" sz="2800" b="1" dirty="0">
                <a:solidFill>
                  <a:srgbClr val="B2B2B2"/>
                </a:solidFill>
                <a:latin typeface="楷体_GB2312" pitchFamily="49" charset="-122"/>
                <a:ea typeface="楷体_GB2312" pitchFamily="49" charset="-122"/>
              </a:rPr>
              <a:t>细分图同构的子图。    （此定理定性地说明了平面图的本质。）</a:t>
            </a:r>
          </a:p>
          <a:p>
            <a:pPr marL="342900" indent="-342900" algn="just">
              <a:lnSpc>
                <a:spcPct val="120000"/>
              </a:lnSpc>
              <a:spcBef>
                <a:spcPct val="100000"/>
              </a:spcBef>
              <a:buClr>
                <a:srgbClr val="B2B2B2"/>
              </a:buClr>
              <a:buFont typeface="Wingdings" pitchFamily="2" charset="2"/>
              <a:buChar char="n"/>
            </a:pPr>
            <a:r>
              <a:rPr lang="zh-CN" altLang="en-US" sz="2800" b="1" dirty="0">
                <a:solidFill>
                  <a:srgbClr val="B2B2B2"/>
                </a:solidFill>
                <a:latin typeface="楷体_GB2312" pitchFamily="49" charset="-122"/>
                <a:ea typeface="楷体_GB2312" pitchFamily="49" charset="-122"/>
              </a:rPr>
              <a:t>我们将</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5</a:t>
            </a:r>
            <a:r>
              <a:rPr lang="zh-CN" altLang="en-US" sz="2800" b="1" dirty="0">
                <a:solidFill>
                  <a:srgbClr val="B2B2B2"/>
                </a:solidFill>
                <a:latin typeface="楷体_GB2312" pitchFamily="49" charset="-122"/>
                <a:ea typeface="楷体_GB2312" pitchFamily="49" charset="-122"/>
              </a:rPr>
              <a:t>和</a:t>
            </a:r>
            <a:r>
              <a:rPr lang="en-US" altLang="zh-CN" sz="2800" b="1" dirty="0">
                <a:solidFill>
                  <a:srgbClr val="B2B2B2"/>
                </a:solidFill>
                <a:latin typeface="楷体_GB2312" pitchFamily="49" charset="-122"/>
                <a:ea typeface="楷体_GB2312" pitchFamily="49" charset="-122"/>
              </a:rPr>
              <a:t>K</a:t>
            </a:r>
            <a:r>
              <a:rPr lang="en-US" altLang="zh-CN" sz="2800" b="1" baseline="-30000" dirty="0">
                <a:solidFill>
                  <a:srgbClr val="B2B2B2"/>
                </a:solidFill>
                <a:latin typeface="楷体_GB2312" pitchFamily="49" charset="-122"/>
                <a:ea typeface="楷体_GB2312" pitchFamily="49" charset="-122"/>
              </a:rPr>
              <a:t>3,3</a:t>
            </a:r>
            <a:r>
              <a:rPr lang="zh-CN" altLang="en-US" sz="2800" b="1" dirty="0">
                <a:solidFill>
                  <a:srgbClr val="B2B2B2"/>
                </a:solidFill>
                <a:latin typeface="楷体_GB2312" pitchFamily="49" charset="-122"/>
                <a:ea typeface="楷体_GB2312" pitchFamily="49" charset="-122"/>
              </a:rPr>
              <a:t>称为库拉托夫斯基图。</a:t>
            </a:r>
          </a:p>
        </p:txBody>
      </p:sp>
      <p:pic>
        <p:nvPicPr>
          <p:cNvPr id="356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897" y="2924944"/>
            <a:ext cx="24574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981" y="2924944"/>
            <a:ext cx="2980575" cy="220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74F7105-B66F-4042-BA1D-3473005AD879}"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5569DB95-9BDD-4C8A-923B-E85B354613FF}" type="slidenum">
              <a:rPr lang="en-US" altLang="zh-CN"/>
              <a:pPr/>
              <a:t>38</a:t>
            </a:fld>
            <a:r>
              <a:rPr lang="en-US" altLang="zh-CN"/>
              <a:t>/57</a:t>
            </a:r>
          </a:p>
        </p:txBody>
      </p:sp>
      <p:sp>
        <p:nvSpPr>
          <p:cNvPr id="228354" name="Rectangle 2"/>
          <p:cNvSpPr>
            <a:spLocks noGrp="1" noChangeArrowheads="1"/>
          </p:cNvSpPr>
          <p:nvPr>
            <p:ph type="title"/>
          </p:nvPr>
        </p:nvSpPr>
        <p:spPr/>
        <p:txBody>
          <a:bodyPr/>
          <a:lstStyle/>
          <a:p>
            <a:r>
              <a:rPr lang="zh-CN" altLang="en-US" sz="3600">
                <a:solidFill>
                  <a:srgbClr val="FF0000"/>
                </a:solidFill>
              </a:rPr>
              <a:t>库拉托夫斯基定理</a:t>
            </a:r>
          </a:p>
        </p:txBody>
      </p:sp>
      <p:sp>
        <p:nvSpPr>
          <p:cNvPr id="228355" name="Rectangle 3"/>
          <p:cNvSpPr>
            <a:spLocks noGrp="1" noChangeArrowheads="1"/>
          </p:cNvSpPr>
          <p:nvPr>
            <p:ph type="body" idx="1"/>
          </p:nvPr>
        </p:nvSpPr>
        <p:spPr>
          <a:xfrm>
            <a:off x="1066800" y="1166813"/>
            <a:ext cx="7620000" cy="2124075"/>
          </a:xfrm>
        </p:spPr>
        <p:txBody>
          <a:bodyPr/>
          <a:lstStyle/>
          <a:p>
            <a:pPr>
              <a:buClr>
                <a:srgbClr val="FF0000"/>
              </a:buClr>
              <a:buFont typeface="Wingdings" pitchFamily="2" charset="2"/>
              <a:buChar char="n"/>
            </a:pPr>
            <a:r>
              <a:rPr lang="zh-CN" altLang="en-US" dirty="0">
                <a:latin typeface="楷体_GB2312" pitchFamily="49" charset="-122"/>
                <a:ea typeface="楷体_GB2312" pitchFamily="49" charset="-122"/>
              </a:rPr>
              <a:t>细分：在图</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的边</a:t>
            </a:r>
            <a:r>
              <a:rPr lang="en-US" altLang="zh-CN" dirty="0" err="1">
                <a:latin typeface="楷体_GB2312" pitchFamily="49" charset="-122"/>
                <a:ea typeface="楷体_GB2312" pitchFamily="49" charset="-122"/>
              </a:rPr>
              <a:t>uv</a:t>
            </a:r>
            <a:r>
              <a:rPr lang="zh-CN" altLang="en-US" dirty="0">
                <a:latin typeface="楷体_GB2312" pitchFamily="49" charset="-122"/>
                <a:ea typeface="楷体_GB2312" pitchFamily="49" charset="-122"/>
              </a:rPr>
              <a:t>上新增加一个二度结点，称为图</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的细分。一条边上也可以同时增加有限个二度结点，所得的新图称为原来图的细分图。</a:t>
            </a:r>
          </a:p>
        </p:txBody>
      </p:sp>
      <p:sp>
        <p:nvSpPr>
          <p:cNvPr id="228356" name="Rectangle 4"/>
          <p:cNvSpPr>
            <a:spLocks noChangeArrowheads="1"/>
          </p:cNvSpPr>
          <p:nvPr/>
        </p:nvSpPr>
        <p:spPr bwMode="auto">
          <a:xfrm>
            <a:off x="1042988" y="3357563"/>
            <a:ext cx="77739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spcBef>
                <a:spcPct val="100000"/>
              </a:spcBef>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12.8 </a:t>
            </a:r>
            <a:r>
              <a:rPr lang="zh-CN" altLang="en-US" sz="2800" b="1" dirty="0">
                <a:solidFill>
                  <a:srgbClr val="0000FF"/>
                </a:solidFill>
                <a:latin typeface="楷体_GB2312" pitchFamily="49" charset="-122"/>
                <a:ea typeface="楷体_GB2312" pitchFamily="49" charset="-122"/>
              </a:rPr>
              <a:t>一个图是平面图的充分必要条件是它不包含与</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5</a:t>
            </a:r>
            <a:r>
              <a:rPr lang="zh-CN" altLang="en-US" sz="2800" b="1" dirty="0">
                <a:solidFill>
                  <a:srgbClr val="0000FF"/>
                </a:solidFill>
                <a:latin typeface="楷体_GB2312" pitchFamily="49" charset="-122"/>
                <a:ea typeface="楷体_GB2312" pitchFamily="49" charset="-122"/>
              </a:rPr>
              <a:t>或</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3,3</a:t>
            </a:r>
            <a:r>
              <a:rPr lang="zh-CN" altLang="en-US" sz="2800" b="1" dirty="0">
                <a:solidFill>
                  <a:srgbClr val="0000FF"/>
                </a:solidFill>
                <a:latin typeface="楷体_GB2312" pitchFamily="49" charset="-122"/>
                <a:ea typeface="楷体_GB2312" pitchFamily="49" charset="-122"/>
              </a:rPr>
              <a:t>细分图同构的</a:t>
            </a:r>
            <a:r>
              <a:rPr lang="zh-CN" altLang="en-US" sz="2800" b="1" dirty="0">
                <a:solidFill>
                  <a:srgbClr val="FF0000"/>
                </a:solidFill>
                <a:latin typeface="楷体_GB2312" pitchFamily="49" charset="-122"/>
                <a:ea typeface="楷体_GB2312" pitchFamily="49" charset="-122"/>
              </a:rPr>
              <a:t>子图</a:t>
            </a:r>
            <a:r>
              <a:rPr lang="zh-CN" altLang="en-US" sz="2800" b="1" dirty="0">
                <a:solidFill>
                  <a:srgbClr val="0000FF"/>
                </a:solidFill>
                <a:latin typeface="楷体_GB2312" pitchFamily="49" charset="-122"/>
                <a:ea typeface="楷体_GB2312" pitchFamily="49" charset="-122"/>
              </a:rPr>
              <a:t>。    </a:t>
            </a:r>
            <a:r>
              <a:rPr lang="zh-CN" altLang="en-US" sz="2800" b="1" dirty="0">
                <a:solidFill>
                  <a:srgbClr val="FF00FF"/>
                </a:solidFill>
                <a:latin typeface="楷体_GB2312" pitchFamily="49" charset="-122"/>
                <a:ea typeface="楷体_GB2312" pitchFamily="49" charset="-122"/>
              </a:rPr>
              <a:t>（此定理定性地说明了平面图的本质。）</a:t>
            </a:r>
          </a:p>
          <a:p>
            <a:pPr marL="342900" indent="-342900" algn="just">
              <a:lnSpc>
                <a:spcPct val="50000"/>
              </a:lnSpc>
              <a:spcBef>
                <a:spcPct val="100000"/>
              </a:spcBef>
              <a:buClr>
                <a:srgbClr val="FF0000"/>
              </a:buClr>
              <a:buFont typeface="Wingdings" pitchFamily="2" charset="2"/>
              <a:buNone/>
            </a:pPr>
            <a:r>
              <a:rPr lang="zh-CN" altLang="en-US" sz="2800" b="1" dirty="0">
                <a:solidFill>
                  <a:srgbClr val="006600"/>
                </a:solidFill>
                <a:latin typeface="楷体_GB2312" pitchFamily="49" charset="-122"/>
                <a:ea typeface="楷体_GB2312" pitchFamily="49" charset="-122"/>
              </a:rPr>
              <a:t>  （此定理的证明可参见相关文献）</a:t>
            </a:r>
          </a:p>
          <a:p>
            <a:pPr marL="342900" indent="-342900" algn="just">
              <a:lnSpc>
                <a:spcPct val="50000"/>
              </a:lnSpc>
              <a:spcBef>
                <a:spcPct val="100000"/>
              </a:spcBef>
              <a:buClr>
                <a:srgbClr val="FF0000"/>
              </a:buClr>
              <a:buFont typeface="Wingdings" pitchFamily="2" charset="2"/>
              <a:buChar char="n"/>
            </a:pPr>
            <a:r>
              <a:rPr lang="zh-CN" altLang="en-US" sz="2800" b="1" dirty="0">
                <a:solidFill>
                  <a:srgbClr val="0000FF"/>
                </a:solidFill>
                <a:latin typeface="楷体_GB2312" pitchFamily="49" charset="-122"/>
                <a:ea typeface="楷体_GB2312" pitchFamily="49" charset="-122"/>
              </a:rPr>
              <a:t>我们将</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5</a:t>
            </a:r>
            <a:r>
              <a:rPr lang="zh-CN" altLang="en-US" sz="2800" b="1" dirty="0">
                <a:solidFill>
                  <a:srgbClr val="0000FF"/>
                </a:solidFill>
                <a:latin typeface="楷体_GB2312" pitchFamily="49" charset="-122"/>
                <a:ea typeface="楷体_GB2312" pitchFamily="49" charset="-122"/>
              </a:rPr>
              <a:t>和</a:t>
            </a:r>
            <a:r>
              <a:rPr lang="en-US" altLang="zh-CN" sz="2800" b="1" dirty="0">
                <a:solidFill>
                  <a:srgbClr val="0000FF"/>
                </a:solidFill>
                <a:latin typeface="楷体_GB2312" pitchFamily="49" charset="-122"/>
                <a:ea typeface="楷体_GB2312" pitchFamily="49" charset="-122"/>
              </a:rPr>
              <a:t>K</a:t>
            </a:r>
            <a:r>
              <a:rPr lang="en-US" altLang="zh-CN" sz="2800" b="1" baseline="-30000" dirty="0">
                <a:solidFill>
                  <a:srgbClr val="0000FF"/>
                </a:solidFill>
                <a:latin typeface="楷体_GB2312" pitchFamily="49" charset="-122"/>
                <a:ea typeface="楷体_GB2312" pitchFamily="49" charset="-122"/>
              </a:rPr>
              <a:t>3,3</a:t>
            </a:r>
            <a:r>
              <a:rPr lang="zh-CN" altLang="en-US" sz="2800" b="1" dirty="0">
                <a:solidFill>
                  <a:srgbClr val="0000FF"/>
                </a:solidFill>
                <a:latin typeface="楷体_GB2312" pitchFamily="49" charset="-122"/>
                <a:ea typeface="楷体_GB2312" pitchFamily="49" charset="-122"/>
              </a:rPr>
              <a:t>称为</a:t>
            </a:r>
            <a:r>
              <a:rPr lang="zh-CN" altLang="en-US" sz="2800" b="1" dirty="0">
                <a:solidFill>
                  <a:srgbClr val="FF0000"/>
                </a:solidFill>
                <a:latin typeface="楷体_GB2312" pitchFamily="49" charset="-122"/>
                <a:ea typeface="楷体_GB2312" pitchFamily="49" charset="-122"/>
              </a:rPr>
              <a:t>库拉托夫斯基图</a:t>
            </a:r>
            <a:r>
              <a:rPr lang="zh-CN" altLang="en-US" sz="2800" b="1" dirty="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日期占位符 3"/>
          <p:cNvSpPr>
            <a:spLocks noGrp="1"/>
          </p:cNvSpPr>
          <p:nvPr>
            <p:ph type="dt" sz="half" idx="10"/>
          </p:nvPr>
        </p:nvSpPr>
        <p:spPr/>
        <p:txBody>
          <a:bodyPr/>
          <a:lstStyle/>
          <a:p>
            <a:fld id="{41418FF7-EACA-47BB-B18E-CD922359A0AD}" type="datetime1">
              <a:rPr lang="zh-CN" altLang="en-US"/>
              <a:pPr/>
              <a:t>2017/11/27</a:t>
            </a:fld>
            <a:endParaRPr lang="en-US" altLang="zh-CN"/>
          </a:p>
        </p:txBody>
      </p:sp>
      <p:sp>
        <p:nvSpPr>
          <p:cNvPr id="131" name="页脚占位符 4"/>
          <p:cNvSpPr>
            <a:spLocks noGrp="1"/>
          </p:cNvSpPr>
          <p:nvPr>
            <p:ph type="ftr" sz="quarter" idx="11"/>
          </p:nvPr>
        </p:nvSpPr>
        <p:spPr/>
        <p:txBody>
          <a:bodyPr/>
          <a:lstStyle/>
          <a:p>
            <a:r>
              <a:rPr lang="zh-CN" altLang="en-US"/>
              <a:t>计算机学院</a:t>
            </a:r>
          </a:p>
        </p:txBody>
      </p:sp>
      <p:sp>
        <p:nvSpPr>
          <p:cNvPr id="132" name="灯片编号占位符 5"/>
          <p:cNvSpPr>
            <a:spLocks noGrp="1"/>
          </p:cNvSpPr>
          <p:nvPr>
            <p:ph type="sldNum" sz="quarter" idx="12"/>
          </p:nvPr>
        </p:nvSpPr>
        <p:spPr/>
        <p:txBody>
          <a:bodyPr/>
          <a:lstStyle/>
          <a:p>
            <a:fld id="{2899E672-9A75-4E11-9D03-337BC7C089B3}" type="slidenum">
              <a:rPr lang="en-US" altLang="zh-CN"/>
              <a:pPr/>
              <a:t>39</a:t>
            </a:fld>
            <a:r>
              <a:rPr lang="en-US" altLang="zh-CN"/>
              <a:t>/57</a:t>
            </a:r>
          </a:p>
        </p:txBody>
      </p:sp>
      <p:sp>
        <p:nvSpPr>
          <p:cNvPr id="202754" name="Rectangle 2"/>
          <p:cNvSpPr>
            <a:spLocks noGrp="1" noChangeArrowheads="1"/>
          </p:cNvSpPr>
          <p:nvPr>
            <p:ph type="title"/>
          </p:nvPr>
        </p:nvSpPr>
        <p:spPr/>
        <p:txBody>
          <a:bodyPr/>
          <a:lstStyle/>
          <a:p>
            <a:r>
              <a:rPr lang="zh-CN" altLang="en-US" sz="3600">
                <a:solidFill>
                  <a:srgbClr val="FF0000"/>
                </a:solidFill>
                <a:latin typeface="隶书" pitchFamily="49" charset="-122"/>
                <a:ea typeface="隶书" pitchFamily="49" charset="-122"/>
              </a:rPr>
              <a:t>例</a:t>
            </a:r>
            <a:r>
              <a:rPr lang="en-US" altLang="zh-CN" sz="3600">
                <a:solidFill>
                  <a:srgbClr val="FF0000"/>
                </a:solidFill>
                <a:latin typeface="隶书" pitchFamily="49" charset="-122"/>
                <a:ea typeface="隶书" pitchFamily="49" charset="-122"/>
              </a:rPr>
              <a:t>12.9</a:t>
            </a:r>
          </a:p>
        </p:txBody>
      </p:sp>
      <p:sp>
        <p:nvSpPr>
          <p:cNvPr id="202756" name="Rectangle 4"/>
          <p:cNvSpPr>
            <a:spLocks noChangeArrowheads="1"/>
          </p:cNvSpPr>
          <p:nvPr/>
        </p:nvSpPr>
        <p:spPr bwMode="auto">
          <a:xfrm>
            <a:off x="1116013" y="981075"/>
            <a:ext cx="76215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0000FF"/>
                </a:solidFill>
                <a:latin typeface="楷体_GB2312" pitchFamily="49" charset="-122"/>
                <a:ea typeface="楷体_GB2312" pitchFamily="49" charset="-122"/>
              </a:rPr>
              <a:t>证明下图</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所示的彼得森图是一个非平面图。</a:t>
            </a:r>
          </a:p>
        </p:txBody>
      </p:sp>
      <p:grpSp>
        <p:nvGrpSpPr>
          <p:cNvPr id="202757" name="Group 5"/>
          <p:cNvGrpSpPr>
            <a:grpSpLocks/>
          </p:cNvGrpSpPr>
          <p:nvPr/>
        </p:nvGrpSpPr>
        <p:grpSpPr bwMode="auto">
          <a:xfrm>
            <a:off x="1331913" y="1341438"/>
            <a:ext cx="2743200" cy="2724150"/>
            <a:chOff x="816" y="960"/>
            <a:chExt cx="1728" cy="1716"/>
          </a:xfrm>
        </p:grpSpPr>
        <p:sp>
          <p:nvSpPr>
            <p:cNvPr id="202758" name="Text Box 6"/>
            <p:cNvSpPr txBox="1">
              <a:spLocks noChangeArrowheads="1"/>
            </p:cNvSpPr>
            <p:nvPr/>
          </p:nvSpPr>
          <p:spPr bwMode="auto">
            <a:xfrm>
              <a:off x="1608" y="960"/>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1</a:t>
              </a:r>
            </a:p>
          </p:txBody>
        </p:sp>
        <p:sp>
          <p:nvSpPr>
            <p:cNvPr id="202759" name="Text Box 7"/>
            <p:cNvSpPr txBox="1">
              <a:spLocks noChangeArrowheads="1"/>
            </p:cNvSpPr>
            <p:nvPr/>
          </p:nvSpPr>
          <p:spPr bwMode="auto">
            <a:xfrm>
              <a:off x="816"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2</a:t>
              </a:r>
            </a:p>
          </p:txBody>
        </p:sp>
        <p:sp>
          <p:nvSpPr>
            <p:cNvPr id="202760" name="Text Box 8"/>
            <p:cNvSpPr txBox="1">
              <a:spLocks noChangeArrowheads="1"/>
            </p:cNvSpPr>
            <p:nvPr/>
          </p:nvSpPr>
          <p:spPr bwMode="auto">
            <a:xfrm>
              <a:off x="1176" y="2192"/>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3</a:t>
              </a:r>
            </a:p>
          </p:txBody>
        </p:sp>
        <p:sp>
          <p:nvSpPr>
            <p:cNvPr id="202761" name="Text Box 9"/>
            <p:cNvSpPr txBox="1">
              <a:spLocks noChangeArrowheads="1"/>
            </p:cNvSpPr>
            <p:nvPr/>
          </p:nvSpPr>
          <p:spPr bwMode="auto">
            <a:xfrm>
              <a:off x="2064" y="214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4</a:t>
              </a:r>
            </a:p>
          </p:txBody>
        </p:sp>
        <p:sp>
          <p:nvSpPr>
            <p:cNvPr id="202762" name="Text Box 10"/>
            <p:cNvSpPr txBox="1">
              <a:spLocks noChangeArrowheads="1"/>
            </p:cNvSpPr>
            <p:nvPr/>
          </p:nvSpPr>
          <p:spPr bwMode="auto">
            <a:xfrm>
              <a:off x="2352"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5</a:t>
              </a:r>
            </a:p>
          </p:txBody>
        </p:sp>
        <p:sp>
          <p:nvSpPr>
            <p:cNvPr id="202763" name="Text Box 11"/>
            <p:cNvSpPr txBox="1">
              <a:spLocks noChangeArrowheads="1"/>
            </p:cNvSpPr>
            <p:nvPr/>
          </p:nvSpPr>
          <p:spPr bwMode="auto">
            <a:xfrm>
              <a:off x="1736" y="126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1</a:t>
              </a:r>
            </a:p>
          </p:txBody>
        </p:sp>
        <p:sp>
          <p:nvSpPr>
            <p:cNvPr id="202764" name="Text Box 12"/>
            <p:cNvSpPr txBox="1">
              <a:spLocks noChangeArrowheads="1"/>
            </p:cNvSpPr>
            <p:nvPr/>
          </p:nvSpPr>
          <p:spPr bwMode="auto">
            <a:xfrm>
              <a:off x="1168" y="1640"/>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2</a:t>
              </a:r>
            </a:p>
          </p:txBody>
        </p:sp>
        <p:sp>
          <p:nvSpPr>
            <p:cNvPr id="202765" name="Text Box 13"/>
            <p:cNvSpPr txBox="1">
              <a:spLocks noChangeArrowheads="1"/>
            </p:cNvSpPr>
            <p:nvPr/>
          </p:nvSpPr>
          <p:spPr bwMode="auto">
            <a:xfrm>
              <a:off x="1488" y="201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3</a:t>
              </a:r>
            </a:p>
          </p:txBody>
        </p:sp>
        <p:sp>
          <p:nvSpPr>
            <p:cNvPr id="202766" name="Text Box 14"/>
            <p:cNvSpPr txBox="1">
              <a:spLocks noChangeArrowheads="1"/>
            </p:cNvSpPr>
            <p:nvPr/>
          </p:nvSpPr>
          <p:spPr bwMode="auto">
            <a:xfrm>
              <a:off x="1752" y="2032"/>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4</a:t>
              </a:r>
            </a:p>
          </p:txBody>
        </p:sp>
        <p:sp>
          <p:nvSpPr>
            <p:cNvPr id="202767" name="Text Box 15"/>
            <p:cNvSpPr txBox="1">
              <a:spLocks noChangeArrowheads="1"/>
            </p:cNvSpPr>
            <p:nvPr/>
          </p:nvSpPr>
          <p:spPr bwMode="auto">
            <a:xfrm>
              <a:off x="2064" y="1648"/>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5</a:t>
              </a:r>
            </a:p>
          </p:txBody>
        </p:sp>
        <p:sp>
          <p:nvSpPr>
            <p:cNvPr id="202768" name="Oval 16"/>
            <p:cNvSpPr>
              <a:spLocks noChangeArrowheads="1"/>
            </p:cNvSpPr>
            <p:nvPr/>
          </p:nvSpPr>
          <p:spPr bwMode="auto">
            <a:xfrm>
              <a:off x="1430" y="2139"/>
              <a:ext cx="58" cy="58"/>
            </a:xfrm>
            <a:prstGeom prst="ellipse">
              <a:avLst/>
            </a:prstGeom>
            <a:solidFill>
              <a:schemeClr val="bg1"/>
            </a:solidFill>
            <a:ln w="317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9" name="Freeform 17"/>
            <p:cNvSpPr>
              <a:spLocks/>
            </p:cNvSpPr>
            <p:nvPr/>
          </p:nvSpPr>
          <p:spPr bwMode="auto">
            <a:xfrm>
              <a:off x="1037" y="1746"/>
              <a:ext cx="306" cy="569"/>
            </a:xfrm>
            <a:custGeom>
              <a:avLst/>
              <a:gdLst>
                <a:gd name="T0" fmla="*/ 0 w 306"/>
                <a:gd name="T1" fmla="*/ 0 h 569"/>
                <a:gd name="T2" fmla="*/ 306 w 306"/>
                <a:gd name="T3" fmla="*/ 569 h 569"/>
              </a:gdLst>
              <a:ahLst/>
              <a:cxnLst>
                <a:cxn ang="0">
                  <a:pos x="T0" y="T1"/>
                </a:cxn>
                <a:cxn ang="0">
                  <a:pos x="T2" y="T3"/>
                </a:cxn>
              </a:cxnLst>
              <a:rect l="0" t="0" r="r" b="b"/>
              <a:pathLst>
                <a:path w="306" h="569">
                  <a:moveTo>
                    <a:pt x="0" y="0"/>
                  </a:moveTo>
                  <a:lnTo>
                    <a:pt x="306" y="569"/>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Line 18"/>
            <p:cNvSpPr>
              <a:spLocks noChangeShapeType="1"/>
            </p:cNvSpPr>
            <p:nvPr/>
          </p:nvSpPr>
          <p:spPr bwMode="auto">
            <a:xfrm>
              <a:off x="1286" y="1716"/>
              <a:ext cx="864"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1" name="Freeform 19"/>
            <p:cNvSpPr>
              <a:spLocks/>
            </p:cNvSpPr>
            <p:nvPr/>
          </p:nvSpPr>
          <p:spPr bwMode="auto">
            <a:xfrm>
              <a:off x="1391" y="2331"/>
              <a:ext cx="610" cy="2"/>
            </a:xfrm>
            <a:custGeom>
              <a:avLst/>
              <a:gdLst>
                <a:gd name="T0" fmla="*/ 0 w 610"/>
                <a:gd name="T1" fmla="*/ 0 h 2"/>
                <a:gd name="T2" fmla="*/ 610 w 610"/>
                <a:gd name="T3" fmla="*/ 2 h 2"/>
              </a:gdLst>
              <a:ahLst/>
              <a:cxnLst>
                <a:cxn ang="0">
                  <a:pos x="T0" y="T1"/>
                </a:cxn>
                <a:cxn ang="0">
                  <a:pos x="T2" y="T3"/>
                </a:cxn>
              </a:cxnLst>
              <a:rect l="0" t="0" r="r" b="b"/>
              <a:pathLst>
                <a:path w="610" h="2">
                  <a:moveTo>
                    <a:pt x="0" y="0"/>
                  </a:moveTo>
                  <a:lnTo>
                    <a:pt x="610" y="2"/>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2" name="Freeform 20"/>
            <p:cNvSpPr>
              <a:spLocks/>
            </p:cNvSpPr>
            <p:nvPr/>
          </p:nvSpPr>
          <p:spPr bwMode="auto">
            <a:xfrm>
              <a:off x="2047" y="1755"/>
              <a:ext cx="286" cy="560"/>
            </a:xfrm>
            <a:custGeom>
              <a:avLst/>
              <a:gdLst>
                <a:gd name="T0" fmla="*/ 286 w 286"/>
                <a:gd name="T1" fmla="*/ 0 h 560"/>
                <a:gd name="T2" fmla="*/ 0 w 286"/>
                <a:gd name="T3" fmla="*/ 560 h 560"/>
              </a:gdLst>
              <a:ahLst/>
              <a:cxnLst>
                <a:cxn ang="0">
                  <a:pos x="T0" y="T1"/>
                </a:cxn>
                <a:cxn ang="0">
                  <a:pos x="T2" y="T3"/>
                </a:cxn>
              </a:cxnLst>
              <a:rect l="0" t="0" r="r" b="b"/>
              <a:pathLst>
                <a:path w="286" h="560">
                  <a:moveTo>
                    <a:pt x="286" y="0"/>
                  </a:moveTo>
                  <a:lnTo>
                    <a:pt x="0" y="56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3" name="Freeform 21"/>
            <p:cNvSpPr>
              <a:spLocks/>
            </p:cNvSpPr>
            <p:nvPr/>
          </p:nvSpPr>
          <p:spPr bwMode="auto">
            <a:xfrm>
              <a:off x="1718" y="1284"/>
              <a:ext cx="604" cy="418"/>
            </a:xfrm>
            <a:custGeom>
              <a:avLst/>
              <a:gdLst>
                <a:gd name="T0" fmla="*/ 0 w 604"/>
                <a:gd name="T1" fmla="*/ 0 h 418"/>
                <a:gd name="T2" fmla="*/ 604 w 604"/>
                <a:gd name="T3" fmla="*/ 418 h 418"/>
              </a:gdLst>
              <a:ahLst/>
              <a:cxnLst>
                <a:cxn ang="0">
                  <a:pos x="T0" y="T1"/>
                </a:cxn>
                <a:cxn ang="0">
                  <a:pos x="T2" y="T3"/>
                </a:cxn>
              </a:cxnLst>
              <a:rect l="0" t="0" r="r" b="b"/>
              <a:pathLst>
                <a:path w="604" h="418">
                  <a:moveTo>
                    <a:pt x="0" y="0"/>
                  </a:moveTo>
                  <a:lnTo>
                    <a:pt x="604" y="418"/>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4" name="Freeform 22"/>
            <p:cNvSpPr>
              <a:spLocks/>
            </p:cNvSpPr>
            <p:nvPr/>
          </p:nvSpPr>
          <p:spPr bwMode="auto">
            <a:xfrm>
              <a:off x="1949" y="2199"/>
              <a:ext cx="71" cy="98"/>
            </a:xfrm>
            <a:custGeom>
              <a:avLst/>
              <a:gdLst>
                <a:gd name="T0" fmla="*/ 0 w 71"/>
                <a:gd name="T1" fmla="*/ 0 h 98"/>
                <a:gd name="T2" fmla="*/ 71 w 71"/>
                <a:gd name="T3" fmla="*/ 98 h 98"/>
              </a:gdLst>
              <a:ahLst/>
              <a:cxnLst>
                <a:cxn ang="0">
                  <a:pos x="T0" y="T1"/>
                </a:cxn>
                <a:cxn ang="0">
                  <a:pos x="T2" y="T3"/>
                </a:cxn>
              </a:cxnLst>
              <a:rect l="0" t="0" r="r" b="b"/>
              <a:pathLst>
                <a:path w="71" h="98">
                  <a:moveTo>
                    <a:pt x="0" y="0"/>
                  </a:moveTo>
                  <a:lnTo>
                    <a:pt x="71" y="98"/>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5" name="Freeform 23"/>
            <p:cNvSpPr>
              <a:spLocks/>
            </p:cNvSpPr>
            <p:nvPr/>
          </p:nvSpPr>
          <p:spPr bwMode="auto">
            <a:xfrm>
              <a:off x="1453" y="1465"/>
              <a:ext cx="228" cy="704"/>
            </a:xfrm>
            <a:custGeom>
              <a:avLst/>
              <a:gdLst>
                <a:gd name="T0" fmla="*/ 228 w 228"/>
                <a:gd name="T1" fmla="*/ 0 h 704"/>
                <a:gd name="T2" fmla="*/ 0 w 228"/>
                <a:gd name="T3" fmla="*/ 704 h 704"/>
              </a:gdLst>
              <a:ahLst/>
              <a:cxnLst>
                <a:cxn ang="0">
                  <a:pos x="T0" y="T1"/>
                </a:cxn>
                <a:cxn ang="0">
                  <a:pos x="T2" y="T3"/>
                </a:cxn>
              </a:cxnLst>
              <a:rect l="0" t="0" r="r" b="b"/>
              <a:pathLst>
                <a:path w="228" h="704">
                  <a:moveTo>
                    <a:pt x="228" y="0"/>
                  </a:moveTo>
                  <a:lnTo>
                    <a:pt x="0" y="704"/>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6" name="Freeform 24"/>
            <p:cNvSpPr>
              <a:spLocks/>
            </p:cNvSpPr>
            <p:nvPr/>
          </p:nvSpPr>
          <p:spPr bwMode="auto">
            <a:xfrm>
              <a:off x="1051" y="1291"/>
              <a:ext cx="621" cy="411"/>
            </a:xfrm>
            <a:custGeom>
              <a:avLst/>
              <a:gdLst>
                <a:gd name="T0" fmla="*/ 0 w 621"/>
                <a:gd name="T1" fmla="*/ 411 h 411"/>
                <a:gd name="T2" fmla="*/ 621 w 621"/>
                <a:gd name="T3" fmla="*/ 0 h 411"/>
              </a:gdLst>
              <a:ahLst/>
              <a:cxnLst>
                <a:cxn ang="0">
                  <a:pos x="T0" y="T1"/>
                </a:cxn>
                <a:cxn ang="0">
                  <a:pos x="T2" y="T3"/>
                </a:cxn>
              </a:cxnLst>
              <a:rect l="0" t="0" r="r" b="b"/>
              <a:pathLst>
                <a:path w="621" h="411">
                  <a:moveTo>
                    <a:pt x="0" y="411"/>
                  </a:moveTo>
                  <a:lnTo>
                    <a:pt x="621" y="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7" name="Freeform 25"/>
            <p:cNvSpPr>
              <a:spLocks/>
            </p:cNvSpPr>
            <p:nvPr/>
          </p:nvSpPr>
          <p:spPr bwMode="auto">
            <a:xfrm>
              <a:off x="1478" y="1757"/>
              <a:ext cx="633" cy="400"/>
            </a:xfrm>
            <a:custGeom>
              <a:avLst/>
              <a:gdLst>
                <a:gd name="T0" fmla="*/ 633 w 633"/>
                <a:gd name="T1" fmla="*/ 0 h 400"/>
                <a:gd name="T2" fmla="*/ 0 w 633"/>
                <a:gd name="T3" fmla="*/ 400 h 400"/>
              </a:gdLst>
              <a:ahLst/>
              <a:cxnLst>
                <a:cxn ang="0">
                  <a:pos x="T0" y="T1"/>
                </a:cxn>
                <a:cxn ang="0">
                  <a:pos x="T2" y="T3"/>
                </a:cxn>
              </a:cxnLst>
              <a:rect l="0" t="0" r="r" b="b"/>
              <a:pathLst>
                <a:path w="633" h="400">
                  <a:moveTo>
                    <a:pt x="633" y="0"/>
                  </a:moveTo>
                  <a:lnTo>
                    <a:pt x="0" y="40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8" name="Oval 26"/>
            <p:cNvSpPr>
              <a:spLocks noChangeArrowheads="1"/>
            </p:cNvSpPr>
            <p:nvPr/>
          </p:nvSpPr>
          <p:spPr bwMode="auto">
            <a:xfrm>
              <a:off x="1016" y="16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9" name="Oval 27"/>
            <p:cNvSpPr>
              <a:spLocks noChangeArrowheads="1"/>
            </p:cNvSpPr>
            <p:nvPr/>
          </p:nvSpPr>
          <p:spPr bwMode="auto">
            <a:xfrm>
              <a:off x="2294" y="170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0" name="Oval 28"/>
            <p:cNvSpPr>
              <a:spLocks noChangeArrowheads="1"/>
            </p:cNvSpPr>
            <p:nvPr/>
          </p:nvSpPr>
          <p:spPr bwMode="auto">
            <a:xfrm>
              <a:off x="2006" y="2283"/>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1" name="Oval 29"/>
            <p:cNvSpPr>
              <a:spLocks noChangeArrowheads="1"/>
            </p:cNvSpPr>
            <p:nvPr/>
          </p:nvSpPr>
          <p:spPr bwMode="auto">
            <a:xfrm>
              <a:off x="1910" y="215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2" name="Oval 30"/>
            <p:cNvSpPr>
              <a:spLocks noChangeArrowheads="1"/>
            </p:cNvSpPr>
            <p:nvPr/>
          </p:nvSpPr>
          <p:spPr bwMode="auto">
            <a:xfrm>
              <a:off x="1430" y="213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3" name="Freeform 31"/>
            <p:cNvSpPr>
              <a:spLocks/>
            </p:cNvSpPr>
            <p:nvPr/>
          </p:nvSpPr>
          <p:spPr bwMode="auto">
            <a:xfrm>
              <a:off x="1256" y="1746"/>
              <a:ext cx="663" cy="432"/>
            </a:xfrm>
            <a:custGeom>
              <a:avLst/>
              <a:gdLst>
                <a:gd name="T0" fmla="*/ 0 w 663"/>
                <a:gd name="T1" fmla="*/ 0 h 432"/>
                <a:gd name="T2" fmla="*/ 663 w 663"/>
                <a:gd name="T3" fmla="*/ 432 h 432"/>
              </a:gdLst>
              <a:ahLst/>
              <a:cxnLst>
                <a:cxn ang="0">
                  <a:pos x="T0" y="T1"/>
                </a:cxn>
                <a:cxn ang="0">
                  <a:pos x="T2" y="T3"/>
                </a:cxn>
              </a:cxnLst>
              <a:rect l="0" t="0" r="r" b="b"/>
              <a:pathLst>
                <a:path w="663" h="432">
                  <a:moveTo>
                    <a:pt x="0" y="0"/>
                  </a:moveTo>
                  <a:lnTo>
                    <a:pt x="663" y="432"/>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4" name="Freeform 32"/>
            <p:cNvSpPr>
              <a:spLocks/>
            </p:cNvSpPr>
            <p:nvPr/>
          </p:nvSpPr>
          <p:spPr bwMode="auto">
            <a:xfrm>
              <a:off x="1700" y="1465"/>
              <a:ext cx="237" cy="704"/>
            </a:xfrm>
            <a:custGeom>
              <a:avLst/>
              <a:gdLst>
                <a:gd name="T0" fmla="*/ 0 w 237"/>
                <a:gd name="T1" fmla="*/ 0 h 704"/>
                <a:gd name="T2" fmla="*/ 237 w 237"/>
                <a:gd name="T3" fmla="*/ 704 h 704"/>
              </a:gdLst>
              <a:ahLst/>
              <a:cxnLst>
                <a:cxn ang="0">
                  <a:pos x="T0" y="T1"/>
                </a:cxn>
                <a:cxn ang="0">
                  <a:pos x="T2" y="T3"/>
                </a:cxn>
              </a:cxnLst>
              <a:rect l="0" t="0" r="r" b="b"/>
              <a:pathLst>
                <a:path w="237" h="704">
                  <a:moveTo>
                    <a:pt x="0" y="0"/>
                  </a:moveTo>
                  <a:lnTo>
                    <a:pt x="237" y="704"/>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5" name="Freeform 33"/>
            <p:cNvSpPr>
              <a:spLocks/>
            </p:cNvSpPr>
            <p:nvPr/>
          </p:nvSpPr>
          <p:spPr bwMode="auto">
            <a:xfrm>
              <a:off x="1371" y="2178"/>
              <a:ext cx="77" cy="137"/>
            </a:xfrm>
            <a:custGeom>
              <a:avLst/>
              <a:gdLst>
                <a:gd name="T0" fmla="*/ 77 w 77"/>
                <a:gd name="T1" fmla="*/ 0 h 137"/>
                <a:gd name="T2" fmla="*/ 0 w 77"/>
                <a:gd name="T3" fmla="*/ 137 h 137"/>
              </a:gdLst>
              <a:ahLst/>
              <a:cxnLst>
                <a:cxn ang="0">
                  <a:pos x="T0" y="T1"/>
                </a:cxn>
                <a:cxn ang="0">
                  <a:pos x="T2" y="T3"/>
                </a:cxn>
              </a:cxnLst>
              <a:rect l="0" t="0" r="r" b="b"/>
              <a:pathLst>
                <a:path w="77" h="137">
                  <a:moveTo>
                    <a:pt x="77" y="0"/>
                  </a:moveTo>
                  <a:lnTo>
                    <a:pt x="0" y="137"/>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6" name="Freeform 34"/>
            <p:cNvSpPr>
              <a:spLocks/>
            </p:cNvSpPr>
            <p:nvPr/>
          </p:nvSpPr>
          <p:spPr bwMode="auto">
            <a:xfrm>
              <a:off x="2159" y="1731"/>
              <a:ext cx="144" cy="11"/>
            </a:xfrm>
            <a:custGeom>
              <a:avLst/>
              <a:gdLst>
                <a:gd name="T0" fmla="*/ 0 w 144"/>
                <a:gd name="T1" fmla="*/ 0 h 11"/>
                <a:gd name="T2" fmla="*/ 144 w 144"/>
                <a:gd name="T3" fmla="*/ 11 h 11"/>
              </a:gdLst>
              <a:ahLst/>
              <a:cxnLst>
                <a:cxn ang="0">
                  <a:pos x="T0" y="T1"/>
                </a:cxn>
                <a:cxn ang="0">
                  <a:pos x="T2" y="T3"/>
                </a:cxn>
              </a:cxnLst>
              <a:rect l="0" t="0" r="r" b="b"/>
              <a:pathLst>
                <a:path w="144" h="11">
                  <a:moveTo>
                    <a:pt x="0" y="0"/>
                  </a:moveTo>
                  <a:lnTo>
                    <a:pt x="144" y="11"/>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7" name="Freeform 35"/>
            <p:cNvSpPr>
              <a:spLocks/>
            </p:cNvSpPr>
            <p:nvPr/>
          </p:nvSpPr>
          <p:spPr bwMode="auto">
            <a:xfrm>
              <a:off x="1700" y="1281"/>
              <a:ext cx="1" cy="166"/>
            </a:xfrm>
            <a:custGeom>
              <a:avLst/>
              <a:gdLst>
                <a:gd name="T0" fmla="*/ 9 w 9"/>
                <a:gd name="T1" fmla="*/ 0 h 166"/>
                <a:gd name="T2" fmla="*/ 0 w 9"/>
                <a:gd name="T3" fmla="*/ 166 h 166"/>
              </a:gdLst>
              <a:ahLst/>
              <a:cxnLst>
                <a:cxn ang="0">
                  <a:pos x="T0" y="T1"/>
                </a:cxn>
                <a:cxn ang="0">
                  <a:pos x="T2" y="T3"/>
                </a:cxn>
              </a:cxnLst>
              <a:rect l="0" t="0" r="r" b="b"/>
              <a:pathLst>
                <a:path w="9" h="166">
                  <a:moveTo>
                    <a:pt x="9" y="0"/>
                  </a:moveTo>
                  <a:lnTo>
                    <a:pt x="0" y="166"/>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8" name="Freeform 36"/>
            <p:cNvSpPr>
              <a:spLocks/>
            </p:cNvSpPr>
            <p:nvPr/>
          </p:nvSpPr>
          <p:spPr bwMode="auto">
            <a:xfrm>
              <a:off x="1076" y="1725"/>
              <a:ext cx="148" cy="5"/>
            </a:xfrm>
            <a:custGeom>
              <a:avLst/>
              <a:gdLst>
                <a:gd name="T0" fmla="*/ 0 w 148"/>
                <a:gd name="T1" fmla="*/ 0 h 5"/>
                <a:gd name="T2" fmla="*/ 148 w 148"/>
                <a:gd name="T3" fmla="*/ 5 h 5"/>
              </a:gdLst>
              <a:ahLst/>
              <a:cxnLst>
                <a:cxn ang="0">
                  <a:pos x="T0" y="T1"/>
                </a:cxn>
                <a:cxn ang="0">
                  <a:pos x="T2" y="T3"/>
                </a:cxn>
              </a:cxnLst>
              <a:rect l="0" t="0" r="r" b="b"/>
              <a:pathLst>
                <a:path w="148" h="5">
                  <a:moveTo>
                    <a:pt x="0" y="0"/>
                  </a:moveTo>
                  <a:lnTo>
                    <a:pt x="148" y="5"/>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9" name="Oval 37"/>
            <p:cNvSpPr>
              <a:spLocks noChangeArrowheads="1"/>
            </p:cNvSpPr>
            <p:nvPr/>
          </p:nvSpPr>
          <p:spPr bwMode="auto">
            <a:xfrm>
              <a:off x="1670" y="124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0" name="Oval 38"/>
            <p:cNvSpPr>
              <a:spLocks noChangeArrowheads="1"/>
            </p:cNvSpPr>
            <p:nvPr/>
          </p:nvSpPr>
          <p:spPr bwMode="auto">
            <a:xfrm>
              <a:off x="1229" y="169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1" name="Oval 39"/>
            <p:cNvSpPr>
              <a:spLocks noChangeArrowheads="1"/>
            </p:cNvSpPr>
            <p:nvPr/>
          </p:nvSpPr>
          <p:spPr bwMode="auto">
            <a:xfrm>
              <a:off x="1670" y="143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2" name="Oval 40"/>
            <p:cNvSpPr>
              <a:spLocks noChangeArrowheads="1"/>
            </p:cNvSpPr>
            <p:nvPr/>
          </p:nvSpPr>
          <p:spPr bwMode="auto">
            <a:xfrm>
              <a:off x="2111" y="169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3" name="Oval 41"/>
            <p:cNvSpPr>
              <a:spLocks noChangeArrowheads="1"/>
            </p:cNvSpPr>
            <p:nvPr/>
          </p:nvSpPr>
          <p:spPr bwMode="auto">
            <a:xfrm>
              <a:off x="1343" y="22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4" name="Text Box 42"/>
            <p:cNvSpPr txBox="1">
              <a:spLocks noChangeArrowheads="1"/>
            </p:cNvSpPr>
            <p:nvPr/>
          </p:nvSpPr>
          <p:spPr bwMode="auto">
            <a:xfrm>
              <a:off x="1540" y="2400"/>
              <a:ext cx="28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(a)</a:t>
              </a:r>
              <a:endParaRPr lang="en-US" altLang="zh-CN" b="1" baseline="-25000">
                <a:latin typeface="黑体" pitchFamily="2" charset="-122"/>
                <a:ea typeface="黑体" pitchFamily="2" charset="-122"/>
                <a:sym typeface="Symbol" pitchFamily="18" charset="2"/>
              </a:endParaRPr>
            </a:p>
          </p:txBody>
        </p:sp>
      </p:grpSp>
      <p:grpSp>
        <p:nvGrpSpPr>
          <p:cNvPr id="202795" name="Group 43"/>
          <p:cNvGrpSpPr>
            <a:grpSpLocks/>
          </p:cNvGrpSpPr>
          <p:nvPr/>
        </p:nvGrpSpPr>
        <p:grpSpPr bwMode="auto">
          <a:xfrm>
            <a:off x="1476375" y="4005263"/>
            <a:ext cx="2743200" cy="2724150"/>
            <a:chOff x="3504" y="960"/>
            <a:chExt cx="1728" cy="1716"/>
          </a:xfrm>
        </p:grpSpPr>
        <p:sp>
          <p:nvSpPr>
            <p:cNvPr id="202796" name="Freeform 44"/>
            <p:cNvSpPr>
              <a:spLocks/>
            </p:cNvSpPr>
            <p:nvPr/>
          </p:nvSpPr>
          <p:spPr bwMode="auto">
            <a:xfrm>
              <a:off x="3752" y="1722"/>
              <a:ext cx="953" cy="590"/>
            </a:xfrm>
            <a:custGeom>
              <a:avLst/>
              <a:gdLst>
                <a:gd name="T0" fmla="*/ 0 w 953"/>
                <a:gd name="T1" fmla="*/ 0 h 590"/>
                <a:gd name="T2" fmla="*/ 953 w 953"/>
                <a:gd name="T3" fmla="*/ 590 h 590"/>
              </a:gdLst>
              <a:ahLst/>
              <a:cxnLst>
                <a:cxn ang="0">
                  <a:pos x="T0" y="T1"/>
                </a:cxn>
                <a:cxn ang="0">
                  <a:pos x="T2" y="T3"/>
                </a:cxn>
              </a:cxnLst>
              <a:rect l="0" t="0" r="r" b="b"/>
              <a:pathLst>
                <a:path w="953" h="590">
                  <a:moveTo>
                    <a:pt x="0" y="0"/>
                  </a:moveTo>
                  <a:lnTo>
                    <a:pt x="953" y="59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7" name="Text Box 45"/>
            <p:cNvSpPr txBox="1">
              <a:spLocks noChangeArrowheads="1"/>
            </p:cNvSpPr>
            <p:nvPr/>
          </p:nvSpPr>
          <p:spPr bwMode="auto">
            <a:xfrm>
              <a:off x="4296" y="960"/>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1</a:t>
              </a:r>
            </a:p>
          </p:txBody>
        </p:sp>
        <p:sp>
          <p:nvSpPr>
            <p:cNvPr id="202798" name="Text Box 46"/>
            <p:cNvSpPr txBox="1">
              <a:spLocks noChangeArrowheads="1"/>
            </p:cNvSpPr>
            <p:nvPr/>
          </p:nvSpPr>
          <p:spPr bwMode="auto">
            <a:xfrm>
              <a:off x="3504"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2</a:t>
              </a:r>
            </a:p>
          </p:txBody>
        </p:sp>
        <p:sp>
          <p:nvSpPr>
            <p:cNvPr id="202799" name="Text Box 47"/>
            <p:cNvSpPr txBox="1">
              <a:spLocks noChangeArrowheads="1"/>
            </p:cNvSpPr>
            <p:nvPr/>
          </p:nvSpPr>
          <p:spPr bwMode="auto">
            <a:xfrm>
              <a:off x="3864" y="2192"/>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3</a:t>
              </a:r>
            </a:p>
          </p:txBody>
        </p:sp>
        <p:sp>
          <p:nvSpPr>
            <p:cNvPr id="202800" name="Text Box 48"/>
            <p:cNvSpPr txBox="1">
              <a:spLocks noChangeArrowheads="1"/>
            </p:cNvSpPr>
            <p:nvPr/>
          </p:nvSpPr>
          <p:spPr bwMode="auto">
            <a:xfrm>
              <a:off x="4752" y="214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4</a:t>
              </a:r>
            </a:p>
          </p:txBody>
        </p:sp>
        <p:sp>
          <p:nvSpPr>
            <p:cNvPr id="202801" name="Text Box 49"/>
            <p:cNvSpPr txBox="1">
              <a:spLocks noChangeArrowheads="1"/>
            </p:cNvSpPr>
            <p:nvPr/>
          </p:nvSpPr>
          <p:spPr bwMode="auto">
            <a:xfrm>
              <a:off x="5040"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5</a:t>
              </a:r>
            </a:p>
          </p:txBody>
        </p:sp>
        <p:sp>
          <p:nvSpPr>
            <p:cNvPr id="202802" name="Text Box 50"/>
            <p:cNvSpPr txBox="1">
              <a:spLocks noChangeArrowheads="1"/>
            </p:cNvSpPr>
            <p:nvPr/>
          </p:nvSpPr>
          <p:spPr bwMode="auto">
            <a:xfrm>
              <a:off x="4424" y="126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6</a:t>
              </a:r>
            </a:p>
          </p:txBody>
        </p:sp>
        <p:sp>
          <p:nvSpPr>
            <p:cNvPr id="202803" name="Freeform 51"/>
            <p:cNvSpPr>
              <a:spLocks/>
            </p:cNvSpPr>
            <p:nvPr/>
          </p:nvSpPr>
          <p:spPr bwMode="auto">
            <a:xfrm>
              <a:off x="3725" y="1746"/>
              <a:ext cx="306" cy="569"/>
            </a:xfrm>
            <a:custGeom>
              <a:avLst/>
              <a:gdLst>
                <a:gd name="T0" fmla="*/ 0 w 306"/>
                <a:gd name="T1" fmla="*/ 0 h 569"/>
                <a:gd name="T2" fmla="*/ 306 w 306"/>
                <a:gd name="T3" fmla="*/ 569 h 569"/>
              </a:gdLst>
              <a:ahLst/>
              <a:cxnLst>
                <a:cxn ang="0">
                  <a:pos x="T0" y="T1"/>
                </a:cxn>
                <a:cxn ang="0">
                  <a:pos x="T2" y="T3"/>
                </a:cxn>
              </a:cxnLst>
              <a:rect l="0" t="0" r="r" b="b"/>
              <a:pathLst>
                <a:path w="306" h="569">
                  <a:moveTo>
                    <a:pt x="0" y="0"/>
                  </a:moveTo>
                  <a:lnTo>
                    <a:pt x="306" y="569"/>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4" name="Freeform 52"/>
            <p:cNvSpPr>
              <a:spLocks/>
            </p:cNvSpPr>
            <p:nvPr/>
          </p:nvSpPr>
          <p:spPr bwMode="auto">
            <a:xfrm>
              <a:off x="4735" y="1755"/>
              <a:ext cx="286" cy="560"/>
            </a:xfrm>
            <a:custGeom>
              <a:avLst/>
              <a:gdLst>
                <a:gd name="T0" fmla="*/ 286 w 286"/>
                <a:gd name="T1" fmla="*/ 0 h 560"/>
                <a:gd name="T2" fmla="*/ 0 w 286"/>
                <a:gd name="T3" fmla="*/ 560 h 560"/>
              </a:gdLst>
              <a:ahLst/>
              <a:cxnLst>
                <a:cxn ang="0">
                  <a:pos x="T0" y="T1"/>
                </a:cxn>
                <a:cxn ang="0">
                  <a:pos x="T2" y="T3"/>
                </a:cxn>
              </a:cxnLst>
              <a:rect l="0" t="0" r="r" b="b"/>
              <a:pathLst>
                <a:path w="286" h="560">
                  <a:moveTo>
                    <a:pt x="286" y="0"/>
                  </a:moveTo>
                  <a:lnTo>
                    <a:pt x="0" y="56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5" name="Freeform 53"/>
            <p:cNvSpPr>
              <a:spLocks/>
            </p:cNvSpPr>
            <p:nvPr/>
          </p:nvSpPr>
          <p:spPr bwMode="auto">
            <a:xfrm>
              <a:off x="4406" y="1284"/>
              <a:ext cx="604" cy="418"/>
            </a:xfrm>
            <a:custGeom>
              <a:avLst/>
              <a:gdLst>
                <a:gd name="T0" fmla="*/ 0 w 604"/>
                <a:gd name="T1" fmla="*/ 0 h 418"/>
                <a:gd name="T2" fmla="*/ 604 w 604"/>
                <a:gd name="T3" fmla="*/ 418 h 418"/>
              </a:gdLst>
              <a:ahLst/>
              <a:cxnLst>
                <a:cxn ang="0">
                  <a:pos x="T0" y="T1"/>
                </a:cxn>
                <a:cxn ang="0">
                  <a:pos x="T2" y="T3"/>
                </a:cxn>
              </a:cxnLst>
              <a:rect l="0" t="0" r="r" b="b"/>
              <a:pathLst>
                <a:path w="604" h="418">
                  <a:moveTo>
                    <a:pt x="0" y="0"/>
                  </a:moveTo>
                  <a:lnTo>
                    <a:pt x="604" y="418"/>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6" name="Freeform 54"/>
            <p:cNvSpPr>
              <a:spLocks/>
            </p:cNvSpPr>
            <p:nvPr/>
          </p:nvSpPr>
          <p:spPr bwMode="auto">
            <a:xfrm>
              <a:off x="4048" y="1465"/>
              <a:ext cx="322" cy="847"/>
            </a:xfrm>
            <a:custGeom>
              <a:avLst/>
              <a:gdLst>
                <a:gd name="T0" fmla="*/ 305 w 305"/>
                <a:gd name="T1" fmla="*/ 0 h 847"/>
                <a:gd name="T2" fmla="*/ 0 w 305"/>
                <a:gd name="T3" fmla="*/ 847 h 847"/>
              </a:gdLst>
              <a:ahLst/>
              <a:cxnLst>
                <a:cxn ang="0">
                  <a:pos x="T0" y="T1"/>
                </a:cxn>
                <a:cxn ang="0">
                  <a:pos x="T2" y="T3"/>
                </a:cxn>
              </a:cxnLst>
              <a:rect l="0" t="0" r="r" b="b"/>
              <a:pathLst>
                <a:path w="305" h="847">
                  <a:moveTo>
                    <a:pt x="305" y="0"/>
                  </a:moveTo>
                  <a:lnTo>
                    <a:pt x="0" y="847"/>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7" name="Freeform 55"/>
            <p:cNvSpPr>
              <a:spLocks/>
            </p:cNvSpPr>
            <p:nvPr/>
          </p:nvSpPr>
          <p:spPr bwMode="auto">
            <a:xfrm>
              <a:off x="3739" y="1291"/>
              <a:ext cx="621" cy="411"/>
            </a:xfrm>
            <a:custGeom>
              <a:avLst/>
              <a:gdLst>
                <a:gd name="T0" fmla="*/ 0 w 621"/>
                <a:gd name="T1" fmla="*/ 411 h 411"/>
                <a:gd name="T2" fmla="*/ 621 w 621"/>
                <a:gd name="T3" fmla="*/ 0 h 411"/>
              </a:gdLst>
              <a:ahLst/>
              <a:cxnLst>
                <a:cxn ang="0">
                  <a:pos x="T0" y="T1"/>
                </a:cxn>
                <a:cxn ang="0">
                  <a:pos x="T2" y="T3"/>
                </a:cxn>
              </a:cxnLst>
              <a:rect l="0" t="0" r="r" b="b"/>
              <a:pathLst>
                <a:path w="621" h="411">
                  <a:moveTo>
                    <a:pt x="0" y="411"/>
                  </a:moveTo>
                  <a:lnTo>
                    <a:pt x="621" y="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8" name="Freeform 56"/>
            <p:cNvSpPr>
              <a:spLocks/>
            </p:cNvSpPr>
            <p:nvPr/>
          </p:nvSpPr>
          <p:spPr bwMode="auto">
            <a:xfrm>
              <a:off x="4064" y="1757"/>
              <a:ext cx="920" cy="555"/>
            </a:xfrm>
            <a:custGeom>
              <a:avLst/>
              <a:gdLst>
                <a:gd name="T0" fmla="*/ 920 w 920"/>
                <a:gd name="T1" fmla="*/ 0 h 555"/>
                <a:gd name="T2" fmla="*/ 0 w 920"/>
                <a:gd name="T3" fmla="*/ 555 h 555"/>
              </a:gdLst>
              <a:ahLst/>
              <a:cxnLst>
                <a:cxn ang="0">
                  <a:pos x="T0" y="T1"/>
                </a:cxn>
                <a:cxn ang="0">
                  <a:pos x="T2" y="T3"/>
                </a:cxn>
              </a:cxnLst>
              <a:rect l="0" t="0" r="r" b="b"/>
              <a:pathLst>
                <a:path w="920" h="555">
                  <a:moveTo>
                    <a:pt x="920" y="0"/>
                  </a:moveTo>
                  <a:lnTo>
                    <a:pt x="0" y="555"/>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9" name="Oval 57"/>
            <p:cNvSpPr>
              <a:spLocks noChangeArrowheads="1"/>
            </p:cNvSpPr>
            <p:nvPr/>
          </p:nvSpPr>
          <p:spPr bwMode="auto">
            <a:xfrm>
              <a:off x="3704" y="16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0" name="Oval 58"/>
            <p:cNvSpPr>
              <a:spLocks noChangeArrowheads="1"/>
            </p:cNvSpPr>
            <p:nvPr/>
          </p:nvSpPr>
          <p:spPr bwMode="auto">
            <a:xfrm>
              <a:off x="4982" y="170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1" name="Oval 59"/>
            <p:cNvSpPr>
              <a:spLocks noChangeArrowheads="1"/>
            </p:cNvSpPr>
            <p:nvPr/>
          </p:nvSpPr>
          <p:spPr bwMode="auto">
            <a:xfrm>
              <a:off x="4694" y="2283"/>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2" name="Freeform 60"/>
            <p:cNvSpPr>
              <a:spLocks/>
            </p:cNvSpPr>
            <p:nvPr/>
          </p:nvSpPr>
          <p:spPr bwMode="auto">
            <a:xfrm>
              <a:off x="4388" y="1465"/>
              <a:ext cx="334" cy="831"/>
            </a:xfrm>
            <a:custGeom>
              <a:avLst/>
              <a:gdLst>
                <a:gd name="T0" fmla="*/ 0 w 317"/>
                <a:gd name="T1" fmla="*/ 0 h 831"/>
                <a:gd name="T2" fmla="*/ 317 w 317"/>
                <a:gd name="T3" fmla="*/ 831 h 831"/>
              </a:gdLst>
              <a:ahLst/>
              <a:cxnLst>
                <a:cxn ang="0">
                  <a:pos x="T0" y="T1"/>
                </a:cxn>
                <a:cxn ang="0">
                  <a:pos x="T2" y="T3"/>
                </a:cxn>
              </a:cxnLst>
              <a:rect l="0" t="0" r="r" b="b"/>
              <a:pathLst>
                <a:path w="317" h="831">
                  <a:moveTo>
                    <a:pt x="0" y="0"/>
                  </a:moveTo>
                  <a:lnTo>
                    <a:pt x="317" y="831"/>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3" name="Freeform 61"/>
            <p:cNvSpPr>
              <a:spLocks/>
            </p:cNvSpPr>
            <p:nvPr/>
          </p:nvSpPr>
          <p:spPr bwMode="auto">
            <a:xfrm>
              <a:off x="4388" y="1281"/>
              <a:ext cx="1" cy="166"/>
            </a:xfrm>
            <a:custGeom>
              <a:avLst/>
              <a:gdLst>
                <a:gd name="T0" fmla="*/ 9 w 9"/>
                <a:gd name="T1" fmla="*/ 0 h 166"/>
                <a:gd name="T2" fmla="*/ 0 w 9"/>
                <a:gd name="T3" fmla="*/ 166 h 166"/>
              </a:gdLst>
              <a:ahLst/>
              <a:cxnLst>
                <a:cxn ang="0">
                  <a:pos x="T0" y="T1"/>
                </a:cxn>
                <a:cxn ang="0">
                  <a:pos x="T2" y="T3"/>
                </a:cxn>
              </a:cxnLst>
              <a:rect l="0" t="0" r="r" b="b"/>
              <a:pathLst>
                <a:path w="9" h="166">
                  <a:moveTo>
                    <a:pt x="9" y="0"/>
                  </a:moveTo>
                  <a:lnTo>
                    <a:pt x="0" y="166"/>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4" name="Oval 62"/>
            <p:cNvSpPr>
              <a:spLocks noChangeArrowheads="1"/>
            </p:cNvSpPr>
            <p:nvPr/>
          </p:nvSpPr>
          <p:spPr bwMode="auto">
            <a:xfrm>
              <a:off x="4358" y="124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5" name="Oval 63"/>
            <p:cNvSpPr>
              <a:spLocks noChangeArrowheads="1"/>
            </p:cNvSpPr>
            <p:nvPr/>
          </p:nvSpPr>
          <p:spPr bwMode="auto">
            <a:xfrm>
              <a:off x="4358" y="143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6" name="Oval 64"/>
            <p:cNvSpPr>
              <a:spLocks noChangeArrowheads="1"/>
            </p:cNvSpPr>
            <p:nvPr/>
          </p:nvSpPr>
          <p:spPr bwMode="auto">
            <a:xfrm>
              <a:off x="4031" y="22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17" name="Text Box 65"/>
            <p:cNvSpPr txBox="1">
              <a:spLocks noChangeArrowheads="1"/>
            </p:cNvSpPr>
            <p:nvPr/>
          </p:nvSpPr>
          <p:spPr bwMode="auto">
            <a:xfrm>
              <a:off x="4228" y="2400"/>
              <a:ext cx="28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(c)</a:t>
              </a:r>
              <a:endParaRPr lang="en-US" altLang="zh-CN" b="1" baseline="-25000">
                <a:latin typeface="黑体" pitchFamily="2" charset="-122"/>
                <a:ea typeface="黑体" pitchFamily="2" charset="-122"/>
                <a:sym typeface="Symbol" pitchFamily="18" charset="2"/>
              </a:endParaRPr>
            </a:p>
          </p:txBody>
        </p:sp>
      </p:grpSp>
      <p:grpSp>
        <p:nvGrpSpPr>
          <p:cNvPr id="202818" name="Group 66"/>
          <p:cNvGrpSpPr>
            <a:grpSpLocks/>
          </p:cNvGrpSpPr>
          <p:nvPr/>
        </p:nvGrpSpPr>
        <p:grpSpPr bwMode="auto">
          <a:xfrm>
            <a:off x="5580063" y="1341438"/>
            <a:ext cx="2743200" cy="2724150"/>
            <a:chOff x="3024" y="960"/>
            <a:chExt cx="1728" cy="1716"/>
          </a:xfrm>
        </p:grpSpPr>
        <p:sp>
          <p:nvSpPr>
            <p:cNvPr id="202819" name="Text Box 67"/>
            <p:cNvSpPr txBox="1">
              <a:spLocks noChangeArrowheads="1"/>
            </p:cNvSpPr>
            <p:nvPr/>
          </p:nvSpPr>
          <p:spPr bwMode="auto">
            <a:xfrm>
              <a:off x="3816" y="960"/>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1</a:t>
              </a:r>
            </a:p>
          </p:txBody>
        </p:sp>
        <p:sp>
          <p:nvSpPr>
            <p:cNvPr id="202820" name="Text Box 68"/>
            <p:cNvSpPr txBox="1">
              <a:spLocks noChangeArrowheads="1"/>
            </p:cNvSpPr>
            <p:nvPr/>
          </p:nvSpPr>
          <p:spPr bwMode="auto">
            <a:xfrm>
              <a:off x="3024"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2</a:t>
              </a:r>
            </a:p>
          </p:txBody>
        </p:sp>
        <p:sp>
          <p:nvSpPr>
            <p:cNvPr id="202821" name="Text Box 69"/>
            <p:cNvSpPr txBox="1">
              <a:spLocks noChangeArrowheads="1"/>
            </p:cNvSpPr>
            <p:nvPr/>
          </p:nvSpPr>
          <p:spPr bwMode="auto">
            <a:xfrm>
              <a:off x="3384" y="2192"/>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3</a:t>
              </a:r>
            </a:p>
          </p:txBody>
        </p:sp>
        <p:sp>
          <p:nvSpPr>
            <p:cNvPr id="202822" name="Text Box 70"/>
            <p:cNvSpPr txBox="1">
              <a:spLocks noChangeArrowheads="1"/>
            </p:cNvSpPr>
            <p:nvPr/>
          </p:nvSpPr>
          <p:spPr bwMode="auto">
            <a:xfrm>
              <a:off x="4272" y="214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4</a:t>
              </a:r>
            </a:p>
          </p:txBody>
        </p:sp>
        <p:sp>
          <p:nvSpPr>
            <p:cNvPr id="202823" name="Text Box 71"/>
            <p:cNvSpPr txBox="1">
              <a:spLocks noChangeArrowheads="1"/>
            </p:cNvSpPr>
            <p:nvPr/>
          </p:nvSpPr>
          <p:spPr bwMode="auto">
            <a:xfrm>
              <a:off x="4560" y="153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v</a:t>
              </a:r>
              <a:r>
                <a:rPr lang="en-US" altLang="zh-CN" b="1" baseline="-25000">
                  <a:latin typeface="宋体" pitchFamily="2" charset="-122"/>
                  <a:sym typeface="Symbol" pitchFamily="18" charset="2"/>
                </a:rPr>
                <a:t>5</a:t>
              </a:r>
            </a:p>
          </p:txBody>
        </p:sp>
        <p:sp>
          <p:nvSpPr>
            <p:cNvPr id="202824" name="Text Box 72"/>
            <p:cNvSpPr txBox="1">
              <a:spLocks noChangeArrowheads="1"/>
            </p:cNvSpPr>
            <p:nvPr/>
          </p:nvSpPr>
          <p:spPr bwMode="auto">
            <a:xfrm>
              <a:off x="3944" y="1264"/>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1</a:t>
              </a:r>
            </a:p>
          </p:txBody>
        </p:sp>
        <p:sp>
          <p:nvSpPr>
            <p:cNvPr id="202825" name="Text Box 73"/>
            <p:cNvSpPr txBox="1">
              <a:spLocks noChangeArrowheads="1"/>
            </p:cNvSpPr>
            <p:nvPr/>
          </p:nvSpPr>
          <p:spPr bwMode="auto">
            <a:xfrm>
              <a:off x="3376" y="1640"/>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2</a:t>
              </a:r>
            </a:p>
          </p:txBody>
        </p:sp>
        <p:sp>
          <p:nvSpPr>
            <p:cNvPr id="202826" name="Text Box 74"/>
            <p:cNvSpPr txBox="1">
              <a:spLocks noChangeArrowheads="1"/>
            </p:cNvSpPr>
            <p:nvPr/>
          </p:nvSpPr>
          <p:spPr bwMode="auto">
            <a:xfrm>
              <a:off x="3696" y="2016"/>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3</a:t>
              </a:r>
            </a:p>
          </p:txBody>
        </p:sp>
        <p:sp>
          <p:nvSpPr>
            <p:cNvPr id="202827" name="Text Box 75"/>
            <p:cNvSpPr txBox="1">
              <a:spLocks noChangeArrowheads="1"/>
            </p:cNvSpPr>
            <p:nvPr/>
          </p:nvSpPr>
          <p:spPr bwMode="auto">
            <a:xfrm>
              <a:off x="3960" y="2032"/>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4</a:t>
              </a:r>
            </a:p>
          </p:txBody>
        </p:sp>
        <p:sp>
          <p:nvSpPr>
            <p:cNvPr id="202828" name="Text Box 76"/>
            <p:cNvSpPr txBox="1">
              <a:spLocks noChangeArrowheads="1"/>
            </p:cNvSpPr>
            <p:nvPr/>
          </p:nvSpPr>
          <p:spPr bwMode="auto">
            <a:xfrm>
              <a:off x="4272" y="1648"/>
              <a:ext cx="19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宋体" pitchFamily="2" charset="-122"/>
                  <a:sym typeface="Symbol" pitchFamily="18" charset="2"/>
                </a:rPr>
                <a:t>u</a:t>
              </a:r>
              <a:r>
                <a:rPr lang="en-US" altLang="zh-CN" b="1" baseline="-25000">
                  <a:latin typeface="宋体" pitchFamily="2" charset="-122"/>
                  <a:sym typeface="Symbol" pitchFamily="18" charset="2"/>
                </a:rPr>
                <a:t>5</a:t>
              </a:r>
            </a:p>
          </p:txBody>
        </p:sp>
        <p:sp>
          <p:nvSpPr>
            <p:cNvPr id="202829" name="Oval 77"/>
            <p:cNvSpPr>
              <a:spLocks noChangeArrowheads="1"/>
            </p:cNvSpPr>
            <p:nvPr/>
          </p:nvSpPr>
          <p:spPr bwMode="auto">
            <a:xfrm>
              <a:off x="3638" y="2139"/>
              <a:ext cx="58" cy="58"/>
            </a:xfrm>
            <a:prstGeom prst="ellipse">
              <a:avLst/>
            </a:prstGeom>
            <a:solidFill>
              <a:schemeClr val="bg1"/>
            </a:solidFill>
            <a:ln w="317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0" name="Freeform 78"/>
            <p:cNvSpPr>
              <a:spLocks/>
            </p:cNvSpPr>
            <p:nvPr/>
          </p:nvSpPr>
          <p:spPr bwMode="auto">
            <a:xfrm>
              <a:off x="3245" y="1746"/>
              <a:ext cx="306" cy="569"/>
            </a:xfrm>
            <a:custGeom>
              <a:avLst/>
              <a:gdLst>
                <a:gd name="T0" fmla="*/ 0 w 306"/>
                <a:gd name="T1" fmla="*/ 0 h 569"/>
                <a:gd name="T2" fmla="*/ 306 w 306"/>
                <a:gd name="T3" fmla="*/ 569 h 569"/>
              </a:gdLst>
              <a:ahLst/>
              <a:cxnLst>
                <a:cxn ang="0">
                  <a:pos x="T0" y="T1"/>
                </a:cxn>
                <a:cxn ang="0">
                  <a:pos x="T2" y="T3"/>
                </a:cxn>
              </a:cxnLst>
              <a:rect l="0" t="0" r="r" b="b"/>
              <a:pathLst>
                <a:path w="306" h="569">
                  <a:moveTo>
                    <a:pt x="0" y="0"/>
                  </a:moveTo>
                  <a:lnTo>
                    <a:pt x="306" y="569"/>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1" name="Freeform 79"/>
            <p:cNvSpPr>
              <a:spLocks/>
            </p:cNvSpPr>
            <p:nvPr/>
          </p:nvSpPr>
          <p:spPr bwMode="auto">
            <a:xfrm>
              <a:off x="4255" y="1755"/>
              <a:ext cx="286" cy="560"/>
            </a:xfrm>
            <a:custGeom>
              <a:avLst/>
              <a:gdLst>
                <a:gd name="T0" fmla="*/ 286 w 286"/>
                <a:gd name="T1" fmla="*/ 0 h 560"/>
                <a:gd name="T2" fmla="*/ 0 w 286"/>
                <a:gd name="T3" fmla="*/ 560 h 560"/>
              </a:gdLst>
              <a:ahLst/>
              <a:cxnLst>
                <a:cxn ang="0">
                  <a:pos x="T0" y="T1"/>
                </a:cxn>
                <a:cxn ang="0">
                  <a:pos x="T2" y="T3"/>
                </a:cxn>
              </a:cxnLst>
              <a:rect l="0" t="0" r="r" b="b"/>
              <a:pathLst>
                <a:path w="286" h="560">
                  <a:moveTo>
                    <a:pt x="286" y="0"/>
                  </a:moveTo>
                  <a:lnTo>
                    <a:pt x="0" y="56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2" name="Freeform 80"/>
            <p:cNvSpPr>
              <a:spLocks/>
            </p:cNvSpPr>
            <p:nvPr/>
          </p:nvSpPr>
          <p:spPr bwMode="auto">
            <a:xfrm>
              <a:off x="3926" y="1284"/>
              <a:ext cx="604" cy="418"/>
            </a:xfrm>
            <a:custGeom>
              <a:avLst/>
              <a:gdLst>
                <a:gd name="T0" fmla="*/ 0 w 604"/>
                <a:gd name="T1" fmla="*/ 0 h 418"/>
                <a:gd name="T2" fmla="*/ 604 w 604"/>
                <a:gd name="T3" fmla="*/ 418 h 418"/>
              </a:gdLst>
              <a:ahLst/>
              <a:cxnLst>
                <a:cxn ang="0">
                  <a:pos x="T0" y="T1"/>
                </a:cxn>
                <a:cxn ang="0">
                  <a:pos x="T2" y="T3"/>
                </a:cxn>
              </a:cxnLst>
              <a:rect l="0" t="0" r="r" b="b"/>
              <a:pathLst>
                <a:path w="604" h="418">
                  <a:moveTo>
                    <a:pt x="0" y="0"/>
                  </a:moveTo>
                  <a:lnTo>
                    <a:pt x="604" y="418"/>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3" name="Freeform 81"/>
            <p:cNvSpPr>
              <a:spLocks/>
            </p:cNvSpPr>
            <p:nvPr/>
          </p:nvSpPr>
          <p:spPr bwMode="auto">
            <a:xfrm>
              <a:off x="4157" y="2199"/>
              <a:ext cx="71" cy="98"/>
            </a:xfrm>
            <a:custGeom>
              <a:avLst/>
              <a:gdLst>
                <a:gd name="T0" fmla="*/ 0 w 71"/>
                <a:gd name="T1" fmla="*/ 0 h 98"/>
                <a:gd name="T2" fmla="*/ 71 w 71"/>
                <a:gd name="T3" fmla="*/ 98 h 98"/>
              </a:gdLst>
              <a:ahLst/>
              <a:cxnLst>
                <a:cxn ang="0">
                  <a:pos x="T0" y="T1"/>
                </a:cxn>
                <a:cxn ang="0">
                  <a:pos x="T2" y="T3"/>
                </a:cxn>
              </a:cxnLst>
              <a:rect l="0" t="0" r="r" b="b"/>
              <a:pathLst>
                <a:path w="71" h="98">
                  <a:moveTo>
                    <a:pt x="0" y="0"/>
                  </a:moveTo>
                  <a:lnTo>
                    <a:pt x="71" y="98"/>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4" name="Freeform 82"/>
            <p:cNvSpPr>
              <a:spLocks/>
            </p:cNvSpPr>
            <p:nvPr/>
          </p:nvSpPr>
          <p:spPr bwMode="auto">
            <a:xfrm>
              <a:off x="3661" y="1465"/>
              <a:ext cx="228" cy="704"/>
            </a:xfrm>
            <a:custGeom>
              <a:avLst/>
              <a:gdLst>
                <a:gd name="T0" fmla="*/ 228 w 228"/>
                <a:gd name="T1" fmla="*/ 0 h 704"/>
                <a:gd name="T2" fmla="*/ 0 w 228"/>
                <a:gd name="T3" fmla="*/ 704 h 704"/>
              </a:gdLst>
              <a:ahLst/>
              <a:cxnLst>
                <a:cxn ang="0">
                  <a:pos x="T0" y="T1"/>
                </a:cxn>
                <a:cxn ang="0">
                  <a:pos x="T2" y="T3"/>
                </a:cxn>
              </a:cxnLst>
              <a:rect l="0" t="0" r="r" b="b"/>
              <a:pathLst>
                <a:path w="228" h="704">
                  <a:moveTo>
                    <a:pt x="228" y="0"/>
                  </a:moveTo>
                  <a:lnTo>
                    <a:pt x="0" y="704"/>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5" name="Freeform 83"/>
            <p:cNvSpPr>
              <a:spLocks/>
            </p:cNvSpPr>
            <p:nvPr/>
          </p:nvSpPr>
          <p:spPr bwMode="auto">
            <a:xfrm>
              <a:off x="3259" y="1291"/>
              <a:ext cx="621" cy="411"/>
            </a:xfrm>
            <a:custGeom>
              <a:avLst/>
              <a:gdLst>
                <a:gd name="T0" fmla="*/ 0 w 621"/>
                <a:gd name="T1" fmla="*/ 411 h 411"/>
                <a:gd name="T2" fmla="*/ 621 w 621"/>
                <a:gd name="T3" fmla="*/ 0 h 411"/>
              </a:gdLst>
              <a:ahLst/>
              <a:cxnLst>
                <a:cxn ang="0">
                  <a:pos x="T0" y="T1"/>
                </a:cxn>
                <a:cxn ang="0">
                  <a:pos x="T2" y="T3"/>
                </a:cxn>
              </a:cxnLst>
              <a:rect l="0" t="0" r="r" b="b"/>
              <a:pathLst>
                <a:path w="621" h="411">
                  <a:moveTo>
                    <a:pt x="0" y="411"/>
                  </a:moveTo>
                  <a:lnTo>
                    <a:pt x="621" y="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6" name="Freeform 84"/>
            <p:cNvSpPr>
              <a:spLocks/>
            </p:cNvSpPr>
            <p:nvPr/>
          </p:nvSpPr>
          <p:spPr bwMode="auto">
            <a:xfrm>
              <a:off x="3686" y="1757"/>
              <a:ext cx="633" cy="400"/>
            </a:xfrm>
            <a:custGeom>
              <a:avLst/>
              <a:gdLst>
                <a:gd name="T0" fmla="*/ 633 w 633"/>
                <a:gd name="T1" fmla="*/ 0 h 400"/>
                <a:gd name="T2" fmla="*/ 0 w 633"/>
                <a:gd name="T3" fmla="*/ 400 h 400"/>
              </a:gdLst>
              <a:ahLst/>
              <a:cxnLst>
                <a:cxn ang="0">
                  <a:pos x="T0" y="T1"/>
                </a:cxn>
                <a:cxn ang="0">
                  <a:pos x="T2" y="T3"/>
                </a:cxn>
              </a:cxnLst>
              <a:rect l="0" t="0" r="r" b="b"/>
              <a:pathLst>
                <a:path w="633" h="400">
                  <a:moveTo>
                    <a:pt x="633" y="0"/>
                  </a:moveTo>
                  <a:lnTo>
                    <a:pt x="0" y="400"/>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7" name="Oval 85"/>
            <p:cNvSpPr>
              <a:spLocks noChangeArrowheads="1"/>
            </p:cNvSpPr>
            <p:nvPr/>
          </p:nvSpPr>
          <p:spPr bwMode="auto">
            <a:xfrm>
              <a:off x="3224" y="16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8" name="Oval 86"/>
            <p:cNvSpPr>
              <a:spLocks noChangeArrowheads="1"/>
            </p:cNvSpPr>
            <p:nvPr/>
          </p:nvSpPr>
          <p:spPr bwMode="auto">
            <a:xfrm>
              <a:off x="4502" y="170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9" name="Oval 87"/>
            <p:cNvSpPr>
              <a:spLocks noChangeArrowheads="1"/>
            </p:cNvSpPr>
            <p:nvPr/>
          </p:nvSpPr>
          <p:spPr bwMode="auto">
            <a:xfrm>
              <a:off x="4214" y="2283"/>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0" name="Oval 88"/>
            <p:cNvSpPr>
              <a:spLocks noChangeArrowheads="1"/>
            </p:cNvSpPr>
            <p:nvPr/>
          </p:nvSpPr>
          <p:spPr bwMode="auto">
            <a:xfrm>
              <a:off x="4118" y="2157"/>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1" name="Oval 89"/>
            <p:cNvSpPr>
              <a:spLocks noChangeArrowheads="1"/>
            </p:cNvSpPr>
            <p:nvPr/>
          </p:nvSpPr>
          <p:spPr bwMode="auto">
            <a:xfrm>
              <a:off x="3638" y="213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2" name="Freeform 90"/>
            <p:cNvSpPr>
              <a:spLocks/>
            </p:cNvSpPr>
            <p:nvPr/>
          </p:nvSpPr>
          <p:spPr bwMode="auto">
            <a:xfrm>
              <a:off x="3464" y="1746"/>
              <a:ext cx="663" cy="432"/>
            </a:xfrm>
            <a:custGeom>
              <a:avLst/>
              <a:gdLst>
                <a:gd name="T0" fmla="*/ 0 w 663"/>
                <a:gd name="T1" fmla="*/ 0 h 432"/>
                <a:gd name="T2" fmla="*/ 663 w 663"/>
                <a:gd name="T3" fmla="*/ 432 h 432"/>
              </a:gdLst>
              <a:ahLst/>
              <a:cxnLst>
                <a:cxn ang="0">
                  <a:pos x="T0" y="T1"/>
                </a:cxn>
                <a:cxn ang="0">
                  <a:pos x="T2" y="T3"/>
                </a:cxn>
              </a:cxnLst>
              <a:rect l="0" t="0" r="r" b="b"/>
              <a:pathLst>
                <a:path w="663" h="432">
                  <a:moveTo>
                    <a:pt x="0" y="0"/>
                  </a:moveTo>
                  <a:lnTo>
                    <a:pt x="663" y="432"/>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3" name="Freeform 91"/>
            <p:cNvSpPr>
              <a:spLocks/>
            </p:cNvSpPr>
            <p:nvPr/>
          </p:nvSpPr>
          <p:spPr bwMode="auto">
            <a:xfrm>
              <a:off x="3908" y="1465"/>
              <a:ext cx="237" cy="704"/>
            </a:xfrm>
            <a:custGeom>
              <a:avLst/>
              <a:gdLst>
                <a:gd name="T0" fmla="*/ 0 w 237"/>
                <a:gd name="T1" fmla="*/ 0 h 704"/>
                <a:gd name="T2" fmla="*/ 237 w 237"/>
                <a:gd name="T3" fmla="*/ 704 h 704"/>
              </a:gdLst>
              <a:ahLst/>
              <a:cxnLst>
                <a:cxn ang="0">
                  <a:pos x="T0" y="T1"/>
                </a:cxn>
                <a:cxn ang="0">
                  <a:pos x="T2" y="T3"/>
                </a:cxn>
              </a:cxnLst>
              <a:rect l="0" t="0" r="r" b="b"/>
              <a:pathLst>
                <a:path w="237" h="704">
                  <a:moveTo>
                    <a:pt x="0" y="0"/>
                  </a:moveTo>
                  <a:lnTo>
                    <a:pt x="237" y="704"/>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4" name="Freeform 92"/>
            <p:cNvSpPr>
              <a:spLocks/>
            </p:cNvSpPr>
            <p:nvPr/>
          </p:nvSpPr>
          <p:spPr bwMode="auto">
            <a:xfrm>
              <a:off x="3579" y="2178"/>
              <a:ext cx="77" cy="137"/>
            </a:xfrm>
            <a:custGeom>
              <a:avLst/>
              <a:gdLst>
                <a:gd name="T0" fmla="*/ 77 w 77"/>
                <a:gd name="T1" fmla="*/ 0 h 137"/>
                <a:gd name="T2" fmla="*/ 0 w 77"/>
                <a:gd name="T3" fmla="*/ 137 h 137"/>
              </a:gdLst>
              <a:ahLst/>
              <a:cxnLst>
                <a:cxn ang="0">
                  <a:pos x="T0" y="T1"/>
                </a:cxn>
                <a:cxn ang="0">
                  <a:pos x="T2" y="T3"/>
                </a:cxn>
              </a:cxnLst>
              <a:rect l="0" t="0" r="r" b="b"/>
              <a:pathLst>
                <a:path w="77" h="137">
                  <a:moveTo>
                    <a:pt x="77" y="0"/>
                  </a:moveTo>
                  <a:lnTo>
                    <a:pt x="0" y="137"/>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5" name="Freeform 93"/>
            <p:cNvSpPr>
              <a:spLocks/>
            </p:cNvSpPr>
            <p:nvPr/>
          </p:nvSpPr>
          <p:spPr bwMode="auto">
            <a:xfrm>
              <a:off x="4367" y="1731"/>
              <a:ext cx="144" cy="11"/>
            </a:xfrm>
            <a:custGeom>
              <a:avLst/>
              <a:gdLst>
                <a:gd name="T0" fmla="*/ 0 w 144"/>
                <a:gd name="T1" fmla="*/ 0 h 11"/>
                <a:gd name="T2" fmla="*/ 144 w 144"/>
                <a:gd name="T3" fmla="*/ 11 h 11"/>
              </a:gdLst>
              <a:ahLst/>
              <a:cxnLst>
                <a:cxn ang="0">
                  <a:pos x="T0" y="T1"/>
                </a:cxn>
                <a:cxn ang="0">
                  <a:pos x="T2" y="T3"/>
                </a:cxn>
              </a:cxnLst>
              <a:rect l="0" t="0" r="r" b="b"/>
              <a:pathLst>
                <a:path w="144" h="11">
                  <a:moveTo>
                    <a:pt x="0" y="0"/>
                  </a:moveTo>
                  <a:lnTo>
                    <a:pt x="144" y="11"/>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6" name="Freeform 94"/>
            <p:cNvSpPr>
              <a:spLocks/>
            </p:cNvSpPr>
            <p:nvPr/>
          </p:nvSpPr>
          <p:spPr bwMode="auto">
            <a:xfrm>
              <a:off x="3908" y="1281"/>
              <a:ext cx="1" cy="166"/>
            </a:xfrm>
            <a:custGeom>
              <a:avLst/>
              <a:gdLst>
                <a:gd name="T0" fmla="*/ 9 w 9"/>
                <a:gd name="T1" fmla="*/ 0 h 166"/>
                <a:gd name="T2" fmla="*/ 0 w 9"/>
                <a:gd name="T3" fmla="*/ 166 h 166"/>
              </a:gdLst>
              <a:ahLst/>
              <a:cxnLst>
                <a:cxn ang="0">
                  <a:pos x="T0" y="T1"/>
                </a:cxn>
                <a:cxn ang="0">
                  <a:pos x="T2" y="T3"/>
                </a:cxn>
              </a:cxnLst>
              <a:rect l="0" t="0" r="r" b="b"/>
              <a:pathLst>
                <a:path w="9" h="166">
                  <a:moveTo>
                    <a:pt x="9" y="0"/>
                  </a:moveTo>
                  <a:lnTo>
                    <a:pt x="0" y="166"/>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7" name="Freeform 95"/>
            <p:cNvSpPr>
              <a:spLocks/>
            </p:cNvSpPr>
            <p:nvPr/>
          </p:nvSpPr>
          <p:spPr bwMode="auto">
            <a:xfrm>
              <a:off x="3284" y="1725"/>
              <a:ext cx="148" cy="5"/>
            </a:xfrm>
            <a:custGeom>
              <a:avLst/>
              <a:gdLst>
                <a:gd name="T0" fmla="*/ 0 w 148"/>
                <a:gd name="T1" fmla="*/ 0 h 5"/>
                <a:gd name="T2" fmla="*/ 148 w 148"/>
                <a:gd name="T3" fmla="*/ 5 h 5"/>
              </a:gdLst>
              <a:ahLst/>
              <a:cxnLst>
                <a:cxn ang="0">
                  <a:pos x="T0" y="T1"/>
                </a:cxn>
                <a:cxn ang="0">
                  <a:pos x="T2" y="T3"/>
                </a:cxn>
              </a:cxnLst>
              <a:rect l="0" t="0" r="r" b="b"/>
              <a:pathLst>
                <a:path w="148" h="5">
                  <a:moveTo>
                    <a:pt x="0" y="0"/>
                  </a:moveTo>
                  <a:lnTo>
                    <a:pt x="148" y="5"/>
                  </a:lnTo>
                </a:path>
              </a:pathLst>
            </a:custGeom>
            <a:noFill/>
            <a:ln w="317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8" name="Oval 96"/>
            <p:cNvSpPr>
              <a:spLocks noChangeArrowheads="1"/>
            </p:cNvSpPr>
            <p:nvPr/>
          </p:nvSpPr>
          <p:spPr bwMode="auto">
            <a:xfrm>
              <a:off x="3878" y="124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9" name="Oval 97"/>
            <p:cNvSpPr>
              <a:spLocks noChangeArrowheads="1"/>
            </p:cNvSpPr>
            <p:nvPr/>
          </p:nvSpPr>
          <p:spPr bwMode="auto">
            <a:xfrm>
              <a:off x="3437" y="169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0" name="Oval 98"/>
            <p:cNvSpPr>
              <a:spLocks noChangeArrowheads="1"/>
            </p:cNvSpPr>
            <p:nvPr/>
          </p:nvSpPr>
          <p:spPr bwMode="auto">
            <a:xfrm>
              <a:off x="3878" y="143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1" name="Oval 99"/>
            <p:cNvSpPr>
              <a:spLocks noChangeArrowheads="1"/>
            </p:cNvSpPr>
            <p:nvPr/>
          </p:nvSpPr>
          <p:spPr bwMode="auto">
            <a:xfrm>
              <a:off x="4319" y="169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2" name="Oval 100"/>
            <p:cNvSpPr>
              <a:spLocks noChangeArrowheads="1"/>
            </p:cNvSpPr>
            <p:nvPr/>
          </p:nvSpPr>
          <p:spPr bwMode="auto">
            <a:xfrm>
              <a:off x="3551" y="229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3" name="Text Box 101"/>
            <p:cNvSpPr txBox="1">
              <a:spLocks noChangeArrowheads="1"/>
            </p:cNvSpPr>
            <p:nvPr/>
          </p:nvSpPr>
          <p:spPr bwMode="auto">
            <a:xfrm>
              <a:off x="3748" y="2400"/>
              <a:ext cx="28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(b)</a:t>
              </a:r>
              <a:endParaRPr lang="en-US" altLang="zh-CN" b="1" baseline="-25000">
                <a:latin typeface="黑体" pitchFamily="2" charset="-122"/>
                <a:ea typeface="黑体" pitchFamily="2" charset="-122"/>
                <a:sym typeface="Symbol" pitchFamily="18" charset="2"/>
              </a:endParaRPr>
            </a:p>
          </p:txBody>
        </p:sp>
      </p:grpSp>
      <p:sp>
        <p:nvSpPr>
          <p:cNvPr id="202859" name="AutoShape 107"/>
          <p:cNvSpPr>
            <a:spLocks noChangeArrowheads="1"/>
          </p:cNvSpPr>
          <p:nvPr/>
        </p:nvSpPr>
        <p:spPr bwMode="auto">
          <a:xfrm>
            <a:off x="4356100" y="5229225"/>
            <a:ext cx="1152525" cy="215900"/>
          </a:xfrm>
          <a:prstGeom prst="leftRightArrow">
            <a:avLst>
              <a:gd name="adj1" fmla="val 50000"/>
              <a:gd name="adj2" fmla="val 1067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60" name="AutoShape 108"/>
          <p:cNvSpPr>
            <a:spLocks noChangeArrowheads="1"/>
          </p:cNvSpPr>
          <p:nvPr/>
        </p:nvSpPr>
        <p:spPr bwMode="auto">
          <a:xfrm>
            <a:off x="4140200" y="2349500"/>
            <a:ext cx="1295400" cy="287338"/>
          </a:xfrm>
          <a:prstGeom prst="rightArrow">
            <a:avLst>
              <a:gd name="adj1" fmla="val 50000"/>
              <a:gd name="adj2" fmla="val 1127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61" name="Text Box 109"/>
          <p:cNvSpPr txBox="1">
            <a:spLocks noChangeArrowheads="1"/>
          </p:cNvSpPr>
          <p:nvPr/>
        </p:nvSpPr>
        <p:spPr bwMode="auto">
          <a:xfrm>
            <a:off x="4211638" y="1989138"/>
            <a:ext cx="13684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latin typeface="黑体" pitchFamily="2" charset="-122"/>
                <a:ea typeface="黑体" pitchFamily="2" charset="-122"/>
              </a:rPr>
              <a:t>删除边</a:t>
            </a:r>
          </a:p>
          <a:p>
            <a:pPr>
              <a:spcBef>
                <a:spcPct val="50000"/>
              </a:spcBef>
            </a:pPr>
            <a:r>
              <a:rPr lang="en-US" altLang="zh-CN" b="1">
                <a:solidFill>
                  <a:srgbClr val="FF0000"/>
                </a:solidFill>
                <a:latin typeface="黑体" pitchFamily="2" charset="-122"/>
                <a:ea typeface="黑体" pitchFamily="2" charset="-122"/>
              </a:rPr>
              <a:t>u</a:t>
            </a:r>
            <a:r>
              <a:rPr lang="en-US" altLang="zh-CN" b="1" baseline="-25000">
                <a:solidFill>
                  <a:srgbClr val="FF0000"/>
                </a:solidFill>
                <a:latin typeface="黑体" pitchFamily="2" charset="-122"/>
                <a:ea typeface="黑体" pitchFamily="2" charset="-122"/>
              </a:rPr>
              <a:t>2</a:t>
            </a:r>
            <a:r>
              <a:rPr lang="en-US" altLang="zh-CN" b="1">
                <a:solidFill>
                  <a:srgbClr val="FF0000"/>
                </a:solidFill>
                <a:latin typeface="黑体" pitchFamily="2" charset="-122"/>
                <a:ea typeface="黑体" pitchFamily="2" charset="-122"/>
              </a:rPr>
              <a:t>u</a:t>
            </a:r>
            <a:r>
              <a:rPr lang="en-US" altLang="zh-CN" b="1" baseline="-25000">
                <a:solidFill>
                  <a:srgbClr val="FF0000"/>
                </a:solidFill>
                <a:latin typeface="黑体" pitchFamily="2" charset="-122"/>
                <a:ea typeface="黑体" pitchFamily="2" charset="-122"/>
              </a:rPr>
              <a:t>5</a:t>
            </a:r>
            <a:r>
              <a:rPr lang="en-US" altLang="zh-CN" b="1">
                <a:solidFill>
                  <a:srgbClr val="FF0000"/>
                </a:solidFill>
                <a:latin typeface="黑体" pitchFamily="2" charset="-122"/>
                <a:ea typeface="黑体" pitchFamily="2" charset="-122"/>
              </a:rPr>
              <a:t>,v</a:t>
            </a:r>
            <a:r>
              <a:rPr lang="en-US" altLang="zh-CN" b="1" baseline="-25000">
                <a:solidFill>
                  <a:srgbClr val="FF0000"/>
                </a:solidFill>
                <a:latin typeface="黑体" pitchFamily="2" charset="-122"/>
                <a:ea typeface="黑体" pitchFamily="2" charset="-122"/>
              </a:rPr>
              <a:t>3</a:t>
            </a:r>
            <a:r>
              <a:rPr lang="en-US" altLang="zh-CN" b="1">
                <a:solidFill>
                  <a:srgbClr val="FF0000"/>
                </a:solidFill>
                <a:latin typeface="黑体" pitchFamily="2" charset="-122"/>
                <a:ea typeface="黑体" pitchFamily="2" charset="-122"/>
              </a:rPr>
              <a:t>v</a:t>
            </a:r>
            <a:r>
              <a:rPr lang="en-US" altLang="zh-CN" b="1" baseline="-25000">
                <a:solidFill>
                  <a:srgbClr val="FF0000"/>
                </a:solidFill>
                <a:latin typeface="黑体" pitchFamily="2" charset="-122"/>
                <a:ea typeface="黑体" pitchFamily="2" charset="-122"/>
              </a:rPr>
              <a:t>4</a:t>
            </a:r>
          </a:p>
        </p:txBody>
      </p:sp>
      <p:sp>
        <p:nvSpPr>
          <p:cNvPr id="202862" name="Text Box 110"/>
          <p:cNvSpPr txBox="1">
            <a:spLocks noChangeArrowheads="1"/>
          </p:cNvSpPr>
          <p:nvPr/>
        </p:nvSpPr>
        <p:spPr bwMode="auto">
          <a:xfrm>
            <a:off x="4427538" y="479742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ea typeface="黑体" pitchFamily="2" charset="-122"/>
              </a:rPr>
              <a:t>同构</a:t>
            </a:r>
          </a:p>
        </p:txBody>
      </p:sp>
      <p:sp>
        <p:nvSpPr>
          <p:cNvPr id="202863" name="Text Box 111"/>
          <p:cNvSpPr txBox="1">
            <a:spLocks noChangeArrowheads="1"/>
          </p:cNvSpPr>
          <p:nvPr/>
        </p:nvSpPr>
        <p:spPr bwMode="auto">
          <a:xfrm>
            <a:off x="3708400" y="3357563"/>
            <a:ext cx="2303463" cy="101441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latin typeface="黑体" pitchFamily="2" charset="-122"/>
                <a:ea typeface="黑体" pitchFamily="2" charset="-122"/>
              </a:rPr>
              <a:t>（</a:t>
            </a:r>
            <a:r>
              <a:rPr lang="en-US" altLang="zh-CN" b="1">
                <a:solidFill>
                  <a:srgbClr val="FF0000"/>
                </a:solidFill>
                <a:latin typeface="黑体" pitchFamily="2" charset="-122"/>
                <a:ea typeface="黑体" pitchFamily="2" charset="-122"/>
              </a:rPr>
              <a:t>b</a:t>
            </a:r>
            <a:r>
              <a:rPr lang="zh-CN" altLang="en-US" b="1">
                <a:solidFill>
                  <a:srgbClr val="FF0000"/>
                </a:solidFill>
                <a:latin typeface="黑体" pitchFamily="2" charset="-122"/>
                <a:ea typeface="黑体" pitchFamily="2" charset="-122"/>
              </a:rPr>
              <a:t>）是（</a:t>
            </a:r>
            <a:r>
              <a:rPr lang="en-US" altLang="zh-CN" b="1">
                <a:solidFill>
                  <a:srgbClr val="FF0000"/>
                </a:solidFill>
                <a:latin typeface="黑体" pitchFamily="2" charset="-122"/>
                <a:ea typeface="黑体" pitchFamily="2" charset="-122"/>
              </a:rPr>
              <a:t>c</a:t>
            </a:r>
            <a:r>
              <a:rPr lang="zh-CN" altLang="en-US" b="1">
                <a:solidFill>
                  <a:srgbClr val="FF0000"/>
                </a:solidFill>
                <a:latin typeface="黑体" pitchFamily="2" charset="-122"/>
                <a:ea typeface="黑体" pitchFamily="2" charset="-122"/>
              </a:rPr>
              <a:t>）</a:t>
            </a:r>
          </a:p>
          <a:p>
            <a:pPr>
              <a:spcBef>
                <a:spcPct val="50000"/>
              </a:spcBef>
            </a:pPr>
            <a:r>
              <a:rPr lang="zh-CN" altLang="en-US" b="1">
                <a:solidFill>
                  <a:srgbClr val="FF0000"/>
                </a:solidFill>
                <a:latin typeface="黑体" pitchFamily="2" charset="-122"/>
                <a:ea typeface="黑体" pitchFamily="2" charset="-122"/>
              </a:rPr>
              <a:t> 的细分图</a:t>
            </a:r>
          </a:p>
        </p:txBody>
      </p:sp>
      <p:grpSp>
        <p:nvGrpSpPr>
          <p:cNvPr id="202864" name="Group 112"/>
          <p:cNvGrpSpPr>
            <a:grpSpLocks/>
          </p:cNvGrpSpPr>
          <p:nvPr/>
        </p:nvGrpSpPr>
        <p:grpSpPr bwMode="auto">
          <a:xfrm>
            <a:off x="6156325" y="3905250"/>
            <a:ext cx="2379663" cy="2952750"/>
            <a:chOff x="990" y="2268"/>
            <a:chExt cx="1499" cy="1860"/>
          </a:xfrm>
        </p:grpSpPr>
        <p:sp>
          <p:nvSpPr>
            <p:cNvPr id="202865" name="Text Box 113"/>
            <p:cNvSpPr txBox="1">
              <a:spLocks noChangeArrowheads="1"/>
            </p:cNvSpPr>
            <p:nvPr/>
          </p:nvSpPr>
          <p:spPr bwMode="auto">
            <a:xfrm>
              <a:off x="1653"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2</a:t>
              </a:r>
            </a:p>
          </p:txBody>
        </p:sp>
        <p:sp>
          <p:nvSpPr>
            <p:cNvPr id="202866" name="Text Box 114"/>
            <p:cNvSpPr txBox="1">
              <a:spLocks noChangeArrowheads="1"/>
            </p:cNvSpPr>
            <p:nvPr/>
          </p:nvSpPr>
          <p:spPr bwMode="auto">
            <a:xfrm>
              <a:off x="990"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1</a:t>
              </a:r>
            </a:p>
          </p:txBody>
        </p:sp>
        <p:sp>
          <p:nvSpPr>
            <p:cNvPr id="202867" name="Text Box 115"/>
            <p:cNvSpPr txBox="1">
              <a:spLocks noChangeArrowheads="1"/>
            </p:cNvSpPr>
            <p:nvPr/>
          </p:nvSpPr>
          <p:spPr bwMode="auto">
            <a:xfrm>
              <a:off x="2316"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3</a:t>
              </a:r>
            </a:p>
          </p:txBody>
        </p:sp>
        <p:sp>
          <p:nvSpPr>
            <p:cNvPr id="202868" name="Text Box 116"/>
            <p:cNvSpPr txBox="1">
              <a:spLocks noChangeArrowheads="1"/>
            </p:cNvSpPr>
            <p:nvPr/>
          </p:nvSpPr>
          <p:spPr bwMode="auto">
            <a:xfrm>
              <a:off x="990"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4</a:t>
              </a:r>
            </a:p>
          </p:txBody>
        </p:sp>
        <p:sp>
          <p:nvSpPr>
            <p:cNvPr id="202869" name="Text Box 117"/>
            <p:cNvSpPr txBox="1">
              <a:spLocks noChangeArrowheads="1"/>
            </p:cNvSpPr>
            <p:nvPr/>
          </p:nvSpPr>
          <p:spPr bwMode="auto">
            <a:xfrm>
              <a:off x="1591" y="385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(d)</a:t>
              </a:r>
              <a:endParaRPr lang="en-US" altLang="zh-CN" b="1" baseline="-25000">
                <a:latin typeface="黑体" pitchFamily="2" charset="-122"/>
                <a:ea typeface="黑体" pitchFamily="2" charset="-122"/>
                <a:sym typeface="Symbol" pitchFamily="18" charset="2"/>
              </a:endParaRPr>
            </a:p>
          </p:txBody>
        </p:sp>
        <p:sp>
          <p:nvSpPr>
            <p:cNvPr id="202870" name="Line 118"/>
            <p:cNvSpPr>
              <a:spLocks noChangeShapeType="1"/>
            </p:cNvSpPr>
            <p:nvPr/>
          </p:nvSpPr>
          <p:spPr bwMode="auto">
            <a:xfrm>
              <a:off x="1083" y="2595"/>
              <a:ext cx="1267"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1" name="Line 119"/>
            <p:cNvSpPr>
              <a:spLocks noChangeShapeType="1"/>
            </p:cNvSpPr>
            <p:nvPr/>
          </p:nvSpPr>
          <p:spPr bwMode="auto">
            <a:xfrm flipH="1">
              <a:off x="174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2" name="Line 120"/>
            <p:cNvSpPr>
              <a:spLocks noChangeShapeType="1"/>
            </p:cNvSpPr>
            <p:nvPr/>
          </p:nvSpPr>
          <p:spPr bwMode="auto">
            <a:xfrm>
              <a:off x="1749" y="2598"/>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3" name="Line 121"/>
            <p:cNvSpPr>
              <a:spLocks noChangeShapeType="1"/>
            </p:cNvSpPr>
            <p:nvPr/>
          </p:nvSpPr>
          <p:spPr bwMode="auto">
            <a:xfrm flipH="1">
              <a:off x="1728" y="2601"/>
              <a:ext cx="0" cy="83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4" name="Line 122"/>
            <p:cNvSpPr>
              <a:spLocks noChangeShapeType="1"/>
            </p:cNvSpPr>
            <p:nvPr/>
          </p:nvSpPr>
          <p:spPr bwMode="auto">
            <a:xfrm flipH="1">
              <a:off x="1083" y="2595"/>
              <a:ext cx="1267"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5" name="Line 123"/>
            <p:cNvSpPr>
              <a:spLocks noChangeShapeType="1"/>
            </p:cNvSpPr>
            <p:nvPr/>
          </p:nvSpPr>
          <p:spPr bwMode="auto">
            <a:xfrm flipH="1">
              <a:off x="2381" y="2601"/>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6" name="Text Box 124"/>
            <p:cNvSpPr txBox="1">
              <a:spLocks noChangeArrowheads="1"/>
            </p:cNvSpPr>
            <p:nvPr/>
          </p:nvSpPr>
          <p:spPr bwMode="auto">
            <a:xfrm>
              <a:off x="1653"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5</a:t>
              </a:r>
            </a:p>
          </p:txBody>
        </p:sp>
        <p:sp>
          <p:nvSpPr>
            <p:cNvPr id="202877" name="Line 125"/>
            <p:cNvSpPr>
              <a:spLocks noChangeShapeType="1"/>
            </p:cNvSpPr>
            <p:nvPr/>
          </p:nvSpPr>
          <p:spPr bwMode="auto">
            <a:xfrm flipH="1">
              <a:off x="1076" y="2601"/>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78" name="Text Box 126"/>
            <p:cNvSpPr txBox="1">
              <a:spLocks noChangeArrowheads="1"/>
            </p:cNvSpPr>
            <p:nvPr/>
          </p:nvSpPr>
          <p:spPr bwMode="auto">
            <a:xfrm>
              <a:off x="2316"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6</a:t>
              </a:r>
            </a:p>
          </p:txBody>
        </p:sp>
        <p:sp>
          <p:nvSpPr>
            <p:cNvPr id="202879" name="Line 127"/>
            <p:cNvSpPr>
              <a:spLocks noChangeShapeType="1"/>
            </p:cNvSpPr>
            <p:nvPr/>
          </p:nvSpPr>
          <p:spPr bwMode="auto">
            <a:xfrm>
              <a:off x="107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80" name="Oval 128"/>
            <p:cNvSpPr>
              <a:spLocks noChangeArrowheads="1"/>
            </p:cNvSpPr>
            <p:nvPr/>
          </p:nvSpPr>
          <p:spPr bwMode="auto">
            <a:xfrm>
              <a:off x="1047"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2881" name="Oval 129"/>
            <p:cNvSpPr>
              <a:spLocks noChangeArrowheads="1"/>
            </p:cNvSpPr>
            <p:nvPr/>
          </p:nvSpPr>
          <p:spPr bwMode="auto">
            <a:xfrm>
              <a:off x="1699"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2882" name="Oval 130"/>
            <p:cNvSpPr>
              <a:spLocks noChangeArrowheads="1"/>
            </p:cNvSpPr>
            <p:nvPr/>
          </p:nvSpPr>
          <p:spPr bwMode="auto">
            <a:xfrm>
              <a:off x="2352"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2883" name="Oval 131"/>
            <p:cNvSpPr>
              <a:spLocks noChangeArrowheads="1"/>
            </p:cNvSpPr>
            <p:nvPr/>
          </p:nvSpPr>
          <p:spPr bwMode="auto">
            <a:xfrm>
              <a:off x="2352"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2884" name="Oval 132"/>
            <p:cNvSpPr>
              <a:spLocks noChangeArrowheads="1"/>
            </p:cNvSpPr>
            <p:nvPr/>
          </p:nvSpPr>
          <p:spPr bwMode="auto">
            <a:xfrm>
              <a:off x="1699"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2885" name="Text Box 133"/>
            <p:cNvSpPr txBox="1">
              <a:spLocks noChangeArrowheads="1"/>
            </p:cNvSpPr>
            <p:nvPr/>
          </p:nvSpPr>
          <p:spPr bwMode="auto">
            <a:xfrm>
              <a:off x="1591" y="361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K</a:t>
              </a:r>
              <a:r>
                <a:rPr lang="en-US" altLang="zh-CN" b="1" baseline="-25000">
                  <a:latin typeface="黑体" pitchFamily="2" charset="-122"/>
                  <a:ea typeface="黑体" pitchFamily="2" charset="-122"/>
                  <a:sym typeface="Symbol" pitchFamily="18" charset="2"/>
                </a:rPr>
                <a:t>3,3</a:t>
              </a:r>
            </a:p>
          </p:txBody>
        </p:sp>
        <p:sp>
          <p:nvSpPr>
            <p:cNvPr id="202886" name="Line 134"/>
            <p:cNvSpPr>
              <a:spLocks noChangeShapeType="1"/>
            </p:cNvSpPr>
            <p:nvPr/>
          </p:nvSpPr>
          <p:spPr bwMode="auto">
            <a:xfrm flipH="1">
              <a:off x="107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887" name="Oval 135"/>
            <p:cNvSpPr>
              <a:spLocks noChangeArrowheads="1"/>
            </p:cNvSpPr>
            <p:nvPr/>
          </p:nvSpPr>
          <p:spPr bwMode="auto">
            <a:xfrm>
              <a:off x="1047"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6" fill="hold" nodeType="with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p:cTn id="7" dur="500" fill="hold"/>
                                        <p:tgtEl>
                                          <p:spTgt spid="202757"/>
                                        </p:tgtEl>
                                        <p:attrNameLst>
                                          <p:attrName>ppt_w</p:attrName>
                                        </p:attrNameLst>
                                      </p:cBhvr>
                                      <p:tavLst>
                                        <p:tav tm="0">
                                          <p:val>
                                            <p:strVal val="(6*min(max(#ppt_w*#ppt_h,.3),1)-7.4)/-.7*#ppt_w"/>
                                          </p:val>
                                        </p:tav>
                                        <p:tav tm="100000">
                                          <p:val>
                                            <p:strVal val="#ppt_w"/>
                                          </p:val>
                                        </p:tav>
                                      </p:tavLst>
                                    </p:anim>
                                    <p:anim calcmode="lin" valueType="num">
                                      <p:cBhvr>
                                        <p:cTn id="8" dur="500" fill="hold"/>
                                        <p:tgtEl>
                                          <p:spTgt spid="202757"/>
                                        </p:tgtEl>
                                        <p:attrNameLst>
                                          <p:attrName>ppt_h</p:attrName>
                                        </p:attrNameLst>
                                      </p:cBhvr>
                                      <p:tavLst>
                                        <p:tav tm="0">
                                          <p:val>
                                            <p:strVal val="(6*min(max(#ppt_w*#ppt_h,.3),1)-7.4)/-.7*#ppt_h"/>
                                          </p:val>
                                        </p:tav>
                                        <p:tav tm="100000">
                                          <p:val>
                                            <p:strVal val="#ppt_h"/>
                                          </p:val>
                                        </p:tav>
                                      </p:tavLst>
                                    </p:anim>
                                    <p:anim calcmode="lin" valueType="num">
                                      <p:cBhvr>
                                        <p:cTn id="9" dur="500" fill="hold"/>
                                        <p:tgtEl>
                                          <p:spTgt spid="202757"/>
                                        </p:tgtEl>
                                        <p:attrNameLst>
                                          <p:attrName>ppt_x</p:attrName>
                                        </p:attrNameLst>
                                      </p:cBhvr>
                                      <p:tavLst>
                                        <p:tav tm="0">
                                          <p:val>
                                            <p:fltVal val="0.5"/>
                                          </p:val>
                                        </p:tav>
                                        <p:tav tm="100000">
                                          <p:val>
                                            <p:strVal val="#ppt_x"/>
                                          </p:val>
                                        </p:tav>
                                      </p:tavLst>
                                    </p:anim>
                                    <p:anim calcmode="lin" valueType="num">
                                      <p:cBhvr>
                                        <p:cTn id="10" dur="500" fill="hold"/>
                                        <p:tgtEl>
                                          <p:spTgt spid="202757"/>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02860"/>
                                        </p:tgtEl>
                                        <p:attrNameLst>
                                          <p:attrName>style.visibility</p:attrName>
                                        </p:attrNameLst>
                                      </p:cBhvr>
                                      <p:to>
                                        <p:strVal val="visible"/>
                                      </p:to>
                                    </p:set>
                                    <p:anim calcmode="lin" valueType="num">
                                      <p:cBhvr additive="base">
                                        <p:cTn id="15" dur="500" fill="hold"/>
                                        <p:tgtEl>
                                          <p:spTgt spid="202860"/>
                                        </p:tgtEl>
                                        <p:attrNameLst>
                                          <p:attrName>ppt_x</p:attrName>
                                        </p:attrNameLst>
                                      </p:cBhvr>
                                      <p:tavLst>
                                        <p:tav tm="0">
                                          <p:val>
                                            <p:strVal val="#ppt_x"/>
                                          </p:val>
                                        </p:tav>
                                        <p:tav tm="100000">
                                          <p:val>
                                            <p:strVal val="#ppt_x"/>
                                          </p:val>
                                        </p:tav>
                                      </p:tavLst>
                                    </p:anim>
                                    <p:anim calcmode="lin" valueType="num">
                                      <p:cBhvr additive="base">
                                        <p:cTn id="16" dur="500" fill="hold"/>
                                        <p:tgtEl>
                                          <p:spTgt spid="2028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2861"/>
                                        </p:tgtEl>
                                        <p:attrNameLst>
                                          <p:attrName>style.visibility</p:attrName>
                                        </p:attrNameLst>
                                      </p:cBhvr>
                                      <p:to>
                                        <p:strVal val="visible"/>
                                      </p:to>
                                    </p:set>
                                    <p:anim calcmode="lin" valueType="num">
                                      <p:cBhvr additive="base">
                                        <p:cTn id="19" dur="500" fill="hold"/>
                                        <p:tgtEl>
                                          <p:spTgt spid="202861"/>
                                        </p:tgtEl>
                                        <p:attrNameLst>
                                          <p:attrName>ppt_x</p:attrName>
                                        </p:attrNameLst>
                                      </p:cBhvr>
                                      <p:tavLst>
                                        <p:tav tm="0">
                                          <p:val>
                                            <p:strVal val="#ppt_x"/>
                                          </p:val>
                                        </p:tav>
                                        <p:tav tm="100000">
                                          <p:val>
                                            <p:strVal val="#ppt_x"/>
                                          </p:val>
                                        </p:tav>
                                      </p:tavLst>
                                    </p:anim>
                                    <p:anim calcmode="lin" valueType="num">
                                      <p:cBhvr additive="base">
                                        <p:cTn id="20" dur="500" fill="hold"/>
                                        <p:tgtEl>
                                          <p:spTgt spid="20286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2818"/>
                                        </p:tgtEl>
                                        <p:attrNameLst>
                                          <p:attrName>style.visibility</p:attrName>
                                        </p:attrNameLst>
                                      </p:cBhvr>
                                      <p:to>
                                        <p:strVal val="visible"/>
                                      </p:to>
                                    </p:set>
                                    <p:anim calcmode="lin" valueType="num">
                                      <p:cBhvr additive="base">
                                        <p:cTn id="25" dur="500" fill="hold"/>
                                        <p:tgtEl>
                                          <p:spTgt spid="202818"/>
                                        </p:tgtEl>
                                        <p:attrNameLst>
                                          <p:attrName>ppt_x</p:attrName>
                                        </p:attrNameLst>
                                      </p:cBhvr>
                                      <p:tavLst>
                                        <p:tav tm="0">
                                          <p:val>
                                            <p:strVal val="#ppt_x"/>
                                          </p:val>
                                        </p:tav>
                                        <p:tav tm="100000">
                                          <p:val>
                                            <p:strVal val="#ppt_x"/>
                                          </p:val>
                                        </p:tav>
                                      </p:tavLst>
                                    </p:anim>
                                    <p:anim calcmode="lin" valueType="num">
                                      <p:cBhvr additive="base">
                                        <p:cTn id="26" dur="500" fill="hold"/>
                                        <p:tgtEl>
                                          <p:spTgt spid="2028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2795"/>
                                        </p:tgtEl>
                                        <p:attrNameLst>
                                          <p:attrName>style.visibility</p:attrName>
                                        </p:attrNameLst>
                                      </p:cBhvr>
                                      <p:to>
                                        <p:strVal val="visible"/>
                                      </p:to>
                                    </p:set>
                                    <p:anim calcmode="lin" valueType="num">
                                      <p:cBhvr additive="base">
                                        <p:cTn id="31" dur="500" fill="hold"/>
                                        <p:tgtEl>
                                          <p:spTgt spid="202795"/>
                                        </p:tgtEl>
                                        <p:attrNameLst>
                                          <p:attrName>ppt_x</p:attrName>
                                        </p:attrNameLst>
                                      </p:cBhvr>
                                      <p:tavLst>
                                        <p:tav tm="0">
                                          <p:val>
                                            <p:strVal val="#ppt_x"/>
                                          </p:val>
                                        </p:tav>
                                        <p:tav tm="100000">
                                          <p:val>
                                            <p:strVal val="#ppt_x"/>
                                          </p:val>
                                        </p:tav>
                                      </p:tavLst>
                                    </p:anim>
                                    <p:anim calcmode="lin" valueType="num">
                                      <p:cBhvr additive="base">
                                        <p:cTn id="32" dur="500" fill="hold"/>
                                        <p:tgtEl>
                                          <p:spTgt spid="20279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202863"/>
                                        </p:tgtEl>
                                        <p:attrNameLst>
                                          <p:attrName>style.visibility</p:attrName>
                                        </p:attrNameLst>
                                      </p:cBhvr>
                                      <p:to>
                                        <p:strVal val="visible"/>
                                      </p:to>
                                    </p:set>
                                    <p:anim calcmode="lin" valueType="num">
                                      <p:cBhvr>
                                        <p:cTn id="37" dur="1000" fill="hold"/>
                                        <p:tgtEl>
                                          <p:spTgt spid="202863"/>
                                        </p:tgtEl>
                                        <p:attrNameLst>
                                          <p:attrName>ppt_x</p:attrName>
                                        </p:attrNameLst>
                                      </p:cBhvr>
                                      <p:tavLst>
                                        <p:tav tm="0">
                                          <p:val>
                                            <p:strVal val="#ppt_x-.2"/>
                                          </p:val>
                                        </p:tav>
                                        <p:tav tm="100000">
                                          <p:val>
                                            <p:strVal val="#ppt_x"/>
                                          </p:val>
                                        </p:tav>
                                      </p:tavLst>
                                    </p:anim>
                                    <p:anim calcmode="lin" valueType="num">
                                      <p:cBhvr>
                                        <p:cTn id="38" dur="1000" fill="hold"/>
                                        <p:tgtEl>
                                          <p:spTgt spid="20286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28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02859"/>
                                        </p:tgtEl>
                                        <p:attrNameLst>
                                          <p:attrName>style.visibility</p:attrName>
                                        </p:attrNameLst>
                                      </p:cBhvr>
                                      <p:to>
                                        <p:strVal val="visible"/>
                                      </p:to>
                                    </p:set>
                                    <p:anim calcmode="lin" valueType="num">
                                      <p:cBhvr additive="base">
                                        <p:cTn id="44" dur="500" fill="hold"/>
                                        <p:tgtEl>
                                          <p:spTgt spid="202859"/>
                                        </p:tgtEl>
                                        <p:attrNameLst>
                                          <p:attrName>ppt_x</p:attrName>
                                        </p:attrNameLst>
                                      </p:cBhvr>
                                      <p:tavLst>
                                        <p:tav tm="0">
                                          <p:val>
                                            <p:strVal val="#ppt_x"/>
                                          </p:val>
                                        </p:tav>
                                        <p:tav tm="100000">
                                          <p:val>
                                            <p:strVal val="#ppt_x"/>
                                          </p:val>
                                        </p:tav>
                                      </p:tavLst>
                                    </p:anim>
                                    <p:anim calcmode="lin" valueType="num">
                                      <p:cBhvr additive="base">
                                        <p:cTn id="45" dur="500" fill="hold"/>
                                        <p:tgtEl>
                                          <p:spTgt spid="20285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02862"/>
                                        </p:tgtEl>
                                        <p:attrNameLst>
                                          <p:attrName>style.visibility</p:attrName>
                                        </p:attrNameLst>
                                      </p:cBhvr>
                                      <p:to>
                                        <p:strVal val="visible"/>
                                      </p:to>
                                    </p:set>
                                    <p:anim calcmode="lin" valueType="num">
                                      <p:cBhvr additive="base">
                                        <p:cTn id="48" dur="500" fill="hold"/>
                                        <p:tgtEl>
                                          <p:spTgt spid="202862"/>
                                        </p:tgtEl>
                                        <p:attrNameLst>
                                          <p:attrName>ppt_x</p:attrName>
                                        </p:attrNameLst>
                                      </p:cBhvr>
                                      <p:tavLst>
                                        <p:tav tm="0">
                                          <p:val>
                                            <p:strVal val="#ppt_x"/>
                                          </p:val>
                                        </p:tav>
                                        <p:tav tm="100000">
                                          <p:val>
                                            <p:strVal val="#ppt_x"/>
                                          </p:val>
                                        </p:tav>
                                      </p:tavLst>
                                    </p:anim>
                                    <p:anim calcmode="lin" valueType="num">
                                      <p:cBhvr additive="base">
                                        <p:cTn id="49" dur="500" fill="hold"/>
                                        <p:tgtEl>
                                          <p:spTgt spid="202862"/>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2" presetClass="entr" presetSubtype="3" fill="hold" nodeType="afterEffect">
                                  <p:stCondLst>
                                    <p:cond delay="0"/>
                                  </p:stCondLst>
                                  <p:childTnLst>
                                    <p:set>
                                      <p:cBhvr>
                                        <p:cTn id="52" dur="1" fill="hold">
                                          <p:stCondLst>
                                            <p:cond delay="0"/>
                                          </p:stCondLst>
                                        </p:cTn>
                                        <p:tgtEl>
                                          <p:spTgt spid="202864"/>
                                        </p:tgtEl>
                                        <p:attrNameLst>
                                          <p:attrName>style.visibility</p:attrName>
                                        </p:attrNameLst>
                                      </p:cBhvr>
                                      <p:to>
                                        <p:strVal val="visible"/>
                                      </p:to>
                                    </p:set>
                                    <p:anim calcmode="lin" valueType="num">
                                      <p:cBhvr additive="base">
                                        <p:cTn id="53" dur="500" fill="hold"/>
                                        <p:tgtEl>
                                          <p:spTgt spid="202864"/>
                                        </p:tgtEl>
                                        <p:attrNameLst>
                                          <p:attrName>ppt_x</p:attrName>
                                        </p:attrNameLst>
                                      </p:cBhvr>
                                      <p:tavLst>
                                        <p:tav tm="0">
                                          <p:val>
                                            <p:strVal val="1+#ppt_w/2"/>
                                          </p:val>
                                        </p:tav>
                                        <p:tav tm="100000">
                                          <p:val>
                                            <p:strVal val="#ppt_x"/>
                                          </p:val>
                                        </p:tav>
                                      </p:tavLst>
                                    </p:anim>
                                    <p:anim calcmode="lin" valueType="num">
                                      <p:cBhvr additive="base">
                                        <p:cTn id="54" dur="500" fill="hold"/>
                                        <p:tgtEl>
                                          <p:spTgt spid="2028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9" grpId="0" animBg="1"/>
      <p:bldP spid="202860" grpId="0" animBg="1"/>
      <p:bldP spid="202861" grpId="0"/>
      <p:bldP spid="202862" grpId="0"/>
      <p:bldP spid="2028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日期占位符 3"/>
          <p:cNvSpPr>
            <a:spLocks noGrp="1"/>
          </p:cNvSpPr>
          <p:nvPr>
            <p:ph type="dt" sz="half" idx="10"/>
          </p:nvPr>
        </p:nvSpPr>
        <p:spPr/>
        <p:txBody>
          <a:bodyPr/>
          <a:lstStyle/>
          <a:p>
            <a:fld id="{FEA08C09-0F1C-4EAB-9FE0-9ECA50A036CA}" type="datetime1">
              <a:rPr lang="zh-CN" altLang="en-US"/>
              <a:pPr/>
              <a:t>2017/11/27</a:t>
            </a:fld>
            <a:endParaRPr lang="en-US" altLang="zh-CN"/>
          </a:p>
        </p:txBody>
      </p:sp>
      <p:sp>
        <p:nvSpPr>
          <p:cNvPr id="94" name="页脚占位符 4"/>
          <p:cNvSpPr>
            <a:spLocks noGrp="1"/>
          </p:cNvSpPr>
          <p:nvPr>
            <p:ph type="ftr" sz="quarter" idx="11"/>
          </p:nvPr>
        </p:nvSpPr>
        <p:spPr/>
        <p:txBody>
          <a:bodyPr/>
          <a:lstStyle/>
          <a:p>
            <a:r>
              <a:rPr lang="zh-CN" altLang="en-US"/>
              <a:t>计算机学院</a:t>
            </a:r>
          </a:p>
        </p:txBody>
      </p:sp>
      <p:sp>
        <p:nvSpPr>
          <p:cNvPr id="95" name="灯片编号占位符 5"/>
          <p:cNvSpPr>
            <a:spLocks noGrp="1"/>
          </p:cNvSpPr>
          <p:nvPr>
            <p:ph type="sldNum" sz="quarter" idx="12"/>
          </p:nvPr>
        </p:nvSpPr>
        <p:spPr/>
        <p:txBody>
          <a:bodyPr/>
          <a:lstStyle/>
          <a:p>
            <a:fld id="{5763CB66-E28C-4FEF-9783-AC79AA77BA29}" type="slidenum">
              <a:rPr lang="en-US" altLang="zh-CN"/>
              <a:pPr/>
              <a:t>4</a:t>
            </a:fld>
            <a:r>
              <a:rPr lang="en-US" altLang="zh-CN"/>
              <a:t>/57</a:t>
            </a:r>
          </a:p>
        </p:txBody>
      </p:sp>
      <p:sp>
        <p:nvSpPr>
          <p:cNvPr id="167938" name="Rectangle 2"/>
          <p:cNvSpPr>
            <a:spLocks noGrp="1" noChangeArrowheads="1"/>
          </p:cNvSpPr>
          <p:nvPr>
            <p:ph type="title"/>
          </p:nvPr>
        </p:nvSpPr>
        <p:spPr/>
        <p:txBody>
          <a:bodyPr/>
          <a:lstStyle/>
          <a:p>
            <a:endParaRPr lang="zh-CN" altLang="zh-CN"/>
          </a:p>
        </p:txBody>
      </p:sp>
      <p:sp>
        <p:nvSpPr>
          <p:cNvPr id="167940" name="Rectangle 4"/>
          <p:cNvSpPr>
            <a:spLocks noChangeArrowheads="1"/>
          </p:cNvSpPr>
          <p:nvPr/>
        </p:nvSpPr>
        <p:spPr bwMode="auto">
          <a:xfrm>
            <a:off x="1219200" y="4029075"/>
            <a:ext cx="7621588"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00"/>
                </a:solidFill>
                <a:latin typeface="楷体_GB2312" pitchFamily="49" charset="-122"/>
                <a:ea typeface="楷体_GB2312" pitchFamily="49" charset="-122"/>
              </a:rPr>
              <a:t>定义</a:t>
            </a:r>
            <a:r>
              <a:rPr lang="en-US" altLang="zh-CN" sz="2800" b="1">
                <a:solidFill>
                  <a:srgbClr val="FF0000"/>
                </a:solidFill>
                <a:latin typeface="楷体_GB2312" pitchFamily="49" charset="-122"/>
                <a:ea typeface="楷体_GB2312" pitchFamily="49" charset="-122"/>
              </a:rPr>
              <a:t>12.1</a:t>
            </a:r>
            <a:r>
              <a:rPr lang="zh-CN" altLang="en-US"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如果能把一个无向图</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a:t>
            </a:r>
            <a:r>
              <a:rPr lang="zh-CN" altLang="en-US" sz="2800" b="1">
                <a:solidFill>
                  <a:srgbClr val="CC00CC"/>
                </a:solidFill>
                <a:latin typeface="楷体_GB2312" pitchFamily="49" charset="-122"/>
                <a:ea typeface="楷体_GB2312" pitchFamily="49" charset="-122"/>
              </a:rPr>
              <a:t>所有结点和边画在平面上</a:t>
            </a:r>
            <a:r>
              <a:rPr lang="zh-CN" altLang="en-US" sz="2800" b="1">
                <a:solidFill>
                  <a:srgbClr val="0000FF"/>
                </a:solidFill>
                <a:latin typeface="楷体_GB2312" pitchFamily="49" charset="-122"/>
                <a:ea typeface="楷体_GB2312" pitchFamily="49" charset="-122"/>
              </a:rPr>
              <a:t>，使得任何两边除</a:t>
            </a:r>
            <a:r>
              <a:rPr lang="zh-CN" altLang="en-US" sz="2800" b="1">
                <a:solidFill>
                  <a:srgbClr val="CC00CC"/>
                </a:solidFill>
                <a:latin typeface="楷体_GB2312" pitchFamily="49" charset="-122"/>
                <a:ea typeface="楷体_GB2312" pitchFamily="49" charset="-122"/>
              </a:rPr>
              <a:t>公共结点</a:t>
            </a:r>
            <a:r>
              <a:rPr lang="zh-CN" altLang="en-US" sz="2800" b="1">
                <a:solidFill>
                  <a:srgbClr val="0000FF"/>
                </a:solidFill>
                <a:latin typeface="楷体_GB2312" pitchFamily="49" charset="-122"/>
                <a:ea typeface="楷体_GB2312" pitchFamily="49" charset="-122"/>
              </a:rPr>
              <a:t>外没有其他交叉点，则称</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为</a:t>
            </a:r>
            <a:r>
              <a:rPr lang="zh-CN" altLang="en-US" sz="2800" b="1">
                <a:solidFill>
                  <a:srgbClr val="FF0000"/>
                </a:solidFill>
                <a:latin typeface="楷体_GB2312" pitchFamily="49" charset="-122"/>
                <a:ea typeface="楷体_GB2312" pitchFamily="49" charset="-122"/>
              </a:rPr>
              <a:t>平面图</a:t>
            </a:r>
            <a:r>
              <a:rPr lang="zh-CN" altLang="en-US" sz="2800" b="1">
                <a:solidFill>
                  <a:srgbClr val="0000FF"/>
                </a:solidFill>
                <a:latin typeface="楷体_GB2312" pitchFamily="49" charset="-122"/>
                <a:ea typeface="楷体_GB2312" pitchFamily="49" charset="-122"/>
              </a:rPr>
              <a:t>，否则称</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为</a:t>
            </a:r>
            <a:r>
              <a:rPr lang="zh-CN" altLang="en-US" sz="2800" b="1">
                <a:solidFill>
                  <a:srgbClr val="FF0000"/>
                </a:solidFill>
                <a:latin typeface="楷体_GB2312" pitchFamily="49" charset="-122"/>
                <a:ea typeface="楷体_GB2312" pitchFamily="49" charset="-122"/>
              </a:rPr>
              <a:t>非平面图</a:t>
            </a:r>
            <a:r>
              <a:rPr lang="zh-CN" altLang="en-US" sz="2800" b="1">
                <a:latin typeface="楷体_GB2312" pitchFamily="49" charset="-122"/>
                <a:ea typeface="楷体_GB2312" pitchFamily="49" charset="-122"/>
              </a:rPr>
              <a:t>。</a:t>
            </a:r>
          </a:p>
        </p:txBody>
      </p:sp>
      <p:grpSp>
        <p:nvGrpSpPr>
          <p:cNvPr id="167941" name="Group 5"/>
          <p:cNvGrpSpPr>
            <a:grpSpLocks/>
          </p:cNvGrpSpPr>
          <p:nvPr/>
        </p:nvGrpSpPr>
        <p:grpSpPr bwMode="auto">
          <a:xfrm>
            <a:off x="1571625" y="3600450"/>
            <a:ext cx="2379663" cy="2952750"/>
            <a:chOff x="990" y="2268"/>
            <a:chExt cx="1499" cy="1860"/>
          </a:xfrm>
        </p:grpSpPr>
        <p:sp>
          <p:nvSpPr>
            <p:cNvPr id="167942" name="Text Box 6"/>
            <p:cNvSpPr txBox="1">
              <a:spLocks noChangeArrowheads="1"/>
            </p:cNvSpPr>
            <p:nvPr/>
          </p:nvSpPr>
          <p:spPr bwMode="auto">
            <a:xfrm>
              <a:off x="1653"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2</a:t>
              </a:r>
            </a:p>
          </p:txBody>
        </p:sp>
        <p:sp>
          <p:nvSpPr>
            <p:cNvPr id="167943" name="Text Box 7"/>
            <p:cNvSpPr txBox="1">
              <a:spLocks noChangeArrowheads="1"/>
            </p:cNvSpPr>
            <p:nvPr/>
          </p:nvSpPr>
          <p:spPr bwMode="auto">
            <a:xfrm>
              <a:off x="990"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1</a:t>
              </a:r>
            </a:p>
          </p:txBody>
        </p:sp>
        <p:sp>
          <p:nvSpPr>
            <p:cNvPr id="167944" name="Text Box 8"/>
            <p:cNvSpPr txBox="1">
              <a:spLocks noChangeArrowheads="1"/>
            </p:cNvSpPr>
            <p:nvPr/>
          </p:nvSpPr>
          <p:spPr bwMode="auto">
            <a:xfrm>
              <a:off x="2316" y="2268"/>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3</a:t>
              </a:r>
            </a:p>
          </p:txBody>
        </p:sp>
        <p:sp>
          <p:nvSpPr>
            <p:cNvPr id="167945" name="Text Box 9"/>
            <p:cNvSpPr txBox="1">
              <a:spLocks noChangeArrowheads="1"/>
            </p:cNvSpPr>
            <p:nvPr/>
          </p:nvSpPr>
          <p:spPr bwMode="auto">
            <a:xfrm>
              <a:off x="990"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4</a:t>
              </a:r>
            </a:p>
          </p:txBody>
        </p:sp>
        <p:sp>
          <p:nvSpPr>
            <p:cNvPr id="167946" name="Text Box 10"/>
            <p:cNvSpPr txBox="1">
              <a:spLocks noChangeArrowheads="1"/>
            </p:cNvSpPr>
            <p:nvPr/>
          </p:nvSpPr>
          <p:spPr bwMode="auto">
            <a:xfrm>
              <a:off x="1591" y="385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(a)</a:t>
              </a:r>
              <a:endParaRPr lang="en-US" altLang="zh-CN" b="1" baseline="-25000">
                <a:latin typeface="黑体" pitchFamily="2" charset="-122"/>
                <a:ea typeface="黑体" pitchFamily="2" charset="-122"/>
                <a:sym typeface="Symbol" pitchFamily="18" charset="2"/>
              </a:endParaRPr>
            </a:p>
          </p:txBody>
        </p:sp>
        <p:sp>
          <p:nvSpPr>
            <p:cNvPr id="167947" name="Line 11"/>
            <p:cNvSpPr>
              <a:spLocks noChangeShapeType="1"/>
            </p:cNvSpPr>
            <p:nvPr/>
          </p:nvSpPr>
          <p:spPr bwMode="auto">
            <a:xfrm>
              <a:off x="1083" y="2595"/>
              <a:ext cx="1267"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48" name="Line 12"/>
            <p:cNvSpPr>
              <a:spLocks noChangeShapeType="1"/>
            </p:cNvSpPr>
            <p:nvPr/>
          </p:nvSpPr>
          <p:spPr bwMode="auto">
            <a:xfrm flipH="1">
              <a:off x="174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49" name="Line 13"/>
            <p:cNvSpPr>
              <a:spLocks noChangeShapeType="1"/>
            </p:cNvSpPr>
            <p:nvPr/>
          </p:nvSpPr>
          <p:spPr bwMode="auto">
            <a:xfrm>
              <a:off x="1749" y="2598"/>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0" name="Line 14"/>
            <p:cNvSpPr>
              <a:spLocks noChangeShapeType="1"/>
            </p:cNvSpPr>
            <p:nvPr/>
          </p:nvSpPr>
          <p:spPr bwMode="auto">
            <a:xfrm flipH="1">
              <a:off x="1728" y="2601"/>
              <a:ext cx="0" cy="83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1" name="Line 15"/>
            <p:cNvSpPr>
              <a:spLocks noChangeShapeType="1"/>
            </p:cNvSpPr>
            <p:nvPr/>
          </p:nvSpPr>
          <p:spPr bwMode="auto">
            <a:xfrm flipH="1">
              <a:off x="1083" y="2595"/>
              <a:ext cx="1267"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2" name="Line 16"/>
            <p:cNvSpPr>
              <a:spLocks noChangeShapeType="1"/>
            </p:cNvSpPr>
            <p:nvPr/>
          </p:nvSpPr>
          <p:spPr bwMode="auto">
            <a:xfrm flipH="1">
              <a:off x="2381" y="2601"/>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3" name="Text Box 17"/>
            <p:cNvSpPr txBox="1">
              <a:spLocks noChangeArrowheads="1"/>
            </p:cNvSpPr>
            <p:nvPr/>
          </p:nvSpPr>
          <p:spPr bwMode="auto">
            <a:xfrm>
              <a:off x="1653"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5</a:t>
              </a:r>
            </a:p>
          </p:txBody>
        </p:sp>
        <p:sp>
          <p:nvSpPr>
            <p:cNvPr id="167954" name="Line 18"/>
            <p:cNvSpPr>
              <a:spLocks noChangeShapeType="1"/>
            </p:cNvSpPr>
            <p:nvPr/>
          </p:nvSpPr>
          <p:spPr bwMode="auto">
            <a:xfrm flipH="1">
              <a:off x="1076" y="2601"/>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5" name="Text Box 19"/>
            <p:cNvSpPr txBox="1">
              <a:spLocks noChangeArrowheads="1"/>
            </p:cNvSpPr>
            <p:nvPr/>
          </p:nvSpPr>
          <p:spPr bwMode="auto">
            <a:xfrm>
              <a:off x="2316" y="33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6</a:t>
              </a:r>
            </a:p>
          </p:txBody>
        </p:sp>
        <p:sp>
          <p:nvSpPr>
            <p:cNvPr id="167956" name="Line 20"/>
            <p:cNvSpPr>
              <a:spLocks noChangeShapeType="1"/>
            </p:cNvSpPr>
            <p:nvPr/>
          </p:nvSpPr>
          <p:spPr bwMode="auto">
            <a:xfrm>
              <a:off x="107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57" name="Oval 21"/>
            <p:cNvSpPr>
              <a:spLocks noChangeArrowheads="1"/>
            </p:cNvSpPr>
            <p:nvPr/>
          </p:nvSpPr>
          <p:spPr bwMode="auto">
            <a:xfrm>
              <a:off x="1047"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58" name="Oval 22"/>
            <p:cNvSpPr>
              <a:spLocks noChangeArrowheads="1"/>
            </p:cNvSpPr>
            <p:nvPr/>
          </p:nvSpPr>
          <p:spPr bwMode="auto">
            <a:xfrm>
              <a:off x="1699"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59" name="Oval 23"/>
            <p:cNvSpPr>
              <a:spLocks noChangeArrowheads="1"/>
            </p:cNvSpPr>
            <p:nvPr/>
          </p:nvSpPr>
          <p:spPr bwMode="auto">
            <a:xfrm>
              <a:off x="2352" y="2568"/>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60" name="Oval 24"/>
            <p:cNvSpPr>
              <a:spLocks noChangeArrowheads="1"/>
            </p:cNvSpPr>
            <p:nvPr/>
          </p:nvSpPr>
          <p:spPr bwMode="auto">
            <a:xfrm>
              <a:off x="2352"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61" name="Oval 25"/>
            <p:cNvSpPr>
              <a:spLocks noChangeArrowheads="1"/>
            </p:cNvSpPr>
            <p:nvPr/>
          </p:nvSpPr>
          <p:spPr bwMode="auto">
            <a:xfrm>
              <a:off x="1699"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62" name="Text Box 26"/>
            <p:cNvSpPr txBox="1">
              <a:spLocks noChangeArrowheads="1"/>
            </p:cNvSpPr>
            <p:nvPr/>
          </p:nvSpPr>
          <p:spPr bwMode="auto">
            <a:xfrm>
              <a:off x="1591" y="361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K</a:t>
              </a:r>
              <a:r>
                <a:rPr lang="en-US" altLang="zh-CN" b="1" baseline="-25000">
                  <a:latin typeface="黑体" pitchFamily="2" charset="-122"/>
                  <a:ea typeface="黑体" pitchFamily="2" charset="-122"/>
                  <a:sym typeface="Symbol" pitchFamily="18" charset="2"/>
                </a:rPr>
                <a:t>3,3</a:t>
              </a:r>
            </a:p>
          </p:txBody>
        </p:sp>
        <p:sp>
          <p:nvSpPr>
            <p:cNvPr id="167963" name="Line 27"/>
            <p:cNvSpPr>
              <a:spLocks noChangeShapeType="1"/>
            </p:cNvSpPr>
            <p:nvPr/>
          </p:nvSpPr>
          <p:spPr bwMode="auto">
            <a:xfrm flipH="1">
              <a:off x="1074" y="2595"/>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64" name="Oval 28"/>
            <p:cNvSpPr>
              <a:spLocks noChangeArrowheads="1"/>
            </p:cNvSpPr>
            <p:nvPr/>
          </p:nvSpPr>
          <p:spPr bwMode="auto">
            <a:xfrm>
              <a:off x="1047" y="3429"/>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7965" name="Group 29"/>
          <p:cNvGrpSpPr>
            <a:grpSpLocks/>
          </p:cNvGrpSpPr>
          <p:nvPr/>
        </p:nvGrpSpPr>
        <p:grpSpPr bwMode="auto">
          <a:xfrm>
            <a:off x="5962650" y="3752850"/>
            <a:ext cx="2701925" cy="2800350"/>
            <a:chOff x="3756" y="2364"/>
            <a:chExt cx="1702" cy="1764"/>
          </a:xfrm>
        </p:grpSpPr>
        <p:sp>
          <p:nvSpPr>
            <p:cNvPr id="167966" name="Arc 30"/>
            <p:cNvSpPr>
              <a:spLocks/>
            </p:cNvSpPr>
            <p:nvPr/>
          </p:nvSpPr>
          <p:spPr bwMode="auto">
            <a:xfrm flipV="1">
              <a:off x="3872" y="2691"/>
              <a:ext cx="1284" cy="1197"/>
            </a:xfrm>
            <a:custGeom>
              <a:avLst/>
              <a:gdLst>
                <a:gd name="G0" fmla="+- 14923 0 0"/>
                <a:gd name="G1" fmla="+- 21600 0 0"/>
                <a:gd name="G2" fmla="+- 21600 0 0"/>
                <a:gd name="T0" fmla="*/ 0 w 36523"/>
                <a:gd name="T1" fmla="*/ 5984 h 21600"/>
                <a:gd name="T2" fmla="*/ 36523 w 36523"/>
                <a:gd name="T3" fmla="*/ 21600 h 21600"/>
                <a:gd name="T4" fmla="*/ 14923 w 36523"/>
                <a:gd name="T5" fmla="*/ 21600 h 21600"/>
              </a:gdLst>
              <a:ahLst/>
              <a:cxnLst>
                <a:cxn ang="0">
                  <a:pos x="T0" y="T1"/>
                </a:cxn>
                <a:cxn ang="0">
                  <a:pos x="T2" y="T3"/>
                </a:cxn>
                <a:cxn ang="0">
                  <a:pos x="T4" y="T5"/>
                </a:cxn>
              </a:cxnLst>
              <a:rect l="0" t="0" r="r" b="b"/>
              <a:pathLst>
                <a:path w="36523" h="21600" fill="none" extrusionOk="0">
                  <a:moveTo>
                    <a:pt x="-1" y="5983"/>
                  </a:moveTo>
                  <a:cubicBezTo>
                    <a:pt x="4018" y="2143"/>
                    <a:pt x="9363" y="-1"/>
                    <a:pt x="14923" y="0"/>
                  </a:cubicBezTo>
                  <a:cubicBezTo>
                    <a:pt x="26852" y="0"/>
                    <a:pt x="36523" y="9670"/>
                    <a:pt x="36523" y="21600"/>
                  </a:cubicBezTo>
                </a:path>
                <a:path w="36523" h="21600" stroke="0" extrusionOk="0">
                  <a:moveTo>
                    <a:pt x="-1" y="5983"/>
                  </a:moveTo>
                  <a:cubicBezTo>
                    <a:pt x="4018" y="2143"/>
                    <a:pt x="9363" y="-1"/>
                    <a:pt x="14923" y="0"/>
                  </a:cubicBezTo>
                  <a:cubicBezTo>
                    <a:pt x="26852" y="0"/>
                    <a:pt x="36523" y="9670"/>
                    <a:pt x="36523" y="21600"/>
                  </a:cubicBezTo>
                  <a:lnTo>
                    <a:pt x="14923" y="21600"/>
                  </a:lnTo>
                  <a:close/>
                </a:path>
              </a:pathLst>
            </a:custGeom>
            <a:noFill/>
            <a:ln w="317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67" name="Text Box 31"/>
            <p:cNvSpPr txBox="1">
              <a:spLocks noChangeArrowheads="1"/>
            </p:cNvSpPr>
            <p:nvPr/>
          </p:nvSpPr>
          <p:spPr bwMode="auto">
            <a:xfrm>
              <a:off x="4374" y="236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2</a:t>
              </a:r>
            </a:p>
          </p:txBody>
        </p:sp>
        <p:sp>
          <p:nvSpPr>
            <p:cNvPr id="167968" name="Text Box 32"/>
            <p:cNvSpPr txBox="1">
              <a:spLocks noChangeArrowheads="1"/>
            </p:cNvSpPr>
            <p:nvPr/>
          </p:nvSpPr>
          <p:spPr bwMode="auto">
            <a:xfrm>
              <a:off x="3756" y="236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1</a:t>
              </a:r>
            </a:p>
          </p:txBody>
        </p:sp>
        <p:sp>
          <p:nvSpPr>
            <p:cNvPr id="167969" name="Text Box 33"/>
            <p:cNvSpPr txBox="1">
              <a:spLocks noChangeArrowheads="1"/>
            </p:cNvSpPr>
            <p:nvPr/>
          </p:nvSpPr>
          <p:spPr bwMode="auto">
            <a:xfrm>
              <a:off x="5082" y="236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3</a:t>
              </a:r>
            </a:p>
          </p:txBody>
        </p:sp>
        <p:sp>
          <p:nvSpPr>
            <p:cNvPr id="167970" name="Text Box 34"/>
            <p:cNvSpPr txBox="1">
              <a:spLocks noChangeArrowheads="1"/>
            </p:cNvSpPr>
            <p:nvPr/>
          </p:nvSpPr>
          <p:spPr bwMode="auto">
            <a:xfrm>
              <a:off x="3792" y="3477"/>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4</a:t>
              </a:r>
            </a:p>
          </p:txBody>
        </p:sp>
        <p:sp>
          <p:nvSpPr>
            <p:cNvPr id="167971" name="Text Box 35"/>
            <p:cNvSpPr txBox="1">
              <a:spLocks noChangeArrowheads="1"/>
            </p:cNvSpPr>
            <p:nvPr/>
          </p:nvSpPr>
          <p:spPr bwMode="auto">
            <a:xfrm>
              <a:off x="4393" y="385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(b)</a:t>
              </a:r>
              <a:endParaRPr lang="en-US" altLang="zh-CN" b="1" baseline="-25000">
                <a:latin typeface="黑体" pitchFamily="2" charset="-122"/>
                <a:ea typeface="黑体" pitchFamily="2" charset="-122"/>
                <a:sym typeface="Symbol" pitchFamily="18" charset="2"/>
              </a:endParaRPr>
            </a:p>
          </p:txBody>
        </p:sp>
        <p:sp>
          <p:nvSpPr>
            <p:cNvPr id="167972" name="Freeform 36"/>
            <p:cNvSpPr>
              <a:spLocks/>
            </p:cNvSpPr>
            <p:nvPr/>
          </p:nvSpPr>
          <p:spPr bwMode="auto">
            <a:xfrm>
              <a:off x="3885" y="2391"/>
              <a:ext cx="1573" cy="1170"/>
            </a:xfrm>
            <a:custGeom>
              <a:avLst/>
              <a:gdLst>
                <a:gd name="T0" fmla="*/ 0 w 1573"/>
                <a:gd name="T1" fmla="*/ 300 h 1170"/>
                <a:gd name="T2" fmla="*/ 138 w 1573"/>
                <a:gd name="T3" fmla="*/ 228 h 1170"/>
                <a:gd name="T4" fmla="*/ 302 w 1573"/>
                <a:gd name="T5" fmla="*/ 155 h 1170"/>
                <a:gd name="T6" fmla="*/ 494 w 1573"/>
                <a:gd name="T7" fmla="*/ 82 h 1170"/>
                <a:gd name="T8" fmla="*/ 723 w 1573"/>
                <a:gd name="T9" fmla="*/ 36 h 1170"/>
                <a:gd name="T10" fmla="*/ 906 w 1573"/>
                <a:gd name="T11" fmla="*/ 0 h 1170"/>
                <a:gd name="T12" fmla="*/ 1144 w 1573"/>
                <a:gd name="T13" fmla="*/ 9 h 1170"/>
                <a:gd name="T14" fmla="*/ 1299 w 1573"/>
                <a:gd name="T15" fmla="*/ 36 h 1170"/>
                <a:gd name="T16" fmla="*/ 1418 w 1573"/>
                <a:gd name="T17" fmla="*/ 100 h 1170"/>
                <a:gd name="T18" fmla="*/ 1482 w 1573"/>
                <a:gd name="T19" fmla="*/ 192 h 1170"/>
                <a:gd name="T20" fmla="*/ 1555 w 1573"/>
                <a:gd name="T21" fmla="*/ 320 h 1170"/>
                <a:gd name="T22" fmla="*/ 1573 w 1573"/>
                <a:gd name="T23" fmla="*/ 457 h 1170"/>
                <a:gd name="T24" fmla="*/ 1573 w 1573"/>
                <a:gd name="T25" fmla="*/ 576 h 1170"/>
                <a:gd name="T26" fmla="*/ 1546 w 1573"/>
                <a:gd name="T27" fmla="*/ 768 h 1170"/>
                <a:gd name="T28" fmla="*/ 1491 w 1573"/>
                <a:gd name="T29" fmla="*/ 960 h 1170"/>
                <a:gd name="T30" fmla="*/ 1400 w 1573"/>
                <a:gd name="T31" fmla="*/ 1097 h 1170"/>
                <a:gd name="T32" fmla="*/ 1308 w 1573"/>
                <a:gd name="T33" fmla="*/ 117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3" h="1170">
                  <a:moveTo>
                    <a:pt x="0" y="300"/>
                  </a:moveTo>
                  <a:lnTo>
                    <a:pt x="138" y="228"/>
                  </a:lnTo>
                  <a:lnTo>
                    <a:pt x="302" y="155"/>
                  </a:lnTo>
                  <a:lnTo>
                    <a:pt x="494" y="82"/>
                  </a:lnTo>
                  <a:lnTo>
                    <a:pt x="723" y="36"/>
                  </a:lnTo>
                  <a:lnTo>
                    <a:pt x="906" y="0"/>
                  </a:lnTo>
                  <a:lnTo>
                    <a:pt x="1144" y="9"/>
                  </a:lnTo>
                  <a:lnTo>
                    <a:pt x="1299" y="36"/>
                  </a:lnTo>
                  <a:lnTo>
                    <a:pt x="1418" y="100"/>
                  </a:lnTo>
                  <a:lnTo>
                    <a:pt x="1482" y="192"/>
                  </a:lnTo>
                  <a:lnTo>
                    <a:pt x="1555" y="320"/>
                  </a:lnTo>
                  <a:lnTo>
                    <a:pt x="1573" y="457"/>
                  </a:lnTo>
                  <a:lnTo>
                    <a:pt x="1573" y="576"/>
                  </a:lnTo>
                  <a:lnTo>
                    <a:pt x="1546" y="768"/>
                  </a:lnTo>
                  <a:lnTo>
                    <a:pt x="1491" y="960"/>
                  </a:lnTo>
                  <a:lnTo>
                    <a:pt x="1400" y="1097"/>
                  </a:lnTo>
                  <a:lnTo>
                    <a:pt x="1308" y="117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3" name="Freeform 37"/>
            <p:cNvSpPr>
              <a:spLocks/>
            </p:cNvSpPr>
            <p:nvPr/>
          </p:nvSpPr>
          <p:spPr bwMode="auto">
            <a:xfrm>
              <a:off x="4544" y="2464"/>
              <a:ext cx="832" cy="1094"/>
            </a:xfrm>
            <a:custGeom>
              <a:avLst/>
              <a:gdLst>
                <a:gd name="T0" fmla="*/ 0 w 832"/>
                <a:gd name="T1" fmla="*/ 201 h 1094"/>
                <a:gd name="T2" fmla="*/ 192 w 832"/>
                <a:gd name="T3" fmla="*/ 73 h 1094"/>
                <a:gd name="T4" fmla="*/ 311 w 832"/>
                <a:gd name="T5" fmla="*/ 27 h 1094"/>
                <a:gd name="T6" fmla="*/ 448 w 832"/>
                <a:gd name="T7" fmla="*/ 0 h 1094"/>
                <a:gd name="T8" fmla="*/ 622 w 832"/>
                <a:gd name="T9" fmla="*/ 18 h 1094"/>
                <a:gd name="T10" fmla="*/ 759 w 832"/>
                <a:gd name="T11" fmla="*/ 119 h 1094"/>
                <a:gd name="T12" fmla="*/ 759 w 832"/>
                <a:gd name="T13" fmla="*/ 128 h 1094"/>
                <a:gd name="T14" fmla="*/ 805 w 832"/>
                <a:gd name="T15" fmla="*/ 192 h 1094"/>
                <a:gd name="T16" fmla="*/ 832 w 832"/>
                <a:gd name="T17" fmla="*/ 338 h 1094"/>
                <a:gd name="T18" fmla="*/ 832 w 832"/>
                <a:gd name="T19" fmla="*/ 466 h 1094"/>
                <a:gd name="T20" fmla="*/ 823 w 832"/>
                <a:gd name="T21" fmla="*/ 594 h 1094"/>
                <a:gd name="T22" fmla="*/ 805 w 832"/>
                <a:gd name="T23" fmla="*/ 695 h 1094"/>
                <a:gd name="T24" fmla="*/ 777 w 832"/>
                <a:gd name="T25" fmla="*/ 795 h 1094"/>
                <a:gd name="T26" fmla="*/ 750 w 832"/>
                <a:gd name="T27" fmla="*/ 905 h 1094"/>
                <a:gd name="T28" fmla="*/ 640 w 832"/>
                <a:gd name="T29"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2" h="1094">
                  <a:moveTo>
                    <a:pt x="0" y="201"/>
                  </a:moveTo>
                  <a:lnTo>
                    <a:pt x="192" y="73"/>
                  </a:lnTo>
                  <a:lnTo>
                    <a:pt x="311" y="27"/>
                  </a:lnTo>
                  <a:lnTo>
                    <a:pt x="448" y="0"/>
                  </a:lnTo>
                  <a:lnTo>
                    <a:pt x="622" y="18"/>
                  </a:lnTo>
                  <a:lnTo>
                    <a:pt x="759" y="119"/>
                  </a:lnTo>
                  <a:lnTo>
                    <a:pt x="759" y="128"/>
                  </a:lnTo>
                  <a:lnTo>
                    <a:pt x="805" y="192"/>
                  </a:lnTo>
                  <a:lnTo>
                    <a:pt x="832" y="338"/>
                  </a:lnTo>
                  <a:lnTo>
                    <a:pt x="832" y="466"/>
                  </a:lnTo>
                  <a:lnTo>
                    <a:pt x="823" y="594"/>
                  </a:lnTo>
                  <a:lnTo>
                    <a:pt x="805" y="695"/>
                  </a:lnTo>
                  <a:lnTo>
                    <a:pt x="777" y="795"/>
                  </a:lnTo>
                  <a:lnTo>
                    <a:pt x="750" y="905"/>
                  </a:lnTo>
                  <a:lnTo>
                    <a:pt x="640" y="1094"/>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4" name="Line 38"/>
            <p:cNvSpPr>
              <a:spLocks noChangeShapeType="1"/>
            </p:cNvSpPr>
            <p:nvPr/>
          </p:nvSpPr>
          <p:spPr bwMode="auto">
            <a:xfrm flipH="1">
              <a:off x="4530" y="2697"/>
              <a:ext cx="0" cy="83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5" name="Line 39"/>
            <p:cNvSpPr>
              <a:spLocks noChangeShapeType="1"/>
            </p:cNvSpPr>
            <p:nvPr/>
          </p:nvSpPr>
          <p:spPr bwMode="auto">
            <a:xfrm flipH="1">
              <a:off x="3885" y="2691"/>
              <a:ext cx="1267"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6" name="Line 40"/>
            <p:cNvSpPr>
              <a:spLocks noChangeShapeType="1"/>
            </p:cNvSpPr>
            <p:nvPr/>
          </p:nvSpPr>
          <p:spPr bwMode="auto">
            <a:xfrm flipH="1">
              <a:off x="5183" y="2697"/>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7" name="Text Box 41"/>
            <p:cNvSpPr txBox="1">
              <a:spLocks noChangeArrowheads="1"/>
            </p:cNvSpPr>
            <p:nvPr/>
          </p:nvSpPr>
          <p:spPr bwMode="auto">
            <a:xfrm>
              <a:off x="4455" y="3477"/>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5</a:t>
              </a:r>
            </a:p>
          </p:txBody>
        </p:sp>
        <p:sp>
          <p:nvSpPr>
            <p:cNvPr id="167978" name="Line 42"/>
            <p:cNvSpPr>
              <a:spLocks noChangeShapeType="1"/>
            </p:cNvSpPr>
            <p:nvPr/>
          </p:nvSpPr>
          <p:spPr bwMode="auto">
            <a:xfrm flipH="1">
              <a:off x="3878" y="2697"/>
              <a:ext cx="0"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79" name="Text Box 43"/>
            <p:cNvSpPr txBox="1">
              <a:spLocks noChangeArrowheads="1"/>
            </p:cNvSpPr>
            <p:nvPr/>
          </p:nvSpPr>
          <p:spPr bwMode="auto">
            <a:xfrm>
              <a:off x="5118" y="3477"/>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6</a:t>
              </a:r>
            </a:p>
          </p:txBody>
        </p:sp>
        <p:sp>
          <p:nvSpPr>
            <p:cNvPr id="167980" name="Line 44"/>
            <p:cNvSpPr>
              <a:spLocks noChangeShapeType="1"/>
            </p:cNvSpPr>
            <p:nvPr/>
          </p:nvSpPr>
          <p:spPr bwMode="auto">
            <a:xfrm>
              <a:off x="3876" y="2691"/>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81" name="Oval 45"/>
            <p:cNvSpPr>
              <a:spLocks noChangeArrowheads="1"/>
            </p:cNvSpPr>
            <p:nvPr/>
          </p:nvSpPr>
          <p:spPr bwMode="auto">
            <a:xfrm>
              <a:off x="3849" y="2664"/>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82" name="Oval 46"/>
            <p:cNvSpPr>
              <a:spLocks noChangeArrowheads="1"/>
            </p:cNvSpPr>
            <p:nvPr/>
          </p:nvSpPr>
          <p:spPr bwMode="auto">
            <a:xfrm>
              <a:off x="4501" y="2664"/>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83" name="Oval 47"/>
            <p:cNvSpPr>
              <a:spLocks noChangeArrowheads="1"/>
            </p:cNvSpPr>
            <p:nvPr/>
          </p:nvSpPr>
          <p:spPr bwMode="auto">
            <a:xfrm>
              <a:off x="5154" y="2664"/>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84" name="Oval 48"/>
            <p:cNvSpPr>
              <a:spLocks noChangeArrowheads="1"/>
            </p:cNvSpPr>
            <p:nvPr/>
          </p:nvSpPr>
          <p:spPr bwMode="auto">
            <a:xfrm>
              <a:off x="5154" y="352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85" name="Oval 49"/>
            <p:cNvSpPr>
              <a:spLocks noChangeArrowheads="1"/>
            </p:cNvSpPr>
            <p:nvPr/>
          </p:nvSpPr>
          <p:spPr bwMode="auto">
            <a:xfrm>
              <a:off x="4501" y="352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86" name="Line 50"/>
            <p:cNvSpPr>
              <a:spLocks noChangeShapeType="1"/>
            </p:cNvSpPr>
            <p:nvPr/>
          </p:nvSpPr>
          <p:spPr bwMode="auto">
            <a:xfrm flipH="1">
              <a:off x="3876" y="2691"/>
              <a:ext cx="633" cy="86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87" name="Oval 51"/>
            <p:cNvSpPr>
              <a:spLocks noChangeArrowheads="1"/>
            </p:cNvSpPr>
            <p:nvPr/>
          </p:nvSpPr>
          <p:spPr bwMode="auto">
            <a:xfrm>
              <a:off x="3849" y="3525"/>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7988" name="Group 52"/>
          <p:cNvGrpSpPr>
            <a:grpSpLocks/>
          </p:cNvGrpSpPr>
          <p:nvPr/>
        </p:nvGrpSpPr>
        <p:grpSpPr bwMode="auto">
          <a:xfrm>
            <a:off x="1524000" y="1081088"/>
            <a:ext cx="2441575" cy="2709862"/>
            <a:chOff x="960" y="681"/>
            <a:chExt cx="1538" cy="1707"/>
          </a:xfrm>
        </p:grpSpPr>
        <p:sp>
          <p:nvSpPr>
            <p:cNvPr id="167989" name="Text Box 53"/>
            <p:cNvSpPr txBox="1">
              <a:spLocks noChangeArrowheads="1"/>
            </p:cNvSpPr>
            <p:nvPr/>
          </p:nvSpPr>
          <p:spPr bwMode="auto">
            <a:xfrm>
              <a:off x="960" y="1173"/>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2</a:t>
              </a:r>
            </a:p>
          </p:txBody>
        </p:sp>
        <p:sp>
          <p:nvSpPr>
            <p:cNvPr id="167990" name="Text Box 54"/>
            <p:cNvSpPr txBox="1">
              <a:spLocks noChangeArrowheads="1"/>
            </p:cNvSpPr>
            <p:nvPr/>
          </p:nvSpPr>
          <p:spPr bwMode="auto">
            <a:xfrm>
              <a:off x="1668" y="6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1</a:t>
              </a:r>
            </a:p>
          </p:txBody>
        </p:sp>
        <p:sp>
          <p:nvSpPr>
            <p:cNvPr id="167991" name="Text Box 55"/>
            <p:cNvSpPr txBox="1">
              <a:spLocks noChangeArrowheads="1"/>
            </p:cNvSpPr>
            <p:nvPr/>
          </p:nvSpPr>
          <p:spPr bwMode="auto">
            <a:xfrm>
              <a:off x="1332" y="179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3</a:t>
              </a:r>
            </a:p>
          </p:txBody>
        </p:sp>
        <p:sp>
          <p:nvSpPr>
            <p:cNvPr id="167992" name="Text Box 56"/>
            <p:cNvSpPr txBox="1">
              <a:spLocks noChangeArrowheads="1"/>
            </p:cNvSpPr>
            <p:nvPr/>
          </p:nvSpPr>
          <p:spPr bwMode="auto">
            <a:xfrm>
              <a:off x="1998" y="179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4</a:t>
              </a:r>
            </a:p>
          </p:txBody>
        </p:sp>
        <p:sp>
          <p:nvSpPr>
            <p:cNvPr id="167993" name="Text Box 57"/>
            <p:cNvSpPr txBox="1">
              <a:spLocks noChangeArrowheads="1"/>
            </p:cNvSpPr>
            <p:nvPr/>
          </p:nvSpPr>
          <p:spPr bwMode="auto">
            <a:xfrm>
              <a:off x="1580" y="211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(a)</a:t>
              </a:r>
              <a:endParaRPr lang="en-US" altLang="zh-CN" b="1" baseline="-25000">
                <a:latin typeface="黑体" pitchFamily="2" charset="-122"/>
                <a:ea typeface="黑体" pitchFamily="2" charset="-122"/>
                <a:sym typeface="Symbol" pitchFamily="18" charset="2"/>
              </a:endParaRPr>
            </a:p>
          </p:txBody>
        </p:sp>
        <p:sp>
          <p:nvSpPr>
            <p:cNvPr id="167994" name="Line 58"/>
            <p:cNvSpPr>
              <a:spLocks noChangeShapeType="1"/>
            </p:cNvSpPr>
            <p:nvPr/>
          </p:nvSpPr>
          <p:spPr bwMode="auto">
            <a:xfrm>
              <a:off x="1182" y="1410"/>
              <a:ext cx="258" cy="43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95" name="Line 59"/>
            <p:cNvSpPr>
              <a:spLocks noChangeShapeType="1"/>
            </p:cNvSpPr>
            <p:nvPr/>
          </p:nvSpPr>
          <p:spPr bwMode="auto">
            <a:xfrm flipH="1">
              <a:off x="1173" y="993"/>
              <a:ext cx="553" cy="39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96" name="Line 60"/>
            <p:cNvSpPr>
              <a:spLocks noChangeShapeType="1"/>
            </p:cNvSpPr>
            <p:nvPr/>
          </p:nvSpPr>
          <p:spPr bwMode="auto">
            <a:xfrm>
              <a:off x="1737" y="1029"/>
              <a:ext cx="279" cy="843"/>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97" name="Line 61"/>
            <p:cNvSpPr>
              <a:spLocks noChangeShapeType="1"/>
            </p:cNvSpPr>
            <p:nvPr/>
          </p:nvSpPr>
          <p:spPr bwMode="auto">
            <a:xfrm flipH="1">
              <a:off x="1470" y="1020"/>
              <a:ext cx="253" cy="83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98" name="Line 62"/>
            <p:cNvSpPr>
              <a:spLocks noChangeShapeType="1"/>
            </p:cNvSpPr>
            <p:nvPr/>
          </p:nvSpPr>
          <p:spPr bwMode="auto">
            <a:xfrm flipH="1">
              <a:off x="1479" y="1401"/>
              <a:ext cx="772" cy="45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99" name="Line 63"/>
            <p:cNvSpPr>
              <a:spLocks noChangeShapeType="1"/>
            </p:cNvSpPr>
            <p:nvPr/>
          </p:nvSpPr>
          <p:spPr bwMode="auto">
            <a:xfrm flipH="1">
              <a:off x="2016" y="1401"/>
              <a:ext cx="257" cy="471"/>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00" name="Line 64"/>
            <p:cNvSpPr>
              <a:spLocks noChangeShapeType="1"/>
            </p:cNvSpPr>
            <p:nvPr/>
          </p:nvSpPr>
          <p:spPr bwMode="auto">
            <a:xfrm>
              <a:off x="1210" y="1392"/>
              <a:ext cx="1060"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01" name="Line 65"/>
            <p:cNvSpPr>
              <a:spLocks noChangeShapeType="1"/>
            </p:cNvSpPr>
            <p:nvPr/>
          </p:nvSpPr>
          <p:spPr bwMode="auto">
            <a:xfrm>
              <a:off x="1755" y="1008"/>
              <a:ext cx="512" cy="35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02" name="Text Box 66"/>
            <p:cNvSpPr txBox="1">
              <a:spLocks noChangeArrowheads="1"/>
            </p:cNvSpPr>
            <p:nvPr/>
          </p:nvSpPr>
          <p:spPr bwMode="auto">
            <a:xfrm>
              <a:off x="2325" y="1173"/>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5</a:t>
              </a:r>
            </a:p>
          </p:txBody>
        </p:sp>
        <p:sp>
          <p:nvSpPr>
            <p:cNvPr id="168003" name="Line 67"/>
            <p:cNvSpPr>
              <a:spLocks noChangeShapeType="1"/>
            </p:cNvSpPr>
            <p:nvPr/>
          </p:nvSpPr>
          <p:spPr bwMode="auto">
            <a:xfrm>
              <a:off x="1479" y="1871"/>
              <a:ext cx="507"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04" name="Oval 68"/>
            <p:cNvSpPr>
              <a:spLocks noChangeArrowheads="1"/>
            </p:cNvSpPr>
            <p:nvPr/>
          </p:nvSpPr>
          <p:spPr bwMode="auto">
            <a:xfrm>
              <a:off x="1707" y="98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05" name="Oval 69"/>
            <p:cNvSpPr>
              <a:spLocks noChangeArrowheads="1"/>
            </p:cNvSpPr>
            <p:nvPr/>
          </p:nvSpPr>
          <p:spPr bwMode="auto">
            <a:xfrm>
              <a:off x="1152" y="136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06" name="Oval 70"/>
            <p:cNvSpPr>
              <a:spLocks noChangeArrowheads="1"/>
            </p:cNvSpPr>
            <p:nvPr/>
          </p:nvSpPr>
          <p:spPr bwMode="auto">
            <a:xfrm>
              <a:off x="2256" y="136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07" name="Oval 71"/>
            <p:cNvSpPr>
              <a:spLocks noChangeArrowheads="1"/>
            </p:cNvSpPr>
            <p:nvPr/>
          </p:nvSpPr>
          <p:spPr bwMode="auto">
            <a:xfrm>
              <a:off x="1977" y="184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08" name="Oval 72"/>
            <p:cNvSpPr>
              <a:spLocks noChangeArrowheads="1"/>
            </p:cNvSpPr>
            <p:nvPr/>
          </p:nvSpPr>
          <p:spPr bwMode="auto">
            <a:xfrm>
              <a:off x="1431" y="184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8009" name="Group 73"/>
          <p:cNvGrpSpPr>
            <a:grpSpLocks/>
          </p:cNvGrpSpPr>
          <p:nvPr/>
        </p:nvGrpSpPr>
        <p:grpSpPr bwMode="auto">
          <a:xfrm>
            <a:off x="5943600" y="1081088"/>
            <a:ext cx="2652713" cy="2709862"/>
            <a:chOff x="3744" y="681"/>
            <a:chExt cx="1671" cy="1707"/>
          </a:xfrm>
        </p:grpSpPr>
        <p:sp>
          <p:nvSpPr>
            <p:cNvPr id="168010" name="Line 74"/>
            <p:cNvSpPr>
              <a:spLocks noChangeShapeType="1"/>
            </p:cNvSpPr>
            <p:nvPr/>
          </p:nvSpPr>
          <p:spPr bwMode="auto">
            <a:xfrm>
              <a:off x="4302" y="1871"/>
              <a:ext cx="507"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11" name="Arc 75"/>
            <p:cNvSpPr>
              <a:spLocks/>
            </p:cNvSpPr>
            <p:nvPr/>
          </p:nvSpPr>
          <p:spPr bwMode="auto">
            <a:xfrm flipV="1">
              <a:off x="4599" y="972"/>
              <a:ext cx="816" cy="904"/>
            </a:xfrm>
            <a:custGeom>
              <a:avLst/>
              <a:gdLst>
                <a:gd name="G0" fmla="+- 7365 0 0"/>
                <a:gd name="G1" fmla="+- 21600 0 0"/>
                <a:gd name="G2" fmla="+- 21600 0 0"/>
                <a:gd name="T0" fmla="*/ 7365 w 28965"/>
                <a:gd name="T1" fmla="*/ 0 h 43200"/>
                <a:gd name="T2" fmla="*/ 0 w 28965"/>
                <a:gd name="T3" fmla="*/ 41905 h 43200"/>
                <a:gd name="T4" fmla="*/ 7365 w 28965"/>
                <a:gd name="T5" fmla="*/ 21600 h 43200"/>
              </a:gdLst>
              <a:ahLst/>
              <a:cxnLst>
                <a:cxn ang="0">
                  <a:pos x="T0" y="T1"/>
                </a:cxn>
                <a:cxn ang="0">
                  <a:pos x="T2" y="T3"/>
                </a:cxn>
                <a:cxn ang="0">
                  <a:pos x="T4" y="T5"/>
                </a:cxn>
              </a:cxnLst>
              <a:rect l="0" t="0" r="r" b="b"/>
              <a:pathLst>
                <a:path w="28965" h="43200" fill="none" extrusionOk="0">
                  <a:moveTo>
                    <a:pt x="7364" y="0"/>
                  </a:moveTo>
                  <a:cubicBezTo>
                    <a:pt x="19294" y="0"/>
                    <a:pt x="28965" y="9670"/>
                    <a:pt x="28965" y="21600"/>
                  </a:cubicBezTo>
                  <a:cubicBezTo>
                    <a:pt x="28965" y="33529"/>
                    <a:pt x="19294" y="43200"/>
                    <a:pt x="7365" y="43200"/>
                  </a:cubicBezTo>
                  <a:cubicBezTo>
                    <a:pt x="4853" y="43200"/>
                    <a:pt x="2360" y="42761"/>
                    <a:pt x="-1" y="41905"/>
                  </a:cubicBezTo>
                </a:path>
                <a:path w="28965" h="43200" stroke="0" extrusionOk="0">
                  <a:moveTo>
                    <a:pt x="7364" y="0"/>
                  </a:moveTo>
                  <a:cubicBezTo>
                    <a:pt x="19294" y="0"/>
                    <a:pt x="28965" y="9670"/>
                    <a:pt x="28965" y="21600"/>
                  </a:cubicBezTo>
                  <a:cubicBezTo>
                    <a:pt x="28965" y="33529"/>
                    <a:pt x="19294" y="43200"/>
                    <a:pt x="7365" y="43200"/>
                  </a:cubicBezTo>
                  <a:cubicBezTo>
                    <a:pt x="4853" y="43200"/>
                    <a:pt x="2360" y="42761"/>
                    <a:pt x="-1" y="41905"/>
                  </a:cubicBezTo>
                  <a:lnTo>
                    <a:pt x="7365" y="21600"/>
                  </a:lnTo>
                  <a:close/>
                </a:path>
              </a:pathLst>
            </a:custGeom>
            <a:noFill/>
            <a:ln w="317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12" name="Arc 76"/>
            <p:cNvSpPr>
              <a:spLocks/>
            </p:cNvSpPr>
            <p:nvPr/>
          </p:nvSpPr>
          <p:spPr bwMode="auto">
            <a:xfrm flipH="1" flipV="1">
              <a:off x="3744" y="969"/>
              <a:ext cx="797" cy="898"/>
            </a:xfrm>
            <a:custGeom>
              <a:avLst/>
              <a:gdLst>
                <a:gd name="G0" fmla="+- 8357 0 0"/>
                <a:gd name="G1" fmla="+- 21600 0 0"/>
                <a:gd name="G2" fmla="+- 21600 0 0"/>
                <a:gd name="T0" fmla="*/ 8357 w 29957"/>
                <a:gd name="T1" fmla="*/ 0 h 43200"/>
                <a:gd name="T2" fmla="*/ 0 w 29957"/>
                <a:gd name="T3" fmla="*/ 41518 h 43200"/>
                <a:gd name="T4" fmla="*/ 8357 w 29957"/>
                <a:gd name="T5" fmla="*/ 21600 h 43200"/>
              </a:gdLst>
              <a:ahLst/>
              <a:cxnLst>
                <a:cxn ang="0">
                  <a:pos x="T0" y="T1"/>
                </a:cxn>
                <a:cxn ang="0">
                  <a:pos x="T2" y="T3"/>
                </a:cxn>
                <a:cxn ang="0">
                  <a:pos x="T4" y="T5"/>
                </a:cxn>
              </a:cxnLst>
              <a:rect l="0" t="0" r="r" b="b"/>
              <a:pathLst>
                <a:path w="29957" h="43200" fill="none" extrusionOk="0">
                  <a:moveTo>
                    <a:pt x="8356" y="0"/>
                  </a:moveTo>
                  <a:cubicBezTo>
                    <a:pt x="20286" y="0"/>
                    <a:pt x="29957" y="9670"/>
                    <a:pt x="29957" y="21600"/>
                  </a:cubicBezTo>
                  <a:cubicBezTo>
                    <a:pt x="29957" y="33529"/>
                    <a:pt x="20286" y="43200"/>
                    <a:pt x="8357" y="43200"/>
                  </a:cubicBezTo>
                  <a:cubicBezTo>
                    <a:pt x="5487" y="43200"/>
                    <a:pt x="2646" y="42628"/>
                    <a:pt x="0" y="41517"/>
                  </a:cubicBezTo>
                </a:path>
                <a:path w="29957" h="43200" stroke="0" extrusionOk="0">
                  <a:moveTo>
                    <a:pt x="8356" y="0"/>
                  </a:moveTo>
                  <a:cubicBezTo>
                    <a:pt x="20286" y="0"/>
                    <a:pt x="29957" y="9670"/>
                    <a:pt x="29957" y="21600"/>
                  </a:cubicBezTo>
                  <a:cubicBezTo>
                    <a:pt x="29957" y="33529"/>
                    <a:pt x="20286" y="43200"/>
                    <a:pt x="8357" y="43200"/>
                  </a:cubicBezTo>
                  <a:cubicBezTo>
                    <a:pt x="5487" y="43200"/>
                    <a:pt x="2646" y="42628"/>
                    <a:pt x="0" y="41517"/>
                  </a:cubicBezTo>
                  <a:lnTo>
                    <a:pt x="8357" y="21600"/>
                  </a:lnTo>
                  <a:close/>
                </a:path>
              </a:pathLst>
            </a:custGeom>
            <a:noFill/>
            <a:ln w="317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13" name="Text Box 77"/>
            <p:cNvSpPr txBox="1">
              <a:spLocks noChangeArrowheads="1"/>
            </p:cNvSpPr>
            <p:nvPr/>
          </p:nvSpPr>
          <p:spPr bwMode="auto">
            <a:xfrm>
              <a:off x="3783" y="1173"/>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2</a:t>
              </a:r>
            </a:p>
          </p:txBody>
        </p:sp>
        <p:sp>
          <p:nvSpPr>
            <p:cNvPr id="168014" name="Text Box 78"/>
            <p:cNvSpPr txBox="1">
              <a:spLocks noChangeArrowheads="1"/>
            </p:cNvSpPr>
            <p:nvPr/>
          </p:nvSpPr>
          <p:spPr bwMode="auto">
            <a:xfrm>
              <a:off x="4491" y="681"/>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1</a:t>
              </a:r>
            </a:p>
          </p:txBody>
        </p:sp>
        <p:sp>
          <p:nvSpPr>
            <p:cNvPr id="168015" name="Text Box 79"/>
            <p:cNvSpPr txBox="1">
              <a:spLocks noChangeArrowheads="1"/>
            </p:cNvSpPr>
            <p:nvPr/>
          </p:nvSpPr>
          <p:spPr bwMode="auto">
            <a:xfrm>
              <a:off x="4155" y="179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3</a:t>
              </a:r>
            </a:p>
          </p:txBody>
        </p:sp>
        <p:sp>
          <p:nvSpPr>
            <p:cNvPr id="168016" name="Text Box 80"/>
            <p:cNvSpPr txBox="1">
              <a:spLocks noChangeArrowheads="1"/>
            </p:cNvSpPr>
            <p:nvPr/>
          </p:nvSpPr>
          <p:spPr bwMode="auto">
            <a:xfrm>
              <a:off x="4821" y="1794"/>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4</a:t>
              </a:r>
            </a:p>
          </p:txBody>
        </p:sp>
        <p:sp>
          <p:nvSpPr>
            <p:cNvPr id="168017" name="Text Box 81"/>
            <p:cNvSpPr txBox="1">
              <a:spLocks noChangeArrowheads="1"/>
            </p:cNvSpPr>
            <p:nvPr/>
          </p:nvSpPr>
          <p:spPr bwMode="auto">
            <a:xfrm>
              <a:off x="4403" y="2112"/>
              <a:ext cx="29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(b)</a:t>
              </a:r>
              <a:endParaRPr lang="en-US" altLang="zh-CN" b="1" baseline="-25000">
                <a:latin typeface="黑体" pitchFamily="2" charset="-122"/>
                <a:ea typeface="黑体" pitchFamily="2" charset="-122"/>
                <a:sym typeface="Symbol" pitchFamily="18" charset="2"/>
              </a:endParaRPr>
            </a:p>
          </p:txBody>
        </p:sp>
        <p:sp>
          <p:nvSpPr>
            <p:cNvPr id="168018" name="Line 82"/>
            <p:cNvSpPr>
              <a:spLocks noChangeShapeType="1"/>
            </p:cNvSpPr>
            <p:nvPr/>
          </p:nvSpPr>
          <p:spPr bwMode="auto">
            <a:xfrm>
              <a:off x="4005" y="1410"/>
              <a:ext cx="258" cy="43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19" name="Line 83"/>
            <p:cNvSpPr>
              <a:spLocks noChangeShapeType="1"/>
            </p:cNvSpPr>
            <p:nvPr/>
          </p:nvSpPr>
          <p:spPr bwMode="auto">
            <a:xfrm flipH="1">
              <a:off x="3996" y="993"/>
              <a:ext cx="553" cy="39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20" name="Line 84"/>
            <p:cNvSpPr>
              <a:spLocks noChangeShapeType="1"/>
            </p:cNvSpPr>
            <p:nvPr/>
          </p:nvSpPr>
          <p:spPr bwMode="auto">
            <a:xfrm flipH="1">
              <a:off x="4302" y="1401"/>
              <a:ext cx="772" cy="45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21" name="Line 85"/>
            <p:cNvSpPr>
              <a:spLocks noChangeShapeType="1"/>
            </p:cNvSpPr>
            <p:nvPr/>
          </p:nvSpPr>
          <p:spPr bwMode="auto">
            <a:xfrm flipH="1">
              <a:off x="4839" y="1401"/>
              <a:ext cx="257" cy="471"/>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22" name="Line 86"/>
            <p:cNvSpPr>
              <a:spLocks noChangeShapeType="1"/>
            </p:cNvSpPr>
            <p:nvPr/>
          </p:nvSpPr>
          <p:spPr bwMode="auto">
            <a:xfrm>
              <a:off x="4033" y="1392"/>
              <a:ext cx="1060"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23" name="Line 87"/>
            <p:cNvSpPr>
              <a:spLocks noChangeShapeType="1"/>
            </p:cNvSpPr>
            <p:nvPr/>
          </p:nvSpPr>
          <p:spPr bwMode="auto">
            <a:xfrm>
              <a:off x="4578" y="1008"/>
              <a:ext cx="512" cy="354"/>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024" name="Text Box 88"/>
            <p:cNvSpPr txBox="1">
              <a:spLocks noChangeArrowheads="1"/>
            </p:cNvSpPr>
            <p:nvPr/>
          </p:nvSpPr>
          <p:spPr bwMode="auto">
            <a:xfrm>
              <a:off x="5148" y="1173"/>
              <a:ext cx="1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buClr>
                  <a:srgbClr val="00FF00"/>
                </a:buClr>
                <a:buFont typeface="Wingdings" pitchFamily="2" charset="2"/>
                <a:buNone/>
              </a:pPr>
              <a:r>
                <a:rPr lang="en-US" altLang="zh-CN" b="1">
                  <a:latin typeface="黑体" pitchFamily="2" charset="-122"/>
                  <a:ea typeface="黑体" pitchFamily="2" charset="-122"/>
                  <a:sym typeface="Symbol" pitchFamily="18" charset="2"/>
                </a:rPr>
                <a:t>v</a:t>
              </a:r>
              <a:r>
                <a:rPr lang="en-US" altLang="zh-CN" b="1" baseline="-25000">
                  <a:latin typeface="黑体" pitchFamily="2" charset="-122"/>
                  <a:ea typeface="黑体" pitchFamily="2" charset="-122"/>
                  <a:sym typeface="Symbol" pitchFamily="18" charset="2"/>
                </a:rPr>
                <a:t>5</a:t>
              </a:r>
            </a:p>
          </p:txBody>
        </p:sp>
        <p:sp>
          <p:nvSpPr>
            <p:cNvPr id="168025" name="Oval 89"/>
            <p:cNvSpPr>
              <a:spLocks noChangeArrowheads="1"/>
            </p:cNvSpPr>
            <p:nvPr/>
          </p:nvSpPr>
          <p:spPr bwMode="auto">
            <a:xfrm>
              <a:off x="4530" y="981"/>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26" name="Oval 90"/>
            <p:cNvSpPr>
              <a:spLocks noChangeArrowheads="1"/>
            </p:cNvSpPr>
            <p:nvPr/>
          </p:nvSpPr>
          <p:spPr bwMode="auto">
            <a:xfrm>
              <a:off x="3975" y="136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27" name="Oval 91"/>
            <p:cNvSpPr>
              <a:spLocks noChangeArrowheads="1"/>
            </p:cNvSpPr>
            <p:nvPr/>
          </p:nvSpPr>
          <p:spPr bwMode="auto">
            <a:xfrm>
              <a:off x="5079" y="136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28" name="Oval 92"/>
            <p:cNvSpPr>
              <a:spLocks noChangeArrowheads="1"/>
            </p:cNvSpPr>
            <p:nvPr/>
          </p:nvSpPr>
          <p:spPr bwMode="auto">
            <a:xfrm>
              <a:off x="4800" y="184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8029" name="Oval 93"/>
            <p:cNvSpPr>
              <a:spLocks noChangeArrowheads="1"/>
            </p:cNvSpPr>
            <p:nvPr/>
          </p:nvSpPr>
          <p:spPr bwMode="auto">
            <a:xfrm>
              <a:off x="4254" y="1842"/>
              <a:ext cx="58" cy="58"/>
            </a:xfrm>
            <a:prstGeom prst="ellipse">
              <a:avLst/>
            </a:prstGeom>
            <a:solidFill>
              <a:schemeClr val="bg1"/>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afterEffect">
                                  <p:stCondLst>
                                    <p:cond delay="0"/>
                                  </p:stCondLst>
                                  <p:childTnLst>
                                    <p:set>
                                      <p:cBhvr>
                                        <p:cTn id="6" dur="1" fill="hold">
                                          <p:stCondLst>
                                            <p:cond delay="0"/>
                                          </p:stCondLst>
                                        </p:cTn>
                                        <p:tgtEl>
                                          <p:spTgt spid="167988"/>
                                        </p:tgtEl>
                                        <p:attrNameLst>
                                          <p:attrName>style.visibility</p:attrName>
                                        </p:attrNameLst>
                                      </p:cBhvr>
                                      <p:to>
                                        <p:strVal val="visible"/>
                                      </p:to>
                                    </p:set>
                                    <p:anim calcmode="lin" valueType="num">
                                      <p:cBhvr additive="base">
                                        <p:cTn id="7" dur="500" fill="hold"/>
                                        <p:tgtEl>
                                          <p:spTgt spid="167988"/>
                                        </p:tgtEl>
                                        <p:attrNameLst>
                                          <p:attrName>ppt_x</p:attrName>
                                        </p:attrNameLst>
                                      </p:cBhvr>
                                      <p:tavLst>
                                        <p:tav tm="0">
                                          <p:val>
                                            <p:strVal val="1+#ppt_w/2"/>
                                          </p:val>
                                        </p:tav>
                                        <p:tav tm="100000">
                                          <p:val>
                                            <p:strVal val="#ppt_x"/>
                                          </p:val>
                                        </p:tav>
                                      </p:tavLst>
                                    </p:anim>
                                    <p:anim calcmode="lin" valueType="num">
                                      <p:cBhvr additive="base">
                                        <p:cTn id="8" dur="500" fill="hold"/>
                                        <p:tgtEl>
                                          <p:spTgt spid="16798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168009"/>
                                        </p:tgtEl>
                                        <p:attrNameLst>
                                          <p:attrName>style.visibility</p:attrName>
                                        </p:attrNameLst>
                                      </p:cBhvr>
                                      <p:to>
                                        <p:strVal val="visible"/>
                                      </p:to>
                                    </p:set>
                                    <p:anim calcmode="lin" valueType="num">
                                      <p:cBhvr additive="base">
                                        <p:cTn id="12" dur="500" fill="hold"/>
                                        <p:tgtEl>
                                          <p:spTgt spid="168009"/>
                                        </p:tgtEl>
                                        <p:attrNameLst>
                                          <p:attrName>ppt_x</p:attrName>
                                        </p:attrNameLst>
                                      </p:cBhvr>
                                      <p:tavLst>
                                        <p:tav tm="0">
                                          <p:val>
                                            <p:strVal val="0-#ppt_w/2"/>
                                          </p:val>
                                        </p:tav>
                                        <p:tav tm="100000">
                                          <p:val>
                                            <p:strVal val="#ppt_x"/>
                                          </p:val>
                                        </p:tav>
                                      </p:tavLst>
                                    </p:anim>
                                    <p:anim calcmode="lin" valueType="num">
                                      <p:cBhvr additive="base">
                                        <p:cTn id="13" dur="500" fill="hold"/>
                                        <p:tgtEl>
                                          <p:spTgt spid="1680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7940">
                                            <p:txEl>
                                              <p:pRg st="0" end="0"/>
                                            </p:txEl>
                                          </p:spTgt>
                                        </p:tgtEl>
                                        <p:attrNameLst>
                                          <p:attrName>style.visibility</p:attrName>
                                        </p:attrNameLst>
                                      </p:cBhvr>
                                      <p:to>
                                        <p:strVal val="visible"/>
                                      </p:to>
                                    </p:set>
                                    <p:anim calcmode="lin" valueType="num">
                                      <p:cBhvr additive="base">
                                        <p:cTn id="18" dur="500" fill="hold"/>
                                        <p:tgtEl>
                                          <p:spTgt spid="16794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7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exit" presetSubtype="0" fill="hold" grpId="1" nodeType="clickEffect">
                                  <p:stCondLst>
                                    <p:cond delay="0"/>
                                  </p:stCondLst>
                                  <p:childTnLst>
                                    <p:animEffect transition="out" filter="fade">
                                      <p:cBhvr>
                                        <p:cTn id="23" dur="2000"/>
                                        <p:tgtEl>
                                          <p:spTgt spid="167940">
                                            <p:txEl>
                                              <p:pRg st="0" end="0"/>
                                            </p:txEl>
                                          </p:spTgt>
                                        </p:tgtEl>
                                      </p:cBhvr>
                                    </p:animEffect>
                                    <p:anim calcmode="lin" valueType="num">
                                      <p:cBhvr>
                                        <p:cTn id="24" dur="2000"/>
                                        <p:tgtEl>
                                          <p:spTgt spid="167940">
                                            <p:txEl>
                                              <p:pRg st="0" end="0"/>
                                            </p:txEl>
                                          </p:spTgt>
                                        </p:tgtEl>
                                        <p:attrNameLst>
                                          <p:attrName>style.rotation</p:attrName>
                                        </p:attrNameLst>
                                      </p:cBhvr>
                                      <p:tavLst>
                                        <p:tav tm="0">
                                          <p:val>
                                            <p:fltVal val="0"/>
                                          </p:val>
                                        </p:tav>
                                        <p:tav tm="100000">
                                          <p:val>
                                            <p:fltVal val="720"/>
                                          </p:val>
                                        </p:tav>
                                      </p:tavLst>
                                    </p:anim>
                                    <p:anim calcmode="lin" valueType="num">
                                      <p:cBhvr>
                                        <p:cTn id="25" dur="2000"/>
                                        <p:tgtEl>
                                          <p:spTgt spid="167940">
                                            <p:txEl>
                                              <p:pRg st="0" end="0"/>
                                            </p:txEl>
                                          </p:spTgt>
                                        </p:tgtEl>
                                        <p:attrNameLst>
                                          <p:attrName>ppt_h</p:attrName>
                                        </p:attrNameLst>
                                      </p:cBhvr>
                                      <p:tavLst>
                                        <p:tav tm="0">
                                          <p:val>
                                            <p:strVal val="ppt_h"/>
                                          </p:val>
                                        </p:tav>
                                        <p:tav tm="100000">
                                          <p:val>
                                            <p:fltVal val="0"/>
                                          </p:val>
                                        </p:tav>
                                      </p:tavLst>
                                    </p:anim>
                                    <p:anim calcmode="lin" valueType="num">
                                      <p:cBhvr>
                                        <p:cTn id="26" dur="2000"/>
                                        <p:tgtEl>
                                          <p:spTgt spid="167940">
                                            <p:txEl>
                                              <p:pRg st="0" end="0"/>
                                            </p:txEl>
                                          </p:spTgt>
                                        </p:tgtEl>
                                        <p:attrNameLst>
                                          <p:attrName>ppt_w</p:attrName>
                                        </p:attrNameLst>
                                      </p:cBhvr>
                                      <p:tavLst>
                                        <p:tav tm="0">
                                          <p:val>
                                            <p:strVal val="ppt_w"/>
                                          </p:val>
                                        </p:tav>
                                        <p:tav tm="100000">
                                          <p:val>
                                            <p:fltVal val="0"/>
                                          </p:val>
                                        </p:tav>
                                      </p:tavLst>
                                    </p:anim>
                                    <p:set>
                                      <p:cBhvr>
                                        <p:cTn id="27" dur="1" fill="hold">
                                          <p:stCondLst>
                                            <p:cond delay="1999"/>
                                          </p:stCondLst>
                                        </p:cTn>
                                        <p:tgtEl>
                                          <p:spTgt spid="167940">
                                            <p:txEl>
                                              <p:pRg st="0" end="0"/>
                                            </p:txEl>
                                          </p:spTgt>
                                        </p:tgtEl>
                                        <p:attrNameLst>
                                          <p:attrName>style.visibility</p:attrName>
                                        </p:attrNameLst>
                                      </p:cBhvr>
                                      <p:to>
                                        <p:strVal val="hidden"/>
                                      </p:to>
                                    </p:set>
                                  </p:childTnLst>
                                </p:cTn>
                              </p:par>
                            </p:childTnLst>
                          </p:cTn>
                        </p:par>
                        <p:par>
                          <p:cTn id="28" fill="hold" nodeType="afterGroup">
                            <p:stCondLst>
                              <p:cond delay="2000"/>
                            </p:stCondLst>
                            <p:childTnLst>
                              <p:par>
                                <p:cTn id="29" presetID="2" presetClass="entr" presetSubtype="3" fill="hold" nodeType="afterEffect">
                                  <p:stCondLst>
                                    <p:cond delay="0"/>
                                  </p:stCondLst>
                                  <p:childTnLst>
                                    <p:set>
                                      <p:cBhvr>
                                        <p:cTn id="30" dur="1" fill="hold">
                                          <p:stCondLst>
                                            <p:cond delay="0"/>
                                          </p:stCondLst>
                                        </p:cTn>
                                        <p:tgtEl>
                                          <p:spTgt spid="167941"/>
                                        </p:tgtEl>
                                        <p:attrNameLst>
                                          <p:attrName>style.visibility</p:attrName>
                                        </p:attrNameLst>
                                      </p:cBhvr>
                                      <p:to>
                                        <p:strVal val="visible"/>
                                      </p:to>
                                    </p:set>
                                    <p:anim calcmode="lin" valueType="num">
                                      <p:cBhvr additive="base">
                                        <p:cTn id="31" dur="500" fill="hold"/>
                                        <p:tgtEl>
                                          <p:spTgt spid="167941"/>
                                        </p:tgtEl>
                                        <p:attrNameLst>
                                          <p:attrName>ppt_x</p:attrName>
                                        </p:attrNameLst>
                                      </p:cBhvr>
                                      <p:tavLst>
                                        <p:tav tm="0">
                                          <p:val>
                                            <p:strVal val="1+#ppt_w/2"/>
                                          </p:val>
                                        </p:tav>
                                        <p:tav tm="100000">
                                          <p:val>
                                            <p:strVal val="#ppt_x"/>
                                          </p:val>
                                        </p:tav>
                                      </p:tavLst>
                                    </p:anim>
                                    <p:anim calcmode="lin" valueType="num">
                                      <p:cBhvr additive="base">
                                        <p:cTn id="32" dur="500" fill="hold"/>
                                        <p:tgtEl>
                                          <p:spTgt spid="16794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2500"/>
                            </p:stCondLst>
                            <p:childTnLst>
                              <p:par>
                                <p:cTn id="34" presetID="2" presetClass="entr" presetSubtype="9" fill="hold" nodeType="afterEffect">
                                  <p:stCondLst>
                                    <p:cond delay="0"/>
                                  </p:stCondLst>
                                  <p:childTnLst>
                                    <p:set>
                                      <p:cBhvr>
                                        <p:cTn id="35" dur="1" fill="hold">
                                          <p:stCondLst>
                                            <p:cond delay="0"/>
                                          </p:stCondLst>
                                        </p:cTn>
                                        <p:tgtEl>
                                          <p:spTgt spid="167965"/>
                                        </p:tgtEl>
                                        <p:attrNameLst>
                                          <p:attrName>style.visibility</p:attrName>
                                        </p:attrNameLst>
                                      </p:cBhvr>
                                      <p:to>
                                        <p:strVal val="visible"/>
                                      </p:to>
                                    </p:set>
                                    <p:anim calcmode="lin" valueType="num">
                                      <p:cBhvr additive="base">
                                        <p:cTn id="36" dur="500" fill="hold"/>
                                        <p:tgtEl>
                                          <p:spTgt spid="167965"/>
                                        </p:tgtEl>
                                        <p:attrNameLst>
                                          <p:attrName>ppt_x</p:attrName>
                                        </p:attrNameLst>
                                      </p:cBhvr>
                                      <p:tavLst>
                                        <p:tav tm="0">
                                          <p:val>
                                            <p:strVal val="0-#ppt_w/2"/>
                                          </p:val>
                                        </p:tav>
                                        <p:tav tm="100000">
                                          <p:val>
                                            <p:strVal val="#ppt_x"/>
                                          </p:val>
                                        </p:tav>
                                      </p:tavLst>
                                    </p:anim>
                                    <p:anim calcmode="lin" valueType="num">
                                      <p:cBhvr additive="base">
                                        <p:cTn id="37" dur="500" fill="hold"/>
                                        <p:tgtEl>
                                          <p:spTgt spid="1679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build="p" autoUpdateAnimBg="0"/>
      <p:bldP spid="167940"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AE36B01-1AA4-4489-8E31-7FE91C4B3ADB}" type="datetime1">
              <a:rPr lang="zh-CN" altLang="en-US"/>
              <a:pPr/>
              <a:t>2017/11/27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4B932912-A28A-4441-B3CC-CE33813B6733}" type="slidenum">
              <a:rPr lang="en-US" altLang="zh-CN"/>
              <a:pPr/>
              <a:t>40</a:t>
            </a:fld>
            <a:r>
              <a:rPr lang="en-US" altLang="zh-CN"/>
              <a:t>/57</a:t>
            </a:r>
          </a:p>
        </p:txBody>
      </p:sp>
      <p:sp>
        <p:nvSpPr>
          <p:cNvPr id="178178" name="Rectangle 2"/>
          <p:cNvSpPr>
            <a:spLocks noGrp="1" noChangeArrowheads="1"/>
          </p:cNvSpPr>
          <p:nvPr>
            <p:ph type="title"/>
          </p:nvPr>
        </p:nvSpPr>
        <p:spPr/>
        <p:txBody>
          <a:bodyPr/>
          <a:lstStyle/>
          <a:p>
            <a:r>
              <a:rPr lang="zh-CN" altLang="en-US">
                <a:solidFill>
                  <a:srgbClr val="FF0000"/>
                </a:solidFill>
              </a:rPr>
              <a:t>对偶图</a:t>
            </a:r>
          </a:p>
        </p:txBody>
      </p:sp>
      <p:sp>
        <p:nvSpPr>
          <p:cNvPr id="178180" name="Rectangle 4"/>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12.3</a:t>
            </a:r>
            <a:r>
              <a:rPr lang="zh-CN" altLang="en-US"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若图</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&lt;V,E&gt;</a:t>
            </a:r>
            <a:r>
              <a:rPr lang="zh-CN" altLang="en-US" sz="2800" b="1">
                <a:solidFill>
                  <a:srgbClr val="0000FF"/>
                </a:solidFill>
                <a:latin typeface="楷体_GB2312" pitchFamily="49" charset="-122"/>
                <a:ea typeface="楷体_GB2312" pitchFamily="49" charset="-122"/>
              </a:rPr>
              <a:t>是一个平面图，构造图 </a:t>
            </a:r>
            <a:r>
              <a:rPr lang="en-US" altLang="zh-CN" sz="2800" b="1">
                <a:solidFill>
                  <a:srgbClr val="0000FF"/>
                </a:solidFill>
                <a:latin typeface="楷体_GB2312" pitchFamily="49" charset="-122"/>
                <a:ea typeface="楷体_GB2312" pitchFamily="49" charset="-122"/>
              </a:rPr>
              <a:t>G</a:t>
            </a:r>
            <a:r>
              <a:rPr lang="en-US" altLang="zh-CN" sz="2800" b="1" baseline="30000">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&lt;V</a:t>
            </a:r>
            <a:r>
              <a:rPr lang="en-US" altLang="zh-CN" sz="2800" b="1" baseline="30000">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E</a:t>
            </a:r>
            <a:r>
              <a:rPr lang="en-US" altLang="zh-CN" sz="2800" b="1" baseline="30000">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如下：</a:t>
            </a:r>
          </a:p>
          <a:p>
            <a:pPr marL="533400" indent="-533400" algn="just">
              <a:lnSpc>
                <a:spcPct val="130000"/>
              </a:lnSpc>
              <a:buClr>
                <a:srgbClr val="FF00FF"/>
              </a:buClr>
              <a:buFont typeface="Wingdings" pitchFamily="2" charset="2"/>
              <a:buAutoNum type="circleNumDbPlain"/>
            </a:pP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的面</a:t>
            </a:r>
            <a:r>
              <a:rPr lang="en-US" altLang="zh-CN" sz="2800" b="1">
                <a:solidFill>
                  <a:srgbClr val="0000FF"/>
                </a:solidFill>
                <a:latin typeface="楷体_GB2312" pitchFamily="49" charset="-122"/>
                <a:ea typeface="楷体_GB2312" pitchFamily="49" charset="-122"/>
              </a:rPr>
              <a:t>F</a:t>
            </a:r>
            <a:r>
              <a:rPr lang="en-US" altLang="zh-CN" sz="2800" b="1" baseline="-25000">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F</a:t>
            </a:r>
            <a:r>
              <a:rPr lang="en-US" altLang="zh-CN" sz="2800" b="1" baseline="-25000">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F</a:t>
            </a:r>
            <a:r>
              <a:rPr lang="en-US" altLang="zh-CN" sz="2800" b="1" baseline="-25000">
                <a:solidFill>
                  <a:srgbClr val="0000FF"/>
                </a:solidFill>
                <a:latin typeface="楷体_GB2312" pitchFamily="49" charset="-122"/>
                <a:ea typeface="楷体_GB2312" pitchFamily="49" charset="-122"/>
              </a:rPr>
              <a:t>f</a:t>
            </a:r>
            <a:r>
              <a:rPr lang="zh-CN" altLang="en-US" sz="2800" b="1">
                <a:solidFill>
                  <a:srgbClr val="0000FF"/>
                </a:solidFill>
                <a:latin typeface="楷体_GB2312" pitchFamily="49" charset="-122"/>
                <a:ea typeface="楷体_GB2312" pitchFamily="49" charset="-122"/>
              </a:rPr>
              <a:t>与</a:t>
            </a:r>
            <a:r>
              <a:rPr lang="en-US" altLang="zh-CN" sz="2800" b="1">
                <a:solidFill>
                  <a:srgbClr val="0000FF"/>
                </a:solidFill>
                <a:latin typeface="楷体_GB2312" pitchFamily="49" charset="-122"/>
                <a:ea typeface="楷体_GB2312" pitchFamily="49" charset="-122"/>
              </a:rPr>
              <a:t>V</a:t>
            </a:r>
            <a:r>
              <a:rPr lang="en-US" altLang="zh-CN" sz="2800" b="1" baseline="30000">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中的结点</a:t>
            </a:r>
          </a:p>
          <a:p>
            <a:pPr marL="533400" indent="-533400" algn="just">
              <a:lnSpc>
                <a:spcPct val="13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一一对应；</a:t>
            </a:r>
          </a:p>
          <a:p>
            <a:pPr marL="533400" indent="-533400" algn="just">
              <a:lnSpc>
                <a:spcPct val="130000"/>
              </a:lnSpc>
              <a:buClr>
                <a:srgbClr val="B2B2B2"/>
              </a:buClr>
              <a:buFont typeface="Wingdings" pitchFamily="2" charset="2"/>
              <a:buAutoNum type="circleNumDbPlain" startAt="2"/>
            </a:pPr>
            <a:r>
              <a:rPr lang="zh-CN" altLang="en-US" sz="2800" b="1">
                <a:solidFill>
                  <a:srgbClr val="B2B2B2"/>
                </a:solidFill>
                <a:latin typeface="楷体_GB2312" pitchFamily="49" charset="-122"/>
                <a:ea typeface="楷体_GB2312" pitchFamily="49" charset="-122"/>
              </a:rPr>
              <a:t>若面</a:t>
            </a:r>
            <a:r>
              <a:rPr lang="en-US" altLang="zh-CN" sz="2800" b="1">
                <a:solidFill>
                  <a:srgbClr val="B2B2B2"/>
                </a:solidFill>
                <a:latin typeface="楷体_GB2312" pitchFamily="49" charset="-122"/>
                <a:ea typeface="楷体_GB2312" pitchFamily="49" charset="-122"/>
              </a:rPr>
              <a:t>F</a:t>
            </a:r>
            <a:r>
              <a:rPr lang="en-US" altLang="zh-CN" sz="2800" b="1" baseline="-25000">
                <a:solidFill>
                  <a:srgbClr val="B2B2B2"/>
                </a:solidFill>
                <a:latin typeface="楷体_GB2312" pitchFamily="49" charset="-122"/>
                <a:ea typeface="楷体_GB2312" pitchFamily="49" charset="-122"/>
              </a:rPr>
              <a:t>i</a:t>
            </a:r>
            <a:r>
              <a:rPr lang="zh-CN" altLang="en-US" sz="2800" b="1">
                <a:solidFill>
                  <a:srgbClr val="B2B2B2"/>
                </a:solidFill>
                <a:latin typeface="楷体_GB2312" pitchFamily="49" charset="-122"/>
                <a:ea typeface="楷体_GB2312" pitchFamily="49" charset="-122"/>
              </a:rPr>
              <a:t>和</a:t>
            </a:r>
            <a:r>
              <a:rPr lang="en-US" altLang="zh-CN" sz="2800" b="1">
                <a:solidFill>
                  <a:srgbClr val="B2B2B2"/>
                </a:solidFill>
                <a:latin typeface="楷体_GB2312" pitchFamily="49" charset="-122"/>
                <a:ea typeface="楷体_GB2312" pitchFamily="49" charset="-122"/>
              </a:rPr>
              <a:t>F</a:t>
            </a:r>
            <a:r>
              <a:rPr lang="en-US" altLang="zh-CN" sz="2800" b="1" baseline="-25000">
                <a:solidFill>
                  <a:srgbClr val="B2B2B2"/>
                </a:solidFill>
                <a:latin typeface="楷体_GB2312" pitchFamily="49" charset="-122"/>
                <a:ea typeface="楷体_GB2312" pitchFamily="49" charset="-122"/>
              </a:rPr>
              <a:t>j</a:t>
            </a:r>
            <a:r>
              <a:rPr lang="zh-CN" altLang="en-US" sz="2800" b="1">
                <a:solidFill>
                  <a:srgbClr val="B2B2B2"/>
                </a:solidFill>
                <a:latin typeface="楷体_GB2312" pitchFamily="49" charset="-122"/>
                <a:ea typeface="楷体_GB2312" pitchFamily="49" charset="-122"/>
              </a:rPr>
              <a:t>邻接，则   与    邻接；</a:t>
            </a:r>
          </a:p>
          <a:p>
            <a:pPr marL="533400" indent="-533400" algn="just">
              <a:lnSpc>
                <a:spcPct val="130000"/>
              </a:lnSpc>
              <a:buClr>
                <a:srgbClr val="B2B2B2"/>
              </a:buClr>
              <a:buFont typeface="Wingdings" pitchFamily="2" charset="2"/>
              <a:buAutoNum type="circleNumDbPlain" startAt="2"/>
            </a:pPr>
            <a:r>
              <a:rPr lang="zh-CN" altLang="en-US" sz="2800" b="1">
                <a:solidFill>
                  <a:srgbClr val="B2B2B2"/>
                </a:solidFill>
                <a:latin typeface="楷体_GB2312" pitchFamily="49" charset="-122"/>
                <a:ea typeface="楷体_GB2312" pitchFamily="49" charset="-122"/>
              </a:rPr>
              <a:t>若</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中有一条边</a:t>
            </a:r>
            <a:r>
              <a:rPr lang="en-US" altLang="zh-CN" sz="2800" b="1">
                <a:solidFill>
                  <a:srgbClr val="B2B2B2"/>
                </a:solidFill>
                <a:latin typeface="楷体_GB2312" pitchFamily="49" charset="-122"/>
                <a:ea typeface="楷体_GB2312" pitchFamily="49" charset="-122"/>
              </a:rPr>
              <a:t>e</a:t>
            </a:r>
            <a:r>
              <a:rPr lang="zh-CN" altLang="en-US" sz="2800" b="1">
                <a:solidFill>
                  <a:srgbClr val="B2B2B2"/>
                </a:solidFill>
                <a:latin typeface="楷体_GB2312" pitchFamily="49" charset="-122"/>
                <a:ea typeface="楷体_GB2312" pitchFamily="49" charset="-122"/>
              </a:rPr>
              <a:t>只是面</a:t>
            </a:r>
            <a:r>
              <a:rPr lang="en-US" altLang="zh-CN" sz="2800" b="1">
                <a:solidFill>
                  <a:srgbClr val="B2B2B2"/>
                </a:solidFill>
                <a:latin typeface="楷体_GB2312" pitchFamily="49" charset="-122"/>
                <a:ea typeface="楷体_GB2312" pitchFamily="49" charset="-122"/>
              </a:rPr>
              <a:t>F</a:t>
            </a:r>
            <a:r>
              <a:rPr lang="en-US" altLang="zh-CN" sz="2800" b="1" baseline="-25000">
                <a:solidFill>
                  <a:srgbClr val="B2B2B2"/>
                </a:solidFill>
                <a:latin typeface="楷体_GB2312" pitchFamily="49" charset="-122"/>
                <a:ea typeface="楷体_GB2312" pitchFamily="49" charset="-122"/>
              </a:rPr>
              <a:t>i</a:t>
            </a:r>
            <a:r>
              <a:rPr lang="zh-CN" altLang="en-US" sz="2800" b="1">
                <a:solidFill>
                  <a:srgbClr val="B2B2B2"/>
                </a:solidFill>
                <a:latin typeface="楷体_GB2312" pitchFamily="49" charset="-122"/>
                <a:ea typeface="楷体_GB2312" pitchFamily="49" charset="-122"/>
              </a:rPr>
              <a:t>的边界，则   有一环。</a:t>
            </a:r>
          </a:p>
          <a:p>
            <a:pPr marL="533400" indent="-5334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则称</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为是</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的对偶图。</a:t>
            </a:r>
          </a:p>
        </p:txBody>
      </p:sp>
      <p:graphicFrame>
        <p:nvGraphicFramePr>
          <p:cNvPr id="178183" name="Object 7"/>
          <p:cNvGraphicFramePr>
            <a:graphicFrameLocks noGrp="1" noChangeAspect="1"/>
          </p:cNvGraphicFramePr>
          <p:nvPr>
            <p:ph idx="1"/>
          </p:nvPr>
        </p:nvGraphicFramePr>
        <p:xfrm>
          <a:off x="7404100" y="2349500"/>
          <a:ext cx="1538288" cy="530225"/>
        </p:xfrm>
        <a:graphic>
          <a:graphicData uri="http://schemas.openxmlformats.org/presentationml/2006/ole">
            <mc:AlternateContent xmlns:mc="http://schemas.openxmlformats.org/markup-compatibility/2006">
              <mc:Choice xmlns:v="urn:schemas-microsoft-com:vml" Requires="v">
                <p:oleObj spid="_x0000_s178194" name="Equation" r:id="rId3" imgW="736560" imgH="253800" progId="Equation.DSMT4">
                  <p:embed/>
                </p:oleObj>
              </mc:Choice>
              <mc:Fallback>
                <p:oleObj name="Equation" r:id="rId3" imgW="736560" imgH="253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100" y="2349500"/>
                        <a:ext cx="153828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E9787447-C4FD-434A-993E-8FA015D5010D}" type="datetime1">
              <a:rPr lang="zh-CN" altLang="en-US"/>
              <a:pPr/>
              <a:t>2017/11/27</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138ACBBD-BE6D-4D08-A45D-205CEB49FA19}" type="slidenum">
              <a:rPr lang="en-US" altLang="zh-CN"/>
              <a:pPr/>
              <a:t>41</a:t>
            </a:fld>
            <a:r>
              <a:rPr lang="en-US" altLang="zh-CN"/>
              <a:t>/57</a:t>
            </a:r>
          </a:p>
        </p:txBody>
      </p:sp>
      <p:sp>
        <p:nvSpPr>
          <p:cNvPr id="231426" name="Rectangle 2"/>
          <p:cNvSpPr>
            <a:spLocks noGrp="1" noChangeArrowheads="1"/>
          </p:cNvSpPr>
          <p:nvPr>
            <p:ph type="title"/>
          </p:nvPr>
        </p:nvSpPr>
        <p:spPr/>
        <p:txBody>
          <a:bodyPr/>
          <a:lstStyle/>
          <a:p>
            <a:r>
              <a:rPr lang="zh-CN" altLang="en-US">
                <a:solidFill>
                  <a:srgbClr val="FF0000"/>
                </a:solidFill>
              </a:rPr>
              <a:t>对偶图</a:t>
            </a:r>
          </a:p>
        </p:txBody>
      </p:sp>
      <p:sp>
        <p:nvSpPr>
          <p:cNvPr id="231427" name="Rectangle 3"/>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12.3</a:t>
            </a:r>
            <a:r>
              <a:rPr lang="zh-CN" altLang="en-US" sz="2800" b="1">
                <a:latin typeface="楷体_GB2312" pitchFamily="49" charset="-122"/>
                <a:ea typeface="楷体_GB2312" pitchFamily="49" charset="-122"/>
              </a:rPr>
              <a:t>　若图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&lt;V,E&gt;</a:t>
            </a:r>
            <a:r>
              <a:rPr lang="zh-CN" altLang="en-US" sz="2800" b="1">
                <a:latin typeface="楷体_GB2312" pitchFamily="49" charset="-122"/>
                <a:ea typeface="楷体_GB2312" pitchFamily="49" charset="-122"/>
              </a:rPr>
              <a:t>是一个平面图，构造图 </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&lt;V</a:t>
            </a:r>
            <a:r>
              <a:rPr lang="en-US" altLang="zh-CN" sz="2800" b="1" baseline="30000">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en-US" altLang="zh-CN" sz="2800" b="1" baseline="30000">
                <a:latin typeface="楷体_GB2312" pitchFamily="49" charset="-122"/>
                <a:ea typeface="楷体_GB2312" pitchFamily="49" charset="-122"/>
              </a:rPr>
              <a:t>*</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如下：</a:t>
            </a:r>
          </a:p>
          <a:p>
            <a:pPr marL="533400" indent="-533400" algn="just">
              <a:lnSpc>
                <a:spcPct val="130000"/>
              </a:lnSpc>
              <a:buClr>
                <a:srgbClr val="FF00FF"/>
              </a:buClr>
              <a:buFont typeface="Wingdings" pitchFamily="2" charset="2"/>
              <a:buAutoNum type="circleNumDbPlain"/>
            </a:pP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的面</a:t>
            </a:r>
            <a:r>
              <a:rPr lang="en-US" altLang="zh-CN" sz="2800" b="1">
                <a:latin typeface="楷体_GB2312" pitchFamily="49" charset="-122"/>
                <a:ea typeface="楷体_GB2312" pitchFamily="49" charset="-122"/>
              </a:rPr>
              <a:t>F</a:t>
            </a:r>
            <a:r>
              <a:rPr lang="en-US" altLang="zh-CN" sz="2800" b="1" baseline="-25000">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F</a:t>
            </a:r>
            <a:r>
              <a:rPr lang="en-US" altLang="zh-CN" sz="2800" b="1" baseline="-25000">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F</a:t>
            </a:r>
            <a:r>
              <a:rPr lang="en-US" altLang="zh-CN" sz="2800" b="1" baseline="-25000">
                <a:latin typeface="楷体_GB2312" pitchFamily="49" charset="-122"/>
                <a:ea typeface="楷体_GB2312" pitchFamily="49" charset="-122"/>
              </a:rPr>
              <a:t>f</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V</a:t>
            </a:r>
            <a:r>
              <a:rPr lang="en-US" altLang="zh-CN" sz="2800" b="1" baseline="30000">
                <a:latin typeface="楷体_GB2312" pitchFamily="49" charset="-122"/>
                <a:ea typeface="楷体_GB2312" pitchFamily="49" charset="-122"/>
              </a:rPr>
              <a:t>*</a:t>
            </a:r>
            <a:r>
              <a:rPr lang="zh-CN" altLang="en-US" sz="2800" b="1">
                <a:latin typeface="楷体_GB2312" pitchFamily="49" charset="-122"/>
                <a:ea typeface="楷体_GB2312" pitchFamily="49" charset="-122"/>
              </a:rPr>
              <a:t>中的结点</a:t>
            </a:r>
          </a:p>
          <a:p>
            <a:pPr marL="533400" indent="-533400" algn="just">
              <a:lnSpc>
                <a:spcPct val="130000"/>
              </a:lnSpc>
              <a:buClr>
                <a:srgbClr val="00FF00"/>
              </a:buClr>
              <a:buFont typeface="Wingdings" pitchFamily="2" charset="2"/>
              <a:buNone/>
            </a:pPr>
            <a:r>
              <a:rPr lang="zh-CN" altLang="en-US" sz="2800" b="1">
                <a:latin typeface="楷体_GB2312" pitchFamily="49" charset="-122"/>
                <a:ea typeface="楷体_GB2312" pitchFamily="49" charset="-122"/>
              </a:rPr>
              <a:t>    一一对应；</a:t>
            </a:r>
          </a:p>
          <a:p>
            <a:pPr marL="533400" indent="-533400" algn="just">
              <a:lnSpc>
                <a:spcPct val="130000"/>
              </a:lnSpc>
              <a:buClr>
                <a:srgbClr val="FF00FF"/>
              </a:buClr>
              <a:buFont typeface="Wingdings" pitchFamily="2" charset="2"/>
              <a:buAutoNum type="circleNumDbPlain" startAt="2"/>
            </a:pPr>
            <a:r>
              <a:rPr lang="zh-CN" altLang="en-US" sz="2800" b="1">
                <a:solidFill>
                  <a:srgbClr val="0000FF"/>
                </a:solidFill>
                <a:latin typeface="楷体_GB2312" pitchFamily="49" charset="-122"/>
                <a:ea typeface="楷体_GB2312" pitchFamily="49" charset="-122"/>
              </a:rPr>
              <a:t>若面</a:t>
            </a:r>
            <a:r>
              <a:rPr lang="en-US" altLang="zh-CN" sz="2800" b="1">
                <a:solidFill>
                  <a:srgbClr val="0000FF"/>
                </a:solidFill>
                <a:latin typeface="楷体_GB2312" pitchFamily="49" charset="-122"/>
                <a:ea typeface="楷体_GB2312" pitchFamily="49" charset="-122"/>
              </a:rPr>
              <a:t>F</a:t>
            </a:r>
            <a:r>
              <a:rPr lang="en-US" altLang="zh-CN" sz="2800" b="1" baseline="-25000">
                <a:solidFill>
                  <a:srgbClr val="0000FF"/>
                </a:solidFill>
                <a:latin typeface="楷体_GB2312" pitchFamily="49" charset="-122"/>
                <a:ea typeface="楷体_GB2312" pitchFamily="49" charset="-122"/>
              </a:rPr>
              <a:t>i</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F</a:t>
            </a:r>
            <a:r>
              <a:rPr lang="en-US" altLang="zh-CN" sz="2800" b="1" baseline="-25000">
                <a:solidFill>
                  <a:srgbClr val="0000FF"/>
                </a:solidFill>
                <a:latin typeface="楷体_GB2312" pitchFamily="49" charset="-122"/>
                <a:ea typeface="楷体_GB2312" pitchFamily="49" charset="-122"/>
              </a:rPr>
              <a:t>j</a:t>
            </a:r>
            <a:r>
              <a:rPr lang="zh-CN" altLang="en-US" sz="2800" b="1">
                <a:solidFill>
                  <a:srgbClr val="0000FF"/>
                </a:solidFill>
                <a:latin typeface="楷体_GB2312" pitchFamily="49" charset="-122"/>
                <a:ea typeface="楷体_GB2312" pitchFamily="49" charset="-122"/>
              </a:rPr>
              <a:t>邻接，则   与    邻接；</a:t>
            </a:r>
          </a:p>
          <a:p>
            <a:pPr marL="533400" indent="-533400" algn="just">
              <a:lnSpc>
                <a:spcPct val="130000"/>
              </a:lnSpc>
              <a:buClr>
                <a:srgbClr val="B2B2B2"/>
              </a:buClr>
              <a:buFont typeface="Wingdings" pitchFamily="2" charset="2"/>
              <a:buAutoNum type="circleNumDbPlain" startAt="2"/>
            </a:pPr>
            <a:r>
              <a:rPr lang="zh-CN" altLang="en-US" sz="2800" b="1">
                <a:solidFill>
                  <a:srgbClr val="B2B2B2"/>
                </a:solidFill>
                <a:latin typeface="楷体_GB2312" pitchFamily="49" charset="-122"/>
                <a:ea typeface="楷体_GB2312" pitchFamily="49" charset="-122"/>
              </a:rPr>
              <a:t>若</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中有一条边</a:t>
            </a:r>
            <a:r>
              <a:rPr lang="en-US" altLang="zh-CN" sz="2800" b="1">
                <a:solidFill>
                  <a:srgbClr val="B2B2B2"/>
                </a:solidFill>
                <a:latin typeface="楷体_GB2312" pitchFamily="49" charset="-122"/>
                <a:ea typeface="楷体_GB2312" pitchFamily="49" charset="-122"/>
              </a:rPr>
              <a:t>e</a:t>
            </a:r>
            <a:r>
              <a:rPr lang="zh-CN" altLang="en-US" sz="2800" b="1">
                <a:solidFill>
                  <a:srgbClr val="B2B2B2"/>
                </a:solidFill>
                <a:latin typeface="楷体_GB2312" pitchFamily="49" charset="-122"/>
                <a:ea typeface="楷体_GB2312" pitchFamily="49" charset="-122"/>
              </a:rPr>
              <a:t>只是面</a:t>
            </a:r>
            <a:r>
              <a:rPr lang="en-US" altLang="zh-CN" sz="2800" b="1">
                <a:solidFill>
                  <a:srgbClr val="B2B2B2"/>
                </a:solidFill>
                <a:latin typeface="楷体_GB2312" pitchFamily="49" charset="-122"/>
                <a:ea typeface="楷体_GB2312" pitchFamily="49" charset="-122"/>
              </a:rPr>
              <a:t>F</a:t>
            </a:r>
            <a:r>
              <a:rPr lang="en-US" altLang="zh-CN" sz="2800" b="1" baseline="-25000">
                <a:solidFill>
                  <a:srgbClr val="B2B2B2"/>
                </a:solidFill>
                <a:latin typeface="楷体_GB2312" pitchFamily="49" charset="-122"/>
                <a:ea typeface="楷体_GB2312" pitchFamily="49" charset="-122"/>
              </a:rPr>
              <a:t>i</a:t>
            </a:r>
            <a:r>
              <a:rPr lang="zh-CN" altLang="en-US" sz="2800" b="1">
                <a:solidFill>
                  <a:srgbClr val="B2B2B2"/>
                </a:solidFill>
                <a:latin typeface="楷体_GB2312" pitchFamily="49" charset="-122"/>
                <a:ea typeface="楷体_GB2312" pitchFamily="49" charset="-122"/>
              </a:rPr>
              <a:t>的边界，则   有一环。</a:t>
            </a:r>
          </a:p>
          <a:p>
            <a:pPr marL="533400" indent="-533400" algn="just">
              <a:lnSpc>
                <a:spcPct val="130000"/>
              </a:lnSpc>
              <a:buClr>
                <a:srgbClr val="B2B2B2"/>
              </a:buClr>
              <a:buFont typeface="Wingdings" pitchFamily="2" charset="2"/>
              <a:buNone/>
            </a:pPr>
            <a:r>
              <a:rPr lang="zh-CN" altLang="en-US" sz="2800" b="1">
                <a:solidFill>
                  <a:srgbClr val="B2B2B2"/>
                </a:solidFill>
                <a:latin typeface="楷体_GB2312" pitchFamily="49" charset="-122"/>
                <a:ea typeface="楷体_GB2312" pitchFamily="49" charset="-122"/>
              </a:rPr>
              <a:t>   则称</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为是</a:t>
            </a:r>
            <a:r>
              <a:rPr lang="en-US" altLang="zh-CN" sz="2800" b="1">
                <a:solidFill>
                  <a:srgbClr val="B2B2B2"/>
                </a:solidFill>
                <a:latin typeface="楷体_GB2312" pitchFamily="49" charset="-122"/>
                <a:ea typeface="楷体_GB2312" pitchFamily="49" charset="-122"/>
              </a:rPr>
              <a:t>G</a:t>
            </a:r>
            <a:r>
              <a:rPr lang="zh-CN" altLang="en-US" sz="2800" b="1">
                <a:solidFill>
                  <a:srgbClr val="B2B2B2"/>
                </a:solidFill>
                <a:latin typeface="楷体_GB2312" pitchFamily="49" charset="-122"/>
                <a:ea typeface="楷体_GB2312" pitchFamily="49" charset="-122"/>
              </a:rPr>
              <a:t>的对偶图。</a:t>
            </a:r>
          </a:p>
        </p:txBody>
      </p:sp>
      <p:graphicFrame>
        <p:nvGraphicFramePr>
          <p:cNvPr id="231428" name="Object 4"/>
          <p:cNvGraphicFramePr>
            <a:graphicFrameLocks noGrp="1" noChangeAspect="1"/>
          </p:cNvGraphicFramePr>
          <p:nvPr>
            <p:ph idx="1"/>
          </p:nvPr>
        </p:nvGraphicFramePr>
        <p:xfrm>
          <a:off x="7404100" y="2349500"/>
          <a:ext cx="1538288" cy="530225"/>
        </p:xfrm>
        <a:graphic>
          <a:graphicData uri="http://schemas.openxmlformats.org/presentationml/2006/ole">
            <mc:AlternateContent xmlns:mc="http://schemas.openxmlformats.org/markup-compatibility/2006">
              <mc:Choice xmlns:v="urn:schemas-microsoft-com:vml" Requires="v">
                <p:oleObj spid="_x0000_s231438" name="Equation" r:id="rId3" imgW="736560" imgH="253800" progId="Equation.DSMT4">
                  <p:embed/>
                </p:oleObj>
              </mc:Choice>
              <mc:Fallback>
                <p:oleObj name="Equation" r:id="rId3" imgW="73656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100" y="2349500"/>
                        <a:ext cx="153828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14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338" y="3429000"/>
            <a:ext cx="311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963" y="3429000"/>
            <a:ext cx="32861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188" y="4005263"/>
            <a:ext cx="311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21E99AD8-9640-4D30-A4E1-E30CA8B3D392}" type="datetime1">
              <a:rPr lang="zh-CN" altLang="en-US"/>
              <a:pPr/>
              <a:t>2017/11/27</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C2FFEE8D-9E86-4B00-B444-9AF8743F8690}" type="slidenum">
              <a:rPr lang="en-US" altLang="zh-CN"/>
              <a:pPr/>
              <a:t>42</a:t>
            </a:fld>
            <a:r>
              <a:rPr lang="en-US" altLang="zh-CN"/>
              <a:t>/57</a:t>
            </a:r>
          </a:p>
        </p:txBody>
      </p:sp>
      <p:sp>
        <p:nvSpPr>
          <p:cNvPr id="230402" name="Rectangle 2"/>
          <p:cNvSpPr>
            <a:spLocks noGrp="1" noChangeArrowheads="1"/>
          </p:cNvSpPr>
          <p:nvPr>
            <p:ph type="title"/>
          </p:nvPr>
        </p:nvSpPr>
        <p:spPr/>
        <p:txBody>
          <a:bodyPr/>
          <a:lstStyle/>
          <a:p>
            <a:r>
              <a:rPr lang="zh-CN" altLang="en-US">
                <a:solidFill>
                  <a:srgbClr val="FF0000"/>
                </a:solidFill>
              </a:rPr>
              <a:t>对偶图</a:t>
            </a:r>
          </a:p>
        </p:txBody>
      </p:sp>
      <p:sp>
        <p:nvSpPr>
          <p:cNvPr id="230403" name="Rectangle 3"/>
          <p:cNvSpPr>
            <a:spLocks noChangeArrowheads="1"/>
          </p:cNvSpPr>
          <p:nvPr/>
        </p:nvSpPr>
        <p:spPr bwMode="auto">
          <a:xfrm>
            <a:off x="1042988" y="1125538"/>
            <a:ext cx="777398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定义</a:t>
            </a:r>
            <a:r>
              <a:rPr lang="en-US" altLang="zh-CN" sz="2800" b="1" dirty="0">
                <a:solidFill>
                  <a:srgbClr val="CC00CC"/>
                </a:solidFill>
                <a:latin typeface="楷体_GB2312" pitchFamily="49" charset="-122"/>
                <a:ea typeface="楷体_GB2312" pitchFamily="49" charset="-122"/>
              </a:rPr>
              <a:t>12.3</a:t>
            </a:r>
            <a:r>
              <a:rPr lang="zh-CN" altLang="en-US" sz="2800" b="1" dirty="0">
                <a:latin typeface="楷体_GB2312" pitchFamily="49" charset="-122"/>
                <a:ea typeface="楷体_GB2312" pitchFamily="49" charset="-122"/>
              </a:rPr>
              <a:t>　若图</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&lt;V,E&gt;</a:t>
            </a:r>
            <a:r>
              <a:rPr lang="zh-CN" altLang="en-US" sz="2800" b="1" dirty="0">
                <a:latin typeface="楷体_GB2312" pitchFamily="49" charset="-122"/>
                <a:ea typeface="楷体_GB2312" pitchFamily="49" charset="-122"/>
              </a:rPr>
              <a:t>是一个平面图，构造图 </a:t>
            </a:r>
            <a:r>
              <a:rPr lang="en-US" altLang="zh-CN" sz="2800" b="1" dirty="0">
                <a:latin typeface="楷体_GB2312" pitchFamily="49" charset="-122"/>
                <a:ea typeface="楷体_GB2312" pitchFamily="49" charset="-122"/>
              </a:rPr>
              <a:t>G</a:t>
            </a:r>
            <a:r>
              <a:rPr lang="en-US" altLang="zh-CN" sz="2800" b="1" baseline="30000"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&lt;V</a:t>
            </a:r>
            <a:r>
              <a:rPr lang="en-US" altLang="zh-CN" sz="2800" b="1" baseline="30000"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E</a:t>
            </a:r>
            <a:r>
              <a:rPr lang="en-US" altLang="zh-CN" sz="2800" b="1" baseline="30000"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&gt;</a:t>
            </a:r>
            <a:r>
              <a:rPr lang="zh-CN" altLang="en-US" sz="2800" b="1" dirty="0">
                <a:latin typeface="楷体_GB2312" pitchFamily="49" charset="-122"/>
                <a:ea typeface="楷体_GB2312" pitchFamily="49" charset="-122"/>
              </a:rPr>
              <a:t>如下：</a:t>
            </a:r>
          </a:p>
          <a:p>
            <a:pPr marL="533400" indent="-533400" algn="just">
              <a:lnSpc>
                <a:spcPct val="130000"/>
              </a:lnSpc>
              <a:buClr>
                <a:srgbClr val="FF00FF"/>
              </a:buClr>
              <a:buFont typeface="Wingdings" pitchFamily="2" charset="2"/>
              <a:buAutoNum type="circleNumDbPlain"/>
            </a:pP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的面</a:t>
            </a:r>
            <a:r>
              <a:rPr lang="en-US" altLang="zh-CN" sz="2800" b="1" dirty="0">
                <a:latin typeface="楷体_GB2312" pitchFamily="49" charset="-122"/>
                <a:ea typeface="楷体_GB2312" pitchFamily="49" charset="-122"/>
              </a:rPr>
              <a:t>F</a:t>
            </a:r>
            <a:r>
              <a:rPr lang="en-US" altLang="zh-CN" sz="2800" b="1" baseline="-25000"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F</a:t>
            </a:r>
            <a:r>
              <a:rPr lang="en-US" altLang="zh-CN" sz="2800" b="1" baseline="-25000"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F</a:t>
            </a:r>
            <a:r>
              <a:rPr lang="en-US" altLang="zh-CN" sz="2800" b="1" baseline="-25000" dirty="0" err="1">
                <a:latin typeface="楷体_GB2312" pitchFamily="49" charset="-122"/>
                <a:ea typeface="楷体_GB2312" pitchFamily="49" charset="-122"/>
              </a:rPr>
              <a:t>f</a:t>
            </a:r>
            <a:r>
              <a:rPr lang="zh-CN" altLang="en-US" sz="2800" b="1" dirty="0">
                <a:latin typeface="楷体_GB2312" pitchFamily="49" charset="-122"/>
                <a:ea typeface="楷体_GB2312" pitchFamily="49" charset="-122"/>
              </a:rPr>
              <a:t>与</a:t>
            </a:r>
            <a:r>
              <a:rPr lang="en-US" altLang="zh-CN" sz="2800" b="1" dirty="0">
                <a:latin typeface="楷体_GB2312" pitchFamily="49" charset="-122"/>
                <a:ea typeface="楷体_GB2312" pitchFamily="49" charset="-122"/>
              </a:rPr>
              <a:t>V</a:t>
            </a:r>
            <a:r>
              <a:rPr lang="en-US" altLang="zh-CN" sz="2800" b="1" baseline="30000"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中的结点</a:t>
            </a:r>
          </a:p>
          <a:p>
            <a:pPr marL="533400" indent="-533400" algn="just">
              <a:lnSpc>
                <a:spcPct val="130000"/>
              </a:lnSpc>
              <a:buClr>
                <a:srgbClr val="00FF00"/>
              </a:buClr>
              <a:buFont typeface="Wingdings" pitchFamily="2" charset="2"/>
              <a:buNone/>
            </a:pPr>
            <a:r>
              <a:rPr lang="zh-CN" altLang="en-US" sz="2800" b="1" dirty="0">
                <a:latin typeface="楷体_GB2312" pitchFamily="49" charset="-122"/>
                <a:ea typeface="楷体_GB2312" pitchFamily="49" charset="-122"/>
              </a:rPr>
              <a:t>    一一对应；</a:t>
            </a:r>
          </a:p>
          <a:p>
            <a:pPr marL="533400" indent="-533400" algn="just">
              <a:lnSpc>
                <a:spcPct val="130000"/>
              </a:lnSpc>
              <a:buClr>
                <a:srgbClr val="FF00FF"/>
              </a:buClr>
              <a:buFont typeface="Wingdings" pitchFamily="2" charset="2"/>
              <a:buAutoNum type="circleNumDbPlain" startAt="2"/>
            </a:pPr>
            <a:r>
              <a:rPr lang="zh-CN" altLang="en-US" sz="2800" b="1" dirty="0">
                <a:latin typeface="楷体_GB2312" pitchFamily="49" charset="-122"/>
                <a:ea typeface="楷体_GB2312" pitchFamily="49" charset="-122"/>
              </a:rPr>
              <a:t>若面</a:t>
            </a:r>
            <a:r>
              <a:rPr lang="en-US" altLang="zh-CN" sz="2800" b="1" dirty="0">
                <a:latin typeface="楷体_GB2312" pitchFamily="49" charset="-122"/>
                <a:ea typeface="楷体_GB2312" pitchFamily="49" charset="-122"/>
              </a:rPr>
              <a:t>F</a:t>
            </a:r>
            <a:r>
              <a:rPr lang="en-US" altLang="zh-CN" sz="2800" b="1" baseline="-25000" dirty="0">
                <a:latin typeface="楷体_GB2312" pitchFamily="49" charset="-122"/>
                <a:ea typeface="楷体_GB2312" pitchFamily="49" charset="-122"/>
              </a:rPr>
              <a:t>i</a:t>
            </a:r>
            <a:r>
              <a:rPr lang="zh-CN" altLang="en-US" sz="2800" b="1" dirty="0">
                <a:latin typeface="楷体_GB2312" pitchFamily="49" charset="-122"/>
                <a:ea typeface="楷体_GB2312" pitchFamily="49" charset="-122"/>
              </a:rPr>
              <a:t>和</a:t>
            </a:r>
            <a:r>
              <a:rPr lang="en-US" altLang="zh-CN" sz="2800" b="1" dirty="0" err="1">
                <a:latin typeface="楷体_GB2312" pitchFamily="49" charset="-122"/>
                <a:ea typeface="楷体_GB2312" pitchFamily="49" charset="-122"/>
              </a:rPr>
              <a:t>F</a:t>
            </a:r>
            <a:r>
              <a:rPr lang="en-US" altLang="zh-CN" sz="2800" b="1" baseline="-25000" dirty="0" err="1">
                <a:latin typeface="楷体_GB2312" pitchFamily="49" charset="-122"/>
                <a:ea typeface="楷体_GB2312" pitchFamily="49" charset="-122"/>
              </a:rPr>
              <a:t>j</a:t>
            </a:r>
            <a:r>
              <a:rPr lang="zh-CN" altLang="en-US" sz="2800" b="1" dirty="0">
                <a:latin typeface="楷体_GB2312" pitchFamily="49" charset="-122"/>
                <a:ea typeface="楷体_GB2312" pitchFamily="49" charset="-122"/>
              </a:rPr>
              <a:t>邻接，则   与    邻接；</a:t>
            </a:r>
          </a:p>
          <a:p>
            <a:pPr marL="533400" indent="-533400" algn="just">
              <a:lnSpc>
                <a:spcPct val="130000"/>
              </a:lnSpc>
              <a:buClr>
                <a:srgbClr val="FF00FF"/>
              </a:buClr>
              <a:buFont typeface="Wingdings" pitchFamily="2" charset="2"/>
              <a:buAutoNum type="circleNumDbPlain" startAt="2"/>
            </a:pPr>
            <a:r>
              <a:rPr lang="zh-CN" altLang="en-US" sz="2800" b="1" dirty="0">
                <a:solidFill>
                  <a:srgbClr val="0000FF"/>
                </a:solidFill>
                <a:latin typeface="楷体_GB2312" pitchFamily="49" charset="-122"/>
                <a:ea typeface="楷体_GB2312" pitchFamily="49" charset="-122"/>
              </a:rPr>
              <a:t>若</a:t>
            </a:r>
            <a:r>
              <a:rPr lang="en-US" altLang="zh-CN" sz="2800" b="1" dirty="0">
                <a:solidFill>
                  <a:srgbClr val="0000FF"/>
                </a:solidFill>
                <a:latin typeface="楷体_GB2312" pitchFamily="49" charset="-122"/>
                <a:ea typeface="楷体_GB2312" pitchFamily="49" charset="-122"/>
              </a:rPr>
              <a:t>G</a:t>
            </a:r>
            <a:r>
              <a:rPr lang="zh-CN" altLang="en-US" sz="2800" b="1" dirty="0">
                <a:solidFill>
                  <a:srgbClr val="0000FF"/>
                </a:solidFill>
                <a:latin typeface="楷体_GB2312" pitchFamily="49" charset="-122"/>
                <a:ea typeface="楷体_GB2312" pitchFamily="49" charset="-122"/>
              </a:rPr>
              <a:t>中有一条边</a:t>
            </a:r>
            <a:r>
              <a:rPr lang="en-US" altLang="zh-CN" sz="2800" b="1" dirty="0">
                <a:solidFill>
                  <a:srgbClr val="0000FF"/>
                </a:solidFill>
                <a:latin typeface="楷体_GB2312" pitchFamily="49" charset="-122"/>
                <a:ea typeface="楷体_GB2312" pitchFamily="49" charset="-122"/>
              </a:rPr>
              <a:t>e</a:t>
            </a:r>
            <a:r>
              <a:rPr lang="zh-CN" altLang="en-US" sz="2800" b="1" dirty="0">
                <a:solidFill>
                  <a:srgbClr val="FF00FF"/>
                </a:solidFill>
                <a:latin typeface="楷体_GB2312" pitchFamily="49" charset="-122"/>
                <a:ea typeface="楷体_GB2312" pitchFamily="49" charset="-122"/>
              </a:rPr>
              <a:t>只是</a:t>
            </a:r>
            <a:r>
              <a:rPr lang="zh-CN" altLang="en-US" sz="2800" b="1" dirty="0">
                <a:solidFill>
                  <a:srgbClr val="0000FF"/>
                </a:solidFill>
                <a:latin typeface="楷体_GB2312" pitchFamily="49" charset="-122"/>
                <a:ea typeface="楷体_GB2312" pitchFamily="49" charset="-122"/>
              </a:rPr>
              <a:t>面</a:t>
            </a:r>
            <a:r>
              <a:rPr lang="en-US" altLang="zh-CN" sz="2800" b="1" dirty="0">
                <a:solidFill>
                  <a:srgbClr val="0000FF"/>
                </a:solidFill>
                <a:latin typeface="楷体_GB2312" pitchFamily="49" charset="-122"/>
                <a:ea typeface="楷体_GB2312" pitchFamily="49" charset="-122"/>
              </a:rPr>
              <a:t>F</a:t>
            </a:r>
            <a:r>
              <a:rPr lang="en-US" altLang="zh-CN" sz="2800" b="1" baseline="-25000" dirty="0">
                <a:solidFill>
                  <a:srgbClr val="0000FF"/>
                </a:solidFill>
                <a:latin typeface="楷体_GB2312" pitchFamily="49" charset="-122"/>
                <a:ea typeface="楷体_GB2312" pitchFamily="49" charset="-122"/>
              </a:rPr>
              <a:t>i</a:t>
            </a:r>
            <a:r>
              <a:rPr lang="zh-CN" altLang="en-US" sz="2800" b="1" dirty="0">
                <a:solidFill>
                  <a:srgbClr val="0000FF"/>
                </a:solidFill>
                <a:latin typeface="楷体_GB2312" pitchFamily="49" charset="-122"/>
                <a:ea typeface="楷体_GB2312" pitchFamily="49" charset="-122"/>
              </a:rPr>
              <a:t>的边界，则   有一环。</a:t>
            </a:r>
          </a:p>
          <a:p>
            <a:pPr marL="533400" indent="-533400" algn="just">
              <a:lnSpc>
                <a:spcPct val="130000"/>
              </a:lnSpc>
              <a:buClr>
                <a:srgbClr val="00FF00"/>
              </a:buClr>
              <a:buFont typeface="Wingdings" pitchFamily="2" charset="2"/>
              <a:buNone/>
            </a:pPr>
            <a:r>
              <a:rPr lang="zh-CN" altLang="en-US" sz="2800" b="1" dirty="0">
                <a:latin typeface="楷体_GB2312" pitchFamily="49" charset="-122"/>
                <a:ea typeface="楷体_GB2312" pitchFamily="49" charset="-122"/>
              </a:rPr>
              <a:t>   </a:t>
            </a:r>
            <a:r>
              <a:rPr lang="zh-CN" altLang="en-US" sz="2800" b="1" dirty="0">
                <a:solidFill>
                  <a:srgbClr val="FF00FF"/>
                </a:solidFill>
                <a:latin typeface="楷体_GB2312" pitchFamily="49" charset="-122"/>
                <a:ea typeface="楷体_GB2312" pitchFamily="49" charset="-122"/>
              </a:rPr>
              <a:t>则称</a:t>
            </a:r>
            <a:r>
              <a:rPr lang="en-US" altLang="zh-CN" sz="2800" b="1" dirty="0" smtClean="0">
                <a:solidFill>
                  <a:srgbClr val="FF00FF"/>
                </a:solidFill>
                <a:latin typeface="楷体_GB2312" pitchFamily="49" charset="-122"/>
                <a:ea typeface="楷体_GB2312" pitchFamily="49" charset="-122"/>
              </a:rPr>
              <a:t>G</a:t>
            </a:r>
            <a:r>
              <a:rPr lang="en-US" altLang="zh-CN" sz="2800" b="1" baseline="30000" dirty="0" smtClean="0">
                <a:solidFill>
                  <a:srgbClr val="FF00FF"/>
                </a:solidFill>
                <a:latin typeface="楷体_GB2312" pitchFamily="49" charset="-122"/>
                <a:ea typeface="楷体_GB2312" pitchFamily="49" charset="-122"/>
              </a:rPr>
              <a:t>*</a:t>
            </a:r>
            <a:r>
              <a:rPr lang="zh-CN" altLang="en-US" sz="2800" b="1" dirty="0" smtClean="0">
                <a:solidFill>
                  <a:srgbClr val="FF00FF"/>
                </a:solidFill>
                <a:latin typeface="楷体_GB2312" pitchFamily="49" charset="-122"/>
                <a:ea typeface="楷体_GB2312" pitchFamily="49" charset="-122"/>
              </a:rPr>
              <a:t>为</a:t>
            </a:r>
            <a:r>
              <a:rPr lang="zh-CN" altLang="en-US" sz="2800" b="1" dirty="0">
                <a:solidFill>
                  <a:srgbClr val="FF00FF"/>
                </a:solidFill>
                <a:latin typeface="楷体_GB2312" pitchFamily="49" charset="-122"/>
                <a:ea typeface="楷体_GB2312" pitchFamily="49" charset="-122"/>
              </a:rPr>
              <a:t>是</a:t>
            </a:r>
            <a:r>
              <a:rPr lang="en-US" altLang="zh-CN" sz="2800" b="1" dirty="0">
                <a:solidFill>
                  <a:srgbClr val="FF00FF"/>
                </a:solidFill>
                <a:latin typeface="楷体_GB2312" pitchFamily="49" charset="-122"/>
                <a:ea typeface="楷体_GB2312" pitchFamily="49" charset="-122"/>
              </a:rPr>
              <a:t>G</a:t>
            </a:r>
            <a:r>
              <a:rPr lang="zh-CN" altLang="en-US" sz="2800" b="1" dirty="0">
                <a:solidFill>
                  <a:srgbClr val="FF00FF"/>
                </a:solidFill>
                <a:latin typeface="楷体_GB2312" pitchFamily="49" charset="-122"/>
                <a:ea typeface="楷体_GB2312" pitchFamily="49" charset="-122"/>
              </a:rPr>
              <a:t>的</a:t>
            </a:r>
            <a:r>
              <a:rPr lang="zh-CN" altLang="en-US" sz="2800" b="1" dirty="0">
                <a:solidFill>
                  <a:srgbClr val="FF0000"/>
                </a:solidFill>
                <a:latin typeface="楷体_GB2312" pitchFamily="49" charset="-122"/>
                <a:ea typeface="楷体_GB2312" pitchFamily="49" charset="-122"/>
              </a:rPr>
              <a:t>对偶图</a:t>
            </a:r>
            <a:r>
              <a:rPr lang="zh-CN" altLang="en-US" sz="2800" b="1" dirty="0">
                <a:latin typeface="楷体_GB2312" pitchFamily="49" charset="-122"/>
                <a:ea typeface="楷体_GB2312" pitchFamily="49" charset="-122"/>
              </a:rPr>
              <a:t>。</a:t>
            </a:r>
          </a:p>
        </p:txBody>
      </p:sp>
      <p:graphicFrame>
        <p:nvGraphicFramePr>
          <p:cNvPr id="230404" name="Object 4"/>
          <p:cNvGraphicFramePr>
            <a:graphicFrameLocks noGrp="1" noChangeAspect="1"/>
          </p:cNvGraphicFramePr>
          <p:nvPr>
            <p:ph idx="1"/>
          </p:nvPr>
        </p:nvGraphicFramePr>
        <p:xfrm>
          <a:off x="7404100" y="2349500"/>
          <a:ext cx="1538288" cy="530225"/>
        </p:xfrm>
        <a:graphic>
          <a:graphicData uri="http://schemas.openxmlformats.org/presentationml/2006/ole">
            <mc:AlternateContent xmlns:mc="http://schemas.openxmlformats.org/markup-compatibility/2006">
              <mc:Choice xmlns:v="urn:schemas-microsoft-com:vml" Requires="v">
                <p:oleObj spid="_x0000_s230415" name="Equation" r:id="rId3" imgW="736560" imgH="253800" progId="Equation.DSMT4">
                  <p:embed/>
                </p:oleObj>
              </mc:Choice>
              <mc:Fallback>
                <p:oleObj name="Equation" r:id="rId3" imgW="73656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100" y="2349500"/>
                        <a:ext cx="153828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04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338" y="3429000"/>
            <a:ext cx="311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963" y="3429000"/>
            <a:ext cx="32861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188" y="4005263"/>
            <a:ext cx="311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F756F92-806D-4B8E-B82D-55D38BDE6B99}" type="datetime1">
              <a:rPr lang="zh-CN" altLang="en-US"/>
              <a:pPr/>
              <a:t>2017/11/27</a:t>
            </a:fld>
            <a:endParaRPr lang="en-US" altLang="zh-CN"/>
          </a:p>
        </p:txBody>
      </p:sp>
      <p:sp>
        <p:nvSpPr>
          <p:cNvPr id="8" name="页脚占位符 4"/>
          <p:cNvSpPr>
            <a:spLocks noGrp="1"/>
          </p:cNvSpPr>
          <p:nvPr>
            <p:ph type="ftr" sz="quarter" idx="11"/>
          </p:nvPr>
        </p:nvSpPr>
        <p:spPr/>
        <p:txBody>
          <a:bodyPr/>
          <a:lstStyle/>
          <a:p>
            <a:r>
              <a:rPr lang="zh-CN" altLang="en-US"/>
              <a:t>计算机学院</a:t>
            </a:r>
          </a:p>
        </p:txBody>
      </p:sp>
      <p:sp>
        <p:nvSpPr>
          <p:cNvPr id="9" name="灯片编号占位符 5"/>
          <p:cNvSpPr>
            <a:spLocks noGrp="1"/>
          </p:cNvSpPr>
          <p:nvPr>
            <p:ph type="sldNum" sz="quarter" idx="12"/>
          </p:nvPr>
        </p:nvSpPr>
        <p:spPr/>
        <p:txBody>
          <a:bodyPr/>
          <a:lstStyle/>
          <a:p>
            <a:fld id="{B83B3FAE-2795-4EB5-9E23-AF4F12180AB6}" type="slidenum">
              <a:rPr lang="en-US" altLang="zh-CN"/>
              <a:pPr/>
              <a:t>43</a:t>
            </a:fld>
            <a:r>
              <a:rPr lang="en-US" altLang="zh-CN"/>
              <a:t>/57</a:t>
            </a:r>
          </a:p>
        </p:txBody>
      </p:sp>
      <p:sp>
        <p:nvSpPr>
          <p:cNvPr id="179202" name="Rectangle 2"/>
          <p:cNvSpPr>
            <a:spLocks noGrp="1" noChangeArrowheads="1"/>
          </p:cNvSpPr>
          <p:nvPr>
            <p:ph type="title"/>
          </p:nvPr>
        </p:nvSpPr>
        <p:spPr/>
        <p:txBody>
          <a:bodyPr/>
          <a:lstStyle/>
          <a:p>
            <a:r>
              <a:rPr lang="zh-CN" altLang="en-US">
                <a:solidFill>
                  <a:srgbClr val="FF0000"/>
                </a:solidFill>
              </a:rPr>
              <a:t>对偶图的画法</a:t>
            </a:r>
          </a:p>
        </p:txBody>
      </p:sp>
      <p:graphicFrame>
        <p:nvGraphicFramePr>
          <p:cNvPr id="179207" name="Object 7"/>
          <p:cNvGraphicFramePr>
            <a:graphicFrameLocks noChangeAspect="1"/>
          </p:cNvGraphicFramePr>
          <p:nvPr/>
        </p:nvGraphicFramePr>
        <p:xfrm>
          <a:off x="1331913" y="1125538"/>
          <a:ext cx="2519362" cy="1590675"/>
        </p:xfrm>
        <a:graphic>
          <a:graphicData uri="http://schemas.openxmlformats.org/presentationml/2006/ole">
            <mc:AlternateContent xmlns:mc="http://schemas.openxmlformats.org/markup-compatibility/2006">
              <mc:Choice xmlns:v="urn:schemas-microsoft-com:vml" Requires="v">
                <p:oleObj spid="_x0000_s179254" name="Visio" r:id="rId3" imgW="1343406" imgH="848487" progId="Visio.Drawing.11">
                  <p:embed/>
                </p:oleObj>
              </mc:Choice>
              <mc:Fallback>
                <p:oleObj name="Visio" r:id="rId3" imgW="1343406" imgH="848487"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25538"/>
                        <a:ext cx="251936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extLst>
              <p:ext uri="{D42A27DB-BD31-4B8C-83A1-F6EECF244321}">
                <p14:modId xmlns:p14="http://schemas.microsoft.com/office/powerpoint/2010/main" val="1663582683"/>
              </p:ext>
            </p:extLst>
          </p:nvPr>
        </p:nvGraphicFramePr>
        <p:xfrm>
          <a:off x="5148263" y="1125538"/>
          <a:ext cx="3529012" cy="1349375"/>
        </p:xfrm>
        <a:graphic>
          <a:graphicData uri="http://schemas.openxmlformats.org/presentationml/2006/ole">
            <mc:AlternateContent xmlns:mc="http://schemas.openxmlformats.org/markup-compatibility/2006">
              <mc:Choice xmlns:v="urn:schemas-microsoft-com:vml" Requires="v">
                <p:oleObj spid="_x0000_s179255" name="Visio" r:id="rId5" imgW="1775568" imgH="695505" progId="Visio.Drawing.11">
                  <p:embed/>
                </p:oleObj>
              </mc:Choice>
              <mc:Fallback>
                <p:oleObj name="Visio" r:id="rId5" imgW="1775568" imgH="695505" progId="Visio.Drawing.11">
                  <p:embed/>
                  <p:pic>
                    <p:nvPicPr>
                      <p:cNvPr id="0" name="Object 11"/>
                      <p:cNvPicPr>
                        <a:picLocks noChangeAspect="1" noChangeArrowheads="1"/>
                      </p:cNvPicPr>
                      <p:nvPr/>
                    </p:nvPicPr>
                    <p:blipFill>
                      <a:blip r:embed="rId6"/>
                      <a:srcRect/>
                      <a:stretch>
                        <a:fillRect/>
                      </a:stretch>
                    </p:blipFill>
                    <p:spPr bwMode="auto">
                      <a:xfrm>
                        <a:off x="5148263" y="1125538"/>
                        <a:ext cx="3529012"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5" name="Object 15"/>
          <p:cNvGraphicFramePr>
            <a:graphicFrameLocks noChangeAspect="1"/>
          </p:cNvGraphicFramePr>
          <p:nvPr/>
        </p:nvGraphicFramePr>
        <p:xfrm>
          <a:off x="2195513" y="2852738"/>
          <a:ext cx="3529012" cy="3425825"/>
        </p:xfrm>
        <a:graphic>
          <a:graphicData uri="http://schemas.openxmlformats.org/presentationml/2006/ole">
            <mc:AlternateContent xmlns:mc="http://schemas.openxmlformats.org/markup-compatibility/2006">
              <mc:Choice xmlns:v="urn:schemas-microsoft-com:vml" Requires="v">
                <p:oleObj spid="_x0000_s179256" name="Visio" r:id="rId7" imgW="2431923" imgH="2359914" progId="Visio.Drawing.11">
                  <p:embed/>
                </p:oleObj>
              </mc:Choice>
              <mc:Fallback>
                <p:oleObj name="Visio" r:id="rId7" imgW="2431923" imgH="2359914" progId="Visio.Drawing.11">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852738"/>
                        <a:ext cx="3529012"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6" name="Text Box 16"/>
          <p:cNvSpPr txBox="1">
            <a:spLocks noChangeArrowheads="1"/>
          </p:cNvSpPr>
          <p:nvPr/>
        </p:nvSpPr>
        <p:spPr bwMode="auto">
          <a:xfrm>
            <a:off x="5795963" y="3141663"/>
            <a:ext cx="31686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0000FF"/>
                </a:solidFill>
                <a:latin typeface="黑体" pitchFamily="2" charset="-122"/>
                <a:ea typeface="黑体" pitchFamily="2" charset="-122"/>
              </a:rPr>
              <a:t>虚线和兰圈分别是</a:t>
            </a:r>
            <a:r>
              <a:rPr lang="en-US" altLang="zh-CN" b="1" dirty="0">
                <a:solidFill>
                  <a:srgbClr val="0000FF"/>
                </a:solidFill>
                <a:latin typeface="黑体" pitchFamily="2" charset="-122"/>
                <a:ea typeface="黑体" pitchFamily="2" charset="-122"/>
              </a:rPr>
              <a:t>G</a:t>
            </a:r>
            <a:r>
              <a:rPr lang="en-US" altLang="zh-CN" b="1" baseline="30000" dirty="0">
                <a:solidFill>
                  <a:srgbClr val="0000FF"/>
                </a:solidFill>
                <a:latin typeface="黑体" pitchFamily="2" charset="-122"/>
                <a:ea typeface="黑体" pitchFamily="2" charset="-122"/>
              </a:rPr>
              <a:t>*</a:t>
            </a:r>
            <a:r>
              <a:rPr lang="zh-CN" altLang="en-US" b="1" dirty="0">
                <a:solidFill>
                  <a:srgbClr val="0000FF"/>
                </a:solidFill>
                <a:latin typeface="黑体" pitchFamily="2" charset="-122"/>
                <a:ea typeface="黑体" pitchFamily="2" charset="-122"/>
              </a:rPr>
              <a:t>的边和结点，实线和红圈分别是</a:t>
            </a:r>
            <a:r>
              <a:rPr lang="en-US" altLang="zh-CN" b="1" dirty="0">
                <a:solidFill>
                  <a:srgbClr val="0000FF"/>
                </a:solidFill>
                <a:latin typeface="黑体" pitchFamily="2" charset="-122"/>
                <a:ea typeface="黑体" pitchFamily="2" charset="-122"/>
              </a:rPr>
              <a:t>G</a:t>
            </a:r>
            <a:r>
              <a:rPr lang="zh-CN" altLang="en-US" b="1" dirty="0">
                <a:solidFill>
                  <a:srgbClr val="0000FF"/>
                </a:solidFill>
                <a:latin typeface="黑体" pitchFamily="2" charset="-122"/>
                <a:ea typeface="黑体" pitchFamily="2" charset="-122"/>
              </a:rPr>
              <a:t>的边和点；</a:t>
            </a:r>
            <a:r>
              <a:rPr lang="en-US" altLang="zh-CN" b="1" dirty="0">
                <a:solidFill>
                  <a:srgbClr val="0000FF"/>
                </a:solidFill>
                <a:latin typeface="黑体" pitchFamily="2" charset="-122"/>
                <a:ea typeface="黑体" pitchFamily="2" charset="-122"/>
              </a:rPr>
              <a:t>G</a:t>
            </a:r>
            <a:r>
              <a:rPr lang="en-US" altLang="zh-CN" b="1" baseline="30000" dirty="0">
                <a:solidFill>
                  <a:srgbClr val="0000FF"/>
                </a:solidFill>
                <a:latin typeface="黑体" pitchFamily="2" charset="-122"/>
                <a:ea typeface="黑体" pitchFamily="2" charset="-122"/>
              </a:rPr>
              <a:t>*</a:t>
            </a:r>
            <a:r>
              <a:rPr lang="zh-CN" altLang="en-US" b="1" dirty="0">
                <a:solidFill>
                  <a:srgbClr val="0000FF"/>
                </a:solidFill>
                <a:latin typeface="黑体" pitchFamily="2" charset="-122"/>
                <a:ea typeface="黑体" pitchFamily="2" charset="-122"/>
              </a:rPr>
              <a:t>的每条边只与</a:t>
            </a:r>
            <a:r>
              <a:rPr lang="en-US" altLang="zh-CN" b="1" dirty="0">
                <a:solidFill>
                  <a:srgbClr val="0000FF"/>
                </a:solidFill>
                <a:latin typeface="黑体" pitchFamily="2" charset="-122"/>
                <a:ea typeface="黑体" pitchFamily="2" charset="-122"/>
              </a:rPr>
              <a:t>G</a:t>
            </a:r>
            <a:r>
              <a:rPr lang="zh-CN" altLang="en-US" b="1" dirty="0">
                <a:solidFill>
                  <a:srgbClr val="0000FF"/>
                </a:solidFill>
                <a:latin typeface="黑体" pitchFamily="2" charset="-122"/>
                <a:ea typeface="黑体" pitchFamily="2" charset="-122"/>
              </a:rPr>
              <a:t>中分隔面</a:t>
            </a:r>
            <a:r>
              <a:rPr lang="en-US" altLang="zh-CN" b="1" dirty="0">
                <a:solidFill>
                  <a:srgbClr val="0000FF"/>
                </a:solidFill>
                <a:latin typeface="黑体" pitchFamily="2" charset="-122"/>
                <a:ea typeface="黑体" pitchFamily="2" charset="-122"/>
              </a:rPr>
              <a:t>F</a:t>
            </a:r>
            <a:r>
              <a:rPr lang="en-US" altLang="zh-CN" b="1" baseline="-25000" dirty="0">
                <a:solidFill>
                  <a:srgbClr val="0000FF"/>
                </a:solidFill>
                <a:latin typeface="黑体" pitchFamily="2" charset="-122"/>
                <a:ea typeface="黑体" pitchFamily="2" charset="-122"/>
              </a:rPr>
              <a:t>u</a:t>
            </a:r>
            <a:r>
              <a:rPr lang="zh-CN" altLang="en-US" b="1" dirty="0">
                <a:solidFill>
                  <a:srgbClr val="0000FF"/>
                </a:solidFill>
                <a:latin typeface="黑体" pitchFamily="2" charset="-122"/>
                <a:ea typeface="黑体" pitchFamily="2" charset="-122"/>
              </a:rPr>
              <a:t>和</a:t>
            </a:r>
            <a:r>
              <a:rPr lang="en-US" altLang="zh-CN" b="1" dirty="0" err="1">
                <a:solidFill>
                  <a:srgbClr val="0000FF"/>
                </a:solidFill>
                <a:latin typeface="黑体" pitchFamily="2" charset="-122"/>
                <a:ea typeface="黑体" pitchFamily="2" charset="-122"/>
              </a:rPr>
              <a:t>F</a:t>
            </a:r>
            <a:r>
              <a:rPr lang="en-US" altLang="zh-CN" b="1" baseline="-25000" dirty="0" err="1">
                <a:solidFill>
                  <a:srgbClr val="0000FF"/>
                </a:solidFill>
                <a:latin typeface="黑体" pitchFamily="2" charset="-122"/>
                <a:ea typeface="黑体" pitchFamily="2" charset="-122"/>
              </a:rPr>
              <a:t>v</a:t>
            </a:r>
            <a:r>
              <a:rPr lang="zh-CN" altLang="en-US" b="1" dirty="0">
                <a:solidFill>
                  <a:srgbClr val="0000FF"/>
                </a:solidFill>
                <a:latin typeface="黑体" pitchFamily="2" charset="-122"/>
                <a:ea typeface="黑体" pitchFamily="2" charset="-122"/>
              </a:rPr>
              <a:t>的边交叉一次。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79207"/>
                                        </p:tgtEl>
                                        <p:attrNameLst>
                                          <p:attrName>style.visibility</p:attrName>
                                        </p:attrNameLst>
                                      </p:cBhvr>
                                      <p:to>
                                        <p:strVal val="visible"/>
                                      </p:to>
                                    </p:set>
                                    <p:anim calcmode="lin" valueType="num">
                                      <p:cBhvr>
                                        <p:cTn id="7" dur="500" fill="hold"/>
                                        <p:tgtEl>
                                          <p:spTgt spid="179207"/>
                                        </p:tgtEl>
                                        <p:attrNameLst>
                                          <p:attrName>ppt_w</p:attrName>
                                        </p:attrNameLst>
                                      </p:cBhvr>
                                      <p:tavLst>
                                        <p:tav tm="0">
                                          <p:val>
                                            <p:fltVal val="0"/>
                                          </p:val>
                                        </p:tav>
                                        <p:tav tm="100000">
                                          <p:val>
                                            <p:strVal val="#ppt_w"/>
                                          </p:val>
                                        </p:tav>
                                      </p:tavLst>
                                    </p:anim>
                                    <p:anim calcmode="lin" valueType="num">
                                      <p:cBhvr>
                                        <p:cTn id="8" dur="500" fill="hold"/>
                                        <p:tgtEl>
                                          <p:spTgt spid="17920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79211"/>
                                        </p:tgtEl>
                                        <p:attrNameLst>
                                          <p:attrName>style.visibility</p:attrName>
                                        </p:attrNameLst>
                                      </p:cBhvr>
                                      <p:to>
                                        <p:strVal val="visible"/>
                                      </p:to>
                                    </p:set>
                                    <p:anim calcmode="lin" valueType="num">
                                      <p:cBhvr>
                                        <p:cTn id="13" dur="500" fill="hold"/>
                                        <p:tgtEl>
                                          <p:spTgt spid="179211"/>
                                        </p:tgtEl>
                                        <p:attrNameLst>
                                          <p:attrName>ppt_w</p:attrName>
                                        </p:attrNameLst>
                                      </p:cBhvr>
                                      <p:tavLst>
                                        <p:tav tm="0">
                                          <p:val>
                                            <p:fltVal val="0"/>
                                          </p:val>
                                        </p:tav>
                                        <p:tav tm="100000">
                                          <p:val>
                                            <p:strVal val="#ppt_w"/>
                                          </p:val>
                                        </p:tav>
                                      </p:tavLst>
                                    </p:anim>
                                    <p:anim calcmode="lin" valueType="num">
                                      <p:cBhvr>
                                        <p:cTn id="14" dur="500" fill="hold"/>
                                        <p:tgtEl>
                                          <p:spTgt spid="179211"/>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79215"/>
                                        </p:tgtEl>
                                        <p:attrNameLst>
                                          <p:attrName>style.visibility</p:attrName>
                                        </p:attrNameLst>
                                      </p:cBhvr>
                                      <p:to>
                                        <p:strVal val="visible"/>
                                      </p:to>
                                    </p:set>
                                    <p:anim calcmode="lin" valueType="num">
                                      <p:cBhvr>
                                        <p:cTn id="19" dur="500" fill="hold"/>
                                        <p:tgtEl>
                                          <p:spTgt spid="179215"/>
                                        </p:tgtEl>
                                        <p:attrNameLst>
                                          <p:attrName>ppt_w</p:attrName>
                                        </p:attrNameLst>
                                      </p:cBhvr>
                                      <p:tavLst>
                                        <p:tav tm="0">
                                          <p:val>
                                            <p:fltVal val="0"/>
                                          </p:val>
                                        </p:tav>
                                        <p:tav tm="100000">
                                          <p:val>
                                            <p:strVal val="#ppt_w"/>
                                          </p:val>
                                        </p:tav>
                                      </p:tavLst>
                                    </p:anim>
                                    <p:anim calcmode="lin" valueType="num">
                                      <p:cBhvr>
                                        <p:cTn id="20" dur="500" fill="hold"/>
                                        <p:tgtEl>
                                          <p:spTgt spid="1792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9216"/>
                                        </p:tgtEl>
                                        <p:attrNameLst>
                                          <p:attrName>style.visibility</p:attrName>
                                        </p:attrNameLst>
                                      </p:cBhvr>
                                      <p:to>
                                        <p:strVal val="visible"/>
                                      </p:to>
                                    </p:set>
                                    <p:anim calcmode="lin" valueType="num">
                                      <p:cBhvr additive="base">
                                        <p:cTn id="25" dur="500" fill="hold"/>
                                        <p:tgtEl>
                                          <p:spTgt spid="179216"/>
                                        </p:tgtEl>
                                        <p:attrNameLst>
                                          <p:attrName>ppt_x</p:attrName>
                                        </p:attrNameLst>
                                      </p:cBhvr>
                                      <p:tavLst>
                                        <p:tav tm="0">
                                          <p:val>
                                            <p:strVal val="#ppt_x"/>
                                          </p:val>
                                        </p:tav>
                                        <p:tav tm="100000">
                                          <p:val>
                                            <p:strVal val="#ppt_x"/>
                                          </p:val>
                                        </p:tav>
                                      </p:tavLst>
                                    </p:anim>
                                    <p:anim calcmode="lin" valueType="num">
                                      <p:cBhvr additive="base">
                                        <p:cTn id="26" dur="500" fill="hold"/>
                                        <p:tgtEl>
                                          <p:spTgt spid="179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p:cNvSpPr>
            <a:spLocks noGrp="1"/>
          </p:cNvSpPr>
          <p:nvPr>
            <p:ph type="dt" sz="half" idx="10"/>
          </p:nvPr>
        </p:nvSpPr>
        <p:spPr/>
        <p:txBody>
          <a:bodyPr/>
          <a:lstStyle/>
          <a:p>
            <a:fld id="{7CCEAB59-5B25-4705-A1BE-F66B9374EC34}" type="datetime1">
              <a:rPr lang="zh-CN" altLang="en-US"/>
              <a:pPr/>
              <a:t>2017/11/27</a:t>
            </a:fld>
            <a:endParaRPr lang="en-US" altLang="zh-CN"/>
          </a:p>
        </p:txBody>
      </p:sp>
      <p:sp>
        <p:nvSpPr>
          <p:cNvPr id="45" name="页脚占位符 4"/>
          <p:cNvSpPr>
            <a:spLocks noGrp="1"/>
          </p:cNvSpPr>
          <p:nvPr>
            <p:ph type="ftr" sz="quarter" idx="11"/>
          </p:nvPr>
        </p:nvSpPr>
        <p:spPr/>
        <p:txBody>
          <a:bodyPr/>
          <a:lstStyle/>
          <a:p>
            <a:r>
              <a:rPr lang="zh-CN" altLang="en-US"/>
              <a:t>计算机学院</a:t>
            </a:r>
          </a:p>
        </p:txBody>
      </p:sp>
      <p:sp>
        <p:nvSpPr>
          <p:cNvPr id="46" name="灯片编号占位符 5"/>
          <p:cNvSpPr>
            <a:spLocks noGrp="1"/>
          </p:cNvSpPr>
          <p:nvPr>
            <p:ph type="sldNum" sz="quarter" idx="12"/>
          </p:nvPr>
        </p:nvSpPr>
        <p:spPr/>
        <p:txBody>
          <a:bodyPr/>
          <a:lstStyle/>
          <a:p>
            <a:fld id="{87D7E802-D1DB-42E8-9D69-4B5CA6DF9831}" type="slidenum">
              <a:rPr lang="en-US" altLang="zh-CN"/>
              <a:pPr/>
              <a:t>44</a:t>
            </a:fld>
            <a:r>
              <a:rPr lang="en-US" altLang="zh-CN"/>
              <a:t>/57</a:t>
            </a:r>
          </a:p>
        </p:txBody>
      </p:sp>
      <p:sp>
        <p:nvSpPr>
          <p:cNvPr id="234498" name="Rectangle 2"/>
          <p:cNvSpPr>
            <a:spLocks noGrp="1" noChangeArrowheads="1"/>
          </p:cNvSpPr>
          <p:nvPr>
            <p:ph type="title"/>
          </p:nvPr>
        </p:nvSpPr>
        <p:spPr/>
        <p:txBody>
          <a:bodyPr/>
          <a:lstStyle/>
          <a:p>
            <a:r>
              <a:rPr lang="zh-CN" altLang="en-US">
                <a:solidFill>
                  <a:srgbClr val="FF0000"/>
                </a:solidFill>
              </a:rPr>
              <a:t>对偶图的画法</a:t>
            </a:r>
          </a:p>
        </p:txBody>
      </p:sp>
      <p:sp>
        <p:nvSpPr>
          <p:cNvPr id="234504" name="Oval 8"/>
          <p:cNvSpPr>
            <a:spLocks noChangeArrowheads="1"/>
          </p:cNvSpPr>
          <p:nvPr/>
        </p:nvSpPr>
        <p:spPr bwMode="auto">
          <a:xfrm rot="305466">
            <a:off x="2411413" y="2852738"/>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05" name="Oval 9"/>
          <p:cNvSpPr>
            <a:spLocks noChangeArrowheads="1"/>
          </p:cNvSpPr>
          <p:nvPr/>
        </p:nvSpPr>
        <p:spPr bwMode="auto">
          <a:xfrm rot="305466">
            <a:off x="2706688" y="3435350"/>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06" name="Oval 10"/>
          <p:cNvSpPr>
            <a:spLocks noChangeArrowheads="1"/>
          </p:cNvSpPr>
          <p:nvPr/>
        </p:nvSpPr>
        <p:spPr bwMode="auto">
          <a:xfrm rot="305466">
            <a:off x="3770313" y="3530600"/>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07" name="Oval 11"/>
          <p:cNvSpPr>
            <a:spLocks noChangeArrowheads="1"/>
          </p:cNvSpPr>
          <p:nvPr/>
        </p:nvSpPr>
        <p:spPr bwMode="auto">
          <a:xfrm rot="305466">
            <a:off x="3675063" y="4592638"/>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08" name="Oval 12"/>
          <p:cNvSpPr>
            <a:spLocks noChangeArrowheads="1"/>
          </p:cNvSpPr>
          <p:nvPr/>
        </p:nvSpPr>
        <p:spPr bwMode="auto">
          <a:xfrm rot="305466">
            <a:off x="2613025" y="4498975"/>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09" name="Line 13"/>
          <p:cNvSpPr>
            <a:spLocks noChangeShapeType="1"/>
          </p:cNvSpPr>
          <p:nvPr/>
        </p:nvSpPr>
        <p:spPr bwMode="auto">
          <a:xfrm rot="305466">
            <a:off x="2492375" y="30226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0" name="Line 14"/>
          <p:cNvSpPr>
            <a:spLocks noChangeShapeType="1"/>
          </p:cNvSpPr>
          <p:nvPr/>
        </p:nvSpPr>
        <p:spPr bwMode="auto">
          <a:xfrm rot="305466">
            <a:off x="2771775" y="3573463"/>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1" name="Line 15"/>
          <p:cNvSpPr>
            <a:spLocks noChangeShapeType="1"/>
          </p:cNvSpPr>
          <p:nvPr/>
        </p:nvSpPr>
        <p:spPr bwMode="auto">
          <a:xfrm rot="305466">
            <a:off x="3795713" y="3679825"/>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2" name="Line 16"/>
          <p:cNvSpPr>
            <a:spLocks noChangeShapeType="1"/>
          </p:cNvSpPr>
          <p:nvPr/>
        </p:nvSpPr>
        <p:spPr bwMode="auto">
          <a:xfrm rot="305466">
            <a:off x="2700338" y="3500438"/>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3" name="Line 17"/>
          <p:cNvSpPr>
            <a:spLocks noChangeShapeType="1"/>
          </p:cNvSpPr>
          <p:nvPr/>
        </p:nvSpPr>
        <p:spPr bwMode="auto">
          <a:xfrm rot="305466">
            <a:off x="2771775" y="4652963"/>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4" name="Line 18"/>
          <p:cNvSpPr>
            <a:spLocks noChangeShapeType="1"/>
          </p:cNvSpPr>
          <p:nvPr/>
        </p:nvSpPr>
        <p:spPr bwMode="auto">
          <a:xfrm rot="305466" flipH="1">
            <a:off x="2700338" y="3573463"/>
            <a:ext cx="1077912" cy="10810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5" name="Oval 19"/>
          <p:cNvSpPr>
            <a:spLocks noChangeArrowheads="1"/>
          </p:cNvSpPr>
          <p:nvPr/>
        </p:nvSpPr>
        <p:spPr bwMode="auto">
          <a:xfrm rot="285818">
            <a:off x="2968625" y="377190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16" name="Oval 20"/>
          <p:cNvSpPr>
            <a:spLocks noChangeArrowheads="1"/>
          </p:cNvSpPr>
          <p:nvPr/>
        </p:nvSpPr>
        <p:spPr bwMode="auto">
          <a:xfrm rot="285818">
            <a:off x="3397250" y="415290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17" name="Oval 21"/>
          <p:cNvSpPr>
            <a:spLocks noChangeArrowheads="1"/>
          </p:cNvSpPr>
          <p:nvPr/>
        </p:nvSpPr>
        <p:spPr bwMode="auto">
          <a:xfrm rot="285818">
            <a:off x="2168525" y="401955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18" name="Line 22"/>
          <p:cNvSpPr>
            <a:spLocks noChangeShapeType="1"/>
          </p:cNvSpPr>
          <p:nvPr/>
        </p:nvSpPr>
        <p:spPr bwMode="auto">
          <a:xfrm rot="285818" flipV="1">
            <a:off x="2292350" y="3848100"/>
            <a:ext cx="685800" cy="22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19" name="Line 23"/>
          <p:cNvSpPr>
            <a:spLocks noChangeShapeType="1"/>
          </p:cNvSpPr>
          <p:nvPr/>
        </p:nvSpPr>
        <p:spPr bwMode="auto">
          <a:xfrm rot="285818">
            <a:off x="3092450" y="3848100"/>
            <a:ext cx="304800" cy="304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20" name="Freeform 24"/>
          <p:cNvSpPr>
            <a:spLocks/>
          </p:cNvSpPr>
          <p:nvPr/>
        </p:nvSpPr>
        <p:spPr bwMode="auto">
          <a:xfrm rot="303658">
            <a:off x="1619250" y="2349500"/>
            <a:ext cx="1714500" cy="1727200"/>
          </a:xfrm>
          <a:custGeom>
            <a:avLst/>
            <a:gdLst>
              <a:gd name="T0" fmla="*/ 400 w 1080"/>
              <a:gd name="T1" fmla="*/ 1088 h 1088"/>
              <a:gd name="T2" fmla="*/ 16 w 1080"/>
              <a:gd name="T3" fmla="*/ 416 h 1088"/>
              <a:gd name="T4" fmla="*/ 304 w 1080"/>
              <a:gd name="T5" fmla="*/ 80 h 1088"/>
              <a:gd name="T6" fmla="*/ 736 w 1080"/>
              <a:gd name="T7" fmla="*/ 32 h 1088"/>
              <a:gd name="T8" fmla="*/ 976 w 1080"/>
              <a:gd name="T9" fmla="*/ 272 h 1088"/>
              <a:gd name="T10" fmla="*/ 1072 w 1080"/>
              <a:gd name="T11" fmla="*/ 512 h 1088"/>
              <a:gd name="T12" fmla="*/ 928 w 1080"/>
              <a:gd name="T13" fmla="*/ 896 h 1088"/>
            </a:gdLst>
            <a:ahLst/>
            <a:cxnLst>
              <a:cxn ang="0">
                <a:pos x="T0" y="T1"/>
              </a:cxn>
              <a:cxn ang="0">
                <a:pos x="T2" y="T3"/>
              </a:cxn>
              <a:cxn ang="0">
                <a:pos x="T4" y="T5"/>
              </a:cxn>
              <a:cxn ang="0">
                <a:pos x="T6" y="T7"/>
              </a:cxn>
              <a:cxn ang="0">
                <a:pos x="T8" y="T9"/>
              </a:cxn>
              <a:cxn ang="0">
                <a:pos x="T10" y="T11"/>
              </a:cxn>
              <a:cxn ang="0">
                <a:pos x="T12" y="T13"/>
              </a:cxn>
            </a:cxnLst>
            <a:rect l="0" t="0" r="r" b="b"/>
            <a:pathLst>
              <a:path w="1080" h="1088">
                <a:moveTo>
                  <a:pt x="400" y="1088"/>
                </a:moveTo>
                <a:cubicBezTo>
                  <a:pt x="216" y="836"/>
                  <a:pt x="32" y="584"/>
                  <a:pt x="16" y="416"/>
                </a:cubicBezTo>
                <a:cubicBezTo>
                  <a:pt x="0" y="248"/>
                  <a:pt x="184" y="144"/>
                  <a:pt x="304" y="80"/>
                </a:cubicBezTo>
                <a:cubicBezTo>
                  <a:pt x="424" y="16"/>
                  <a:pt x="624" y="0"/>
                  <a:pt x="736" y="32"/>
                </a:cubicBezTo>
                <a:cubicBezTo>
                  <a:pt x="848" y="64"/>
                  <a:pt x="920" y="192"/>
                  <a:pt x="976" y="272"/>
                </a:cubicBezTo>
                <a:cubicBezTo>
                  <a:pt x="1032" y="352"/>
                  <a:pt x="1080" y="408"/>
                  <a:pt x="1072" y="512"/>
                </a:cubicBezTo>
                <a:cubicBezTo>
                  <a:pt x="1064" y="616"/>
                  <a:pt x="996" y="756"/>
                  <a:pt x="928" y="896"/>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21" name="Freeform 25"/>
          <p:cNvSpPr>
            <a:spLocks/>
          </p:cNvSpPr>
          <p:nvPr/>
        </p:nvSpPr>
        <p:spPr bwMode="auto">
          <a:xfrm rot="303630">
            <a:off x="2012950" y="2603500"/>
            <a:ext cx="736600" cy="1473200"/>
          </a:xfrm>
          <a:custGeom>
            <a:avLst/>
            <a:gdLst>
              <a:gd name="T0" fmla="*/ 152 w 464"/>
              <a:gd name="T1" fmla="*/ 880 h 928"/>
              <a:gd name="T2" fmla="*/ 8 w 464"/>
              <a:gd name="T3" fmla="*/ 256 h 928"/>
              <a:gd name="T4" fmla="*/ 200 w 464"/>
              <a:gd name="T5" fmla="*/ 16 h 928"/>
              <a:gd name="T6" fmla="*/ 440 w 464"/>
              <a:gd name="T7" fmla="*/ 160 h 928"/>
              <a:gd name="T8" fmla="*/ 344 w 464"/>
              <a:gd name="T9" fmla="*/ 544 h 928"/>
              <a:gd name="T10" fmla="*/ 152 w 464"/>
              <a:gd name="T11" fmla="*/ 928 h 928"/>
            </a:gdLst>
            <a:ahLst/>
            <a:cxnLst>
              <a:cxn ang="0">
                <a:pos x="T0" y="T1"/>
              </a:cxn>
              <a:cxn ang="0">
                <a:pos x="T2" y="T3"/>
              </a:cxn>
              <a:cxn ang="0">
                <a:pos x="T4" y="T5"/>
              </a:cxn>
              <a:cxn ang="0">
                <a:pos x="T6" y="T7"/>
              </a:cxn>
              <a:cxn ang="0">
                <a:pos x="T8" y="T9"/>
              </a:cxn>
              <a:cxn ang="0">
                <a:pos x="T10" y="T11"/>
              </a:cxn>
            </a:cxnLst>
            <a:rect l="0" t="0" r="r" b="b"/>
            <a:pathLst>
              <a:path w="464" h="928">
                <a:moveTo>
                  <a:pt x="152" y="880"/>
                </a:moveTo>
                <a:cubicBezTo>
                  <a:pt x="76" y="640"/>
                  <a:pt x="0" y="400"/>
                  <a:pt x="8" y="256"/>
                </a:cubicBezTo>
                <a:cubicBezTo>
                  <a:pt x="16" y="112"/>
                  <a:pt x="128" y="32"/>
                  <a:pt x="200" y="16"/>
                </a:cubicBezTo>
                <a:cubicBezTo>
                  <a:pt x="272" y="0"/>
                  <a:pt x="416" y="72"/>
                  <a:pt x="440" y="160"/>
                </a:cubicBezTo>
                <a:cubicBezTo>
                  <a:pt x="464" y="248"/>
                  <a:pt x="392" y="416"/>
                  <a:pt x="344" y="544"/>
                </a:cubicBezTo>
                <a:cubicBezTo>
                  <a:pt x="296" y="672"/>
                  <a:pt x="224" y="800"/>
                  <a:pt x="152" y="928"/>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22" name="Freeform 26"/>
          <p:cNvSpPr>
            <a:spLocks/>
          </p:cNvSpPr>
          <p:nvPr/>
        </p:nvSpPr>
        <p:spPr bwMode="auto">
          <a:xfrm rot="306909">
            <a:off x="2051050" y="4076700"/>
            <a:ext cx="1320800" cy="1244600"/>
          </a:xfrm>
          <a:custGeom>
            <a:avLst/>
            <a:gdLst>
              <a:gd name="T0" fmla="*/ 64 w 832"/>
              <a:gd name="T1" fmla="*/ 0 h 784"/>
              <a:gd name="T2" fmla="*/ 64 w 832"/>
              <a:gd name="T3" fmla="*/ 480 h 784"/>
              <a:gd name="T4" fmla="*/ 448 w 832"/>
              <a:gd name="T5" fmla="*/ 768 h 784"/>
              <a:gd name="T6" fmla="*/ 688 w 832"/>
              <a:gd name="T7" fmla="*/ 576 h 784"/>
              <a:gd name="T8" fmla="*/ 832 w 832"/>
              <a:gd name="T9" fmla="*/ 96 h 784"/>
            </a:gdLst>
            <a:ahLst/>
            <a:cxnLst>
              <a:cxn ang="0">
                <a:pos x="T0" y="T1"/>
              </a:cxn>
              <a:cxn ang="0">
                <a:pos x="T2" y="T3"/>
              </a:cxn>
              <a:cxn ang="0">
                <a:pos x="T4" y="T5"/>
              </a:cxn>
              <a:cxn ang="0">
                <a:pos x="T6" y="T7"/>
              </a:cxn>
              <a:cxn ang="0">
                <a:pos x="T8" y="T9"/>
              </a:cxn>
            </a:cxnLst>
            <a:rect l="0" t="0" r="r" b="b"/>
            <a:pathLst>
              <a:path w="832" h="784">
                <a:moveTo>
                  <a:pt x="64" y="0"/>
                </a:moveTo>
                <a:cubicBezTo>
                  <a:pt x="32" y="176"/>
                  <a:pt x="0" y="352"/>
                  <a:pt x="64" y="480"/>
                </a:cubicBezTo>
                <a:cubicBezTo>
                  <a:pt x="128" y="608"/>
                  <a:pt x="344" y="752"/>
                  <a:pt x="448" y="768"/>
                </a:cubicBezTo>
                <a:cubicBezTo>
                  <a:pt x="552" y="784"/>
                  <a:pt x="624" y="688"/>
                  <a:pt x="688" y="576"/>
                </a:cubicBezTo>
                <a:cubicBezTo>
                  <a:pt x="752" y="464"/>
                  <a:pt x="792" y="280"/>
                  <a:pt x="832" y="96"/>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23" name="Freeform 27"/>
          <p:cNvSpPr>
            <a:spLocks/>
          </p:cNvSpPr>
          <p:nvPr/>
        </p:nvSpPr>
        <p:spPr bwMode="auto">
          <a:xfrm rot="305144">
            <a:off x="1547813" y="4076700"/>
            <a:ext cx="2616200" cy="1968500"/>
          </a:xfrm>
          <a:custGeom>
            <a:avLst/>
            <a:gdLst>
              <a:gd name="T0" fmla="*/ 336 w 1648"/>
              <a:gd name="T1" fmla="*/ 64 h 1240"/>
              <a:gd name="T2" fmla="*/ 48 w 1648"/>
              <a:gd name="T3" fmla="*/ 736 h 1240"/>
              <a:gd name="T4" fmla="*/ 624 w 1648"/>
              <a:gd name="T5" fmla="*/ 1168 h 1240"/>
              <a:gd name="T6" fmla="*/ 1152 w 1648"/>
              <a:gd name="T7" fmla="*/ 1168 h 1240"/>
              <a:gd name="T8" fmla="*/ 1488 w 1648"/>
              <a:gd name="T9" fmla="*/ 928 h 1240"/>
              <a:gd name="T10" fmla="*/ 1632 w 1648"/>
              <a:gd name="T11" fmla="*/ 400 h 1240"/>
              <a:gd name="T12" fmla="*/ 1584 w 1648"/>
              <a:gd name="T13" fmla="*/ 160 h 1240"/>
              <a:gd name="T14" fmla="*/ 1440 w 1648"/>
              <a:gd name="T15" fmla="*/ 16 h 1240"/>
              <a:gd name="T16" fmla="*/ 1200 w 1648"/>
              <a:gd name="T17" fmla="*/ 64 h 1240"/>
              <a:gd name="T18" fmla="*/ 1152 w 1648"/>
              <a:gd name="T19" fmla="*/ 64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8" h="1240">
                <a:moveTo>
                  <a:pt x="336" y="64"/>
                </a:moveTo>
                <a:cubicBezTo>
                  <a:pt x="168" y="308"/>
                  <a:pt x="0" y="552"/>
                  <a:pt x="48" y="736"/>
                </a:cubicBezTo>
                <a:cubicBezTo>
                  <a:pt x="96" y="920"/>
                  <a:pt x="440" y="1096"/>
                  <a:pt x="624" y="1168"/>
                </a:cubicBezTo>
                <a:cubicBezTo>
                  <a:pt x="808" y="1240"/>
                  <a:pt x="1008" y="1208"/>
                  <a:pt x="1152" y="1168"/>
                </a:cubicBezTo>
                <a:cubicBezTo>
                  <a:pt x="1296" y="1128"/>
                  <a:pt x="1408" y="1056"/>
                  <a:pt x="1488" y="928"/>
                </a:cubicBezTo>
                <a:cubicBezTo>
                  <a:pt x="1568" y="800"/>
                  <a:pt x="1616" y="528"/>
                  <a:pt x="1632" y="400"/>
                </a:cubicBezTo>
                <a:cubicBezTo>
                  <a:pt x="1648" y="272"/>
                  <a:pt x="1616" y="224"/>
                  <a:pt x="1584" y="160"/>
                </a:cubicBezTo>
                <a:cubicBezTo>
                  <a:pt x="1552" y="96"/>
                  <a:pt x="1504" y="32"/>
                  <a:pt x="1440" y="16"/>
                </a:cubicBezTo>
                <a:cubicBezTo>
                  <a:pt x="1376" y="0"/>
                  <a:pt x="1248" y="56"/>
                  <a:pt x="1200" y="64"/>
                </a:cubicBezTo>
                <a:cubicBezTo>
                  <a:pt x="1152" y="72"/>
                  <a:pt x="1152" y="68"/>
                  <a:pt x="1152" y="64"/>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25" name="Oval 29"/>
          <p:cNvSpPr>
            <a:spLocks noChangeArrowheads="1"/>
          </p:cNvSpPr>
          <p:nvPr/>
        </p:nvSpPr>
        <p:spPr bwMode="auto">
          <a:xfrm rot="304381">
            <a:off x="6618288" y="3748088"/>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26" name="Oval 30"/>
          <p:cNvSpPr>
            <a:spLocks noChangeArrowheads="1"/>
          </p:cNvSpPr>
          <p:nvPr/>
        </p:nvSpPr>
        <p:spPr bwMode="auto">
          <a:xfrm rot="304381">
            <a:off x="6389688" y="3421063"/>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27" name="Oval 31"/>
          <p:cNvSpPr>
            <a:spLocks noChangeArrowheads="1"/>
          </p:cNvSpPr>
          <p:nvPr/>
        </p:nvSpPr>
        <p:spPr bwMode="auto">
          <a:xfrm rot="304381">
            <a:off x="7451725" y="3516313"/>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28" name="Oval 32"/>
          <p:cNvSpPr>
            <a:spLocks noChangeArrowheads="1"/>
          </p:cNvSpPr>
          <p:nvPr/>
        </p:nvSpPr>
        <p:spPr bwMode="auto">
          <a:xfrm rot="304381">
            <a:off x="7356475" y="4578350"/>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29" name="Oval 33"/>
          <p:cNvSpPr>
            <a:spLocks noChangeArrowheads="1"/>
          </p:cNvSpPr>
          <p:nvPr/>
        </p:nvSpPr>
        <p:spPr bwMode="auto">
          <a:xfrm rot="304381">
            <a:off x="6294438" y="4483100"/>
            <a:ext cx="152400" cy="152400"/>
          </a:xfrm>
          <a:prstGeom prst="ellipse">
            <a:avLst/>
          </a:prstGeom>
          <a:solidFill>
            <a:srgbClr val="FF0000"/>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4530" name="Line 34"/>
          <p:cNvSpPr>
            <a:spLocks noChangeShapeType="1"/>
          </p:cNvSpPr>
          <p:nvPr/>
        </p:nvSpPr>
        <p:spPr bwMode="auto">
          <a:xfrm rot="304381">
            <a:off x="6516688" y="3502025"/>
            <a:ext cx="192087" cy="314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1" name="Line 35"/>
          <p:cNvSpPr>
            <a:spLocks noChangeShapeType="1"/>
          </p:cNvSpPr>
          <p:nvPr/>
        </p:nvSpPr>
        <p:spPr bwMode="auto">
          <a:xfrm rot="304381">
            <a:off x="6538913" y="3548063"/>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2" name="Line 36"/>
          <p:cNvSpPr>
            <a:spLocks noChangeShapeType="1"/>
          </p:cNvSpPr>
          <p:nvPr/>
        </p:nvSpPr>
        <p:spPr bwMode="auto">
          <a:xfrm rot="304381">
            <a:off x="7477125" y="3665538"/>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3" name="Line 37"/>
          <p:cNvSpPr>
            <a:spLocks noChangeShapeType="1"/>
          </p:cNvSpPr>
          <p:nvPr/>
        </p:nvSpPr>
        <p:spPr bwMode="auto">
          <a:xfrm rot="304381">
            <a:off x="6415088" y="3571875"/>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4" name="Line 38"/>
          <p:cNvSpPr>
            <a:spLocks noChangeShapeType="1"/>
          </p:cNvSpPr>
          <p:nvPr/>
        </p:nvSpPr>
        <p:spPr bwMode="auto">
          <a:xfrm rot="304381">
            <a:off x="6445250" y="4610100"/>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5" name="Line 39"/>
          <p:cNvSpPr>
            <a:spLocks noChangeShapeType="1"/>
          </p:cNvSpPr>
          <p:nvPr/>
        </p:nvSpPr>
        <p:spPr bwMode="auto">
          <a:xfrm rot="304381" flipH="1">
            <a:off x="6416675" y="3543300"/>
            <a:ext cx="106680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36" name="Oval 40"/>
          <p:cNvSpPr>
            <a:spLocks noChangeArrowheads="1"/>
          </p:cNvSpPr>
          <p:nvPr/>
        </p:nvSpPr>
        <p:spPr bwMode="auto">
          <a:xfrm rot="285818">
            <a:off x="6778625" y="369570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37" name="Oval 41"/>
          <p:cNvSpPr>
            <a:spLocks noChangeArrowheads="1"/>
          </p:cNvSpPr>
          <p:nvPr/>
        </p:nvSpPr>
        <p:spPr bwMode="auto">
          <a:xfrm rot="285818">
            <a:off x="7207250" y="415290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38" name="Oval 42"/>
          <p:cNvSpPr>
            <a:spLocks noChangeArrowheads="1"/>
          </p:cNvSpPr>
          <p:nvPr/>
        </p:nvSpPr>
        <p:spPr bwMode="auto">
          <a:xfrm rot="285818">
            <a:off x="7969250" y="3848100"/>
            <a:ext cx="152400" cy="152400"/>
          </a:xfrm>
          <a:prstGeom prst="ellipse">
            <a:avLst/>
          </a:prstGeom>
          <a:solidFill>
            <a:srgbClr val="0000FF"/>
          </a:solidFill>
          <a:ln>
            <a:noFill/>
          </a:ln>
          <a:effectLst/>
          <a:extLst>
            <a:ext uri="{91240B29-F687-4F45-9708-019B960494DF}">
              <a14:hiddenLine xmlns:a14="http://schemas.microsoft.com/office/drawing/2010/main" w="9525">
                <a:solidFill>
                  <a:srgbClr val="9ED67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539" name="Line 43"/>
          <p:cNvSpPr>
            <a:spLocks noChangeShapeType="1"/>
          </p:cNvSpPr>
          <p:nvPr/>
        </p:nvSpPr>
        <p:spPr bwMode="auto">
          <a:xfrm rot="285818">
            <a:off x="6902450" y="3848100"/>
            <a:ext cx="304800" cy="304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0" name="Line 44"/>
          <p:cNvSpPr>
            <a:spLocks noChangeShapeType="1"/>
          </p:cNvSpPr>
          <p:nvPr/>
        </p:nvSpPr>
        <p:spPr bwMode="auto">
          <a:xfrm rot="285818" flipV="1">
            <a:off x="7359650" y="3952875"/>
            <a:ext cx="609600" cy="228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1" name="Freeform 45"/>
          <p:cNvSpPr>
            <a:spLocks/>
          </p:cNvSpPr>
          <p:nvPr/>
        </p:nvSpPr>
        <p:spPr bwMode="auto">
          <a:xfrm rot="305527">
            <a:off x="6826250" y="2882900"/>
            <a:ext cx="1219200" cy="965200"/>
          </a:xfrm>
          <a:custGeom>
            <a:avLst/>
            <a:gdLst>
              <a:gd name="T0" fmla="*/ 768 w 768"/>
              <a:gd name="T1" fmla="*/ 608 h 608"/>
              <a:gd name="T2" fmla="*/ 672 w 768"/>
              <a:gd name="T3" fmla="*/ 224 h 608"/>
              <a:gd name="T4" fmla="*/ 432 w 768"/>
              <a:gd name="T5" fmla="*/ 32 h 608"/>
              <a:gd name="T6" fmla="*/ 288 w 768"/>
              <a:gd name="T7" fmla="*/ 32 h 608"/>
              <a:gd name="T8" fmla="*/ 192 w 768"/>
              <a:gd name="T9" fmla="*/ 80 h 608"/>
              <a:gd name="T10" fmla="*/ 144 w 768"/>
              <a:gd name="T11" fmla="*/ 176 h 608"/>
              <a:gd name="T12" fmla="*/ 0 w 768"/>
              <a:gd name="T13" fmla="*/ 512 h 608"/>
            </a:gdLst>
            <a:ahLst/>
            <a:cxnLst>
              <a:cxn ang="0">
                <a:pos x="T0" y="T1"/>
              </a:cxn>
              <a:cxn ang="0">
                <a:pos x="T2" y="T3"/>
              </a:cxn>
              <a:cxn ang="0">
                <a:pos x="T4" y="T5"/>
              </a:cxn>
              <a:cxn ang="0">
                <a:pos x="T6" y="T7"/>
              </a:cxn>
              <a:cxn ang="0">
                <a:pos x="T8" y="T9"/>
              </a:cxn>
              <a:cxn ang="0">
                <a:pos x="T10" y="T11"/>
              </a:cxn>
              <a:cxn ang="0">
                <a:pos x="T12" y="T13"/>
              </a:cxn>
            </a:cxnLst>
            <a:rect l="0" t="0" r="r" b="b"/>
            <a:pathLst>
              <a:path w="768" h="608">
                <a:moveTo>
                  <a:pt x="768" y="608"/>
                </a:moveTo>
                <a:cubicBezTo>
                  <a:pt x="748" y="464"/>
                  <a:pt x="728" y="320"/>
                  <a:pt x="672" y="224"/>
                </a:cubicBezTo>
                <a:cubicBezTo>
                  <a:pt x="616" y="128"/>
                  <a:pt x="496" y="64"/>
                  <a:pt x="432" y="32"/>
                </a:cubicBezTo>
                <a:cubicBezTo>
                  <a:pt x="368" y="0"/>
                  <a:pt x="328" y="24"/>
                  <a:pt x="288" y="32"/>
                </a:cubicBezTo>
                <a:cubicBezTo>
                  <a:pt x="248" y="40"/>
                  <a:pt x="216" y="56"/>
                  <a:pt x="192" y="80"/>
                </a:cubicBezTo>
                <a:cubicBezTo>
                  <a:pt x="168" y="104"/>
                  <a:pt x="176" y="104"/>
                  <a:pt x="144" y="176"/>
                </a:cubicBezTo>
                <a:cubicBezTo>
                  <a:pt x="112" y="248"/>
                  <a:pt x="56" y="380"/>
                  <a:pt x="0" y="512"/>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2" name="Freeform 46"/>
          <p:cNvSpPr>
            <a:spLocks/>
          </p:cNvSpPr>
          <p:nvPr/>
        </p:nvSpPr>
        <p:spPr bwMode="auto">
          <a:xfrm rot="303817">
            <a:off x="6889750" y="4000500"/>
            <a:ext cx="1320800" cy="1257300"/>
          </a:xfrm>
          <a:custGeom>
            <a:avLst/>
            <a:gdLst>
              <a:gd name="T0" fmla="*/ 728 w 832"/>
              <a:gd name="T1" fmla="*/ 0 h 792"/>
              <a:gd name="T2" fmla="*/ 728 w 832"/>
              <a:gd name="T3" fmla="*/ 672 h 792"/>
              <a:gd name="T4" fmla="*/ 104 w 832"/>
              <a:gd name="T5" fmla="*/ 720 h 792"/>
              <a:gd name="T6" fmla="*/ 104 w 832"/>
              <a:gd name="T7" fmla="*/ 288 h 792"/>
              <a:gd name="T8" fmla="*/ 200 w 832"/>
              <a:gd name="T9" fmla="*/ 144 h 792"/>
            </a:gdLst>
            <a:ahLst/>
            <a:cxnLst>
              <a:cxn ang="0">
                <a:pos x="T0" y="T1"/>
              </a:cxn>
              <a:cxn ang="0">
                <a:pos x="T2" y="T3"/>
              </a:cxn>
              <a:cxn ang="0">
                <a:pos x="T4" y="T5"/>
              </a:cxn>
              <a:cxn ang="0">
                <a:pos x="T6" y="T7"/>
              </a:cxn>
              <a:cxn ang="0">
                <a:pos x="T8" y="T9"/>
              </a:cxn>
            </a:cxnLst>
            <a:rect l="0" t="0" r="r" b="b"/>
            <a:pathLst>
              <a:path w="832" h="792">
                <a:moveTo>
                  <a:pt x="728" y="0"/>
                </a:moveTo>
                <a:cubicBezTo>
                  <a:pt x="780" y="276"/>
                  <a:pt x="832" y="552"/>
                  <a:pt x="728" y="672"/>
                </a:cubicBezTo>
                <a:cubicBezTo>
                  <a:pt x="624" y="792"/>
                  <a:pt x="208" y="784"/>
                  <a:pt x="104" y="720"/>
                </a:cubicBezTo>
                <a:cubicBezTo>
                  <a:pt x="0" y="656"/>
                  <a:pt x="88" y="384"/>
                  <a:pt x="104" y="288"/>
                </a:cubicBezTo>
                <a:cubicBezTo>
                  <a:pt x="120" y="192"/>
                  <a:pt x="160" y="168"/>
                  <a:pt x="200" y="144"/>
                </a:cubicBez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3" name="Freeform 47"/>
          <p:cNvSpPr>
            <a:spLocks/>
          </p:cNvSpPr>
          <p:nvPr/>
        </p:nvSpPr>
        <p:spPr bwMode="auto">
          <a:xfrm rot="307222">
            <a:off x="5508625" y="2349500"/>
            <a:ext cx="2794000" cy="1778000"/>
          </a:xfrm>
          <a:custGeom>
            <a:avLst/>
            <a:gdLst>
              <a:gd name="T0" fmla="*/ 1608 w 1760"/>
              <a:gd name="T1" fmla="*/ 944 h 1120"/>
              <a:gd name="T2" fmla="*/ 1656 w 1760"/>
              <a:gd name="T3" fmla="*/ 224 h 1120"/>
              <a:gd name="T4" fmla="*/ 984 w 1760"/>
              <a:gd name="T5" fmla="*/ 32 h 1120"/>
              <a:gd name="T6" fmla="*/ 456 w 1760"/>
              <a:gd name="T7" fmla="*/ 32 h 1120"/>
              <a:gd name="T8" fmla="*/ 120 w 1760"/>
              <a:gd name="T9" fmla="*/ 176 h 1120"/>
              <a:gd name="T10" fmla="*/ 24 w 1760"/>
              <a:gd name="T11" fmla="*/ 464 h 1120"/>
              <a:gd name="T12" fmla="*/ 264 w 1760"/>
              <a:gd name="T13" fmla="*/ 944 h 1120"/>
              <a:gd name="T14" fmla="*/ 408 w 1760"/>
              <a:gd name="T15" fmla="*/ 1088 h 1120"/>
              <a:gd name="T16" fmla="*/ 744 w 1760"/>
              <a:gd name="T17" fmla="*/ 1088 h 1120"/>
              <a:gd name="T18" fmla="*/ 888 w 1760"/>
              <a:gd name="T19" fmla="*/ 89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0" h="1120">
                <a:moveTo>
                  <a:pt x="1608" y="944"/>
                </a:moveTo>
                <a:cubicBezTo>
                  <a:pt x="1684" y="660"/>
                  <a:pt x="1760" y="376"/>
                  <a:pt x="1656" y="224"/>
                </a:cubicBezTo>
                <a:cubicBezTo>
                  <a:pt x="1552" y="72"/>
                  <a:pt x="1184" y="64"/>
                  <a:pt x="984" y="32"/>
                </a:cubicBezTo>
                <a:cubicBezTo>
                  <a:pt x="784" y="0"/>
                  <a:pt x="600" y="8"/>
                  <a:pt x="456" y="32"/>
                </a:cubicBezTo>
                <a:cubicBezTo>
                  <a:pt x="312" y="56"/>
                  <a:pt x="192" y="104"/>
                  <a:pt x="120" y="176"/>
                </a:cubicBezTo>
                <a:cubicBezTo>
                  <a:pt x="48" y="248"/>
                  <a:pt x="0" y="336"/>
                  <a:pt x="24" y="464"/>
                </a:cubicBezTo>
                <a:cubicBezTo>
                  <a:pt x="48" y="592"/>
                  <a:pt x="200" y="840"/>
                  <a:pt x="264" y="944"/>
                </a:cubicBezTo>
                <a:cubicBezTo>
                  <a:pt x="328" y="1048"/>
                  <a:pt x="328" y="1064"/>
                  <a:pt x="408" y="1088"/>
                </a:cubicBezTo>
                <a:cubicBezTo>
                  <a:pt x="488" y="1112"/>
                  <a:pt x="664" y="1120"/>
                  <a:pt x="744" y="1088"/>
                </a:cubicBezTo>
                <a:cubicBezTo>
                  <a:pt x="824" y="1056"/>
                  <a:pt x="856" y="976"/>
                  <a:pt x="888" y="896"/>
                </a:cubicBezTo>
              </a:path>
            </a:pathLst>
          </a:custGeom>
          <a:noFill/>
          <a:ln w="38100"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4" name="Freeform 48"/>
          <p:cNvSpPr>
            <a:spLocks/>
          </p:cNvSpPr>
          <p:nvPr/>
        </p:nvSpPr>
        <p:spPr bwMode="auto">
          <a:xfrm rot="285818">
            <a:off x="6496050" y="3581400"/>
            <a:ext cx="342900" cy="419100"/>
          </a:xfrm>
          <a:custGeom>
            <a:avLst/>
            <a:gdLst>
              <a:gd name="T0" fmla="*/ 208 w 216"/>
              <a:gd name="T1" fmla="*/ 120 h 264"/>
              <a:gd name="T2" fmla="*/ 112 w 216"/>
              <a:gd name="T3" fmla="*/ 24 h 264"/>
              <a:gd name="T4" fmla="*/ 16 w 216"/>
              <a:gd name="T5" fmla="*/ 24 h 264"/>
              <a:gd name="T6" fmla="*/ 16 w 216"/>
              <a:gd name="T7" fmla="*/ 168 h 264"/>
              <a:gd name="T8" fmla="*/ 64 w 216"/>
              <a:gd name="T9" fmla="*/ 216 h 264"/>
              <a:gd name="T10" fmla="*/ 160 w 216"/>
              <a:gd name="T11" fmla="*/ 264 h 264"/>
              <a:gd name="T12" fmla="*/ 208 w 216"/>
              <a:gd name="T13" fmla="*/ 216 h 264"/>
              <a:gd name="T14" fmla="*/ 208 w 216"/>
              <a:gd name="T15" fmla="*/ 168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64">
                <a:moveTo>
                  <a:pt x="208" y="120"/>
                </a:moveTo>
                <a:cubicBezTo>
                  <a:pt x="176" y="80"/>
                  <a:pt x="144" y="40"/>
                  <a:pt x="112" y="24"/>
                </a:cubicBezTo>
                <a:cubicBezTo>
                  <a:pt x="80" y="8"/>
                  <a:pt x="32" y="0"/>
                  <a:pt x="16" y="24"/>
                </a:cubicBezTo>
                <a:cubicBezTo>
                  <a:pt x="0" y="48"/>
                  <a:pt x="8" y="136"/>
                  <a:pt x="16" y="168"/>
                </a:cubicBezTo>
                <a:cubicBezTo>
                  <a:pt x="24" y="200"/>
                  <a:pt x="40" y="200"/>
                  <a:pt x="64" y="216"/>
                </a:cubicBezTo>
                <a:cubicBezTo>
                  <a:pt x="88" y="232"/>
                  <a:pt x="136" y="264"/>
                  <a:pt x="160" y="264"/>
                </a:cubicBezTo>
                <a:cubicBezTo>
                  <a:pt x="184" y="264"/>
                  <a:pt x="200" y="232"/>
                  <a:pt x="208" y="216"/>
                </a:cubicBezTo>
                <a:cubicBezTo>
                  <a:pt x="216" y="200"/>
                  <a:pt x="212" y="184"/>
                  <a:pt x="208" y="168"/>
                </a:cubicBez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45" name="Rectangle 49"/>
          <p:cNvSpPr>
            <a:spLocks noGrp="1" noChangeArrowheads="1"/>
          </p:cNvSpPr>
          <p:nvPr>
            <p:ph type="body" idx="1"/>
          </p:nvPr>
        </p:nvSpPr>
        <p:spPr>
          <a:xfrm>
            <a:off x="1066800" y="1219200"/>
            <a:ext cx="7467600" cy="585788"/>
          </a:xfrm>
          <a:noFill/>
          <a:ln/>
        </p:spPr>
        <p:txBody>
          <a:bodyPr/>
          <a:lstStyle/>
          <a:p>
            <a:pPr>
              <a:buClr>
                <a:srgbClr val="FF0000"/>
              </a:buClr>
              <a:buFont typeface="Wingdings" pitchFamily="2" charset="2"/>
              <a:buChar char="n"/>
            </a:pPr>
            <a:r>
              <a:rPr lang="zh-CN" altLang="en-US" dirty="0">
                <a:solidFill>
                  <a:srgbClr val="FF00FF"/>
                </a:solidFill>
              </a:rPr>
              <a:t>实线边图为平面图，虚线边图为其对偶图。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5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5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5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45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45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45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45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45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453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3453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3453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345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3454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345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3454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3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5" grpId="0" animBg="1"/>
      <p:bldP spid="234516" grpId="0" animBg="1"/>
      <p:bldP spid="234517" grpId="0" animBg="1"/>
      <p:bldP spid="234518" grpId="0" animBg="1"/>
      <p:bldP spid="234519" grpId="0" animBg="1"/>
      <p:bldP spid="234520" grpId="0" animBg="1"/>
      <p:bldP spid="234521" grpId="0" animBg="1"/>
      <p:bldP spid="234522" grpId="0" animBg="1"/>
      <p:bldP spid="234523" grpId="0" animBg="1"/>
      <p:bldP spid="234536" grpId="0" animBg="1"/>
      <p:bldP spid="234537" grpId="0" animBg="1"/>
      <p:bldP spid="234538" grpId="0" animBg="1"/>
      <p:bldP spid="234539" grpId="0" animBg="1"/>
      <p:bldP spid="234540" grpId="0" animBg="1"/>
      <p:bldP spid="234541" grpId="0" animBg="1"/>
      <p:bldP spid="234542" grpId="0" animBg="1"/>
      <p:bldP spid="234543" grpId="0" animBg="1"/>
      <p:bldP spid="2345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205691-F09B-4852-9A12-27B101657861}"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3E972C8-BCB8-48F0-B7D5-123471CC036D}" type="slidenum">
              <a:rPr lang="en-US" altLang="zh-CN"/>
              <a:pPr/>
              <a:t>45</a:t>
            </a:fld>
            <a:r>
              <a:rPr lang="en-US" altLang="zh-CN"/>
              <a:t>/57</a:t>
            </a:r>
          </a:p>
        </p:txBody>
      </p:sp>
      <p:sp>
        <p:nvSpPr>
          <p:cNvPr id="343042" name="Rectangle 2"/>
          <p:cNvSpPr>
            <a:spLocks noGrp="1" noChangeArrowheads="1"/>
          </p:cNvSpPr>
          <p:nvPr>
            <p:ph type="title"/>
          </p:nvPr>
        </p:nvSpPr>
        <p:spPr/>
        <p:txBody>
          <a:bodyPr/>
          <a:lstStyle/>
          <a:p>
            <a:endParaRPr lang="zh-CN" altLang="zh-CN"/>
          </a:p>
        </p:txBody>
      </p:sp>
      <p:sp>
        <p:nvSpPr>
          <p:cNvPr id="343043" name="Rectangle 3"/>
          <p:cNvSpPr>
            <a:spLocks noChangeArrowheads="1"/>
          </p:cNvSpPr>
          <p:nvPr/>
        </p:nvSpPr>
        <p:spPr bwMode="auto">
          <a:xfrm>
            <a:off x="1908175" y="2492375"/>
            <a:ext cx="58340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ctr">
              <a:lnSpc>
                <a:spcPct val="105000"/>
              </a:lnSpc>
              <a:buClr>
                <a:srgbClr val="FF0000"/>
              </a:buClr>
              <a:buFont typeface="Wingdings" pitchFamily="2" charset="2"/>
              <a:buNone/>
            </a:pPr>
            <a:r>
              <a:rPr lang="en-US" altLang="zh-CN" sz="2800" b="1">
                <a:solidFill>
                  <a:srgbClr val="FF0000"/>
                </a:solidFill>
                <a:latin typeface="楷体_GB2312" pitchFamily="49" charset="-122"/>
                <a:ea typeface="楷体_GB2312" pitchFamily="49" charset="-122"/>
              </a:rPr>
              <a:t>12.5 </a:t>
            </a:r>
            <a:r>
              <a:rPr lang="zh-CN" altLang="en-US" sz="2800" b="1">
                <a:solidFill>
                  <a:srgbClr val="FF0000"/>
                </a:solidFill>
                <a:latin typeface="楷体_GB2312" pitchFamily="49" charset="-122"/>
                <a:ea typeface="楷体_GB2312" pitchFamily="49" charset="-122"/>
              </a:rPr>
              <a:t>平面的点着色与图的着色</a:t>
            </a:r>
            <a:r>
              <a:rPr lang="zh-CN" altLang="en-US" sz="2800" b="1"/>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501252F-644A-4F3E-A528-67C39A4A1DF4}"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AEA9B07-142C-4573-8EC6-5620BB8C35EC}" type="slidenum">
              <a:rPr lang="en-US" altLang="zh-CN"/>
              <a:pPr/>
              <a:t>46</a:t>
            </a:fld>
            <a:r>
              <a:rPr lang="en-US" altLang="zh-CN"/>
              <a:t>/57</a:t>
            </a:r>
          </a:p>
        </p:txBody>
      </p:sp>
      <p:sp>
        <p:nvSpPr>
          <p:cNvPr id="339970" name="Rectangle 2"/>
          <p:cNvSpPr>
            <a:spLocks noGrp="1" noChangeArrowheads="1"/>
          </p:cNvSpPr>
          <p:nvPr>
            <p:ph type="title"/>
          </p:nvPr>
        </p:nvSpPr>
        <p:spPr/>
        <p:txBody>
          <a:bodyPr/>
          <a:lstStyle/>
          <a:p>
            <a:endParaRPr lang="zh-CN" altLang="zh-CN"/>
          </a:p>
        </p:txBody>
      </p:sp>
      <p:sp>
        <p:nvSpPr>
          <p:cNvPr id="339971" name="Rectangle 3"/>
          <p:cNvSpPr>
            <a:spLocks noGrp="1" noChangeArrowheads="1"/>
          </p:cNvSpPr>
          <p:nvPr>
            <p:ph type="body" idx="1"/>
          </p:nvPr>
        </p:nvSpPr>
        <p:spPr>
          <a:xfrm>
            <a:off x="1042988" y="1700213"/>
            <a:ext cx="7620000" cy="2636837"/>
          </a:xfrm>
        </p:spPr>
        <p:txBody>
          <a:bodyPr/>
          <a:lstStyle/>
          <a:p>
            <a:pPr algn="l">
              <a:buClr>
                <a:srgbClr val="FF00FF"/>
              </a:buClr>
              <a:buFont typeface="Wingdings" pitchFamily="2" charset="2"/>
              <a:buChar char="n"/>
            </a:pPr>
            <a:r>
              <a:rPr lang="zh-CN" altLang="en-US">
                <a:solidFill>
                  <a:srgbClr val="0000FF"/>
                </a:solidFill>
                <a:latin typeface="楷体_GB2312" pitchFamily="49" charset="-122"/>
                <a:ea typeface="楷体_GB2312" pitchFamily="49" charset="-122"/>
              </a:rPr>
              <a:t>图着色问题的研究起源四色猜想。</a:t>
            </a:r>
          </a:p>
          <a:p>
            <a:pPr algn="l">
              <a:buClr>
                <a:srgbClr val="FF00FF"/>
              </a:buClr>
              <a:buFont typeface="Wingdings" pitchFamily="2" charset="2"/>
              <a:buChar char="n"/>
            </a:pPr>
            <a:r>
              <a:rPr lang="zh-CN" altLang="en-US">
                <a:solidFill>
                  <a:srgbClr val="0000FF"/>
                </a:solidFill>
                <a:latin typeface="楷体_GB2312" pitchFamily="49" charset="-122"/>
                <a:ea typeface="楷体_GB2312" pitchFamily="49" charset="-122"/>
              </a:rPr>
              <a:t>着色问题包含点着色，边着色，平面图的面着色等。</a:t>
            </a:r>
          </a:p>
          <a:p>
            <a:pPr algn="l">
              <a:buClr>
                <a:srgbClr val="FF00FF"/>
              </a:buClr>
              <a:buFont typeface="Wingdings" pitchFamily="2" charset="2"/>
              <a:buChar char="n"/>
            </a:pPr>
            <a:r>
              <a:rPr lang="zh-CN" altLang="en-US">
                <a:solidFill>
                  <a:srgbClr val="0000FF"/>
                </a:solidFill>
                <a:latin typeface="楷体_GB2312" pitchFamily="49" charset="-122"/>
                <a:ea typeface="楷体_GB2312" pitchFamily="49" charset="-122"/>
              </a:rPr>
              <a:t>本节主要讨论点着色和平面图的面着色，在此规定点着色</a:t>
            </a:r>
            <a:r>
              <a:rPr lang="zh-CN" altLang="en-US">
                <a:solidFill>
                  <a:srgbClr val="FF00FF"/>
                </a:solidFill>
                <a:latin typeface="楷体_GB2312" pitchFamily="49" charset="-122"/>
                <a:ea typeface="楷体_GB2312" pitchFamily="49" charset="-122"/>
              </a:rPr>
              <a:t>都是对无环无向图</a:t>
            </a:r>
            <a:r>
              <a:rPr lang="zh-CN" altLang="en-US">
                <a:solidFill>
                  <a:srgbClr val="0000FF"/>
                </a:solidFill>
                <a:latin typeface="楷体_GB2312" pitchFamily="49" charset="-122"/>
                <a:ea typeface="楷体_GB2312" pitchFamily="49" charset="-122"/>
              </a:rPr>
              <a:t>进行的。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FE36EE2-6320-4C48-AD92-F8708835D8E9}"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5562FAC-39E1-438C-AF32-907322DD3AA3}" type="slidenum">
              <a:rPr lang="en-US" altLang="zh-CN"/>
              <a:pPr/>
              <a:t>47</a:t>
            </a:fld>
            <a:r>
              <a:rPr lang="en-US" altLang="zh-CN"/>
              <a:t>/57</a:t>
            </a:r>
          </a:p>
        </p:txBody>
      </p:sp>
      <p:sp>
        <p:nvSpPr>
          <p:cNvPr id="180226" name="Rectangle 2"/>
          <p:cNvSpPr>
            <a:spLocks noGrp="1" noChangeArrowheads="1"/>
          </p:cNvSpPr>
          <p:nvPr>
            <p:ph type="title"/>
          </p:nvPr>
        </p:nvSpPr>
        <p:spPr/>
        <p:txBody>
          <a:bodyPr/>
          <a:lstStyle/>
          <a:p>
            <a:r>
              <a:rPr lang="zh-CN" altLang="en-US" sz="3600">
                <a:solidFill>
                  <a:srgbClr val="FF0000"/>
                </a:solidFill>
                <a:ea typeface="黑体" pitchFamily="2" charset="-122"/>
              </a:rPr>
              <a:t>四色问题（猜想）</a:t>
            </a:r>
          </a:p>
        </p:txBody>
      </p:sp>
      <p:sp>
        <p:nvSpPr>
          <p:cNvPr id="180227"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en-US" altLang="zh-CN" dirty="0">
                <a:latin typeface="黑体" pitchFamily="2" charset="-122"/>
                <a:ea typeface="黑体" pitchFamily="2" charset="-122"/>
              </a:rPr>
              <a:t>      </a:t>
            </a:r>
            <a:r>
              <a:rPr lang="zh-CN" altLang="en-US" dirty="0">
                <a:solidFill>
                  <a:srgbClr val="0000FF"/>
                </a:solidFill>
                <a:latin typeface="楷体_GB2312" pitchFamily="49" charset="-122"/>
                <a:ea typeface="楷体_GB2312" pitchFamily="49" charset="-122"/>
              </a:rPr>
              <a:t>在图论的发展史上，</a:t>
            </a:r>
            <a:r>
              <a:rPr lang="zh-CN" altLang="en-US"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四色问题</a:t>
            </a:r>
            <a:r>
              <a:rPr lang="zh-CN" altLang="en-US"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曾经起过巨大的推动作用。</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zh-CN" altLang="en-US" dirty="0">
                <a:solidFill>
                  <a:srgbClr val="B2B2B2"/>
                </a:solidFill>
                <a:latin typeface="楷体_GB2312" pitchFamily="49" charset="-122"/>
                <a:ea typeface="楷体_GB2312" pitchFamily="49" charset="-122"/>
              </a:rPr>
              <a:t>考虑在一张各个国家地域连通且相邻国家有一段公共边界的平面地图上，是否可以用四种颜色为地图着色，使得相邻国家着有不同的颜色；但至今为止，还未能从理论上严格证明这个问题。直到</a:t>
            </a:r>
            <a:r>
              <a:rPr lang="en-US" altLang="zh-CN" dirty="0">
                <a:solidFill>
                  <a:srgbClr val="B2B2B2"/>
                </a:solidFill>
                <a:latin typeface="楷体_GB2312" pitchFamily="49" charset="-122"/>
                <a:ea typeface="楷体_GB2312" pitchFamily="49" charset="-122"/>
              </a:rPr>
              <a:t>1979</a:t>
            </a:r>
            <a:r>
              <a:rPr lang="zh-CN" altLang="en-US" dirty="0">
                <a:solidFill>
                  <a:srgbClr val="B2B2B2"/>
                </a:solidFill>
                <a:latin typeface="楷体_GB2312" pitchFamily="49" charset="-122"/>
                <a:ea typeface="楷体_GB2312" pitchFamily="49" charset="-122"/>
              </a:rPr>
              <a:t>年，由美国的</a:t>
            </a:r>
            <a:r>
              <a:rPr lang="en-US" altLang="zh-CN" dirty="0" err="1">
                <a:solidFill>
                  <a:srgbClr val="B2B2B2"/>
                </a:solidFill>
                <a:latin typeface="楷体_GB2312" pitchFamily="49" charset="-122"/>
                <a:ea typeface="楷体_GB2312" pitchFamily="49" charset="-122"/>
              </a:rPr>
              <a:t>K.Appel</a:t>
            </a:r>
            <a:r>
              <a:rPr lang="zh-CN" altLang="en-US" dirty="0">
                <a:solidFill>
                  <a:srgbClr val="B2B2B2"/>
                </a:solidFill>
                <a:latin typeface="楷体_GB2312" pitchFamily="49" charset="-122"/>
                <a:ea typeface="楷体_GB2312" pitchFamily="49" charset="-122"/>
              </a:rPr>
              <a:t>和</a:t>
            </a:r>
            <a:r>
              <a:rPr lang="en-US" altLang="zh-CN" dirty="0" err="1">
                <a:solidFill>
                  <a:srgbClr val="B2B2B2"/>
                </a:solidFill>
                <a:latin typeface="楷体_GB2312" pitchFamily="49" charset="-122"/>
                <a:ea typeface="楷体_GB2312" pitchFamily="49" charset="-122"/>
              </a:rPr>
              <a:t>W.Haken</a:t>
            </a:r>
            <a:r>
              <a:rPr lang="zh-CN" altLang="en-US" dirty="0">
                <a:solidFill>
                  <a:srgbClr val="B2B2B2"/>
                </a:solidFill>
                <a:latin typeface="楷体_GB2312" pitchFamily="49" charset="-122"/>
                <a:ea typeface="楷体_GB2312" pitchFamily="49" charset="-122"/>
              </a:rPr>
              <a:t>利用计算机给出了证明。</a:t>
            </a:r>
          </a:p>
          <a:p>
            <a:pPr>
              <a:buFont typeface="Wingdings" pitchFamily="2" charset="2"/>
              <a:buNone/>
            </a:pPr>
            <a:r>
              <a:rPr lang="zh-CN" altLang="en-US" dirty="0">
                <a:solidFill>
                  <a:srgbClr val="B2B2B2"/>
                </a:solidFill>
                <a:latin typeface="楷体_GB2312" pitchFamily="49" charset="-122"/>
                <a:ea typeface="楷体_GB2312" pitchFamily="49" charset="-122"/>
              </a:rPr>
              <a:t>      利用对偶图的概念，可以将平面图的面着色问题转换成的点着色问题。</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ECF05-D350-46A2-8676-DD763703C2B6}"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B8F39A8-9DF6-4A6F-89D9-73F65316D10B}" type="slidenum">
              <a:rPr lang="en-US" altLang="zh-CN"/>
              <a:pPr/>
              <a:t>48</a:t>
            </a:fld>
            <a:r>
              <a:rPr lang="en-US" altLang="zh-CN"/>
              <a:t>/57</a:t>
            </a:r>
          </a:p>
        </p:txBody>
      </p:sp>
      <p:sp>
        <p:nvSpPr>
          <p:cNvPr id="233474" name="Rectangle 2"/>
          <p:cNvSpPr>
            <a:spLocks noGrp="1" noChangeArrowheads="1"/>
          </p:cNvSpPr>
          <p:nvPr>
            <p:ph type="title"/>
          </p:nvPr>
        </p:nvSpPr>
        <p:spPr/>
        <p:txBody>
          <a:bodyPr/>
          <a:lstStyle/>
          <a:p>
            <a:r>
              <a:rPr lang="zh-CN" altLang="en-US" sz="3600">
                <a:solidFill>
                  <a:srgbClr val="FF0000"/>
                </a:solidFill>
                <a:ea typeface="黑体" pitchFamily="2" charset="-122"/>
              </a:rPr>
              <a:t>四色问题（猜想）</a:t>
            </a:r>
          </a:p>
        </p:txBody>
      </p:sp>
      <p:sp>
        <p:nvSpPr>
          <p:cNvPr id="233475"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en-US" altLang="zh-CN">
                <a:latin typeface="黑体" pitchFamily="2" charset="-122"/>
                <a:ea typeface="黑体" pitchFamily="2" charset="-122"/>
              </a:rPr>
              <a:t>      </a:t>
            </a:r>
            <a:r>
              <a:rPr lang="zh-CN" altLang="en-US">
                <a:latin typeface="楷体_GB2312" pitchFamily="49" charset="-122"/>
                <a:ea typeface="楷体_GB2312" pitchFamily="49" charset="-122"/>
              </a:rPr>
              <a:t>在图论的发展史上，</a:t>
            </a:r>
            <a:r>
              <a:rPr lang="zh-CN" altLang="en-US">
                <a:latin typeface="Times New Roman"/>
                <a:ea typeface="楷体_GB2312" pitchFamily="49" charset="-122"/>
              </a:rPr>
              <a:t>“</a:t>
            </a:r>
            <a:r>
              <a:rPr lang="zh-CN" altLang="en-US">
                <a:latin typeface="楷体_GB2312" pitchFamily="49" charset="-122"/>
                <a:ea typeface="楷体_GB2312" pitchFamily="49" charset="-122"/>
              </a:rPr>
              <a:t>四色问题</a:t>
            </a:r>
            <a:r>
              <a:rPr lang="zh-CN" altLang="en-US">
                <a:latin typeface="Times New Roman"/>
                <a:ea typeface="楷体_GB2312" pitchFamily="49" charset="-122"/>
              </a:rPr>
              <a:t>”</a:t>
            </a:r>
            <a:r>
              <a:rPr lang="zh-CN" altLang="en-US">
                <a:latin typeface="楷体_GB2312" pitchFamily="49" charset="-122"/>
                <a:ea typeface="楷体_GB2312" pitchFamily="49" charset="-122"/>
              </a:rPr>
              <a:t>曾经起过巨大的推动作用。</a:t>
            </a:r>
          </a:p>
          <a:p>
            <a:pPr>
              <a:buFont typeface="Wingdings" pitchFamily="2" charset="2"/>
              <a:buNone/>
            </a:pPr>
            <a:r>
              <a:rPr lang="zh-CN" altLang="en-US">
                <a:solidFill>
                  <a:srgbClr val="0000FF"/>
                </a:solidFill>
                <a:latin typeface="楷体_GB2312" pitchFamily="49" charset="-122"/>
                <a:ea typeface="楷体_GB2312" pitchFamily="49" charset="-122"/>
              </a:rPr>
              <a:t>      考虑在一张各个国家地域连通且相邻国家有一段公共边界的平面地图上，是否可以用四种颜色为地图着色，使得相邻国家着有不同的颜色；</a:t>
            </a:r>
            <a:r>
              <a:rPr lang="zh-CN" altLang="en-US">
                <a:solidFill>
                  <a:srgbClr val="FF00FF"/>
                </a:solidFill>
                <a:latin typeface="楷体_GB2312" pitchFamily="49" charset="-122"/>
                <a:ea typeface="楷体_GB2312" pitchFamily="49" charset="-122"/>
              </a:rPr>
              <a:t>但至今为止，还未能从理论上严格证明这个问题。</a:t>
            </a:r>
            <a:r>
              <a:rPr lang="zh-CN" altLang="en-US">
                <a:solidFill>
                  <a:srgbClr val="0000FF"/>
                </a:solidFill>
                <a:latin typeface="楷体_GB2312" pitchFamily="49" charset="-122"/>
                <a:ea typeface="楷体_GB2312" pitchFamily="49" charset="-122"/>
              </a:rPr>
              <a:t>直到</a:t>
            </a:r>
            <a:r>
              <a:rPr lang="en-US" altLang="zh-CN">
                <a:solidFill>
                  <a:srgbClr val="0000FF"/>
                </a:solidFill>
                <a:latin typeface="楷体_GB2312" pitchFamily="49" charset="-122"/>
                <a:ea typeface="楷体_GB2312" pitchFamily="49" charset="-122"/>
              </a:rPr>
              <a:t>1979</a:t>
            </a:r>
            <a:r>
              <a:rPr lang="zh-CN" altLang="en-US">
                <a:solidFill>
                  <a:srgbClr val="0000FF"/>
                </a:solidFill>
                <a:latin typeface="楷体_GB2312" pitchFamily="49" charset="-122"/>
                <a:ea typeface="楷体_GB2312" pitchFamily="49" charset="-122"/>
              </a:rPr>
              <a:t>年，由美国的</a:t>
            </a:r>
            <a:r>
              <a:rPr lang="en-US" altLang="zh-CN">
                <a:solidFill>
                  <a:srgbClr val="0000FF"/>
                </a:solidFill>
                <a:latin typeface="楷体_GB2312" pitchFamily="49" charset="-122"/>
                <a:ea typeface="楷体_GB2312" pitchFamily="49" charset="-122"/>
              </a:rPr>
              <a:t>K.Appel</a:t>
            </a:r>
            <a:r>
              <a:rPr lang="zh-CN" altLang="en-US">
                <a:solidFill>
                  <a:srgbClr val="0000FF"/>
                </a:solidFill>
                <a:latin typeface="楷体_GB2312" pitchFamily="49" charset="-122"/>
                <a:ea typeface="楷体_GB2312" pitchFamily="49" charset="-122"/>
              </a:rPr>
              <a:t>和</a:t>
            </a:r>
            <a:r>
              <a:rPr lang="en-US" altLang="zh-CN">
                <a:solidFill>
                  <a:srgbClr val="0000FF"/>
                </a:solidFill>
                <a:latin typeface="楷体_GB2312" pitchFamily="49" charset="-122"/>
                <a:ea typeface="楷体_GB2312" pitchFamily="49" charset="-122"/>
              </a:rPr>
              <a:t>W.Haken</a:t>
            </a:r>
            <a:r>
              <a:rPr lang="zh-CN" altLang="en-US">
                <a:solidFill>
                  <a:srgbClr val="0000FF"/>
                </a:solidFill>
                <a:latin typeface="楷体_GB2312" pitchFamily="49" charset="-122"/>
                <a:ea typeface="楷体_GB2312" pitchFamily="49" charset="-122"/>
              </a:rPr>
              <a:t>利用计算机给出了证明。</a:t>
            </a:r>
          </a:p>
          <a:p>
            <a:pPr>
              <a:buFont typeface="Wingdings" pitchFamily="2" charset="2"/>
              <a:buNone/>
            </a:pPr>
            <a:r>
              <a:rPr lang="zh-CN" altLang="en-US">
                <a:latin typeface="楷体_GB2312" pitchFamily="49" charset="-122"/>
                <a:ea typeface="楷体_GB2312" pitchFamily="49" charset="-122"/>
              </a:rPr>
              <a:t>      </a:t>
            </a:r>
            <a:r>
              <a:rPr lang="zh-CN" altLang="en-US">
                <a:solidFill>
                  <a:srgbClr val="B2B2B2"/>
                </a:solidFill>
                <a:latin typeface="楷体_GB2312" pitchFamily="49" charset="-122"/>
                <a:ea typeface="楷体_GB2312" pitchFamily="49" charset="-122"/>
              </a:rPr>
              <a:t>利用对偶图的概念，可以将平面图的面着色问题转换成其对偶图的点着色问题。</a:t>
            </a:r>
          </a:p>
        </p:txBody>
      </p:sp>
      <p:pic>
        <p:nvPicPr>
          <p:cNvPr id="3573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7" y="5147327"/>
            <a:ext cx="229165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9FED57-EFB8-4BA0-AA86-A31B30EEAC9A}"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2C1DC50-F32B-479C-AB6C-44F8A3F146A7}" type="slidenum">
              <a:rPr lang="en-US" altLang="zh-CN"/>
              <a:pPr/>
              <a:t>49</a:t>
            </a:fld>
            <a:r>
              <a:rPr lang="en-US" altLang="zh-CN"/>
              <a:t>/57</a:t>
            </a:r>
          </a:p>
        </p:txBody>
      </p:sp>
      <p:sp>
        <p:nvSpPr>
          <p:cNvPr id="232450" name="Rectangle 2"/>
          <p:cNvSpPr>
            <a:spLocks noGrp="1" noChangeArrowheads="1"/>
          </p:cNvSpPr>
          <p:nvPr>
            <p:ph type="title"/>
          </p:nvPr>
        </p:nvSpPr>
        <p:spPr/>
        <p:txBody>
          <a:bodyPr/>
          <a:lstStyle/>
          <a:p>
            <a:r>
              <a:rPr lang="zh-CN" altLang="en-US" sz="3600">
                <a:solidFill>
                  <a:srgbClr val="FF0000"/>
                </a:solidFill>
                <a:ea typeface="黑体" pitchFamily="2" charset="-122"/>
              </a:rPr>
              <a:t>四色问题（猜想）</a:t>
            </a:r>
          </a:p>
        </p:txBody>
      </p:sp>
      <p:sp>
        <p:nvSpPr>
          <p:cNvPr id="232451"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en-US" altLang="zh-CN" dirty="0">
                <a:latin typeface="黑体" pitchFamily="2" charset="-122"/>
                <a:ea typeface="黑体" pitchFamily="2" charset="-122"/>
              </a:rPr>
              <a:t>      </a:t>
            </a:r>
            <a:r>
              <a:rPr lang="zh-CN" altLang="en-US" dirty="0">
                <a:latin typeface="楷体_GB2312" pitchFamily="49" charset="-122"/>
                <a:ea typeface="楷体_GB2312" pitchFamily="49" charset="-122"/>
              </a:rPr>
              <a:t>在图论的发展史上，</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四色问题</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曾经起过巨大的推动作用。</a:t>
            </a:r>
          </a:p>
          <a:p>
            <a:pPr>
              <a:buFont typeface="Wingdings" pitchFamily="2" charset="2"/>
              <a:buNone/>
            </a:pPr>
            <a:r>
              <a:rPr lang="zh-CN" altLang="en-US" dirty="0">
                <a:latin typeface="楷体_GB2312" pitchFamily="49" charset="-122"/>
                <a:ea typeface="楷体_GB2312" pitchFamily="49" charset="-122"/>
              </a:rPr>
              <a:t>      考虑在一张各个国家地域连通且相邻国家有一段公共边界的平面地图上，是否可以用四种颜色为地图着色，使得相邻国家着有不同的颜色；但至今为止，还未能从理论上严格证明这个问题。直到</a:t>
            </a:r>
            <a:r>
              <a:rPr lang="en-US" altLang="zh-CN" dirty="0">
                <a:latin typeface="楷体_GB2312" pitchFamily="49" charset="-122"/>
                <a:ea typeface="楷体_GB2312" pitchFamily="49" charset="-122"/>
              </a:rPr>
              <a:t>1979</a:t>
            </a:r>
            <a:r>
              <a:rPr lang="zh-CN" altLang="en-US" dirty="0">
                <a:latin typeface="楷体_GB2312" pitchFamily="49" charset="-122"/>
                <a:ea typeface="楷体_GB2312" pitchFamily="49" charset="-122"/>
              </a:rPr>
              <a:t>年，由美国的</a:t>
            </a:r>
            <a:r>
              <a:rPr lang="en-US" altLang="zh-CN" dirty="0" err="1">
                <a:latin typeface="楷体_GB2312" pitchFamily="49" charset="-122"/>
                <a:ea typeface="楷体_GB2312" pitchFamily="49" charset="-122"/>
              </a:rPr>
              <a:t>K.Appel</a:t>
            </a:r>
            <a:r>
              <a:rPr lang="zh-CN" altLang="en-US" dirty="0">
                <a:latin typeface="楷体_GB2312" pitchFamily="49" charset="-122"/>
                <a:ea typeface="楷体_GB2312" pitchFamily="49" charset="-122"/>
              </a:rPr>
              <a:t>和</a:t>
            </a:r>
            <a:r>
              <a:rPr lang="en-US" altLang="zh-CN" dirty="0" err="1">
                <a:latin typeface="楷体_GB2312" pitchFamily="49" charset="-122"/>
                <a:ea typeface="楷体_GB2312" pitchFamily="49" charset="-122"/>
              </a:rPr>
              <a:t>W.Haken</a:t>
            </a:r>
            <a:r>
              <a:rPr lang="zh-CN" altLang="en-US" dirty="0">
                <a:latin typeface="楷体_GB2312" pitchFamily="49" charset="-122"/>
                <a:ea typeface="楷体_GB2312" pitchFamily="49" charset="-122"/>
              </a:rPr>
              <a:t>利用计算机给出了证明。</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CC00CC"/>
                </a:solidFill>
                <a:latin typeface="楷体_GB2312" pitchFamily="49" charset="-122"/>
                <a:ea typeface="楷体_GB2312" pitchFamily="49" charset="-122"/>
              </a:rPr>
              <a:t>利用对偶图的概念，可以将平面图的面着色问题转换成其对偶图的点着色问题</a:t>
            </a:r>
            <a:r>
              <a:rPr lang="zh-CN" altLang="en-US" dirty="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3194EC-5A1A-4EA9-A41C-94575940092F}"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6F2F8FE-938B-4C35-B6D0-CEF13FD9F118}" type="slidenum">
              <a:rPr lang="en-US" altLang="zh-CN"/>
              <a:pPr/>
              <a:t>5</a:t>
            </a:fld>
            <a:r>
              <a:rPr lang="en-US" altLang="zh-CN"/>
              <a:t>/57</a:t>
            </a:r>
          </a:p>
        </p:txBody>
      </p:sp>
      <p:sp>
        <p:nvSpPr>
          <p:cNvPr id="168962" name="Rectangle 2"/>
          <p:cNvSpPr>
            <a:spLocks noGrp="1" noChangeArrowheads="1"/>
          </p:cNvSpPr>
          <p:nvPr>
            <p:ph type="title"/>
          </p:nvPr>
        </p:nvSpPr>
        <p:spPr/>
        <p:txBody>
          <a:bodyPr/>
          <a:lstStyle/>
          <a:p>
            <a:endParaRPr lang="zh-CN" altLang="zh-CN"/>
          </a:p>
        </p:txBody>
      </p:sp>
      <p:sp>
        <p:nvSpPr>
          <p:cNvPr id="168964" name="Rectangle 4"/>
          <p:cNvSpPr>
            <a:spLocks noChangeArrowheads="1"/>
          </p:cNvSpPr>
          <p:nvPr/>
        </p:nvSpPr>
        <p:spPr bwMode="auto">
          <a:xfrm>
            <a:off x="1042988" y="1341438"/>
            <a:ext cx="77739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12.2</a:t>
            </a:r>
            <a:r>
              <a:rPr lang="zh-CN" altLang="en-US"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是一个平面图，若</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的图形中由边围成的一个封闭区域，不能再分割成两个或两个以上的包含更少边数的</a:t>
            </a:r>
            <a:r>
              <a:rPr lang="zh-CN" altLang="en-US" sz="2800" b="1">
                <a:solidFill>
                  <a:srgbClr val="CC00CC"/>
                </a:solidFill>
                <a:latin typeface="楷体_GB2312" pitchFamily="49" charset="-122"/>
                <a:ea typeface="楷体_GB2312" pitchFamily="49" charset="-122"/>
              </a:rPr>
              <a:t>子区域</a:t>
            </a:r>
            <a:r>
              <a:rPr lang="zh-CN" altLang="en-US" sz="2800" b="1">
                <a:solidFill>
                  <a:srgbClr val="0000FF"/>
                </a:solidFill>
                <a:latin typeface="楷体_GB2312" pitchFamily="49" charset="-122"/>
                <a:ea typeface="楷体_GB2312" pitchFamily="49" charset="-122"/>
              </a:rPr>
              <a:t>，则称这个封闭区域为</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的一个</a:t>
            </a:r>
            <a:r>
              <a:rPr lang="zh-CN" altLang="en-US" sz="2800" b="1">
                <a:solidFill>
                  <a:srgbClr val="FF0000"/>
                </a:solidFill>
                <a:latin typeface="楷体_GB2312" pitchFamily="49" charset="-122"/>
                <a:ea typeface="楷体_GB2312" pitchFamily="49" charset="-122"/>
              </a:rPr>
              <a:t>面</a:t>
            </a:r>
            <a:r>
              <a:rPr lang="en-US" altLang="zh-CN" sz="2800" b="1">
                <a:solidFill>
                  <a:srgbClr val="0000FF"/>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包围该面的诸边所构成的回路称为这个面的边界；</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面</a:t>
            </a:r>
            <a:r>
              <a:rPr lang="en-US" altLang="zh-CN" sz="2800" b="1">
                <a:solidFill>
                  <a:srgbClr val="B2B2B2"/>
                </a:solidFill>
                <a:latin typeface="楷体_GB2312" pitchFamily="49" charset="-122"/>
                <a:ea typeface="楷体_GB2312" pitchFamily="49" charset="-122"/>
              </a:rPr>
              <a:t>r</a:t>
            </a:r>
            <a:r>
              <a:rPr lang="zh-CN" altLang="en-US" sz="2800" b="1">
                <a:solidFill>
                  <a:srgbClr val="B2B2B2"/>
                </a:solidFill>
                <a:latin typeface="楷体_GB2312" pitchFamily="49" charset="-122"/>
                <a:ea typeface="楷体_GB2312" pitchFamily="49" charset="-122"/>
              </a:rPr>
              <a:t>的边界的长度（边数）称为该面的次数（或面的度），记为</a:t>
            </a:r>
            <a:r>
              <a:rPr lang="en-US" altLang="zh-CN" sz="2800" b="1">
                <a:solidFill>
                  <a:srgbClr val="B2B2B2"/>
                </a:solidFill>
                <a:latin typeface="楷体_GB2312" pitchFamily="49" charset="-122"/>
                <a:ea typeface="楷体_GB2312" pitchFamily="49" charset="-122"/>
              </a:rPr>
              <a:t>D(r)</a:t>
            </a:r>
            <a:r>
              <a:rPr lang="zh-CN" altLang="en-US" sz="2800" b="1">
                <a:solidFill>
                  <a:srgbClr val="B2B2B2"/>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区域面积有限的面称为有限面（或内部面），区域面积无限的面称为无限面（或外部面）。显然，平面图有且仅有一个无限面。</a:t>
            </a:r>
          </a:p>
        </p:txBody>
      </p:sp>
      <p:pic>
        <p:nvPicPr>
          <p:cNvPr id="350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294" y="3076576"/>
            <a:ext cx="293929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3A1DBF-0419-4A94-93A1-69EBB1C091BB}"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9C9C3CB-5381-46A6-BD72-9B4E6D7E2F4A}" type="slidenum">
              <a:rPr lang="en-US" altLang="zh-CN"/>
              <a:pPr/>
              <a:t>50</a:t>
            </a:fld>
            <a:r>
              <a:rPr lang="en-US" altLang="zh-CN"/>
              <a:t>/57</a:t>
            </a:r>
          </a:p>
        </p:txBody>
      </p:sp>
      <p:sp>
        <p:nvSpPr>
          <p:cNvPr id="344066" name="Rectangle 2"/>
          <p:cNvSpPr>
            <a:spLocks noGrp="1" noChangeArrowheads="1"/>
          </p:cNvSpPr>
          <p:nvPr>
            <p:ph type="title"/>
          </p:nvPr>
        </p:nvSpPr>
        <p:spPr/>
        <p:txBody>
          <a:bodyPr/>
          <a:lstStyle/>
          <a:p>
            <a:endParaRPr lang="zh-CN" altLang="zh-CN"/>
          </a:p>
        </p:txBody>
      </p:sp>
      <p:sp>
        <p:nvSpPr>
          <p:cNvPr id="344067" name="Rectangle 3"/>
          <p:cNvSpPr>
            <a:spLocks noGrp="1" noChangeArrowheads="1"/>
          </p:cNvSpPr>
          <p:nvPr>
            <p:ph type="body" idx="1"/>
          </p:nvPr>
        </p:nvSpPr>
        <p:spPr>
          <a:xfrm>
            <a:off x="1066800" y="1166813"/>
            <a:ext cx="7620000" cy="4209220"/>
          </a:xfrm>
        </p:spPr>
        <p:txBody>
          <a:bodyPr/>
          <a:lstStyle/>
          <a:p>
            <a:pPr>
              <a:buClr>
                <a:srgbClr val="FF0000"/>
              </a:buClr>
              <a:buFont typeface="Wingdings" pitchFamily="2" charset="2"/>
              <a:buChar char="n"/>
            </a:pPr>
            <a:r>
              <a:rPr lang="zh-CN" altLang="en-US" dirty="0">
                <a:solidFill>
                  <a:srgbClr val="FF00FF"/>
                </a:solidFill>
                <a:latin typeface="楷体_GB2312" pitchFamily="49" charset="-122"/>
                <a:ea typeface="楷体_GB2312" pitchFamily="49" charset="-122"/>
              </a:rPr>
              <a:t>定义 </a:t>
            </a:r>
            <a:r>
              <a:rPr lang="en-US" altLang="zh-CN" dirty="0">
                <a:solidFill>
                  <a:srgbClr val="FF00FF"/>
                </a:solidFill>
                <a:latin typeface="楷体_GB2312" pitchFamily="49" charset="-122"/>
                <a:ea typeface="楷体_GB2312" pitchFamily="49" charset="-122"/>
              </a:rPr>
              <a:t>12.5 </a:t>
            </a:r>
            <a:r>
              <a:rPr lang="zh-CN" altLang="en-US" dirty="0">
                <a:solidFill>
                  <a:srgbClr val="0000FF"/>
                </a:solidFill>
                <a:ea typeface="楷体_GB2312" pitchFamily="49" charset="-122"/>
              </a:rPr>
              <a:t>对无环图</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的每个顶点涂上一种颜色，使相邻的顶点涂不同的颜色，称为对图</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的</a:t>
            </a:r>
            <a:r>
              <a:rPr lang="zh-CN" altLang="en-US" dirty="0">
                <a:solidFill>
                  <a:srgbClr val="FF00FF"/>
                </a:solidFill>
                <a:ea typeface="楷体_GB2312" pitchFamily="49" charset="-122"/>
              </a:rPr>
              <a:t>一种着色</a:t>
            </a:r>
            <a:r>
              <a:rPr lang="zh-CN" altLang="en-US" dirty="0">
                <a:solidFill>
                  <a:srgbClr val="0000FF"/>
                </a:solidFill>
                <a:ea typeface="楷体_GB2312" pitchFamily="49" charset="-122"/>
              </a:rPr>
              <a:t>，若能用</a:t>
            </a:r>
            <a:r>
              <a:rPr lang="en-US" altLang="zh-CN" i="1" dirty="0">
                <a:solidFill>
                  <a:srgbClr val="0000FF"/>
                </a:solidFill>
                <a:ea typeface="楷体_GB2312" pitchFamily="49" charset="-122"/>
              </a:rPr>
              <a:t>k </a:t>
            </a:r>
            <a:r>
              <a:rPr lang="zh-CN" altLang="en-US" dirty="0">
                <a:solidFill>
                  <a:srgbClr val="0000FF"/>
                </a:solidFill>
                <a:ea typeface="楷体_GB2312" pitchFamily="49" charset="-122"/>
              </a:rPr>
              <a:t>种颜色给</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的顶点着色，就称对</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进行了</a:t>
            </a:r>
            <a:r>
              <a:rPr lang="en-US" altLang="zh-CN" i="1" dirty="0">
                <a:solidFill>
                  <a:srgbClr val="FF00FF"/>
                </a:solidFill>
                <a:ea typeface="楷体_GB2312" pitchFamily="49" charset="-122"/>
              </a:rPr>
              <a:t>k </a:t>
            </a:r>
            <a:r>
              <a:rPr lang="zh-CN" altLang="en-US" dirty="0">
                <a:solidFill>
                  <a:srgbClr val="FF00FF"/>
                </a:solidFill>
                <a:ea typeface="楷体_GB2312" pitchFamily="49" charset="-122"/>
              </a:rPr>
              <a:t>着色</a:t>
            </a:r>
            <a:r>
              <a:rPr lang="zh-CN" altLang="en-US" dirty="0">
                <a:solidFill>
                  <a:srgbClr val="0000FF"/>
                </a:solidFill>
                <a:ea typeface="楷体_GB2312" pitchFamily="49" charset="-122"/>
              </a:rPr>
              <a:t>，也称</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是</a:t>
            </a:r>
            <a:r>
              <a:rPr lang="en-US" altLang="zh-CN" i="1" dirty="0">
                <a:solidFill>
                  <a:srgbClr val="FF00FF"/>
                </a:solidFill>
                <a:ea typeface="楷体_GB2312" pitchFamily="49" charset="-122"/>
              </a:rPr>
              <a:t>k</a:t>
            </a:r>
            <a:r>
              <a:rPr lang="en-US" altLang="zh-CN" dirty="0">
                <a:solidFill>
                  <a:srgbClr val="FF00FF"/>
                </a:solidFill>
                <a:ea typeface="楷体_GB2312" pitchFamily="49" charset="-122"/>
              </a:rPr>
              <a:t>-</a:t>
            </a:r>
            <a:r>
              <a:rPr lang="zh-CN" altLang="en-US" dirty="0">
                <a:solidFill>
                  <a:srgbClr val="FF00FF"/>
                </a:solidFill>
                <a:ea typeface="楷体_GB2312" pitchFamily="49" charset="-122"/>
              </a:rPr>
              <a:t>可着色的</a:t>
            </a:r>
            <a:r>
              <a:rPr lang="zh-CN" altLang="en-US" dirty="0">
                <a:solidFill>
                  <a:srgbClr val="0000FF"/>
                </a:solidFill>
                <a:ea typeface="楷体_GB2312" pitchFamily="49" charset="-122"/>
              </a:rPr>
              <a:t>。若</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是</a:t>
            </a:r>
            <a:r>
              <a:rPr lang="en-US" altLang="zh-CN" i="1" dirty="0">
                <a:solidFill>
                  <a:srgbClr val="0000FF"/>
                </a:solidFill>
                <a:ea typeface="楷体_GB2312" pitchFamily="49" charset="-122"/>
              </a:rPr>
              <a:t>k</a:t>
            </a:r>
            <a:r>
              <a:rPr lang="en-US" altLang="zh-CN" dirty="0">
                <a:solidFill>
                  <a:srgbClr val="0000FF"/>
                </a:solidFill>
                <a:ea typeface="楷体_GB2312" pitchFamily="49" charset="-122"/>
              </a:rPr>
              <a:t>-</a:t>
            </a:r>
            <a:r>
              <a:rPr lang="zh-CN" altLang="en-US" dirty="0">
                <a:solidFill>
                  <a:srgbClr val="0000FF"/>
                </a:solidFill>
                <a:ea typeface="楷体_GB2312" pitchFamily="49" charset="-122"/>
              </a:rPr>
              <a:t>可着色的，但不是（</a:t>
            </a:r>
            <a:r>
              <a:rPr lang="en-US" altLang="zh-CN" i="1" dirty="0">
                <a:solidFill>
                  <a:srgbClr val="0000FF"/>
                </a:solidFill>
                <a:ea typeface="楷体_GB2312" pitchFamily="49" charset="-122"/>
              </a:rPr>
              <a:t>k</a:t>
            </a:r>
            <a:r>
              <a:rPr lang="en-US" altLang="zh-CN" dirty="0">
                <a:solidFill>
                  <a:srgbClr val="0000FF"/>
                </a:solidFill>
                <a:ea typeface="楷体_GB2312" pitchFamily="49" charset="-122"/>
              </a:rPr>
              <a:t>-1</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a:t>
            </a:r>
            <a:r>
              <a:rPr lang="zh-CN" altLang="en-US" dirty="0">
                <a:solidFill>
                  <a:srgbClr val="0000FF"/>
                </a:solidFill>
                <a:ea typeface="楷体_GB2312" pitchFamily="49" charset="-122"/>
              </a:rPr>
              <a:t>可着色的，就称</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是</a:t>
            </a:r>
            <a:r>
              <a:rPr lang="en-US" altLang="zh-CN" i="1" dirty="0">
                <a:solidFill>
                  <a:srgbClr val="FF00FF"/>
                </a:solidFill>
                <a:ea typeface="楷体_GB2312" pitchFamily="49" charset="-122"/>
              </a:rPr>
              <a:t>k</a:t>
            </a:r>
            <a:r>
              <a:rPr lang="zh-CN" altLang="en-US" dirty="0">
                <a:solidFill>
                  <a:srgbClr val="FF00FF"/>
                </a:solidFill>
                <a:ea typeface="楷体_GB2312" pitchFamily="49" charset="-122"/>
              </a:rPr>
              <a:t>色图</a:t>
            </a:r>
            <a:r>
              <a:rPr lang="zh-CN" altLang="en-US" dirty="0">
                <a:solidFill>
                  <a:srgbClr val="0000FF"/>
                </a:solidFill>
                <a:ea typeface="楷体_GB2312" pitchFamily="49" charset="-122"/>
              </a:rPr>
              <a:t>，并称这样的</a:t>
            </a:r>
            <a:r>
              <a:rPr lang="en-US" altLang="zh-CN" i="1" dirty="0">
                <a:solidFill>
                  <a:srgbClr val="0000FF"/>
                </a:solidFill>
                <a:ea typeface="楷体_GB2312" pitchFamily="49" charset="-122"/>
              </a:rPr>
              <a:t>k</a:t>
            </a:r>
            <a:r>
              <a:rPr lang="zh-CN" altLang="en-US" dirty="0">
                <a:solidFill>
                  <a:srgbClr val="0000FF"/>
                </a:solidFill>
                <a:ea typeface="楷体_GB2312" pitchFamily="49" charset="-122"/>
              </a:rPr>
              <a:t>为</a:t>
            </a:r>
            <a:r>
              <a:rPr lang="en-US" altLang="zh-CN" dirty="0">
                <a:solidFill>
                  <a:srgbClr val="FF00FF"/>
                </a:solidFill>
                <a:ea typeface="楷体_GB2312" pitchFamily="49" charset="-122"/>
              </a:rPr>
              <a:t>G</a:t>
            </a:r>
            <a:r>
              <a:rPr lang="zh-CN" altLang="en-US" dirty="0">
                <a:solidFill>
                  <a:srgbClr val="FF00FF"/>
                </a:solidFill>
                <a:ea typeface="楷体_GB2312" pitchFamily="49" charset="-122"/>
              </a:rPr>
              <a:t>的色数</a:t>
            </a:r>
            <a:r>
              <a:rPr lang="zh-CN" altLang="en-US" dirty="0">
                <a:solidFill>
                  <a:srgbClr val="0000FF"/>
                </a:solidFill>
                <a:ea typeface="楷体_GB2312" pitchFamily="49" charset="-122"/>
              </a:rPr>
              <a:t>，记为</a:t>
            </a:r>
            <a:r>
              <a:rPr lang="zh-CN" altLang="en-US" dirty="0">
                <a:solidFill>
                  <a:srgbClr val="0000FF"/>
                </a:solidFill>
                <a:ea typeface="楷体_GB2312" pitchFamily="49" charset="-122"/>
                <a:sym typeface="Symbol" pitchFamily="18" charset="2"/>
              </a:rPr>
              <a:t></a:t>
            </a:r>
            <a:r>
              <a:rPr lang="en-US" altLang="zh-CN" dirty="0">
                <a:solidFill>
                  <a:srgbClr val="0000FF"/>
                </a:solidFill>
                <a:ea typeface="楷体_GB2312" pitchFamily="49" charset="-122"/>
              </a:rPr>
              <a:t>(G)= </a:t>
            </a:r>
            <a:r>
              <a:rPr lang="en-US" altLang="zh-CN" i="1" dirty="0">
                <a:solidFill>
                  <a:srgbClr val="0000FF"/>
                </a:solidFill>
                <a:ea typeface="楷体_GB2312" pitchFamily="49" charset="-122"/>
              </a:rPr>
              <a:t>k</a:t>
            </a:r>
            <a:r>
              <a:rPr lang="zh-CN" altLang="en-US" dirty="0">
                <a:solidFill>
                  <a:srgbClr val="0000FF"/>
                </a:solidFill>
                <a:ea typeface="楷体_GB2312" pitchFamily="49" charset="-122"/>
              </a:rPr>
              <a:t>，不混淆时，色数</a:t>
            </a:r>
            <a:r>
              <a:rPr lang="zh-CN" altLang="en-US" dirty="0">
                <a:solidFill>
                  <a:srgbClr val="0000FF"/>
                </a:solidFill>
                <a:ea typeface="楷体_GB2312" pitchFamily="49" charset="-122"/>
                <a:sym typeface="Symbol" pitchFamily="18" charset="2"/>
              </a:rPr>
              <a:t></a:t>
            </a:r>
            <a:r>
              <a:rPr lang="en-US" altLang="zh-CN" dirty="0">
                <a:solidFill>
                  <a:srgbClr val="0000FF"/>
                </a:solidFill>
                <a:ea typeface="楷体_GB2312" pitchFamily="49" charset="-122"/>
              </a:rPr>
              <a:t>(G)</a:t>
            </a:r>
            <a:r>
              <a:rPr lang="zh-CN" altLang="en-US" dirty="0">
                <a:solidFill>
                  <a:srgbClr val="0000FF"/>
                </a:solidFill>
                <a:ea typeface="楷体_GB2312" pitchFamily="49" charset="-122"/>
              </a:rPr>
              <a:t>也可简记为</a:t>
            </a:r>
            <a:r>
              <a:rPr lang="zh-CN" altLang="en-US" dirty="0">
                <a:solidFill>
                  <a:srgbClr val="0000FF"/>
                </a:solidFill>
                <a:ea typeface="楷体_GB2312" pitchFamily="49" charset="-122"/>
                <a:sym typeface="Symbol" pitchFamily="18" charset="2"/>
              </a:rPr>
              <a:t></a:t>
            </a:r>
            <a:r>
              <a:rPr lang="zh-CN" altLang="en-US" dirty="0">
                <a:solidFill>
                  <a:srgbClr val="0000FF"/>
                </a:solidFill>
                <a:ea typeface="楷体_GB2312" pitchFamily="49" charset="-122"/>
              </a:rPr>
              <a:t>。</a:t>
            </a:r>
          </a:p>
          <a:p>
            <a:pPr>
              <a:buClr>
                <a:srgbClr val="B2B2B2"/>
              </a:buClr>
              <a:buFont typeface="Wingdings" pitchFamily="2" charset="2"/>
              <a:buChar char="n"/>
            </a:pPr>
            <a:r>
              <a:rPr lang="zh-CN" altLang="en-US" dirty="0">
                <a:solidFill>
                  <a:srgbClr val="B2B2B2"/>
                </a:solidFill>
                <a:ea typeface="楷体_GB2312" pitchFamily="49" charset="-122"/>
              </a:rPr>
              <a:t>从定义不难看出下面定理都成立</a:t>
            </a:r>
            <a:r>
              <a:rPr lang="zh-CN" altLang="en-US" dirty="0" smtClean="0">
                <a:solidFill>
                  <a:srgbClr val="B2B2B2"/>
                </a:solidFill>
                <a:ea typeface="楷体_GB2312" pitchFamily="49" charset="-122"/>
              </a:rPr>
              <a:t>．</a:t>
            </a:r>
            <a:endParaRPr lang="zh-CN" altLang="en-US" dirty="0"/>
          </a:p>
        </p:txBody>
      </p:sp>
      <p:sp>
        <p:nvSpPr>
          <p:cNvPr id="2" name="TextBox 1"/>
          <p:cNvSpPr txBox="1"/>
          <p:nvPr/>
        </p:nvSpPr>
        <p:spPr>
          <a:xfrm>
            <a:off x="929789" y="4149080"/>
            <a:ext cx="492443" cy="461665"/>
          </a:xfrm>
          <a:prstGeom prst="rect">
            <a:avLst/>
          </a:prstGeom>
          <a:noFill/>
        </p:spPr>
        <p:txBody>
          <a:bodyPr wrap="none" rtlCol="0">
            <a:spAutoFit/>
          </a:bodyPr>
          <a:lstStyle/>
          <a:p>
            <a:r>
              <a:rPr lang="zh-CN" altLang="en-US" dirty="0">
                <a:solidFill>
                  <a:schemeClr val="bg2">
                    <a:lumMod val="20000"/>
                    <a:lumOff val="80000"/>
                  </a:schemeClr>
                </a:solidFill>
                <a:ea typeface="楷体_GB2312" pitchFamily="49" charset="-122"/>
              </a:rPr>
              <a:t>西</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ECE8C4-DFD4-43F2-835C-3F85D94A63A3}"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2F3C63C-EB1F-45B0-9844-C1994A33C987}" type="slidenum">
              <a:rPr lang="en-US" altLang="zh-CN"/>
              <a:pPr/>
              <a:t>51</a:t>
            </a:fld>
            <a:r>
              <a:rPr lang="en-US" altLang="zh-CN"/>
              <a:t>/57</a:t>
            </a:r>
          </a:p>
        </p:txBody>
      </p:sp>
      <p:sp>
        <p:nvSpPr>
          <p:cNvPr id="345090" name="Rectangle 2"/>
          <p:cNvSpPr>
            <a:spLocks noGrp="1" noChangeArrowheads="1"/>
          </p:cNvSpPr>
          <p:nvPr>
            <p:ph type="title"/>
          </p:nvPr>
        </p:nvSpPr>
        <p:spPr/>
        <p:txBody>
          <a:bodyPr/>
          <a:lstStyle/>
          <a:p>
            <a:endParaRPr lang="zh-CN" altLang="zh-CN"/>
          </a:p>
        </p:txBody>
      </p:sp>
      <p:sp>
        <p:nvSpPr>
          <p:cNvPr id="345091"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a:solidFill>
                  <a:srgbClr val="FF00FF"/>
                </a:solidFill>
                <a:latin typeface="楷体_GB2312" pitchFamily="49" charset="-122"/>
                <a:ea typeface="楷体_GB2312" pitchFamily="49" charset="-122"/>
              </a:rPr>
              <a:t>定义 </a:t>
            </a:r>
            <a:r>
              <a:rPr lang="en-US" altLang="zh-CN">
                <a:solidFill>
                  <a:srgbClr val="FF00FF"/>
                </a:solidFill>
                <a:latin typeface="楷体_GB2312" pitchFamily="49" charset="-122"/>
                <a:ea typeface="楷体_GB2312" pitchFamily="49" charset="-122"/>
              </a:rPr>
              <a:t>12.5 </a:t>
            </a:r>
            <a:r>
              <a:rPr lang="zh-CN" altLang="en-US">
                <a:ea typeface="楷体_GB2312" pitchFamily="49" charset="-122"/>
              </a:rPr>
              <a:t>对无环图</a:t>
            </a:r>
            <a:r>
              <a:rPr lang="en-US" altLang="zh-CN">
                <a:ea typeface="楷体_GB2312" pitchFamily="49" charset="-122"/>
              </a:rPr>
              <a:t>G</a:t>
            </a:r>
            <a:r>
              <a:rPr lang="zh-CN" altLang="en-US">
                <a:ea typeface="楷体_GB2312" pitchFamily="49" charset="-122"/>
              </a:rPr>
              <a:t>的每个顶点涂上一种颜色，使相邻的顶点涂不同的颜色，称为对图</a:t>
            </a:r>
            <a:r>
              <a:rPr lang="en-US" altLang="zh-CN">
                <a:ea typeface="楷体_GB2312" pitchFamily="49" charset="-122"/>
              </a:rPr>
              <a:t>G</a:t>
            </a:r>
            <a:r>
              <a:rPr lang="zh-CN" altLang="en-US">
                <a:ea typeface="楷体_GB2312" pitchFamily="49" charset="-122"/>
              </a:rPr>
              <a:t>的一种着色，若能用</a:t>
            </a:r>
            <a:r>
              <a:rPr lang="en-US" altLang="zh-CN" i="1">
                <a:ea typeface="楷体_GB2312" pitchFamily="49" charset="-122"/>
              </a:rPr>
              <a:t>k </a:t>
            </a:r>
            <a:r>
              <a:rPr lang="zh-CN" altLang="en-US">
                <a:ea typeface="楷体_GB2312" pitchFamily="49" charset="-122"/>
              </a:rPr>
              <a:t>种颜色给</a:t>
            </a:r>
            <a:r>
              <a:rPr lang="en-US" altLang="zh-CN">
                <a:ea typeface="楷体_GB2312" pitchFamily="49" charset="-122"/>
              </a:rPr>
              <a:t>G</a:t>
            </a:r>
            <a:r>
              <a:rPr lang="zh-CN" altLang="en-US">
                <a:ea typeface="楷体_GB2312" pitchFamily="49" charset="-122"/>
              </a:rPr>
              <a:t>的顶点着色，就称对</a:t>
            </a:r>
            <a:r>
              <a:rPr lang="en-US" altLang="zh-CN">
                <a:ea typeface="楷体_GB2312" pitchFamily="49" charset="-122"/>
              </a:rPr>
              <a:t>G</a:t>
            </a:r>
            <a:r>
              <a:rPr lang="zh-CN" altLang="en-US">
                <a:ea typeface="楷体_GB2312" pitchFamily="49" charset="-122"/>
              </a:rPr>
              <a:t>进行了</a:t>
            </a:r>
            <a:r>
              <a:rPr lang="en-US" altLang="zh-CN" i="1">
                <a:ea typeface="楷体_GB2312" pitchFamily="49" charset="-122"/>
              </a:rPr>
              <a:t>k </a:t>
            </a:r>
            <a:r>
              <a:rPr lang="zh-CN" altLang="en-US">
                <a:ea typeface="楷体_GB2312" pitchFamily="49" charset="-122"/>
              </a:rPr>
              <a:t>着色，也称</a:t>
            </a:r>
            <a:r>
              <a:rPr lang="en-US" altLang="zh-CN">
                <a:ea typeface="楷体_GB2312" pitchFamily="49" charset="-122"/>
              </a:rPr>
              <a:t>G</a:t>
            </a:r>
            <a:r>
              <a:rPr lang="zh-CN" altLang="en-US">
                <a:ea typeface="楷体_GB2312" pitchFamily="49" charset="-122"/>
              </a:rPr>
              <a:t>是</a:t>
            </a:r>
            <a:r>
              <a:rPr lang="en-US" altLang="zh-CN" i="1">
                <a:ea typeface="楷体_GB2312" pitchFamily="49" charset="-122"/>
              </a:rPr>
              <a:t>k</a:t>
            </a:r>
            <a:r>
              <a:rPr lang="en-US" altLang="zh-CN">
                <a:ea typeface="楷体_GB2312" pitchFamily="49" charset="-122"/>
              </a:rPr>
              <a:t>-</a:t>
            </a:r>
            <a:r>
              <a:rPr lang="zh-CN" altLang="en-US">
                <a:ea typeface="楷体_GB2312" pitchFamily="49" charset="-122"/>
              </a:rPr>
              <a:t>可着色的。若</a:t>
            </a:r>
            <a:r>
              <a:rPr lang="en-US" altLang="zh-CN">
                <a:ea typeface="楷体_GB2312" pitchFamily="49" charset="-122"/>
              </a:rPr>
              <a:t>G</a:t>
            </a:r>
            <a:r>
              <a:rPr lang="zh-CN" altLang="en-US">
                <a:ea typeface="楷体_GB2312" pitchFamily="49" charset="-122"/>
              </a:rPr>
              <a:t>是</a:t>
            </a:r>
            <a:r>
              <a:rPr lang="en-US" altLang="zh-CN" i="1">
                <a:ea typeface="楷体_GB2312" pitchFamily="49" charset="-122"/>
              </a:rPr>
              <a:t>k</a:t>
            </a:r>
            <a:r>
              <a:rPr lang="en-US" altLang="zh-CN">
                <a:ea typeface="楷体_GB2312" pitchFamily="49" charset="-122"/>
              </a:rPr>
              <a:t>-</a:t>
            </a:r>
            <a:r>
              <a:rPr lang="zh-CN" altLang="en-US">
                <a:ea typeface="楷体_GB2312" pitchFamily="49" charset="-122"/>
              </a:rPr>
              <a:t>可着色的，但不是（</a:t>
            </a:r>
            <a:r>
              <a:rPr lang="en-US" altLang="zh-CN" i="1">
                <a:ea typeface="楷体_GB2312" pitchFamily="49" charset="-122"/>
              </a:rPr>
              <a:t>k</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a:t>
            </a:r>
            <a:r>
              <a:rPr lang="zh-CN" altLang="en-US">
                <a:ea typeface="楷体_GB2312" pitchFamily="49" charset="-122"/>
              </a:rPr>
              <a:t>可着色的，就称</a:t>
            </a:r>
            <a:r>
              <a:rPr lang="en-US" altLang="zh-CN">
                <a:ea typeface="楷体_GB2312" pitchFamily="49" charset="-122"/>
              </a:rPr>
              <a:t>G</a:t>
            </a:r>
            <a:r>
              <a:rPr lang="zh-CN" altLang="en-US">
                <a:ea typeface="楷体_GB2312" pitchFamily="49" charset="-122"/>
              </a:rPr>
              <a:t>是</a:t>
            </a:r>
            <a:r>
              <a:rPr lang="en-US" altLang="zh-CN" i="1">
                <a:ea typeface="楷体_GB2312" pitchFamily="49" charset="-122"/>
              </a:rPr>
              <a:t>k</a:t>
            </a:r>
            <a:r>
              <a:rPr lang="zh-CN" altLang="en-US">
                <a:ea typeface="楷体_GB2312" pitchFamily="49" charset="-122"/>
              </a:rPr>
              <a:t>色图，并称这样的</a:t>
            </a:r>
            <a:r>
              <a:rPr lang="en-US" altLang="zh-CN" i="1">
                <a:ea typeface="楷体_GB2312" pitchFamily="49" charset="-122"/>
              </a:rPr>
              <a:t>k</a:t>
            </a:r>
            <a:r>
              <a:rPr lang="zh-CN" altLang="en-US">
                <a:ea typeface="楷体_GB2312" pitchFamily="49" charset="-122"/>
              </a:rPr>
              <a:t>为</a:t>
            </a:r>
            <a:r>
              <a:rPr lang="en-US" altLang="zh-CN">
                <a:ea typeface="楷体_GB2312" pitchFamily="49" charset="-122"/>
              </a:rPr>
              <a:t>G</a:t>
            </a:r>
            <a:r>
              <a:rPr lang="zh-CN" altLang="en-US">
                <a:ea typeface="楷体_GB2312" pitchFamily="49" charset="-122"/>
              </a:rPr>
              <a:t>的色数，记为</a:t>
            </a:r>
            <a:r>
              <a:rPr lang="zh-CN" altLang="en-US">
                <a:ea typeface="楷体_GB2312" pitchFamily="49" charset="-122"/>
                <a:sym typeface="Symbol" pitchFamily="18" charset="2"/>
              </a:rPr>
              <a:t></a:t>
            </a:r>
            <a:r>
              <a:rPr lang="en-US" altLang="zh-CN">
                <a:ea typeface="楷体_GB2312" pitchFamily="49" charset="-122"/>
              </a:rPr>
              <a:t>(G)= </a:t>
            </a:r>
            <a:r>
              <a:rPr lang="en-US" altLang="zh-CN" i="1">
                <a:ea typeface="楷体_GB2312" pitchFamily="49" charset="-122"/>
              </a:rPr>
              <a:t>k</a:t>
            </a:r>
            <a:r>
              <a:rPr lang="zh-CN" altLang="en-US">
                <a:ea typeface="楷体_GB2312" pitchFamily="49" charset="-122"/>
              </a:rPr>
              <a:t>，不混淆时，色数</a:t>
            </a:r>
            <a:r>
              <a:rPr lang="zh-CN" altLang="en-US">
                <a:ea typeface="楷体_GB2312" pitchFamily="49" charset="-122"/>
                <a:sym typeface="Symbol" pitchFamily="18" charset="2"/>
              </a:rPr>
              <a:t></a:t>
            </a:r>
            <a:r>
              <a:rPr lang="en-US" altLang="zh-CN">
                <a:ea typeface="楷体_GB2312" pitchFamily="49" charset="-122"/>
              </a:rPr>
              <a:t>(G)</a:t>
            </a:r>
            <a:r>
              <a:rPr lang="zh-CN" altLang="en-US">
                <a:ea typeface="楷体_GB2312" pitchFamily="49" charset="-122"/>
              </a:rPr>
              <a:t>也可简记为</a:t>
            </a:r>
            <a:r>
              <a:rPr lang="zh-CN" altLang="en-US">
                <a:ea typeface="楷体_GB2312" pitchFamily="49" charset="-122"/>
                <a:sym typeface="Symbol" pitchFamily="18" charset="2"/>
              </a:rPr>
              <a:t></a:t>
            </a:r>
            <a:r>
              <a:rPr lang="zh-CN" altLang="en-US">
                <a:ea typeface="楷体_GB2312" pitchFamily="49" charset="-122"/>
              </a:rPr>
              <a:t>。</a:t>
            </a:r>
          </a:p>
          <a:p>
            <a:pPr>
              <a:buClr>
                <a:srgbClr val="FF0000"/>
              </a:buClr>
              <a:buFont typeface="Wingdings" pitchFamily="2" charset="2"/>
              <a:buChar char="n"/>
            </a:pPr>
            <a:r>
              <a:rPr lang="zh-CN" altLang="en-US">
                <a:solidFill>
                  <a:srgbClr val="0000FF"/>
                </a:solidFill>
                <a:ea typeface="楷体_GB2312" pitchFamily="49" charset="-122"/>
              </a:rPr>
              <a:t>从定义不难看出下面定理都成立。</a:t>
            </a:r>
            <a:r>
              <a:rPr lang="zh-CN" altLang="en-US"/>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ACCC79-C652-490A-A0FC-09C27D3872F5}"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19AE9DF-F81C-483A-9058-64502A1D5C96}" type="slidenum">
              <a:rPr lang="en-US" altLang="zh-CN"/>
              <a:pPr/>
              <a:t>52</a:t>
            </a:fld>
            <a:r>
              <a:rPr lang="en-US" altLang="zh-CN"/>
              <a:t>/57</a:t>
            </a:r>
          </a:p>
        </p:txBody>
      </p:sp>
      <p:sp>
        <p:nvSpPr>
          <p:cNvPr id="346114" name="Rectangle 2"/>
          <p:cNvSpPr>
            <a:spLocks noGrp="1" noChangeArrowheads="1"/>
          </p:cNvSpPr>
          <p:nvPr>
            <p:ph type="title"/>
          </p:nvPr>
        </p:nvSpPr>
        <p:spPr/>
        <p:txBody>
          <a:bodyPr/>
          <a:lstStyle/>
          <a:p>
            <a:endParaRPr lang="zh-CN" altLang="zh-CN"/>
          </a:p>
        </p:txBody>
      </p:sp>
      <p:sp>
        <p:nvSpPr>
          <p:cNvPr id="346115" name="Rectangle 3"/>
          <p:cNvSpPr>
            <a:spLocks noGrp="1" noChangeArrowheads="1"/>
          </p:cNvSpPr>
          <p:nvPr>
            <p:ph type="body" idx="1"/>
          </p:nvPr>
        </p:nvSpPr>
        <p:spPr>
          <a:xfrm>
            <a:off x="1066800" y="1166813"/>
            <a:ext cx="7620000" cy="3175091"/>
          </a:xfrm>
        </p:spPr>
        <p:txBody>
          <a:bodyPr/>
          <a:lstStyle/>
          <a:p>
            <a:pPr>
              <a:buClr>
                <a:srgbClr val="FF0000"/>
              </a:buClr>
              <a:buFont typeface="Wingdings" pitchFamily="2" charset="2"/>
              <a:buChar char="n"/>
            </a:pPr>
            <a:r>
              <a:rPr lang="zh-CN" altLang="en-US" dirty="0">
                <a:latin typeface="楷体_GB2312" pitchFamily="49" charset="-122"/>
                <a:ea typeface="楷体_GB2312" pitchFamily="49" charset="-122"/>
              </a:rPr>
              <a:t>定理 </a:t>
            </a:r>
            <a:r>
              <a:rPr lang="en-US" altLang="zh-CN" dirty="0">
                <a:latin typeface="楷体_GB2312" pitchFamily="49" charset="-122"/>
                <a:ea typeface="楷体_GB2312" pitchFamily="49" charset="-122"/>
              </a:rPr>
              <a:t>12.10 </a:t>
            </a:r>
            <a:r>
              <a:rPr lang="en-US" altLang="zh-CN" dirty="0">
                <a:latin typeface="楷体_GB2312" pitchFamily="49" charset="-122"/>
                <a:ea typeface="楷体_GB2312" pitchFamily="49" charset="-122"/>
                <a:sym typeface="Symbol" pitchFamily="18" charset="2"/>
              </a:rPr>
              <a: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 1</a:t>
            </a:r>
            <a:r>
              <a:rPr lang="zh-CN" altLang="en-US" dirty="0">
                <a:latin typeface="楷体_GB2312" pitchFamily="49" charset="-122"/>
                <a:ea typeface="楷体_GB2312" pitchFamily="49" charset="-122"/>
              </a:rPr>
              <a:t>当且仅当</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是零图。</a:t>
            </a:r>
          </a:p>
          <a:p>
            <a:pPr>
              <a:buClr>
                <a:srgbClr val="FF0000"/>
              </a:buClr>
              <a:buFont typeface="Wingdings" pitchFamily="2" charset="2"/>
              <a:buChar char="n"/>
            </a:pPr>
            <a:r>
              <a:rPr lang="zh-CN" altLang="en-US" dirty="0">
                <a:latin typeface="楷体_GB2312" pitchFamily="49" charset="-122"/>
                <a:ea typeface="楷体_GB2312" pitchFamily="49" charset="-122"/>
              </a:rPr>
              <a:t>定理 </a:t>
            </a:r>
            <a:r>
              <a:rPr lang="en-US" altLang="zh-CN" dirty="0">
                <a:latin typeface="楷体_GB2312" pitchFamily="49" charset="-122"/>
                <a:ea typeface="楷体_GB2312" pitchFamily="49" charset="-122"/>
              </a:rPr>
              <a:t>12.11 </a:t>
            </a:r>
            <a:r>
              <a:rPr lang="en-US" altLang="zh-CN" dirty="0">
                <a:latin typeface="楷体_GB2312" pitchFamily="49" charset="-122"/>
                <a:ea typeface="楷体_GB2312" pitchFamily="49" charset="-122"/>
                <a:sym typeface="Symbol" pitchFamily="18" charset="2"/>
              </a:rPr>
              <a:t></a:t>
            </a:r>
            <a:r>
              <a:rPr lang="zh-CN" altLang="en-US" dirty="0">
                <a:latin typeface="楷体_GB2312" pitchFamily="49" charset="-122"/>
                <a:ea typeface="楷体_GB2312" pitchFamily="49" charset="-122"/>
              </a:rPr>
              <a:t>（</a:t>
            </a:r>
            <a:r>
              <a:rPr lang="en-US" altLang="zh-CN" dirty="0" err="1">
                <a:latin typeface="楷体_GB2312" pitchFamily="49" charset="-122"/>
                <a:ea typeface="楷体_GB2312" pitchFamily="49" charset="-122"/>
              </a:rPr>
              <a:t>K</a:t>
            </a:r>
            <a:r>
              <a:rPr lang="en-US" altLang="zh-CN" baseline="-25000" dirty="0" err="1">
                <a:latin typeface="楷体_GB2312" pitchFamily="49" charset="-122"/>
                <a:ea typeface="楷体_GB2312" pitchFamily="49" charset="-122"/>
              </a:rPr>
              <a:t>n</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 n</a:t>
            </a:r>
            <a:r>
              <a:rPr lang="zh-CN" altLang="en-US" dirty="0">
                <a:latin typeface="楷体_GB2312" pitchFamily="49" charset="-122"/>
                <a:ea typeface="楷体_GB2312" pitchFamily="49" charset="-122"/>
              </a:rPr>
              <a:t>。</a:t>
            </a:r>
          </a:p>
          <a:p>
            <a:pPr>
              <a:buClr>
                <a:srgbClr val="FF0000"/>
              </a:buClr>
              <a:buFont typeface="Wingdings" pitchFamily="2" charset="2"/>
              <a:buChar char="n"/>
            </a:pPr>
            <a:r>
              <a:rPr lang="zh-CN" altLang="en-US" dirty="0">
                <a:latin typeface="楷体_GB2312" pitchFamily="49" charset="-122"/>
                <a:ea typeface="楷体_GB2312" pitchFamily="49" charset="-122"/>
              </a:rPr>
              <a:t>定理 </a:t>
            </a:r>
            <a:r>
              <a:rPr lang="en-US" altLang="zh-CN" dirty="0">
                <a:latin typeface="楷体_GB2312" pitchFamily="49" charset="-122"/>
                <a:ea typeface="楷体_GB2312" pitchFamily="49" charset="-122"/>
              </a:rPr>
              <a:t>12.12 </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中至少含一条边，则</a:t>
            </a:r>
            <a:r>
              <a:rPr lang="zh-CN" altLang="en-US" dirty="0">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(G)=2  </a:t>
            </a:r>
          </a:p>
          <a:p>
            <a:pPr>
              <a:buClr>
                <a:srgbClr val="FF0000"/>
              </a:buClr>
              <a:buFont typeface="Wingdings" pitchFamily="2" charset="2"/>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当且仅当</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为二部图。</a:t>
            </a:r>
          </a:p>
          <a:p>
            <a:pPr>
              <a:buClr>
                <a:srgbClr val="FF0000"/>
              </a:buClr>
              <a:buFont typeface="Wingdings" pitchFamily="2" charset="2"/>
              <a:buChar char="n"/>
            </a:pPr>
            <a:r>
              <a:rPr lang="zh-CN" altLang="en-US" dirty="0">
                <a:latin typeface="楷体_GB2312" pitchFamily="49" charset="-122"/>
                <a:ea typeface="楷体_GB2312" pitchFamily="49" charset="-122"/>
              </a:rPr>
              <a:t>定理 </a:t>
            </a:r>
            <a:r>
              <a:rPr lang="en-US" altLang="zh-CN" dirty="0">
                <a:latin typeface="楷体_GB2312" pitchFamily="49" charset="-122"/>
                <a:ea typeface="楷体_GB2312" pitchFamily="49" charset="-122"/>
              </a:rPr>
              <a:t>12.13 </a:t>
            </a:r>
            <a:r>
              <a:rPr lang="zh-CN" altLang="en-US" dirty="0">
                <a:latin typeface="楷体_GB2312" pitchFamily="49" charset="-122"/>
                <a:ea typeface="楷体_GB2312" pitchFamily="49" charset="-122"/>
              </a:rPr>
              <a:t>对于任意的图</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不含环</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，均有</a:t>
            </a:r>
            <a:endParaRPr lang="zh-CN" altLang="en-US" dirty="0">
              <a:latin typeface="楷体_GB2312" pitchFamily="49" charset="-122"/>
              <a:ea typeface="楷体_GB2312" pitchFamily="49" charset="-122"/>
              <a:sym typeface="Symbol" pitchFamily="18" charset="2"/>
            </a:endParaRPr>
          </a:p>
          <a:p>
            <a:pPr>
              <a:buClr>
                <a:srgbClr val="FF0000"/>
              </a:buClr>
              <a:buFont typeface="Wingdings" pitchFamily="2" charset="2"/>
              <a:buNone/>
            </a:pPr>
            <a:r>
              <a:rPr lang="zh-CN" altLang="en-US" dirty="0">
                <a:latin typeface="楷体_GB2312" pitchFamily="49" charset="-122"/>
                <a:ea typeface="楷体_GB2312" pitchFamily="49" charset="-122"/>
                <a:sym typeface="Symbol" pitchFamily="18" charset="2"/>
              </a:rPr>
              <a:t>  </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zh-CN" altLang="en-US" dirty="0" smtClean="0">
                <a:latin typeface="楷体_GB2312" pitchFamily="49" charset="-122"/>
                <a:ea typeface="楷体_GB2312" pitchFamily="49" charset="-122"/>
                <a:sym typeface="Symbol" pitchFamily="18" charset="2"/>
              </a:rPr>
              <a:t>  </a:t>
            </a:r>
            <a:r>
              <a:rPr lang="zh-CN" altLang="en-US" sz="2400" i="1" dirty="0" smtClean="0">
                <a:sym typeface="Symbol" pitchFamily="18" charset="2"/>
              </a:rPr>
              <a: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1</a:t>
            </a:r>
            <a:endParaRPr lang="zh-CN" altLang="en-US" dirty="0">
              <a:latin typeface="楷体_GB2312" pitchFamily="49" charset="-122"/>
              <a:ea typeface="楷体_GB2312" pitchFamily="49" charset="-122"/>
            </a:endParaRPr>
          </a:p>
        </p:txBody>
      </p:sp>
      <p:sp>
        <p:nvSpPr>
          <p:cNvPr id="2" name="圆角矩形标注 1"/>
          <p:cNvSpPr/>
          <p:nvPr/>
        </p:nvSpPr>
        <p:spPr bwMode="auto">
          <a:xfrm>
            <a:off x="3851920" y="4437112"/>
            <a:ext cx="2304256" cy="1368152"/>
          </a:xfrm>
          <a:prstGeom prst="wedgeRoundRectCallout">
            <a:avLst>
              <a:gd name="adj1" fmla="val -71177"/>
              <a:gd name="adj2" fmla="val -60196"/>
              <a:gd name="adj3" fmla="val 16667"/>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最大的点度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F64C08-B721-47C3-A589-DCFB115C006B}"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4ED28D0-E547-4083-B46D-5BF5EB270877}" type="slidenum">
              <a:rPr lang="en-US" altLang="zh-CN"/>
              <a:pPr/>
              <a:t>53</a:t>
            </a:fld>
            <a:r>
              <a:rPr lang="en-US" altLang="zh-CN"/>
              <a:t>/57</a:t>
            </a:r>
          </a:p>
        </p:txBody>
      </p:sp>
      <p:sp>
        <p:nvSpPr>
          <p:cNvPr id="338946" name="Rectangle 2"/>
          <p:cNvSpPr>
            <a:spLocks noGrp="1" noChangeArrowheads="1"/>
          </p:cNvSpPr>
          <p:nvPr>
            <p:ph type="title"/>
          </p:nvPr>
        </p:nvSpPr>
        <p:spPr/>
        <p:txBody>
          <a:bodyPr/>
          <a:lstStyle/>
          <a:p>
            <a:endParaRPr lang="zh-CN" altLang="zh-CN"/>
          </a:p>
        </p:txBody>
      </p:sp>
      <p:sp>
        <p:nvSpPr>
          <p:cNvPr id="338947"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dirty="0">
                <a:solidFill>
                  <a:srgbClr val="FF00FF"/>
                </a:solidFill>
              </a:rPr>
              <a:t>定义 </a:t>
            </a:r>
            <a:r>
              <a:rPr lang="en-US" altLang="zh-CN" dirty="0">
                <a:solidFill>
                  <a:srgbClr val="FF00FF"/>
                </a:solidFill>
              </a:rPr>
              <a:t>12.6</a:t>
            </a:r>
            <a:r>
              <a:rPr lang="en-US" altLang="zh-CN" dirty="0"/>
              <a:t> </a:t>
            </a:r>
            <a:r>
              <a:rPr lang="zh-CN" altLang="en-US" dirty="0">
                <a:solidFill>
                  <a:srgbClr val="0000FF"/>
                </a:solidFill>
                <a:latin typeface="楷体_GB2312" pitchFamily="49" charset="-122"/>
                <a:ea typeface="楷体_GB2312" pitchFamily="49" charset="-122"/>
              </a:rPr>
              <a:t>对地域连通且相邻国家有一段公共边界的平面地图</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的每个国家涂上一种颜色，使相临的国家涂不同的颜色，</a:t>
            </a:r>
            <a:r>
              <a:rPr lang="zh-CN" altLang="en-US" dirty="0">
                <a:solidFill>
                  <a:srgbClr val="FF00FF"/>
                </a:solidFill>
                <a:latin typeface="楷体_GB2312" pitchFamily="49" charset="-122"/>
                <a:ea typeface="楷体_GB2312" pitchFamily="49" charset="-122"/>
              </a:rPr>
              <a:t>称为对</a:t>
            </a:r>
            <a:r>
              <a:rPr lang="en-US" altLang="zh-CN" dirty="0">
                <a:solidFill>
                  <a:srgbClr val="FF00FF"/>
                </a:solidFill>
                <a:latin typeface="楷体_GB2312" pitchFamily="49" charset="-122"/>
                <a:ea typeface="楷体_GB2312" pitchFamily="49" charset="-122"/>
              </a:rPr>
              <a:t>G</a:t>
            </a:r>
            <a:r>
              <a:rPr lang="zh-CN" altLang="en-US" dirty="0">
                <a:solidFill>
                  <a:srgbClr val="FF00FF"/>
                </a:solidFill>
                <a:latin typeface="楷体_GB2312" pitchFamily="49" charset="-122"/>
                <a:ea typeface="楷体_GB2312" pitchFamily="49" charset="-122"/>
              </a:rPr>
              <a:t>的一种面着色</a:t>
            </a:r>
            <a:r>
              <a:rPr lang="zh-CN" altLang="en-US" dirty="0">
                <a:solidFill>
                  <a:srgbClr val="0000FF"/>
                </a:solidFill>
                <a:latin typeface="楷体_GB2312" pitchFamily="49" charset="-122"/>
                <a:ea typeface="楷体_GB2312" pitchFamily="49" charset="-122"/>
              </a:rPr>
              <a:t>，若能用</a:t>
            </a:r>
            <a:r>
              <a:rPr lang="en-US" altLang="zh-CN" i="1" dirty="0">
                <a:solidFill>
                  <a:srgbClr val="0000FF"/>
                </a:solidFill>
                <a:latin typeface="楷体_GB2312" pitchFamily="49" charset="-122"/>
                <a:ea typeface="楷体_GB2312" pitchFamily="49" charset="-122"/>
              </a:rPr>
              <a:t>k</a:t>
            </a:r>
            <a:r>
              <a:rPr lang="zh-CN" altLang="en-US" dirty="0">
                <a:solidFill>
                  <a:srgbClr val="0000FF"/>
                </a:solidFill>
                <a:latin typeface="楷体_GB2312" pitchFamily="49" charset="-122"/>
                <a:ea typeface="楷体_GB2312" pitchFamily="49" charset="-122"/>
              </a:rPr>
              <a:t>种颜色给</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的面着色，就称对</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的面进行了</a:t>
            </a:r>
            <a:r>
              <a:rPr lang="en-US" altLang="zh-CN" i="1" dirty="0">
                <a:solidFill>
                  <a:srgbClr val="FF00FF"/>
                </a:solidFill>
                <a:latin typeface="楷体_GB2312" pitchFamily="49" charset="-122"/>
                <a:ea typeface="楷体_GB2312" pitchFamily="49" charset="-122"/>
              </a:rPr>
              <a:t>k</a:t>
            </a:r>
            <a:r>
              <a:rPr lang="zh-CN" altLang="en-US" dirty="0">
                <a:solidFill>
                  <a:srgbClr val="FF00FF"/>
                </a:solidFill>
                <a:latin typeface="楷体_GB2312" pitchFamily="49" charset="-122"/>
                <a:ea typeface="楷体_GB2312" pitchFamily="49" charset="-122"/>
              </a:rPr>
              <a:t>着色</a:t>
            </a:r>
            <a:r>
              <a:rPr lang="zh-CN" altLang="en-US" dirty="0">
                <a:solidFill>
                  <a:srgbClr val="0000FF"/>
                </a:solidFill>
                <a:latin typeface="楷体_GB2312" pitchFamily="49" charset="-122"/>
                <a:ea typeface="楷体_GB2312" pitchFamily="49" charset="-122"/>
              </a:rPr>
              <a:t>，或称</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是</a:t>
            </a:r>
            <a:r>
              <a:rPr lang="en-US" altLang="zh-CN" i="1" dirty="0">
                <a:solidFill>
                  <a:srgbClr val="FF00FF"/>
                </a:solidFill>
                <a:latin typeface="楷体_GB2312" pitchFamily="49" charset="-122"/>
                <a:ea typeface="楷体_GB2312" pitchFamily="49" charset="-122"/>
              </a:rPr>
              <a:t>k</a:t>
            </a:r>
            <a:r>
              <a:rPr lang="en-US" altLang="zh-CN" dirty="0">
                <a:solidFill>
                  <a:srgbClr val="FF00FF"/>
                </a:solidFill>
                <a:latin typeface="楷体_GB2312" pitchFamily="49" charset="-122"/>
                <a:ea typeface="楷体_GB2312" pitchFamily="49" charset="-122"/>
              </a:rPr>
              <a:t>-</a:t>
            </a:r>
            <a:r>
              <a:rPr lang="zh-CN" altLang="en-US" dirty="0">
                <a:solidFill>
                  <a:srgbClr val="FF00FF"/>
                </a:solidFill>
                <a:latin typeface="楷体_GB2312" pitchFamily="49" charset="-122"/>
                <a:ea typeface="楷体_GB2312" pitchFamily="49" charset="-122"/>
              </a:rPr>
              <a:t>面可着色</a:t>
            </a:r>
            <a:r>
              <a:rPr lang="zh-CN" altLang="en-US" dirty="0">
                <a:solidFill>
                  <a:srgbClr val="0000FF"/>
                </a:solidFill>
                <a:latin typeface="楷体_GB2312" pitchFamily="49" charset="-122"/>
                <a:ea typeface="楷体_GB2312" pitchFamily="49" charset="-122"/>
              </a:rPr>
              <a:t>的，若</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是</a:t>
            </a:r>
            <a:r>
              <a:rPr lang="en-US" altLang="zh-CN" i="1" dirty="0">
                <a:solidFill>
                  <a:srgbClr val="0000FF"/>
                </a:solidFill>
                <a:latin typeface="楷体_GB2312" pitchFamily="49" charset="-122"/>
                <a:ea typeface="楷体_GB2312" pitchFamily="49" charset="-122"/>
              </a:rPr>
              <a:t>k</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面可着色的，但不是（</a:t>
            </a:r>
            <a:r>
              <a:rPr lang="en-US" altLang="zh-CN" i="1" dirty="0">
                <a:solidFill>
                  <a:srgbClr val="0000FF"/>
                </a:solidFill>
                <a:latin typeface="楷体_GB2312" pitchFamily="49" charset="-122"/>
                <a:ea typeface="楷体_GB2312" pitchFamily="49" charset="-122"/>
              </a:rPr>
              <a:t>k</a:t>
            </a: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面可着色的，就称</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的</a:t>
            </a:r>
            <a:r>
              <a:rPr lang="zh-CN" altLang="en-US" dirty="0">
                <a:solidFill>
                  <a:srgbClr val="FF00FF"/>
                </a:solidFill>
                <a:latin typeface="楷体_GB2312" pitchFamily="49" charset="-122"/>
                <a:ea typeface="楷体_GB2312" pitchFamily="49" charset="-122"/>
              </a:rPr>
              <a:t>面色数为</a:t>
            </a:r>
            <a:r>
              <a:rPr lang="en-US" altLang="zh-CN" i="1" dirty="0">
                <a:solidFill>
                  <a:srgbClr val="FF00FF"/>
                </a:solidFill>
                <a:latin typeface="楷体_GB2312" pitchFamily="49" charset="-122"/>
                <a:ea typeface="楷体_GB2312" pitchFamily="49" charset="-122"/>
              </a:rPr>
              <a:t>k</a:t>
            </a:r>
            <a:r>
              <a:rPr lang="zh-CN" altLang="en-US" dirty="0">
                <a:solidFill>
                  <a:srgbClr val="0000FF"/>
                </a:solidFill>
                <a:latin typeface="楷体_GB2312" pitchFamily="49" charset="-122"/>
                <a:ea typeface="楷体_GB2312" pitchFamily="49" charset="-122"/>
              </a:rPr>
              <a:t>，记为</a:t>
            </a:r>
            <a:r>
              <a:rPr lang="zh-CN" altLang="en-US" dirty="0">
                <a:solidFill>
                  <a:srgbClr val="0000FF"/>
                </a:solidFill>
                <a:latin typeface="楷体_GB2312" pitchFamily="49" charset="-122"/>
                <a:ea typeface="楷体_GB2312" pitchFamily="49" charset="-122"/>
                <a:sym typeface="Symbol" pitchFamily="18" charset="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 </a:t>
            </a:r>
            <a:r>
              <a:rPr lang="en-US" altLang="zh-CN" i="1" dirty="0">
                <a:solidFill>
                  <a:srgbClr val="0000FF"/>
                </a:solidFill>
                <a:latin typeface="楷体_GB2312" pitchFamily="49" charset="-122"/>
                <a:ea typeface="楷体_GB2312" pitchFamily="49" charset="-122"/>
              </a:rPr>
              <a:t>k</a:t>
            </a:r>
            <a:r>
              <a:rPr lang="zh-CN" altLang="en-US" dirty="0">
                <a:solidFill>
                  <a:srgbClr val="0000FF"/>
                </a:solidFill>
                <a:latin typeface="楷体_GB2312" pitchFamily="49" charset="-122"/>
                <a:ea typeface="楷体_GB2312" pitchFamily="49" charset="-122"/>
              </a:rPr>
              <a:t>。</a:t>
            </a:r>
          </a:p>
          <a:p>
            <a:pPr>
              <a:buClr>
                <a:srgbClr val="B2B2B2"/>
              </a:buClr>
              <a:buFont typeface="Wingdings" pitchFamily="2" charset="2"/>
              <a:buChar char="n"/>
            </a:pPr>
            <a:r>
              <a:rPr lang="zh-CN" altLang="en-US" dirty="0">
                <a:solidFill>
                  <a:srgbClr val="B2B2B2"/>
                </a:solidFill>
                <a:ea typeface="楷体_GB2312" pitchFamily="49" charset="-122"/>
              </a:rPr>
              <a:t>研究地图的着色可以转化成对它的对偶图的点着色，有如下定理：</a:t>
            </a:r>
            <a:r>
              <a:rPr lang="zh-CN" altLang="en-US" dirty="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5DE58C-65CE-4C66-8C72-0582CBA6652E}"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563466D-1E8D-4D21-A6D4-84C322D6984B}" type="slidenum">
              <a:rPr lang="en-US" altLang="zh-CN"/>
              <a:pPr/>
              <a:t>54</a:t>
            </a:fld>
            <a:r>
              <a:rPr lang="en-US" altLang="zh-CN"/>
              <a:t>/57</a:t>
            </a:r>
          </a:p>
        </p:txBody>
      </p:sp>
      <p:sp>
        <p:nvSpPr>
          <p:cNvPr id="347138" name="Rectangle 2"/>
          <p:cNvSpPr>
            <a:spLocks noGrp="1" noChangeArrowheads="1"/>
          </p:cNvSpPr>
          <p:nvPr>
            <p:ph type="title"/>
          </p:nvPr>
        </p:nvSpPr>
        <p:spPr/>
        <p:txBody>
          <a:bodyPr/>
          <a:lstStyle/>
          <a:p>
            <a:endParaRPr lang="zh-CN" altLang="zh-CN"/>
          </a:p>
        </p:txBody>
      </p:sp>
      <p:sp>
        <p:nvSpPr>
          <p:cNvPr id="347139"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a:solidFill>
                  <a:srgbClr val="FF00FF"/>
                </a:solidFill>
              </a:rPr>
              <a:t>定义 </a:t>
            </a:r>
            <a:r>
              <a:rPr lang="en-US" altLang="zh-CN">
                <a:solidFill>
                  <a:srgbClr val="FF00FF"/>
                </a:solidFill>
              </a:rPr>
              <a:t>12.6</a:t>
            </a:r>
            <a:r>
              <a:rPr lang="en-US" altLang="zh-CN"/>
              <a:t> </a:t>
            </a:r>
            <a:r>
              <a:rPr lang="zh-CN" altLang="en-US">
                <a:latin typeface="楷体_GB2312" pitchFamily="49" charset="-122"/>
                <a:ea typeface="楷体_GB2312" pitchFamily="49" charset="-122"/>
              </a:rPr>
              <a:t>对地域连通且相邻国家有一段公共边界的平面地图</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的每个国家涂上一种颜色，使相临的国家涂不同的颜色，称为对</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的一种面着色，若能用</a:t>
            </a:r>
            <a:r>
              <a:rPr lang="en-US" altLang="zh-CN" i="1">
                <a:latin typeface="楷体_GB2312" pitchFamily="49" charset="-122"/>
                <a:ea typeface="楷体_GB2312" pitchFamily="49" charset="-122"/>
              </a:rPr>
              <a:t>k</a:t>
            </a:r>
            <a:r>
              <a:rPr lang="zh-CN" altLang="en-US">
                <a:latin typeface="楷体_GB2312" pitchFamily="49" charset="-122"/>
                <a:ea typeface="楷体_GB2312" pitchFamily="49" charset="-122"/>
              </a:rPr>
              <a:t>种颜色给</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的面着色，就称对</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的面进行了</a:t>
            </a:r>
            <a:r>
              <a:rPr lang="en-US" altLang="zh-CN" i="1">
                <a:latin typeface="楷体_GB2312" pitchFamily="49" charset="-122"/>
                <a:ea typeface="楷体_GB2312" pitchFamily="49" charset="-122"/>
              </a:rPr>
              <a:t>k</a:t>
            </a:r>
            <a:r>
              <a:rPr lang="zh-CN" altLang="en-US">
                <a:latin typeface="楷体_GB2312" pitchFamily="49" charset="-122"/>
                <a:ea typeface="楷体_GB2312" pitchFamily="49" charset="-122"/>
              </a:rPr>
              <a:t>着色，或称</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面可着色的，若</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面可着色的，但不是（</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面可着色的，就称</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的面色数为</a:t>
            </a:r>
            <a:r>
              <a:rPr lang="en-US" altLang="zh-CN" i="1">
                <a:latin typeface="楷体_GB2312" pitchFamily="49" charset="-122"/>
                <a:ea typeface="楷体_GB2312" pitchFamily="49" charset="-122"/>
              </a:rPr>
              <a:t>k</a:t>
            </a:r>
            <a:r>
              <a:rPr lang="zh-CN" altLang="en-US">
                <a:latin typeface="楷体_GB2312" pitchFamily="49" charset="-122"/>
                <a:ea typeface="楷体_GB2312" pitchFamily="49" charset="-122"/>
              </a:rPr>
              <a:t>，记为</a:t>
            </a:r>
            <a:r>
              <a:rPr lang="zh-CN" altLang="en-US">
                <a:latin typeface="楷体_GB2312" pitchFamily="49" charset="-122"/>
                <a:ea typeface="楷体_GB2312" pitchFamily="49" charset="-122"/>
                <a:sym typeface="Symbol" pitchFamily="18" charset="2"/>
              </a:rPr>
              <a: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G</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 </a:t>
            </a:r>
            <a:r>
              <a:rPr lang="en-US" altLang="zh-CN" i="1">
                <a:latin typeface="楷体_GB2312" pitchFamily="49" charset="-122"/>
                <a:ea typeface="楷体_GB2312" pitchFamily="49" charset="-122"/>
              </a:rPr>
              <a:t>k</a:t>
            </a:r>
            <a:r>
              <a:rPr lang="zh-CN" altLang="en-US">
                <a:latin typeface="楷体_GB2312" pitchFamily="49" charset="-122"/>
                <a:ea typeface="楷体_GB2312" pitchFamily="49" charset="-122"/>
              </a:rPr>
              <a:t>。</a:t>
            </a:r>
          </a:p>
          <a:p>
            <a:pPr>
              <a:buClr>
                <a:srgbClr val="FF0000"/>
              </a:buClr>
              <a:buFont typeface="Wingdings" pitchFamily="2" charset="2"/>
              <a:buChar char="n"/>
            </a:pPr>
            <a:r>
              <a:rPr lang="zh-CN" altLang="en-US">
                <a:solidFill>
                  <a:srgbClr val="0000FF"/>
                </a:solidFill>
                <a:ea typeface="楷体_GB2312" pitchFamily="49" charset="-122"/>
              </a:rPr>
              <a:t>研究地图的着色可以转化成对它的对偶图的点着色，有如下定理：</a:t>
            </a:r>
            <a:r>
              <a:rPr lang="zh-CN" altLang="en-US"/>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31DCD1-95C5-4815-BFB5-0C38EDD0D940}"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3F93FAD-703A-4366-9497-E55070697718}" type="slidenum">
              <a:rPr lang="en-US" altLang="zh-CN"/>
              <a:pPr/>
              <a:t>55</a:t>
            </a:fld>
            <a:r>
              <a:rPr lang="en-US" altLang="zh-CN"/>
              <a:t>/57</a:t>
            </a:r>
          </a:p>
        </p:txBody>
      </p:sp>
      <p:sp>
        <p:nvSpPr>
          <p:cNvPr id="337922" name="Rectangle 2"/>
          <p:cNvSpPr>
            <a:spLocks noGrp="1" noChangeArrowheads="1"/>
          </p:cNvSpPr>
          <p:nvPr>
            <p:ph type="title"/>
          </p:nvPr>
        </p:nvSpPr>
        <p:spPr/>
        <p:txBody>
          <a:bodyPr/>
          <a:lstStyle/>
          <a:p>
            <a:endParaRPr lang="zh-CN" altLang="zh-CN"/>
          </a:p>
        </p:txBody>
      </p:sp>
      <p:sp>
        <p:nvSpPr>
          <p:cNvPr id="337923"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dirty="0">
                <a:solidFill>
                  <a:srgbClr val="FF00FF"/>
                </a:solidFill>
              </a:rPr>
              <a:t>定理 </a:t>
            </a:r>
            <a:r>
              <a:rPr lang="en-US" altLang="zh-CN" dirty="0">
                <a:solidFill>
                  <a:srgbClr val="FF00FF"/>
                </a:solidFill>
              </a:rPr>
              <a:t>12.14</a:t>
            </a:r>
            <a:r>
              <a:rPr lang="en-US" altLang="zh-CN" dirty="0"/>
              <a:t> </a:t>
            </a:r>
            <a:r>
              <a:rPr lang="zh-CN" altLang="en-US" dirty="0">
                <a:solidFill>
                  <a:srgbClr val="0000FF"/>
                </a:solidFill>
                <a:latin typeface="楷体_GB2312" pitchFamily="49" charset="-122"/>
                <a:ea typeface="楷体_GB2312" pitchFamily="49" charset="-122"/>
              </a:rPr>
              <a:t>地图</a:t>
            </a:r>
            <a:r>
              <a:rPr lang="en-US" altLang="zh-CN" dirty="0">
                <a:solidFill>
                  <a:srgbClr val="0000FF"/>
                </a:solidFill>
                <a:latin typeface="楷体_GB2312" pitchFamily="49" charset="-122"/>
                <a:ea typeface="楷体_GB2312" pitchFamily="49" charset="-122"/>
              </a:rPr>
              <a:t>G</a:t>
            </a:r>
            <a:r>
              <a:rPr lang="zh-CN" altLang="en-US" dirty="0">
                <a:solidFill>
                  <a:srgbClr val="0000FF"/>
                </a:solidFill>
                <a:latin typeface="楷体_GB2312" pitchFamily="49" charset="-122"/>
                <a:ea typeface="楷体_GB2312" pitchFamily="49" charset="-122"/>
              </a:rPr>
              <a:t>是</a:t>
            </a:r>
            <a:r>
              <a:rPr lang="en-US" altLang="zh-CN" i="1" dirty="0">
                <a:solidFill>
                  <a:srgbClr val="0000FF"/>
                </a:solidFill>
                <a:latin typeface="楷体_GB2312" pitchFamily="49" charset="-122"/>
                <a:ea typeface="楷体_GB2312" pitchFamily="49" charset="-122"/>
              </a:rPr>
              <a:t>k</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面可着色的当且仅当它的对偶图</a:t>
            </a:r>
            <a:r>
              <a:rPr lang="en-US" altLang="zh-CN" dirty="0">
                <a:solidFill>
                  <a:srgbClr val="0000FF"/>
                </a:solidFill>
                <a:latin typeface="楷体_GB2312" pitchFamily="49" charset="-122"/>
                <a:ea typeface="楷体_GB2312" pitchFamily="49" charset="-122"/>
              </a:rPr>
              <a:t>G</a:t>
            </a:r>
            <a:r>
              <a:rPr lang="en-US" altLang="zh-CN" baseline="30000"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是</a:t>
            </a:r>
            <a:r>
              <a:rPr lang="en-US" altLang="zh-CN" i="1" dirty="0">
                <a:solidFill>
                  <a:srgbClr val="0000FF"/>
                </a:solidFill>
                <a:latin typeface="楷体_GB2312" pitchFamily="49" charset="-122"/>
                <a:ea typeface="楷体_GB2312" pitchFamily="49" charset="-122"/>
              </a:rPr>
              <a:t>k</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可着色的。</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证明：（</a:t>
            </a:r>
            <a:r>
              <a:rPr lang="zh-CN" altLang="en-US" dirty="0">
                <a:solidFill>
                  <a:srgbClr val="FF00FF"/>
                </a:solidFill>
                <a:latin typeface="楷体_GB2312" pitchFamily="49" charset="-122"/>
                <a:ea typeface="楷体_GB2312" pitchFamily="49" charset="-122"/>
              </a:rPr>
              <a:t>必要性）</a:t>
            </a:r>
            <a:r>
              <a:rPr lang="zh-CN" altLang="en-US" dirty="0">
                <a:latin typeface="楷体_GB2312" pitchFamily="49" charset="-122"/>
                <a:ea typeface="楷体_GB2312" pitchFamily="49" charset="-122"/>
              </a:rPr>
              <a:t>给</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一种</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面着色，由于</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连通，由定理</a:t>
            </a:r>
            <a:r>
              <a:rPr lang="en-US" altLang="zh-CN" dirty="0">
                <a:latin typeface="楷体_GB2312" pitchFamily="49" charset="-122"/>
                <a:ea typeface="楷体_GB2312" pitchFamily="49" charset="-122"/>
              </a:rPr>
              <a:t>12-4.1</a:t>
            </a:r>
            <a:r>
              <a:rPr lang="zh-CN" altLang="en-US" dirty="0">
                <a:latin typeface="楷体_GB2312" pitchFamily="49" charset="-122"/>
                <a:ea typeface="楷体_GB2312" pitchFamily="49" charset="-122"/>
              </a:rPr>
              <a:t>可知道，</a:t>
            </a:r>
            <a:r>
              <a:rPr lang="en-US" altLang="zh-CN" dirty="0">
                <a:latin typeface="楷体_GB2312" pitchFamily="49" charset="-122"/>
                <a:ea typeface="楷体_GB2312" pitchFamily="49" charset="-122"/>
              </a:rPr>
              <a:t>n</a:t>
            </a:r>
            <a:r>
              <a:rPr lang="en-US" altLang="zh-CN" baseline="30000" dirty="0">
                <a:latin typeface="楷体_GB2312" pitchFamily="49" charset="-122"/>
                <a:ea typeface="楷体_GB2312" pitchFamily="49" charset="-122"/>
              </a:rPr>
              <a:t>*</a:t>
            </a:r>
            <a:r>
              <a:rPr lang="en-US" altLang="zh-CN" dirty="0">
                <a:latin typeface="楷体_GB2312" pitchFamily="49" charset="-122"/>
                <a:ea typeface="楷体_GB2312" pitchFamily="49" charset="-122"/>
              </a:rPr>
              <a:t> = f</a:t>
            </a:r>
            <a:r>
              <a:rPr lang="zh-CN" altLang="en-US" dirty="0">
                <a:latin typeface="楷体_GB2312" pitchFamily="49" charset="-122"/>
                <a:ea typeface="楷体_GB2312" pitchFamily="49" charset="-122"/>
              </a:rPr>
              <a:t>，即</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的每个面中含</a:t>
            </a:r>
            <a:r>
              <a:rPr lang="en-US" altLang="zh-CN" dirty="0">
                <a:latin typeface="楷体_GB2312" pitchFamily="49" charset="-122"/>
                <a:ea typeface="楷体_GB2312" pitchFamily="49" charset="-122"/>
              </a:rPr>
              <a:t>G</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的一个顶点，设</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i</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位于</a:t>
            </a:r>
            <a:r>
              <a:rPr lang="en-US" altLang="zh-CN" dirty="0">
                <a:latin typeface="楷体_GB2312" pitchFamily="49" charset="-122"/>
                <a:ea typeface="楷体_GB2312" pitchFamily="49" charset="-122"/>
              </a:rPr>
              <a:t>G</a:t>
            </a:r>
            <a:r>
              <a:rPr lang="zh-CN" altLang="en-US" dirty="0">
                <a:latin typeface="楷体_GB2312" pitchFamily="49" charset="-122"/>
                <a:ea typeface="楷体_GB2312" pitchFamily="49" charset="-122"/>
              </a:rPr>
              <a:t>的</a:t>
            </a:r>
            <a:r>
              <a:rPr lang="en-US" altLang="zh-CN" dirty="0" err="1">
                <a:latin typeface="楷体_GB2312" pitchFamily="49" charset="-122"/>
                <a:ea typeface="楷体_GB2312" pitchFamily="49" charset="-122"/>
              </a:rPr>
              <a:t>R</a:t>
            </a:r>
            <a:r>
              <a:rPr lang="en-US" altLang="zh-CN" baseline="-25000" dirty="0" err="1">
                <a:latin typeface="楷体_GB2312" pitchFamily="49" charset="-122"/>
                <a:ea typeface="楷体_GB2312" pitchFamily="49" charset="-122"/>
              </a:rPr>
              <a:t>i</a:t>
            </a:r>
            <a:r>
              <a:rPr lang="zh-CN" altLang="en-US" dirty="0">
                <a:latin typeface="楷体_GB2312" pitchFamily="49" charset="-122"/>
                <a:ea typeface="楷体_GB2312" pitchFamily="49" charset="-122"/>
              </a:rPr>
              <a:t>内，将</a:t>
            </a:r>
            <a:r>
              <a:rPr lang="en-US" altLang="zh-CN" dirty="0">
                <a:latin typeface="楷体_GB2312" pitchFamily="49" charset="-122"/>
                <a:ea typeface="楷体_GB2312" pitchFamily="49" charset="-122"/>
              </a:rPr>
              <a:t>G</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的顶点</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i</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涂成</a:t>
            </a:r>
            <a:r>
              <a:rPr lang="en-US" altLang="zh-CN" dirty="0" err="1">
                <a:latin typeface="楷体_GB2312" pitchFamily="49" charset="-122"/>
                <a:ea typeface="楷体_GB2312" pitchFamily="49" charset="-122"/>
              </a:rPr>
              <a:t>R</a:t>
            </a:r>
            <a:r>
              <a:rPr lang="en-US" altLang="zh-CN" baseline="-25000" dirty="0" err="1">
                <a:latin typeface="楷体_GB2312" pitchFamily="49" charset="-122"/>
                <a:ea typeface="楷体_GB2312" pitchFamily="49" charset="-122"/>
              </a:rPr>
              <a:t>i</a:t>
            </a:r>
            <a:r>
              <a:rPr lang="zh-CN" altLang="en-US" dirty="0">
                <a:latin typeface="楷体_GB2312" pitchFamily="49" charset="-122"/>
                <a:ea typeface="楷体_GB2312" pitchFamily="49" charset="-122"/>
              </a:rPr>
              <a:t>的颜色。易知，若</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i</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与</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j</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相邻，则由于</a:t>
            </a:r>
            <a:r>
              <a:rPr lang="en-US" altLang="zh-CN" dirty="0" err="1">
                <a:latin typeface="楷体_GB2312" pitchFamily="49" charset="-122"/>
                <a:ea typeface="楷体_GB2312" pitchFamily="49" charset="-122"/>
              </a:rPr>
              <a:t>R</a:t>
            </a:r>
            <a:r>
              <a:rPr lang="en-US" altLang="zh-CN" baseline="-25000" dirty="0" err="1">
                <a:latin typeface="楷体_GB2312" pitchFamily="49" charset="-122"/>
                <a:ea typeface="楷体_GB2312" pitchFamily="49" charset="-122"/>
              </a:rPr>
              <a:t>i</a:t>
            </a:r>
            <a:r>
              <a:rPr lang="zh-CN" altLang="en-US" dirty="0">
                <a:latin typeface="楷体_GB2312" pitchFamily="49" charset="-122"/>
                <a:ea typeface="楷体_GB2312" pitchFamily="49" charset="-122"/>
              </a:rPr>
              <a:t>与</a:t>
            </a:r>
            <a:r>
              <a:rPr lang="en-US" altLang="zh-CN" dirty="0" err="1">
                <a:latin typeface="楷体_GB2312" pitchFamily="49" charset="-122"/>
                <a:ea typeface="楷体_GB2312" pitchFamily="49" charset="-122"/>
              </a:rPr>
              <a:t>R</a:t>
            </a:r>
            <a:r>
              <a:rPr lang="en-US" altLang="zh-CN" baseline="-25000" dirty="0" err="1">
                <a:latin typeface="楷体_GB2312" pitchFamily="49" charset="-122"/>
                <a:ea typeface="楷体_GB2312" pitchFamily="49" charset="-122"/>
              </a:rPr>
              <a:t>j</a:t>
            </a:r>
            <a:r>
              <a:rPr lang="zh-CN" altLang="en-US" dirty="0">
                <a:latin typeface="楷体_GB2312" pitchFamily="49" charset="-122"/>
                <a:ea typeface="楷体_GB2312" pitchFamily="49" charset="-122"/>
              </a:rPr>
              <a:t>的颜色不同，所以</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i</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与</a:t>
            </a:r>
            <a:r>
              <a:rPr lang="en-US" altLang="zh-CN" dirty="0" err="1">
                <a:latin typeface="楷体_GB2312" pitchFamily="49" charset="-122"/>
                <a:ea typeface="楷体_GB2312" pitchFamily="49" charset="-122"/>
              </a:rPr>
              <a:t>u</a:t>
            </a:r>
            <a:r>
              <a:rPr lang="en-US" altLang="zh-CN" baseline="-25000" dirty="0" err="1">
                <a:latin typeface="楷体_GB2312" pitchFamily="49" charset="-122"/>
                <a:ea typeface="楷体_GB2312" pitchFamily="49" charset="-122"/>
              </a:rPr>
              <a:t>j</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的颜色也不同，因而</a:t>
            </a:r>
            <a:r>
              <a:rPr lang="en-US" altLang="zh-CN" dirty="0">
                <a:latin typeface="楷体_GB2312" pitchFamily="49" charset="-122"/>
                <a:ea typeface="楷体_GB2312" pitchFamily="49" charset="-122"/>
              </a:rPr>
              <a:t>G</a:t>
            </a:r>
            <a:r>
              <a:rPr lang="en-US" altLang="zh-CN" baseline="30000" dirty="0">
                <a:latin typeface="楷体_GB2312" pitchFamily="49" charset="-122"/>
                <a:ea typeface="楷体_GB2312" pitchFamily="49" charset="-122"/>
              </a:rPr>
              <a:t>*</a:t>
            </a:r>
            <a:r>
              <a:rPr lang="zh-CN" altLang="en-US" dirty="0">
                <a:latin typeface="楷体_GB2312" pitchFamily="49" charset="-122"/>
                <a:ea typeface="楷体_GB2312" pitchFamily="49" charset="-122"/>
              </a:rPr>
              <a:t>是</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可着色的。</a:t>
            </a:r>
          </a:p>
          <a:p>
            <a:pPr>
              <a:buFont typeface="Wingdings" pitchFamily="2" charset="2"/>
              <a:buNone/>
            </a:pPr>
            <a:r>
              <a:rPr lang="zh-CN" altLang="en-US" dirty="0">
                <a:latin typeface="楷体_GB2312" pitchFamily="49" charset="-122"/>
                <a:ea typeface="楷体_GB2312" pitchFamily="49" charset="-122"/>
              </a:rPr>
              <a:t>      类似地可证充分性。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F8A702-D908-4707-9008-CF3C6EB9E192}"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8546F64-39DF-4CDD-AAF6-8FA184C256E1}" type="slidenum">
              <a:rPr lang="en-US" altLang="zh-CN"/>
              <a:pPr/>
              <a:t>56</a:t>
            </a:fld>
            <a:r>
              <a:rPr lang="en-US" altLang="zh-CN"/>
              <a:t>/57</a:t>
            </a:r>
          </a:p>
        </p:txBody>
      </p:sp>
      <p:sp>
        <p:nvSpPr>
          <p:cNvPr id="181250" name="Rectangle 2"/>
          <p:cNvSpPr>
            <a:spLocks noGrp="1" noChangeArrowheads="1"/>
          </p:cNvSpPr>
          <p:nvPr>
            <p:ph type="title"/>
          </p:nvPr>
        </p:nvSpPr>
        <p:spPr/>
        <p:txBody>
          <a:bodyPr/>
          <a:lstStyle/>
          <a:p>
            <a:endParaRPr lang="zh-CN" altLang="zh-CN"/>
          </a:p>
        </p:txBody>
      </p:sp>
      <p:sp>
        <p:nvSpPr>
          <p:cNvPr id="181251" name="Rectangle 3"/>
          <p:cNvSpPr>
            <a:spLocks noGrp="1" noChangeArrowheads="1"/>
          </p:cNvSpPr>
          <p:nvPr>
            <p:ph type="body" idx="1"/>
          </p:nvPr>
        </p:nvSpPr>
        <p:spPr>
          <a:xfrm>
            <a:off x="1066800" y="1166813"/>
            <a:ext cx="7620000" cy="2124075"/>
          </a:xfrm>
        </p:spPr>
        <p:txBody>
          <a:bodyPr/>
          <a:lstStyle/>
          <a:p>
            <a:pPr algn="l">
              <a:buFont typeface="Wingdings" pitchFamily="2" charset="2"/>
              <a:buNone/>
            </a:pPr>
            <a:r>
              <a:rPr lang="en-US" altLang="zh-CN" dirty="0" smtClean="0">
                <a:solidFill>
                  <a:srgbClr val="0000FF"/>
                </a:solidFill>
                <a:latin typeface="楷体_GB2312" pitchFamily="49" charset="-122"/>
                <a:ea typeface="楷体_GB2312" pitchFamily="49" charset="-122"/>
              </a:rPr>
              <a:t>  1890</a:t>
            </a:r>
            <a:r>
              <a:rPr lang="zh-CN" altLang="en-US" dirty="0">
                <a:solidFill>
                  <a:srgbClr val="0000FF"/>
                </a:solidFill>
                <a:latin typeface="楷体_GB2312" pitchFamily="49" charset="-122"/>
                <a:ea typeface="楷体_GB2312" pitchFamily="49" charset="-122"/>
              </a:rPr>
              <a:t>年，</a:t>
            </a:r>
            <a:r>
              <a:rPr lang="en-US" altLang="zh-CN" dirty="0" err="1">
                <a:solidFill>
                  <a:srgbClr val="0000FF"/>
                </a:solidFill>
                <a:latin typeface="楷体_GB2312" pitchFamily="49" charset="-122"/>
                <a:ea typeface="楷体_GB2312" pitchFamily="49" charset="-122"/>
              </a:rPr>
              <a:t>Heawood</a:t>
            </a: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建立了</a:t>
            </a:r>
            <a:r>
              <a:rPr lang="zh-CN" altLang="en-US"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五色定理</a:t>
            </a:r>
            <a:r>
              <a:rPr lang="zh-CN" altLang="en-US"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 </a:t>
            </a:r>
            <a:r>
              <a:rPr lang="en-US" altLang="zh-CN" dirty="0" err="1">
                <a:solidFill>
                  <a:srgbClr val="0000FF"/>
                </a:solidFill>
                <a:latin typeface="楷体_GB2312" pitchFamily="49" charset="-122"/>
                <a:ea typeface="楷体_GB2312" pitchFamily="49" charset="-122"/>
              </a:rPr>
              <a:t>Heawood</a:t>
            </a:r>
            <a:r>
              <a:rPr lang="zh-CN" altLang="en-US" dirty="0">
                <a:solidFill>
                  <a:srgbClr val="0000FF"/>
                </a:solidFill>
                <a:latin typeface="楷体_GB2312" pitchFamily="49" charset="-122"/>
                <a:ea typeface="楷体_GB2312" pitchFamily="49" charset="-122"/>
              </a:rPr>
              <a:t>定理）。</a:t>
            </a:r>
          </a:p>
          <a:p>
            <a:pPr algn="l">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定理</a:t>
            </a:r>
            <a:r>
              <a:rPr lang="en-US" altLang="zh-CN" dirty="0">
                <a:solidFill>
                  <a:srgbClr val="CC00CC"/>
                </a:solidFill>
                <a:latin typeface="楷体_GB2312" pitchFamily="49" charset="-122"/>
                <a:ea typeface="楷体_GB2312" pitchFamily="49" charset="-122"/>
              </a:rPr>
              <a:t>12.15 </a:t>
            </a:r>
            <a:r>
              <a:rPr lang="zh-CN" altLang="en-US" dirty="0">
                <a:solidFill>
                  <a:srgbClr val="FF0000"/>
                </a:solidFill>
                <a:latin typeface="楷体_GB2312" pitchFamily="49" charset="-122"/>
                <a:ea typeface="楷体_GB2312" pitchFamily="49" charset="-122"/>
              </a:rPr>
              <a:t>任何连通平面图都是可以五着色的。</a:t>
            </a:r>
            <a:r>
              <a:rPr lang="zh-CN" altLang="en-US" dirty="0">
                <a:latin typeface="楷体_GB2312" pitchFamily="49" charset="-122"/>
                <a:ea typeface="楷体_GB2312" pitchFamily="49" charset="-122"/>
              </a:rPr>
              <a:t>（参见教材</a:t>
            </a:r>
            <a:r>
              <a:rPr lang="en-US" altLang="zh-CN" dirty="0" smtClean="0">
                <a:latin typeface="楷体_GB2312" pitchFamily="49" charset="-122"/>
                <a:ea typeface="楷体_GB2312" pitchFamily="49" charset="-122"/>
              </a:rPr>
              <a:t>p162</a:t>
            </a:r>
            <a:r>
              <a:rPr lang="zh-CN" altLang="en-US" dirty="0" smtClean="0">
                <a:latin typeface="楷体_GB2312" pitchFamily="49" charset="-122"/>
                <a:ea typeface="楷体_GB2312" pitchFamily="49" charset="-122"/>
              </a:rPr>
              <a:t>）</a:t>
            </a:r>
            <a:r>
              <a:rPr lang="zh-CN" altLang="en-US" dirty="0" smtClean="0">
                <a:solidFill>
                  <a:srgbClr val="FF0000"/>
                </a:solidFill>
                <a:latin typeface="黑体" pitchFamily="2" charset="-122"/>
                <a:ea typeface="黑体" pitchFamily="2" charset="-122"/>
              </a:rPr>
              <a:t> </a:t>
            </a:r>
            <a:endParaRPr lang="zh-CN" altLang="en-US"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826FE-9519-4388-9D95-B84D6CF330C8}"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F0380909-726B-4E98-BDBC-27CFF4C85F41}" type="slidenum">
              <a:rPr lang="en-US" altLang="zh-CN"/>
              <a:pPr/>
              <a:t>57</a:t>
            </a:fld>
            <a:r>
              <a:rPr lang="en-US" altLang="zh-CN"/>
              <a:t>/57</a:t>
            </a:r>
          </a:p>
        </p:txBody>
      </p:sp>
      <p:sp>
        <p:nvSpPr>
          <p:cNvPr id="326658" name="Rectangle 2"/>
          <p:cNvSpPr>
            <a:spLocks noGrp="1" noChangeArrowheads="1"/>
          </p:cNvSpPr>
          <p:nvPr>
            <p:ph type="title"/>
          </p:nvPr>
        </p:nvSpPr>
        <p:spPr/>
        <p:txBody>
          <a:bodyPr/>
          <a:lstStyle/>
          <a:p>
            <a:r>
              <a:rPr lang="zh-CN" altLang="en-US">
                <a:solidFill>
                  <a:srgbClr val="FF0000"/>
                </a:solidFill>
              </a:rPr>
              <a:t>习题</a:t>
            </a:r>
          </a:p>
        </p:txBody>
      </p:sp>
      <p:sp>
        <p:nvSpPr>
          <p:cNvPr id="326659" name="Rectangle 3"/>
          <p:cNvSpPr>
            <a:spLocks noGrp="1" noChangeArrowheads="1"/>
          </p:cNvSpPr>
          <p:nvPr>
            <p:ph type="body" idx="1"/>
          </p:nvPr>
        </p:nvSpPr>
        <p:spPr>
          <a:xfrm>
            <a:off x="1066800" y="1166813"/>
            <a:ext cx="7620000" cy="885233"/>
          </a:xfrm>
        </p:spPr>
        <p:txBody>
          <a:bodyPr/>
          <a:lstStyle/>
          <a:p>
            <a:r>
              <a:rPr lang="en-US" altLang="zh-CN" sz="4400" dirty="0" smtClean="0">
                <a:solidFill>
                  <a:srgbClr val="FF0000"/>
                </a:solidFill>
              </a:rPr>
              <a:t>P</a:t>
            </a:r>
            <a:r>
              <a:rPr lang="en-US" altLang="zh-CN" sz="4400" baseline="-25000" dirty="0" smtClean="0">
                <a:solidFill>
                  <a:srgbClr val="FF0000"/>
                </a:solidFill>
              </a:rPr>
              <a:t>163 </a:t>
            </a:r>
            <a:r>
              <a:rPr lang="en-US" altLang="zh-CN" sz="4400" dirty="0" smtClean="0">
                <a:solidFill>
                  <a:srgbClr val="FF0000"/>
                </a:solidFill>
              </a:rPr>
              <a:t> </a:t>
            </a:r>
            <a:r>
              <a:rPr lang="zh-CN" altLang="en-US" sz="4400" dirty="0">
                <a:solidFill>
                  <a:srgbClr val="FF0000"/>
                </a:solidFill>
              </a:rPr>
              <a:t>：  </a:t>
            </a:r>
            <a:r>
              <a:rPr lang="en-US" altLang="zh-CN" sz="4400" dirty="0">
                <a:solidFill>
                  <a:srgbClr val="FF33CC"/>
                </a:solidFill>
              </a:rPr>
              <a:t>3</a:t>
            </a:r>
            <a:r>
              <a:rPr lang="zh-CN" altLang="en-US" sz="4400" dirty="0">
                <a:solidFill>
                  <a:srgbClr val="FF33CC"/>
                </a:solidFill>
              </a:rPr>
              <a:t>、</a:t>
            </a:r>
            <a:r>
              <a:rPr lang="en-US" altLang="zh-CN" sz="4400" dirty="0">
                <a:solidFill>
                  <a:srgbClr val="FF33CC"/>
                </a:solidFill>
              </a:rPr>
              <a:t>4</a:t>
            </a:r>
            <a:r>
              <a:rPr lang="zh-CN" altLang="en-US" sz="4400" dirty="0">
                <a:solidFill>
                  <a:srgbClr val="FF33CC"/>
                </a:solidFill>
              </a:rPr>
              <a:t>、</a:t>
            </a:r>
            <a:r>
              <a:rPr lang="en-US" altLang="zh-CN" sz="4400" dirty="0">
                <a:solidFill>
                  <a:srgbClr val="FF33CC"/>
                </a:solidFill>
              </a:rPr>
              <a:t>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4C2B2E6-0B46-4559-A610-E62E32988587}"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0931A4E-599E-4A56-BCE7-73824AC8930B}" type="slidenum">
              <a:rPr lang="en-US" altLang="zh-CN"/>
              <a:pPr/>
              <a:t>6</a:t>
            </a:fld>
            <a:r>
              <a:rPr lang="en-US" altLang="zh-CN"/>
              <a:t>/57</a:t>
            </a:r>
          </a:p>
        </p:txBody>
      </p:sp>
      <p:sp>
        <p:nvSpPr>
          <p:cNvPr id="208898" name="Rectangle 2"/>
          <p:cNvSpPr>
            <a:spLocks noGrp="1" noChangeArrowheads="1"/>
          </p:cNvSpPr>
          <p:nvPr>
            <p:ph type="title"/>
          </p:nvPr>
        </p:nvSpPr>
        <p:spPr/>
        <p:txBody>
          <a:bodyPr/>
          <a:lstStyle/>
          <a:p>
            <a:endParaRPr lang="zh-CN" altLang="zh-CN"/>
          </a:p>
        </p:txBody>
      </p:sp>
      <p:sp>
        <p:nvSpPr>
          <p:cNvPr id="208899" name="Rectangle 3"/>
          <p:cNvSpPr>
            <a:spLocks noChangeArrowheads="1"/>
          </p:cNvSpPr>
          <p:nvPr/>
        </p:nvSpPr>
        <p:spPr bwMode="auto">
          <a:xfrm>
            <a:off x="1042988" y="1341438"/>
            <a:ext cx="77739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12.2</a:t>
            </a:r>
            <a:r>
              <a:rPr lang="zh-CN" altLang="en-US" sz="2800" b="1">
                <a:latin typeface="楷体_GB2312" pitchFamily="49" charset="-122"/>
                <a:ea typeface="楷体_GB2312" pitchFamily="49" charset="-122"/>
              </a:rPr>
              <a:t>　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是一个平面图，若</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的图形中由边围成的一个封闭区域，不能再分割成两个或两个以上的包含更少边数的子区域，则称这个封闭区域为</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的一个面</a:t>
            </a:r>
            <a:r>
              <a:rPr lang="en-US" altLang="zh-CN"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FF00FF"/>
                </a:solidFill>
                <a:latin typeface="楷体_GB2312" pitchFamily="49" charset="-122"/>
                <a:ea typeface="楷体_GB2312" pitchFamily="49" charset="-122"/>
              </a:rPr>
              <a:t>包围</a:t>
            </a:r>
            <a:r>
              <a:rPr lang="zh-CN" altLang="en-US" sz="2800" b="1">
                <a:solidFill>
                  <a:srgbClr val="0000FF"/>
                </a:solidFill>
                <a:latin typeface="楷体_GB2312" pitchFamily="49" charset="-122"/>
                <a:ea typeface="楷体_GB2312" pitchFamily="49" charset="-122"/>
              </a:rPr>
              <a:t>该面的诸边所构成的</a:t>
            </a:r>
            <a:r>
              <a:rPr lang="zh-CN" altLang="en-US" sz="2800" b="1">
                <a:solidFill>
                  <a:srgbClr val="FF00FF"/>
                </a:solidFill>
                <a:latin typeface="楷体_GB2312" pitchFamily="49" charset="-122"/>
                <a:ea typeface="楷体_GB2312" pitchFamily="49" charset="-122"/>
              </a:rPr>
              <a:t>回路</a:t>
            </a:r>
            <a:r>
              <a:rPr lang="zh-CN" altLang="en-US" sz="2800" b="1">
                <a:solidFill>
                  <a:srgbClr val="0000FF"/>
                </a:solidFill>
                <a:latin typeface="楷体_GB2312" pitchFamily="49" charset="-122"/>
                <a:ea typeface="楷体_GB2312" pitchFamily="49" charset="-122"/>
              </a:rPr>
              <a:t>称为这个面的</a:t>
            </a:r>
            <a:r>
              <a:rPr lang="zh-CN" altLang="en-US" sz="2800" b="1">
                <a:solidFill>
                  <a:srgbClr val="FF0000"/>
                </a:solidFill>
                <a:latin typeface="楷体_GB2312" pitchFamily="49" charset="-122"/>
                <a:ea typeface="楷体_GB2312" pitchFamily="49" charset="-122"/>
              </a:rPr>
              <a:t>边界</a:t>
            </a:r>
            <a:r>
              <a:rPr lang="zh-CN" altLang="en-US" sz="2800" b="1">
                <a:solidFill>
                  <a:srgbClr val="0000FF"/>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面</a:t>
            </a:r>
            <a:r>
              <a:rPr lang="en-US" altLang="zh-CN" sz="2800" b="1">
                <a:solidFill>
                  <a:srgbClr val="B2B2B2"/>
                </a:solidFill>
                <a:latin typeface="楷体_GB2312" pitchFamily="49" charset="-122"/>
                <a:ea typeface="楷体_GB2312" pitchFamily="49" charset="-122"/>
              </a:rPr>
              <a:t>r</a:t>
            </a:r>
            <a:r>
              <a:rPr lang="zh-CN" altLang="en-US" sz="2800" b="1">
                <a:solidFill>
                  <a:srgbClr val="B2B2B2"/>
                </a:solidFill>
                <a:latin typeface="楷体_GB2312" pitchFamily="49" charset="-122"/>
                <a:ea typeface="楷体_GB2312" pitchFamily="49" charset="-122"/>
              </a:rPr>
              <a:t>的边界的长度（边数）称为该面的次数（或面的度），记为</a:t>
            </a:r>
            <a:r>
              <a:rPr lang="en-US" altLang="zh-CN" sz="2800" b="1">
                <a:solidFill>
                  <a:srgbClr val="B2B2B2"/>
                </a:solidFill>
                <a:latin typeface="楷体_GB2312" pitchFamily="49" charset="-122"/>
                <a:ea typeface="楷体_GB2312" pitchFamily="49" charset="-122"/>
              </a:rPr>
              <a:t>D(r)</a:t>
            </a:r>
            <a:r>
              <a:rPr lang="zh-CN" altLang="en-US" sz="2800" b="1">
                <a:solidFill>
                  <a:srgbClr val="B2B2B2"/>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区域面积有限的面称为有限面（或内部面），区域面积无限的面称为无限面（或外部面）。显然，平面图有且仅有一个无限面。</a:t>
            </a:r>
          </a:p>
        </p:txBody>
      </p:sp>
      <p:pic>
        <p:nvPicPr>
          <p:cNvPr id="351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567" y="980728"/>
            <a:ext cx="27717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16464-C481-4566-8B9B-B0272B62A623}"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C928347-E6E9-4A1A-A175-7C509196FB7B}" type="slidenum">
              <a:rPr lang="en-US" altLang="zh-CN"/>
              <a:pPr/>
              <a:t>7</a:t>
            </a:fld>
            <a:r>
              <a:rPr lang="en-US" altLang="zh-CN"/>
              <a:t>/57</a:t>
            </a:r>
          </a:p>
        </p:txBody>
      </p:sp>
      <p:sp>
        <p:nvSpPr>
          <p:cNvPr id="209922" name="Rectangle 2"/>
          <p:cNvSpPr>
            <a:spLocks noGrp="1" noChangeArrowheads="1"/>
          </p:cNvSpPr>
          <p:nvPr>
            <p:ph type="title"/>
          </p:nvPr>
        </p:nvSpPr>
        <p:spPr/>
        <p:txBody>
          <a:bodyPr/>
          <a:lstStyle/>
          <a:p>
            <a:endParaRPr lang="zh-CN" altLang="zh-CN"/>
          </a:p>
        </p:txBody>
      </p:sp>
      <p:sp>
        <p:nvSpPr>
          <p:cNvPr id="209923" name="Rectangle 3"/>
          <p:cNvSpPr>
            <a:spLocks noChangeArrowheads="1"/>
          </p:cNvSpPr>
          <p:nvPr/>
        </p:nvSpPr>
        <p:spPr bwMode="auto">
          <a:xfrm>
            <a:off x="1042988" y="1341438"/>
            <a:ext cx="77739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12.2</a:t>
            </a:r>
            <a:r>
              <a:rPr lang="zh-CN" altLang="en-US" sz="2800" b="1">
                <a:latin typeface="楷体_GB2312" pitchFamily="49" charset="-122"/>
                <a:ea typeface="楷体_GB2312" pitchFamily="49" charset="-122"/>
              </a:rPr>
              <a:t>　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是一个平面图，若</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的图形中由边围成的一个封闭区域，不能再分割成两个或两个以上的包含更少边数的子区域，则称这个封闭区域为</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的一个面</a:t>
            </a:r>
            <a:r>
              <a:rPr lang="en-US" altLang="zh-CN"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包围该面的诸边所构成的回路称为这个面的边界；</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面</a:t>
            </a:r>
            <a:r>
              <a:rPr lang="en-US" altLang="zh-CN" sz="2800" b="1">
                <a:solidFill>
                  <a:srgbClr val="0000FF"/>
                </a:solidFill>
                <a:latin typeface="楷体_GB2312" pitchFamily="49" charset="-122"/>
                <a:ea typeface="楷体_GB2312" pitchFamily="49" charset="-122"/>
              </a:rPr>
              <a:t>r</a:t>
            </a:r>
            <a:r>
              <a:rPr lang="zh-CN" altLang="en-US" sz="2800" b="1">
                <a:solidFill>
                  <a:srgbClr val="0000FF"/>
                </a:solidFill>
                <a:latin typeface="楷体_GB2312" pitchFamily="49" charset="-122"/>
                <a:ea typeface="楷体_GB2312" pitchFamily="49" charset="-122"/>
              </a:rPr>
              <a:t>的</a:t>
            </a:r>
            <a:r>
              <a:rPr lang="zh-CN" altLang="en-US" sz="2800" b="1">
                <a:solidFill>
                  <a:srgbClr val="FF00FF"/>
                </a:solidFill>
                <a:latin typeface="楷体_GB2312" pitchFamily="49" charset="-122"/>
                <a:ea typeface="楷体_GB2312" pitchFamily="49" charset="-122"/>
              </a:rPr>
              <a:t>边界的长度（边数）</a:t>
            </a:r>
            <a:r>
              <a:rPr lang="zh-CN" altLang="en-US" sz="2800" b="1">
                <a:solidFill>
                  <a:srgbClr val="0000FF"/>
                </a:solidFill>
                <a:latin typeface="楷体_GB2312" pitchFamily="49" charset="-122"/>
                <a:ea typeface="楷体_GB2312" pitchFamily="49" charset="-122"/>
              </a:rPr>
              <a:t>称为该面的</a:t>
            </a:r>
            <a:r>
              <a:rPr lang="zh-CN" altLang="en-US" sz="2800" b="1">
                <a:solidFill>
                  <a:srgbClr val="FF0000"/>
                </a:solidFill>
                <a:latin typeface="楷体_GB2312" pitchFamily="49" charset="-122"/>
                <a:ea typeface="楷体_GB2312" pitchFamily="49" charset="-122"/>
              </a:rPr>
              <a:t>次数（或面的度）</a:t>
            </a:r>
            <a:r>
              <a:rPr lang="zh-CN" altLang="en-US" sz="2800" b="1">
                <a:solidFill>
                  <a:srgbClr val="0000FF"/>
                </a:solidFill>
                <a:latin typeface="楷体_GB2312" pitchFamily="49" charset="-122"/>
                <a:ea typeface="楷体_GB2312" pitchFamily="49" charset="-122"/>
              </a:rPr>
              <a:t>，记为</a:t>
            </a:r>
            <a:r>
              <a:rPr lang="en-US" altLang="zh-CN" sz="2800" b="1">
                <a:solidFill>
                  <a:srgbClr val="0000FF"/>
                </a:solidFill>
                <a:latin typeface="楷体_GB2312" pitchFamily="49" charset="-122"/>
                <a:ea typeface="楷体_GB2312" pitchFamily="49" charset="-122"/>
              </a:rPr>
              <a:t>D(r)</a:t>
            </a:r>
            <a:r>
              <a:rPr lang="zh-CN" altLang="en-US" sz="2800" b="1">
                <a:solidFill>
                  <a:srgbClr val="0000FF"/>
                </a:solidFill>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区域面积有限的面称为有限面（或内部面），区域面积无限的面称为无限面（或外部面）。显然，平面图有且仅有一个无限面。</a:t>
            </a:r>
          </a:p>
        </p:txBody>
      </p:sp>
      <p:pic>
        <p:nvPicPr>
          <p:cNvPr id="352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00" y="1916832"/>
            <a:ext cx="27717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E8F52E4-E87A-40B3-996C-7A36FFA373A4}"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32BEAD2-15A4-4DE4-B016-3803E3A29126}" type="slidenum">
              <a:rPr lang="en-US" altLang="zh-CN"/>
              <a:pPr/>
              <a:t>8</a:t>
            </a:fld>
            <a:r>
              <a:rPr lang="en-US" altLang="zh-CN"/>
              <a:t>/57</a:t>
            </a:r>
          </a:p>
        </p:txBody>
      </p:sp>
      <p:sp>
        <p:nvSpPr>
          <p:cNvPr id="210946" name="Rectangle 2"/>
          <p:cNvSpPr>
            <a:spLocks noGrp="1" noChangeArrowheads="1"/>
          </p:cNvSpPr>
          <p:nvPr>
            <p:ph type="title"/>
          </p:nvPr>
        </p:nvSpPr>
        <p:spPr/>
        <p:txBody>
          <a:bodyPr/>
          <a:lstStyle/>
          <a:p>
            <a:endParaRPr lang="zh-CN" altLang="zh-CN"/>
          </a:p>
        </p:txBody>
      </p:sp>
      <p:sp>
        <p:nvSpPr>
          <p:cNvPr id="210947" name="Rectangle 3"/>
          <p:cNvSpPr>
            <a:spLocks noChangeArrowheads="1"/>
          </p:cNvSpPr>
          <p:nvPr/>
        </p:nvSpPr>
        <p:spPr bwMode="auto">
          <a:xfrm>
            <a:off x="1042988" y="1341438"/>
            <a:ext cx="77739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12.2</a:t>
            </a:r>
            <a:r>
              <a:rPr lang="zh-CN" altLang="en-US" sz="2800" b="1">
                <a:latin typeface="楷体_GB2312" pitchFamily="49" charset="-122"/>
                <a:ea typeface="楷体_GB2312" pitchFamily="49" charset="-122"/>
              </a:rPr>
              <a:t>　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是一个平面图，若</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的图形中由边围成的一个封闭区域，不能再分割成两个或两个以上的包含更少边数的子区域，则称这个封闭区域为</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的一个面</a:t>
            </a:r>
            <a:r>
              <a:rPr lang="en-US" altLang="zh-CN"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包围该面的诸边所构成的回路称为这个面的边界；</a:t>
            </a:r>
          </a:p>
          <a:p>
            <a:pPr marL="342900" indent="-342900" algn="just">
              <a:lnSpc>
                <a:spcPct val="105000"/>
              </a:lnSpc>
              <a:buClr>
                <a:srgbClr val="00FF00"/>
              </a:buClr>
              <a:buFont typeface="Wingdings" pitchFamily="2" charset="2"/>
              <a:buNone/>
            </a:pPr>
            <a:r>
              <a:rPr lang="zh-CN" altLang="en-US" sz="2800" b="1">
                <a:latin typeface="楷体_GB2312" pitchFamily="49" charset="-122"/>
                <a:ea typeface="楷体_GB2312" pitchFamily="49" charset="-122"/>
              </a:rPr>
              <a:t>      面</a:t>
            </a:r>
            <a:r>
              <a:rPr lang="en-US" altLang="zh-CN" sz="2800" b="1">
                <a:latin typeface="楷体_GB2312" pitchFamily="49" charset="-122"/>
                <a:ea typeface="楷体_GB2312" pitchFamily="49" charset="-122"/>
              </a:rPr>
              <a:t>r</a:t>
            </a:r>
            <a:r>
              <a:rPr lang="zh-CN" altLang="en-US" sz="2800" b="1">
                <a:latin typeface="楷体_GB2312" pitchFamily="49" charset="-122"/>
                <a:ea typeface="楷体_GB2312" pitchFamily="49" charset="-122"/>
              </a:rPr>
              <a:t>的边界的长度（边数）称为该面的次数（或面的度），记为</a:t>
            </a:r>
            <a:r>
              <a:rPr lang="en-US" altLang="zh-CN" sz="2800" b="1">
                <a:latin typeface="楷体_GB2312" pitchFamily="49" charset="-122"/>
                <a:ea typeface="楷体_GB2312" pitchFamily="49" charset="-122"/>
              </a:rPr>
              <a:t>D(r)</a:t>
            </a:r>
            <a:r>
              <a:rPr lang="zh-CN" altLang="en-US"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区域面积有限的面称为</a:t>
            </a:r>
            <a:r>
              <a:rPr lang="zh-CN" altLang="en-US" sz="2800" b="1">
                <a:solidFill>
                  <a:srgbClr val="FF0000"/>
                </a:solidFill>
                <a:latin typeface="楷体_GB2312" pitchFamily="49" charset="-122"/>
                <a:ea typeface="楷体_GB2312" pitchFamily="49" charset="-122"/>
              </a:rPr>
              <a:t>有限面（或内部面）</a:t>
            </a:r>
            <a:r>
              <a:rPr lang="zh-CN" altLang="en-US" sz="2800" b="1">
                <a:solidFill>
                  <a:srgbClr val="0000FF"/>
                </a:solidFill>
                <a:latin typeface="楷体_GB2312" pitchFamily="49" charset="-122"/>
                <a:ea typeface="楷体_GB2312" pitchFamily="49" charset="-122"/>
              </a:rPr>
              <a:t>，区域面积无限的面称为</a:t>
            </a:r>
            <a:r>
              <a:rPr lang="zh-CN" altLang="en-US" sz="2800" b="1">
                <a:solidFill>
                  <a:srgbClr val="FF0000"/>
                </a:solidFill>
                <a:latin typeface="楷体_GB2312" pitchFamily="49" charset="-122"/>
                <a:ea typeface="楷体_GB2312" pitchFamily="49" charset="-122"/>
              </a:rPr>
              <a:t>无限面（或外部面）</a:t>
            </a:r>
            <a:r>
              <a:rPr lang="zh-CN" altLang="en-US" sz="2800" b="1">
                <a:solidFill>
                  <a:srgbClr val="0000FF"/>
                </a:solidFill>
                <a:latin typeface="楷体_GB2312" pitchFamily="49" charset="-122"/>
                <a:ea typeface="楷体_GB2312" pitchFamily="49" charset="-122"/>
              </a:rPr>
              <a:t>。</a:t>
            </a:r>
            <a:r>
              <a:rPr lang="zh-CN" altLang="en-US" sz="2800" b="1">
                <a:solidFill>
                  <a:srgbClr val="B2B2B2"/>
                </a:solidFill>
                <a:latin typeface="楷体_GB2312" pitchFamily="49" charset="-122"/>
                <a:ea typeface="楷体_GB2312" pitchFamily="49" charset="-122"/>
              </a:rPr>
              <a:t>显然，平面图有且仅有一个无限面。</a:t>
            </a:r>
          </a:p>
        </p:txBody>
      </p:sp>
      <p:pic>
        <p:nvPicPr>
          <p:cNvPr id="353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88" y="2852936"/>
            <a:ext cx="27717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239662-BE3B-4AD2-B303-1B3D531B199C}" type="datetime1">
              <a:rPr lang="zh-CN" altLang="en-US"/>
              <a:pPr/>
              <a:t>2017/11/27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9CEF5DE-0966-42B4-90B1-846F79B9EC63}" type="slidenum">
              <a:rPr lang="en-US" altLang="zh-CN"/>
              <a:pPr/>
              <a:t>9</a:t>
            </a:fld>
            <a:r>
              <a:rPr lang="en-US" altLang="zh-CN"/>
              <a:t>/57</a:t>
            </a:r>
          </a:p>
        </p:txBody>
      </p:sp>
      <p:sp>
        <p:nvSpPr>
          <p:cNvPr id="211970" name="Rectangle 2"/>
          <p:cNvSpPr>
            <a:spLocks noGrp="1" noChangeArrowheads="1"/>
          </p:cNvSpPr>
          <p:nvPr>
            <p:ph type="title"/>
          </p:nvPr>
        </p:nvSpPr>
        <p:spPr/>
        <p:txBody>
          <a:bodyPr/>
          <a:lstStyle/>
          <a:p>
            <a:endParaRPr lang="zh-CN" altLang="zh-CN"/>
          </a:p>
        </p:txBody>
      </p:sp>
      <p:sp>
        <p:nvSpPr>
          <p:cNvPr id="211971" name="Rectangle 3"/>
          <p:cNvSpPr>
            <a:spLocks noChangeArrowheads="1"/>
          </p:cNvSpPr>
          <p:nvPr/>
        </p:nvSpPr>
        <p:spPr bwMode="auto">
          <a:xfrm>
            <a:off x="1042988" y="1341438"/>
            <a:ext cx="77739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05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12.2</a:t>
            </a:r>
            <a:r>
              <a:rPr lang="zh-CN" altLang="en-US" sz="2800" b="1">
                <a:latin typeface="楷体_GB2312" pitchFamily="49" charset="-122"/>
                <a:ea typeface="楷体_GB2312" pitchFamily="49" charset="-122"/>
              </a:rPr>
              <a:t>　设</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是一个平面图，若</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的图形中由边围成的一个封闭区域，不能再分割成两个或两个以上的包含更少边数的子区域，则称这个封闭区域为</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的一个面</a:t>
            </a:r>
            <a:r>
              <a:rPr lang="en-US" altLang="zh-CN"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包围该面的诸边所构成的回路称为这个面的边界；</a:t>
            </a:r>
          </a:p>
          <a:p>
            <a:pPr marL="342900" indent="-342900" algn="just">
              <a:lnSpc>
                <a:spcPct val="105000"/>
              </a:lnSpc>
              <a:buClr>
                <a:srgbClr val="00FF00"/>
              </a:buClr>
              <a:buFont typeface="Wingdings" pitchFamily="2" charset="2"/>
              <a:buNone/>
            </a:pPr>
            <a:r>
              <a:rPr lang="zh-CN" altLang="en-US" sz="2800" b="1">
                <a:latin typeface="楷体_GB2312" pitchFamily="49" charset="-122"/>
                <a:ea typeface="楷体_GB2312" pitchFamily="49" charset="-122"/>
              </a:rPr>
              <a:t>      面</a:t>
            </a:r>
            <a:r>
              <a:rPr lang="en-US" altLang="zh-CN" sz="2800" b="1">
                <a:latin typeface="楷体_GB2312" pitchFamily="49" charset="-122"/>
                <a:ea typeface="楷体_GB2312" pitchFamily="49" charset="-122"/>
              </a:rPr>
              <a:t>r</a:t>
            </a:r>
            <a:r>
              <a:rPr lang="zh-CN" altLang="en-US" sz="2800" b="1">
                <a:latin typeface="楷体_GB2312" pitchFamily="49" charset="-122"/>
                <a:ea typeface="楷体_GB2312" pitchFamily="49" charset="-122"/>
              </a:rPr>
              <a:t>的边界的长度（边数）称为该面的次数（或面的度），记为</a:t>
            </a:r>
            <a:r>
              <a:rPr lang="en-US" altLang="zh-CN" sz="2800" b="1">
                <a:latin typeface="楷体_GB2312" pitchFamily="49" charset="-122"/>
                <a:ea typeface="楷体_GB2312" pitchFamily="49" charset="-122"/>
              </a:rPr>
              <a:t>D(r)</a:t>
            </a:r>
            <a:r>
              <a:rPr lang="zh-CN" altLang="en-US" sz="2800" b="1">
                <a:latin typeface="楷体_GB2312" pitchFamily="49" charset="-122"/>
                <a:ea typeface="楷体_GB2312" pitchFamily="49" charset="-122"/>
              </a:rPr>
              <a:t>。</a:t>
            </a:r>
          </a:p>
          <a:p>
            <a:pPr marL="342900" indent="-342900" algn="just">
              <a:lnSpc>
                <a:spcPct val="105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区域面积有限的面称为有限面（或内部面），区域面积无限的面称为无限面（或外部面）。</a:t>
            </a:r>
            <a:r>
              <a:rPr lang="zh-CN" altLang="en-US" sz="2800" b="1">
                <a:solidFill>
                  <a:srgbClr val="0000FF"/>
                </a:solidFill>
                <a:latin typeface="楷体_GB2312" pitchFamily="49" charset="-122"/>
                <a:ea typeface="楷体_GB2312" pitchFamily="49" charset="-122"/>
              </a:rPr>
              <a:t>显然，平面图有且仅有一个无限面。</a:t>
            </a:r>
          </a:p>
        </p:txBody>
      </p:sp>
      <p:pic>
        <p:nvPicPr>
          <p:cNvPr id="354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211" y="3717032"/>
            <a:ext cx="27717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22998297-96e5-4e16-a6e4-d95075bf4cb7.mdb"/>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2559</TotalTime>
  <Words>4281</Words>
  <Application>Microsoft Office PowerPoint</Application>
  <PresentationFormat>全屏显示(4:3)</PresentationFormat>
  <Paragraphs>501</Paragraphs>
  <Slides>57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7" baseType="lpstr">
      <vt:lpstr>黑体</vt:lpstr>
      <vt:lpstr>楷体_GB2312</vt:lpstr>
      <vt:lpstr>隶书</vt:lpstr>
      <vt:lpstr>宋体</vt:lpstr>
      <vt:lpstr>Symbol</vt:lpstr>
      <vt:lpstr>Times New Roman</vt:lpstr>
      <vt:lpstr>Wingdings</vt:lpstr>
      <vt:lpstr>Notebook</vt:lpstr>
      <vt:lpstr>Equation</vt:lpstr>
      <vt:lpstr>Visio</vt:lpstr>
      <vt:lpstr>PowerPoint 演示文稿</vt:lpstr>
      <vt:lpstr>12章 平面图及其应用 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说明</vt:lpstr>
      <vt:lpstr>说明</vt:lpstr>
      <vt:lpstr>说明</vt:lpstr>
      <vt:lpstr>PowerPoint 演示文稿</vt:lpstr>
      <vt:lpstr>PowerPoint 演示文稿</vt:lpstr>
      <vt:lpstr>PowerPoint 演示文稿</vt:lpstr>
      <vt:lpstr>PowerPoint 演示文稿</vt:lpstr>
      <vt:lpstr>PowerPoint 演示文稿</vt:lpstr>
      <vt:lpstr>PowerPoint 演示文稿</vt:lpstr>
      <vt:lpstr>库拉托夫斯基定理</vt:lpstr>
      <vt:lpstr>库拉托夫斯基定理</vt:lpstr>
      <vt:lpstr>例12.9</vt:lpstr>
      <vt:lpstr>对偶图</vt:lpstr>
      <vt:lpstr>对偶图</vt:lpstr>
      <vt:lpstr>对偶图</vt:lpstr>
      <vt:lpstr>对偶图的画法</vt:lpstr>
      <vt:lpstr>对偶图的画法</vt:lpstr>
      <vt:lpstr>PowerPoint 演示文稿</vt:lpstr>
      <vt:lpstr>PowerPoint 演示文稿</vt:lpstr>
      <vt:lpstr>四色问题（猜想）</vt:lpstr>
      <vt:lpstr>四色问题（猜想）</vt:lpstr>
      <vt:lpstr>四色问题（猜想）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fws</dc:creator>
  <cp:lastModifiedBy>admin</cp:lastModifiedBy>
  <cp:revision>250</cp:revision>
  <dcterms:created xsi:type="dcterms:W3CDTF">2002-08-01T13:37:15Z</dcterms:created>
  <dcterms:modified xsi:type="dcterms:W3CDTF">2017-11-27T02:15:33Z</dcterms:modified>
</cp:coreProperties>
</file>