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0"/>
  </p:notesMasterIdLst>
  <p:sldIdLst>
    <p:sldId id="534" r:id="rId2"/>
    <p:sldId id="526" r:id="rId3"/>
    <p:sldId id="350" r:id="rId4"/>
    <p:sldId id="474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535" r:id="rId45"/>
    <p:sldId id="475" r:id="rId46"/>
    <p:sldId id="476" r:id="rId47"/>
    <p:sldId id="477" r:id="rId48"/>
    <p:sldId id="478" r:id="rId49"/>
    <p:sldId id="479" r:id="rId50"/>
    <p:sldId id="480" r:id="rId51"/>
    <p:sldId id="481" r:id="rId52"/>
    <p:sldId id="482" r:id="rId53"/>
    <p:sldId id="527" r:id="rId54"/>
    <p:sldId id="483" r:id="rId55"/>
    <p:sldId id="484" r:id="rId56"/>
    <p:sldId id="485" r:id="rId57"/>
    <p:sldId id="486" r:id="rId58"/>
    <p:sldId id="528" r:id="rId59"/>
    <p:sldId id="529" r:id="rId60"/>
    <p:sldId id="530" r:id="rId61"/>
    <p:sldId id="531" r:id="rId62"/>
    <p:sldId id="487" r:id="rId63"/>
    <p:sldId id="488" r:id="rId64"/>
    <p:sldId id="532" r:id="rId65"/>
    <p:sldId id="490" r:id="rId66"/>
    <p:sldId id="491" r:id="rId67"/>
    <p:sldId id="492" r:id="rId68"/>
    <p:sldId id="493" r:id="rId69"/>
    <p:sldId id="494" r:id="rId70"/>
    <p:sldId id="495" r:id="rId71"/>
    <p:sldId id="496" r:id="rId72"/>
    <p:sldId id="498" r:id="rId73"/>
    <p:sldId id="499" r:id="rId74"/>
    <p:sldId id="500" r:id="rId75"/>
    <p:sldId id="501" r:id="rId76"/>
    <p:sldId id="502" r:id="rId77"/>
    <p:sldId id="503" r:id="rId78"/>
    <p:sldId id="504" r:id="rId79"/>
    <p:sldId id="505" r:id="rId80"/>
    <p:sldId id="506" r:id="rId81"/>
    <p:sldId id="507" r:id="rId82"/>
    <p:sldId id="508" r:id="rId83"/>
    <p:sldId id="524" r:id="rId84"/>
    <p:sldId id="509" r:id="rId85"/>
    <p:sldId id="510" r:id="rId86"/>
    <p:sldId id="533" r:id="rId87"/>
    <p:sldId id="512" r:id="rId88"/>
    <p:sldId id="513" r:id="rId89"/>
    <p:sldId id="514" r:id="rId90"/>
    <p:sldId id="515" r:id="rId91"/>
    <p:sldId id="516" r:id="rId92"/>
    <p:sldId id="517" r:id="rId93"/>
    <p:sldId id="518" r:id="rId94"/>
    <p:sldId id="519" r:id="rId95"/>
    <p:sldId id="520" r:id="rId96"/>
    <p:sldId id="521" r:id="rId97"/>
    <p:sldId id="522" r:id="rId98"/>
    <p:sldId id="523" r:id="rId99"/>
  </p:sldIdLst>
  <p:sldSz cx="9144000" cy="6858000" type="screen4x3"/>
  <p:notesSz cx="6858000" cy="9144000"/>
  <p:custDataLst>
    <p:tags r:id="rId10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00"/>
    <a:srgbClr val="191919"/>
    <a:srgbClr val="FFFF00"/>
    <a:srgbClr val="006600"/>
    <a:srgbClr val="FF00FF"/>
    <a:srgbClr val="0000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3" autoAdjust="0"/>
    <p:restoredTop sz="94660"/>
  </p:normalViewPr>
  <p:slideViewPr>
    <p:cSldViewPr>
      <p:cViewPr varScale="1">
        <p:scale>
          <a:sx n="83" d="100"/>
          <a:sy n="83" d="100"/>
        </p:scale>
        <p:origin x="166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4.wmf"/><Relationship Id="rId5" Type="http://schemas.openxmlformats.org/officeDocument/2006/relationships/image" Target="../media/image21.wmf"/><Relationship Id="rId4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4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" units="1/cm"/>
          <inkml:channelProperty channel="Y" name="resolution" value="33" units="1/cm"/>
        </inkml:channelProperties>
      </inkml:inkSource>
      <inkml:timestamp xml:id="ts0" timeString="2009-11-21T08:13:39.0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0,'0'0,"22"0,0 0,-22 0,22 0,0 0,-22 0,22 0,0 0,0 0,22 0,-22 0,0 0,0 0,-22 0,22 0,0 0,0 0,0 0,0 0,0 0,0 0,-22 0,22 0,0 0,-22 0,22 0,0 0,-22 0,22 0,0 0,23 0,-23 0,-22 0,22 0,0 0,-22 0,22 0,0 0,0 0,0 0,0 0,0 0,22 0,-22 0,0 0,0 0,-22 0,22 0,0 0,-22 0,22 0,0 0,-22 0,22 0,0 0,-22 0,22 0,0 0,-22 0,22 0,0 0,0 0,0 0,0 0,22 0,-22 0,23 0,-23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" units="1/cm"/>
          <inkml:channelProperty channel="Y" name="resolution" value="33" units="1/cm"/>
        </inkml:channelProperties>
      </inkml:inkSource>
      <inkml:timestamp xml:id="ts0" timeString="2009-11-21T08:13:51.9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0,'44'0,"0"0,0 0,22 0,-22 0,22 0,1 0,-23 0,22 0,-22 0,22 0,-22 0,22 0,-44 0,22 0,0 0,-22 0,22 0,-22 0,22 0,-22 0,45 0,-23 0,22 0,-44 0,22 0,0 0,-22 0,22 0,-22 0,22 0,-44 0,22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" units="1/cm"/>
          <inkml:channelProperty channel="Y" name="resolution" value="33" units="1/cm"/>
        </inkml:channelProperties>
      </inkml:inkSource>
      <inkml:timestamp xml:id="ts0" timeString="2009-11-21T08:13:43.5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0,'0'14,"22"-14,22 0,-22 0,22 0,-22 0,0 0,0 0,-22 0,22 0,0 0,-22 0,22 0,1 0,-23 0,22 0,0 0,0 0,-22 0,22 0,0 0,22 14,0-14,-44 0,44 0,-22 0,0 0,0 0,-22 0,22 0,-22 0,0 0,22 0,0 0,0 0,22 0,-22 0,22 0,-22 0,22 0,-22 0,0 0,0 0,23 0,-1 0,-44 0,0 0,0 0,44 0,-44 0,22 0,0 0,0 0,0 0,-22 0,22 0,0 0,0 0,-22 0,22 0,0 0,-22 0,44 0,-22 0,22 0,-44 0,22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" units="1/cm"/>
          <inkml:channelProperty channel="Y" name="resolution" value="33" units="1/cm"/>
        </inkml:channelProperties>
      </inkml:inkSource>
      <inkml:timestamp xml:id="ts0" timeString="2009-11-21T12:50:55.421"/>
    </inkml:context>
    <inkml:brush xml:id="br0">
      <inkml:brushProperty name="width" value="0.09701" units="cm"/>
      <inkml:brushProperty name="height" value="0.09701" units="cm"/>
      <inkml:brushProperty name="color" value="#006600"/>
      <inkml:brushProperty name="fitToCurve" value="1"/>
    </inkml:brush>
  </inkml:definitions>
  <inkml:trace contextRef="#ctx0" brushRef="#br0">0 0,'22'0,"0"0,-22 0,22 0,0 0,-22 0,22 0,0 0,-22 0,22 0,0 0,-22 0,22 0,0 0,1 0,-23 0,22 0,0 0,-22 0,22 0,0 0,-22 0,22 0,0 0,-22 0,22 0,0 0,-22 0,22 0,0 0,-22 0,22 0,22 0,-22 0,22 0,-22 0,22 0,-44 0,23 0,-1 0,-22 0,44 0,-22 0,-22 0,22 0,0 0,-22 0,22 0,0 0,-22 0,22 0,0 0,0 0,22 0,-22 0,22 0,-22 0,22 0,-22 0,1 0,-1 0,0 0,22 0,-22 0,0 0,0 0,0 0,22 0,-44 0,22 0,0 0,-22 0,22 0,0 0,-22 0,22 0,0 0,-22 0,22 0,0 0,-22 0,22 0,0 0,1 0,-23 0,22 0,0 0,-22 0,22 0,0 0,-22 0,22 0,0 0,-22 0,22 0,0 0,-22 0,22 0,0 0,-22 0,21 0,1 0,0 0,-22 0,22 0,0 0,-22 0,22 0,0 0,22 0,-21 0,21 0,-22 0,-22 0,22 0,0 0,-22 0,22 0,0 0,-22 0,22 0,0 0,-22 0,22 0,0 0,0 0,0 0,0 0,-22 0,22 0,0 0,-22 0,22 0,0 0,-22 0,22 0,0 0,1 0,-23 0,22 0,0 0,-22 0,22 0,0 0,-22 0,22 0,0 0,-22 0,22 0,0 0,-22 0,22 0</inkml:trace>
  <inkml:trace contextRef="#ctx0" brushRef="#br0" timeOffset="4204">3240 924,'-22'-44,"22"22,0 22,0-22,0 1,0 21,0 0,0-22,0 22,0-22,0 22,22-22,0 0,-22 22,22-22,0 22,-22-22,0 22,22-23,0 23,-22 0,22-22,0 22,-22 0,23 0,-1 0,22 0,-22 0,-22 0,22 0,-22 0,0 0,0 0,0 22,0 1,0-23,0 0,0 0,0 22,0 0,0-22,0 22,0 0,0-22,0 22,0 0,0-22,0 21,0 1,0-22,0 22,0 0,0-22,0 22,0 0,0-22,0 22,0 0,0 0,0-22,0 22,0 0,0-22,0 22,0 0,0-22,0 22,0 1,0-23,0 22,0 0,0-22,0 22,0 0</inkml:trace>
  <inkml:trace contextRef="#ctx0" brushRef="#br0" timeOffset="7844">3571 1474</inkml:trace>
  <inkml:trace contextRef="#ctx0" brushRef="#br0" timeOffset="8141">3571 1474,'0'-22</inkml:trace>
  <inkml:trace contextRef="#ctx0" brushRef="#br0" timeOffset="9641">3284 924,'0'-22,"0"0,0 22,0-22,0 0,0 22,0-21,0-1,0 22,0-22,0 0,0 22,0-22,0 22,22-22,0 22,-22 0,0-22,0 22,22 0,0 0,-22-23,0 23,22 0,1 0,-23 0,22 0,0 0,-22 0,22 0,0 0,-22 0,22 0,0 0,-22 0,0 0,22 0,0 0,-22 0,0 0,0 0,0 0,0 0,0 0,0 23,0-1,0-22,0 22,0 0,0-22,0 22,0 0,0-22,0 0,0 0,0 22,0-1,0-21,0 22,0 0,0-22,0 22,0 0,0-22,0 22,0 0,0-22,0 22,0 0,0-22,0 22,-22-22,22 0,-22 0,22 0,-22 0,22 0,-22 0,22 0,-22 0,0 0,0 0,22 0,-22 0,22 0,-23 0,23 22,0 0,0-22,0 22,0 0,0-22,23 23,-1-1,-22-22,22 22,0 0</inkml:trace>
  <inkml:trace contextRef="#ctx0" brushRef="#br0" timeOffset="14344">3483 1167,'0'0,"0"22,0 0,0-22,0 0,0 22,0-22,0 0,0 22,0-22,0 0,0 22,0 0,0-22,0 22,0 0,0-22,0 22</inkml:trace>
  <inkml:trace contextRef="#ctx0" brushRef="#br0" timeOffset="16329">3483 1167,'0'0,"0"22,0 0,0-22,0 22,0 0,0-22,0 22,0 0,0-22,0 22,0-44,0 0,0 0,0 22</inkml:trace>
  <inkml:trace contextRef="#ctx0" brushRef="#br0" timeOffset="17235">3461 1167,'0'0,"0"22,0 0,0-22,0-22</inkml:trace>
  <inkml:trace contextRef="#ctx0" brushRef="#br0" timeOffset="17954">3461 1100,'0'0,"0"45,0-23,0 22,0-44,0 22</inkml:trace>
  <inkml:trace contextRef="#ctx0" brushRef="#br0" timeOffset="19532">3571 1607,'-22'0,"22"-23,-22 23,22 0,0 23,0-1,0-22,0 22,0-22,0 0,0 0,0 0,0 0,22 0,-22 0,0 0,22 0,0 0,-22 0,0 0,22 0,0 0,-22 0,22 0,-22-22,0 0,0-1,0 23,0-22,0 0,0 22,-22 0,0 0,0 0,22 0,-22 0,0 0,22 0,-22 0,22 0,0 22,0 0,0-22,0 23,0-1,0-22,0 22</inkml:trace>
  <inkml:trace contextRef="#ctx0" brushRef="#br0" timeOffset="22500">3417 1189,'0'0,"0"22,0 0,0-22,0 22,0 0,0-22,0 22,0 0,0-22,0 22,0 0,0-22,0 21</inkml:trace>
  <inkml:trace contextRef="#ctx0" brushRef="#br0" timeOffset="24829">3152 815,'0'-22,"0"0,0 0,0 22,0 0,22-22,0 22,-22-22,0 0,22 22,-22-23,0 23,22-22,0 22,-22-22,0 22,0-22,0 22,22 0,0 0,-22 0,22-22,0 22,-22 0,22 0,0 0,-22 0,23 0,-1 0,-22 0,22 0,0 0,-22 0,22 0,0 0,-22 0,22 0,0 0,-22 0,0 22,22-22,-22 0,0 22,22 0,-22-22,0 22,0 1,0-23,0 0,0 22,0 0,0-22,0 22,0 0,0-22,0 22,0 0,0-22,0 21,0 1,0-22,0 22,0 0,0-22,-22 0,22 0,-22 0,22 0,-22 22</inkml:trace>
  <inkml:trace contextRef="#ctx0" brushRef="#br0" timeOffset="28344">3394 638,'0'0,"23"0,-1 0,-22 0,22 0,0 0,-22 0,0 0,0 0,22 0,0 0,0 0,22 0,-22 0,0 0,-22 22,0 1,0-23,0 22,0 0,0-22,0 22,0 0,0-22,0 22,0 0,0-22,0 0,0 0,0 21,0 1,0-22,0 22,0 0,0-22,0 44,0-22,0 0,0 0,0-22,0 22,0 0,0-22,0 22,-22 0,0-22,22 0,-22 0,22 0,-22 0,0 0,0 0,22 0,-22 0,22 0,-22 0,0 0,0 22,22 1,0-23,0 22,0 0,22-22,-22 44,0-44,0 0,0 22,0 0,0 22,0-22,0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" units="1/cm"/>
          <inkml:channelProperty channel="Y" name="resolution" value="33" units="1/cm"/>
        </inkml:channelProperties>
      </inkml:inkSource>
      <inkml:timestamp xml:id="ts0" timeString="2009-11-21T12:50:51.546"/>
    </inkml:context>
    <inkml:brush xml:id="br0">
      <inkml:brushProperty name="width" value="0.09701" units="cm"/>
      <inkml:brushProperty name="height" value="0.09701" units="cm"/>
      <inkml:brushProperty name="color" value="#006600"/>
      <inkml:brushProperty name="fitToCurve" value="1"/>
    </inkml:brush>
  </inkml:definitions>
  <inkml:trace contextRef="#ctx0" brushRef="#br0">0 0,'22'0,"0"0,22 0,22 0,-44 0,23 0,-23 0,0 0,0 0,-22 0,44 0,-22 0,22 0,-44 0,22 0,0 0,-22 0,22 0,22 0,-44 0,22 0,0 0,-22 0,22 0,0 0,-22 0,44 0,-22 0,23 0,-23 0,-22 0,22 0,0 0,-22 0,44 0,-44 0,44 0,-22 0,22 0,-22 0,0 0,22 0,-44 0,22 0,0 0,-22 0,44 0,-21 0,21 0,-22 0,-22 0,22 0,0 0,0 0,22 0,-44 0,22 0,0 0,-22 0,22 0,0 0,-22 0,22 0,0 0,-22 0,22 0,0 0,0 0,-22 0,43 0,-21 0,23 0,-23 0,-22 0,22 0,0 0,-22 0,22 0,0 0,22 0,0 0,-22 0,22 0,-44 0,22 0,0 0,-22 0,22 0,0 0,-22 0,44 0,-21 0,21 0,0 0,-22 0,0 0,0 0,-22 0,44 0,-22 0,22 0,-22 0,22 0,-22 0,-22 0,22 0,0 0,-22 0,22 0,0 0,23 0,-23 0,22 0,0 0,-44 0,22 0,0 0,-22 0,22 0,0 0,0 0,22 0,-44 0,22 0,0 0,-22 0,22 0,0 0,-22 0,22 0,0 0,-22 0,23 0,-1 0,-22 0,22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911CF1-8BCF-4579-B4E6-34C09D868E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378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11CF1-8BCF-4579-B4E6-34C09D868EAA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11CF1-8BCF-4579-B4E6-34C09D868EAA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01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FCAF9943-A9E8-408B-8EE8-C20F392AA52F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D0A2A61-9E81-4FEE-8EC4-5D12933E5A5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9FFCA-6221-4C14-8478-B5BA6DBC7802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BCE44-9263-4E39-B017-4E4F051C3919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8568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3F95A1-936A-4296-A943-1E313445E925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8D1B4-1D6C-4DEB-B2B8-AE3359EE41C8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379996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A1F02B84-3E40-4C93-A631-7541F2EE4E56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DA3026CB-7FB3-4962-ABF2-2F38FBB07FD4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88790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166813"/>
            <a:ext cx="3733800" cy="21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0" y="1535113"/>
            <a:ext cx="3733800" cy="217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F72A2C1C-54CF-4094-8A7D-75AE8AFAAE9C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9289BBD3-89AB-4EA5-977A-E0100685EFF3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75296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DC8603D0-E3D1-4079-8E75-1207DC9471AF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4EB3C0E1-6AB4-41F7-BBC1-5051D71D02B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13" name="Picture 17" descr="图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544638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3517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79A712-AB46-4308-A5D9-5B4798E7296B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BE2F-BEDD-47C0-8ADA-D4C2AAE11434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3192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E2866-331B-49EB-9E1D-5BC91B6682F1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3DEAE-1AB5-4C0C-BC58-F8ECF1084060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133217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DD3E67-984A-4919-A7E3-71CB1E19653F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CDFCF-682D-4719-875A-1D2C99FBD983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189078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AA7480-6DBC-4175-9686-98E49403B976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62566-BEB3-4C39-BAF5-7D35EB633899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180045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B507C3-EEF7-4C05-82B4-CD6376DE794B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F8A30-8D75-4EE7-8335-B88600FBA976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311985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C0B803-A78F-42FB-8A82-5B43E1A72410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0536B-9899-418E-82EB-AAA44AE95183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37380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1CEEF7-285A-4B26-A994-FC3A80555742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866AD-EB60-4577-88EB-1C3222C0769A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178324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2E57B7-7413-41D8-8598-67F5CEBED704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26229-89E9-46AC-A7A1-0C8E2E54F755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426933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DAA38523-D439-466A-ADF5-9FC2E08E6B2C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E93E0D6A-2491-42CF-A8EF-A14668DBBE11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6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customXml" Target="../ink/ink1.xml"/><Relationship Id="rId10" Type="http://schemas.openxmlformats.org/officeDocument/2006/relationships/image" Target="../media/image13.emf"/><Relationship Id="rId4" Type="http://schemas.openxmlformats.org/officeDocument/2006/relationships/image" Target="../media/image10.png"/><Relationship Id="rId9" Type="http://schemas.openxmlformats.org/officeDocument/2006/relationships/customXml" Target="../ink/ink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1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7.emf"/><Relationship Id="rId3" Type="http://schemas.openxmlformats.org/officeDocument/2006/relationships/image" Target="../media/image39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6.wmf"/><Relationship Id="rId5" Type="http://schemas.openxmlformats.org/officeDocument/2006/relationships/image" Target="../media/image40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33.wmf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9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066800" y="3932238"/>
            <a:ext cx="6858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zh-CN" altLang="en-US" sz="4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代术成</a:t>
            </a:r>
            <a:endParaRPr lang="zh-CN" altLang="en-US" sz="4800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457200" y="4495800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daishucheng@scu.edu.cn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18980455872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fld id="{36597D0E-374A-4E43-9837-A3F0AC8F9860}" type="datetime3">
              <a:rPr lang="zh-CN" altLang="en-US" sz="3200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50000"/>
                </a:lnSpc>
              </a:pPr>
              <a:t>2018年11月29日星期四</a:t>
            </a:fld>
            <a:endParaRPr lang="en-US" altLang="zh-CN" sz="3200" dirty="0">
              <a:solidFill>
                <a:srgbClr val="00CC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4" name="WordArt 1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102415" name="WordArt 1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390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50BB-189A-4812-8CAB-7C53FDFB1341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91B8-7578-4B35-88BF-83960BE4C968}" type="slidenum">
              <a:rPr lang="en-US" altLang="zh-CN"/>
              <a:pPr/>
              <a:t>10</a:t>
            </a:fld>
            <a:r>
              <a:rPr lang="en-US" altLang="zh-CN"/>
              <a:t>/98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1116013" y="1052513"/>
            <a:ext cx="7696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13.1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无向连通图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是欧拉图当且仅当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所有结点的度数都为偶数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042988" y="2205038"/>
            <a:ext cx="7921625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证明： 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黑体" pitchFamily="2" charset="-122"/>
              </a:rPr>
              <a:t>”</a:t>
            </a:r>
            <a:endParaRPr lang="zh-CN" altLang="en-US" sz="2800" b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图，则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必然存在一条包含所有边（也包含所有结点）的回路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，对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uV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必然在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中出现一次（可出现多次），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每出现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一次，都关联着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中的两条边，而当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又重复出现时，它又关联着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中的另外的两条边，（为什么？）</a:t>
            </a:r>
          </a:p>
          <a:p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因而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每出现一次，都将使得结点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的度数增加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度，若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在通路中重复出现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次，则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deg(u)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2j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即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的度数必为偶数。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3B4E-B3B4-45C2-9887-72803B681789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4611-0D1D-486F-891A-46D36A7C6EE1}" type="slidenum">
              <a:rPr lang="en-US" altLang="zh-CN"/>
              <a:pPr/>
              <a:t>11</a:t>
            </a:fld>
            <a:r>
              <a:rPr lang="en-US" altLang="zh-CN"/>
              <a:t>/98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1116013" y="1052513"/>
            <a:ext cx="7696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13.1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无向连通图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是欧拉图当且仅当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的所有结点的度数都为偶数。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042988" y="2205038"/>
            <a:ext cx="7921625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证明：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</a:t>
            </a:r>
            <a:r>
              <a:rPr lang="zh-CN" altLang="en-US" sz="2800" b="1" dirty="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”</a:t>
            </a:r>
            <a:endParaRPr lang="zh-CN" altLang="en-US" sz="2800" b="1" dirty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图，则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必然存在一条包含所有边（也包含所有结点）的回路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，对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uV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必然在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中出现一次（可出现多次），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每出现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一次，都关联着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中的两条边，而当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又重复出现时，它又关联着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中的另外的两条边，（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为什么？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因而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每出现一次，都将使得结点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的度数增加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度，若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在通路中重复出现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次，则</a:t>
            </a:r>
            <a:r>
              <a:rPr lang="en-US" altLang="zh-CN" sz="2800" b="1" dirty="0" err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(u)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2j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即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的度数必为偶数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614A-1DAC-4E16-BCAD-9063DF205758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36BB-7E08-47D5-92C8-4905F456297B}" type="slidenum">
              <a:rPr lang="en-US" altLang="zh-CN"/>
              <a:pPr/>
              <a:t>12</a:t>
            </a:fld>
            <a:r>
              <a:rPr lang="en-US" altLang="zh-CN"/>
              <a:t>/98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1116013" y="1052513"/>
            <a:ext cx="7696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13.1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无向连通图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是欧拉图当且仅当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的所有结点的度数都为偶数。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1042988" y="2205038"/>
            <a:ext cx="7921625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证明：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33CC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solidFill>
                  <a:srgbClr val="0033CC"/>
                </a:solidFill>
                <a:latin typeface="Times New Roman"/>
                <a:ea typeface="黑体" pitchFamily="2" charset="-122"/>
              </a:rPr>
              <a:t>”</a:t>
            </a:r>
            <a:endParaRPr lang="zh-CN" altLang="en-US" sz="2800" b="1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图，则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必然存在一条包含所有边（也包含所有结点）的回路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，对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uV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必然在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中出现一次（可出现多次），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每出现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一次，都关联着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中的两条边，而当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又重复出现时，它又关联着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中的另外的两条边，（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为什么？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因而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每出现一次，都将使得结点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的度数增加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度，若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在通路中重复出现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次，则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deg(u)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2j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即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的度数必为偶数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42693" name="AutoShape 5"/>
          <p:cNvSpPr>
            <a:spLocks noChangeArrowheads="1"/>
          </p:cNvSpPr>
          <p:nvPr/>
        </p:nvSpPr>
        <p:spPr bwMode="auto">
          <a:xfrm>
            <a:off x="4859338" y="1773238"/>
            <a:ext cx="3168650" cy="1512887"/>
          </a:xfrm>
          <a:prstGeom prst="cloudCallout">
            <a:avLst>
              <a:gd name="adj1" fmla="val 1204"/>
              <a:gd name="adj2" fmla="val 126495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由于在回路</a:t>
            </a:r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zh-CN" altLang="en-US" b="1">
                <a:solidFill>
                  <a:srgbClr val="FF0000"/>
                </a:solidFill>
              </a:rPr>
              <a:t>中边不可能重复出现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147-FE68-4163-AACA-B69B63BF1212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E4F1-B847-44A6-957C-ABB1670313FE}" type="slidenum">
              <a:rPr lang="en-US" altLang="zh-CN"/>
              <a:pPr/>
              <a:t>13</a:t>
            </a:fld>
            <a:r>
              <a:rPr lang="en-US" altLang="zh-CN"/>
              <a:t>/98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53350" cy="417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“</a:t>
            </a:r>
            <a:r>
              <a:rPr lang="en-US" altLang="zh-CN" b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</a:t>
            </a:r>
            <a:r>
              <a:rPr lang="en-US" altLang="zh-CN" b="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”</a:t>
            </a:r>
            <a:endParaRPr lang="en-US" altLang="zh-CN" b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设连通图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的结点的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度数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都是偶数，则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必含有简单回路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可用归纳法证明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 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是一条包含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中边最多的简单回路：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⑴  若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已经包含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中所有的边，则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回路，结论成立。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⑵  若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不能包含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中所有的边，则删边子图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G-E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）仍然无奇数度结点。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42988" y="5373688"/>
            <a:ext cx="79216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是连通的，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中应至少存在一点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G-E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）中有一条包含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的回路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C′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（见示意图）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423F-4A11-48B5-B420-D735F9AB5369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2C0C-4A87-4E96-88FB-938FC2EE36E6}" type="slidenum">
              <a:rPr lang="en-US" altLang="zh-CN"/>
              <a:pPr/>
              <a:t>14</a:t>
            </a:fld>
            <a:r>
              <a:rPr lang="en-US" altLang="zh-CN"/>
              <a:t>/98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53350" cy="417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“</a:t>
            </a:r>
            <a:r>
              <a:rPr lang="en-US" altLang="zh-CN" b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</a:t>
            </a:r>
            <a:r>
              <a:rPr lang="en-US" altLang="zh-CN" b="0" dirty="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”</a:t>
            </a:r>
            <a:endParaRPr lang="en-US" altLang="zh-CN" b="0" dirty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设连通图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的结点的度数都是偶数，则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必含有简单回路（可用归纳法证明） 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是一条包含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中边最多的简单回路：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⑴  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已经包含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中所有的边，则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回路，结论成立。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⑵  若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不能包含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中所有的边，则删边子图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G-E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）仍然无奇数度结点。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1042988" y="5373688"/>
            <a:ext cx="79216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是连通的，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中应至少存在一点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G-E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）中有一条包含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的回路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C′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（见示意图）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411F-78B4-44DF-86BB-597C59CEC04A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7A6-6AD7-4C27-A38D-9A74420A9C51}" type="slidenum">
              <a:rPr lang="en-US" altLang="zh-CN"/>
              <a:pPr/>
              <a:t>15</a:t>
            </a:fld>
            <a:r>
              <a:rPr lang="en-US" altLang="zh-CN"/>
              <a:t>/98</a:t>
            </a: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53350" cy="417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“</a:t>
            </a:r>
            <a:r>
              <a:rPr lang="en-US" altLang="zh-CN" b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</a:t>
            </a:r>
            <a:r>
              <a:rPr lang="en-US" altLang="zh-CN" b="0" dirty="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”</a:t>
            </a:r>
            <a:endParaRPr lang="en-US" altLang="zh-CN" b="0" dirty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设连通图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的结点的度数都是偶数，则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必含有简单回路（可用归纳法证明） 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是一条包含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中边最多的简单回路：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⑴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已经包含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中所有的边，则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回路，结论成立。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⑵  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不能包含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中所有的边，则删边子图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G-E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）仍然无奇数度结点。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042988" y="5373688"/>
            <a:ext cx="79216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是连通的，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中应至少存在一点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G-E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）中有一条包含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的回路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C′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（见示意图）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1EEA-A5F1-4505-B256-8145919E35E8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1FF0-86C0-456A-A047-9318B02AB711}" type="slidenum">
              <a:rPr lang="en-US" altLang="zh-CN"/>
              <a:pPr/>
              <a:t>16</a:t>
            </a:fld>
            <a:r>
              <a:rPr lang="en-US" altLang="zh-CN"/>
              <a:t>/98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53350" cy="4175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“</a:t>
            </a:r>
            <a:r>
              <a:rPr lang="en-US" altLang="zh-CN" b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</a:t>
            </a:r>
            <a:r>
              <a:rPr lang="en-US" altLang="zh-CN" b="0" dirty="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”</a:t>
            </a:r>
            <a:endParaRPr lang="en-US" altLang="zh-CN" b="0" dirty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设连通图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的结点的度数都是偶数，则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必含有简单回路（可用归纳法证明） 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是一条包含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中边最多的简单回路：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⑴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已经包含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中所有的边，则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回路，结论成立。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⑵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不能包含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中所有的边，则删边子图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G-E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）仍然无奇数度结点。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042988" y="5373688"/>
            <a:ext cx="79216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是连通的，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中应至少存在一点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G-E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）中有一条包含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的回路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C′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（见示意图）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2E5B-E71E-45E9-8AF5-F0F7224880E4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D6B-8920-4A63-AE8C-55F6DCD1062A}" type="slidenum">
              <a:rPr lang="en-US" altLang="zh-CN"/>
              <a:pPr/>
              <a:t>17</a:t>
            </a:fld>
            <a:r>
              <a:rPr lang="en-US" altLang="zh-CN"/>
              <a:t>/98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3644900"/>
            <a:ext cx="7620000" cy="2124075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这样，就可以构造出一条由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C′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组成的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的回路，其包含的边数比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多，与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假设矛盾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。因此，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必是</a:t>
            </a:r>
            <a:r>
              <a:rPr lang="en-US" altLang="zh-CN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回路，结论成立。</a:t>
            </a:r>
          </a:p>
          <a:p>
            <a:endParaRPr lang="en-US" altLang="zh-CN" dirty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2700338" y="1125538"/>
          <a:ext cx="4071937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4" name="Visio" r:id="rId3" imgW="4072128" imgH="2294001" progId="Visio.Drawing.11">
                  <p:embed/>
                </p:oleObj>
              </mc:Choice>
              <mc:Fallback>
                <p:oleObj name="Visio" r:id="rId3" imgW="4072128" imgH="229400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25538"/>
                        <a:ext cx="4071937" cy="229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D12-E2AA-4693-A7CB-3C195AB6887A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3A5A-54AE-427B-8812-11463DFC902C}" type="slidenum">
              <a:rPr lang="en-US" altLang="zh-CN"/>
              <a:pPr/>
              <a:t>18</a:t>
            </a:fld>
            <a:r>
              <a:rPr lang="en-US" altLang="zh-CN"/>
              <a:t>/98</a:t>
            </a: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7620000" cy="4424363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24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设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具有一条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通路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，则在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中除起点和终点外，其余每个结点都与偶数条边相关联，所以，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中仅有零个（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回路）或者两个奇数度结点。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</a:t>
            </a:r>
            <a:r>
              <a:rPr lang="zh-CN" altLang="en-US" sz="2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⑴若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没有奇度数结点，则结论显然成立；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⑵若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有两个奇度数结点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图，从而存在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。从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中去掉边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，则得到一条简单道路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（起点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和终点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），且包含了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的全部边，即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是一条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道路。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</a:rPr>
              <a:t>注意：若有两个奇度数结点，则它们是</a:t>
            </a:r>
            <a:r>
              <a:rPr lang="en-US" altLang="zh-CN" sz="2400">
                <a:solidFill>
                  <a:srgbClr val="B2B2B2"/>
                </a:solidFill>
              </a:rPr>
              <a:t>G</a:t>
            </a:r>
            <a:r>
              <a:rPr lang="zh-CN" altLang="en-US" sz="2400">
                <a:solidFill>
                  <a:srgbClr val="B2B2B2"/>
                </a:solidFill>
              </a:rPr>
              <a:t>中每条欧拉通路的端点。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900113" y="1052513"/>
            <a:ext cx="80645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13.1.1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非平凡连通图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含有欧拉道路当且仅当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仅有零个或者两个奇数度结点。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9316-4198-41E1-BC04-7BCE4E4B2288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C056-7CB4-4DFE-8DF1-0ABBBD7B6481}" type="slidenum">
              <a:rPr lang="en-US" altLang="zh-CN"/>
              <a:pPr/>
              <a:t>19</a:t>
            </a:fld>
            <a:r>
              <a:rPr lang="en-US" altLang="zh-CN"/>
              <a:t>/98</a:t>
            </a: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7620000" cy="4424363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2400">
                <a:solidFill>
                  <a:srgbClr val="0033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0033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具有一条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通路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中除起点和终点外，其余每个结点都与偶数条边相关联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，所以，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仅有零个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zh-CN" altLang="en-US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两个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奇数度结点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</a:t>
            </a:r>
            <a:r>
              <a:rPr lang="zh-CN" altLang="en-US" sz="200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⑴若 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没有奇度数结点，则结论显然成立；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⑵若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有两个奇度数结点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图，从而存在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。从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中去掉边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，则得到一条简单道路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（起点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和终点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），且包含了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的全部边，即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是一条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道路。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</a:rPr>
              <a:t>注意：若有两个奇度数结点，则它们是</a:t>
            </a:r>
            <a:r>
              <a:rPr lang="en-US" altLang="zh-CN" sz="2400">
                <a:solidFill>
                  <a:srgbClr val="B2B2B2"/>
                </a:solidFill>
              </a:rPr>
              <a:t>G</a:t>
            </a:r>
            <a:r>
              <a:rPr lang="zh-CN" altLang="en-US" sz="2400">
                <a:solidFill>
                  <a:srgbClr val="B2B2B2"/>
                </a:solidFill>
              </a:rPr>
              <a:t>中每条欧拉通路的端点。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900113" y="1052513"/>
            <a:ext cx="80645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13.1.1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非平凡连通图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含有欧拉道路当且仅当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仅有零个或者两个奇数度结点。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C5B0-E9E4-4CA4-8920-76E9169FCFD9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8070-190D-413B-A17C-2EFA888482E0}" type="slidenum">
              <a:rPr lang="en-US" altLang="zh-CN"/>
              <a:pPr/>
              <a:t>2</a:t>
            </a:fld>
            <a:r>
              <a:rPr lang="en-US" altLang="zh-CN"/>
              <a:t>/98</a:t>
            </a: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708920"/>
            <a:ext cx="7620000" cy="731837"/>
          </a:xfrm>
        </p:spPr>
        <p:txBody>
          <a:bodyPr/>
          <a:lstStyle/>
          <a:p>
            <a:pPr algn="l">
              <a:buFont typeface="Wingdings" pitchFamily="2" charset="2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3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3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章 欧拉图与哈密顿图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A7D5-E02E-4E18-8B31-FFEE801F99B0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5E5-97FA-45B9-8F98-2789FE4601F6}" type="slidenum">
              <a:rPr lang="en-US" altLang="zh-CN"/>
              <a:pPr/>
              <a:t>20</a:t>
            </a:fld>
            <a:r>
              <a:rPr lang="en-US" altLang="zh-CN"/>
              <a:t>/98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7620000" cy="4424363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具有一条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通路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，则在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中除起点和终点外，其余每个结点都与偶数条边相关联，所以，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中仅有零个（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回路）或者两个奇数度结点。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0033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</a:t>
            </a:r>
            <a:r>
              <a:rPr lang="zh-CN" altLang="en-US" sz="2000">
                <a:solidFill>
                  <a:srgbClr val="0033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没有奇度数结点，则结论显然成立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有两个奇度数结点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，从而存在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。从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中去掉边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uv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，则得到一条简单道路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（起点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和终点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），且包含了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的全部边，即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是一条</a:t>
            </a:r>
            <a:r>
              <a:rPr lang="en-US" altLang="zh-CN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道路。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</a:rPr>
              <a:t>注意：若有两个奇度数结点，则它们是</a:t>
            </a:r>
            <a:r>
              <a:rPr lang="en-US" altLang="zh-CN" sz="2400">
                <a:solidFill>
                  <a:srgbClr val="B2B2B2"/>
                </a:solidFill>
              </a:rPr>
              <a:t>G</a:t>
            </a:r>
            <a:r>
              <a:rPr lang="zh-CN" altLang="en-US" sz="2400">
                <a:solidFill>
                  <a:srgbClr val="B2B2B2"/>
                </a:solidFill>
              </a:rPr>
              <a:t>中每条欧拉通路的端点。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900113" y="1052513"/>
            <a:ext cx="80645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13.1.1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非平凡连通图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含有欧拉道路当且仅当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仅有零个或者两个奇数度结点。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80F3-2236-432D-8675-E7E2B953DF96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CF4-0D5D-47C5-83A7-5E0F17A91C8B}" type="slidenum">
              <a:rPr lang="en-US" altLang="zh-CN"/>
              <a:pPr/>
              <a:t>21</a:t>
            </a:fld>
            <a:r>
              <a:rPr lang="en-US" altLang="zh-CN"/>
              <a:t>/98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7620000" cy="4424363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具有一条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通路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，则在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中除起点和终点外，其余每个结点都与偶数条边相关联，所以，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中仅有零个（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回路）或者两个奇数度结点。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</a:t>
            </a:r>
            <a:r>
              <a:rPr lang="zh-CN" altLang="en-US" sz="200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 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⑴若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没有奇度数结点，则结论显然成立；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⑵若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有两个奇度数结点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图，从而存在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中去掉边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uv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，则得到一条简单道路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（起点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和终点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），且包含了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的全部边，即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是一条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道路。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注意：</a:t>
            </a:r>
            <a:r>
              <a:rPr lang="zh-CN" altLang="en-US" sz="2400">
                <a:solidFill>
                  <a:srgbClr val="FF00FF"/>
                </a:solidFill>
              </a:rPr>
              <a:t>若有两个奇度数结点，则它们是</a:t>
            </a:r>
            <a:r>
              <a:rPr lang="en-US" altLang="zh-CN" sz="2400">
                <a:solidFill>
                  <a:srgbClr val="FF00FF"/>
                </a:solidFill>
              </a:rPr>
              <a:t>G</a:t>
            </a:r>
            <a:r>
              <a:rPr lang="zh-CN" altLang="en-US" sz="2400">
                <a:solidFill>
                  <a:srgbClr val="FF00FF"/>
                </a:solidFill>
              </a:rPr>
              <a:t>中每条欧拉通路的端点。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900113" y="1052513"/>
            <a:ext cx="80645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13.1.1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非平凡连通图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含有欧拉道路当且仅当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仅有零个或者两个奇数度结点。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976E-6A74-4A32-A583-E82CCB66AAC4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292B-76FB-4FC5-9266-34A3A9358690}" type="slidenum">
              <a:rPr lang="en-US" altLang="zh-CN"/>
              <a:pPr/>
              <a:t>22</a:t>
            </a:fld>
            <a:r>
              <a:rPr lang="en-US" altLang="zh-CN"/>
              <a:t>/98</a:t>
            </a: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13.2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1143000" y="4060825"/>
            <a:ext cx="7696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33CC"/>
                </a:solidFill>
                <a:ea typeface="黑体" pitchFamily="2" charset="-122"/>
              </a:rPr>
              <a:t>由</a:t>
            </a:r>
            <a:r>
              <a:rPr lang="zh-CN" altLang="en-US" sz="28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13.1</a:t>
            </a:r>
            <a:r>
              <a:rPr lang="zh-CN" altLang="en-US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推论</a:t>
            </a:r>
            <a:r>
              <a:rPr lang="en-US" altLang="zh-CN" sz="28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13.1.1</a:t>
            </a:r>
            <a:r>
              <a:rPr lang="zh-CN" altLang="en-US" b="1">
                <a:solidFill>
                  <a:srgbClr val="0033CC"/>
                </a:solidFill>
                <a:ea typeface="黑体" pitchFamily="2" charset="-122"/>
              </a:rPr>
              <a:t>容易看出：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1828800" y="4572000"/>
            <a:ext cx="5638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AutoNum type="alphaLcParenR"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是欧拉图；</a:t>
            </a:r>
          </a:p>
          <a:p>
            <a:pPr marL="457200" indent="-4572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AutoNum type="alphaLcParenR"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不是欧拉图，但存在欧拉道路；</a:t>
            </a:r>
          </a:p>
          <a:p>
            <a:pPr marL="457200" indent="-4572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AutoNum type="alphaLcParenR"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既不是欧拉图，也不存在欧拉道路。</a:t>
            </a:r>
          </a:p>
        </p:txBody>
      </p:sp>
      <p:grpSp>
        <p:nvGrpSpPr>
          <p:cNvPr id="252933" name="Group 5"/>
          <p:cNvGrpSpPr>
            <a:grpSpLocks/>
          </p:cNvGrpSpPr>
          <p:nvPr/>
        </p:nvGrpSpPr>
        <p:grpSpPr bwMode="auto">
          <a:xfrm>
            <a:off x="1143000" y="1295400"/>
            <a:ext cx="2281238" cy="2435225"/>
            <a:chOff x="720" y="816"/>
            <a:chExt cx="1437" cy="1534"/>
          </a:xfrm>
        </p:grpSpPr>
        <p:sp>
          <p:nvSpPr>
            <p:cNvPr id="252934" name="Rectangle 6"/>
            <p:cNvSpPr>
              <a:spLocks noChangeArrowheads="1"/>
            </p:cNvSpPr>
            <p:nvPr/>
          </p:nvSpPr>
          <p:spPr bwMode="auto">
            <a:xfrm>
              <a:off x="720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252935" name="Rectangle 7"/>
            <p:cNvSpPr>
              <a:spLocks noChangeArrowheads="1"/>
            </p:cNvSpPr>
            <p:nvPr/>
          </p:nvSpPr>
          <p:spPr bwMode="auto">
            <a:xfrm>
              <a:off x="1344" y="8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252936" name="Rectangle 8"/>
            <p:cNvSpPr>
              <a:spLocks noChangeArrowheads="1"/>
            </p:cNvSpPr>
            <p:nvPr/>
          </p:nvSpPr>
          <p:spPr bwMode="auto">
            <a:xfrm>
              <a:off x="1965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252937" name="Rectangle 9"/>
            <p:cNvSpPr>
              <a:spLocks noChangeArrowheads="1"/>
            </p:cNvSpPr>
            <p:nvPr/>
          </p:nvSpPr>
          <p:spPr bwMode="auto">
            <a:xfrm>
              <a:off x="960" y="18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252938" name="Rectangle 10"/>
            <p:cNvSpPr>
              <a:spLocks noChangeArrowheads="1"/>
            </p:cNvSpPr>
            <p:nvPr/>
          </p:nvSpPr>
          <p:spPr bwMode="auto">
            <a:xfrm>
              <a:off x="1776" y="18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252939" name="Line 11"/>
            <p:cNvSpPr>
              <a:spLocks noChangeShapeType="1"/>
            </p:cNvSpPr>
            <p:nvPr/>
          </p:nvSpPr>
          <p:spPr bwMode="auto">
            <a:xfrm>
              <a:off x="1413" y="1128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0" name="Line 12"/>
            <p:cNvSpPr>
              <a:spLocks noChangeShapeType="1"/>
            </p:cNvSpPr>
            <p:nvPr/>
          </p:nvSpPr>
          <p:spPr bwMode="auto">
            <a:xfrm>
              <a:off x="945" y="1476"/>
              <a:ext cx="24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1" name="Line 13"/>
            <p:cNvSpPr>
              <a:spLocks noChangeShapeType="1"/>
            </p:cNvSpPr>
            <p:nvPr/>
          </p:nvSpPr>
          <p:spPr bwMode="auto">
            <a:xfrm>
              <a:off x="1161" y="19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2" name="Line 14"/>
            <p:cNvSpPr>
              <a:spLocks noChangeShapeType="1"/>
            </p:cNvSpPr>
            <p:nvPr/>
          </p:nvSpPr>
          <p:spPr bwMode="auto">
            <a:xfrm flipH="1">
              <a:off x="1713" y="1463"/>
              <a:ext cx="168" cy="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3" name="Line 15"/>
            <p:cNvSpPr>
              <a:spLocks noChangeShapeType="1"/>
            </p:cNvSpPr>
            <p:nvPr/>
          </p:nvSpPr>
          <p:spPr bwMode="auto">
            <a:xfrm flipH="1">
              <a:off x="921" y="1116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4" name="Line 16"/>
            <p:cNvSpPr>
              <a:spLocks noChangeShapeType="1"/>
            </p:cNvSpPr>
            <p:nvPr/>
          </p:nvSpPr>
          <p:spPr bwMode="auto">
            <a:xfrm>
              <a:off x="957" y="145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5" name="Line 17"/>
            <p:cNvSpPr>
              <a:spLocks noChangeShapeType="1"/>
            </p:cNvSpPr>
            <p:nvPr/>
          </p:nvSpPr>
          <p:spPr bwMode="auto">
            <a:xfrm flipH="1">
              <a:off x="1197" y="1152"/>
              <a:ext cx="19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6" name="Line 18"/>
            <p:cNvSpPr>
              <a:spLocks noChangeShapeType="1"/>
            </p:cNvSpPr>
            <p:nvPr/>
          </p:nvSpPr>
          <p:spPr bwMode="auto">
            <a:xfrm>
              <a:off x="1401" y="1116"/>
              <a:ext cx="288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7" name="Line 19"/>
            <p:cNvSpPr>
              <a:spLocks noChangeShapeType="1"/>
            </p:cNvSpPr>
            <p:nvPr/>
          </p:nvSpPr>
          <p:spPr bwMode="auto">
            <a:xfrm>
              <a:off x="933" y="1464"/>
              <a:ext cx="780" cy="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8" name="Line 20"/>
            <p:cNvSpPr>
              <a:spLocks noChangeShapeType="1"/>
            </p:cNvSpPr>
            <p:nvPr/>
          </p:nvSpPr>
          <p:spPr bwMode="auto">
            <a:xfrm flipV="1">
              <a:off x="1161" y="1452"/>
              <a:ext cx="72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49" name="Rectangle 21"/>
            <p:cNvSpPr>
              <a:spLocks noChangeArrowheads="1"/>
            </p:cNvSpPr>
            <p:nvPr/>
          </p:nvSpPr>
          <p:spPr bwMode="auto">
            <a:xfrm>
              <a:off x="1200" y="2016"/>
              <a:ext cx="40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(a)</a:t>
              </a:r>
            </a:p>
          </p:txBody>
        </p:sp>
        <p:sp>
          <p:nvSpPr>
            <p:cNvPr id="252950" name="Oval 22"/>
            <p:cNvSpPr>
              <a:spLocks noChangeArrowheads="1"/>
            </p:cNvSpPr>
            <p:nvPr/>
          </p:nvSpPr>
          <p:spPr bwMode="auto">
            <a:xfrm>
              <a:off x="1381" y="1086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51" name="Oval 23"/>
            <p:cNvSpPr>
              <a:spLocks noChangeArrowheads="1"/>
            </p:cNvSpPr>
            <p:nvPr/>
          </p:nvSpPr>
          <p:spPr bwMode="auto">
            <a:xfrm>
              <a:off x="903" y="143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52" name="Oval 24"/>
            <p:cNvSpPr>
              <a:spLocks noChangeArrowheads="1"/>
            </p:cNvSpPr>
            <p:nvPr/>
          </p:nvSpPr>
          <p:spPr bwMode="auto">
            <a:xfrm>
              <a:off x="1851" y="1425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53" name="Oval 25"/>
            <p:cNvSpPr>
              <a:spLocks noChangeArrowheads="1"/>
            </p:cNvSpPr>
            <p:nvPr/>
          </p:nvSpPr>
          <p:spPr bwMode="auto">
            <a:xfrm>
              <a:off x="1677" y="19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54" name="Oval 26"/>
            <p:cNvSpPr>
              <a:spLocks noChangeArrowheads="1"/>
            </p:cNvSpPr>
            <p:nvPr/>
          </p:nvSpPr>
          <p:spPr bwMode="auto">
            <a:xfrm>
              <a:off x="1161" y="194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2955" name="Group 27"/>
          <p:cNvGrpSpPr>
            <a:grpSpLocks/>
          </p:cNvGrpSpPr>
          <p:nvPr/>
        </p:nvGrpSpPr>
        <p:grpSpPr bwMode="auto">
          <a:xfrm>
            <a:off x="3773488" y="1295400"/>
            <a:ext cx="2281237" cy="2435225"/>
            <a:chOff x="2377" y="816"/>
            <a:chExt cx="1437" cy="1534"/>
          </a:xfrm>
        </p:grpSpPr>
        <p:sp>
          <p:nvSpPr>
            <p:cNvPr id="252956" name="Rectangle 28"/>
            <p:cNvSpPr>
              <a:spLocks noChangeArrowheads="1"/>
            </p:cNvSpPr>
            <p:nvPr/>
          </p:nvSpPr>
          <p:spPr bwMode="auto">
            <a:xfrm>
              <a:off x="2377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252957" name="Rectangle 29"/>
            <p:cNvSpPr>
              <a:spLocks noChangeArrowheads="1"/>
            </p:cNvSpPr>
            <p:nvPr/>
          </p:nvSpPr>
          <p:spPr bwMode="auto">
            <a:xfrm>
              <a:off x="2998" y="8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252958" name="Rectangle 30"/>
            <p:cNvSpPr>
              <a:spLocks noChangeArrowheads="1"/>
            </p:cNvSpPr>
            <p:nvPr/>
          </p:nvSpPr>
          <p:spPr bwMode="auto">
            <a:xfrm>
              <a:off x="3622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252959" name="Rectangle 31"/>
            <p:cNvSpPr>
              <a:spLocks noChangeArrowheads="1"/>
            </p:cNvSpPr>
            <p:nvPr/>
          </p:nvSpPr>
          <p:spPr bwMode="auto">
            <a:xfrm>
              <a:off x="2377" y="18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252960" name="Rectangle 32"/>
            <p:cNvSpPr>
              <a:spLocks noChangeArrowheads="1"/>
            </p:cNvSpPr>
            <p:nvPr/>
          </p:nvSpPr>
          <p:spPr bwMode="auto">
            <a:xfrm>
              <a:off x="3622" y="18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252961" name="Line 33"/>
            <p:cNvSpPr>
              <a:spLocks noChangeShapeType="1"/>
            </p:cNvSpPr>
            <p:nvPr/>
          </p:nvSpPr>
          <p:spPr bwMode="auto">
            <a:xfrm>
              <a:off x="3070" y="1128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2" name="Line 34"/>
            <p:cNvSpPr>
              <a:spLocks noChangeShapeType="1"/>
            </p:cNvSpPr>
            <p:nvPr/>
          </p:nvSpPr>
          <p:spPr bwMode="auto">
            <a:xfrm>
              <a:off x="2581" y="147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3" name="Line 35"/>
            <p:cNvSpPr>
              <a:spLocks noChangeShapeType="1"/>
            </p:cNvSpPr>
            <p:nvPr/>
          </p:nvSpPr>
          <p:spPr bwMode="auto">
            <a:xfrm>
              <a:off x="2614" y="199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4" name="Line 36"/>
            <p:cNvSpPr>
              <a:spLocks noChangeShapeType="1"/>
            </p:cNvSpPr>
            <p:nvPr/>
          </p:nvSpPr>
          <p:spPr bwMode="auto">
            <a:xfrm>
              <a:off x="3550" y="1451"/>
              <a:ext cx="0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5" name="Line 37"/>
            <p:cNvSpPr>
              <a:spLocks noChangeShapeType="1"/>
            </p:cNvSpPr>
            <p:nvPr/>
          </p:nvSpPr>
          <p:spPr bwMode="auto">
            <a:xfrm flipH="1">
              <a:off x="2578" y="1116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6" name="Line 38"/>
            <p:cNvSpPr>
              <a:spLocks noChangeShapeType="1"/>
            </p:cNvSpPr>
            <p:nvPr/>
          </p:nvSpPr>
          <p:spPr bwMode="auto">
            <a:xfrm>
              <a:off x="2614" y="145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7" name="Rectangle 39"/>
            <p:cNvSpPr>
              <a:spLocks noChangeArrowheads="1"/>
            </p:cNvSpPr>
            <p:nvPr/>
          </p:nvSpPr>
          <p:spPr bwMode="auto">
            <a:xfrm>
              <a:off x="2876" y="2016"/>
              <a:ext cx="40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(b)</a:t>
              </a:r>
            </a:p>
          </p:txBody>
        </p:sp>
        <p:sp>
          <p:nvSpPr>
            <p:cNvPr id="252968" name="Oval 40"/>
            <p:cNvSpPr>
              <a:spLocks noChangeArrowheads="1"/>
            </p:cNvSpPr>
            <p:nvPr/>
          </p:nvSpPr>
          <p:spPr bwMode="auto">
            <a:xfrm>
              <a:off x="3038" y="1095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69" name="Oval 41"/>
            <p:cNvSpPr>
              <a:spLocks noChangeArrowheads="1"/>
            </p:cNvSpPr>
            <p:nvPr/>
          </p:nvSpPr>
          <p:spPr bwMode="auto">
            <a:xfrm>
              <a:off x="2560" y="143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70" name="Oval 42"/>
            <p:cNvSpPr>
              <a:spLocks noChangeArrowheads="1"/>
            </p:cNvSpPr>
            <p:nvPr/>
          </p:nvSpPr>
          <p:spPr bwMode="auto">
            <a:xfrm>
              <a:off x="2560" y="196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71" name="Oval 43"/>
            <p:cNvSpPr>
              <a:spLocks noChangeArrowheads="1"/>
            </p:cNvSpPr>
            <p:nvPr/>
          </p:nvSpPr>
          <p:spPr bwMode="auto">
            <a:xfrm>
              <a:off x="3517" y="196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72" name="Oval 44"/>
            <p:cNvSpPr>
              <a:spLocks noChangeArrowheads="1"/>
            </p:cNvSpPr>
            <p:nvPr/>
          </p:nvSpPr>
          <p:spPr bwMode="auto">
            <a:xfrm>
              <a:off x="3517" y="143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2973" name="Group 45"/>
          <p:cNvGrpSpPr>
            <a:grpSpLocks/>
          </p:cNvGrpSpPr>
          <p:nvPr/>
        </p:nvGrpSpPr>
        <p:grpSpPr bwMode="auto">
          <a:xfrm>
            <a:off x="6405563" y="1524000"/>
            <a:ext cx="2281237" cy="2206625"/>
            <a:chOff x="4035" y="960"/>
            <a:chExt cx="1437" cy="1390"/>
          </a:xfrm>
        </p:grpSpPr>
        <p:sp>
          <p:nvSpPr>
            <p:cNvPr id="252974" name="Rectangle 46"/>
            <p:cNvSpPr>
              <a:spLocks noChangeArrowheads="1"/>
            </p:cNvSpPr>
            <p:nvPr/>
          </p:nvSpPr>
          <p:spPr bwMode="auto">
            <a:xfrm>
              <a:off x="4035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252975" name="Rectangle 47"/>
            <p:cNvSpPr>
              <a:spLocks noChangeArrowheads="1"/>
            </p:cNvSpPr>
            <p:nvPr/>
          </p:nvSpPr>
          <p:spPr bwMode="auto">
            <a:xfrm>
              <a:off x="5280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252976" name="Rectangle 48"/>
            <p:cNvSpPr>
              <a:spLocks noChangeArrowheads="1"/>
            </p:cNvSpPr>
            <p:nvPr/>
          </p:nvSpPr>
          <p:spPr bwMode="auto">
            <a:xfrm>
              <a:off x="4035" y="177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252977" name="Rectangle 49"/>
            <p:cNvSpPr>
              <a:spLocks noChangeArrowheads="1"/>
            </p:cNvSpPr>
            <p:nvPr/>
          </p:nvSpPr>
          <p:spPr bwMode="auto">
            <a:xfrm>
              <a:off x="5280" y="177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252978" name="Line 50"/>
            <p:cNvSpPr>
              <a:spLocks noChangeShapeType="1"/>
            </p:cNvSpPr>
            <p:nvPr/>
          </p:nvSpPr>
          <p:spPr bwMode="auto">
            <a:xfrm>
              <a:off x="4236" y="1104"/>
              <a:ext cx="0" cy="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79" name="Line 51"/>
            <p:cNvSpPr>
              <a:spLocks noChangeShapeType="1"/>
            </p:cNvSpPr>
            <p:nvPr/>
          </p:nvSpPr>
          <p:spPr bwMode="auto">
            <a:xfrm>
              <a:off x="4272" y="194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0" name="Line 52"/>
            <p:cNvSpPr>
              <a:spLocks noChangeShapeType="1"/>
            </p:cNvSpPr>
            <p:nvPr/>
          </p:nvSpPr>
          <p:spPr bwMode="auto">
            <a:xfrm>
              <a:off x="5196" y="1128"/>
              <a:ext cx="0" cy="8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1" name="Line 53"/>
            <p:cNvSpPr>
              <a:spLocks noChangeShapeType="1"/>
            </p:cNvSpPr>
            <p:nvPr/>
          </p:nvSpPr>
          <p:spPr bwMode="auto">
            <a:xfrm>
              <a:off x="4272" y="111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2" name="Line 54"/>
            <p:cNvSpPr>
              <a:spLocks noChangeShapeType="1"/>
            </p:cNvSpPr>
            <p:nvPr/>
          </p:nvSpPr>
          <p:spPr bwMode="auto">
            <a:xfrm flipV="1">
              <a:off x="4236" y="1116"/>
              <a:ext cx="96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3" name="Line 55"/>
            <p:cNvSpPr>
              <a:spLocks noChangeShapeType="1"/>
            </p:cNvSpPr>
            <p:nvPr/>
          </p:nvSpPr>
          <p:spPr bwMode="auto">
            <a:xfrm>
              <a:off x="4272" y="1128"/>
              <a:ext cx="924" cy="8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4" name="Rectangle 56"/>
            <p:cNvSpPr>
              <a:spLocks noChangeArrowheads="1"/>
            </p:cNvSpPr>
            <p:nvPr/>
          </p:nvSpPr>
          <p:spPr bwMode="auto">
            <a:xfrm>
              <a:off x="4512" y="2016"/>
              <a:ext cx="40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(c)</a:t>
              </a:r>
            </a:p>
          </p:txBody>
        </p:sp>
        <p:sp>
          <p:nvSpPr>
            <p:cNvPr id="252985" name="Oval 57"/>
            <p:cNvSpPr>
              <a:spLocks noChangeArrowheads="1"/>
            </p:cNvSpPr>
            <p:nvPr/>
          </p:nvSpPr>
          <p:spPr bwMode="auto">
            <a:xfrm>
              <a:off x="4218" y="1098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6" name="Oval 58"/>
            <p:cNvSpPr>
              <a:spLocks noChangeArrowheads="1"/>
            </p:cNvSpPr>
            <p:nvPr/>
          </p:nvSpPr>
          <p:spPr bwMode="auto">
            <a:xfrm>
              <a:off x="5175" y="1098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7" name="Oval 59"/>
            <p:cNvSpPr>
              <a:spLocks noChangeArrowheads="1"/>
            </p:cNvSpPr>
            <p:nvPr/>
          </p:nvSpPr>
          <p:spPr bwMode="auto">
            <a:xfrm>
              <a:off x="4218" y="191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2988" name="Oval 60"/>
            <p:cNvSpPr>
              <a:spLocks noChangeArrowheads="1"/>
            </p:cNvSpPr>
            <p:nvPr/>
          </p:nvSpPr>
          <p:spPr bwMode="auto">
            <a:xfrm>
              <a:off x="5175" y="191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0A57-7D77-47DD-B77D-A40883298FDA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9A158-1211-4F31-B4FF-63902AA5A9E3}" type="slidenum">
              <a:rPr lang="en-US" altLang="zh-CN"/>
              <a:pPr/>
              <a:t>23</a:t>
            </a:fld>
            <a:r>
              <a:rPr lang="en-US" altLang="zh-CN"/>
              <a:t>/98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13.2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143000" y="4060825"/>
            <a:ext cx="7696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33CC"/>
                </a:solidFill>
                <a:ea typeface="黑体" pitchFamily="2" charset="-122"/>
              </a:rPr>
              <a:t>由</a:t>
            </a:r>
            <a:r>
              <a:rPr lang="zh-CN" altLang="en-US" sz="28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13.1</a:t>
            </a:r>
            <a:r>
              <a:rPr lang="zh-CN" altLang="en-US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推论</a:t>
            </a:r>
            <a:r>
              <a:rPr lang="en-US" altLang="zh-CN" sz="28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13.1.1</a:t>
            </a:r>
            <a:r>
              <a:rPr lang="zh-CN" altLang="en-US" b="1">
                <a:solidFill>
                  <a:srgbClr val="0033CC"/>
                </a:solidFill>
                <a:ea typeface="黑体" pitchFamily="2" charset="-122"/>
              </a:rPr>
              <a:t>容易看出：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1828800" y="4572000"/>
            <a:ext cx="5638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AutoNum type="alphaLcParenR"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是欧拉图；</a:t>
            </a:r>
          </a:p>
          <a:p>
            <a:pPr marL="457200" indent="-4572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AutoNum type="alphaLcParenR"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不是欧拉图，但存在欧拉道路；</a:t>
            </a:r>
          </a:p>
          <a:p>
            <a:pPr marL="457200" indent="-457200">
              <a:lnSpc>
                <a:spcPct val="150000"/>
              </a:lnSpc>
              <a:buClr>
                <a:srgbClr val="00FF00"/>
              </a:buClr>
              <a:buFont typeface="Wingdings" pitchFamily="2" charset="2"/>
              <a:buAutoNum type="alphaLcParenR"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既不是欧拉图，也不存在欧拉道路。</a:t>
            </a:r>
          </a:p>
        </p:txBody>
      </p:sp>
      <p:grpSp>
        <p:nvGrpSpPr>
          <p:cNvPr id="253957" name="Group 5"/>
          <p:cNvGrpSpPr>
            <a:grpSpLocks/>
          </p:cNvGrpSpPr>
          <p:nvPr/>
        </p:nvGrpSpPr>
        <p:grpSpPr bwMode="auto">
          <a:xfrm>
            <a:off x="1143000" y="1295400"/>
            <a:ext cx="2281238" cy="2435225"/>
            <a:chOff x="720" y="816"/>
            <a:chExt cx="1437" cy="1534"/>
          </a:xfrm>
        </p:grpSpPr>
        <p:sp>
          <p:nvSpPr>
            <p:cNvPr id="253958" name="Rectangle 6"/>
            <p:cNvSpPr>
              <a:spLocks noChangeArrowheads="1"/>
            </p:cNvSpPr>
            <p:nvPr/>
          </p:nvSpPr>
          <p:spPr bwMode="auto">
            <a:xfrm>
              <a:off x="720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253959" name="Rectangle 7"/>
            <p:cNvSpPr>
              <a:spLocks noChangeArrowheads="1"/>
            </p:cNvSpPr>
            <p:nvPr/>
          </p:nvSpPr>
          <p:spPr bwMode="auto">
            <a:xfrm>
              <a:off x="1344" y="8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253960" name="Rectangle 8"/>
            <p:cNvSpPr>
              <a:spLocks noChangeArrowheads="1"/>
            </p:cNvSpPr>
            <p:nvPr/>
          </p:nvSpPr>
          <p:spPr bwMode="auto">
            <a:xfrm>
              <a:off x="1965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253961" name="Rectangle 9"/>
            <p:cNvSpPr>
              <a:spLocks noChangeArrowheads="1"/>
            </p:cNvSpPr>
            <p:nvPr/>
          </p:nvSpPr>
          <p:spPr bwMode="auto">
            <a:xfrm>
              <a:off x="960" y="18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253962" name="Rectangle 10"/>
            <p:cNvSpPr>
              <a:spLocks noChangeArrowheads="1"/>
            </p:cNvSpPr>
            <p:nvPr/>
          </p:nvSpPr>
          <p:spPr bwMode="auto">
            <a:xfrm>
              <a:off x="1776" y="18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253963" name="Line 11"/>
            <p:cNvSpPr>
              <a:spLocks noChangeShapeType="1"/>
            </p:cNvSpPr>
            <p:nvPr/>
          </p:nvSpPr>
          <p:spPr bwMode="auto">
            <a:xfrm>
              <a:off x="1413" y="1128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4" name="Line 12"/>
            <p:cNvSpPr>
              <a:spLocks noChangeShapeType="1"/>
            </p:cNvSpPr>
            <p:nvPr/>
          </p:nvSpPr>
          <p:spPr bwMode="auto">
            <a:xfrm>
              <a:off x="945" y="1476"/>
              <a:ext cx="24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5" name="Line 13"/>
            <p:cNvSpPr>
              <a:spLocks noChangeShapeType="1"/>
            </p:cNvSpPr>
            <p:nvPr/>
          </p:nvSpPr>
          <p:spPr bwMode="auto">
            <a:xfrm>
              <a:off x="1161" y="198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6" name="Line 14"/>
            <p:cNvSpPr>
              <a:spLocks noChangeShapeType="1"/>
            </p:cNvSpPr>
            <p:nvPr/>
          </p:nvSpPr>
          <p:spPr bwMode="auto">
            <a:xfrm flipH="1">
              <a:off x="1713" y="1463"/>
              <a:ext cx="168" cy="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7" name="Line 15"/>
            <p:cNvSpPr>
              <a:spLocks noChangeShapeType="1"/>
            </p:cNvSpPr>
            <p:nvPr/>
          </p:nvSpPr>
          <p:spPr bwMode="auto">
            <a:xfrm flipH="1">
              <a:off x="921" y="1116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8" name="Line 16"/>
            <p:cNvSpPr>
              <a:spLocks noChangeShapeType="1"/>
            </p:cNvSpPr>
            <p:nvPr/>
          </p:nvSpPr>
          <p:spPr bwMode="auto">
            <a:xfrm>
              <a:off x="957" y="145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69" name="Line 17"/>
            <p:cNvSpPr>
              <a:spLocks noChangeShapeType="1"/>
            </p:cNvSpPr>
            <p:nvPr/>
          </p:nvSpPr>
          <p:spPr bwMode="auto">
            <a:xfrm flipH="1">
              <a:off x="1197" y="1152"/>
              <a:ext cx="19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0" name="Line 18"/>
            <p:cNvSpPr>
              <a:spLocks noChangeShapeType="1"/>
            </p:cNvSpPr>
            <p:nvPr/>
          </p:nvSpPr>
          <p:spPr bwMode="auto">
            <a:xfrm>
              <a:off x="1401" y="1116"/>
              <a:ext cx="288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1" name="Line 19"/>
            <p:cNvSpPr>
              <a:spLocks noChangeShapeType="1"/>
            </p:cNvSpPr>
            <p:nvPr/>
          </p:nvSpPr>
          <p:spPr bwMode="auto">
            <a:xfrm>
              <a:off x="933" y="1464"/>
              <a:ext cx="780" cy="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2" name="Line 20"/>
            <p:cNvSpPr>
              <a:spLocks noChangeShapeType="1"/>
            </p:cNvSpPr>
            <p:nvPr/>
          </p:nvSpPr>
          <p:spPr bwMode="auto">
            <a:xfrm flipV="1">
              <a:off x="1161" y="1452"/>
              <a:ext cx="72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3" name="Rectangle 21"/>
            <p:cNvSpPr>
              <a:spLocks noChangeArrowheads="1"/>
            </p:cNvSpPr>
            <p:nvPr/>
          </p:nvSpPr>
          <p:spPr bwMode="auto">
            <a:xfrm>
              <a:off x="1200" y="2016"/>
              <a:ext cx="40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(a)</a:t>
              </a:r>
            </a:p>
          </p:txBody>
        </p:sp>
        <p:sp>
          <p:nvSpPr>
            <p:cNvPr id="253974" name="Oval 22"/>
            <p:cNvSpPr>
              <a:spLocks noChangeArrowheads="1"/>
            </p:cNvSpPr>
            <p:nvPr/>
          </p:nvSpPr>
          <p:spPr bwMode="auto">
            <a:xfrm>
              <a:off x="1381" y="1086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5" name="Oval 23"/>
            <p:cNvSpPr>
              <a:spLocks noChangeArrowheads="1"/>
            </p:cNvSpPr>
            <p:nvPr/>
          </p:nvSpPr>
          <p:spPr bwMode="auto">
            <a:xfrm>
              <a:off x="903" y="143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6" name="Oval 24"/>
            <p:cNvSpPr>
              <a:spLocks noChangeArrowheads="1"/>
            </p:cNvSpPr>
            <p:nvPr/>
          </p:nvSpPr>
          <p:spPr bwMode="auto">
            <a:xfrm>
              <a:off x="1851" y="1425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7" name="Oval 25"/>
            <p:cNvSpPr>
              <a:spLocks noChangeArrowheads="1"/>
            </p:cNvSpPr>
            <p:nvPr/>
          </p:nvSpPr>
          <p:spPr bwMode="auto">
            <a:xfrm>
              <a:off x="1677" y="1953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78" name="Oval 26"/>
            <p:cNvSpPr>
              <a:spLocks noChangeArrowheads="1"/>
            </p:cNvSpPr>
            <p:nvPr/>
          </p:nvSpPr>
          <p:spPr bwMode="auto">
            <a:xfrm>
              <a:off x="1161" y="194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3979" name="Group 27"/>
          <p:cNvGrpSpPr>
            <a:grpSpLocks/>
          </p:cNvGrpSpPr>
          <p:nvPr/>
        </p:nvGrpSpPr>
        <p:grpSpPr bwMode="auto">
          <a:xfrm>
            <a:off x="3773488" y="1295400"/>
            <a:ext cx="2281237" cy="2435225"/>
            <a:chOff x="2377" y="816"/>
            <a:chExt cx="1437" cy="1534"/>
          </a:xfrm>
        </p:grpSpPr>
        <p:sp>
          <p:nvSpPr>
            <p:cNvPr id="253980" name="Rectangle 28"/>
            <p:cNvSpPr>
              <a:spLocks noChangeArrowheads="1"/>
            </p:cNvSpPr>
            <p:nvPr/>
          </p:nvSpPr>
          <p:spPr bwMode="auto">
            <a:xfrm>
              <a:off x="2377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253981" name="Rectangle 29"/>
            <p:cNvSpPr>
              <a:spLocks noChangeArrowheads="1"/>
            </p:cNvSpPr>
            <p:nvPr/>
          </p:nvSpPr>
          <p:spPr bwMode="auto">
            <a:xfrm>
              <a:off x="2998" y="8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253982" name="Rectangle 30"/>
            <p:cNvSpPr>
              <a:spLocks noChangeArrowheads="1"/>
            </p:cNvSpPr>
            <p:nvPr/>
          </p:nvSpPr>
          <p:spPr bwMode="auto">
            <a:xfrm>
              <a:off x="3622" y="12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253983" name="Rectangle 31"/>
            <p:cNvSpPr>
              <a:spLocks noChangeArrowheads="1"/>
            </p:cNvSpPr>
            <p:nvPr/>
          </p:nvSpPr>
          <p:spPr bwMode="auto">
            <a:xfrm>
              <a:off x="2377" y="18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253984" name="Rectangle 32"/>
            <p:cNvSpPr>
              <a:spLocks noChangeArrowheads="1"/>
            </p:cNvSpPr>
            <p:nvPr/>
          </p:nvSpPr>
          <p:spPr bwMode="auto">
            <a:xfrm>
              <a:off x="3622" y="18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253985" name="Line 33"/>
            <p:cNvSpPr>
              <a:spLocks noChangeShapeType="1"/>
            </p:cNvSpPr>
            <p:nvPr/>
          </p:nvSpPr>
          <p:spPr bwMode="auto">
            <a:xfrm>
              <a:off x="3070" y="1128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86" name="Line 34"/>
            <p:cNvSpPr>
              <a:spLocks noChangeShapeType="1"/>
            </p:cNvSpPr>
            <p:nvPr/>
          </p:nvSpPr>
          <p:spPr bwMode="auto">
            <a:xfrm>
              <a:off x="2581" y="147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87" name="Line 35"/>
            <p:cNvSpPr>
              <a:spLocks noChangeShapeType="1"/>
            </p:cNvSpPr>
            <p:nvPr/>
          </p:nvSpPr>
          <p:spPr bwMode="auto">
            <a:xfrm>
              <a:off x="2614" y="199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88" name="Line 36"/>
            <p:cNvSpPr>
              <a:spLocks noChangeShapeType="1"/>
            </p:cNvSpPr>
            <p:nvPr/>
          </p:nvSpPr>
          <p:spPr bwMode="auto">
            <a:xfrm>
              <a:off x="3550" y="1451"/>
              <a:ext cx="0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89" name="Line 37"/>
            <p:cNvSpPr>
              <a:spLocks noChangeShapeType="1"/>
            </p:cNvSpPr>
            <p:nvPr/>
          </p:nvSpPr>
          <p:spPr bwMode="auto">
            <a:xfrm flipH="1">
              <a:off x="2578" y="1116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90" name="Line 38"/>
            <p:cNvSpPr>
              <a:spLocks noChangeShapeType="1"/>
            </p:cNvSpPr>
            <p:nvPr/>
          </p:nvSpPr>
          <p:spPr bwMode="auto">
            <a:xfrm>
              <a:off x="2614" y="145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91" name="Rectangle 39"/>
            <p:cNvSpPr>
              <a:spLocks noChangeArrowheads="1"/>
            </p:cNvSpPr>
            <p:nvPr/>
          </p:nvSpPr>
          <p:spPr bwMode="auto">
            <a:xfrm>
              <a:off x="2876" y="2016"/>
              <a:ext cx="40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(b)</a:t>
              </a:r>
            </a:p>
          </p:txBody>
        </p:sp>
        <p:sp>
          <p:nvSpPr>
            <p:cNvPr id="253992" name="Oval 40"/>
            <p:cNvSpPr>
              <a:spLocks noChangeArrowheads="1"/>
            </p:cNvSpPr>
            <p:nvPr/>
          </p:nvSpPr>
          <p:spPr bwMode="auto">
            <a:xfrm>
              <a:off x="3038" y="1095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93" name="Oval 41"/>
            <p:cNvSpPr>
              <a:spLocks noChangeArrowheads="1"/>
            </p:cNvSpPr>
            <p:nvPr/>
          </p:nvSpPr>
          <p:spPr bwMode="auto">
            <a:xfrm>
              <a:off x="2560" y="143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94" name="Oval 42"/>
            <p:cNvSpPr>
              <a:spLocks noChangeArrowheads="1"/>
            </p:cNvSpPr>
            <p:nvPr/>
          </p:nvSpPr>
          <p:spPr bwMode="auto">
            <a:xfrm>
              <a:off x="2560" y="196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95" name="Oval 43"/>
            <p:cNvSpPr>
              <a:spLocks noChangeArrowheads="1"/>
            </p:cNvSpPr>
            <p:nvPr/>
          </p:nvSpPr>
          <p:spPr bwMode="auto">
            <a:xfrm>
              <a:off x="3517" y="1962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3996" name="Oval 44"/>
            <p:cNvSpPr>
              <a:spLocks noChangeArrowheads="1"/>
            </p:cNvSpPr>
            <p:nvPr/>
          </p:nvSpPr>
          <p:spPr bwMode="auto">
            <a:xfrm>
              <a:off x="3517" y="143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3997" name="Group 45"/>
          <p:cNvGrpSpPr>
            <a:grpSpLocks/>
          </p:cNvGrpSpPr>
          <p:nvPr/>
        </p:nvGrpSpPr>
        <p:grpSpPr bwMode="auto">
          <a:xfrm>
            <a:off x="6405563" y="1524000"/>
            <a:ext cx="2281237" cy="2206625"/>
            <a:chOff x="4035" y="960"/>
            <a:chExt cx="1437" cy="1390"/>
          </a:xfrm>
        </p:grpSpPr>
        <p:sp>
          <p:nvSpPr>
            <p:cNvPr id="253998" name="Rectangle 46"/>
            <p:cNvSpPr>
              <a:spLocks noChangeArrowheads="1"/>
            </p:cNvSpPr>
            <p:nvPr/>
          </p:nvSpPr>
          <p:spPr bwMode="auto">
            <a:xfrm>
              <a:off x="4035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253999" name="Rectangle 47"/>
            <p:cNvSpPr>
              <a:spLocks noChangeArrowheads="1"/>
            </p:cNvSpPr>
            <p:nvPr/>
          </p:nvSpPr>
          <p:spPr bwMode="auto">
            <a:xfrm>
              <a:off x="5280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254000" name="Rectangle 48"/>
            <p:cNvSpPr>
              <a:spLocks noChangeArrowheads="1"/>
            </p:cNvSpPr>
            <p:nvPr/>
          </p:nvSpPr>
          <p:spPr bwMode="auto">
            <a:xfrm>
              <a:off x="4035" y="177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254001" name="Rectangle 49"/>
            <p:cNvSpPr>
              <a:spLocks noChangeArrowheads="1"/>
            </p:cNvSpPr>
            <p:nvPr/>
          </p:nvSpPr>
          <p:spPr bwMode="auto">
            <a:xfrm>
              <a:off x="5280" y="177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254002" name="Line 50"/>
            <p:cNvSpPr>
              <a:spLocks noChangeShapeType="1"/>
            </p:cNvSpPr>
            <p:nvPr/>
          </p:nvSpPr>
          <p:spPr bwMode="auto">
            <a:xfrm>
              <a:off x="4236" y="1104"/>
              <a:ext cx="0" cy="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3" name="Line 51"/>
            <p:cNvSpPr>
              <a:spLocks noChangeShapeType="1"/>
            </p:cNvSpPr>
            <p:nvPr/>
          </p:nvSpPr>
          <p:spPr bwMode="auto">
            <a:xfrm>
              <a:off x="4272" y="194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4" name="Line 52"/>
            <p:cNvSpPr>
              <a:spLocks noChangeShapeType="1"/>
            </p:cNvSpPr>
            <p:nvPr/>
          </p:nvSpPr>
          <p:spPr bwMode="auto">
            <a:xfrm>
              <a:off x="5196" y="1128"/>
              <a:ext cx="0" cy="8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5" name="Line 53"/>
            <p:cNvSpPr>
              <a:spLocks noChangeShapeType="1"/>
            </p:cNvSpPr>
            <p:nvPr/>
          </p:nvSpPr>
          <p:spPr bwMode="auto">
            <a:xfrm>
              <a:off x="4272" y="111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6" name="Line 54"/>
            <p:cNvSpPr>
              <a:spLocks noChangeShapeType="1"/>
            </p:cNvSpPr>
            <p:nvPr/>
          </p:nvSpPr>
          <p:spPr bwMode="auto">
            <a:xfrm flipV="1">
              <a:off x="4236" y="1116"/>
              <a:ext cx="96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7" name="Line 55"/>
            <p:cNvSpPr>
              <a:spLocks noChangeShapeType="1"/>
            </p:cNvSpPr>
            <p:nvPr/>
          </p:nvSpPr>
          <p:spPr bwMode="auto">
            <a:xfrm>
              <a:off x="4272" y="1128"/>
              <a:ext cx="924" cy="8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08" name="Rectangle 56"/>
            <p:cNvSpPr>
              <a:spLocks noChangeArrowheads="1"/>
            </p:cNvSpPr>
            <p:nvPr/>
          </p:nvSpPr>
          <p:spPr bwMode="auto">
            <a:xfrm>
              <a:off x="4512" y="2016"/>
              <a:ext cx="40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CC"/>
                  </a:solidFill>
                  <a:latin typeface="黑体" pitchFamily="2" charset="-122"/>
                  <a:ea typeface="黑体" pitchFamily="2" charset="-122"/>
                </a:rPr>
                <a:t>(c)</a:t>
              </a:r>
            </a:p>
          </p:txBody>
        </p:sp>
        <p:sp>
          <p:nvSpPr>
            <p:cNvPr id="254009" name="Oval 57"/>
            <p:cNvSpPr>
              <a:spLocks noChangeArrowheads="1"/>
            </p:cNvSpPr>
            <p:nvPr/>
          </p:nvSpPr>
          <p:spPr bwMode="auto">
            <a:xfrm>
              <a:off x="4218" y="1098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0" name="Oval 58"/>
            <p:cNvSpPr>
              <a:spLocks noChangeArrowheads="1"/>
            </p:cNvSpPr>
            <p:nvPr/>
          </p:nvSpPr>
          <p:spPr bwMode="auto">
            <a:xfrm>
              <a:off x="5175" y="1098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1" name="Oval 59"/>
            <p:cNvSpPr>
              <a:spLocks noChangeArrowheads="1"/>
            </p:cNvSpPr>
            <p:nvPr/>
          </p:nvSpPr>
          <p:spPr bwMode="auto">
            <a:xfrm>
              <a:off x="4218" y="191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4012" name="Oval 60"/>
            <p:cNvSpPr>
              <a:spLocks noChangeArrowheads="1"/>
            </p:cNvSpPr>
            <p:nvPr/>
          </p:nvSpPr>
          <p:spPr bwMode="auto">
            <a:xfrm>
              <a:off x="5175" y="191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4013" name="AutoShape 61"/>
          <p:cNvSpPr>
            <a:spLocks noChangeArrowheads="1"/>
          </p:cNvSpPr>
          <p:nvPr/>
        </p:nvSpPr>
        <p:spPr bwMode="auto">
          <a:xfrm>
            <a:off x="4859338" y="1557338"/>
            <a:ext cx="3240087" cy="2376487"/>
          </a:xfrm>
          <a:prstGeom prst="cloudCallout">
            <a:avLst>
              <a:gd name="adj1" fmla="val -102231"/>
              <a:gd name="adj2" fmla="val 6315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  <a:ea typeface="黑体" pitchFamily="2" charset="-122"/>
              </a:rPr>
              <a:t>现在，我们是不是已经解决了哥尼斯堡七桥问题？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459-CAAE-44C5-8571-901A19E0F679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4EC8-DE33-4E8B-8A66-0FEFF506E2C2}" type="slidenum">
              <a:rPr lang="en-US" altLang="zh-CN"/>
              <a:pPr/>
              <a:t>24</a:t>
            </a:fld>
            <a:r>
              <a:rPr lang="en-US" altLang="zh-CN"/>
              <a:t>/98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有向图的欧拉道路、欧拉图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1042988" y="1916113"/>
            <a:ext cx="7773987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（教材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p165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ⅰ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有向连通图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含有有向欧拉道路，当且仅当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除了两个结点以外，其余结点的入度等于出度，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而这两个例外的结点中，一个结点的入度比出度大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，另一个结点的出度比入度大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ⅱ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）有向连通图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含有有向欧拉回路，当且仅当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中的所有结点的入度等于出度。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116013" y="1052513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3CC"/>
                </a:solidFill>
                <a:ea typeface="黑体" pitchFamily="2" charset="-122"/>
              </a:rPr>
              <a:t>         </a:t>
            </a:r>
            <a:r>
              <a:rPr lang="zh-CN" altLang="en-US" sz="2800" b="1">
                <a:solidFill>
                  <a:srgbClr val="0033CC"/>
                </a:solidFill>
                <a:ea typeface="楷体_GB2312" pitchFamily="49" charset="-122"/>
              </a:rPr>
              <a:t>类似于无向图的讨论，对有向图我们有以下结论：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971550" y="5589588"/>
            <a:ext cx="80279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同样，有向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图的结点度数都为偶数；含有有向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道路的图</a:t>
            </a:r>
            <a:r>
              <a:rPr lang="zh-CN" altLang="en-US" sz="2800" b="1">
                <a:solidFill>
                  <a:srgbClr val="B2B2B2"/>
                </a:solidFill>
                <a:ea typeface="黑体" pitchFamily="2" charset="-122"/>
              </a:rPr>
              <a:t>仅有零个或者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两个奇度数结点。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896-9B35-4095-894C-E4002F794820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67E9-821E-4DCB-BA84-656F9C193DDF}" type="slidenum">
              <a:rPr lang="en-US" altLang="zh-CN"/>
              <a:pPr/>
              <a:t>25</a:t>
            </a:fld>
            <a:r>
              <a:rPr lang="en-US" altLang="zh-CN"/>
              <a:t>/98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有向图的欧拉道路、欧拉图</a:t>
            </a: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1042988" y="1916113"/>
            <a:ext cx="7773987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（教材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p165)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ⅰ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有向连通图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含有有向欧拉道路，当且仅当除了两个结点以外，其余结点的入度等于出度，而这两个例外的结点中，一个结点的入度比出度大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，另一个结点的出度比入度大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ⅱ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有向连通图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含有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有向欧拉回路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，当且仅当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所有结点的入度等于出度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116013" y="1052513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3CC"/>
                </a:solidFill>
                <a:ea typeface="黑体" pitchFamily="2" charset="-122"/>
              </a:rPr>
              <a:t>         </a:t>
            </a:r>
            <a:r>
              <a:rPr lang="zh-CN" altLang="en-US" sz="2800" b="1">
                <a:solidFill>
                  <a:srgbClr val="0033CC"/>
                </a:solidFill>
                <a:ea typeface="楷体_GB2312" pitchFamily="49" charset="-122"/>
              </a:rPr>
              <a:t>类似于无向图的讨论，对有向图我们有以下结论：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971550" y="5589588"/>
            <a:ext cx="80279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同样，有向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图的结点度数都为偶数；含有有向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道路的图</a:t>
            </a:r>
            <a:r>
              <a:rPr lang="zh-CN" altLang="en-US" sz="2800" b="1">
                <a:solidFill>
                  <a:srgbClr val="B2B2B2"/>
                </a:solidFill>
                <a:ea typeface="黑体" pitchFamily="2" charset="-122"/>
              </a:rPr>
              <a:t>仅有零个或者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两个奇度数结点。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7C51-46E2-40AB-8715-E0C03A29B450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099C-BE2E-4688-97C2-E08195BF4E6E}" type="slidenum">
              <a:rPr lang="en-US" altLang="zh-CN"/>
              <a:pPr/>
              <a:t>26</a:t>
            </a:fld>
            <a:r>
              <a:rPr lang="en-US" altLang="zh-CN"/>
              <a:t>/98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有向图的欧拉道路、欧拉图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1042988" y="1916113"/>
            <a:ext cx="7773987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ⅰ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有向连通图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含有有向欧拉道路，当且仅当除了两个结点以外，其余结点的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入度等于出度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，而这两个例外的结点中，一个结点的入度比出度大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，另一个结点的出度比入度大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ⅱ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有向连通图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含有有向欧拉回路，当且仅当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中的所有结点的入度等于出度。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1116013" y="1052513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33CC"/>
                </a:solidFill>
                <a:ea typeface="黑体" pitchFamily="2" charset="-122"/>
              </a:rPr>
              <a:t>         </a:t>
            </a:r>
            <a:r>
              <a:rPr lang="zh-CN" altLang="en-US" sz="2800" b="1">
                <a:solidFill>
                  <a:srgbClr val="0033CC"/>
                </a:solidFill>
                <a:ea typeface="楷体_GB2312" pitchFamily="49" charset="-122"/>
              </a:rPr>
              <a:t>类似于无向图的讨论，对有向图我们有以下结论：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971550" y="5589588"/>
            <a:ext cx="80279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同样，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有向</a:t>
            </a: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图的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结点度数都为偶数；含有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有向</a:t>
            </a:r>
            <a:r>
              <a:rPr lang="en-US" altLang="zh-CN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 sz="28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道路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的图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仅有零个或者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两个奇度数结点。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C0C4-2F73-43BA-8ECE-78B7CF9711C9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991-DC7D-4B90-8EA9-76D3AD8DCCAF}" type="slidenum">
              <a:rPr lang="en-US" altLang="zh-CN"/>
              <a:pPr/>
              <a:t>27</a:t>
            </a:fld>
            <a:r>
              <a:rPr lang="en-US" altLang="zh-CN"/>
              <a:t>/98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13.3</a:t>
            </a: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1143000" y="2133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128838" y="1066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3119438" y="2133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2133600" y="3276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3662363" y="2133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4648200" y="1066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5638800" y="2133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4652963" y="3276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6557963" y="2133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7543800" y="1066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8534400" y="2133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7548563" y="3276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6781800" y="1066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8305800" y="1066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8382000" y="3276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6781800" y="3276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</a:p>
        </p:txBody>
      </p:sp>
      <p:sp>
        <p:nvSpPr>
          <p:cNvPr id="258067" name="Line 19"/>
          <p:cNvSpPr>
            <a:spLocks noChangeShapeType="1"/>
          </p:cNvSpPr>
          <p:nvPr/>
        </p:nvSpPr>
        <p:spPr bwMode="auto">
          <a:xfrm>
            <a:off x="2281238" y="1600200"/>
            <a:ext cx="690562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68" name="Line 20"/>
          <p:cNvSpPr>
            <a:spLocks noChangeShapeType="1"/>
          </p:cNvSpPr>
          <p:nvPr/>
        </p:nvSpPr>
        <p:spPr bwMode="auto">
          <a:xfrm>
            <a:off x="1524000" y="2438400"/>
            <a:ext cx="704850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69" name="Line 21"/>
          <p:cNvSpPr>
            <a:spLocks noChangeShapeType="1"/>
          </p:cNvSpPr>
          <p:nvPr/>
        </p:nvSpPr>
        <p:spPr bwMode="auto">
          <a:xfrm flipH="1">
            <a:off x="2286000" y="2400300"/>
            <a:ext cx="723900" cy="8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70" name="Line 22"/>
          <p:cNvSpPr>
            <a:spLocks noChangeShapeType="1"/>
          </p:cNvSpPr>
          <p:nvPr/>
        </p:nvSpPr>
        <p:spPr bwMode="auto">
          <a:xfrm flipH="1">
            <a:off x="1504950" y="1562100"/>
            <a:ext cx="700088" cy="8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71" name="Line 23"/>
          <p:cNvSpPr>
            <a:spLocks noChangeShapeType="1"/>
          </p:cNvSpPr>
          <p:nvPr/>
        </p:nvSpPr>
        <p:spPr bwMode="auto">
          <a:xfrm>
            <a:off x="1519238" y="2400300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72" name="Line 24"/>
          <p:cNvSpPr>
            <a:spLocks noChangeShapeType="1"/>
          </p:cNvSpPr>
          <p:nvPr/>
        </p:nvSpPr>
        <p:spPr bwMode="auto">
          <a:xfrm>
            <a:off x="4819650" y="1600200"/>
            <a:ext cx="690563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73" name="Line 25"/>
          <p:cNvSpPr>
            <a:spLocks noChangeShapeType="1"/>
          </p:cNvSpPr>
          <p:nvPr/>
        </p:nvSpPr>
        <p:spPr bwMode="auto">
          <a:xfrm>
            <a:off x="3943350" y="2438400"/>
            <a:ext cx="766763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74" name="Line 26"/>
          <p:cNvSpPr>
            <a:spLocks noChangeShapeType="1"/>
          </p:cNvSpPr>
          <p:nvPr/>
        </p:nvSpPr>
        <p:spPr bwMode="auto">
          <a:xfrm flipH="1">
            <a:off x="4800600" y="2457450"/>
            <a:ext cx="7239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75" name="Line 27"/>
          <p:cNvSpPr>
            <a:spLocks noChangeShapeType="1"/>
          </p:cNvSpPr>
          <p:nvPr/>
        </p:nvSpPr>
        <p:spPr bwMode="auto">
          <a:xfrm flipH="1">
            <a:off x="4024313" y="1562100"/>
            <a:ext cx="700087" cy="8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76" name="Arc 28"/>
          <p:cNvSpPr>
            <a:spLocks/>
          </p:cNvSpPr>
          <p:nvPr/>
        </p:nvSpPr>
        <p:spPr bwMode="auto">
          <a:xfrm flipV="1">
            <a:off x="4057650" y="2419350"/>
            <a:ext cx="1447800" cy="95250"/>
          </a:xfrm>
          <a:custGeom>
            <a:avLst/>
            <a:gdLst>
              <a:gd name="G0" fmla="+- 21349 0 0"/>
              <a:gd name="G1" fmla="+- 21600 0 0"/>
              <a:gd name="G2" fmla="+- 21600 0 0"/>
              <a:gd name="T0" fmla="*/ 0 w 42949"/>
              <a:gd name="T1" fmla="*/ 18316 h 21600"/>
              <a:gd name="T2" fmla="*/ 42949 w 42949"/>
              <a:gd name="T3" fmla="*/ 21600 h 21600"/>
              <a:gd name="T4" fmla="*/ 21349 w 429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49" h="21600" fill="none" extrusionOk="0">
                <a:moveTo>
                  <a:pt x="0" y="18316"/>
                </a:moveTo>
                <a:cubicBezTo>
                  <a:pt x="1621" y="7778"/>
                  <a:pt x="10687" y="-1"/>
                  <a:pt x="21349" y="0"/>
                </a:cubicBezTo>
                <a:cubicBezTo>
                  <a:pt x="33278" y="0"/>
                  <a:pt x="42949" y="9670"/>
                  <a:pt x="42949" y="21600"/>
                </a:cubicBezTo>
              </a:path>
              <a:path w="42949" h="21600" stroke="0" extrusionOk="0">
                <a:moveTo>
                  <a:pt x="0" y="18316"/>
                </a:moveTo>
                <a:cubicBezTo>
                  <a:pt x="1621" y="7778"/>
                  <a:pt x="10687" y="-1"/>
                  <a:pt x="21349" y="0"/>
                </a:cubicBezTo>
                <a:cubicBezTo>
                  <a:pt x="33278" y="0"/>
                  <a:pt x="42949" y="9670"/>
                  <a:pt x="42949" y="21600"/>
                </a:cubicBezTo>
                <a:lnTo>
                  <a:pt x="2134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8077" name="Arc 29"/>
          <p:cNvSpPr>
            <a:spLocks/>
          </p:cNvSpPr>
          <p:nvPr/>
        </p:nvSpPr>
        <p:spPr bwMode="auto">
          <a:xfrm flipH="1">
            <a:off x="4038600" y="2266950"/>
            <a:ext cx="1447800" cy="152400"/>
          </a:xfrm>
          <a:custGeom>
            <a:avLst/>
            <a:gdLst>
              <a:gd name="G0" fmla="+- 21349 0 0"/>
              <a:gd name="G1" fmla="+- 21600 0 0"/>
              <a:gd name="G2" fmla="+- 21600 0 0"/>
              <a:gd name="T0" fmla="*/ 0 w 42949"/>
              <a:gd name="T1" fmla="*/ 18316 h 21600"/>
              <a:gd name="T2" fmla="*/ 42949 w 42949"/>
              <a:gd name="T3" fmla="*/ 21600 h 21600"/>
              <a:gd name="T4" fmla="*/ 21349 w 429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49" h="21600" fill="none" extrusionOk="0">
                <a:moveTo>
                  <a:pt x="0" y="18316"/>
                </a:moveTo>
                <a:cubicBezTo>
                  <a:pt x="1621" y="7778"/>
                  <a:pt x="10687" y="-1"/>
                  <a:pt x="21349" y="0"/>
                </a:cubicBezTo>
                <a:cubicBezTo>
                  <a:pt x="33278" y="0"/>
                  <a:pt x="42949" y="9670"/>
                  <a:pt x="42949" y="21600"/>
                </a:cubicBezTo>
              </a:path>
              <a:path w="42949" h="21600" stroke="0" extrusionOk="0">
                <a:moveTo>
                  <a:pt x="0" y="18316"/>
                </a:moveTo>
                <a:cubicBezTo>
                  <a:pt x="1621" y="7778"/>
                  <a:pt x="10687" y="-1"/>
                  <a:pt x="21349" y="0"/>
                </a:cubicBezTo>
                <a:cubicBezTo>
                  <a:pt x="33278" y="0"/>
                  <a:pt x="42949" y="9670"/>
                  <a:pt x="42949" y="21600"/>
                </a:cubicBezTo>
                <a:lnTo>
                  <a:pt x="2134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>
            <a:off x="7715250" y="1600200"/>
            <a:ext cx="690563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79" name="Line 31"/>
          <p:cNvSpPr>
            <a:spLocks noChangeShapeType="1"/>
          </p:cNvSpPr>
          <p:nvPr/>
        </p:nvSpPr>
        <p:spPr bwMode="auto">
          <a:xfrm>
            <a:off x="6934200" y="2438400"/>
            <a:ext cx="704850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80" name="Line 32"/>
          <p:cNvSpPr>
            <a:spLocks noChangeShapeType="1"/>
          </p:cNvSpPr>
          <p:nvPr/>
        </p:nvSpPr>
        <p:spPr bwMode="auto">
          <a:xfrm flipH="1">
            <a:off x="7696200" y="2457450"/>
            <a:ext cx="7239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81" name="Line 33"/>
          <p:cNvSpPr>
            <a:spLocks noChangeShapeType="1"/>
          </p:cNvSpPr>
          <p:nvPr/>
        </p:nvSpPr>
        <p:spPr bwMode="auto">
          <a:xfrm flipH="1">
            <a:off x="6877050" y="1628775"/>
            <a:ext cx="719138" cy="785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82" name="Line 34"/>
          <p:cNvSpPr>
            <a:spLocks noChangeShapeType="1"/>
          </p:cNvSpPr>
          <p:nvPr/>
        </p:nvSpPr>
        <p:spPr bwMode="auto">
          <a:xfrm>
            <a:off x="843915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83" name="Line 35"/>
          <p:cNvSpPr>
            <a:spLocks noChangeShapeType="1"/>
          </p:cNvSpPr>
          <p:nvPr/>
        </p:nvSpPr>
        <p:spPr bwMode="auto">
          <a:xfrm>
            <a:off x="8439150" y="2438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84" name="Line 36"/>
          <p:cNvSpPr>
            <a:spLocks noChangeShapeType="1"/>
          </p:cNvSpPr>
          <p:nvPr/>
        </p:nvSpPr>
        <p:spPr bwMode="auto">
          <a:xfrm flipH="1">
            <a:off x="7696200" y="3276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85" name="Line 37"/>
          <p:cNvSpPr>
            <a:spLocks noChangeShapeType="1"/>
          </p:cNvSpPr>
          <p:nvPr/>
        </p:nvSpPr>
        <p:spPr bwMode="auto">
          <a:xfrm flipH="1">
            <a:off x="6934200" y="3276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86" name="Line 38"/>
          <p:cNvSpPr>
            <a:spLocks noChangeShapeType="1"/>
          </p:cNvSpPr>
          <p:nvPr/>
        </p:nvSpPr>
        <p:spPr bwMode="auto">
          <a:xfrm flipV="1">
            <a:off x="6877050" y="2438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87" name="Line 39"/>
          <p:cNvSpPr>
            <a:spLocks noChangeShapeType="1"/>
          </p:cNvSpPr>
          <p:nvPr/>
        </p:nvSpPr>
        <p:spPr bwMode="auto">
          <a:xfrm flipV="1">
            <a:off x="6877050" y="1600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88" name="Line 40"/>
          <p:cNvSpPr>
            <a:spLocks noChangeShapeType="1"/>
          </p:cNvSpPr>
          <p:nvPr/>
        </p:nvSpPr>
        <p:spPr bwMode="auto">
          <a:xfrm>
            <a:off x="6934200" y="1524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>
            <a:off x="7715250" y="1524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8090" name="Rectangle 42"/>
          <p:cNvSpPr>
            <a:spLocks noChangeArrowheads="1"/>
          </p:cNvSpPr>
          <p:nvPr/>
        </p:nvSpPr>
        <p:spPr bwMode="auto">
          <a:xfrm>
            <a:off x="1219200" y="4137025"/>
            <a:ext cx="7696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a)</a:t>
            </a:r>
            <a:r>
              <a:rPr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存在一条的欧拉道路：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；</a:t>
            </a:r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1447800" y="236378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092" name="Oval 44"/>
          <p:cNvSpPr>
            <a:spLocks noChangeArrowheads="1"/>
          </p:cNvSpPr>
          <p:nvPr/>
        </p:nvSpPr>
        <p:spPr bwMode="auto">
          <a:xfrm>
            <a:off x="2206625" y="15240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2967038" y="236378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2209800" y="32051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095" name="Rectangle 47"/>
          <p:cNvSpPr>
            <a:spLocks noChangeArrowheads="1"/>
          </p:cNvSpPr>
          <p:nvPr/>
        </p:nvSpPr>
        <p:spPr bwMode="auto">
          <a:xfrm>
            <a:off x="1935163" y="3657600"/>
            <a:ext cx="641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(a)</a:t>
            </a:r>
          </a:p>
        </p:txBody>
      </p:sp>
      <p:sp>
        <p:nvSpPr>
          <p:cNvPr id="258096" name="Oval 48"/>
          <p:cNvSpPr>
            <a:spLocks noChangeArrowheads="1"/>
          </p:cNvSpPr>
          <p:nvPr/>
        </p:nvSpPr>
        <p:spPr bwMode="auto">
          <a:xfrm>
            <a:off x="3967163" y="236378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097" name="Oval 49"/>
          <p:cNvSpPr>
            <a:spLocks noChangeArrowheads="1"/>
          </p:cNvSpPr>
          <p:nvPr/>
        </p:nvSpPr>
        <p:spPr bwMode="auto">
          <a:xfrm>
            <a:off x="4725988" y="15240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098" name="Oval 50"/>
          <p:cNvSpPr>
            <a:spLocks noChangeArrowheads="1"/>
          </p:cNvSpPr>
          <p:nvPr/>
        </p:nvSpPr>
        <p:spPr bwMode="auto">
          <a:xfrm>
            <a:off x="5486400" y="236378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099" name="Oval 51"/>
          <p:cNvSpPr>
            <a:spLocks noChangeArrowheads="1"/>
          </p:cNvSpPr>
          <p:nvPr/>
        </p:nvSpPr>
        <p:spPr bwMode="auto">
          <a:xfrm>
            <a:off x="4729163" y="32051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100" name="Rectangle 52"/>
          <p:cNvSpPr>
            <a:spLocks noChangeArrowheads="1"/>
          </p:cNvSpPr>
          <p:nvPr/>
        </p:nvSpPr>
        <p:spPr bwMode="auto">
          <a:xfrm>
            <a:off x="4454525" y="3657600"/>
            <a:ext cx="641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(b)</a:t>
            </a:r>
          </a:p>
        </p:txBody>
      </p:sp>
      <p:sp>
        <p:nvSpPr>
          <p:cNvPr id="258101" name="Oval 53"/>
          <p:cNvSpPr>
            <a:spLocks noChangeArrowheads="1"/>
          </p:cNvSpPr>
          <p:nvPr/>
        </p:nvSpPr>
        <p:spPr bwMode="auto">
          <a:xfrm>
            <a:off x="6862763" y="236378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102" name="Oval 54"/>
          <p:cNvSpPr>
            <a:spLocks noChangeArrowheads="1"/>
          </p:cNvSpPr>
          <p:nvPr/>
        </p:nvSpPr>
        <p:spPr bwMode="auto">
          <a:xfrm>
            <a:off x="7621588" y="15240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103" name="Oval 55"/>
          <p:cNvSpPr>
            <a:spLocks noChangeArrowheads="1"/>
          </p:cNvSpPr>
          <p:nvPr/>
        </p:nvSpPr>
        <p:spPr bwMode="auto">
          <a:xfrm>
            <a:off x="8382000" y="2363788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104" name="Oval 56"/>
          <p:cNvSpPr>
            <a:spLocks noChangeArrowheads="1"/>
          </p:cNvSpPr>
          <p:nvPr/>
        </p:nvSpPr>
        <p:spPr bwMode="auto">
          <a:xfrm>
            <a:off x="7624763" y="32051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105" name="Rectangle 57"/>
          <p:cNvSpPr>
            <a:spLocks noChangeArrowheads="1"/>
          </p:cNvSpPr>
          <p:nvPr/>
        </p:nvSpPr>
        <p:spPr bwMode="auto">
          <a:xfrm>
            <a:off x="7350125" y="3657600"/>
            <a:ext cx="641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(c)</a:t>
            </a:r>
          </a:p>
        </p:txBody>
      </p:sp>
      <p:sp>
        <p:nvSpPr>
          <p:cNvPr id="258106" name="Oval 58"/>
          <p:cNvSpPr>
            <a:spLocks noChangeArrowheads="1"/>
          </p:cNvSpPr>
          <p:nvPr/>
        </p:nvSpPr>
        <p:spPr bwMode="auto">
          <a:xfrm>
            <a:off x="6858000" y="32051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107" name="Oval 59"/>
          <p:cNvSpPr>
            <a:spLocks noChangeArrowheads="1"/>
          </p:cNvSpPr>
          <p:nvPr/>
        </p:nvSpPr>
        <p:spPr bwMode="auto">
          <a:xfrm>
            <a:off x="8377238" y="3205163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108" name="Oval 60"/>
          <p:cNvSpPr>
            <a:spLocks noChangeArrowheads="1"/>
          </p:cNvSpPr>
          <p:nvPr/>
        </p:nvSpPr>
        <p:spPr bwMode="auto">
          <a:xfrm>
            <a:off x="6858000" y="15240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109" name="Oval 61"/>
          <p:cNvSpPr>
            <a:spLocks noChangeArrowheads="1"/>
          </p:cNvSpPr>
          <p:nvPr/>
        </p:nvSpPr>
        <p:spPr bwMode="auto">
          <a:xfrm>
            <a:off x="8377238" y="1524000"/>
            <a:ext cx="92075" cy="920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110" name="Rectangle 62"/>
          <p:cNvSpPr>
            <a:spLocks noChangeArrowheads="1"/>
          </p:cNvSpPr>
          <p:nvPr/>
        </p:nvSpPr>
        <p:spPr bwMode="auto">
          <a:xfrm>
            <a:off x="1219200" y="4648200"/>
            <a:ext cx="7696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(b)</a:t>
            </a:r>
            <a:r>
              <a:rPr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中存在欧拉回路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，因而</a:t>
            </a:r>
            <a:r>
              <a:rPr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(b)</a:t>
            </a:r>
            <a:r>
              <a:rPr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是欧拉图；</a:t>
            </a:r>
          </a:p>
        </p:txBody>
      </p:sp>
      <p:sp>
        <p:nvSpPr>
          <p:cNvPr id="258111" name="Rectangle 63"/>
          <p:cNvSpPr>
            <a:spLocks noChangeArrowheads="1"/>
          </p:cNvSpPr>
          <p:nvPr/>
        </p:nvSpPr>
        <p:spPr bwMode="auto">
          <a:xfrm>
            <a:off x="1219200" y="5562600"/>
            <a:ext cx="7696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(c)</a:t>
            </a:r>
            <a:r>
              <a:rPr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中有欧拉回路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 sz="2800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因而</a:t>
            </a:r>
            <a:r>
              <a:rPr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(c)</a:t>
            </a:r>
            <a:r>
              <a:rPr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是欧拉图。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8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9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" dur="1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8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8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25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90" grpId="0"/>
      <p:bldP spid="258110" grpId="0"/>
      <p:bldP spid="2581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620E-C73D-4732-9070-985EDD7DB7F7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A8A-55D9-4421-A2FD-D5500A93E563}" type="slidenum">
              <a:rPr lang="en-US" altLang="zh-CN"/>
              <a:pPr/>
              <a:t>28</a:t>
            </a:fld>
            <a:r>
              <a:rPr lang="en-US" altLang="zh-CN"/>
              <a:t>/98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13.4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1066800" y="4191000"/>
            <a:ext cx="78105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解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在图中，仅有两个度数为奇数的结点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，因而存在从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的欧拉通路，蚂蚁乙走到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只要走一条欧拉通路，边数为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条。而蚂蚁甲要想走完所有的边到达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，至少要先走一条边到达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，再走一条欧拉通路，因而它至少要走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条边才能到达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，所以乙必胜。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746250" y="1143000"/>
            <a:ext cx="4273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甲、乙两只蚂蚁分别位于右图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1066800" y="1524000"/>
            <a:ext cx="4953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中的结点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处，并设图中的边长</a:t>
            </a:r>
          </a:p>
          <a:p>
            <a:pPr algn="di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度是相等的。甲、乙进行比赛：从</a:t>
            </a:r>
          </a:p>
          <a:p>
            <a:pPr algn="di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它们所在的结点出发，走过图中的</a:t>
            </a:r>
          </a:p>
          <a:p>
            <a:pPr algn="di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所有边最后到达结点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处。如果它们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的速度相同，问谁先到达目的地？</a:t>
            </a:r>
          </a:p>
        </p:txBody>
      </p:sp>
      <p:grpSp>
        <p:nvGrpSpPr>
          <p:cNvPr id="259078" name="Group 6"/>
          <p:cNvGrpSpPr>
            <a:grpSpLocks/>
          </p:cNvGrpSpPr>
          <p:nvPr/>
        </p:nvGrpSpPr>
        <p:grpSpPr bwMode="auto">
          <a:xfrm>
            <a:off x="6248400" y="1524000"/>
            <a:ext cx="2433638" cy="1890713"/>
            <a:chOff x="3936" y="960"/>
            <a:chExt cx="1533" cy="1191"/>
          </a:xfrm>
        </p:grpSpPr>
        <p:sp>
          <p:nvSpPr>
            <p:cNvPr id="259079" name="Rectangle 7"/>
            <p:cNvSpPr>
              <a:spLocks noChangeArrowheads="1"/>
            </p:cNvSpPr>
            <p:nvPr/>
          </p:nvSpPr>
          <p:spPr bwMode="auto">
            <a:xfrm>
              <a:off x="5277" y="144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c</a:t>
              </a:r>
              <a:endPara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9080" name="Rectangle 8"/>
            <p:cNvSpPr>
              <a:spLocks noChangeArrowheads="1"/>
            </p:cNvSpPr>
            <p:nvPr/>
          </p:nvSpPr>
          <p:spPr bwMode="auto">
            <a:xfrm>
              <a:off x="3936" y="13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b(</a:t>
              </a:r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乙</a:t>
              </a: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endPara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9081" name="Rectangle 9"/>
            <p:cNvSpPr>
              <a:spLocks noChangeArrowheads="1"/>
            </p:cNvSpPr>
            <p:nvPr/>
          </p:nvSpPr>
          <p:spPr bwMode="auto">
            <a:xfrm>
              <a:off x="4653" y="960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a(</a:t>
              </a:r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甲</a:t>
              </a: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endPara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>
              <a:off x="4725" y="1272"/>
              <a:ext cx="48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83" name="Line 11"/>
            <p:cNvSpPr>
              <a:spLocks noChangeShapeType="1"/>
            </p:cNvSpPr>
            <p:nvPr/>
          </p:nvSpPr>
          <p:spPr bwMode="auto">
            <a:xfrm>
              <a:off x="4257" y="1620"/>
              <a:ext cx="24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84" name="Line 12"/>
            <p:cNvSpPr>
              <a:spLocks noChangeShapeType="1"/>
            </p:cNvSpPr>
            <p:nvPr/>
          </p:nvSpPr>
          <p:spPr bwMode="auto">
            <a:xfrm>
              <a:off x="4473" y="21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 flipH="1">
              <a:off x="5025" y="1607"/>
              <a:ext cx="168" cy="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86" name="Line 14"/>
            <p:cNvSpPr>
              <a:spLocks noChangeShapeType="1"/>
            </p:cNvSpPr>
            <p:nvPr/>
          </p:nvSpPr>
          <p:spPr bwMode="auto">
            <a:xfrm flipH="1">
              <a:off x="4233" y="1260"/>
              <a:ext cx="48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87" name="Line 15"/>
            <p:cNvSpPr>
              <a:spLocks noChangeShapeType="1"/>
            </p:cNvSpPr>
            <p:nvPr/>
          </p:nvSpPr>
          <p:spPr bwMode="auto">
            <a:xfrm flipH="1">
              <a:off x="4509" y="1296"/>
              <a:ext cx="192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>
              <a:off x="4713" y="1260"/>
              <a:ext cx="288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89" name="Line 17"/>
            <p:cNvSpPr>
              <a:spLocks noChangeShapeType="1"/>
            </p:cNvSpPr>
            <p:nvPr/>
          </p:nvSpPr>
          <p:spPr bwMode="auto">
            <a:xfrm>
              <a:off x="4245" y="1590"/>
              <a:ext cx="780" cy="5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90" name="Line 18"/>
            <p:cNvSpPr>
              <a:spLocks noChangeShapeType="1"/>
            </p:cNvSpPr>
            <p:nvPr/>
          </p:nvSpPr>
          <p:spPr bwMode="auto">
            <a:xfrm flipV="1">
              <a:off x="4473" y="1596"/>
              <a:ext cx="72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91" name="Oval 19"/>
            <p:cNvSpPr>
              <a:spLocks noChangeArrowheads="1"/>
            </p:cNvSpPr>
            <p:nvPr/>
          </p:nvSpPr>
          <p:spPr bwMode="auto">
            <a:xfrm>
              <a:off x="4684" y="124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92" name="Oval 20"/>
            <p:cNvSpPr>
              <a:spLocks noChangeArrowheads="1"/>
            </p:cNvSpPr>
            <p:nvPr/>
          </p:nvSpPr>
          <p:spPr bwMode="auto">
            <a:xfrm>
              <a:off x="4224" y="156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93" name="Oval 21"/>
            <p:cNvSpPr>
              <a:spLocks noChangeArrowheads="1"/>
            </p:cNvSpPr>
            <p:nvPr/>
          </p:nvSpPr>
          <p:spPr bwMode="auto">
            <a:xfrm>
              <a:off x="4473" y="208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94" name="Oval 22"/>
            <p:cNvSpPr>
              <a:spLocks noChangeArrowheads="1"/>
            </p:cNvSpPr>
            <p:nvPr/>
          </p:nvSpPr>
          <p:spPr bwMode="auto">
            <a:xfrm>
              <a:off x="4980" y="2093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9095" name="Oval 23"/>
            <p:cNvSpPr>
              <a:spLocks noChangeArrowheads="1"/>
            </p:cNvSpPr>
            <p:nvPr/>
          </p:nvSpPr>
          <p:spPr bwMode="auto">
            <a:xfrm>
              <a:off x="5163" y="157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826E-82C8-4C4D-AACB-FFC2803C28FF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E2B-710F-4E33-BCA6-9E613F2DD815}" type="slidenum">
              <a:rPr lang="en-US" altLang="zh-CN"/>
              <a:pPr/>
              <a:t>29</a:t>
            </a:fld>
            <a:r>
              <a:rPr lang="en-US" altLang="zh-CN"/>
              <a:t>/98</a:t>
            </a: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13.4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1066800" y="4191000"/>
            <a:ext cx="78105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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在图中，仅有两个度数为奇数的结点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，因而存在从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的欧拉通路，蚂蚁乙走到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只要走一条欧拉通路，边数为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条。而蚂蚁甲要想走完所有的边到达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，至少要先走一条边到达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，再走一条欧拉通路，因而它至少要走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条边才能到达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，所以乙必胜。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1746250" y="1143000"/>
            <a:ext cx="4273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甲、乙两只蚂蚁分别位于右图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1066800" y="1524000"/>
            <a:ext cx="4953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处，并设图中的边长</a:t>
            </a:r>
          </a:p>
          <a:p>
            <a:pPr algn="di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度是相等的。甲、乙进行比赛：从</a:t>
            </a:r>
          </a:p>
          <a:p>
            <a:pPr algn="di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它们所在的结点出发，走过图中的</a:t>
            </a:r>
          </a:p>
          <a:p>
            <a:pPr algn="di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所有边最后到达结点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处。如果它们</a:t>
            </a:r>
          </a:p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的速度相同，问谁先到达目的地？</a:t>
            </a:r>
          </a:p>
        </p:txBody>
      </p:sp>
      <p:grpSp>
        <p:nvGrpSpPr>
          <p:cNvPr id="260102" name="Group 6"/>
          <p:cNvGrpSpPr>
            <a:grpSpLocks/>
          </p:cNvGrpSpPr>
          <p:nvPr/>
        </p:nvGrpSpPr>
        <p:grpSpPr bwMode="auto">
          <a:xfrm>
            <a:off x="6248400" y="1524000"/>
            <a:ext cx="2433638" cy="1890713"/>
            <a:chOff x="3936" y="960"/>
            <a:chExt cx="1533" cy="1191"/>
          </a:xfrm>
        </p:grpSpPr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5277" y="144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c</a:t>
              </a:r>
              <a:endPara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3936" y="13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b(</a:t>
              </a:r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乙</a:t>
              </a: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endPara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4653" y="960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a(</a:t>
              </a:r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甲</a:t>
              </a: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endPara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0106" name="Line 10"/>
            <p:cNvSpPr>
              <a:spLocks noChangeShapeType="1"/>
            </p:cNvSpPr>
            <p:nvPr/>
          </p:nvSpPr>
          <p:spPr bwMode="auto">
            <a:xfrm>
              <a:off x="4725" y="1272"/>
              <a:ext cx="48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07" name="Line 11"/>
            <p:cNvSpPr>
              <a:spLocks noChangeShapeType="1"/>
            </p:cNvSpPr>
            <p:nvPr/>
          </p:nvSpPr>
          <p:spPr bwMode="auto">
            <a:xfrm>
              <a:off x="4257" y="1620"/>
              <a:ext cx="24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08" name="Line 12"/>
            <p:cNvSpPr>
              <a:spLocks noChangeShapeType="1"/>
            </p:cNvSpPr>
            <p:nvPr/>
          </p:nvSpPr>
          <p:spPr bwMode="auto">
            <a:xfrm>
              <a:off x="4473" y="21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09" name="Line 13"/>
            <p:cNvSpPr>
              <a:spLocks noChangeShapeType="1"/>
            </p:cNvSpPr>
            <p:nvPr/>
          </p:nvSpPr>
          <p:spPr bwMode="auto">
            <a:xfrm flipH="1">
              <a:off x="5025" y="1607"/>
              <a:ext cx="168" cy="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0" name="Line 14"/>
            <p:cNvSpPr>
              <a:spLocks noChangeShapeType="1"/>
            </p:cNvSpPr>
            <p:nvPr/>
          </p:nvSpPr>
          <p:spPr bwMode="auto">
            <a:xfrm flipH="1">
              <a:off x="4233" y="1260"/>
              <a:ext cx="48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1" name="Line 15"/>
            <p:cNvSpPr>
              <a:spLocks noChangeShapeType="1"/>
            </p:cNvSpPr>
            <p:nvPr/>
          </p:nvSpPr>
          <p:spPr bwMode="auto">
            <a:xfrm flipH="1">
              <a:off x="4509" y="1296"/>
              <a:ext cx="192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2" name="Line 16"/>
            <p:cNvSpPr>
              <a:spLocks noChangeShapeType="1"/>
            </p:cNvSpPr>
            <p:nvPr/>
          </p:nvSpPr>
          <p:spPr bwMode="auto">
            <a:xfrm>
              <a:off x="4713" y="1260"/>
              <a:ext cx="288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3" name="Line 17"/>
            <p:cNvSpPr>
              <a:spLocks noChangeShapeType="1"/>
            </p:cNvSpPr>
            <p:nvPr/>
          </p:nvSpPr>
          <p:spPr bwMode="auto">
            <a:xfrm>
              <a:off x="4245" y="1590"/>
              <a:ext cx="780" cy="5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4" name="Line 18"/>
            <p:cNvSpPr>
              <a:spLocks noChangeShapeType="1"/>
            </p:cNvSpPr>
            <p:nvPr/>
          </p:nvSpPr>
          <p:spPr bwMode="auto">
            <a:xfrm flipV="1">
              <a:off x="4473" y="1596"/>
              <a:ext cx="72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5" name="Oval 19"/>
            <p:cNvSpPr>
              <a:spLocks noChangeArrowheads="1"/>
            </p:cNvSpPr>
            <p:nvPr/>
          </p:nvSpPr>
          <p:spPr bwMode="auto">
            <a:xfrm>
              <a:off x="4684" y="124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6" name="Oval 20"/>
            <p:cNvSpPr>
              <a:spLocks noChangeArrowheads="1"/>
            </p:cNvSpPr>
            <p:nvPr/>
          </p:nvSpPr>
          <p:spPr bwMode="auto">
            <a:xfrm>
              <a:off x="4224" y="1569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7" name="Oval 21"/>
            <p:cNvSpPr>
              <a:spLocks noChangeArrowheads="1"/>
            </p:cNvSpPr>
            <p:nvPr/>
          </p:nvSpPr>
          <p:spPr bwMode="auto">
            <a:xfrm>
              <a:off x="4473" y="208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8" name="Oval 22"/>
            <p:cNvSpPr>
              <a:spLocks noChangeArrowheads="1"/>
            </p:cNvSpPr>
            <p:nvPr/>
          </p:nvSpPr>
          <p:spPr bwMode="auto">
            <a:xfrm>
              <a:off x="4980" y="2093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0119" name="Oval 23"/>
            <p:cNvSpPr>
              <a:spLocks noChangeArrowheads="1"/>
            </p:cNvSpPr>
            <p:nvPr/>
          </p:nvSpPr>
          <p:spPr bwMode="auto">
            <a:xfrm>
              <a:off x="5163" y="1578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F2CD-F1A3-4F5C-A8E8-F4CE21C0D8D8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61EE-697B-49CF-9E5A-A7696F0252F1}" type="slidenum">
              <a:rPr lang="en-US" altLang="zh-CN"/>
              <a:pPr/>
              <a:t>3</a:t>
            </a:fld>
            <a:r>
              <a:rPr lang="en-US" altLang="zh-CN"/>
              <a:t>/98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主要内容</a:t>
            </a:r>
            <a:r>
              <a:rPr lang="en-US" altLang="zh-CN">
                <a:solidFill>
                  <a:srgbClr val="FF0000"/>
                </a:solidFill>
                <a:ea typeface="黑体" pitchFamily="2" charset="-122"/>
              </a:rPr>
              <a:t>(1)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3832225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Euler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图及其应用</a:t>
            </a:r>
          </a:p>
          <a:p>
            <a:pPr marL="533400" indent="-533400">
              <a:lnSpc>
                <a:spcPct val="11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欧拉道路（回路）的定义</a:t>
            </a:r>
          </a:p>
          <a:p>
            <a:pPr marL="533400" indent="-533400">
              <a:lnSpc>
                <a:spcPct val="11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如何判别欧拉图</a:t>
            </a:r>
          </a:p>
          <a:p>
            <a:pPr marL="533400" indent="-533400">
              <a:lnSpc>
                <a:spcPct val="11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一个图含有欧拉道路的条件</a:t>
            </a:r>
          </a:p>
          <a:p>
            <a:pPr marL="533400" indent="-533400">
              <a:lnSpc>
                <a:spcPct val="11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连通有向图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中含有有向欧拉道路和回路的充要条件 </a:t>
            </a:r>
          </a:p>
          <a:p>
            <a:pPr marL="533400" indent="-533400">
              <a:lnSpc>
                <a:spcPct val="11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5)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Fleury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</a:p>
          <a:p>
            <a:pPr marL="533400" indent="-533400">
              <a:lnSpc>
                <a:spcPct val="11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6)Euler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图的应用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中国邮递员问题算法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E503-E003-41B1-A519-4E50A30C533A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7169-895F-4306-A00C-43AEC6DED53B}" type="slidenum">
              <a:rPr lang="en-US" altLang="zh-CN"/>
              <a:pPr/>
              <a:t>30</a:t>
            </a:fld>
            <a:r>
              <a:rPr lang="en-US" altLang="zh-CN"/>
              <a:t>/98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Fleury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（构造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回路）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417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欧拉图</a:t>
            </a:r>
          </a:p>
          <a:p>
            <a:pPr marL="533400" indent="-533400">
              <a:buClr>
                <a:srgbClr val="FF00FF"/>
              </a:buClr>
              <a:buFontTx/>
              <a:buAutoNum type="arabicPeriod"/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任取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∈V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50000"/>
              </a:lnSpc>
              <a:buClr>
                <a:srgbClr val="B2B2B2"/>
              </a:buClr>
              <a:buFont typeface="Wingdings" pitchFamily="2" charset="2"/>
              <a:buAutoNum type="arabicPeriod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，按下面的方法从</a:t>
            </a:r>
          </a:p>
          <a:p>
            <a:pPr marL="533400" indent="-533400" algn="just">
              <a:lnSpc>
                <a:spcPct val="15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=E-{e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中选取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990600" lvl="1" indent="-533400">
              <a:lnSpc>
                <a:spcPct val="15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相关联；</a:t>
            </a:r>
          </a:p>
          <a:p>
            <a:pPr marL="990600" lvl="1" indent="-533400">
              <a:lnSpc>
                <a:spcPct val="15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除非无别的边可选取，否则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不应该为</a:t>
            </a:r>
          </a:p>
          <a:p>
            <a:pPr marL="990600" lvl="1" indent="-533400">
              <a:lnSpc>
                <a:spcPct val="150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G-{e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中的桥；</a:t>
            </a:r>
            <a:endParaRPr lang="zh-CN" altLang="en-US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50000"/>
              </a:lnSpc>
              <a:buClr>
                <a:srgbClr val="B2B2B2"/>
              </a:buClr>
              <a:buFont typeface="Wingdings" pitchFamily="2" charset="2"/>
              <a:buAutoNum type="arabicPeriod" startAt="3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为零图时，算法结束；否则，返回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9F6F-8F92-4B76-AAF0-443C0DD70DD2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FA8F-DD53-4BBD-8982-748C983948DD}" type="slidenum">
              <a:rPr lang="en-US" altLang="zh-CN"/>
              <a:pPr/>
              <a:t>31</a:t>
            </a:fld>
            <a:r>
              <a:rPr lang="en-US" altLang="zh-CN"/>
              <a:t>/98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Fleury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（构造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回路）</a:t>
            </a: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417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是一个欧拉图</a:t>
            </a:r>
          </a:p>
          <a:p>
            <a:pPr marL="533400" indent="-533400">
              <a:buClr>
                <a:srgbClr val="FF00FF"/>
              </a:buClr>
              <a:buFontTx/>
              <a:buAutoNum type="arabicPeriod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任取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∈V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50000"/>
              </a:lnSpc>
              <a:buClr>
                <a:srgbClr val="FF00FF"/>
              </a:buClr>
              <a:buFont typeface="Wingdings" pitchFamily="2" charset="2"/>
              <a:buAutoNum type="arabicPeriod"/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，按下面的方法从</a:t>
            </a:r>
          </a:p>
          <a:p>
            <a:pPr marL="533400" indent="-533400" algn="just">
              <a:lnSpc>
                <a:spcPct val="15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=E-{e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33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中选取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990600" lvl="1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相关联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990600" lvl="1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除非无别的边可选取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，否则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不应该为</a:t>
            </a:r>
          </a:p>
          <a:p>
            <a:pPr marL="990600" lvl="1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G-{e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33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桥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50000"/>
              </a:lnSpc>
              <a:buClr>
                <a:srgbClr val="B2B2B2"/>
              </a:buClr>
              <a:buFont typeface="Wingdings" pitchFamily="2" charset="2"/>
              <a:buAutoNum type="arabicPeriod" startAt="3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为零图时，算法结束；否则，返回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62148" name="AutoShape 4"/>
          <p:cNvSpPr>
            <a:spLocks noChangeArrowheads="1"/>
          </p:cNvSpPr>
          <p:nvPr/>
        </p:nvSpPr>
        <p:spPr bwMode="auto">
          <a:xfrm>
            <a:off x="5508625" y="4724400"/>
            <a:ext cx="3311525" cy="1800225"/>
          </a:xfrm>
          <a:prstGeom prst="cloudCallout">
            <a:avLst>
              <a:gd name="adj1" fmla="val -42954"/>
              <a:gd name="adj2" fmla="val -53880"/>
            </a:avLst>
          </a:prstGeom>
          <a:solidFill>
            <a:srgbClr val="C2F2F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latin typeface="黑体" pitchFamily="2" charset="-122"/>
                <a:ea typeface="黑体" pitchFamily="2" charset="-122"/>
              </a:rPr>
              <a:t>即如果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i+1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是割边，同时还有其它边与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相关联，则不能选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i+1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0978-89A1-4B34-A4F6-67C9EAEB3DD3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CBD0-C18E-4F8E-8176-99D3947B77F5}" type="slidenum">
              <a:rPr lang="en-US" altLang="zh-CN"/>
              <a:pPr/>
              <a:t>32</a:t>
            </a:fld>
            <a:r>
              <a:rPr lang="en-US" altLang="zh-CN"/>
              <a:t>/98</a:t>
            </a: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Fleury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（构造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回路）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417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是一个欧拉图</a:t>
            </a:r>
          </a:p>
          <a:p>
            <a:pPr marL="533400" indent="-533400">
              <a:buClr>
                <a:srgbClr val="FF00FF"/>
              </a:buClr>
              <a:buFontTx/>
              <a:buAutoNum type="arabicPeriod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任取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∈V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50000"/>
              </a:lnSpc>
              <a:buClr>
                <a:srgbClr val="FF00FF"/>
              </a:buClr>
              <a:buFont typeface="Wingdings" pitchFamily="2" charset="2"/>
              <a:buAutoNum type="arabicPeriod"/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，按下面的方法从</a:t>
            </a:r>
          </a:p>
          <a:p>
            <a:pPr marL="533400" indent="-533400" algn="just">
              <a:lnSpc>
                <a:spcPct val="15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=E-{e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33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中选取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990600" lvl="1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AutoNum type="arabicParenR"/>
            </a:pP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相关联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990600" lvl="1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除非无别的边可选取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，否则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不应该为</a:t>
            </a:r>
          </a:p>
          <a:p>
            <a:pPr marL="990600" lvl="1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G-{e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0033CC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桥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50000"/>
              </a:lnSpc>
              <a:buClr>
                <a:srgbClr val="B2B2B2"/>
              </a:buClr>
              <a:buFont typeface="Wingdings" pitchFamily="2" charset="2"/>
              <a:buAutoNum type="arabicPeriod" startAt="3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为零图时，算法结束；否则，返回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63172" name="AutoShape 4"/>
          <p:cNvSpPr>
            <a:spLocks noChangeArrowheads="1"/>
          </p:cNvSpPr>
          <p:nvPr/>
        </p:nvSpPr>
        <p:spPr bwMode="auto">
          <a:xfrm>
            <a:off x="5508625" y="4724400"/>
            <a:ext cx="3311525" cy="1800225"/>
          </a:xfrm>
          <a:prstGeom prst="cloudCallout">
            <a:avLst>
              <a:gd name="adj1" fmla="val -42954"/>
              <a:gd name="adj2" fmla="val -53880"/>
            </a:avLst>
          </a:prstGeom>
          <a:solidFill>
            <a:srgbClr val="C2F2F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latin typeface="黑体" pitchFamily="2" charset="-122"/>
                <a:ea typeface="黑体" pitchFamily="2" charset="-122"/>
              </a:rPr>
              <a:t>即如果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i+1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是割边，同时还有其它边与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000" b="1">
                <a:latin typeface="黑体" pitchFamily="2" charset="-122"/>
                <a:ea typeface="黑体" pitchFamily="2" charset="-122"/>
              </a:rPr>
              <a:t>相关联，则不能选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latin typeface="黑体" pitchFamily="2" charset="-122"/>
                <a:ea typeface="黑体" pitchFamily="2" charset="-122"/>
              </a:rPr>
              <a:t>i+1</a:t>
            </a:r>
          </a:p>
        </p:txBody>
      </p:sp>
      <p:sp>
        <p:nvSpPr>
          <p:cNvPr id="263173" name="AutoShape 5"/>
          <p:cNvSpPr>
            <a:spLocks noChangeArrowheads="1"/>
          </p:cNvSpPr>
          <p:nvPr/>
        </p:nvSpPr>
        <p:spPr bwMode="auto">
          <a:xfrm>
            <a:off x="7380288" y="2276475"/>
            <a:ext cx="1152525" cy="1223963"/>
          </a:xfrm>
          <a:prstGeom prst="wedgeRoundRectCallout">
            <a:avLst>
              <a:gd name="adj1" fmla="val -254269"/>
              <a:gd name="adj2" fmla="val 67769"/>
              <a:gd name="adj3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2000" b="1">
                <a:solidFill>
                  <a:srgbClr val="FF0000"/>
                </a:solidFill>
              </a:rPr>
              <a:t>能不走桥就不走桥！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DA8C-AC18-410D-9101-641E07198EE4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39A6-A4D5-4652-BDCD-F35F086BAE02}" type="slidenum">
              <a:rPr lang="en-US" altLang="zh-CN"/>
              <a:pPr/>
              <a:t>33</a:t>
            </a:fld>
            <a:r>
              <a:rPr lang="en-US" altLang="zh-CN"/>
              <a:t>/98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Fleury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（构造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回路）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417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是一个欧拉图</a:t>
            </a:r>
          </a:p>
          <a:p>
            <a:pPr marL="533400" indent="-533400">
              <a:buClr>
                <a:srgbClr val="FF00FF"/>
              </a:buClr>
              <a:buFontTx/>
              <a:buAutoNum type="arabicPeriod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任取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∈V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，令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33400" indent="-533400" algn="just">
              <a:lnSpc>
                <a:spcPct val="150000"/>
              </a:lnSpc>
              <a:buClr>
                <a:srgbClr val="FF00FF"/>
              </a:buClr>
              <a:buFont typeface="Wingdings" pitchFamily="2" charset="2"/>
              <a:buAutoNum type="arabicPeriod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，按下面的方法从</a:t>
            </a:r>
          </a:p>
          <a:p>
            <a:pPr marL="533400" indent="-533400" algn="just">
              <a:lnSpc>
                <a:spcPct val="15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=E-{e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中选取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990600" lvl="1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AutoNum type="arabicParenR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相关联；</a:t>
            </a:r>
          </a:p>
          <a:p>
            <a:pPr marL="990600" lvl="1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AutoNum type="arabicParenR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除非无别的边可选取，否则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不应该为</a:t>
            </a:r>
          </a:p>
          <a:p>
            <a:pPr marL="990600" lvl="1" indent="-5334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G-{e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,e</a:t>
            </a:r>
            <a:r>
              <a:rPr lang="en-US" altLang="zh-CN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30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中的桥；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50000"/>
              </a:lnSpc>
              <a:buClr>
                <a:srgbClr val="FF00FF"/>
              </a:buClr>
              <a:buFont typeface="Wingdings" pitchFamily="2" charset="2"/>
              <a:buAutoNum type="arabicPeriod" startAt="3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为零图时，算法结束；否则，返回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1ECF-10F8-4DA4-82CC-F9D9A23B7BC7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9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F99D-61DC-4031-93AD-63C4B51C409E}" type="slidenum">
              <a:rPr lang="en-US" altLang="zh-CN"/>
              <a:pPr/>
              <a:t>34</a:t>
            </a:fld>
            <a:r>
              <a:rPr lang="en-US" altLang="zh-CN"/>
              <a:t>/98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13.5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8547100" y="2324100"/>
            <a:ext cx="255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8534400" y="3200400"/>
            <a:ext cx="255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7164388" y="3284538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8507413" y="2743200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7812088" y="3284538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6588125" y="3284538"/>
            <a:ext cx="255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7308850" y="1844675"/>
            <a:ext cx="365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6831013" y="1841500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795963" y="1916113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8507413" y="1828800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 flipH="1">
            <a:off x="8488363" y="2590800"/>
            <a:ext cx="1587" cy="722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30" name="Line 14"/>
          <p:cNvSpPr>
            <a:spLocks noChangeShapeType="1"/>
          </p:cNvSpPr>
          <p:nvPr/>
        </p:nvSpPr>
        <p:spPr bwMode="auto">
          <a:xfrm flipH="1">
            <a:off x="8488363" y="1752600"/>
            <a:ext cx="1587" cy="722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31" name="Line 15"/>
          <p:cNvSpPr>
            <a:spLocks noChangeShapeType="1"/>
          </p:cNvSpPr>
          <p:nvPr/>
        </p:nvSpPr>
        <p:spPr bwMode="auto">
          <a:xfrm>
            <a:off x="7315200" y="1722438"/>
            <a:ext cx="11430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32" name="Line 16"/>
          <p:cNvSpPr>
            <a:spLocks noChangeShapeType="1"/>
          </p:cNvSpPr>
          <p:nvPr/>
        </p:nvSpPr>
        <p:spPr bwMode="auto">
          <a:xfrm>
            <a:off x="6146800" y="1722438"/>
            <a:ext cx="11430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1331913" y="1052513"/>
            <a:ext cx="3960812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sz="20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在右图所示的欧拉图中，某</a:t>
            </a:r>
          </a:p>
          <a:p>
            <a:pPr marL="342900" indent="-3429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人用算法求Ｇ中的欧拉回路时，</a:t>
            </a:r>
          </a:p>
          <a:p>
            <a:pPr marL="342900" indent="-3429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走了简单的回路：</a:t>
            </a:r>
          </a:p>
          <a:p>
            <a:pPr marL="342900" indent="-3429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marL="342900" indent="-3429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之后，无法行遍了，试分析在哪</a:t>
            </a:r>
          </a:p>
          <a:p>
            <a:pPr marL="342900" indent="-3429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步他犯了错误？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5778500" y="1273175"/>
            <a:ext cx="255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65235" name="Freeform 19"/>
          <p:cNvSpPr>
            <a:spLocks/>
          </p:cNvSpPr>
          <p:nvPr/>
        </p:nvSpPr>
        <p:spPr bwMode="auto">
          <a:xfrm>
            <a:off x="6172200" y="1738313"/>
            <a:ext cx="1104900" cy="776287"/>
          </a:xfrm>
          <a:custGeom>
            <a:avLst/>
            <a:gdLst>
              <a:gd name="T0" fmla="*/ 696 w 696"/>
              <a:gd name="T1" fmla="*/ 0 h 489"/>
              <a:gd name="T2" fmla="*/ 0 w 696"/>
              <a:gd name="T3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6" h="489">
                <a:moveTo>
                  <a:pt x="696" y="0"/>
                </a:moveTo>
                <a:lnTo>
                  <a:pt x="0" y="489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36" name="Line 20"/>
          <p:cNvSpPr>
            <a:spLocks noChangeShapeType="1"/>
          </p:cNvSpPr>
          <p:nvPr/>
        </p:nvSpPr>
        <p:spPr bwMode="auto">
          <a:xfrm flipH="1">
            <a:off x="6126163" y="1752600"/>
            <a:ext cx="1587" cy="722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37" name="Oval 21"/>
          <p:cNvSpPr>
            <a:spLocks noChangeArrowheads="1"/>
          </p:cNvSpPr>
          <p:nvPr/>
        </p:nvSpPr>
        <p:spPr bwMode="auto">
          <a:xfrm>
            <a:off x="7261225" y="1676400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38" name="Oval 22"/>
          <p:cNvSpPr>
            <a:spLocks noChangeArrowheads="1"/>
          </p:cNvSpPr>
          <p:nvPr/>
        </p:nvSpPr>
        <p:spPr bwMode="auto">
          <a:xfrm>
            <a:off x="6080125" y="1676400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39" name="Oval 23"/>
          <p:cNvSpPr>
            <a:spLocks noChangeArrowheads="1"/>
          </p:cNvSpPr>
          <p:nvPr/>
        </p:nvSpPr>
        <p:spPr bwMode="auto">
          <a:xfrm>
            <a:off x="6080125" y="3317875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40" name="Oval 24"/>
          <p:cNvSpPr>
            <a:spLocks noChangeArrowheads="1"/>
          </p:cNvSpPr>
          <p:nvPr/>
        </p:nvSpPr>
        <p:spPr bwMode="auto">
          <a:xfrm>
            <a:off x="8442325" y="331946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41" name="Oval 25"/>
          <p:cNvSpPr>
            <a:spLocks noChangeArrowheads="1"/>
          </p:cNvSpPr>
          <p:nvPr/>
        </p:nvSpPr>
        <p:spPr bwMode="auto">
          <a:xfrm>
            <a:off x="8442325" y="1676400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42" name="Oval 26"/>
          <p:cNvSpPr>
            <a:spLocks noChangeArrowheads="1"/>
          </p:cNvSpPr>
          <p:nvPr/>
        </p:nvSpPr>
        <p:spPr bwMode="auto">
          <a:xfrm>
            <a:off x="6080125" y="2497138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43" name="Oval 27"/>
          <p:cNvSpPr>
            <a:spLocks noChangeArrowheads="1"/>
          </p:cNvSpPr>
          <p:nvPr/>
        </p:nvSpPr>
        <p:spPr bwMode="auto">
          <a:xfrm>
            <a:off x="8442325" y="2497138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44" name="Line 28"/>
          <p:cNvSpPr>
            <a:spLocks noChangeShapeType="1"/>
          </p:cNvSpPr>
          <p:nvPr/>
        </p:nvSpPr>
        <p:spPr bwMode="auto">
          <a:xfrm flipH="1">
            <a:off x="6126163" y="2590800"/>
            <a:ext cx="1587" cy="722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8507413" y="1273175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65246" name="Rectangle 30"/>
          <p:cNvSpPr>
            <a:spLocks noChangeArrowheads="1"/>
          </p:cNvSpPr>
          <p:nvPr/>
        </p:nvSpPr>
        <p:spPr bwMode="auto">
          <a:xfrm>
            <a:off x="5795963" y="3213100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6477000" y="1219200"/>
            <a:ext cx="400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65248" name="Rectangle 32"/>
          <p:cNvSpPr>
            <a:spLocks noChangeArrowheads="1"/>
          </p:cNvSpPr>
          <p:nvPr/>
        </p:nvSpPr>
        <p:spPr bwMode="auto">
          <a:xfrm>
            <a:off x="7696200" y="1219200"/>
            <a:ext cx="4048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65249" name="Rectangle 33"/>
          <p:cNvSpPr>
            <a:spLocks noChangeArrowheads="1"/>
          </p:cNvSpPr>
          <p:nvPr/>
        </p:nvSpPr>
        <p:spPr bwMode="auto">
          <a:xfrm>
            <a:off x="5795963" y="2708275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</a:p>
        </p:txBody>
      </p:sp>
      <p:sp>
        <p:nvSpPr>
          <p:cNvPr id="265250" name="Line 34"/>
          <p:cNvSpPr>
            <a:spLocks noChangeShapeType="1"/>
          </p:cNvSpPr>
          <p:nvPr/>
        </p:nvSpPr>
        <p:spPr bwMode="auto">
          <a:xfrm flipH="1">
            <a:off x="7308850" y="1773238"/>
            <a:ext cx="1588" cy="722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51" name="Oval 35"/>
          <p:cNvSpPr>
            <a:spLocks noChangeArrowheads="1"/>
          </p:cNvSpPr>
          <p:nvPr/>
        </p:nvSpPr>
        <p:spPr bwMode="auto">
          <a:xfrm>
            <a:off x="7235825" y="2492375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52" name="Line 36"/>
          <p:cNvSpPr>
            <a:spLocks noChangeShapeType="1"/>
          </p:cNvSpPr>
          <p:nvPr/>
        </p:nvSpPr>
        <p:spPr bwMode="auto">
          <a:xfrm>
            <a:off x="6156325" y="2565400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53" name="Line 37"/>
          <p:cNvSpPr>
            <a:spLocks noChangeShapeType="1"/>
          </p:cNvSpPr>
          <p:nvPr/>
        </p:nvSpPr>
        <p:spPr bwMode="auto">
          <a:xfrm>
            <a:off x="7308850" y="2565400"/>
            <a:ext cx="1143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54" name="Line 38"/>
          <p:cNvSpPr>
            <a:spLocks noChangeShapeType="1"/>
          </p:cNvSpPr>
          <p:nvPr/>
        </p:nvSpPr>
        <p:spPr bwMode="auto">
          <a:xfrm flipH="1">
            <a:off x="7308850" y="2565400"/>
            <a:ext cx="1588" cy="722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55" name="Oval 39"/>
          <p:cNvSpPr>
            <a:spLocks noChangeArrowheads="1"/>
          </p:cNvSpPr>
          <p:nvPr/>
        </p:nvSpPr>
        <p:spPr bwMode="auto">
          <a:xfrm>
            <a:off x="7235825" y="3284538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56" name="Line 40"/>
          <p:cNvSpPr>
            <a:spLocks noChangeShapeType="1"/>
          </p:cNvSpPr>
          <p:nvPr/>
        </p:nvSpPr>
        <p:spPr bwMode="auto">
          <a:xfrm>
            <a:off x="6156325" y="3357563"/>
            <a:ext cx="11430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57" name="Line 41"/>
          <p:cNvSpPr>
            <a:spLocks noChangeShapeType="1"/>
          </p:cNvSpPr>
          <p:nvPr/>
        </p:nvSpPr>
        <p:spPr bwMode="auto">
          <a:xfrm>
            <a:off x="7308850" y="3357563"/>
            <a:ext cx="11430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58" name="Freeform 42"/>
          <p:cNvSpPr>
            <a:spLocks/>
          </p:cNvSpPr>
          <p:nvPr/>
        </p:nvSpPr>
        <p:spPr bwMode="auto">
          <a:xfrm>
            <a:off x="7308850" y="2565400"/>
            <a:ext cx="1104900" cy="776288"/>
          </a:xfrm>
          <a:custGeom>
            <a:avLst/>
            <a:gdLst>
              <a:gd name="T0" fmla="*/ 696 w 696"/>
              <a:gd name="T1" fmla="*/ 0 h 489"/>
              <a:gd name="T2" fmla="*/ 0 w 696"/>
              <a:gd name="T3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6" h="489">
                <a:moveTo>
                  <a:pt x="696" y="0"/>
                </a:moveTo>
                <a:lnTo>
                  <a:pt x="0" y="489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59" name="Rectangle 43"/>
          <p:cNvSpPr>
            <a:spLocks noChangeArrowheads="1"/>
          </p:cNvSpPr>
          <p:nvPr/>
        </p:nvSpPr>
        <p:spPr bwMode="auto">
          <a:xfrm>
            <a:off x="5724525" y="2276475"/>
            <a:ext cx="327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８</a:t>
            </a:r>
          </a:p>
        </p:txBody>
      </p:sp>
      <p:sp>
        <p:nvSpPr>
          <p:cNvPr id="265260" name="Rectangle 44"/>
          <p:cNvSpPr>
            <a:spLocks noChangeArrowheads="1"/>
          </p:cNvSpPr>
          <p:nvPr/>
        </p:nvSpPr>
        <p:spPr bwMode="auto">
          <a:xfrm>
            <a:off x="7812088" y="2852738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３</a:t>
            </a:r>
          </a:p>
        </p:txBody>
      </p:sp>
      <p:sp>
        <p:nvSpPr>
          <p:cNvPr id="265261" name="Rectangle 45"/>
          <p:cNvSpPr>
            <a:spLocks noChangeArrowheads="1"/>
          </p:cNvSpPr>
          <p:nvPr/>
        </p:nvSpPr>
        <p:spPr bwMode="auto">
          <a:xfrm>
            <a:off x="6948488" y="2781300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２</a:t>
            </a:r>
          </a:p>
        </p:txBody>
      </p:sp>
      <p:sp>
        <p:nvSpPr>
          <p:cNvPr id="265262" name="Rectangle 46"/>
          <p:cNvSpPr>
            <a:spLocks noChangeArrowheads="1"/>
          </p:cNvSpPr>
          <p:nvPr/>
        </p:nvSpPr>
        <p:spPr bwMode="auto">
          <a:xfrm>
            <a:off x="7524750" y="2420938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４</a:t>
            </a:r>
          </a:p>
        </p:txBody>
      </p:sp>
      <p:sp>
        <p:nvSpPr>
          <p:cNvPr id="265263" name="Rectangle 47"/>
          <p:cNvSpPr>
            <a:spLocks noChangeArrowheads="1"/>
          </p:cNvSpPr>
          <p:nvPr/>
        </p:nvSpPr>
        <p:spPr bwMode="auto">
          <a:xfrm>
            <a:off x="6516688" y="2420938"/>
            <a:ext cx="5032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１</a:t>
            </a:r>
          </a:p>
        </p:txBody>
      </p:sp>
      <p:sp>
        <p:nvSpPr>
          <p:cNvPr id="265264" name="Rectangle 48"/>
          <p:cNvSpPr>
            <a:spLocks noChangeArrowheads="1"/>
          </p:cNvSpPr>
          <p:nvPr/>
        </p:nvSpPr>
        <p:spPr bwMode="auto">
          <a:xfrm>
            <a:off x="7164388" y="1268413"/>
            <a:ext cx="382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65265" name="Rectangle 49"/>
          <p:cNvSpPr>
            <a:spLocks noChangeArrowheads="1"/>
          </p:cNvSpPr>
          <p:nvPr/>
        </p:nvSpPr>
        <p:spPr bwMode="auto">
          <a:xfrm>
            <a:off x="8689975" y="4987925"/>
            <a:ext cx="255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265266" name="Rectangle 50"/>
          <p:cNvSpPr>
            <a:spLocks noChangeArrowheads="1"/>
          </p:cNvSpPr>
          <p:nvPr/>
        </p:nvSpPr>
        <p:spPr bwMode="auto">
          <a:xfrm>
            <a:off x="8677275" y="5864225"/>
            <a:ext cx="255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</a:p>
        </p:txBody>
      </p:sp>
      <p:sp>
        <p:nvSpPr>
          <p:cNvPr id="265267" name="Rectangle 51"/>
          <p:cNvSpPr>
            <a:spLocks noChangeArrowheads="1"/>
          </p:cNvSpPr>
          <p:nvPr/>
        </p:nvSpPr>
        <p:spPr bwMode="auto">
          <a:xfrm>
            <a:off x="7307263" y="5948363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sp>
        <p:nvSpPr>
          <p:cNvPr id="265268" name="Rectangle 52"/>
          <p:cNvSpPr>
            <a:spLocks noChangeArrowheads="1"/>
          </p:cNvSpPr>
          <p:nvPr/>
        </p:nvSpPr>
        <p:spPr bwMode="auto">
          <a:xfrm>
            <a:off x="8650288" y="5407025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265269" name="Rectangle 53"/>
          <p:cNvSpPr>
            <a:spLocks noChangeArrowheads="1"/>
          </p:cNvSpPr>
          <p:nvPr/>
        </p:nvSpPr>
        <p:spPr bwMode="auto">
          <a:xfrm>
            <a:off x="7954963" y="5948363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</a:p>
        </p:txBody>
      </p:sp>
      <p:sp>
        <p:nvSpPr>
          <p:cNvPr id="265270" name="Rectangle 54"/>
          <p:cNvSpPr>
            <a:spLocks noChangeArrowheads="1"/>
          </p:cNvSpPr>
          <p:nvPr/>
        </p:nvSpPr>
        <p:spPr bwMode="auto">
          <a:xfrm>
            <a:off x="6731000" y="5948363"/>
            <a:ext cx="255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sp>
        <p:nvSpPr>
          <p:cNvPr id="265271" name="Rectangle 55"/>
          <p:cNvSpPr>
            <a:spLocks noChangeArrowheads="1"/>
          </p:cNvSpPr>
          <p:nvPr/>
        </p:nvSpPr>
        <p:spPr bwMode="auto">
          <a:xfrm>
            <a:off x="7451725" y="4508500"/>
            <a:ext cx="365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</a:p>
        </p:txBody>
      </p:sp>
      <p:sp>
        <p:nvSpPr>
          <p:cNvPr id="265272" name="Rectangle 56"/>
          <p:cNvSpPr>
            <a:spLocks noChangeArrowheads="1"/>
          </p:cNvSpPr>
          <p:nvPr/>
        </p:nvSpPr>
        <p:spPr bwMode="auto">
          <a:xfrm>
            <a:off x="6973888" y="4505325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</a:p>
        </p:txBody>
      </p:sp>
      <p:sp>
        <p:nvSpPr>
          <p:cNvPr id="265273" name="Rectangle 57"/>
          <p:cNvSpPr>
            <a:spLocks noChangeArrowheads="1"/>
          </p:cNvSpPr>
          <p:nvPr/>
        </p:nvSpPr>
        <p:spPr bwMode="auto">
          <a:xfrm>
            <a:off x="5938838" y="4579938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</a:p>
        </p:txBody>
      </p:sp>
      <p:sp>
        <p:nvSpPr>
          <p:cNvPr id="265274" name="Rectangle 58"/>
          <p:cNvSpPr>
            <a:spLocks noChangeArrowheads="1"/>
          </p:cNvSpPr>
          <p:nvPr/>
        </p:nvSpPr>
        <p:spPr bwMode="auto">
          <a:xfrm>
            <a:off x="8650288" y="4492625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65275" name="Line 59"/>
          <p:cNvSpPr>
            <a:spLocks noChangeShapeType="1"/>
          </p:cNvSpPr>
          <p:nvPr/>
        </p:nvSpPr>
        <p:spPr bwMode="auto">
          <a:xfrm flipH="1">
            <a:off x="8631238" y="5254625"/>
            <a:ext cx="1587" cy="722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76" name="Line 60"/>
          <p:cNvSpPr>
            <a:spLocks noChangeShapeType="1"/>
          </p:cNvSpPr>
          <p:nvPr/>
        </p:nvSpPr>
        <p:spPr bwMode="auto">
          <a:xfrm flipH="1">
            <a:off x="8631238" y="4416425"/>
            <a:ext cx="1587" cy="722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77" name="Line 61"/>
          <p:cNvSpPr>
            <a:spLocks noChangeShapeType="1"/>
          </p:cNvSpPr>
          <p:nvPr/>
        </p:nvSpPr>
        <p:spPr bwMode="auto">
          <a:xfrm>
            <a:off x="7458075" y="4386263"/>
            <a:ext cx="11430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78" name="Line 62"/>
          <p:cNvSpPr>
            <a:spLocks noChangeShapeType="1"/>
          </p:cNvSpPr>
          <p:nvPr/>
        </p:nvSpPr>
        <p:spPr bwMode="auto">
          <a:xfrm>
            <a:off x="6289675" y="4386263"/>
            <a:ext cx="11430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79" name="Rectangle 63"/>
          <p:cNvSpPr>
            <a:spLocks noChangeArrowheads="1"/>
          </p:cNvSpPr>
          <p:nvPr/>
        </p:nvSpPr>
        <p:spPr bwMode="auto">
          <a:xfrm>
            <a:off x="5921375" y="3937000"/>
            <a:ext cx="255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65280" name="Freeform 64"/>
          <p:cNvSpPr>
            <a:spLocks/>
          </p:cNvSpPr>
          <p:nvPr/>
        </p:nvSpPr>
        <p:spPr bwMode="auto">
          <a:xfrm>
            <a:off x="6315075" y="4402138"/>
            <a:ext cx="1104900" cy="776287"/>
          </a:xfrm>
          <a:custGeom>
            <a:avLst/>
            <a:gdLst>
              <a:gd name="T0" fmla="*/ 696 w 696"/>
              <a:gd name="T1" fmla="*/ 0 h 489"/>
              <a:gd name="T2" fmla="*/ 0 w 696"/>
              <a:gd name="T3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6" h="489">
                <a:moveTo>
                  <a:pt x="696" y="0"/>
                </a:moveTo>
                <a:lnTo>
                  <a:pt x="0" y="489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81" name="Line 65"/>
          <p:cNvSpPr>
            <a:spLocks noChangeShapeType="1"/>
          </p:cNvSpPr>
          <p:nvPr/>
        </p:nvSpPr>
        <p:spPr bwMode="auto">
          <a:xfrm flipH="1">
            <a:off x="6269038" y="4416425"/>
            <a:ext cx="1587" cy="722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82" name="Oval 66"/>
          <p:cNvSpPr>
            <a:spLocks noChangeArrowheads="1"/>
          </p:cNvSpPr>
          <p:nvPr/>
        </p:nvSpPr>
        <p:spPr bwMode="auto">
          <a:xfrm>
            <a:off x="7404100" y="4340225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83" name="Oval 67"/>
          <p:cNvSpPr>
            <a:spLocks noChangeArrowheads="1"/>
          </p:cNvSpPr>
          <p:nvPr/>
        </p:nvSpPr>
        <p:spPr bwMode="auto">
          <a:xfrm>
            <a:off x="6223000" y="4340225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84" name="Oval 68"/>
          <p:cNvSpPr>
            <a:spLocks noChangeArrowheads="1"/>
          </p:cNvSpPr>
          <p:nvPr/>
        </p:nvSpPr>
        <p:spPr bwMode="auto">
          <a:xfrm>
            <a:off x="6223000" y="5981700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85" name="Oval 69"/>
          <p:cNvSpPr>
            <a:spLocks noChangeArrowheads="1"/>
          </p:cNvSpPr>
          <p:nvPr/>
        </p:nvSpPr>
        <p:spPr bwMode="auto">
          <a:xfrm>
            <a:off x="8585200" y="5983288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86" name="Oval 70"/>
          <p:cNvSpPr>
            <a:spLocks noChangeArrowheads="1"/>
          </p:cNvSpPr>
          <p:nvPr/>
        </p:nvSpPr>
        <p:spPr bwMode="auto">
          <a:xfrm>
            <a:off x="8585200" y="4340225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87" name="Oval 71"/>
          <p:cNvSpPr>
            <a:spLocks noChangeArrowheads="1"/>
          </p:cNvSpPr>
          <p:nvPr/>
        </p:nvSpPr>
        <p:spPr bwMode="auto">
          <a:xfrm>
            <a:off x="6223000" y="516096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88" name="Oval 72"/>
          <p:cNvSpPr>
            <a:spLocks noChangeArrowheads="1"/>
          </p:cNvSpPr>
          <p:nvPr/>
        </p:nvSpPr>
        <p:spPr bwMode="auto">
          <a:xfrm>
            <a:off x="8585200" y="516096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89" name="Line 73"/>
          <p:cNvSpPr>
            <a:spLocks noChangeShapeType="1"/>
          </p:cNvSpPr>
          <p:nvPr/>
        </p:nvSpPr>
        <p:spPr bwMode="auto">
          <a:xfrm flipH="1">
            <a:off x="6269038" y="5254625"/>
            <a:ext cx="1587" cy="722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90" name="Rectangle 74"/>
          <p:cNvSpPr>
            <a:spLocks noChangeArrowheads="1"/>
          </p:cNvSpPr>
          <p:nvPr/>
        </p:nvSpPr>
        <p:spPr bwMode="auto">
          <a:xfrm>
            <a:off x="8650288" y="3937000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65291" name="Rectangle 75"/>
          <p:cNvSpPr>
            <a:spLocks noChangeArrowheads="1"/>
          </p:cNvSpPr>
          <p:nvPr/>
        </p:nvSpPr>
        <p:spPr bwMode="auto">
          <a:xfrm>
            <a:off x="5938838" y="5876925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</a:p>
        </p:txBody>
      </p:sp>
      <p:sp>
        <p:nvSpPr>
          <p:cNvPr id="265292" name="Rectangle 76"/>
          <p:cNvSpPr>
            <a:spLocks noChangeArrowheads="1"/>
          </p:cNvSpPr>
          <p:nvPr/>
        </p:nvSpPr>
        <p:spPr bwMode="auto">
          <a:xfrm>
            <a:off x="6619875" y="3883025"/>
            <a:ext cx="400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65293" name="Rectangle 77"/>
          <p:cNvSpPr>
            <a:spLocks noChangeArrowheads="1"/>
          </p:cNvSpPr>
          <p:nvPr/>
        </p:nvSpPr>
        <p:spPr bwMode="auto">
          <a:xfrm>
            <a:off x="7839075" y="3883025"/>
            <a:ext cx="4048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65294" name="Rectangle 78"/>
          <p:cNvSpPr>
            <a:spLocks noChangeArrowheads="1"/>
          </p:cNvSpPr>
          <p:nvPr/>
        </p:nvSpPr>
        <p:spPr bwMode="auto">
          <a:xfrm>
            <a:off x="5938838" y="5372100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</a:p>
        </p:txBody>
      </p:sp>
      <p:sp>
        <p:nvSpPr>
          <p:cNvPr id="265295" name="Line 79"/>
          <p:cNvSpPr>
            <a:spLocks noChangeShapeType="1"/>
          </p:cNvSpPr>
          <p:nvPr/>
        </p:nvSpPr>
        <p:spPr bwMode="auto">
          <a:xfrm flipH="1">
            <a:off x="7451725" y="4437063"/>
            <a:ext cx="1588" cy="722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96" name="Oval 80"/>
          <p:cNvSpPr>
            <a:spLocks noChangeArrowheads="1"/>
          </p:cNvSpPr>
          <p:nvPr/>
        </p:nvSpPr>
        <p:spPr bwMode="auto">
          <a:xfrm>
            <a:off x="7378700" y="5156200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297" name="Line 81"/>
          <p:cNvSpPr>
            <a:spLocks noChangeShapeType="1"/>
          </p:cNvSpPr>
          <p:nvPr/>
        </p:nvSpPr>
        <p:spPr bwMode="auto">
          <a:xfrm>
            <a:off x="6299200" y="5229225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98" name="Line 82"/>
          <p:cNvSpPr>
            <a:spLocks noChangeShapeType="1"/>
          </p:cNvSpPr>
          <p:nvPr/>
        </p:nvSpPr>
        <p:spPr bwMode="auto">
          <a:xfrm>
            <a:off x="7451725" y="5229225"/>
            <a:ext cx="1143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299" name="Line 83"/>
          <p:cNvSpPr>
            <a:spLocks noChangeShapeType="1"/>
          </p:cNvSpPr>
          <p:nvPr/>
        </p:nvSpPr>
        <p:spPr bwMode="auto">
          <a:xfrm flipH="1">
            <a:off x="7451725" y="5229225"/>
            <a:ext cx="1588" cy="722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300" name="Oval 84"/>
          <p:cNvSpPr>
            <a:spLocks noChangeArrowheads="1"/>
          </p:cNvSpPr>
          <p:nvPr/>
        </p:nvSpPr>
        <p:spPr bwMode="auto">
          <a:xfrm>
            <a:off x="7378700" y="594836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5301" name="Line 85"/>
          <p:cNvSpPr>
            <a:spLocks noChangeShapeType="1"/>
          </p:cNvSpPr>
          <p:nvPr/>
        </p:nvSpPr>
        <p:spPr bwMode="auto">
          <a:xfrm>
            <a:off x="6299200" y="6021388"/>
            <a:ext cx="11430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302" name="Line 86"/>
          <p:cNvSpPr>
            <a:spLocks noChangeShapeType="1"/>
          </p:cNvSpPr>
          <p:nvPr/>
        </p:nvSpPr>
        <p:spPr bwMode="auto">
          <a:xfrm>
            <a:off x="7451725" y="6021388"/>
            <a:ext cx="11430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303" name="Freeform 87"/>
          <p:cNvSpPr>
            <a:spLocks/>
          </p:cNvSpPr>
          <p:nvPr/>
        </p:nvSpPr>
        <p:spPr bwMode="auto">
          <a:xfrm>
            <a:off x="7451725" y="5229225"/>
            <a:ext cx="1104900" cy="776288"/>
          </a:xfrm>
          <a:custGeom>
            <a:avLst/>
            <a:gdLst>
              <a:gd name="T0" fmla="*/ 696 w 696"/>
              <a:gd name="T1" fmla="*/ 0 h 489"/>
              <a:gd name="T2" fmla="*/ 0 w 696"/>
              <a:gd name="T3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6" h="489">
                <a:moveTo>
                  <a:pt x="696" y="0"/>
                </a:moveTo>
                <a:lnTo>
                  <a:pt x="0" y="489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5304" name="Rectangle 88"/>
          <p:cNvSpPr>
            <a:spLocks noChangeArrowheads="1"/>
          </p:cNvSpPr>
          <p:nvPr/>
        </p:nvSpPr>
        <p:spPr bwMode="auto">
          <a:xfrm>
            <a:off x="5867400" y="4940300"/>
            <a:ext cx="327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８</a:t>
            </a:r>
          </a:p>
        </p:txBody>
      </p:sp>
      <p:sp>
        <p:nvSpPr>
          <p:cNvPr id="265305" name="Rectangle 89"/>
          <p:cNvSpPr>
            <a:spLocks noChangeArrowheads="1"/>
          </p:cNvSpPr>
          <p:nvPr/>
        </p:nvSpPr>
        <p:spPr bwMode="auto">
          <a:xfrm>
            <a:off x="7954963" y="5516563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３</a:t>
            </a:r>
          </a:p>
        </p:txBody>
      </p:sp>
      <p:sp>
        <p:nvSpPr>
          <p:cNvPr id="265306" name="Rectangle 90"/>
          <p:cNvSpPr>
            <a:spLocks noChangeArrowheads="1"/>
          </p:cNvSpPr>
          <p:nvPr/>
        </p:nvSpPr>
        <p:spPr bwMode="auto">
          <a:xfrm>
            <a:off x="7091363" y="544512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２</a:t>
            </a:r>
          </a:p>
        </p:txBody>
      </p:sp>
      <p:sp>
        <p:nvSpPr>
          <p:cNvPr id="265307" name="Rectangle 91"/>
          <p:cNvSpPr>
            <a:spLocks noChangeArrowheads="1"/>
          </p:cNvSpPr>
          <p:nvPr/>
        </p:nvSpPr>
        <p:spPr bwMode="auto">
          <a:xfrm>
            <a:off x="7667625" y="5084763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４</a:t>
            </a:r>
          </a:p>
        </p:txBody>
      </p:sp>
      <p:sp>
        <p:nvSpPr>
          <p:cNvPr id="265308" name="Rectangle 92"/>
          <p:cNvSpPr>
            <a:spLocks noChangeArrowheads="1"/>
          </p:cNvSpPr>
          <p:nvPr/>
        </p:nvSpPr>
        <p:spPr bwMode="auto">
          <a:xfrm>
            <a:off x="6659563" y="5084763"/>
            <a:ext cx="5032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１</a:t>
            </a:r>
          </a:p>
        </p:txBody>
      </p:sp>
      <p:sp>
        <p:nvSpPr>
          <p:cNvPr id="265309" name="Rectangle 93"/>
          <p:cNvSpPr>
            <a:spLocks noChangeArrowheads="1"/>
          </p:cNvSpPr>
          <p:nvPr/>
        </p:nvSpPr>
        <p:spPr bwMode="auto">
          <a:xfrm>
            <a:off x="7307263" y="3932238"/>
            <a:ext cx="382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65310" name="Text Box 94"/>
          <p:cNvSpPr txBox="1">
            <a:spLocks noChangeArrowheads="1"/>
          </p:cNvSpPr>
          <p:nvPr/>
        </p:nvSpPr>
        <p:spPr bwMode="auto">
          <a:xfrm>
            <a:off x="971550" y="3500438"/>
            <a:ext cx="4826000" cy="2946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此人行遍</a:t>
            </a:r>
            <a:r>
              <a:rPr lang="en-US" altLang="zh-CN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时犯了能不走桥就不走桥的错误，因而未能行遍出欧拉回路。当他走到</a:t>
            </a:r>
            <a:r>
              <a:rPr lang="en-US" altLang="zh-CN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zh-CN" altLang="en-US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Ｇ－｛</a:t>
            </a:r>
            <a:r>
              <a:rPr lang="en-US" altLang="zh-CN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zh-CN" altLang="en-US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｝</a:t>
            </a:r>
            <a:r>
              <a:rPr lang="en-US" altLang="zh-CN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,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见右图，此时，</a:t>
            </a:r>
            <a:r>
              <a:rPr lang="en-US" altLang="zh-CN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为该图中的桥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均不是桥。因此，他不该走</a:t>
            </a:r>
            <a:r>
              <a:rPr lang="en-US" altLang="zh-CN" sz="2000" b="1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en-US" altLang="zh-CN" sz="2000" b="1" baseline="-250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/>
              <a:t> 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，而应该走</a:t>
            </a:r>
            <a:r>
              <a:rPr lang="en-US" altLang="zh-CN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。但在行遍</a:t>
            </a:r>
            <a:r>
              <a:rPr lang="en-US" altLang="zh-CN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时，也遇到桥，为什么没有问题呢？</a:t>
            </a:r>
          </a:p>
        </p:txBody>
      </p:sp>
      <p:sp>
        <p:nvSpPr>
          <p:cNvPr id="265311" name="Rectangle 95"/>
          <p:cNvSpPr>
            <a:spLocks noChangeArrowheads="1"/>
          </p:cNvSpPr>
          <p:nvPr/>
        </p:nvSpPr>
        <p:spPr bwMode="auto">
          <a:xfrm>
            <a:off x="7019925" y="2420938"/>
            <a:ext cx="255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</a:p>
        </p:txBody>
      </p:sp>
      <p:sp>
        <p:nvSpPr>
          <p:cNvPr id="265312" name="Rectangle 96"/>
          <p:cNvSpPr>
            <a:spLocks noChangeArrowheads="1"/>
          </p:cNvSpPr>
          <p:nvPr/>
        </p:nvSpPr>
        <p:spPr bwMode="auto">
          <a:xfrm>
            <a:off x="7164388" y="5084763"/>
            <a:ext cx="255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65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652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65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65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65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652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65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652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65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65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65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65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65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65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65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5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1000"/>
                                        <p:tgtEl>
                                          <p:spTgt spid="26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265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2652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2652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65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265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265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65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65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265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265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265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265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6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6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265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265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265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265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71" grpId="0"/>
      <p:bldP spid="265273" grpId="0"/>
      <p:bldP spid="265274" grpId="0"/>
      <p:bldP spid="265275" grpId="0" animBg="1"/>
      <p:bldP spid="265276" grpId="0" animBg="1"/>
      <p:bldP spid="265277" grpId="0" animBg="1"/>
      <p:bldP spid="265278" grpId="0" animBg="1"/>
      <p:bldP spid="265280" grpId="0" animBg="1"/>
      <p:bldP spid="265281" grpId="0" animBg="1"/>
      <p:bldP spid="265289" grpId="0" animBg="1"/>
      <p:bldP spid="265292" grpId="0"/>
      <p:bldP spid="265293" grpId="0"/>
      <p:bldP spid="265295" grpId="0" animBg="1"/>
      <p:bldP spid="265297" grpId="0" animBg="1"/>
      <p:bldP spid="265298" grpId="0" animBg="1"/>
      <p:bldP spid="265299" grpId="0" animBg="1"/>
      <p:bldP spid="265301" grpId="0" animBg="1"/>
      <p:bldP spid="265302" grpId="0" animBg="1"/>
      <p:bldP spid="265303" grpId="0" animBg="1"/>
      <p:bldP spid="265307" grpId="0"/>
      <p:bldP spid="2653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70DC-91D5-4BB3-B94B-D56569B27ACC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7470-D24D-4586-BBD5-B09176F1AB00}" type="slidenum">
              <a:rPr lang="en-US" altLang="zh-CN"/>
              <a:pPr/>
              <a:t>35</a:t>
            </a:fld>
            <a:r>
              <a:rPr lang="en-US" altLang="zh-CN"/>
              <a:t>/98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中国邮递员问题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2701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40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山东师范大学，管梅谷先生</a:t>
            </a:r>
            <a:r>
              <a:rPr lang="en-US" altLang="zh-CN" sz="240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1962</a:t>
            </a:r>
            <a:r>
              <a:rPr lang="zh-CN" altLang="en-US" sz="240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提出并解决。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（</a:t>
            </a:r>
            <a:r>
              <a:rPr lang="zh-CN" altLang="en-US" sz="2400" dirty="0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参考文献：</a:t>
            </a:r>
            <a:r>
              <a:rPr lang="en-US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1962</a:t>
            </a: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（数学通报）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81.10,P</a:t>
            </a:r>
            <a:r>
              <a:rPr lang="en-US" altLang="zh-CN" sz="2400" baseline="-250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电子技术应用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&gt;,81.5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一个邮递员从邮局出发，在其分管的投递区域内走遍所有的街道把邮件送到每个收件人手中，最后又回到邮局，要走怎样的线路使全程最短。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dirty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6011863" y="3789363"/>
          <a:ext cx="296862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7" name="Visio" r:id="rId3" imgW="5477256" imgH="5054727" progId="Visio.Drawing.11">
                  <p:embed/>
                </p:oleObj>
              </mc:Choice>
              <mc:Fallback>
                <p:oleObj name="Visio" r:id="rId3" imgW="5477256" imgH="505472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789363"/>
                        <a:ext cx="296862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1331913" y="4292600"/>
            <a:ext cx="45354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CC"/>
                </a:solidFill>
                <a:ea typeface="黑体" pitchFamily="2" charset="-122"/>
              </a:rPr>
              <a:t>这个问题用图来表示：街道为图的边，街道交叉口为图的结点，问题就是要从这样一个图中找出一条</a:t>
            </a:r>
            <a:r>
              <a:rPr lang="zh-CN" altLang="en-US" b="1">
                <a:solidFill>
                  <a:srgbClr val="FF00FF"/>
                </a:solidFill>
                <a:ea typeface="黑体" pitchFamily="2" charset="-122"/>
              </a:rPr>
              <a:t>至少包含每条边一次的总长最短的回路</a:t>
            </a:r>
            <a:r>
              <a:rPr lang="zh-CN" altLang="en-US" b="1"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2F88-2AAF-4D02-8946-9EABBF5124D1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728C-A751-46C3-8A4F-0BD57A77AC2E}" type="slidenum">
              <a:rPr lang="en-US" altLang="zh-CN"/>
              <a:pPr/>
              <a:t>36</a:t>
            </a:fld>
            <a:r>
              <a:rPr lang="en-US" altLang="zh-CN"/>
              <a:t>/98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492375"/>
            <a:ext cx="7897812" cy="1679575"/>
          </a:xfrm>
        </p:spPr>
        <p:txBody>
          <a:bodyPr/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对此，管梅谷曾证明，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若图的边数为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，则所求回路的长度最小是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，最多不超过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2m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，并且每条边在其中最多出现两次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。中国邮递员问题，一般为在带权连通图中找一条包括全部边的且权最小的回路。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403350" y="4508500"/>
            <a:ext cx="7561263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这个问题有着有效的解决办法，其中最直观的方法之一是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把图中的某些边复制成两条边，然后在所求图中找一条欧拉回路。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        中国邮递员问题是运筹学中一个典型的优化问题。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1042988" y="1052513"/>
            <a:ext cx="79216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ea typeface="黑体" pitchFamily="2" charset="-122"/>
              </a:rPr>
              <a:t>             </a:t>
            </a:r>
            <a:r>
              <a:rPr lang="zh-CN" altLang="en-US" b="1">
                <a:solidFill>
                  <a:srgbClr val="0033CC"/>
                </a:solidFill>
                <a:ea typeface="黑体" pitchFamily="2" charset="-122"/>
              </a:rPr>
              <a:t>显然，当这个图是欧拉图时，任何一条欧拉回路都符合要求；当这个图不是欧拉图时，所求回路必然要重复通过某些边。</a:t>
            </a:r>
            <a:endParaRPr lang="zh-CN" altLang="en-US" b="1">
              <a:ea typeface="黑体" pitchFamily="2" charset="-122"/>
            </a:endParaRPr>
          </a:p>
        </p:txBody>
      </p:sp>
      <p:sp>
        <p:nvSpPr>
          <p:cNvPr id="267270" name="AutoShape 6"/>
          <p:cNvSpPr>
            <a:spLocks noChangeArrowheads="1"/>
          </p:cNvSpPr>
          <p:nvPr/>
        </p:nvSpPr>
        <p:spPr bwMode="auto">
          <a:xfrm>
            <a:off x="5508625" y="3789363"/>
            <a:ext cx="3529013" cy="574675"/>
          </a:xfrm>
          <a:prstGeom prst="wedgeRoundRectCallout">
            <a:avLst>
              <a:gd name="adj1" fmla="val -56255"/>
              <a:gd name="adj2" fmla="val 16519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  <a:ea typeface="隶书" pitchFamily="49" charset="-122"/>
              </a:rPr>
              <a:t>关键是：复制哪些边？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997B-8513-42E8-A60A-8B6893351213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7D-460F-46C1-B4DC-5E2E9F0CA2AF}" type="slidenum">
              <a:rPr lang="en-US" altLang="zh-CN"/>
              <a:pPr/>
              <a:t>37</a:t>
            </a:fld>
            <a:r>
              <a:rPr lang="en-US" altLang="zh-CN"/>
              <a:t>/98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052513"/>
            <a:ext cx="7620000" cy="5480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）若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不含奇数度结点，则任一欧拉回路就是问题的解决。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）若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含有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2K(</a:t>
            </a:r>
            <a:r>
              <a:rPr lang="en-US" altLang="zh-CN" sz="24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K&gt;0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个奇数度结点，则</a:t>
            </a:r>
            <a:r>
              <a:rPr lang="zh-CN" altLang="en-US" sz="24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先求出其中任何两点间的最短路径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，然后再在这些路径之中找出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条路径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Times New Roman"/>
                <a:ea typeface="黑体" pitchFamily="2" charset="-122"/>
              </a:rPr>
              <a:t>…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，使得满足以下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条件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①任何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i≠j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）没有相同的起点和终点。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    ②在所满足①的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条最短路径的集合中，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CC"/>
                </a:solidFill>
                <a:latin typeface="Times New Roman"/>
                <a:ea typeface="黑体" pitchFamily="2" charset="-122"/>
              </a:rPr>
              <a:t>…</a:t>
            </a:r>
            <a:r>
              <a:rPr lang="en-US" altLang="zh-CN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4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的长度总和最短。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）根据（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）中求出的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条最短道路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latin typeface="Times New Roman"/>
                <a:ea typeface="黑体" pitchFamily="2" charset="-122"/>
              </a:rPr>
              <a:t>…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，在原图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中复制所有出现的在这条道路上的边，设所得之图为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en-US"/>
              <a:t>′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）构造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en-US">
                <a:solidFill>
                  <a:srgbClr val="FF0000"/>
                </a:solidFill>
              </a:rPr>
              <a:t>′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的欧拉回路，即得中国邮递员问题的解。 </a:t>
            </a:r>
          </a:p>
        </p:txBody>
      </p:sp>
      <p:sp>
        <p:nvSpPr>
          <p:cNvPr id="268292" name="AutoShape 4"/>
          <p:cNvSpPr>
            <a:spLocks noChangeArrowheads="1"/>
          </p:cNvSpPr>
          <p:nvPr/>
        </p:nvSpPr>
        <p:spPr bwMode="auto">
          <a:xfrm>
            <a:off x="4787900" y="2276475"/>
            <a:ext cx="2808288" cy="1368425"/>
          </a:xfrm>
          <a:prstGeom prst="cloudCallout">
            <a:avLst>
              <a:gd name="adj1" fmla="val -41972"/>
              <a:gd name="adj2" fmla="val 66819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隶书" pitchFamily="49" charset="-122"/>
              </a:rPr>
              <a:t>找出需复制的边</a:t>
            </a: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3779838" y="1484313"/>
            <a:ext cx="5184775" cy="360362"/>
          </a:xfrm>
          <a:prstGeom prst="wedgeRoundRectCallout">
            <a:avLst>
              <a:gd name="adj1" fmla="val -57074"/>
              <a:gd name="adj2" fmla="val 126213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</a:rPr>
              <a:t>连通图中，奇数度结点的个数必为偶数个。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2" grpId="1" animBg="1"/>
      <p:bldP spid="268293" grpId="0" animBg="1"/>
      <p:bldP spid="26829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B7B3-52D3-412D-A969-0867A38930A1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4478-580C-4777-994C-4903484C8558}" type="slidenum">
              <a:rPr lang="en-US" altLang="zh-CN"/>
              <a:pPr/>
              <a:t>38</a:t>
            </a:fld>
            <a:r>
              <a:rPr lang="en-US" altLang="zh-CN"/>
              <a:t>/98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13.6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052513"/>
            <a:ext cx="5400675" cy="5294312"/>
          </a:xfrm>
        </p:spPr>
        <p:txBody>
          <a:bodyPr/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因为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含有奇数度结点，所以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中有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2K=4(</a:t>
            </a:r>
            <a:r>
              <a:rPr lang="en-US" altLang="zh-CN" sz="24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K=2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个奇结点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  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 这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点间的距离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 d(V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)=3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 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)=5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 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)=4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 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)=2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)=3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 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d(V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,V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)=4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各路径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:V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(3),V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(4)</a:t>
            </a:r>
            <a:r>
              <a:rPr lang="en-US" altLang="zh-CN" sz="240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—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7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      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(5),V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(3)</a:t>
            </a:r>
            <a:r>
              <a:rPr lang="en-US" altLang="zh-CN" sz="2400">
                <a:solidFill>
                  <a:srgbClr val="0033CC"/>
                </a:solidFill>
              </a:rPr>
              <a:t>—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8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      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(4),V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(2)</a:t>
            </a:r>
            <a:r>
              <a:rPr lang="en-US" altLang="zh-CN" sz="2400">
                <a:solidFill>
                  <a:srgbClr val="0033CC"/>
                </a:solidFill>
              </a:rPr>
              <a:t>—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∴</a:t>
            </a:r>
            <a:r>
              <a:rPr lang="zh-CN" altLang="en-US" sz="240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两条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长度最短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=V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,P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=V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400" baseline="-25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构造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2400">
                <a:solidFill>
                  <a:srgbClr val="0033CC"/>
                </a:solidFill>
                <a:latin typeface="Times New Roman"/>
                <a:ea typeface="黑体" pitchFamily="2" charset="-122"/>
              </a:rPr>
              <a:t>’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的任一</a:t>
            </a: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图就是中国邮递员问题的解。 </a:t>
            </a: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6227763" y="1052513"/>
          <a:ext cx="2665412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3" name="Visio" r:id="rId3" imgW="3328035" imgH="3281553" progId="Visio.Drawing.11">
                  <p:embed/>
                </p:oleObj>
              </mc:Choice>
              <mc:Fallback>
                <p:oleObj name="Visio" r:id="rId3" imgW="3328035" imgH="328155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052513"/>
                        <a:ext cx="2665412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6227763" y="3716338"/>
          <a:ext cx="2751137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4" name="Visio" r:id="rId5" imgW="3466719" imgH="3309366" progId="Visio.Drawing.11">
                  <p:embed/>
                </p:oleObj>
              </mc:Choice>
              <mc:Fallback>
                <p:oleObj name="Visio" r:id="rId5" imgW="3466719" imgH="330936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716338"/>
                        <a:ext cx="2751137" cy="271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6156325" y="5876925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CC00CC"/>
                </a:solidFill>
              </a:rPr>
              <a:t>G′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6227763" y="31416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CC00CC"/>
                </a:solidFill>
              </a:rPr>
              <a:t>G</a:t>
            </a:r>
          </a:p>
        </p:txBody>
      </p:sp>
      <p:sp>
        <p:nvSpPr>
          <p:cNvPr id="269320" name="AutoShape 8"/>
          <p:cNvSpPr>
            <a:spLocks noChangeArrowheads="1"/>
          </p:cNvSpPr>
          <p:nvPr/>
        </p:nvSpPr>
        <p:spPr bwMode="auto">
          <a:xfrm>
            <a:off x="5580063" y="3573463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/>
      <p:bldP spid="2693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34E-2CB1-42AB-B7F3-D864746CCD54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DAF-0840-40C2-9B55-823BC82C1B42}" type="slidenum">
              <a:rPr lang="en-US" altLang="zh-CN"/>
              <a:pPr/>
              <a:t>39</a:t>
            </a:fld>
            <a:r>
              <a:rPr lang="en-US" altLang="zh-CN"/>
              <a:t>/98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Euler</a:t>
            </a:r>
            <a:r>
              <a:rPr lang="zh-CN" altLang="en-US">
                <a:solidFill>
                  <a:srgbClr val="FF0000"/>
                </a:solidFill>
              </a:rPr>
              <a:t>图的应用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1066800" y="1166813"/>
            <a:ext cx="7250113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模数转换问题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：设有旋转鼓轮其表面被等分成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个部分，如图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所示。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116013" y="2276475"/>
            <a:ext cx="5040312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其中每一部分分别用绝缘体或导体组成，绝缘体部分给出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信号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导体部分给出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信号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，在图中阴影部分表示导体，空白部分表示绝缘体，根据鼓轮的位置，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触点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将得到信息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1101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，如果鼓轮沿顺时针方向旋转一个部分，触点将有信息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1010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问鼓轮上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个部分怎样安排导体及绝缘体，才能使鼓轮每旋转一个部分，四个触点能得到一组不同的四位二进制数信息。</a:t>
            </a:r>
          </a:p>
        </p:txBody>
      </p:sp>
      <p:graphicFrame>
        <p:nvGraphicFramePr>
          <p:cNvPr id="270341" name="Object 5"/>
          <p:cNvGraphicFramePr>
            <a:graphicFrameLocks noChangeAspect="1"/>
          </p:cNvGraphicFramePr>
          <p:nvPr/>
        </p:nvGraphicFramePr>
        <p:xfrm>
          <a:off x="6156325" y="2492375"/>
          <a:ext cx="273685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4" name="Image" r:id="rId3" imgW="2501587" imgH="1777778" progId="Photoshop.Image.7">
                  <p:embed/>
                </p:oleObj>
              </mc:Choice>
              <mc:Fallback>
                <p:oleObj name="Image" r:id="rId3" imgW="2501587" imgH="1777778" progId="Photoshop.Image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492375"/>
                        <a:ext cx="2736850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6877050" y="443706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  <p:bldP spid="2703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05F4-C844-4EC9-95DB-89983398993D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8ECE-C9A6-4FFC-BEA2-BE7F6FAA7405}" type="slidenum">
              <a:rPr lang="en-US" altLang="zh-CN"/>
              <a:pPr/>
              <a:t>4</a:t>
            </a:fld>
            <a:r>
              <a:rPr lang="en-US" altLang="zh-CN"/>
              <a:t>/98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主要内容</a:t>
            </a:r>
            <a:r>
              <a:rPr lang="en-US" altLang="zh-CN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12875"/>
            <a:ext cx="7620000" cy="3748088"/>
          </a:xfrm>
        </p:spPr>
        <p:txBody>
          <a:bodyPr/>
          <a:lstStyle/>
          <a:p>
            <a:pPr marL="533400" indent="-533400">
              <a:lnSpc>
                <a:spcPct val="140000"/>
              </a:lnSpc>
              <a:buClr>
                <a:srgbClr val="FF0000"/>
              </a:buClr>
              <a:buFont typeface="Wingdings" pitchFamily="2" charset="2"/>
              <a:buAutoNum type="arabicPeriod" startAt="2"/>
            </a:pP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哈密顿图及其应用：</a:t>
            </a:r>
          </a:p>
          <a:p>
            <a:pPr marL="533400" indent="-533400">
              <a:lnSpc>
                <a:spcPct val="140000"/>
              </a:lnSpc>
              <a:buClr>
                <a:srgbClr val="CC00CC"/>
              </a:buClr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哈密顿道路（圈 ）的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marL="533400" indent="-533400">
              <a:lnSpc>
                <a:spcPct val="140000"/>
              </a:lnSpc>
              <a:buClr>
                <a:srgbClr val="CC00CC"/>
              </a:buClr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是哈密顿图的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必要条件</a:t>
            </a:r>
          </a:p>
          <a:p>
            <a:pPr marL="533400" indent="-533400">
              <a:lnSpc>
                <a:spcPct val="140000"/>
              </a:lnSpc>
              <a:buClr>
                <a:srgbClr val="CC00CC"/>
              </a:buClr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是哈密顿图的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充分条件</a:t>
            </a:r>
          </a:p>
          <a:p>
            <a:pPr marL="533400" indent="-533400">
              <a:lnSpc>
                <a:spcPct val="140000"/>
              </a:lnSpc>
              <a:buClr>
                <a:srgbClr val="CC00CC"/>
              </a:buClr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是哈密顿图的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充要条件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endParaRPr kumimoji="0" lang="zh-CN" altLang="en-US" dirty="0">
              <a:solidFill>
                <a:srgbClr val="CC00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140000"/>
              </a:lnSpc>
              <a:buClr>
                <a:srgbClr val="CC00CC"/>
              </a:buClr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哈密顿图</a:t>
            </a:r>
            <a:r>
              <a:rPr kumimoji="0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的应用</a:t>
            </a:r>
            <a:r>
              <a:rPr kumimoji="0"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推销商问题</a:t>
            </a:r>
            <a:r>
              <a:rPr kumimoji="0"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>
              <a:solidFill>
                <a:srgbClr val="CC00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81D7-80E7-422B-8FD4-1765FC90F2D8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8542-E281-4A16-B9C2-F9E58AF22A33}" type="slidenum">
              <a:rPr lang="en-US" altLang="zh-CN"/>
              <a:pPr/>
              <a:t>40</a:t>
            </a:fld>
            <a:r>
              <a:rPr lang="en-US" altLang="zh-CN"/>
              <a:t>/98</a:t>
            </a:r>
          </a:p>
        </p:txBody>
      </p:sp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1066800" y="1166813"/>
            <a:ext cx="37338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设有一个</a:t>
            </a:r>
            <a:r>
              <a:rPr lang="zh-CN" altLang="en-US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八个结点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的有向图（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），其结点分别记为三位二进制数</a:t>
            </a:r>
            <a:r>
              <a:rPr lang="en-US" altLang="zh-CN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{000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001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010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011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100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101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110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111}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，设</a:t>
            </a:r>
            <a:r>
              <a:rPr lang="en-US" altLang="zh-CN" b="1" dirty="0" err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 err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∈{0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1&gt;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从结点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可引出两条有向边，其终点分别是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以及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。该两条边分别记为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baseline="-2500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aphicFrame>
        <p:nvGraphicFramePr>
          <p:cNvPr id="271363" name="Object 3"/>
          <p:cNvGraphicFramePr>
            <a:graphicFrameLocks noChangeAspect="1"/>
          </p:cNvGraphicFramePr>
          <p:nvPr/>
        </p:nvGraphicFramePr>
        <p:xfrm>
          <a:off x="5076825" y="1412875"/>
          <a:ext cx="379730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9" name="Image" r:id="rId3" imgW="4571429" imgH="4711111" progId="Photoshop.Image.7">
                  <p:embed/>
                </p:oleObj>
              </mc:Choice>
              <mc:Fallback>
                <p:oleObj name="Image" r:id="rId3" imgW="4571429" imgH="4711111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12875"/>
                        <a:ext cx="3797300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6732588" y="594995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136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70844" y="4283973"/>
              <a:ext cx="476250" cy="1587"/>
            </p14:xfrm>
          </p:contentPart>
        </mc:Choice>
        <mc:Fallback xmlns="">
          <p:pic>
            <p:nvPicPr>
              <p:cNvPr id="27136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1485" y="4242711"/>
                <a:ext cx="494969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13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3031" y="5085184"/>
              <a:ext cx="515938" cy="1587"/>
            </p14:xfrm>
          </p:contentPart>
        </mc:Choice>
        <mc:Fallback xmlns="">
          <p:pic>
            <p:nvPicPr>
              <p:cNvPr id="2713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3670" y="5043922"/>
                <a:ext cx="534660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136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91880" y="4653136"/>
              <a:ext cx="515938" cy="15875"/>
            </p14:xfrm>
          </p:contentPart>
        </mc:Choice>
        <mc:Fallback xmlns="">
          <p:pic>
            <p:nvPicPr>
              <p:cNvPr id="27136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2519" y="4643964"/>
                <a:ext cx="534660" cy="3421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5A5-07C5-4981-9637-18FE5D30A1E7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0BCC-4B65-4DDD-BDDA-0730A3570F9E}" type="slidenum">
              <a:rPr lang="en-US" altLang="zh-CN"/>
              <a:pPr/>
              <a:t>41</a:t>
            </a:fld>
            <a:r>
              <a:rPr lang="en-US" altLang="zh-CN"/>
              <a:t>/98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1116013" y="1052513"/>
            <a:ext cx="76200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按照上述方法，对于八个结点的有向图共有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条边，在这种图的任一条路中，其邻接的边必是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的形式，即是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第一条边标号的后三位数与第二条边标号的头三位数相同。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因为图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条边被记成不同的二进制数，可见前述鼓轮转动所得到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个不同位置触点上的二进制信息，即对应于图中的一条欧拉回路，由回路中每条边对应码的第一个符号构成的循环序列就是所求结果。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如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是一条欧拉回路，这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个二进制数可写成对应的二进制数序列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0000100110101111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。把这个序列排成环状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即与所求的鼓轮相对应。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D22-53CE-47FE-B6DB-06452E902208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46E4-2FD6-4BDB-A022-7D84D803DAA4}" type="slidenum">
              <a:rPr lang="en-US" altLang="zh-CN"/>
              <a:pPr/>
              <a:t>42</a:t>
            </a:fld>
            <a:r>
              <a:rPr lang="en-US" altLang="zh-CN"/>
              <a:t>/98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1116013" y="1052513"/>
            <a:ext cx="76200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按照上述方法，对于八个结点的有向图共有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条边，在这种图的任一条路中，其邻接的边必是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的形式，即是第一条边标号的后三位数与第二条边标号的头三位数相同。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因为图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条边被记成不同的二进制数，可见前述鼓轮转动所得到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个不同位置触点上的二进制信息，即对应于图中的一条欧拉回路，由回路中每条边对应码的第一个符号构成的循环序列就是所求结果。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是一条欧拉回路，这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个二进制数可写成对应的二进制数序列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0000100110101111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。把这个序列排成环状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即与所求的鼓轮相对应。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1ED4-24F6-4EFF-AC87-F845F7C0FC9E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0E2-6A00-4EEB-9BA8-6C66F3582ADD}" type="slidenum">
              <a:rPr lang="en-US" altLang="zh-CN"/>
              <a:pPr/>
              <a:t>43</a:t>
            </a:fld>
            <a:r>
              <a:rPr lang="en-US" altLang="zh-CN"/>
              <a:t>/98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1116013" y="1052513"/>
            <a:ext cx="76200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按照上述方法，对于八个结点的有向图共有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条边，在这种图的任一条路中，其邻接的边必是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的形式，即是第一条边标号的后三位数与第二条边标号的头三位数相同。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因为图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条边被记成不同的二进制数，可见前述鼓轮转动所得到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个不同位置触点上的二进制信息，即对应于图中的一条欧拉回路，由回路中每条边对应码的第一个符号构成的循环序列就是所求结果。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是一条欧拉回路，这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个二进制数可写成对应的二进制数序列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0000100110101111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。把这个序列排成环状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即与所求的鼓轮相对应。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78C-643D-45F7-A116-754FFF1A0D7C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8EB8-2D01-49C7-BA3E-3767A3258099}" type="slidenum">
              <a:rPr lang="en-US" altLang="zh-CN"/>
              <a:pPr/>
              <a:t>44</a:t>
            </a:fld>
            <a:r>
              <a:rPr lang="en-US" altLang="zh-CN"/>
              <a:t>/98</a:t>
            </a: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777320"/>
          </a:xfrm>
        </p:spPr>
        <p:txBody>
          <a:bodyPr/>
          <a:lstStyle/>
          <a:p>
            <a:r>
              <a:rPr lang="en-US" altLang="zh-CN" sz="4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z="4400" baseline="-25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173</a:t>
            </a:r>
            <a:r>
              <a:rPr lang="en-US" altLang="zh-CN" sz="4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4400" dirty="0" smtClean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2,5</a:t>
            </a:r>
            <a:endParaRPr lang="en-US" altLang="zh-CN" sz="4400" baseline="-25000" dirty="0">
              <a:solidFill>
                <a:srgbClr val="FF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动作按钮: 后退或前一项 1">
            <a:hlinkClick r:id="rId2" action="ppaction://hlinksldjump" highlightClick="1"/>
          </p:cNvPr>
          <p:cNvSpPr/>
          <p:nvPr/>
        </p:nvSpPr>
        <p:spPr bwMode="auto">
          <a:xfrm>
            <a:off x="6084168" y="5301208"/>
            <a:ext cx="1224136" cy="720080"/>
          </a:xfrm>
          <a:prstGeom prst="actionButtonBackPrevio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1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E17-739F-43AC-9BA9-FAFE2DABD05C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4BA9-49FF-4530-95F8-307CAC688630}" type="slidenum">
              <a:rPr lang="en-US" altLang="zh-CN"/>
              <a:pPr/>
              <a:t>45</a:t>
            </a:fld>
            <a:r>
              <a:rPr lang="en-US" altLang="zh-CN"/>
              <a:t>/98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哈密顿图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1116013" y="1052513"/>
            <a:ext cx="2743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rgbClr val="FF33CC"/>
                </a:solidFill>
              </a:rPr>
              <a:t>周游世界问题</a:t>
            </a:r>
            <a:endParaRPr lang="zh-CN" altLang="en-US" sz="2000" b="1">
              <a:solidFill>
                <a:srgbClr val="FF33CC"/>
              </a:solidFill>
            </a:endParaRP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042988" y="1700213"/>
            <a:ext cx="446563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 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1857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59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）年爱尔兰数学家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W.R.Hamilton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给他朋友的一封信中，首先谈到关于十二面体的一个数学游戏：将左图中的每个结点看成一个城市，联结两个结点的边看成是交通线，他的问题就是能不能找到旅行路线，沿着交通线经过每个城市恰好一次，再回到原来的出发地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? 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他把这个问题称为周游世界问题。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277509" name="Group 5"/>
          <p:cNvGrpSpPr>
            <a:grpSpLocks/>
          </p:cNvGrpSpPr>
          <p:nvPr/>
        </p:nvGrpSpPr>
        <p:grpSpPr bwMode="auto">
          <a:xfrm>
            <a:off x="5580063" y="1628775"/>
            <a:ext cx="3240087" cy="2997200"/>
            <a:chOff x="2066" y="778"/>
            <a:chExt cx="2638" cy="2186"/>
          </a:xfrm>
        </p:grpSpPr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2066" y="1594"/>
              <a:ext cx="141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3315" y="778"/>
              <a:ext cx="141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2</a:t>
              </a:r>
            </a:p>
          </p:txBody>
        </p:sp>
        <p:sp>
          <p:nvSpPr>
            <p:cNvPr id="277512" name="Rectangle 8"/>
            <p:cNvSpPr>
              <a:spLocks noChangeArrowheads="1"/>
            </p:cNvSpPr>
            <p:nvPr/>
          </p:nvSpPr>
          <p:spPr bwMode="auto">
            <a:xfrm>
              <a:off x="4563" y="1594"/>
              <a:ext cx="141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3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4082" y="1883"/>
              <a:ext cx="141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4</a:t>
              </a: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3986" y="2074"/>
              <a:ext cx="14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5</a:t>
              </a:r>
            </a:p>
          </p:txBody>
        </p:sp>
        <p:sp>
          <p:nvSpPr>
            <p:cNvPr id="277515" name="Rectangle 11"/>
            <p:cNvSpPr>
              <a:spLocks noChangeArrowheads="1"/>
            </p:cNvSpPr>
            <p:nvPr/>
          </p:nvSpPr>
          <p:spPr bwMode="auto">
            <a:xfrm>
              <a:off x="3940" y="2363"/>
              <a:ext cx="14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6</a:t>
              </a:r>
            </a:p>
          </p:txBody>
        </p:sp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4129" y="2696"/>
              <a:ext cx="144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7</a:t>
              </a:r>
            </a:p>
          </p:txBody>
        </p:sp>
        <p:sp>
          <p:nvSpPr>
            <p:cNvPr id="277517" name="Rectangle 13"/>
            <p:cNvSpPr>
              <a:spLocks noChangeArrowheads="1"/>
            </p:cNvSpPr>
            <p:nvPr/>
          </p:nvSpPr>
          <p:spPr bwMode="auto">
            <a:xfrm>
              <a:off x="2501" y="2698"/>
              <a:ext cx="141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8</a:t>
              </a:r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2881" y="2507"/>
              <a:ext cx="14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9</a:t>
              </a:r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3218" y="2457"/>
              <a:ext cx="28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10</a:t>
              </a:r>
            </a:p>
          </p:txBody>
        </p:sp>
        <p:sp>
          <p:nvSpPr>
            <p:cNvPr id="277520" name="Rectangle 16"/>
            <p:cNvSpPr>
              <a:spLocks noChangeArrowheads="1"/>
            </p:cNvSpPr>
            <p:nvPr/>
          </p:nvSpPr>
          <p:spPr bwMode="auto">
            <a:xfrm>
              <a:off x="3361" y="2122"/>
              <a:ext cx="287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11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3555" y="1834"/>
              <a:ext cx="28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12</a:t>
              </a: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3315" y="1547"/>
              <a:ext cx="287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13</a:t>
              </a:r>
            </a:p>
          </p:txBody>
        </p:sp>
        <p:sp>
          <p:nvSpPr>
            <p:cNvPr id="277523" name="Rectangle 19"/>
            <p:cNvSpPr>
              <a:spLocks noChangeArrowheads="1"/>
            </p:cNvSpPr>
            <p:nvPr/>
          </p:nvSpPr>
          <p:spPr bwMode="auto">
            <a:xfrm>
              <a:off x="3700" y="1460"/>
              <a:ext cx="28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14</a:t>
              </a:r>
            </a:p>
          </p:txBody>
        </p:sp>
        <p:sp>
          <p:nvSpPr>
            <p:cNvPr id="277524" name="Rectangle 20"/>
            <p:cNvSpPr>
              <a:spLocks noChangeArrowheads="1"/>
            </p:cNvSpPr>
            <p:nvPr/>
          </p:nvSpPr>
          <p:spPr bwMode="auto">
            <a:xfrm>
              <a:off x="3413" y="116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15</a:t>
              </a:r>
            </a:p>
          </p:txBody>
        </p:sp>
        <p:sp>
          <p:nvSpPr>
            <p:cNvPr id="277525" name="Rectangle 21"/>
            <p:cNvSpPr>
              <a:spLocks noChangeArrowheads="1"/>
            </p:cNvSpPr>
            <p:nvPr/>
          </p:nvSpPr>
          <p:spPr bwMode="auto">
            <a:xfrm>
              <a:off x="2930" y="1356"/>
              <a:ext cx="287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16</a:t>
              </a:r>
            </a:p>
          </p:txBody>
        </p:sp>
        <p:sp>
          <p:nvSpPr>
            <p:cNvPr id="277526" name="Rectangle 22"/>
            <p:cNvSpPr>
              <a:spLocks noChangeArrowheads="1"/>
            </p:cNvSpPr>
            <p:nvPr/>
          </p:nvSpPr>
          <p:spPr bwMode="auto">
            <a:xfrm>
              <a:off x="2918" y="1703"/>
              <a:ext cx="28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17</a:t>
              </a:r>
            </a:p>
          </p:txBody>
        </p:sp>
        <p:sp>
          <p:nvSpPr>
            <p:cNvPr id="277527" name="Rectangle 23"/>
            <p:cNvSpPr>
              <a:spLocks noChangeArrowheads="1"/>
            </p:cNvSpPr>
            <p:nvPr/>
          </p:nvSpPr>
          <p:spPr bwMode="auto">
            <a:xfrm>
              <a:off x="2994" y="207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18</a:t>
              </a:r>
            </a:p>
          </p:txBody>
        </p:sp>
        <p:sp>
          <p:nvSpPr>
            <p:cNvPr id="277528" name="Rectangle 24"/>
            <p:cNvSpPr>
              <a:spLocks noChangeArrowheads="1"/>
            </p:cNvSpPr>
            <p:nvPr/>
          </p:nvSpPr>
          <p:spPr bwMode="auto">
            <a:xfrm>
              <a:off x="2596" y="2172"/>
              <a:ext cx="28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19</a:t>
              </a:r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>
              <a:off x="2501" y="1737"/>
              <a:ext cx="284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20</a:t>
              </a:r>
            </a:p>
          </p:txBody>
        </p:sp>
        <p:sp>
          <p:nvSpPr>
            <p:cNvPr id="277530" name="Line 26"/>
            <p:cNvSpPr>
              <a:spLocks noChangeShapeType="1"/>
            </p:cNvSpPr>
            <p:nvPr/>
          </p:nvSpPr>
          <p:spPr bwMode="auto">
            <a:xfrm flipV="1">
              <a:off x="2353" y="1065"/>
              <a:ext cx="959" cy="62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1" name="Line 27"/>
            <p:cNvSpPr>
              <a:spLocks noChangeShapeType="1"/>
            </p:cNvSpPr>
            <p:nvPr/>
          </p:nvSpPr>
          <p:spPr bwMode="auto">
            <a:xfrm>
              <a:off x="3410" y="1066"/>
              <a:ext cx="960" cy="62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2" name="Line 28"/>
            <p:cNvSpPr>
              <a:spLocks noChangeShapeType="1"/>
            </p:cNvSpPr>
            <p:nvPr/>
          </p:nvSpPr>
          <p:spPr bwMode="auto">
            <a:xfrm flipH="1">
              <a:off x="4034" y="1738"/>
              <a:ext cx="384" cy="10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3" name="Line 29"/>
            <p:cNvSpPr>
              <a:spLocks noChangeShapeType="1"/>
            </p:cNvSpPr>
            <p:nvPr/>
          </p:nvSpPr>
          <p:spPr bwMode="auto">
            <a:xfrm>
              <a:off x="2738" y="2794"/>
              <a:ext cx="124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4" name="Line 30"/>
            <p:cNvSpPr>
              <a:spLocks noChangeShapeType="1"/>
            </p:cNvSpPr>
            <p:nvPr/>
          </p:nvSpPr>
          <p:spPr bwMode="auto">
            <a:xfrm>
              <a:off x="2306" y="1738"/>
              <a:ext cx="384" cy="100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5" name="Line 31"/>
            <p:cNvSpPr>
              <a:spLocks noChangeShapeType="1"/>
            </p:cNvSpPr>
            <p:nvPr/>
          </p:nvSpPr>
          <p:spPr bwMode="auto">
            <a:xfrm>
              <a:off x="2354" y="1738"/>
              <a:ext cx="3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6" name="Line 32"/>
            <p:cNvSpPr>
              <a:spLocks noChangeShapeType="1"/>
            </p:cNvSpPr>
            <p:nvPr/>
          </p:nvSpPr>
          <p:spPr bwMode="auto">
            <a:xfrm>
              <a:off x="3362" y="1066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7" name="Line 33"/>
            <p:cNvSpPr>
              <a:spLocks noChangeShapeType="1"/>
            </p:cNvSpPr>
            <p:nvPr/>
          </p:nvSpPr>
          <p:spPr bwMode="auto">
            <a:xfrm>
              <a:off x="3842" y="2554"/>
              <a:ext cx="144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8" name="Line 34"/>
            <p:cNvSpPr>
              <a:spLocks noChangeShapeType="1"/>
            </p:cNvSpPr>
            <p:nvPr/>
          </p:nvSpPr>
          <p:spPr bwMode="auto">
            <a:xfrm flipV="1">
              <a:off x="4082" y="1738"/>
              <a:ext cx="336" cy="9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9" name="Line 35"/>
            <p:cNvSpPr>
              <a:spLocks noChangeShapeType="1"/>
            </p:cNvSpPr>
            <p:nvPr/>
          </p:nvSpPr>
          <p:spPr bwMode="auto">
            <a:xfrm flipH="1">
              <a:off x="3890" y="1882"/>
              <a:ext cx="144" cy="2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0" name="Line 36"/>
            <p:cNvSpPr>
              <a:spLocks noChangeShapeType="1"/>
            </p:cNvSpPr>
            <p:nvPr/>
          </p:nvSpPr>
          <p:spPr bwMode="auto">
            <a:xfrm>
              <a:off x="3554" y="2050"/>
              <a:ext cx="384" cy="9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1" name="Line 37"/>
            <p:cNvSpPr>
              <a:spLocks noChangeShapeType="1"/>
            </p:cNvSpPr>
            <p:nvPr/>
          </p:nvSpPr>
          <p:spPr bwMode="auto">
            <a:xfrm flipH="1">
              <a:off x="3854" y="2170"/>
              <a:ext cx="48" cy="3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2" name="Line 38"/>
            <p:cNvSpPr>
              <a:spLocks noChangeShapeType="1"/>
            </p:cNvSpPr>
            <p:nvPr/>
          </p:nvSpPr>
          <p:spPr bwMode="auto">
            <a:xfrm>
              <a:off x="3314" y="2446"/>
              <a:ext cx="528" cy="12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3" name="Line 39"/>
            <p:cNvSpPr>
              <a:spLocks noChangeShapeType="1"/>
            </p:cNvSpPr>
            <p:nvPr/>
          </p:nvSpPr>
          <p:spPr bwMode="auto">
            <a:xfrm flipH="1">
              <a:off x="2738" y="2506"/>
              <a:ext cx="144" cy="2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4" name="Line 40"/>
            <p:cNvSpPr>
              <a:spLocks noChangeShapeType="1"/>
            </p:cNvSpPr>
            <p:nvPr/>
          </p:nvSpPr>
          <p:spPr bwMode="auto">
            <a:xfrm flipV="1">
              <a:off x="2930" y="2458"/>
              <a:ext cx="384" cy="4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5" name="Line 41"/>
            <p:cNvSpPr>
              <a:spLocks noChangeShapeType="1"/>
            </p:cNvSpPr>
            <p:nvPr/>
          </p:nvSpPr>
          <p:spPr bwMode="auto">
            <a:xfrm>
              <a:off x="2834" y="2170"/>
              <a:ext cx="48" cy="3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6" name="Line 42"/>
            <p:cNvSpPr>
              <a:spLocks noChangeShapeType="1"/>
            </p:cNvSpPr>
            <p:nvPr/>
          </p:nvSpPr>
          <p:spPr bwMode="auto">
            <a:xfrm>
              <a:off x="2738" y="1738"/>
              <a:ext cx="96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7" name="Line 43"/>
            <p:cNvSpPr>
              <a:spLocks noChangeShapeType="1"/>
            </p:cNvSpPr>
            <p:nvPr/>
          </p:nvSpPr>
          <p:spPr bwMode="auto">
            <a:xfrm flipH="1">
              <a:off x="3073" y="1366"/>
              <a:ext cx="265" cy="2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8" name="Line 44"/>
            <p:cNvSpPr>
              <a:spLocks noChangeShapeType="1"/>
            </p:cNvSpPr>
            <p:nvPr/>
          </p:nvSpPr>
          <p:spPr bwMode="auto">
            <a:xfrm flipV="1">
              <a:off x="2738" y="1642"/>
              <a:ext cx="286" cy="7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9" name="Line 45"/>
            <p:cNvSpPr>
              <a:spLocks noChangeShapeType="1"/>
            </p:cNvSpPr>
            <p:nvPr/>
          </p:nvSpPr>
          <p:spPr bwMode="auto">
            <a:xfrm>
              <a:off x="3026" y="1642"/>
              <a:ext cx="144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0" name="Line 46"/>
            <p:cNvSpPr>
              <a:spLocks noChangeShapeType="1"/>
            </p:cNvSpPr>
            <p:nvPr/>
          </p:nvSpPr>
          <p:spPr bwMode="auto">
            <a:xfrm flipV="1">
              <a:off x="2834" y="2074"/>
              <a:ext cx="240" cy="9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1" name="Line 47"/>
            <p:cNvSpPr>
              <a:spLocks noChangeShapeType="1"/>
            </p:cNvSpPr>
            <p:nvPr/>
          </p:nvSpPr>
          <p:spPr bwMode="auto">
            <a:xfrm>
              <a:off x="3314" y="2209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2" name="Line 48"/>
            <p:cNvSpPr>
              <a:spLocks noChangeShapeType="1"/>
            </p:cNvSpPr>
            <p:nvPr/>
          </p:nvSpPr>
          <p:spPr bwMode="auto">
            <a:xfrm flipH="1">
              <a:off x="3074" y="1786"/>
              <a:ext cx="96" cy="2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3" name="Line 49"/>
            <p:cNvSpPr>
              <a:spLocks noChangeShapeType="1"/>
            </p:cNvSpPr>
            <p:nvPr/>
          </p:nvSpPr>
          <p:spPr bwMode="auto">
            <a:xfrm>
              <a:off x="3122" y="2074"/>
              <a:ext cx="192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4" name="Line 50"/>
            <p:cNvSpPr>
              <a:spLocks noChangeShapeType="1"/>
            </p:cNvSpPr>
            <p:nvPr/>
          </p:nvSpPr>
          <p:spPr bwMode="auto">
            <a:xfrm flipH="1">
              <a:off x="3314" y="2074"/>
              <a:ext cx="192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5" name="Line 51"/>
            <p:cNvSpPr>
              <a:spLocks noChangeShapeType="1"/>
            </p:cNvSpPr>
            <p:nvPr/>
          </p:nvSpPr>
          <p:spPr bwMode="auto">
            <a:xfrm>
              <a:off x="3170" y="1786"/>
              <a:ext cx="28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6" name="Line 52"/>
            <p:cNvSpPr>
              <a:spLocks noChangeShapeType="1"/>
            </p:cNvSpPr>
            <p:nvPr/>
          </p:nvSpPr>
          <p:spPr bwMode="auto">
            <a:xfrm>
              <a:off x="3398" y="1366"/>
              <a:ext cx="192" cy="2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7" name="Line 53"/>
            <p:cNvSpPr>
              <a:spLocks noChangeShapeType="1"/>
            </p:cNvSpPr>
            <p:nvPr/>
          </p:nvSpPr>
          <p:spPr bwMode="auto">
            <a:xfrm flipH="1">
              <a:off x="3458" y="1642"/>
              <a:ext cx="144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8" name="Line 54"/>
            <p:cNvSpPr>
              <a:spLocks noChangeShapeType="1"/>
            </p:cNvSpPr>
            <p:nvPr/>
          </p:nvSpPr>
          <p:spPr bwMode="auto">
            <a:xfrm>
              <a:off x="3458" y="1786"/>
              <a:ext cx="96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9" name="Oval 55"/>
            <p:cNvSpPr>
              <a:spLocks noChangeArrowheads="1"/>
            </p:cNvSpPr>
            <p:nvPr/>
          </p:nvSpPr>
          <p:spPr bwMode="auto">
            <a:xfrm>
              <a:off x="2258" y="1642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0" name="Oval 56"/>
            <p:cNvSpPr>
              <a:spLocks noChangeArrowheads="1"/>
            </p:cNvSpPr>
            <p:nvPr/>
          </p:nvSpPr>
          <p:spPr bwMode="auto">
            <a:xfrm>
              <a:off x="3290" y="982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1" name="Oval 57"/>
            <p:cNvSpPr>
              <a:spLocks noChangeArrowheads="1"/>
            </p:cNvSpPr>
            <p:nvPr/>
          </p:nvSpPr>
          <p:spPr bwMode="auto">
            <a:xfrm>
              <a:off x="4370" y="1642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2" name="Oval 58"/>
            <p:cNvSpPr>
              <a:spLocks noChangeArrowheads="1"/>
            </p:cNvSpPr>
            <p:nvPr/>
          </p:nvSpPr>
          <p:spPr bwMode="auto">
            <a:xfrm>
              <a:off x="2942" y="1570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3" name="Oval 59"/>
            <p:cNvSpPr>
              <a:spLocks noChangeArrowheads="1"/>
            </p:cNvSpPr>
            <p:nvPr/>
          </p:nvSpPr>
          <p:spPr bwMode="auto">
            <a:xfrm>
              <a:off x="3541" y="1546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4" name="Oval 60"/>
            <p:cNvSpPr>
              <a:spLocks noChangeArrowheads="1"/>
            </p:cNvSpPr>
            <p:nvPr/>
          </p:nvSpPr>
          <p:spPr bwMode="auto">
            <a:xfrm>
              <a:off x="3289" y="1282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5" name="Oval 61"/>
            <p:cNvSpPr>
              <a:spLocks noChangeArrowheads="1"/>
            </p:cNvSpPr>
            <p:nvPr/>
          </p:nvSpPr>
          <p:spPr bwMode="auto">
            <a:xfrm>
              <a:off x="2653" y="1666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6" name="Line 62"/>
            <p:cNvSpPr>
              <a:spLocks noChangeShapeType="1"/>
            </p:cNvSpPr>
            <p:nvPr/>
          </p:nvSpPr>
          <p:spPr bwMode="auto">
            <a:xfrm>
              <a:off x="3650" y="1642"/>
              <a:ext cx="382" cy="19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67" name="Oval 63"/>
            <p:cNvSpPr>
              <a:spLocks noChangeArrowheads="1"/>
            </p:cNvSpPr>
            <p:nvPr/>
          </p:nvSpPr>
          <p:spPr bwMode="auto">
            <a:xfrm>
              <a:off x="3014" y="1990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8" name="Oval 64"/>
            <p:cNvSpPr>
              <a:spLocks noChangeArrowheads="1"/>
            </p:cNvSpPr>
            <p:nvPr/>
          </p:nvSpPr>
          <p:spPr bwMode="auto">
            <a:xfrm>
              <a:off x="3098" y="1714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69" name="Oval 65"/>
            <p:cNvSpPr>
              <a:spLocks noChangeArrowheads="1"/>
            </p:cNvSpPr>
            <p:nvPr/>
          </p:nvSpPr>
          <p:spPr bwMode="auto">
            <a:xfrm>
              <a:off x="2737" y="2086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0" name="Oval 66"/>
            <p:cNvSpPr>
              <a:spLocks noChangeArrowheads="1"/>
            </p:cNvSpPr>
            <p:nvPr/>
          </p:nvSpPr>
          <p:spPr bwMode="auto">
            <a:xfrm>
              <a:off x="3385" y="1714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1" name="Oval 67"/>
            <p:cNvSpPr>
              <a:spLocks noChangeArrowheads="1"/>
            </p:cNvSpPr>
            <p:nvPr/>
          </p:nvSpPr>
          <p:spPr bwMode="auto">
            <a:xfrm>
              <a:off x="3986" y="1786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2" name="Oval 68"/>
            <p:cNvSpPr>
              <a:spLocks noChangeArrowheads="1"/>
            </p:cNvSpPr>
            <p:nvPr/>
          </p:nvSpPr>
          <p:spPr bwMode="auto">
            <a:xfrm>
              <a:off x="3841" y="2050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3" name="Oval 69"/>
            <p:cNvSpPr>
              <a:spLocks noChangeArrowheads="1"/>
            </p:cNvSpPr>
            <p:nvPr/>
          </p:nvSpPr>
          <p:spPr bwMode="auto">
            <a:xfrm>
              <a:off x="3481" y="1990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4" name="Oval 70"/>
            <p:cNvSpPr>
              <a:spLocks noChangeArrowheads="1"/>
            </p:cNvSpPr>
            <p:nvPr/>
          </p:nvSpPr>
          <p:spPr bwMode="auto">
            <a:xfrm>
              <a:off x="3769" y="2470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5" name="Oval 71"/>
            <p:cNvSpPr>
              <a:spLocks noChangeArrowheads="1"/>
            </p:cNvSpPr>
            <p:nvPr/>
          </p:nvSpPr>
          <p:spPr bwMode="auto">
            <a:xfrm>
              <a:off x="3241" y="2146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6" name="Oval 72"/>
            <p:cNvSpPr>
              <a:spLocks noChangeArrowheads="1"/>
            </p:cNvSpPr>
            <p:nvPr/>
          </p:nvSpPr>
          <p:spPr bwMode="auto">
            <a:xfrm>
              <a:off x="3250" y="2380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7" name="Oval 73"/>
            <p:cNvSpPr>
              <a:spLocks noChangeArrowheads="1"/>
            </p:cNvSpPr>
            <p:nvPr/>
          </p:nvSpPr>
          <p:spPr bwMode="auto">
            <a:xfrm>
              <a:off x="2822" y="2422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8" name="Oval 74"/>
            <p:cNvSpPr>
              <a:spLocks noChangeArrowheads="1"/>
            </p:cNvSpPr>
            <p:nvPr/>
          </p:nvSpPr>
          <p:spPr bwMode="auto">
            <a:xfrm>
              <a:off x="2642" y="2698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79" name="Oval 75"/>
            <p:cNvSpPr>
              <a:spLocks noChangeArrowheads="1"/>
            </p:cNvSpPr>
            <p:nvPr/>
          </p:nvSpPr>
          <p:spPr bwMode="auto">
            <a:xfrm>
              <a:off x="3949" y="2710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9F2-E5F4-4914-8326-1CAEE0BC7F6D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E958-A031-4420-8A46-FE4FA0840CF5}" type="slidenum">
              <a:rPr lang="en-US" altLang="zh-CN"/>
              <a:pPr/>
              <a:t>46</a:t>
            </a:fld>
            <a:r>
              <a:rPr lang="en-US" altLang="zh-CN"/>
              <a:t>/98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连通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图，若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中存在一条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包含全部结点的基本道路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，则称这条道路为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哈密顿道路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中存在一个包含全部结点的圈，则称这个圈为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哈密顿圈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；含有哈密顿圈的图称为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哈密顿图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规定平凡图为哈密顿图。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哈密顿道路是经过图中所有结点的道路中长度最短的道路；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哈密顿圈是经过图中所有结点的圈中长度最短的圈。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2FCC-1B56-4029-A555-5195AEB66E12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EC2D-7D94-4969-8423-019E316D0A8E}" type="slidenum">
              <a:rPr lang="en-US" altLang="zh-CN"/>
              <a:pPr/>
              <a:t>47</a:t>
            </a:fld>
            <a:r>
              <a:rPr lang="en-US" altLang="zh-CN"/>
              <a:t>/98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是一个连通图，若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中存在一条包含全部结点的基本道路，则称这条道路为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的哈密顿道路；若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中存在一个包含全部结点的圈，则称这个圈为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的哈密顿圈；含有哈密顿圈的图称为哈密顿图。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规定平凡图为哈密顿图。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哈密顿道路是经过图中所有结点的道路中长度最短的道路；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哈密顿圈是经过图中所有结点的圈中长度最短的圈。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5866-9C8E-4156-94E9-1433C3141EF9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A430-3687-4234-956D-B1EBDDBAB45C}" type="slidenum">
              <a:rPr lang="en-US" altLang="zh-CN"/>
              <a:pPr/>
              <a:t>48</a:t>
            </a:fld>
            <a:r>
              <a:rPr lang="en-US" altLang="zh-CN"/>
              <a:t>/98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是一个连通图，若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中存在一条包含全部结点的基本道路，则称这条道路为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的哈密顿道路；若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中存在一个包含全部结点的圈，则称这个圈为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的哈密顿圈；含有哈密顿圈的图称为哈密顿图。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规定平凡图为哈密顿图。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哈密顿道路是经过图中所有结点的道路中长度最短的道路；</a:t>
            </a:r>
          </a:p>
          <a:p>
            <a:pPr marL="342900" indent="-3429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哈密顿圈是经过图中所有结点的圈中长度最短的圈。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CEB9-C622-4B35-A68E-D8B4B26A3CAB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1837-0CB6-4519-8892-29E1D02934F7}" type="slidenum">
              <a:rPr lang="en-US" altLang="zh-CN"/>
              <a:pPr/>
              <a:t>49</a:t>
            </a:fld>
            <a:r>
              <a:rPr lang="en-US" altLang="zh-CN"/>
              <a:t>/98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是一个连通图，若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中存在一条包含全部结点的基本道路，则称这条道路为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的哈密顿道路；若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中存在一个包含全部结点的圈，则称这个圈为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的哈密顿圈；含有哈密顿圈的图称为哈密顿图。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规定平凡图为哈密顿图。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哈密顿道路是经过图中所有结点的道路中长度最短的道路；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哈密顿圈是经过图中所有结点的圈中长度最短的圈。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86C-2E0B-41E1-A475-F04D36B7D953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1D61-4A55-4F73-82AE-D96A26F88AA5}" type="slidenum">
              <a:rPr lang="en-US" altLang="zh-CN"/>
              <a:pPr/>
              <a:t>5</a:t>
            </a:fld>
            <a:r>
              <a:rPr lang="en-US" altLang="zh-CN"/>
              <a:t>/98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哥尼斯堡七桥问题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827088" y="1052513"/>
            <a:ext cx="80645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 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哥尼斯堡城市有一条横贯全城的普雷格尔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Pregel</a:t>
            </a:r>
            <a:r>
              <a:rPr lang="en-US" altLang="zh-CN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河，城的各部分用七座桥联接，每逢假日，城中居民进行环城逛游，这样就产生了一个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问题：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能不能设计一次</a:t>
            </a:r>
            <a:r>
              <a:rPr lang="zh-CN" altLang="en-US" b="1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遍游</a:t>
            </a:r>
            <a:r>
              <a:rPr lang="zh-CN" altLang="en-US" b="1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，使得从某地出发对每座跨河桥只走一次，而在遍历了七桥之后却又能回到原地？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429000"/>
            <a:ext cx="49752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525" name="Group 5"/>
          <p:cNvGrpSpPr>
            <a:grpSpLocks/>
          </p:cNvGrpSpPr>
          <p:nvPr/>
        </p:nvGrpSpPr>
        <p:grpSpPr bwMode="auto">
          <a:xfrm>
            <a:off x="6300788" y="3573463"/>
            <a:ext cx="2520950" cy="2890837"/>
            <a:chOff x="3801" y="1507"/>
            <a:chExt cx="1863" cy="2093"/>
          </a:xfrm>
        </p:grpSpPr>
        <p:sp>
          <p:nvSpPr>
            <p:cNvPr id="235526" name="Arc 6"/>
            <p:cNvSpPr>
              <a:spLocks/>
            </p:cNvSpPr>
            <p:nvPr/>
          </p:nvSpPr>
          <p:spPr bwMode="auto">
            <a:xfrm flipV="1">
              <a:off x="4155" y="2580"/>
              <a:ext cx="1324" cy="743"/>
            </a:xfrm>
            <a:custGeom>
              <a:avLst/>
              <a:gdLst>
                <a:gd name="G0" fmla="+- 0 0 0"/>
                <a:gd name="G1" fmla="+- 21509 0 0"/>
                <a:gd name="G2" fmla="+- 21600 0 0"/>
                <a:gd name="T0" fmla="*/ 1980 w 21595"/>
                <a:gd name="T1" fmla="*/ 0 h 21509"/>
                <a:gd name="T2" fmla="*/ 21595 w 21595"/>
                <a:gd name="T3" fmla="*/ 21027 h 21509"/>
                <a:gd name="T4" fmla="*/ 0 w 21595"/>
                <a:gd name="T5" fmla="*/ 21509 h 2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5" h="21509" fill="none" extrusionOk="0">
                  <a:moveTo>
                    <a:pt x="1980" y="-1"/>
                  </a:moveTo>
                  <a:cubicBezTo>
                    <a:pt x="12911" y="1006"/>
                    <a:pt x="21349" y="10051"/>
                    <a:pt x="21594" y="21027"/>
                  </a:cubicBezTo>
                </a:path>
                <a:path w="21595" h="21509" stroke="0" extrusionOk="0">
                  <a:moveTo>
                    <a:pt x="1980" y="-1"/>
                  </a:moveTo>
                  <a:cubicBezTo>
                    <a:pt x="12911" y="1006"/>
                    <a:pt x="21349" y="10051"/>
                    <a:pt x="21594" y="21027"/>
                  </a:cubicBezTo>
                  <a:lnTo>
                    <a:pt x="0" y="21509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27" name="Text Box 7"/>
            <p:cNvSpPr txBox="1">
              <a:spLocks noChangeArrowheads="1"/>
            </p:cNvSpPr>
            <p:nvPr/>
          </p:nvSpPr>
          <p:spPr bwMode="auto">
            <a:xfrm>
              <a:off x="4203" y="1507"/>
              <a:ext cx="16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A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5528" name="Text Box 8"/>
            <p:cNvSpPr txBox="1">
              <a:spLocks noChangeArrowheads="1"/>
            </p:cNvSpPr>
            <p:nvPr/>
          </p:nvSpPr>
          <p:spPr bwMode="auto">
            <a:xfrm>
              <a:off x="4496" y="198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  <a:sym typeface="Symbol" pitchFamily="18" charset="2"/>
                </a:rPr>
                <a:t>b</a:t>
              </a:r>
              <a:r>
                <a:rPr lang="en-US" altLang="zh-CN" sz="20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35529" name="Text Box 9"/>
            <p:cNvSpPr txBox="1">
              <a:spLocks noChangeArrowheads="1"/>
            </p:cNvSpPr>
            <p:nvPr/>
          </p:nvSpPr>
          <p:spPr bwMode="auto">
            <a:xfrm>
              <a:off x="4203" y="3278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B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5530" name="Text Box 10"/>
            <p:cNvSpPr txBox="1">
              <a:spLocks noChangeArrowheads="1"/>
            </p:cNvSpPr>
            <p:nvPr/>
          </p:nvSpPr>
          <p:spPr bwMode="auto">
            <a:xfrm>
              <a:off x="5516" y="2380"/>
              <a:ext cx="14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D</a:t>
              </a:r>
              <a:endParaRPr lang="en-US" altLang="zh-CN" sz="2800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5531" name="Oval 11"/>
            <p:cNvSpPr>
              <a:spLocks noChangeArrowheads="1"/>
            </p:cNvSpPr>
            <p:nvPr/>
          </p:nvSpPr>
          <p:spPr bwMode="auto">
            <a:xfrm>
              <a:off x="5454" y="2558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5532" name="Oval 12"/>
            <p:cNvSpPr>
              <a:spLocks noChangeArrowheads="1"/>
            </p:cNvSpPr>
            <p:nvPr/>
          </p:nvSpPr>
          <p:spPr bwMode="auto">
            <a:xfrm>
              <a:off x="4226" y="3278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5533" name="Oval 13"/>
            <p:cNvSpPr>
              <a:spLocks noChangeArrowheads="1"/>
            </p:cNvSpPr>
            <p:nvPr/>
          </p:nvSpPr>
          <p:spPr bwMode="auto">
            <a:xfrm>
              <a:off x="4226" y="1838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5534" name="Line 14"/>
            <p:cNvSpPr>
              <a:spLocks noChangeShapeType="1"/>
            </p:cNvSpPr>
            <p:nvPr/>
          </p:nvSpPr>
          <p:spPr bwMode="auto">
            <a:xfrm>
              <a:off x="4292" y="2588"/>
              <a:ext cx="115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35" name="Text Box 15"/>
            <p:cNvSpPr txBox="1">
              <a:spLocks noChangeArrowheads="1"/>
            </p:cNvSpPr>
            <p:nvPr/>
          </p:nvSpPr>
          <p:spPr bwMode="auto">
            <a:xfrm>
              <a:off x="3989" y="238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C</a:t>
              </a:r>
              <a:endParaRPr lang="en-US" altLang="zh-CN" b="1" baseline="-25000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5536" name="Oval 16"/>
            <p:cNvSpPr>
              <a:spLocks noChangeArrowheads="1"/>
            </p:cNvSpPr>
            <p:nvPr/>
          </p:nvSpPr>
          <p:spPr bwMode="auto">
            <a:xfrm>
              <a:off x="4226" y="2558"/>
              <a:ext cx="59" cy="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5537" name="Arc 17"/>
            <p:cNvSpPr>
              <a:spLocks/>
            </p:cNvSpPr>
            <p:nvPr/>
          </p:nvSpPr>
          <p:spPr bwMode="auto">
            <a:xfrm>
              <a:off x="4017" y="1877"/>
              <a:ext cx="230" cy="691"/>
            </a:xfrm>
            <a:custGeom>
              <a:avLst/>
              <a:gdLst>
                <a:gd name="G0" fmla="+- 21600 0 0"/>
                <a:gd name="G1" fmla="+- 21486 0 0"/>
                <a:gd name="G2" fmla="+- 21600 0 0"/>
                <a:gd name="T0" fmla="*/ 19844 w 21600"/>
                <a:gd name="T1" fmla="*/ 43014 h 43014"/>
                <a:gd name="T2" fmla="*/ 19379 w 21600"/>
                <a:gd name="T3" fmla="*/ 0 h 43014"/>
                <a:gd name="T4" fmla="*/ 21600 w 21600"/>
                <a:gd name="T5" fmla="*/ 21486 h 43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14" fill="none" extrusionOk="0">
                  <a:moveTo>
                    <a:pt x="19843" y="43014"/>
                  </a:moveTo>
                  <a:cubicBezTo>
                    <a:pt x="8632" y="42100"/>
                    <a:pt x="0" y="32734"/>
                    <a:pt x="0" y="21486"/>
                  </a:cubicBezTo>
                  <a:cubicBezTo>
                    <a:pt x="-1" y="10416"/>
                    <a:pt x="8368" y="1138"/>
                    <a:pt x="19379" y="0"/>
                  </a:cubicBezTo>
                </a:path>
                <a:path w="21600" h="43014" stroke="0" extrusionOk="0">
                  <a:moveTo>
                    <a:pt x="19843" y="43014"/>
                  </a:moveTo>
                  <a:cubicBezTo>
                    <a:pt x="8632" y="42100"/>
                    <a:pt x="0" y="32734"/>
                    <a:pt x="0" y="21486"/>
                  </a:cubicBezTo>
                  <a:cubicBezTo>
                    <a:pt x="-1" y="10416"/>
                    <a:pt x="8368" y="1138"/>
                    <a:pt x="19379" y="0"/>
                  </a:cubicBezTo>
                  <a:lnTo>
                    <a:pt x="21600" y="21486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38" name="Arc 18"/>
            <p:cNvSpPr>
              <a:spLocks/>
            </p:cNvSpPr>
            <p:nvPr/>
          </p:nvSpPr>
          <p:spPr bwMode="auto">
            <a:xfrm>
              <a:off x="4260" y="1877"/>
              <a:ext cx="230" cy="691"/>
            </a:xfrm>
            <a:custGeom>
              <a:avLst/>
              <a:gdLst>
                <a:gd name="G0" fmla="+- 0 0 0"/>
                <a:gd name="G1" fmla="+- 21509 0 0"/>
                <a:gd name="G2" fmla="+- 21600 0 0"/>
                <a:gd name="T0" fmla="*/ 1980 w 21600"/>
                <a:gd name="T1" fmla="*/ 0 h 43059"/>
                <a:gd name="T2" fmla="*/ 1475 w 21600"/>
                <a:gd name="T3" fmla="*/ 43059 h 43059"/>
                <a:gd name="T4" fmla="*/ 0 w 21600"/>
                <a:gd name="T5" fmla="*/ 21509 h 4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59" fill="none" extrusionOk="0">
                  <a:moveTo>
                    <a:pt x="1980" y="-1"/>
                  </a:moveTo>
                  <a:cubicBezTo>
                    <a:pt x="13095" y="1023"/>
                    <a:pt x="21600" y="10346"/>
                    <a:pt x="21600" y="21509"/>
                  </a:cubicBezTo>
                  <a:cubicBezTo>
                    <a:pt x="21600" y="32865"/>
                    <a:pt x="12805" y="42283"/>
                    <a:pt x="1474" y="43058"/>
                  </a:cubicBezTo>
                </a:path>
                <a:path w="21600" h="43059" stroke="0" extrusionOk="0">
                  <a:moveTo>
                    <a:pt x="1980" y="-1"/>
                  </a:moveTo>
                  <a:cubicBezTo>
                    <a:pt x="13095" y="1023"/>
                    <a:pt x="21600" y="10346"/>
                    <a:pt x="21600" y="21509"/>
                  </a:cubicBezTo>
                  <a:cubicBezTo>
                    <a:pt x="21600" y="32865"/>
                    <a:pt x="12805" y="42283"/>
                    <a:pt x="1474" y="43058"/>
                  </a:cubicBezTo>
                  <a:lnTo>
                    <a:pt x="0" y="21509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39" name="Arc 19"/>
            <p:cNvSpPr>
              <a:spLocks/>
            </p:cNvSpPr>
            <p:nvPr/>
          </p:nvSpPr>
          <p:spPr bwMode="auto">
            <a:xfrm>
              <a:off x="4017" y="2606"/>
              <a:ext cx="230" cy="691"/>
            </a:xfrm>
            <a:custGeom>
              <a:avLst/>
              <a:gdLst>
                <a:gd name="G0" fmla="+- 21600 0 0"/>
                <a:gd name="G1" fmla="+- 21486 0 0"/>
                <a:gd name="G2" fmla="+- 21600 0 0"/>
                <a:gd name="T0" fmla="*/ 19844 w 21600"/>
                <a:gd name="T1" fmla="*/ 43014 h 43014"/>
                <a:gd name="T2" fmla="*/ 19379 w 21600"/>
                <a:gd name="T3" fmla="*/ 0 h 43014"/>
                <a:gd name="T4" fmla="*/ 21600 w 21600"/>
                <a:gd name="T5" fmla="*/ 21486 h 43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14" fill="none" extrusionOk="0">
                  <a:moveTo>
                    <a:pt x="19843" y="43014"/>
                  </a:moveTo>
                  <a:cubicBezTo>
                    <a:pt x="8632" y="42100"/>
                    <a:pt x="0" y="32734"/>
                    <a:pt x="0" y="21486"/>
                  </a:cubicBezTo>
                  <a:cubicBezTo>
                    <a:pt x="-1" y="10416"/>
                    <a:pt x="8368" y="1138"/>
                    <a:pt x="19379" y="0"/>
                  </a:cubicBezTo>
                </a:path>
                <a:path w="21600" h="43014" stroke="0" extrusionOk="0">
                  <a:moveTo>
                    <a:pt x="19843" y="43014"/>
                  </a:moveTo>
                  <a:cubicBezTo>
                    <a:pt x="8632" y="42100"/>
                    <a:pt x="0" y="32734"/>
                    <a:pt x="0" y="21486"/>
                  </a:cubicBezTo>
                  <a:cubicBezTo>
                    <a:pt x="-1" y="10416"/>
                    <a:pt x="8368" y="1138"/>
                    <a:pt x="19379" y="0"/>
                  </a:cubicBezTo>
                  <a:lnTo>
                    <a:pt x="21600" y="21486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40" name="Arc 20"/>
            <p:cNvSpPr>
              <a:spLocks/>
            </p:cNvSpPr>
            <p:nvPr/>
          </p:nvSpPr>
          <p:spPr bwMode="auto">
            <a:xfrm>
              <a:off x="4260" y="2606"/>
              <a:ext cx="230" cy="691"/>
            </a:xfrm>
            <a:custGeom>
              <a:avLst/>
              <a:gdLst>
                <a:gd name="G0" fmla="+- 0 0 0"/>
                <a:gd name="G1" fmla="+- 21509 0 0"/>
                <a:gd name="G2" fmla="+- 21600 0 0"/>
                <a:gd name="T0" fmla="*/ 1980 w 21600"/>
                <a:gd name="T1" fmla="*/ 0 h 43059"/>
                <a:gd name="T2" fmla="*/ 1475 w 21600"/>
                <a:gd name="T3" fmla="*/ 43059 h 43059"/>
                <a:gd name="T4" fmla="*/ 0 w 21600"/>
                <a:gd name="T5" fmla="*/ 21509 h 4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59" fill="none" extrusionOk="0">
                  <a:moveTo>
                    <a:pt x="1980" y="-1"/>
                  </a:moveTo>
                  <a:cubicBezTo>
                    <a:pt x="13095" y="1023"/>
                    <a:pt x="21600" y="10346"/>
                    <a:pt x="21600" y="21509"/>
                  </a:cubicBezTo>
                  <a:cubicBezTo>
                    <a:pt x="21600" y="32865"/>
                    <a:pt x="12805" y="42283"/>
                    <a:pt x="1474" y="43058"/>
                  </a:cubicBezTo>
                </a:path>
                <a:path w="21600" h="43059" stroke="0" extrusionOk="0">
                  <a:moveTo>
                    <a:pt x="1980" y="-1"/>
                  </a:moveTo>
                  <a:cubicBezTo>
                    <a:pt x="13095" y="1023"/>
                    <a:pt x="21600" y="10346"/>
                    <a:pt x="21600" y="21509"/>
                  </a:cubicBezTo>
                  <a:cubicBezTo>
                    <a:pt x="21600" y="32865"/>
                    <a:pt x="12805" y="42283"/>
                    <a:pt x="1474" y="43058"/>
                  </a:cubicBezTo>
                  <a:lnTo>
                    <a:pt x="0" y="21509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41" name="Arc 21"/>
            <p:cNvSpPr>
              <a:spLocks/>
            </p:cNvSpPr>
            <p:nvPr/>
          </p:nvSpPr>
          <p:spPr bwMode="auto">
            <a:xfrm>
              <a:off x="4155" y="1847"/>
              <a:ext cx="1324" cy="743"/>
            </a:xfrm>
            <a:custGeom>
              <a:avLst/>
              <a:gdLst>
                <a:gd name="G0" fmla="+- 0 0 0"/>
                <a:gd name="G1" fmla="+- 21509 0 0"/>
                <a:gd name="G2" fmla="+- 21600 0 0"/>
                <a:gd name="T0" fmla="*/ 1980 w 21595"/>
                <a:gd name="T1" fmla="*/ 0 h 21509"/>
                <a:gd name="T2" fmla="*/ 21595 w 21595"/>
                <a:gd name="T3" fmla="*/ 21027 h 21509"/>
                <a:gd name="T4" fmla="*/ 0 w 21595"/>
                <a:gd name="T5" fmla="*/ 21509 h 2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5" h="21509" fill="none" extrusionOk="0">
                  <a:moveTo>
                    <a:pt x="1980" y="-1"/>
                  </a:moveTo>
                  <a:cubicBezTo>
                    <a:pt x="12911" y="1006"/>
                    <a:pt x="21349" y="10051"/>
                    <a:pt x="21594" y="21027"/>
                  </a:cubicBezTo>
                </a:path>
                <a:path w="21595" h="21509" stroke="0" extrusionOk="0">
                  <a:moveTo>
                    <a:pt x="1980" y="-1"/>
                  </a:moveTo>
                  <a:cubicBezTo>
                    <a:pt x="12911" y="1006"/>
                    <a:pt x="21349" y="10051"/>
                    <a:pt x="21594" y="21027"/>
                  </a:cubicBezTo>
                  <a:lnTo>
                    <a:pt x="0" y="21509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42" name="Text Box 22"/>
            <p:cNvSpPr txBox="1">
              <a:spLocks noChangeArrowheads="1"/>
            </p:cNvSpPr>
            <p:nvPr/>
          </p:nvSpPr>
          <p:spPr bwMode="auto">
            <a:xfrm>
              <a:off x="4496" y="275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  <a:sym typeface="Symbol" pitchFamily="18" charset="2"/>
                </a:rPr>
                <a:t>b</a:t>
              </a:r>
              <a:r>
                <a:rPr lang="en-US" altLang="zh-CN" sz="20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35543" name="Text Box 23"/>
            <p:cNvSpPr txBox="1">
              <a:spLocks noChangeArrowheads="1"/>
            </p:cNvSpPr>
            <p:nvPr/>
          </p:nvSpPr>
          <p:spPr bwMode="auto">
            <a:xfrm>
              <a:off x="3801" y="198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  <a:sym typeface="Symbol" pitchFamily="18" charset="2"/>
                </a:rPr>
                <a:t>b</a:t>
              </a:r>
              <a:r>
                <a:rPr lang="en-US" altLang="zh-CN" sz="20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35544" name="Text Box 24"/>
            <p:cNvSpPr txBox="1">
              <a:spLocks noChangeArrowheads="1"/>
            </p:cNvSpPr>
            <p:nvPr/>
          </p:nvSpPr>
          <p:spPr bwMode="auto">
            <a:xfrm>
              <a:off x="3801" y="275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  <a:sym typeface="Symbol" pitchFamily="18" charset="2"/>
                </a:rPr>
                <a:t>b</a:t>
              </a:r>
              <a:r>
                <a:rPr lang="en-US" altLang="zh-CN" sz="20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35545" name="Text Box 25"/>
            <p:cNvSpPr txBox="1">
              <a:spLocks noChangeArrowheads="1"/>
            </p:cNvSpPr>
            <p:nvPr/>
          </p:nvSpPr>
          <p:spPr bwMode="auto">
            <a:xfrm>
              <a:off x="5063" y="198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  <a:sym typeface="Symbol" pitchFamily="18" charset="2"/>
                </a:rPr>
                <a:t>b</a:t>
              </a:r>
              <a:r>
                <a:rPr lang="en-US" altLang="zh-CN" sz="20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35546" name="Text Box 26"/>
            <p:cNvSpPr txBox="1">
              <a:spLocks noChangeArrowheads="1"/>
            </p:cNvSpPr>
            <p:nvPr/>
          </p:nvSpPr>
          <p:spPr bwMode="auto">
            <a:xfrm>
              <a:off x="4953" y="275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  <a:sym typeface="Symbol" pitchFamily="18" charset="2"/>
                </a:rPr>
                <a:t>b</a:t>
              </a:r>
              <a:r>
                <a:rPr lang="en-US" altLang="zh-CN" sz="2000" b="1" baseline="-25000">
                  <a:latin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235547" name="Text Box 27"/>
            <p:cNvSpPr txBox="1">
              <a:spLocks noChangeArrowheads="1"/>
            </p:cNvSpPr>
            <p:nvPr/>
          </p:nvSpPr>
          <p:spPr bwMode="auto">
            <a:xfrm>
              <a:off x="4823" y="2222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  <a:sym typeface="Symbol" pitchFamily="18" charset="2"/>
                </a:rPr>
                <a:t>b</a:t>
              </a:r>
              <a:r>
                <a:rPr lang="en-US" altLang="zh-CN" sz="2000" b="1" baseline="-25000">
                  <a:latin typeface="宋体" pitchFamily="2" charset="-122"/>
                  <a:sym typeface="Symbol" pitchFamily="18" charset="2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FD59-85F1-430F-B63F-178EC82B26BE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26CA-2DA9-4D66-A103-A1AFCE57C7C1}" type="slidenum">
              <a:rPr lang="en-US" altLang="zh-CN"/>
              <a:pPr/>
              <a:t>50</a:t>
            </a:fld>
            <a:r>
              <a:rPr lang="en-US" altLang="zh-CN"/>
              <a:t>/98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13.7</a:t>
            </a:r>
            <a:r>
              <a:rPr lang="en-US" altLang="zh-CN"/>
              <a:t> 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914400" y="3394075"/>
            <a:ext cx="1952625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既存在哈密顿道路，又存在哈密顿回路，即为哈密顿图。</a:t>
            </a:r>
          </a:p>
        </p:txBody>
      </p:sp>
      <p:grpSp>
        <p:nvGrpSpPr>
          <p:cNvPr id="282628" name="Group 4"/>
          <p:cNvGrpSpPr>
            <a:grpSpLocks/>
          </p:cNvGrpSpPr>
          <p:nvPr/>
        </p:nvGrpSpPr>
        <p:grpSpPr bwMode="auto">
          <a:xfrm>
            <a:off x="1295400" y="1447800"/>
            <a:ext cx="1219200" cy="2000250"/>
            <a:chOff x="672" y="912"/>
            <a:chExt cx="768" cy="1260"/>
          </a:xfrm>
        </p:grpSpPr>
        <p:sp>
          <p:nvSpPr>
            <p:cNvPr id="282629" name="Oval 5"/>
            <p:cNvSpPr>
              <a:spLocks noChangeArrowheads="1"/>
            </p:cNvSpPr>
            <p:nvPr/>
          </p:nvSpPr>
          <p:spPr bwMode="auto">
            <a:xfrm>
              <a:off x="1008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0" name="Oval 6"/>
            <p:cNvSpPr>
              <a:spLocks noChangeArrowheads="1"/>
            </p:cNvSpPr>
            <p:nvPr/>
          </p:nvSpPr>
          <p:spPr bwMode="auto">
            <a:xfrm>
              <a:off x="1392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1" name="Oval 7"/>
            <p:cNvSpPr>
              <a:spLocks noChangeArrowheads="1"/>
            </p:cNvSpPr>
            <p:nvPr/>
          </p:nvSpPr>
          <p:spPr bwMode="auto">
            <a:xfrm>
              <a:off x="672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2" name="Oval 8"/>
            <p:cNvSpPr>
              <a:spLocks noChangeArrowheads="1"/>
            </p:cNvSpPr>
            <p:nvPr/>
          </p:nvSpPr>
          <p:spPr bwMode="auto">
            <a:xfrm>
              <a:off x="1008" y="1344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3" name="Line 9"/>
            <p:cNvSpPr>
              <a:spLocks noChangeShapeType="1"/>
            </p:cNvSpPr>
            <p:nvPr/>
          </p:nvSpPr>
          <p:spPr bwMode="auto">
            <a:xfrm flipH="1">
              <a:off x="684" y="924"/>
              <a:ext cx="338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4" name="Line 10"/>
            <p:cNvSpPr>
              <a:spLocks noChangeShapeType="1"/>
            </p:cNvSpPr>
            <p:nvPr/>
          </p:nvSpPr>
          <p:spPr bwMode="auto">
            <a:xfrm>
              <a:off x="1050" y="933"/>
              <a:ext cx="385" cy="74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5" name="Line 11"/>
            <p:cNvSpPr>
              <a:spLocks noChangeShapeType="1"/>
            </p:cNvSpPr>
            <p:nvPr/>
          </p:nvSpPr>
          <p:spPr bwMode="auto">
            <a:xfrm>
              <a:off x="720" y="169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6" name="Line 12"/>
            <p:cNvSpPr>
              <a:spLocks noChangeShapeType="1"/>
            </p:cNvSpPr>
            <p:nvPr/>
          </p:nvSpPr>
          <p:spPr bwMode="auto">
            <a:xfrm>
              <a:off x="1032" y="960"/>
              <a:ext cx="0" cy="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7" name="Line 13"/>
            <p:cNvSpPr>
              <a:spLocks noChangeShapeType="1"/>
            </p:cNvSpPr>
            <p:nvPr/>
          </p:nvSpPr>
          <p:spPr bwMode="auto">
            <a:xfrm flipH="1">
              <a:off x="696" y="1392"/>
              <a:ext cx="313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8" name="Line 14"/>
            <p:cNvSpPr>
              <a:spLocks noChangeShapeType="1"/>
            </p:cNvSpPr>
            <p:nvPr/>
          </p:nvSpPr>
          <p:spPr bwMode="auto">
            <a:xfrm>
              <a:off x="1059" y="1392"/>
              <a:ext cx="34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39" name="Rectangle 15"/>
            <p:cNvSpPr>
              <a:spLocks noChangeArrowheads="1"/>
            </p:cNvSpPr>
            <p:nvPr/>
          </p:nvSpPr>
          <p:spPr bwMode="auto">
            <a:xfrm>
              <a:off x="864" y="1884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(a)</a:t>
              </a:r>
            </a:p>
          </p:txBody>
        </p:sp>
      </p:grpSp>
      <p:grpSp>
        <p:nvGrpSpPr>
          <p:cNvPr id="282640" name="Group 16"/>
          <p:cNvGrpSpPr>
            <a:grpSpLocks/>
          </p:cNvGrpSpPr>
          <p:nvPr/>
        </p:nvGrpSpPr>
        <p:grpSpPr bwMode="auto">
          <a:xfrm>
            <a:off x="5284788" y="1447800"/>
            <a:ext cx="1371600" cy="2000250"/>
            <a:chOff x="3345" y="912"/>
            <a:chExt cx="864" cy="1260"/>
          </a:xfrm>
        </p:grpSpPr>
        <p:sp>
          <p:nvSpPr>
            <p:cNvPr id="282641" name="Oval 17"/>
            <p:cNvSpPr>
              <a:spLocks noChangeArrowheads="1"/>
            </p:cNvSpPr>
            <p:nvPr/>
          </p:nvSpPr>
          <p:spPr bwMode="auto">
            <a:xfrm>
              <a:off x="3345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42" name="Oval 18"/>
            <p:cNvSpPr>
              <a:spLocks noChangeArrowheads="1"/>
            </p:cNvSpPr>
            <p:nvPr/>
          </p:nvSpPr>
          <p:spPr bwMode="auto">
            <a:xfrm>
              <a:off x="3345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43" name="Oval 19"/>
            <p:cNvSpPr>
              <a:spLocks noChangeArrowheads="1"/>
            </p:cNvSpPr>
            <p:nvPr/>
          </p:nvSpPr>
          <p:spPr bwMode="auto">
            <a:xfrm>
              <a:off x="4161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4161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45" name="Line 21"/>
            <p:cNvSpPr>
              <a:spLocks noChangeShapeType="1"/>
            </p:cNvSpPr>
            <p:nvPr/>
          </p:nvSpPr>
          <p:spPr bwMode="auto">
            <a:xfrm>
              <a:off x="3357" y="960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46" name="Line 22"/>
            <p:cNvSpPr>
              <a:spLocks noChangeShapeType="1"/>
            </p:cNvSpPr>
            <p:nvPr/>
          </p:nvSpPr>
          <p:spPr bwMode="auto">
            <a:xfrm>
              <a:off x="3357" y="1716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47" name="Line 23"/>
            <p:cNvSpPr>
              <a:spLocks noChangeShapeType="1"/>
            </p:cNvSpPr>
            <p:nvPr/>
          </p:nvSpPr>
          <p:spPr bwMode="auto">
            <a:xfrm>
              <a:off x="3369" y="936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48" name="Line 24"/>
            <p:cNvSpPr>
              <a:spLocks noChangeShapeType="1"/>
            </p:cNvSpPr>
            <p:nvPr/>
          </p:nvSpPr>
          <p:spPr bwMode="auto">
            <a:xfrm>
              <a:off x="4197" y="960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49" name="Line 25"/>
            <p:cNvSpPr>
              <a:spLocks noChangeShapeType="1"/>
            </p:cNvSpPr>
            <p:nvPr/>
          </p:nvSpPr>
          <p:spPr bwMode="auto">
            <a:xfrm flipV="1">
              <a:off x="3381" y="960"/>
              <a:ext cx="793" cy="7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50" name="Line 26"/>
            <p:cNvSpPr>
              <a:spLocks noChangeShapeType="1"/>
            </p:cNvSpPr>
            <p:nvPr/>
          </p:nvSpPr>
          <p:spPr bwMode="auto">
            <a:xfrm>
              <a:off x="3375" y="948"/>
              <a:ext cx="816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51" name="Rectangle 27"/>
            <p:cNvSpPr>
              <a:spLocks noChangeArrowheads="1"/>
            </p:cNvSpPr>
            <p:nvPr/>
          </p:nvSpPr>
          <p:spPr bwMode="auto">
            <a:xfrm>
              <a:off x="3585" y="1884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(c)</a:t>
              </a:r>
            </a:p>
          </p:txBody>
        </p:sp>
      </p:grpSp>
      <p:grpSp>
        <p:nvGrpSpPr>
          <p:cNvPr id="282652" name="Group 28"/>
          <p:cNvGrpSpPr>
            <a:grpSpLocks/>
          </p:cNvGrpSpPr>
          <p:nvPr/>
        </p:nvGrpSpPr>
        <p:grpSpPr bwMode="auto">
          <a:xfrm>
            <a:off x="2867025" y="1219200"/>
            <a:ext cx="2063750" cy="2228850"/>
            <a:chOff x="1742" y="768"/>
            <a:chExt cx="1300" cy="1404"/>
          </a:xfrm>
        </p:grpSpPr>
        <p:sp>
          <p:nvSpPr>
            <p:cNvPr id="282653" name="Oval 29"/>
            <p:cNvSpPr>
              <a:spLocks noChangeArrowheads="1"/>
            </p:cNvSpPr>
            <p:nvPr/>
          </p:nvSpPr>
          <p:spPr bwMode="auto">
            <a:xfrm>
              <a:off x="1934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54" name="Oval 30"/>
            <p:cNvSpPr>
              <a:spLocks noChangeArrowheads="1"/>
            </p:cNvSpPr>
            <p:nvPr/>
          </p:nvSpPr>
          <p:spPr bwMode="auto">
            <a:xfrm>
              <a:off x="2606" y="1104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55" name="Oval 31"/>
            <p:cNvSpPr>
              <a:spLocks noChangeArrowheads="1"/>
            </p:cNvSpPr>
            <p:nvPr/>
          </p:nvSpPr>
          <p:spPr bwMode="auto">
            <a:xfrm>
              <a:off x="284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56" name="Oval 32"/>
            <p:cNvSpPr>
              <a:spLocks noChangeArrowheads="1"/>
            </p:cNvSpPr>
            <p:nvPr/>
          </p:nvSpPr>
          <p:spPr bwMode="auto">
            <a:xfrm>
              <a:off x="2846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57" name="Oval 33"/>
            <p:cNvSpPr>
              <a:spLocks noChangeArrowheads="1"/>
            </p:cNvSpPr>
            <p:nvPr/>
          </p:nvSpPr>
          <p:spPr bwMode="auto">
            <a:xfrm>
              <a:off x="1934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58" name="Oval 34"/>
            <p:cNvSpPr>
              <a:spLocks noChangeArrowheads="1"/>
            </p:cNvSpPr>
            <p:nvPr/>
          </p:nvSpPr>
          <p:spPr bwMode="auto">
            <a:xfrm>
              <a:off x="2462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59" name="Oval 35"/>
            <p:cNvSpPr>
              <a:spLocks noChangeArrowheads="1"/>
            </p:cNvSpPr>
            <p:nvPr/>
          </p:nvSpPr>
          <p:spPr bwMode="auto">
            <a:xfrm>
              <a:off x="2174" y="1248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60" name="Line 36"/>
            <p:cNvSpPr>
              <a:spLocks noChangeShapeType="1"/>
            </p:cNvSpPr>
            <p:nvPr/>
          </p:nvSpPr>
          <p:spPr bwMode="auto">
            <a:xfrm>
              <a:off x="1946" y="960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61" name="Line 37"/>
            <p:cNvSpPr>
              <a:spLocks noChangeShapeType="1"/>
            </p:cNvSpPr>
            <p:nvPr/>
          </p:nvSpPr>
          <p:spPr bwMode="auto">
            <a:xfrm>
              <a:off x="1982" y="936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62" name="Line 38"/>
            <p:cNvSpPr>
              <a:spLocks noChangeShapeType="1"/>
            </p:cNvSpPr>
            <p:nvPr/>
          </p:nvSpPr>
          <p:spPr bwMode="auto">
            <a:xfrm>
              <a:off x="1982" y="1716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63" name="Line 39"/>
            <p:cNvSpPr>
              <a:spLocks noChangeShapeType="1"/>
            </p:cNvSpPr>
            <p:nvPr/>
          </p:nvSpPr>
          <p:spPr bwMode="auto">
            <a:xfrm>
              <a:off x="2870" y="960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64" name="Line 40"/>
            <p:cNvSpPr>
              <a:spLocks noChangeShapeType="1"/>
            </p:cNvSpPr>
            <p:nvPr/>
          </p:nvSpPr>
          <p:spPr bwMode="auto">
            <a:xfrm>
              <a:off x="1946" y="948"/>
              <a:ext cx="243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65" name="Line 41"/>
            <p:cNvSpPr>
              <a:spLocks noChangeShapeType="1"/>
            </p:cNvSpPr>
            <p:nvPr/>
          </p:nvSpPr>
          <p:spPr bwMode="auto">
            <a:xfrm>
              <a:off x="1946" y="948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66" name="Line 42"/>
            <p:cNvSpPr>
              <a:spLocks noChangeShapeType="1"/>
            </p:cNvSpPr>
            <p:nvPr/>
          </p:nvSpPr>
          <p:spPr bwMode="auto">
            <a:xfrm>
              <a:off x="2642" y="1164"/>
              <a:ext cx="215" cy="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67" name="Line 43"/>
            <p:cNvSpPr>
              <a:spLocks noChangeShapeType="1"/>
            </p:cNvSpPr>
            <p:nvPr/>
          </p:nvSpPr>
          <p:spPr bwMode="auto">
            <a:xfrm>
              <a:off x="2219" y="1305"/>
              <a:ext cx="249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68" name="Line 44"/>
            <p:cNvSpPr>
              <a:spLocks noChangeShapeType="1"/>
            </p:cNvSpPr>
            <p:nvPr/>
          </p:nvSpPr>
          <p:spPr bwMode="auto">
            <a:xfrm flipH="1" flipV="1">
              <a:off x="2510" y="1536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69" name="Rectangle 45"/>
            <p:cNvSpPr>
              <a:spLocks noChangeArrowheads="1"/>
            </p:cNvSpPr>
            <p:nvPr/>
          </p:nvSpPr>
          <p:spPr bwMode="auto">
            <a:xfrm>
              <a:off x="2326" y="1884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(b)</a:t>
              </a:r>
            </a:p>
          </p:txBody>
        </p:sp>
        <p:sp>
          <p:nvSpPr>
            <p:cNvPr id="282670" name="Rectangle 46"/>
            <p:cNvSpPr>
              <a:spLocks noChangeArrowheads="1"/>
            </p:cNvSpPr>
            <p:nvPr/>
          </p:nvSpPr>
          <p:spPr bwMode="auto">
            <a:xfrm>
              <a:off x="1742" y="768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a</a:t>
              </a:r>
            </a:p>
          </p:txBody>
        </p:sp>
        <p:sp>
          <p:nvSpPr>
            <p:cNvPr id="282671" name="Rectangle 47"/>
            <p:cNvSpPr>
              <a:spLocks noChangeArrowheads="1"/>
            </p:cNvSpPr>
            <p:nvPr/>
          </p:nvSpPr>
          <p:spPr bwMode="auto">
            <a:xfrm>
              <a:off x="2846" y="1584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c</a:t>
              </a:r>
            </a:p>
          </p:txBody>
        </p:sp>
      </p:grpSp>
      <p:sp>
        <p:nvSpPr>
          <p:cNvPr id="282672" name="Rectangle 48"/>
          <p:cNvSpPr>
            <a:spLocks noChangeArrowheads="1"/>
          </p:cNvSpPr>
          <p:nvPr/>
        </p:nvSpPr>
        <p:spPr bwMode="auto">
          <a:xfrm>
            <a:off x="3121025" y="3394075"/>
            <a:ext cx="17272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既不存在哈密顿道路，也不存在哈密顿圈。</a:t>
            </a:r>
          </a:p>
        </p:txBody>
      </p:sp>
      <p:sp>
        <p:nvSpPr>
          <p:cNvPr id="282673" name="Rectangle 49"/>
          <p:cNvSpPr>
            <a:spLocks noChangeArrowheads="1"/>
          </p:cNvSpPr>
          <p:nvPr/>
        </p:nvSpPr>
        <p:spPr bwMode="auto">
          <a:xfrm>
            <a:off x="5103813" y="3394075"/>
            <a:ext cx="17272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既存在哈密顿道路，又存在哈密顿圈，即为哈密顿图。</a:t>
            </a:r>
          </a:p>
        </p:txBody>
      </p:sp>
      <p:sp>
        <p:nvSpPr>
          <p:cNvPr id="282674" name="Rectangle 50"/>
          <p:cNvSpPr>
            <a:spLocks noChangeArrowheads="1"/>
          </p:cNvSpPr>
          <p:nvPr/>
        </p:nvSpPr>
        <p:spPr bwMode="auto">
          <a:xfrm>
            <a:off x="7086600" y="3394075"/>
            <a:ext cx="1727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/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存在哈密顿道路，但不存在哈密顿圈。</a:t>
            </a:r>
          </a:p>
        </p:txBody>
      </p:sp>
      <p:grpSp>
        <p:nvGrpSpPr>
          <p:cNvPr id="282675" name="Group 51"/>
          <p:cNvGrpSpPr>
            <a:grpSpLocks/>
          </p:cNvGrpSpPr>
          <p:nvPr/>
        </p:nvGrpSpPr>
        <p:grpSpPr bwMode="auto">
          <a:xfrm>
            <a:off x="7010400" y="1447800"/>
            <a:ext cx="1809750" cy="2000250"/>
            <a:chOff x="4416" y="912"/>
            <a:chExt cx="1140" cy="1260"/>
          </a:xfrm>
        </p:grpSpPr>
        <p:sp>
          <p:nvSpPr>
            <p:cNvPr id="282676" name="Line 52"/>
            <p:cNvSpPr>
              <a:spLocks noChangeShapeType="1"/>
            </p:cNvSpPr>
            <p:nvPr/>
          </p:nvSpPr>
          <p:spPr bwMode="auto">
            <a:xfrm flipH="1">
              <a:off x="5400" y="1260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77" name="Oval 53"/>
            <p:cNvSpPr>
              <a:spLocks noChangeArrowheads="1"/>
            </p:cNvSpPr>
            <p:nvPr/>
          </p:nvSpPr>
          <p:spPr bwMode="auto">
            <a:xfrm>
              <a:off x="4704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78" name="Oval 54"/>
            <p:cNvSpPr>
              <a:spLocks noChangeArrowheads="1"/>
            </p:cNvSpPr>
            <p:nvPr/>
          </p:nvSpPr>
          <p:spPr bwMode="auto">
            <a:xfrm>
              <a:off x="5040" y="1296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79" name="Oval 55"/>
            <p:cNvSpPr>
              <a:spLocks noChangeArrowheads="1"/>
            </p:cNvSpPr>
            <p:nvPr/>
          </p:nvSpPr>
          <p:spPr bwMode="auto">
            <a:xfrm>
              <a:off x="4416" y="1296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80" name="Oval 56"/>
            <p:cNvSpPr>
              <a:spLocks noChangeArrowheads="1"/>
            </p:cNvSpPr>
            <p:nvPr/>
          </p:nvSpPr>
          <p:spPr bwMode="auto">
            <a:xfrm>
              <a:off x="4704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81" name="Oval 57"/>
            <p:cNvSpPr>
              <a:spLocks noChangeArrowheads="1"/>
            </p:cNvSpPr>
            <p:nvPr/>
          </p:nvSpPr>
          <p:spPr bwMode="auto">
            <a:xfrm>
              <a:off x="5355" y="1671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82" name="Oval 58"/>
            <p:cNvSpPr>
              <a:spLocks noChangeArrowheads="1"/>
            </p:cNvSpPr>
            <p:nvPr/>
          </p:nvSpPr>
          <p:spPr bwMode="auto">
            <a:xfrm>
              <a:off x="5508" y="1260"/>
              <a:ext cx="48" cy="4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83" name="Line 59"/>
            <p:cNvSpPr>
              <a:spLocks noChangeShapeType="1"/>
            </p:cNvSpPr>
            <p:nvPr/>
          </p:nvSpPr>
          <p:spPr bwMode="auto">
            <a:xfrm flipH="1">
              <a:off x="4425" y="942"/>
              <a:ext cx="28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84" name="Line 60"/>
            <p:cNvSpPr>
              <a:spLocks noChangeShapeType="1"/>
            </p:cNvSpPr>
            <p:nvPr/>
          </p:nvSpPr>
          <p:spPr bwMode="auto">
            <a:xfrm>
              <a:off x="4740" y="948"/>
              <a:ext cx="317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85" name="Line 61"/>
            <p:cNvSpPr>
              <a:spLocks noChangeShapeType="1"/>
            </p:cNvSpPr>
            <p:nvPr/>
          </p:nvSpPr>
          <p:spPr bwMode="auto">
            <a:xfrm>
              <a:off x="4440" y="1344"/>
              <a:ext cx="288" cy="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86" name="Line 62"/>
            <p:cNvSpPr>
              <a:spLocks noChangeShapeType="1"/>
            </p:cNvSpPr>
            <p:nvPr/>
          </p:nvSpPr>
          <p:spPr bwMode="auto">
            <a:xfrm flipH="1">
              <a:off x="4740" y="1332"/>
              <a:ext cx="317" cy="3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87" name="Line 63"/>
            <p:cNvSpPr>
              <a:spLocks noChangeShapeType="1"/>
            </p:cNvSpPr>
            <p:nvPr/>
          </p:nvSpPr>
          <p:spPr bwMode="auto">
            <a:xfrm>
              <a:off x="4740" y="171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88" name="Line 64"/>
            <p:cNvSpPr>
              <a:spLocks noChangeShapeType="1"/>
            </p:cNvSpPr>
            <p:nvPr/>
          </p:nvSpPr>
          <p:spPr bwMode="auto">
            <a:xfrm>
              <a:off x="5064" y="1320"/>
              <a:ext cx="288" cy="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89" name="Line 65"/>
            <p:cNvSpPr>
              <a:spLocks noChangeShapeType="1"/>
            </p:cNvSpPr>
            <p:nvPr/>
          </p:nvSpPr>
          <p:spPr bwMode="auto">
            <a:xfrm>
              <a:off x="4461" y="1329"/>
              <a:ext cx="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690" name="Rectangle 66"/>
            <p:cNvSpPr>
              <a:spLocks noChangeArrowheads="1"/>
            </p:cNvSpPr>
            <p:nvPr/>
          </p:nvSpPr>
          <p:spPr bwMode="auto">
            <a:xfrm>
              <a:off x="4752" y="1884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(d)</a:t>
              </a:r>
            </a:p>
          </p:txBody>
        </p:sp>
        <p:sp>
          <p:nvSpPr>
            <p:cNvPr id="282691" name="Line 67"/>
            <p:cNvSpPr>
              <a:spLocks noChangeShapeType="1"/>
            </p:cNvSpPr>
            <p:nvPr/>
          </p:nvSpPr>
          <p:spPr bwMode="auto">
            <a:xfrm flipH="1">
              <a:off x="5088" y="1305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  <p:bldP spid="282672" grpId="0" autoUpdateAnimBg="0"/>
      <p:bldP spid="282673" grpId="0" autoUpdateAnimBg="0"/>
      <p:bldP spid="28267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D702-7E03-4C64-8929-0236C55212CD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93ECB-9B7A-4958-8FBC-FBCA1D45411F}" type="slidenum">
              <a:rPr lang="en-US" altLang="zh-CN"/>
              <a:pPr/>
              <a:t>51</a:t>
            </a:fld>
            <a:r>
              <a:rPr lang="en-US" altLang="zh-CN"/>
              <a:t>/98</a:t>
            </a: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定理</a:t>
            </a:r>
            <a:r>
              <a:rPr lang="en-US" altLang="zh-CN" sz="36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13.3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487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		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设无向连通图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哈密顿图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的任意非空真子集，则</a:t>
            </a:r>
          </a:p>
          <a:p>
            <a:pPr marL="342900" indent="-3429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(G-S)≤|S|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(G-S)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中删除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后所得到图的连通分支数。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证明：设</a:t>
            </a:r>
            <a:r>
              <a:rPr kumimoji="0"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0"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哈密顿圈，则对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S(</a:t>
            </a:r>
            <a:r>
              <a:rPr lang="zh-CN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≠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)V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，有  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(C-S)≤|S|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∵   C-S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G-S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的一个生成子图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∴   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(G-S)≤(C-S)≤|S|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ACA4-EE0C-487B-AC80-DB2DF160B6AA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115B-780F-463D-B414-EF15520F01A9}" type="slidenum">
              <a:rPr lang="en-US" altLang="zh-CN"/>
              <a:pPr/>
              <a:t>52</a:t>
            </a:fld>
            <a:r>
              <a:rPr lang="en-US" altLang="zh-CN"/>
              <a:t>/98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定理</a:t>
            </a:r>
            <a:r>
              <a:rPr lang="en-US" altLang="zh-CN" sz="36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13.3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543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		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设无向连通图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是哈密顿图，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的任意非空真子集，则</a:t>
            </a:r>
          </a:p>
          <a:p>
            <a:pPr marL="342900" indent="-3429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(G-S)≤|S|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(G-S)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中删除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后所得到图的连通分支数。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0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哈密顿圈，则对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S(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≠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)V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，有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(C-S)≤|S|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∵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C-S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G-S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的一个生成子图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∴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(G-S)≤(C-S)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≤|S|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sz="2800" b="1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6DB-09B5-4FD1-9DCC-C7E85DA0E18A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AE-F1B4-476B-9E9C-E1182222CCF9}" type="slidenum">
              <a:rPr lang="en-US" altLang="zh-CN"/>
              <a:pPr/>
              <a:t>53</a:t>
            </a:fld>
            <a:r>
              <a:rPr lang="en-US" altLang="zh-CN"/>
              <a:t>/98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注意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1116013" y="2492375"/>
            <a:ext cx="55626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13.3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在应用中它本身用处不大，但它的逆否命题却非常有用。我们经常利用定理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13.3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的逆否命题来判断某些图不是哈密顿图，即：若存在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的某个非空子集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不是哈密顿图。例如在右图中取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｝，则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，因而该图不是哈密顿图。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1042988" y="1052513"/>
            <a:ext cx="79216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13.3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给出的是哈密顿图的必要条件，而不是充分条件。下图所示的彼得森图，对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的任意非空子集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，均满足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)≤|V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，但它不是哈密顿图。</a:t>
            </a:r>
          </a:p>
        </p:txBody>
      </p:sp>
      <p:grpSp>
        <p:nvGrpSpPr>
          <p:cNvPr id="336920" name="Group 24"/>
          <p:cNvGrpSpPr>
            <a:grpSpLocks/>
          </p:cNvGrpSpPr>
          <p:nvPr/>
        </p:nvGrpSpPr>
        <p:grpSpPr bwMode="auto">
          <a:xfrm>
            <a:off x="6810375" y="2776538"/>
            <a:ext cx="2120900" cy="1754187"/>
            <a:chOff x="4290" y="1749"/>
            <a:chExt cx="1336" cy="1105"/>
          </a:xfrm>
        </p:grpSpPr>
        <p:sp>
          <p:nvSpPr>
            <p:cNvPr id="336921" name="Oval 25"/>
            <p:cNvSpPr>
              <a:spLocks noChangeArrowheads="1"/>
            </p:cNvSpPr>
            <p:nvPr/>
          </p:nvSpPr>
          <p:spPr bwMode="auto">
            <a:xfrm>
              <a:off x="4704" y="264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22" name="Freeform 26"/>
            <p:cNvSpPr>
              <a:spLocks/>
            </p:cNvSpPr>
            <p:nvPr/>
          </p:nvSpPr>
          <p:spPr bwMode="auto">
            <a:xfrm>
              <a:off x="4311" y="2247"/>
              <a:ext cx="306" cy="569"/>
            </a:xfrm>
            <a:custGeom>
              <a:avLst/>
              <a:gdLst>
                <a:gd name="T0" fmla="*/ 0 w 306"/>
                <a:gd name="T1" fmla="*/ 0 h 569"/>
                <a:gd name="T2" fmla="*/ 306 w 306"/>
                <a:gd name="T3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6" h="569">
                  <a:moveTo>
                    <a:pt x="0" y="0"/>
                  </a:moveTo>
                  <a:lnTo>
                    <a:pt x="306" y="569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23" name="Line 27"/>
            <p:cNvSpPr>
              <a:spLocks noChangeShapeType="1"/>
            </p:cNvSpPr>
            <p:nvPr/>
          </p:nvSpPr>
          <p:spPr bwMode="auto">
            <a:xfrm>
              <a:off x="4560" y="2217"/>
              <a:ext cx="86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24" name="Freeform 28"/>
            <p:cNvSpPr>
              <a:spLocks/>
            </p:cNvSpPr>
            <p:nvPr/>
          </p:nvSpPr>
          <p:spPr bwMode="auto">
            <a:xfrm>
              <a:off x="4665" y="2832"/>
              <a:ext cx="610" cy="2"/>
            </a:xfrm>
            <a:custGeom>
              <a:avLst/>
              <a:gdLst>
                <a:gd name="T0" fmla="*/ 0 w 610"/>
                <a:gd name="T1" fmla="*/ 0 h 2"/>
                <a:gd name="T2" fmla="*/ 610 w 610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0" h="2">
                  <a:moveTo>
                    <a:pt x="0" y="0"/>
                  </a:moveTo>
                  <a:lnTo>
                    <a:pt x="610" y="2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25" name="Freeform 29"/>
            <p:cNvSpPr>
              <a:spLocks/>
            </p:cNvSpPr>
            <p:nvPr/>
          </p:nvSpPr>
          <p:spPr bwMode="auto">
            <a:xfrm>
              <a:off x="5321" y="2256"/>
              <a:ext cx="286" cy="560"/>
            </a:xfrm>
            <a:custGeom>
              <a:avLst/>
              <a:gdLst>
                <a:gd name="T0" fmla="*/ 286 w 286"/>
                <a:gd name="T1" fmla="*/ 0 h 560"/>
                <a:gd name="T2" fmla="*/ 0 w 286"/>
                <a:gd name="T3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560">
                  <a:moveTo>
                    <a:pt x="286" y="0"/>
                  </a:moveTo>
                  <a:lnTo>
                    <a:pt x="0" y="56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26" name="Freeform 30"/>
            <p:cNvSpPr>
              <a:spLocks/>
            </p:cNvSpPr>
            <p:nvPr/>
          </p:nvSpPr>
          <p:spPr bwMode="auto">
            <a:xfrm>
              <a:off x="4992" y="1785"/>
              <a:ext cx="604" cy="418"/>
            </a:xfrm>
            <a:custGeom>
              <a:avLst/>
              <a:gdLst>
                <a:gd name="T0" fmla="*/ 0 w 604"/>
                <a:gd name="T1" fmla="*/ 0 h 418"/>
                <a:gd name="T2" fmla="*/ 604 w 604"/>
                <a:gd name="T3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4" h="418">
                  <a:moveTo>
                    <a:pt x="0" y="0"/>
                  </a:moveTo>
                  <a:lnTo>
                    <a:pt x="604" y="418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27" name="Freeform 31"/>
            <p:cNvSpPr>
              <a:spLocks/>
            </p:cNvSpPr>
            <p:nvPr/>
          </p:nvSpPr>
          <p:spPr bwMode="auto">
            <a:xfrm>
              <a:off x="5223" y="2700"/>
              <a:ext cx="71" cy="98"/>
            </a:xfrm>
            <a:custGeom>
              <a:avLst/>
              <a:gdLst>
                <a:gd name="T0" fmla="*/ 0 w 71"/>
                <a:gd name="T1" fmla="*/ 0 h 98"/>
                <a:gd name="T2" fmla="*/ 71 w 71"/>
                <a:gd name="T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98">
                  <a:moveTo>
                    <a:pt x="0" y="0"/>
                  </a:moveTo>
                  <a:lnTo>
                    <a:pt x="71" y="98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28" name="Freeform 32"/>
            <p:cNvSpPr>
              <a:spLocks/>
            </p:cNvSpPr>
            <p:nvPr/>
          </p:nvSpPr>
          <p:spPr bwMode="auto">
            <a:xfrm>
              <a:off x="4727" y="1966"/>
              <a:ext cx="228" cy="704"/>
            </a:xfrm>
            <a:custGeom>
              <a:avLst/>
              <a:gdLst>
                <a:gd name="T0" fmla="*/ 228 w 228"/>
                <a:gd name="T1" fmla="*/ 0 h 704"/>
                <a:gd name="T2" fmla="*/ 0 w 228"/>
                <a:gd name="T3" fmla="*/ 70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8" h="704">
                  <a:moveTo>
                    <a:pt x="228" y="0"/>
                  </a:moveTo>
                  <a:lnTo>
                    <a:pt x="0" y="704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29" name="Freeform 33"/>
            <p:cNvSpPr>
              <a:spLocks/>
            </p:cNvSpPr>
            <p:nvPr/>
          </p:nvSpPr>
          <p:spPr bwMode="auto">
            <a:xfrm>
              <a:off x="4325" y="1792"/>
              <a:ext cx="621" cy="411"/>
            </a:xfrm>
            <a:custGeom>
              <a:avLst/>
              <a:gdLst>
                <a:gd name="T0" fmla="*/ 0 w 621"/>
                <a:gd name="T1" fmla="*/ 411 h 411"/>
                <a:gd name="T2" fmla="*/ 621 w 621"/>
                <a:gd name="T3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1" h="411">
                  <a:moveTo>
                    <a:pt x="0" y="411"/>
                  </a:moveTo>
                  <a:lnTo>
                    <a:pt x="621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30" name="Freeform 34"/>
            <p:cNvSpPr>
              <a:spLocks/>
            </p:cNvSpPr>
            <p:nvPr/>
          </p:nvSpPr>
          <p:spPr bwMode="auto">
            <a:xfrm>
              <a:off x="4752" y="2258"/>
              <a:ext cx="633" cy="400"/>
            </a:xfrm>
            <a:custGeom>
              <a:avLst/>
              <a:gdLst>
                <a:gd name="T0" fmla="*/ 633 w 633"/>
                <a:gd name="T1" fmla="*/ 0 h 400"/>
                <a:gd name="T2" fmla="*/ 0 w 633"/>
                <a:gd name="T3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3" h="400">
                  <a:moveTo>
                    <a:pt x="633" y="0"/>
                  </a:moveTo>
                  <a:lnTo>
                    <a:pt x="0" y="40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31" name="Oval 35"/>
            <p:cNvSpPr>
              <a:spLocks noChangeArrowheads="1"/>
            </p:cNvSpPr>
            <p:nvPr/>
          </p:nvSpPr>
          <p:spPr bwMode="auto">
            <a:xfrm>
              <a:off x="4290" y="21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32" name="Oval 36"/>
            <p:cNvSpPr>
              <a:spLocks noChangeArrowheads="1"/>
            </p:cNvSpPr>
            <p:nvPr/>
          </p:nvSpPr>
          <p:spPr bwMode="auto">
            <a:xfrm>
              <a:off x="5568" y="220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33" name="Oval 37"/>
            <p:cNvSpPr>
              <a:spLocks noChangeArrowheads="1"/>
            </p:cNvSpPr>
            <p:nvPr/>
          </p:nvSpPr>
          <p:spPr bwMode="auto">
            <a:xfrm>
              <a:off x="5280" y="278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34" name="Oval 38"/>
            <p:cNvSpPr>
              <a:spLocks noChangeArrowheads="1"/>
            </p:cNvSpPr>
            <p:nvPr/>
          </p:nvSpPr>
          <p:spPr bwMode="auto">
            <a:xfrm>
              <a:off x="5184" y="265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35" name="Oval 39"/>
            <p:cNvSpPr>
              <a:spLocks noChangeArrowheads="1"/>
            </p:cNvSpPr>
            <p:nvPr/>
          </p:nvSpPr>
          <p:spPr bwMode="auto">
            <a:xfrm>
              <a:off x="4704" y="264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36" name="Freeform 40"/>
            <p:cNvSpPr>
              <a:spLocks/>
            </p:cNvSpPr>
            <p:nvPr/>
          </p:nvSpPr>
          <p:spPr bwMode="auto">
            <a:xfrm>
              <a:off x="4530" y="2247"/>
              <a:ext cx="663" cy="432"/>
            </a:xfrm>
            <a:custGeom>
              <a:avLst/>
              <a:gdLst>
                <a:gd name="T0" fmla="*/ 0 w 663"/>
                <a:gd name="T1" fmla="*/ 0 h 432"/>
                <a:gd name="T2" fmla="*/ 663 w 663"/>
                <a:gd name="T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432">
                  <a:moveTo>
                    <a:pt x="0" y="0"/>
                  </a:moveTo>
                  <a:lnTo>
                    <a:pt x="663" y="432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37" name="Freeform 41"/>
            <p:cNvSpPr>
              <a:spLocks/>
            </p:cNvSpPr>
            <p:nvPr/>
          </p:nvSpPr>
          <p:spPr bwMode="auto">
            <a:xfrm>
              <a:off x="4974" y="1966"/>
              <a:ext cx="237" cy="704"/>
            </a:xfrm>
            <a:custGeom>
              <a:avLst/>
              <a:gdLst>
                <a:gd name="T0" fmla="*/ 0 w 237"/>
                <a:gd name="T1" fmla="*/ 0 h 704"/>
                <a:gd name="T2" fmla="*/ 237 w 237"/>
                <a:gd name="T3" fmla="*/ 70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7" h="704">
                  <a:moveTo>
                    <a:pt x="0" y="0"/>
                  </a:moveTo>
                  <a:lnTo>
                    <a:pt x="237" y="704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38" name="Freeform 42"/>
            <p:cNvSpPr>
              <a:spLocks/>
            </p:cNvSpPr>
            <p:nvPr/>
          </p:nvSpPr>
          <p:spPr bwMode="auto">
            <a:xfrm>
              <a:off x="4645" y="2679"/>
              <a:ext cx="77" cy="137"/>
            </a:xfrm>
            <a:custGeom>
              <a:avLst/>
              <a:gdLst>
                <a:gd name="T0" fmla="*/ 77 w 77"/>
                <a:gd name="T1" fmla="*/ 0 h 137"/>
                <a:gd name="T2" fmla="*/ 0 w 77"/>
                <a:gd name="T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" h="137">
                  <a:moveTo>
                    <a:pt x="77" y="0"/>
                  </a:moveTo>
                  <a:lnTo>
                    <a:pt x="0" y="13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39" name="Freeform 43"/>
            <p:cNvSpPr>
              <a:spLocks/>
            </p:cNvSpPr>
            <p:nvPr/>
          </p:nvSpPr>
          <p:spPr bwMode="auto">
            <a:xfrm>
              <a:off x="5433" y="2232"/>
              <a:ext cx="144" cy="11"/>
            </a:xfrm>
            <a:custGeom>
              <a:avLst/>
              <a:gdLst>
                <a:gd name="T0" fmla="*/ 0 w 144"/>
                <a:gd name="T1" fmla="*/ 0 h 11"/>
                <a:gd name="T2" fmla="*/ 144 w 144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11">
                  <a:moveTo>
                    <a:pt x="0" y="0"/>
                  </a:moveTo>
                  <a:lnTo>
                    <a:pt x="144" y="11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40" name="Freeform 44"/>
            <p:cNvSpPr>
              <a:spLocks/>
            </p:cNvSpPr>
            <p:nvPr/>
          </p:nvSpPr>
          <p:spPr bwMode="auto">
            <a:xfrm>
              <a:off x="4974" y="1782"/>
              <a:ext cx="1" cy="166"/>
            </a:xfrm>
            <a:custGeom>
              <a:avLst/>
              <a:gdLst>
                <a:gd name="T0" fmla="*/ 9 w 9"/>
                <a:gd name="T1" fmla="*/ 0 h 166"/>
                <a:gd name="T2" fmla="*/ 0 w 9"/>
                <a:gd name="T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6">
                  <a:moveTo>
                    <a:pt x="9" y="0"/>
                  </a:moveTo>
                  <a:lnTo>
                    <a:pt x="0" y="166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41" name="Freeform 45"/>
            <p:cNvSpPr>
              <a:spLocks/>
            </p:cNvSpPr>
            <p:nvPr/>
          </p:nvSpPr>
          <p:spPr bwMode="auto">
            <a:xfrm>
              <a:off x="4350" y="2226"/>
              <a:ext cx="148" cy="5"/>
            </a:xfrm>
            <a:custGeom>
              <a:avLst/>
              <a:gdLst>
                <a:gd name="T0" fmla="*/ 0 w 148"/>
                <a:gd name="T1" fmla="*/ 0 h 5"/>
                <a:gd name="T2" fmla="*/ 148 w 148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5">
                  <a:moveTo>
                    <a:pt x="0" y="0"/>
                  </a:moveTo>
                  <a:lnTo>
                    <a:pt x="148" y="5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42" name="Oval 46"/>
            <p:cNvSpPr>
              <a:spLocks noChangeArrowheads="1"/>
            </p:cNvSpPr>
            <p:nvPr/>
          </p:nvSpPr>
          <p:spPr bwMode="auto">
            <a:xfrm>
              <a:off x="4944" y="174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43" name="Oval 47"/>
            <p:cNvSpPr>
              <a:spLocks noChangeArrowheads="1"/>
            </p:cNvSpPr>
            <p:nvPr/>
          </p:nvSpPr>
          <p:spPr bwMode="auto">
            <a:xfrm>
              <a:off x="4503" y="219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44" name="Oval 48"/>
            <p:cNvSpPr>
              <a:spLocks noChangeArrowheads="1"/>
            </p:cNvSpPr>
            <p:nvPr/>
          </p:nvSpPr>
          <p:spPr bwMode="auto">
            <a:xfrm>
              <a:off x="4944" y="193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45" name="Oval 49"/>
            <p:cNvSpPr>
              <a:spLocks noChangeArrowheads="1"/>
            </p:cNvSpPr>
            <p:nvPr/>
          </p:nvSpPr>
          <p:spPr bwMode="auto">
            <a:xfrm>
              <a:off x="5385" y="219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946" name="Oval 50"/>
            <p:cNvSpPr>
              <a:spLocks noChangeArrowheads="1"/>
            </p:cNvSpPr>
            <p:nvPr/>
          </p:nvSpPr>
          <p:spPr bwMode="auto">
            <a:xfrm>
              <a:off x="4617" y="27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F1A6-BCAC-42F6-B885-290989066D23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521A-8803-43EA-82B1-EB3EC981E3AC}" type="slidenum">
              <a:rPr lang="en-US" altLang="zh-CN"/>
              <a:pPr/>
              <a:t>54</a:t>
            </a:fld>
            <a:r>
              <a:rPr lang="en-US" altLang="zh-CN"/>
              <a:t>/98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注意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116013" y="2492375"/>
            <a:ext cx="55626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13.3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在应用中它本身用处不大，但它的逆否命题却非常有用。我们经常利用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13.3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的逆否命题来判断某些图不是哈密顿图，即：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若存在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的某个非空子集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zh-CN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|V</a:t>
            </a:r>
            <a:r>
              <a:rPr lang="en-US" altLang="zh-CN" b="1" baseline="-30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不是哈密顿图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。例如在右图中取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｝，则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，因而该图不是哈密顿图。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042988" y="1052513"/>
            <a:ext cx="79216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给出的是哈密顿图的必要条件，而不是充分条件。下图所示的彼得森图，对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的任意非空子集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，均满足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)≤|V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，但它不是哈密顿图。</a:t>
            </a:r>
          </a:p>
        </p:txBody>
      </p:sp>
      <p:grpSp>
        <p:nvGrpSpPr>
          <p:cNvPr id="285701" name="Group 5"/>
          <p:cNvGrpSpPr>
            <a:grpSpLocks/>
          </p:cNvGrpSpPr>
          <p:nvPr/>
        </p:nvGrpSpPr>
        <p:grpSpPr bwMode="auto">
          <a:xfrm>
            <a:off x="6781800" y="4584700"/>
            <a:ext cx="2089150" cy="1825625"/>
            <a:chOff x="4272" y="2888"/>
            <a:chExt cx="1316" cy="1150"/>
          </a:xfrm>
        </p:grpSpPr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5376" y="3704"/>
              <a:ext cx="2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c</a:t>
              </a:r>
            </a:p>
          </p:txBody>
        </p:sp>
        <p:sp>
          <p:nvSpPr>
            <p:cNvPr id="285703" name="Oval 7"/>
            <p:cNvSpPr>
              <a:spLocks noChangeArrowheads="1"/>
            </p:cNvSpPr>
            <p:nvPr/>
          </p:nvSpPr>
          <p:spPr bwMode="auto">
            <a:xfrm>
              <a:off x="5136" y="328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4" name="Oval 8"/>
            <p:cNvSpPr>
              <a:spLocks noChangeArrowheads="1"/>
            </p:cNvSpPr>
            <p:nvPr/>
          </p:nvSpPr>
          <p:spPr bwMode="auto">
            <a:xfrm>
              <a:off x="5376" y="384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5" name="Oval 9"/>
            <p:cNvSpPr>
              <a:spLocks noChangeArrowheads="1"/>
            </p:cNvSpPr>
            <p:nvPr/>
          </p:nvSpPr>
          <p:spPr bwMode="auto">
            <a:xfrm>
              <a:off x="4464" y="384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6" name="Oval 10"/>
            <p:cNvSpPr>
              <a:spLocks noChangeArrowheads="1"/>
            </p:cNvSpPr>
            <p:nvPr/>
          </p:nvSpPr>
          <p:spPr bwMode="auto">
            <a:xfrm>
              <a:off x="4992" y="365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7" name="Line 11"/>
            <p:cNvSpPr>
              <a:spLocks noChangeShapeType="1"/>
            </p:cNvSpPr>
            <p:nvPr/>
          </p:nvSpPr>
          <p:spPr bwMode="auto">
            <a:xfrm>
              <a:off x="4476" y="3120"/>
              <a:ext cx="0" cy="7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8" name="Line 12"/>
            <p:cNvSpPr>
              <a:spLocks noChangeShapeType="1"/>
            </p:cNvSpPr>
            <p:nvPr/>
          </p:nvSpPr>
          <p:spPr bwMode="auto">
            <a:xfrm>
              <a:off x="4512" y="3096"/>
              <a:ext cx="86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09" name="Line 13"/>
            <p:cNvSpPr>
              <a:spLocks noChangeShapeType="1"/>
            </p:cNvSpPr>
            <p:nvPr/>
          </p:nvSpPr>
          <p:spPr bwMode="auto">
            <a:xfrm>
              <a:off x="4512" y="3876"/>
              <a:ext cx="86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0" name="Line 14"/>
            <p:cNvSpPr>
              <a:spLocks noChangeShapeType="1"/>
            </p:cNvSpPr>
            <p:nvPr/>
          </p:nvSpPr>
          <p:spPr bwMode="auto">
            <a:xfrm>
              <a:off x="5400" y="3120"/>
              <a:ext cx="0" cy="7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1" name="Line 15"/>
            <p:cNvSpPr>
              <a:spLocks noChangeShapeType="1"/>
            </p:cNvSpPr>
            <p:nvPr/>
          </p:nvSpPr>
          <p:spPr bwMode="auto">
            <a:xfrm>
              <a:off x="4476" y="3108"/>
              <a:ext cx="243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2" name="Line 16"/>
            <p:cNvSpPr>
              <a:spLocks noChangeShapeType="1"/>
            </p:cNvSpPr>
            <p:nvPr/>
          </p:nvSpPr>
          <p:spPr bwMode="auto">
            <a:xfrm>
              <a:off x="4476" y="3108"/>
              <a:ext cx="672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3" name="Line 17"/>
            <p:cNvSpPr>
              <a:spLocks noChangeShapeType="1"/>
            </p:cNvSpPr>
            <p:nvPr/>
          </p:nvSpPr>
          <p:spPr bwMode="auto">
            <a:xfrm>
              <a:off x="5172" y="3324"/>
              <a:ext cx="215" cy="52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4" name="Line 18"/>
            <p:cNvSpPr>
              <a:spLocks noChangeShapeType="1"/>
            </p:cNvSpPr>
            <p:nvPr/>
          </p:nvSpPr>
          <p:spPr bwMode="auto">
            <a:xfrm>
              <a:off x="4749" y="3465"/>
              <a:ext cx="249" cy="20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5" name="Line 19"/>
            <p:cNvSpPr>
              <a:spLocks noChangeShapeType="1"/>
            </p:cNvSpPr>
            <p:nvPr/>
          </p:nvSpPr>
          <p:spPr bwMode="auto">
            <a:xfrm flipH="1" flipV="1">
              <a:off x="5040" y="3696"/>
              <a:ext cx="336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4272" y="2888"/>
              <a:ext cx="2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a</a:t>
              </a:r>
            </a:p>
          </p:txBody>
        </p:sp>
        <p:sp>
          <p:nvSpPr>
            <p:cNvPr id="285717" name="Oval 21"/>
            <p:cNvSpPr>
              <a:spLocks noChangeArrowheads="1"/>
            </p:cNvSpPr>
            <p:nvPr/>
          </p:nvSpPr>
          <p:spPr bwMode="auto">
            <a:xfrm>
              <a:off x="4464" y="307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8" name="Oval 22"/>
            <p:cNvSpPr>
              <a:spLocks noChangeArrowheads="1"/>
            </p:cNvSpPr>
            <p:nvPr/>
          </p:nvSpPr>
          <p:spPr bwMode="auto">
            <a:xfrm>
              <a:off x="4695" y="341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19" name="Oval 23"/>
            <p:cNvSpPr>
              <a:spLocks noChangeArrowheads="1"/>
            </p:cNvSpPr>
            <p:nvPr/>
          </p:nvSpPr>
          <p:spPr bwMode="auto">
            <a:xfrm>
              <a:off x="5367" y="3081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5720" name="Group 24"/>
          <p:cNvGrpSpPr>
            <a:grpSpLocks/>
          </p:cNvGrpSpPr>
          <p:nvPr/>
        </p:nvGrpSpPr>
        <p:grpSpPr bwMode="auto">
          <a:xfrm>
            <a:off x="6810375" y="2776538"/>
            <a:ext cx="2120900" cy="1754187"/>
            <a:chOff x="4290" y="1749"/>
            <a:chExt cx="1336" cy="1105"/>
          </a:xfrm>
        </p:grpSpPr>
        <p:sp>
          <p:nvSpPr>
            <p:cNvPr id="285721" name="Oval 25"/>
            <p:cNvSpPr>
              <a:spLocks noChangeArrowheads="1"/>
            </p:cNvSpPr>
            <p:nvPr/>
          </p:nvSpPr>
          <p:spPr bwMode="auto">
            <a:xfrm>
              <a:off x="4704" y="264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22" name="Freeform 26"/>
            <p:cNvSpPr>
              <a:spLocks/>
            </p:cNvSpPr>
            <p:nvPr/>
          </p:nvSpPr>
          <p:spPr bwMode="auto">
            <a:xfrm>
              <a:off x="4311" y="2247"/>
              <a:ext cx="306" cy="569"/>
            </a:xfrm>
            <a:custGeom>
              <a:avLst/>
              <a:gdLst>
                <a:gd name="T0" fmla="*/ 0 w 306"/>
                <a:gd name="T1" fmla="*/ 0 h 569"/>
                <a:gd name="T2" fmla="*/ 306 w 306"/>
                <a:gd name="T3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6" h="569">
                  <a:moveTo>
                    <a:pt x="0" y="0"/>
                  </a:moveTo>
                  <a:lnTo>
                    <a:pt x="306" y="569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>
              <a:off x="4560" y="2217"/>
              <a:ext cx="86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24" name="Freeform 28"/>
            <p:cNvSpPr>
              <a:spLocks/>
            </p:cNvSpPr>
            <p:nvPr/>
          </p:nvSpPr>
          <p:spPr bwMode="auto">
            <a:xfrm>
              <a:off x="4665" y="2832"/>
              <a:ext cx="610" cy="2"/>
            </a:xfrm>
            <a:custGeom>
              <a:avLst/>
              <a:gdLst>
                <a:gd name="T0" fmla="*/ 0 w 610"/>
                <a:gd name="T1" fmla="*/ 0 h 2"/>
                <a:gd name="T2" fmla="*/ 610 w 610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0" h="2">
                  <a:moveTo>
                    <a:pt x="0" y="0"/>
                  </a:moveTo>
                  <a:lnTo>
                    <a:pt x="610" y="2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25" name="Freeform 29"/>
            <p:cNvSpPr>
              <a:spLocks/>
            </p:cNvSpPr>
            <p:nvPr/>
          </p:nvSpPr>
          <p:spPr bwMode="auto">
            <a:xfrm>
              <a:off x="5321" y="2256"/>
              <a:ext cx="286" cy="560"/>
            </a:xfrm>
            <a:custGeom>
              <a:avLst/>
              <a:gdLst>
                <a:gd name="T0" fmla="*/ 286 w 286"/>
                <a:gd name="T1" fmla="*/ 0 h 560"/>
                <a:gd name="T2" fmla="*/ 0 w 286"/>
                <a:gd name="T3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" h="560">
                  <a:moveTo>
                    <a:pt x="286" y="0"/>
                  </a:moveTo>
                  <a:lnTo>
                    <a:pt x="0" y="56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26" name="Freeform 30"/>
            <p:cNvSpPr>
              <a:spLocks/>
            </p:cNvSpPr>
            <p:nvPr/>
          </p:nvSpPr>
          <p:spPr bwMode="auto">
            <a:xfrm>
              <a:off x="4992" y="1785"/>
              <a:ext cx="604" cy="418"/>
            </a:xfrm>
            <a:custGeom>
              <a:avLst/>
              <a:gdLst>
                <a:gd name="T0" fmla="*/ 0 w 604"/>
                <a:gd name="T1" fmla="*/ 0 h 418"/>
                <a:gd name="T2" fmla="*/ 604 w 604"/>
                <a:gd name="T3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4" h="418">
                  <a:moveTo>
                    <a:pt x="0" y="0"/>
                  </a:moveTo>
                  <a:lnTo>
                    <a:pt x="604" y="418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27" name="Freeform 31"/>
            <p:cNvSpPr>
              <a:spLocks/>
            </p:cNvSpPr>
            <p:nvPr/>
          </p:nvSpPr>
          <p:spPr bwMode="auto">
            <a:xfrm>
              <a:off x="5223" y="2700"/>
              <a:ext cx="71" cy="98"/>
            </a:xfrm>
            <a:custGeom>
              <a:avLst/>
              <a:gdLst>
                <a:gd name="T0" fmla="*/ 0 w 71"/>
                <a:gd name="T1" fmla="*/ 0 h 98"/>
                <a:gd name="T2" fmla="*/ 71 w 71"/>
                <a:gd name="T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98">
                  <a:moveTo>
                    <a:pt x="0" y="0"/>
                  </a:moveTo>
                  <a:lnTo>
                    <a:pt x="71" y="98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28" name="Freeform 32"/>
            <p:cNvSpPr>
              <a:spLocks/>
            </p:cNvSpPr>
            <p:nvPr/>
          </p:nvSpPr>
          <p:spPr bwMode="auto">
            <a:xfrm>
              <a:off x="4727" y="1966"/>
              <a:ext cx="228" cy="704"/>
            </a:xfrm>
            <a:custGeom>
              <a:avLst/>
              <a:gdLst>
                <a:gd name="T0" fmla="*/ 228 w 228"/>
                <a:gd name="T1" fmla="*/ 0 h 704"/>
                <a:gd name="T2" fmla="*/ 0 w 228"/>
                <a:gd name="T3" fmla="*/ 70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8" h="704">
                  <a:moveTo>
                    <a:pt x="228" y="0"/>
                  </a:moveTo>
                  <a:lnTo>
                    <a:pt x="0" y="704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29" name="Freeform 33"/>
            <p:cNvSpPr>
              <a:spLocks/>
            </p:cNvSpPr>
            <p:nvPr/>
          </p:nvSpPr>
          <p:spPr bwMode="auto">
            <a:xfrm>
              <a:off x="4325" y="1792"/>
              <a:ext cx="621" cy="411"/>
            </a:xfrm>
            <a:custGeom>
              <a:avLst/>
              <a:gdLst>
                <a:gd name="T0" fmla="*/ 0 w 621"/>
                <a:gd name="T1" fmla="*/ 411 h 411"/>
                <a:gd name="T2" fmla="*/ 621 w 621"/>
                <a:gd name="T3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1" h="411">
                  <a:moveTo>
                    <a:pt x="0" y="411"/>
                  </a:moveTo>
                  <a:lnTo>
                    <a:pt x="621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30" name="Freeform 34"/>
            <p:cNvSpPr>
              <a:spLocks/>
            </p:cNvSpPr>
            <p:nvPr/>
          </p:nvSpPr>
          <p:spPr bwMode="auto">
            <a:xfrm>
              <a:off x="4752" y="2258"/>
              <a:ext cx="633" cy="400"/>
            </a:xfrm>
            <a:custGeom>
              <a:avLst/>
              <a:gdLst>
                <a:gd name="T0" fmla="*/ 633 w 633"/>
                <a:gd name="T1" fmla="*/ 0 h 400"/>
                <a:gd name="T2" fmla="*/ 0 w 633"/>
                <a:gd name="T3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3" h="400">
                  <a:moveTo>
                    <a:pt x="633" y="0"/>
                  </a:moveTo>
                  <a:lnTo>
                    <a:pt x="0" y="40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31" name="Oval 35"/>
            <p:cNvSpPr>
              <a:spLocks noChangeArrowheads="1"/>
            </p:cNvSpPr>
            <p:nvPr/>
          </p:nvSpPr>
          <p:spPr bwMode="auto">
            <a:xfrm>
              <a:off x="4290" y="21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32" name="Oval 36"/>
            <p:cNvSpPr>
              <a:spLocks noChangeArrowheads="1"/>
            </p:cNvSpPr>
            <p:nvPr/>
          </p:nvSpPr>
          <p:spPr bwMode="auto">
            <a:xfrm>
              <a:off x="5568" y="220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33" name="Oval 37"/>
            <p:cNvSpPr>
              <a:spLocks noChangeArrowheads="1"/>
            </p:cNvSpPr>
            <p:nvPr/>
          </p:nvSpPr>
          <p:spPr bwMode="auto">
            <a:xfrm>
              <a:off x="5280" y="278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34" name="Oval 38"/>
            <p:cNvSpPr>
              <a:spLocks noChangeArrowheads="1"/>
            </p:cNvSpPr>
            <p:nvPr/>
          </p:nvSpPr>
          <p:spPr bwMode="auto">
            <a:xfrm>
              <a:off x="5184" y="265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35" name="Oval 39"/>
            <p:cNvSpPr>
              <a:spLocks noChangeArrowheads="1"/>
            </p:cNvSpPr>
            <p:nvPr/>
          </p:nvSpPr>
          <p:spPr bwMode="auto">
            <a:xfrm>
              <a:off x="4704" y="264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36" name="Freeform 40"/>
            <p:cNvSpPr>
              <a:spLocks/>
            </p:cNvSpPr>
            <p:nvPr/>
          </p:nvSpPr>
          <p:spPr bwMode="auto">
            <a:xfrm>
              <a:off x="4530" y="2247"/>
              <a:ext cx="663" cy="432"/>
            </a:xfrm>
            <a:custGeom>
              <a:avLst/>
              <a:gdLst>
                <a:gd name="T0" fmla="*/ 0 w 663"/>
                <a:gd name="T1" fmla="*/ 0 h 432"/>
                <a:gd name="T2" fmla="*/ 663 w 663"/>
                <a:gd name="T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432">
                  <a:moveTo>
                    <a:pt x="0" y="0"/>
                  </a:moveTo>
                  <a:lnTo>
                    <a:pt x="663" y="432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37" name="Freeform 41"/>
            <p:cNvSpPr>
              <a:spLocks/>
            </p:cNvSpPr>
            <p:nvPr/>
          </p:nvSpPr>
          <p:spPr bwMode="auto">
            <a:xfrm>
              <a:off x="4974" y="1966"/>
              <a:ext cx="237" cy="704"/>
            </a:xfrm>
            <a:custGeom>
              <a:avLst/>
              <a:gdLst>
                <a:gd name="T0" fmla="*/ 0 w 237"/>
                <a:gd name="T1" fmla="*/ 0 h 704"/>
                <a:gd name="T2" fmla="*/ 237 w 237"/>
                <a:gd name="T3" fmla="*/ 70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7" h="704">
                  <a:moveTo>
                    <a:pt x="0" y="0"/>
                  </a:moveTo>
                  <a:lnTo>
                    <a:pt x="237" y="704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38" name="Freeform 42"/>
            <p:cNvSpPr>
              <a:spLocks/>
            </p:cNvSpPr>
            <p:nvPr/>
          </p:nvSpPr>
          <p:spPr bwMode="auto">
            <a:xfrm>
              <a:off x="4645" y="2679"/>
              <a:ext cx="77" cy="137"/>
            </a:xfrm>
            <a:custGeom>
              <a:avLst/>
              <a:gdLst>
                <a:gd name="T0" fmla="*/ 77 w 77"/>
                <a:gd name="T1" fmla="*/ 0 h 137"/>
                <a:gd name="T2" fmla="*/ 0 w 77"/>
                <a:gd name="T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" h="137">
                  <a:moveTo>
                    <a:pt x="77" y="0"/>
                  </a:moveTo>
                  <a:lnTo>
                    <a:pt x="0" y="13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39" name="Freeform 43"/>
            <p:cNvSpPr>
              <a:spLocks/>
            </p:cNvSpPr>
            <p:nvPr/>
          </p:nvSpPr>
          <p:spPr bwMode="auto">
            <a:xfrm>
              <a:off x="5433" y="2232"/>
              <a:ext cx="144" cy="11"/>
            </a:xfrm>
            <a:custGeom>
              <a:avLst/>
              <a:gdLst>
                <a:gd name="T0" fmla="*/ 0 w 144"/>
                <a:gd name="T1" fmla="*/ 0 h 11"/>
                <a:gd name="T2" fmla="*/ 144 w 144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11">
                  <a:moveTo>
                    <a:pt x="0" y="0"/>
                  </a:moveTo>
                  <a:lnTo>
                    <a:pt x="144" y="11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40" name="Freeform 44"/>
            <p:cNvSpPr>
              <a:spLocks/>
            </p:cNvSpPr>
            <p:nvPr/>
          </p:nvSpPr>
          <p:spPr bwMode="auto">
            <a:xfrm>
              <a:off x="4974" y="1782"/>
              <a:ext cx="1" cy="166"/>
            </a:xfrm>
            <a:custGeom>
              <a:avLst/>
              <a:gdLst>
                <a:gd name="T0" fmla="*/ 9 w 9"/>
                <a:gd name="T1" fmla="*/ 0 h 166"/>
                <a:gd name="T2" fmla="*/ 0 w 9"/>
                <a:gd name="T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6">
                  <a:moveTo>
                    <a:pt x="9" y="0"/>
                  </a:moveTo>
                  <a:lnTo>
                    <a:pt x="0" y="166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41" name="Freeform 45"/>
            <p:cNvSpPr>
              <a:spLocks/>
            </p:cNvSpPr>
            <p:nvPr/>
          </p:nvSpPr>
          <p:spPr bwMode="auto">
            <a:xfrm>
              <a:off x="4350" y="2226"/>
              <a:ext cx="148" cy="5"/>
            </a:xfrm>
            <a:custGeom>
              <a:avLst/>
              <a:gdLst>
                <a:gd name="T0" fmla="*/ 0 w 148"/>
                <a:gd name="T1" fmla="*/ 0 h 5"/>
                <a:gd name="T2" fmla="*/ 148 w 148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5">
                  <a:moveTo>
                    <a:pt x="0" y="0"/>
                  </a:moveTo>
                  <a:lnTo>
                    <a:pt x="148" y="5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42" name="Oval 46"/>
            <p:cNvSpPr>
              <a:spLocks noChangeArrowheads="1"/>
            </p:cNvSpPr>
            <p:nvPr/>
          </p:nvSpPr>
          <p:spPr bwMode="auto">
            <a:xfrm>
              <a:off x="4944" y="174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43" name="Oval 47"/>
            <p:cNvSpPr>
              <a:spLocks noChangeArrowheads="1"/>
            </p:cNvSpPr>
            <p:nvPr/>
          </p:nvSpPr>
          <p:spPr bwMode="auto">
            <a:xfrm>
              <a:off x="4503" y="219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44" name="Oval 48"/>
            <p:cNvSpPr>
              <a:spLocks noChangeArrowheads="1"/>
            </p:cNvSpPr>
            <p:nvPr/>
          </p:nvSpPr>
          <p:spPr bwMode="auto">
            <a:xfrm>
              <a:off x="4944" y="193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45" name="Oval 49"/>
            <p:cNvSpPr>
              <a:spLocks noChangeArrowheads="1"/>
            </p:cNvSpPr>
            <p:nvPr/>
          </p:nvSpPr>
          <p:spPr bwMode="auto">
            <a:xfrm>
              <a:off x="5385" y="219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46" name="Oval 50"/>
            <p:cNvSpPr>
              <a:spLocks noChangeArrowheads="1"/>
            </p:cNvSpPr>
            <p:nvPr/>
          </p:nvSpPr>
          <p:spPr bwMode="auto">
            <a:xfrm>
              <a:off x="4617" y="27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1C2D-1E84-4337-A75D-E36D87955BB8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2F1-BA37-4535-8374-633C64842E62}" type="slidenum">
              <a:rPr lang="en-US" altLang="zh-CN"/>
              <a:pPr/>
              <a:t>55</a:t>
            </a:fld>
            <a:r>
              <a:rPr lang="en-US" altLang="zh-CN"/>
              <a:t>/98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13.4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1042988" y="1052513"/>
            <a:ext cx="79216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是具有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个结点的简单图。如果对任意两个结点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u,v∈V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，均有</a:t>
            </a:r>
          </a:p>
          <a:p>
            <a:pPr marL="342900" indent="-3429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(u)+</a:t>
            </a:r>
            <a:r>
              <a:rPr lang="en-US" altLang="zh-CN" sz="2800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(v)≥n-1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中存在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哈密顿道路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证明：首先证明满足上述条件的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是连通图。否则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至少有两支，即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∈V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∈V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显然  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)≤|V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|-1+|V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|-1=n-2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与已知矛盾，故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是连通的。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EE7-EDB9-4313-B1EC-26A8A6C79B9F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411-C755-40A8-AEE8-F63E9CB2DB17}" type="slidenum">
              <a:rPr lang="en-US" altLang="zh-CN"/>
              <a:pPr/>
              <a:t>56</a:t>
            </a:fld>
            <a:r>
              <a:rPr lang="en-US" altLang="zh-CN"/>
              <a:t>/98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13.4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1042988" y="1052513"/>
            <a:ext cx="79216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是具有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个结点的简单图。如果对任意两个结点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u,v∈V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，均有</a:t>
            </a:r>
          </a:p>
          <a:p>
            <a:pPr marL="342900" indent="-3429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deg(u)+deg(v)≥n-1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中存在哈密顿道路。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首先证明满足上述条件的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是连通图。否则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至少有两支，即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∈V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∈V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显然 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)≤|V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|-1+|V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|-1=n-2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与已知矛盾，故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是连通的。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9F30-4683-4A87-8FE6-97CACDC59C6E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120D-3D8E-4D1C-BF57-4D8723C297A5}" type="slidenum">
              <a:rPr lang="en-US" altLang="zh-CN"/>
              <a:pPr/>
              <a:t>57</a:t>
            </a:fld>
            <a:r>
              <a:rPr lang="en-US" altLang="zh-CN"/>
              <a:t>/98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13.4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1042988" y="1052513"/>
            <a:ext cx="79216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是具有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个结点的简单图。如果对任意两个结点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u,v∈V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，均有</a:t>
            </a:r>
          </a:p>
          <a:p>
            <a:pPr marL="342900" indent="-342900"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(u)+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(v)≥n-1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中存在哈密顿道路。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首先证明满足上述条件的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是连通图。否则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至少有两支，即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&lt;V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∈V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显然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sz="2800" b="1" baseline="-300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sz="2800" b="1" baseline="-300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)≤|V</a:t>
            </a:r>
            <a:r>
              <a:rPr lang="en-US" altLang="zh-CN" sz="2800" b="1" baseline="-250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|-1+|V</a:t>
            </a:r>
            <a:r>
              <a:rPr lang="en-US" altLang="zh-CN" sz="2800" b="1" baseline="-250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|-1=n-2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与已知矛盾，故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是连通的。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87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5000" y="5715000"/>
              <a:ext cx="1317625" cy="595313"/>
            </p14:xfrm>
          </p:contentPart>
        </mc:Choice>
        <mc:Fallback xmlns="">
          <p:pic>
            <p:nvPicPr>
              <p:cNvPr id="2887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7364" y="5697396"/>
                <a:ext cx="1352896" cy="630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87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9375" y="5667375"/>
              <a:ext cx="1079500" cy="1588"/>
            </p14:xfrm>
          </p:contentPart>
        </mc:Choice>
        <mc:Fallback xmlns="">
          <p:pic>
            <p:nvPicPr>
              <p:cNvPr id="2887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1743" y="5589563"/>
                <a:ext cx="1114764" cy="1572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2A2C-F193-46B2-98F6-17BF6068C090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2250-086F-4DCD-913B-CFCB5863FD4A}" type="slidenum">
              <a:rPr lang="en-US" altLang="zh-CN"/>
              <a:pPr/>
              <a:t>58</a:t>
            </a:fld>
            <a:r>
              <a:rPr lang="en-US" altLang="zh-CN"/>
              <a:t>/98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1)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其次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，证明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中存在哈密顿道路。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中最长的一条基本道路，显然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k≤n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1476375" y="2636838"/>
            <a:ext cx="7413625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中经过所有结点的道路，即为哈密顿道路。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，由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的最长性可知，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的全部邻接点都在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上。</a:t>
            </a:r>
          </a:p>
          <a:p>
            <a:pPr marL="990600" lvl="1" indent="-53340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AutoNum type="alphaL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就构成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的一个包含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的圈。</a:t>
            </a:r>
          </a:p>
          <a:p>
            <a:pPr marL="990600" lvl="1" indent="-53340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AutoNum type="alphaL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，则存在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endParaRPr lang="zh-CN" altLang="en-US" sz="2800" b="1" baseline="-3000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B142-4350-4098-AAB6-167CCB264A1F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231B-0C91-4E5C-A21F-9A12BBEE0361}" type="slidenum">
              <a:rPr lang="en-US" altLang="zh-CN"/>
              <a:pPr/>
              <a:t>59</a:t>
            </a:fld>
            <a:r>
              <a:rPr lang="en-US" altLang="zh-CN"/>
              <a:t>/98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1)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其次，证明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中存在哈密顿道路。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最长的一条基本道路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，显然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k≤n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1476375" y="2636838"/>
            <a:ext cx="7413625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中经过所有结点的道路，即为哈密顿道路。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，由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的最长性可知，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的全部邻接点都在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上。</a:t>
            </a:r>
          </a:p>
          <a:p>
            <a:pPr marL="990600" lvl="1" indent="-53340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AutoNum type="alphaL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就构成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的一个包含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的圈。</a:t>
            </a:r>
          </a:p>
          <a:p>
            <a:pPr marL="990600" lvl="1" indent="-53340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AutoNum type="alphaL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，则存在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endParaRPr lang="zh-CN" altLang="en-US" sz="2800" b="1" baseline="-3000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2ABB-14A2-477E-8463-0BE2FE75D288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DA25-86EA-4A7D-AE0C-927E70A81E50}" type="slidenum">
              <a:rPr lang="en-US" altLang="zh-CN"/>
              <a:pPr/>
              <a:t>6</a:t>
            </a:fld>
            <a:r>
              <a:rPr lang="en-US" altLang="zh-CN"/>
              <a:t>/98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图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116013" y="1125538"/>
            <a:ext cx="7559675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是一个无孤立结点的图，包含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u="sng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每条边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简单道路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）称为该图的一条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欧拉道路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zh-CN" altLang="en-US" sz="2800" b="1" u="sng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具有欧拉回路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的图称为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欧拉图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规定平凡图为欧拉图。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显然，每个欧拉图必然是连通图。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042988" y="4652963"/>
            <a:ext cx="7921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        </a:t>
            </a:r>
            <a:r>
              <a:rPr lang="zh-CN" altLang="en-US" sz="2800" b="1">
                <a:solidFill>
                  <a:srgbClr val="B2B2B2"/>
                </a:solidFill>
                <a:ea typeface="楷体_GB2312" pitchFamily="49" charset="-122"/>
              </a:rPr>
              <a:t>因此，一条欧拉道路（回路）是经过图中每边一次且仅一次的道路（回路）。</a:t>
            </a:r>
          </a:p>
        </p:txBody>
      </p:sp>
      <p:sp>
        <p:nvSpPr>
          <p:cNvPr id="236549" name="AutoShape 5"/>
          <p:cNvSpPr>
            <a:spLocks noChangeArrowheads="1"/>
          </p:cNvSpPr>
          <p:nvPr/>
        </p:nvSpPr>
        <p:spPr bwMode="auto">
          <a:xfrm>
            <a:off x="6877050" y="2708275"/>
            <a:ext cx="1800225" cy="503238"/>
          </a:xfrm>
          <a:prstGeom prst="wedgeRoundRectCallout">
            <a:avLst>
              <a:gd name="adj1" fmla="val -129014"/>
              <a:gd name="adj2" fmla="val 133282"/>
              <a:gd name="adj3" fmla="val 16667"/>
            </a:avLst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B2B2B2"/>
                </a:solidFill>
              </a:rPr>
              <a:t>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3C7-987A-4663-9362-F19C8F4CAB10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000B-1A4A-4826-A9D6-AC315462BD61}" type="slidenum">
              <a:rPr lang="en-US" altLang="zh-CN"/>
              <a:pPr/>
              <a:t>60</a:t>
            </a:fld>
            <a:r>
              <a:rPr lang="en-US" altLang="zh-CN"/>
              <a:t>/98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1)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其次，证明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中存在哈密顿道路。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中最长的一条基本道路，显然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k≤n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1476375" y="2636838"/>
            <a:ext cx="7413625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中经过所有结点的道路，即为哈密顿道路。</a:t>
            </a:r>
          </a:p>
          <a:p>
            <a:pPr marL="533400" indent="-533400" algn="just">
              <a:lnSpc>
                <a:spcPct val="120000"/>
              </a:lnSpc>
              <a:buClr>
                <a:srgbClr val="B2B2B2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，由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的最长性可知，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的全部邻接点都在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上。</a:t>
            </a:r>
          </a:p>
          <a:p>
            <a:pPr marL="990600" lvl="1" indent="-53340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AutoNum type="alphaL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就构成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的一个包含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的圈。</a:t>
            </a:r>
          </a:p>
          <a:p>
            <a:pPr marL="990600" lvl="1" indent="-53340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AutoNum type="alphaL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，则存在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endParaRPr lang="zh-CN" altLang="en-US" sz="2800" b="1" baseline="-3000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0D2-12CA-4491-9E20-DFBFC11E5A3F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8B56-5CEE-4F3B-8D80-5A85C7090C9D}" type="slidenum">
              <a:rPr lang="en-US" altLang="zh-CN"/>
              <a:pPr/>
              <a:t>61</a:t>
            </a:fld>
            <a:r>
              <a:rPr lang="en-US" altLang="zh-CN"/>
              <a:t>/98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1)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其次，证明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中存在哈密顿道路。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中最长的一条基本道路，显然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k≤n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1476375" y="2636838"/>
            <a:ext cx="7413625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中经过所有结点的道路，即为哈密顿道路。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的最长性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可知，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的全部邻接点都在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990600" lvl="1" indent="-53340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AutoNum type="alphaL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就构成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的一个包含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的圈。</a:t>
            </a:r>
          </a:p>
          <a:p>
            <a:pPr marL="990600" lvl="1" indent="-533400">
              <a:spcBef>
                <a:spcPct val="20000"/>
              </a:spcBef>
              <a:buClr>
                <a:srgbClr val="B2B2B2"/>
              </a:buClr>
              <a:buFont typeface="Wingdings" pitchFamily="2" charset="2"/>
              <a:buAutoNum type="alphaL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，则存在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endParaRPr lang="zh-CN" altLang="en-US" sz="2800" b="1" baseline="-3000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41000" name="Group 8"/>
          <p:cNvGrpSpPr>
            <a:grpSpLocks/>
          </p:cNvGrpSpPr>
          <p:nvPr/>
        </p:nvGrpSpPr>
        <p:grpSpPr bwMode="auto">
          <a:xfrm>
            <a:off x="4643438" y="4221163"/>
            <a:ext cx="3168650" cy="1250950"/>
            <a:chOff x="288" y="2478"/>
            <a:chExt cx="5087" cy="1410"/>
          </a:xfrm>
        </p:grpSpPr>
        <p:pic>
          <p:nvPicPr>
            <p:cNvPr id="341001" name="Picture 9" descr="MONE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80"/>
              <a:ext cx="1008" cy="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002" name="AutoShape 10"/>
            <p:cNvSpPr>
              <a:spLocks noChangeArrowheads="1"/>
            </p:cNvSpPr>
            <p:nvPr/>
          </p:nvSpPr>
          <p:spPr bwMode="auto">
            <a:xfrm>
              <a:off x="2744" y="2478"/>
              <a:ext cx="2631" cy="1410"/>
            </a:xfrm>
            <a:prstGeom prst="cloudCallout">
              <a:avLst>
                <a:gd name="adj1" fmla="val -100019"/>
                <a:gd name="adj2" fmla="val 326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Why?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E272-E224-4B72-B726-49E2BF30B05A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655E-1482-4FEA-8C7D-A464CD1E4CE1}" type="slidenum">
              <a:rPr lang="en-US" altLang="zh-CN"/>
              <a:pPr/>
              <a:t>62</a:t>
            </a:fld>
            <a:r>
              <a:rPr lang="en-US" altLang="zh-CN"/>
              <a:t>/98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1)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1042988" y="1125538"/>
            <a:ext cx="777398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其次，证明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中存在哈密顿道路。</a:t>
            </a:r>
          </a:p>
          <a:p>
            <a:pPr marL="342900" indent="-3429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中最长的一条基本道路，显然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k≤n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476375" y="2636838"/>
            <a:ext cx="7413625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中经过所有结点的道路，即为哈密顿道路。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，由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的最长性可知，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的全部邻接点都在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上。</a:t>
            </a:r>
          </a:p>
          <a:p>
            <a:pPr marL="990600" lvl="1" indent="-533400">
              <a:spcBef>
                <a:spcPct val="20000"/>
              </a:spcBef>
              <a:buClr>
                <a:srgbClr val="6600CC"/>
              </a:buClr>
              <a:buFont typeface="Wingdings" pitchFamily="2" charset="2"/>
              <a:buAutoNum type="alphaLcParenR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就构成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的一个包含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的圈。</a:t>
            </a:r>
          </a:p>
          <a:p>
            <a:pPr marL="990600" lvl="1" indent="-533400">
              <a:spcBef>
                <a:spcPct val="20000"/>
              </a:spcBef>
              <a:buClr>
                <a:srgbClr val="6600CC"/>
              </a:buClr>
              <a:buFont typeface="Wingdings" pitchFamily="2" charset="2"/>
              <a:buAutoNum type="alphaLcParenR"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E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，则存在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  <a:endParaRPr lang="zh-CN" altLang="en-US" sz="2800" b="1" baseline="-30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340-0631-4AE5-A373-FF5FBB9A2991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1531-41F5-41EC-BC8C-5D7F78F6AF14}" type="slidenum">
              <a:rPr lang="en-US" altLang="zh-CN"/>
              <a:pPr/>
              <a:t>63</a:t>
            </a:fld>
            <a:r>
              <a:rPr lang="en-US" altLang="zh-CN"/>
              <a:t>/98</a:t>
            </a: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8064500" cy="3513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 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en-US" altLang="zh-CN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否则，即对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上与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相邻（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t≥2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不能与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i1-1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i2-1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it-1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中的任何一个相邻，这样就有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)≤k-t-1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)=t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)+d(v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)≤k-1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。推出矛盾。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这样就可以构造一个圈</a:t>
            </a:r>
            <a:endParaRPr lang="zh-CN" altLang="en-US" sz="240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1187450" y="5300663"/>
            <a:ext cx="3889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如图所示，这个圈包含了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中的全部结点。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971550" y="530225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290822" name="Oval 6"/>
          <p:cNvSpPr>
            <a:spLocks noChangeArrowheads="1"/>
          </p:cNvSpPr>
          <p:nvPr/>
        </p:nvSpPr>
        <p:spPr bwMode="auto">
          <a:xfrm>
            <a:off x="5881688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3" name="Oval 7"/>
          <p:cNvSpPr>
            <a:spLocks noChangeArrowheads="1"/>
          </p:cNvSpPr>
          <p:nvPr/>
        </p:nvSpPr>
        <p:spPr bwMode="auto">
          <a:xfrm>
            <a:off x="5426075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>
            <a:off x="5518150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>
            <a:off x="6337300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>
            <a:off x="5973763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>
            <a:off x="6792913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8" name="Line 12"/>
          <p:cNvSpPr>
            <a:spLocks noChangeShapeType="1"/>
          </p:cNvSpPr>
          <p:nvPr/>
        </p:nvSpPr>
        <p:spPr bwMode="auto">
          <a:xfrm>
            <a:off x="6429375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9" name="Oval 13"/>
          <p:cNvSpPr>
            <a:spLocks noChangeArrowheads="1"/>
          </p:cNvSpPr>
          <p:nvPr/>
        </p:nvSpPr>
        <p:spPr bwMode="auto">
          <a:xfrm>
            <a:off x="7248525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0" name="Line 14"/>
          <p:cNvSpPr>
            <a:spLocks noChangeShapeType="1"/>
          </p:cNvSpPr>
          <p:nvPr/>
        </p:nvSpPr>
        <p:spPr bwMode="auto">
          <a:xfrm>
            <a:off x="6884988" y="5619750"/>
            <a:ext cx="3651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1" name="Oval 15"/>
          <p:cNvSpPr>
            <a:spLocks noChangeArrowheads="1"/>
          </p:cNvSpPr>
          <p:nvPr/>
        </p:nvSpPr>
        <p:spPr bwMode="auto">
          <a:xfrm>
            <a:off x="7704138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7340600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3" name="Oval 17"/>
          <p:cNvSpPr>
            <a:spLocks noChangeArrowheads="1"/>
          </p:cNvSpPr>
          <p:nvPr/>
        </p:nvSpPr>
        <p:spPr bwMode="auto">
          <a:xfrm>
            <a:off x="8159750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4" name="Line 18"/>
          <p:cNvSpPr>
            <a:spLocks noChangeShapeType="1"/>
          </p:cNvSpPr>
          <p:nvPr/>
        </p:nvSpPr>
        <p:spPr bwMode="auto">
          <a:xfrm>
            <a:off x="7796213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5" name="Oval 19"/>
          <p:cNvSpPr>
            <a:spLocks noChangeArrowheads="1"/>
          </p:cNvSpPr>
          <p:nvPr/>
        </p:nvSpPr>
        <p:spPr bwMode="auto">
          <a:xfrm>
            <a:off x="8615363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6" name="Line 20"/>
          <p:cNvSpPr>
            <a:spLocks noChangeShapeType="1"/>
          </p:cNvSpPr>
          <p:nvPr/>
        </p:nvSpPr>
        <p:spPr bwMode="auto">
          <a:xfrm>
            <a:off x="8251825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7" name="Arc 21"/>
          <p:cNvSpPr>
            <a:spLocks/>
          </p:cNvSpPr>
          <p:nvPr/>
        </p:nvSpPr>
        <p:spPr bwMode="auto">
          <a:xfrm flipH="1" flipV="1">
            <a:off x="5487988" y="5645150"/>
            <a:ext cx="1800225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5 w 43200"/>
              <a:gd name="T1" fmla="*/ 22077 h 22077"/>
              <a:gd name="T2" fmla="*/ 43200 w 43200"/>
              <a:gd name="T3" fmla="*/ 21600 h 22077"/>
              <a:gd name="T4" fmla="*/ 21600 w 43200"/>
              <a:gd name="T5" fmla="*/ 21600 h 22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077" fill="none" extrusionOk="0">
                <a:moveTo>
                  <a:pt x="5" y="22076"/>
                </a:moveTo>
                <a:cubicBezTo>
                  <a:pt x="1" y="21918"/>
                  <a:pt x="0" y="217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077" stroke="0" extrusionOk="0">
                <a:moveTo>
                  <a:pt x="5" y="22076"/>
                </a:moveTo>
                <a:cubicBezTo>
                  <a:pt x="1" y="21918"/>
                  <a:pt x="0" y="217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0838" name="Arc 22"/>
          <p:cNvSpPr>
            <a:spLocks/>
          </p:cNvSpPr>
          <p:nvPr/>
        </p:nvSpPr>
        <p:spPr bwMode="auto">
          <a:xfrm flipH="1">
            <a:off x="6831013" y="5111750"/>
            <a:ext cx="1828800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90 h 21690"/>
              <a:gd name="T2" fmla="*/ 43200 w 43200"/>
              <a:gd name="T3" fmla="*/ 21600 h 21690"/>
              <a:gd name="T4" fmla="*/ 21600 w 43200"/>
              <a:gd name="T5" fmla="*/ 21600 h 2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90" fill="none" extrusionOk="0">
                <a:moveTo>
                  <a:pt x="0" y="21689"/>
                </a:moveTo>
                <a:cubicBezTo>
                  <a:pt x="0" y="21659"/>
                  <a:pt x="0" y="216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90" stroke="0" extrusionOk="0">
                <a:moveTo>
                  <a:pt x="0" y="21689"/>
                </a:moveTo>
                <a:cubicBezTo>
                  <a:pt x="0" y="21659"/>
                  <a:pt x="0" y="216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839" name="Rectangle 23"/>
          <p:cNvSpPr>
            <a:spLocks noChangeArrowheads="1"/>
          </p:cNvSpPr>
          <p:nvPr/>
        </p:nvSpPr>
        <p:spPr bwMode="auto">
          <a:xfrm>
            <a:off x="5364163" y="5068888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90840" name="Rectangle 24"/>
          <p:cNvSpPr>
            <a:spLocks noChangeArrowheads="1"/>
          </p:cNvSpPr>
          <p:nvPr/>
        </p:nvSpPr>
        <p:spPr bwMode="auto">
          <a:xfrm>
            <a:off x="8578850" y="5526088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k</a:t>
            </a:r>
          </a:p>
        </p:txBody>
      </p:sp>
      <p:sp>
        <p:nvSpPr>
          <p:cNvPr id="290841" name="Rectangle 25"/>
          <p:cNvSpPr>
            <a:spLocks noChangeArrowheads="1"/>
          </p:cNvSpPr>
          <p:nvPr/>
        </p:nvSpPr>
        <p:spPr bwMode="auto">
          <a:xfrm>
            <a:off x="7297738" y="5526088"/>
            <a:ext cx="4143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endParaRPr lang="en-US" altLang="zh-CN" b="1" baseline="-500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0842" name="Rectangle 26"/>
          <p:cNvSpPr>
            <a:spLocks noChangeArrowheads="1"/>
          </p:cNvSpPr>
          <p:nvPr/>
        </p:nvSpPr>
        <p:spPr bwMode="auto">
          <a:xfrm>
            <a:off x="6535738" y="5449888"/>
            <a:ext cx="5667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baseline="-25000">
                <a:solidFill>
                  <a:srgbClr val="0000FF"/>
                </a:solidFill>
                <a:latin typeface="宋体" pitchFamily="2" charset="-122"/>
              </a:rPr>
              <a:t>-1</a:t>
            </a:r>
          </a:p>
        </p:txBody>
      </p:sp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6202363" y="5478463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endParaRPr lang="en-US" altLang="zh-CN" b="1" baseline="-2500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290844" name="Rectangle 28"/>
          <p:cNvSpPr>
            <a:spLocks noChangeArrowheads="1"/>
          </p:cNvSpPr>
          <p:nvPr/>
        </p:nvSpPr>
        <p:spPr bwMode="auto">
          <a:xfrm>
            <a:off x="7885113" y="5064125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k-1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EA7A-8C94-4E14-8CC3-D31834BD8814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504-586E-47DB-AE25-4AFEFA40AA5D}" type="slidenum">
              <a:rPr lang="en-US" altLang="zh-CN"/>
              <a:pPr/>
              <a:t>64</a:t>
            </a:fld>
            <a:r>
              <a:rPr lang="en-US" altLang="zh-CN"/>
              <a:t>/98</a:t>
            </a: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8064500" cy="3513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 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否则，即对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L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en-US" altLang="zh-CN" sz="2400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b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。设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上与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i1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i2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it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相邻（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t≥2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），则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不能与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i1-1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i2-1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it-1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中的任何一个相邻，这样就有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)≤k-t-1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)=t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)+d(v</a:t>
            </a:r>
            <a:r>
              <a:rPr lang="en-US" altLang="zh-CN" sz="2400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)≤k-1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。推出矛盾。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这样就可以构造一个圈</a:t>
            </a:r>
            <a:endParaRPr lang="zh-CN" altLang="en-US" sz="240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1187450" y="5300663"/>
            <a:ext cx="3889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如图所示，这个圈包含了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中的全部结点。</a:t>
            </a:r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971550" y="530225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343046" name="Oval 6"/>
          <p:cNvSpPr>
            <a:spLocks noChangeArrowheads="1"/>
          </p:cNvSpPr>
          <p:nvPr/>
        </p:nvSpPr>
        <p:spPr bwMode="auto">
          <a:xfrm>
            <a:off x="5881688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47" name="Oval 7"/>
          <p:cNvSpPr>
            <a:spLocks noChangeArrowheads="1"/>
          </p:cNvSpPr>
          <p:nvPr/>
        </p:nvSpPr>
        <p:spPr bwMode="auto">
          <a:xfrm>
            <a:off x="5426075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48" name="Line 8"/>
          <p:cNvSpPr>
            <a:spLocks noChangeShapeType="1"/>
          </p:cNvSpPr>
          <p:nvPr/>
        </p:nvSpPr>
        <p:spPr bwMode="auto">
          <a:xfrm>
            <a:off x="5518150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49" name="Oval 9"/>
          <p:cNvSpPr>
            <a:spLocks noChangeArrowheads="1"/>
          </p:cNvSpPr>
          <p:nvPr/>
        </p:nvSpPr>
        <p:spPr bwMode="auto">
          <a:xfrm>
            <a:off x="6337300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0" name="Line 10"/>
          <p:cNvSpPr>
            <a:spLocks noChangeShapeType="1"/>
          </p:cNvSpPr>
          <p:nvPr/>
        </p:nvSpPr>
        <p:spPr bwMode="auto">
          <a:xfrm>
            <a:off x="5973763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1" name="Oval 11"/>
          <p:cNvSpPr>
            <a:spLocks noChangeArrowheads="1"/>
          </p:cNvSpPr>
          <p:nvPr/>
        </p:nvSpPr>
        <p:spPr bwMode="auto">
          <a:xfrm>
            <a:off x="6792913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2" name="Line 12"/>
          <p:cNvSpPr>
            <a:spLocks noChangeShapeType="1"/>
          </p:cNvSpPr>
          <p:nvPr/>
        </p:nvSpPr>
        <p:spPr bwMode="auto">
          <a:xfrm>
            <a:off x="6429375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3" name="Oval 13"/>
          <p:cNvSpPr>
            <a:spLocks noChangeArrowheads="1"/>
          </p:cNvSpPr>
          <p:nvPr/>
        </p:nvSpPr>
        <p:spPr bwMode="auto">
          <a:xfrm>
            <a:off x="7248525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4" name="Line 14"/>
          <p:cNvSpPr>
            <a:spLocks noChangeShapeType="1"/>
          </p:cNvSpPr>
          <p:nvPr/>
        </p:nvSpPr>
        <p:spPr bwMode="auto">
          <a:xfrm>
            <a:off x="6884988" y="5619750"/>
            <a:ext cx="3651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5" name="Oval 15"/>
          <p:cNvSpPr>
            <a:spLocks noChangeArrowheads="1"/>
          </p:cNvSpPr>
          <p:nvPr/>
        </p:nvSpPr>
        <p:spPr bwMode="auto">
          <a:xfrm>
            <a:off x="7704138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6" name="Line 16"/>
          <p:cNvSpPr>
            <a:spLocks noChangeShapeType="1"/>
          </p:cNvSpPr>
          <p:nvPr/>
        </p:nvSpPr>
        <p:spPr bwMode="auto">
          <a:xfrm>
            <a:off x="7340600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7" name="Oval 17"/>
          <p:cNvSpPr>
            <a:spLocks noChangeArrowheads="1"/>
          </p:cNvSpPr>
          <p:nvPr/>
        </p:nvSpPr>
        <p:spPr bwMode="auto">
          <a:xfrm>
            <a:off x="8159750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8" name="Line 18"/>
          <p:cNvSpPr>
            <a:spLocks noChangeShapeType="1"/>
          </p:cNvSpPr>
          <p:nvPr/>
        </p:nvSpPr>
        <p:spPr bwMode="auto">
          <a:xfrm>
            <a:off x="7796213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59" name="Oval 19"/>
          <p:cNvSpPr>
            <a:spLocks noChangeArrowheads="1"/>
          </p:cNvSpPr>
          <p:nvPr/>
        </p:nvSpPr>
        <p:spPr bwMode="auto">
          <a:xfrm>
            <a:off x="8615363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60" name="Line 20"/>
          <p:cNvSpPr>
            <a:spLocks noChangeShapeType="1"/>
          </p:cNvSpPr>
          <p:nvPr/>
        </p:nvSpPr>
        <p:spPr bwMode="auto">
          <a:xfrm>
            <a:off x="8251825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3061" name="Arc 21"/>
          <p:cNvSpPr>
            <a:spLocks/>
          </p:cNvSpPr>
          <p:nvPr/>
        </p:nvSpPr>
        <p:spPr bwMode="auto">
          <a:xfrm flipH="1" flipV="1">
            <a:off x="5487988" y="5645150"/>
            <a:ext cx="1800225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5 w 43200"/>
              <a:gd name="T1" fmla="*/ 22077 h 22077"/>
              <a:gd name="T2" fmla="*/ 43200 w 43200"/>
              <a:gd name="T3" fmla="*/ 21600 h 22077"/>
              <a:gd name="T4" fmla="*/ 21600 w 43200"/>
              <a:gd name="T5" fmla="*/ 21600 h 22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077" fill="none" extrusionOk="0">
                <a:moveTo>
                  <a:pt x="5" y="22076"/>
                </a:moveTo>
                <a:cubicBezTo>
                  <a:pt x="1" y="21918"/>
                  <a:pt x="0" y="217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077" stroke="0" extrusionOk="0">
                <a:moveTo>
                  <a:pt x="5" y="22076"/>
                </a:moveTo>
                <a:cubicBezTo>
                  <a:pt x="1" y="21918"/>
                  <a:pt x="0" y="217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3062" name="Arc 22"/>
          <p:cNvSpPr>
            <a:spLocks/>
          </p:cNvSpPr>
          <p:nvPr/>
        </p:nvSpPr>
        <p:spPr bwMode="auto">
          <a:xfrm flipH="1">
            <a:off x="6831013" y="5111750"/>
            <a:ext cx="1828800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90 h 21690"/>
              <a:gd name="T2" fmla="*/ 43200 w 43200"/>
              <a:gd name="T3" fmla="*/ 21600 h 21690"/>
              <a:gd name="T4" fmla="*/ 21600 w 43200"/>
              <a:gd name="T5" fmla="*/ 21600 h 2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90" fill="none" extrusionOk="0">
                <a:moveTo>
                  <a:pt x="0" y="21689"/>
                </a:moveTo>
                <a:cubicBezTo>
                  <a:pt x="0" y="21659"/>
                  <a:pt x="0" y="216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90" stroke="0" extrusionOk="0">
                <a:moveTo>
                  <a:pt x="0" y="21689"/>
                </a:moveTo>
                <a:cubicBezTo>
                  <a:pt x="0" y="21659"/>
                  <a:pt x="0" y="216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3063" name="Rectangle 23"/>
          <p:cNvSpPr>
            <a:spLocks noChangeArrowheads="1"/>
          </p:cNvSpPr>
          <p:nvPr/>
        </p:nvSpPr>
        <p:spPr bwMode="auto">
          <a:xfrm>
            <a:off x="5364163" y="5068888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43064" name="Rectangle 24"/>
          <p:cNvSpPr>
            <a:spLocks noChangeArrowheads="1"/>
          </p:cNvSpPr>
          <p:nvPr/>
        </p:nvSpPr>
        <p:spPr bwMode="auto">
          <a:xfrm>
            <a:off x="8578850" y="5526088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k</a:t>
            </a:r>
          </a:p>
        </p:txBody>
      </p:sp>
      <p:sp>
        <p:nvSpPr>
          <p:cNvPr id="343065" name="Rectangle 25"/>
          <p:cNvSpPr>
            <a:spLocks noChangeArrowheads="1"/>
          </p:cNvSpPr>
          <p:nvPr/>
        </p:nvSpPr>
        <p:spPr bwMode="auto">
          <a:xfrm>
            <a:off x="7297738" y="5526088"/>
            <a:ext cx="4143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endParaRPr lang="en-US" altLang="zh-CN" b="1" baseline="-500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3066" name="Rectangle 26"/>
          <p:cNvSpPr>
            <a:spLocks noChangeArrowheads="1"/>
          </p:cNvSpPr>
          <p:nvPr/>
        </p:nvSpPr>
        <p:spPr bwMode="auto">
          <a:xfrm>
            <a:off x="6535738" y="5449888"/>
            <a:ext cx="5667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baseline="-25000">
                <a:solidFill>
                  <a:srgbClr val="0000FF"/>
                </a:solidFill>
                <a:latin typeface="宋体" pitchFamily="2" charset="-122"/>
              </a:rPr>
              <a:t>-1</a:t>
            </a:r>
          </a:p>
        </p:txBody>
      </p:sp>
      <p:sp>
        <p:nvSpPr>
          <p:cNvPr id="343067" name="Rectangle 27"/>
          <p:cNvSpPr>
            <a:spLocks noChangeArrowheads="1"/>
          </p:cNvSpPr>
          <p:nvPr/>
        </p:nvSpPr>
        <p:spPr bwMode="auto">
          <a:xfrm>
            <a:off x="6202363" y="5478463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endParaRPr lang="en-US" altLang="zh-CN" b="1" baseline="-2500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343068" name="Rectangle 28"/>
          <p:cNvSpPr>
            <a:spLocks noChangeArrowheads="1"/>
          </p:cNvSpPr>
          <p:nvPr/>
        </p:nvSpPr>
        <p:spPr bwMode="auto">
          <a:xfrm>
            <a:off x="7885113" y="5064125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k-1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BD85-4D1C-45C4-8276-1B3E5E19C82C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C918-C2E9-4D87-B7E1-5A9B54F2A427}" type="slidenum">
              <a:rPr lang="en-US" altLang="zh-CN"/>
              <a:pPr/>
              <a:t>65</a:t>
            </a:fld>
            <a:r>
              <a:rPr lang="en-US" altLang="zh-CN"/>
              <a:t>/98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8064500" cy="3513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 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否则，即对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上与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相邻（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t≥2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不能与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i1-1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i2-1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it-1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中的任何一个相邻，这样就有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)≤k-t-1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)=t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)+d(v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)≤k-1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。推出矛盾。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这样就可以构造一个圈</a:t>
            </a:r>
            <a:endParaRPr lang="zh-CN" altLang="en-US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92869" name="Oval 5"/>
          <p:cNvSpPr>
            <a:spLocks noChangeArrowheads="1"/>
          </p:cNvSpPr>
          <p:nvPr/>
        </p:nvSpPr>
        <p:spPr bwMode="auto">
          <a:xfrm>
            <a:off x="5881688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0" name="Oval 6"/>
          <p:cNvSpPr>
            <a:spLocks noChangeArrowheads="1"/>
          </p:cNvSpPr>
          <p:nvPr/>
        </p:nvSpPr>
        <p:spPr bwMode="auto">
          <a:xfrm>
            <a:off x="5426075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>
            <a:off x="5518150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6797675" y="5934075"/>
            <a:ext cx="3810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zh-CN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2873" name="Oval 9"/>
          <p:cNvSpPr>
            <a:spLocks noChangeArrowheads="1"/>
          </p:cNvSpPr>
          <p:nvPr/>
        </p:nvSpPr>
        <p:spPr bwMode="auto">
          <a:xfrm>
            <a:off x="6337300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5973763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>
            <a:off x="6792913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6429375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7" name="Oval 13"/>
          <p:cNvSpPr>
            <a:spLocks noChangeArrowheads="1"/>
          </p:cNvSpPr>
          <p:nvPr/>
        </p:nvSpPr>
        <p:spPr bwMode="auto">
          <a:xfrm>
            <a:off x="7248525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8" name="Line 14"/>
          <p:cNvSpPr>
            <a:spLocks noChangeShapeType="1"/>
          </p:cNvSpPr>
          <p:nvPr/>
        </p:nvSpPr>
        <p:spPr bwMode="auto">
          <a:xfrm>
            <a:off x="6884988" y="5619750"/>
            <a:ext cx="3651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>
            <a:off x="7704138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>
            <a:off x="7340600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1" name="Oval 17"/>
          <p:cNvSpPr>
            <a:spLocks noChangeArrowheads="1"/>
          </p:cNvSpPr>
          <p:nvPr/>
        </p:nvSpPr>
        <p:spPr bwMode="auto">
          <a:xfrm>
            <a:off x="8159750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>
            <a:off x="7796213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3" name="Oval 19"/>
          <p:cNvSpPr>
            <a:spLocks noChangeArrowheads="1"/>
          </p:cNvSpPr>
          <p:nvPr/>
        </p:nvSpPr>
        <p:spPr bwMode="auto">
          <a:xfrm>
            <a:off x="8615363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8251825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5" name="Arc 21"/>
          <p:cNvSpPr>
            <a:spLocks/>
          </p:cNvSpPr>
          <p:nvPr/>
        </p:nvSpPr>
        <p:spPr bwMode="auto">
          <a:xfrm flipH="1" flipV="1">
            <a:off x="5487988" y="5645150"/>
            <a:ext cx="1800225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5 w 43200"/>
              <a:gd name="T1" fmla="*/ 22077 h 22077"/>
              <a:gd name="T2" fmla="*/ 43200 w 43200"/>
              <a:gd name="T3" fmla="*/ 21600 h 22077"/>
              <a:gd name="T4" fmla="*/ 21600 w 43200"/>
              <a:gd name="T5" fmla="*/ 21600 h 22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077" fill="none" extrusionOk="0">
                <a:moveTo>
                  <a:pt x="5" y="22076"/>
                </a:moveTo>
                <a:cubicBezTo>
                  <a:pt x="1" y="21918"/>
                  <a:pt x="0" y="217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077" stroke="0" extrusionOk="0">
                <a:moveTo>
                  <a:pt x="5" y="22076"/>
                </a:moveTo>
                <a:cubicBezTo>
                  <a:pt x="1" y="21918"/>
                  <a:pt x="0" y="217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2886" name="Arc 22"/>
          <p:cNvSpPr>
            <a:spLocks/>
          </p:cNvSpPr>
          <p:nvPr/>
        </p:nvSpPr>
        <p:spPr bwMode="auto">
          <a:xfrm flipH="1">
            <a:off x="6831013" y="5111750"/>
            <a:ext cx="1828800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90 h 21690"/>
              <a:gd name="T2" fmla="*/ 43200 w 43200"/>
              <a:gd name="T3" fmla="*/ 21600 h 21690"/>
              <a:gd name="T4" fmla="*/ 21600 w 43200"/>
              <a:gd name="T5" fmla="*/ 21600 h 2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90" fill="none" extrusionOk="0">
                <a:moveTo>
                  <a:pt x="0" y="21689"/>
                </a:moveTo>
                <a:cubicBezTo>
                  <a:pt x="0" y="21659"/>
                  <a:pt x="0" y="216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90" stroke="0" extrusionOk="0">
                <a:moveTo>
                  <a:pt x="0" y="21689"/>
                </a:moveTo>
                <a:cubicBezTo>
                  <a:pt x="0" y="21659"/>
                  <a:pt x="0" y="216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2887" name="Rectangle 23"/>
          <p:cNvSpPr>
            <a:spLocks noChangeArrowheads="1"/>
          </p:cNvSpPr>
          <p:nvPr/>
        </p:nvSpPr>
        <p:spPr bwMode="auto">
          <a:xfrm>
            <a:off x="5364163" y="5068888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92888" name="Rectangle 24"/>
          <p:cNvSpPr>
            <a:spLocks noChangeArrowheads="1"/>
          </p:cNvSpPr>
          <p:nvPr/>
        </p:nvSpPr>
        <p:spPr bwMode="auto">
          <a:xfrm>
            <a:off x="8578850" y="5526088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k</a:t>
            </a:r>
          </a:p>
        </p:txBody>
      </p:sp>
      <p:sp>
        <p:nvSpPr>
          <p:cNvPr id="292889" name="Rectangle 25"/>
          <p:cNvSpPr>
            <a:spLocks noChangeArrowheads="1"/>
          </p:cNvSpPr>
          <p:nvPr/>
        </p:nvSpPr>
        <p:spPr bwMode="auto">
          <a:xfrm>
            <a:off x="7297738" y="5526088"/>
            <a:ext cx="4143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endParaRPr lang="en-US" altLang="zh-CN" b="1" baseline="-500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6535738" y="5449888"/>
            <a:ext cx="5667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baseline="-25000">
                <a:solidFill>
                  <a:srgbClr val="0000FF"/>
                </a:solidFill>
                <a:latin typeface="宋体" pitchFamily="2" charset="-122"/>
              </a:rPr>
              <a:t>-1</a:t>
            </a:r>
          </a:p>
        </p:txBody>
      </p:sp>
      <p:sp>
        <p:nvSpPr>
          <p:cNvPr id="292891" name="Rectangle 27"/>
          <p:cNvSpPr>
            <a:spLocks noChangeArrowheads="1"/>
          </p:cNvSpPr>
          <p:nvPr/>
        </p:nvSpPr>
        <p:spPr bwMode="auto">
          <a:xfrm>
            <a:off x="6202363" y="5478463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endParaRPr lang="en-US" altLang="zh-CN" b="1" baseline="-2500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292895" name="Rectangle 31"/>
          <p:cNvSpPr>
            <a:spLocks noChangeArrowheads="1"/>
          </p:cNvSpPr>
          <p:nvPr/>
        </p:nvSpPr>
        <p:spPr bwMode="auto">
          <a:xfrm>
            <a:off x="7885113" y="5064125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k-1</a:t>
            </a:r>
          </a:p>
        </p:txBody>
      </p:sp>
      <p:sp>
        <p:nvSpPr>
          <p:cNvPr id="292896" name="Text Box 32"/>
          <p:cNvSpPr txBox="1">
            <a:spLocks noChangeArrowheads="1"/>
          </p:cNvSpPr>
          <p:nvPr/>
        </p:nvSpPr>
        <p:spPr bwMode="auto">
          <a:xfrm>
            <a:off x="1187450" y="5300663"/>
            <a:ext cx="3889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如图所示，这个圈包含了</a:t>
            </a:r>
            <a:r>
              <a:rPr lang="en-US" altLang="zh-CN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L</a:t>
            </a: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中的全部结点。</a:t>
            </a:r>
          </a:p>
        </p:txBody>
      </p:sp>
      <p:sp>
        <p:nvSpPr>
          <p:cNvPr id="292897" name="Rectangle 33"/>
          <p:cNvSpPr>
            <a:spLocks noChangeArrowheads="1"/>
          </p:cNvSpPr>
          <p:nvPr/>
        </p:nvSpPr>
        <p:spPr bwMode="auto">
          <a:xfrm>
            <a:off x="971550" y="530225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16DB-9919-4C46-B58A-40F6830F2005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2CC7-CAC4-4BB3-B77D-817D430CBEA4}" type="slidenum">
              <a:rPr lang="en-US" altLang="zh-CN"/>
              <a:pPr/>
              <a:t>66</a:t>
            </a:fld>
            <a:r>
              <a:rPr lang="en-US" altLang="zh-CN"/>
              <a:t>/98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2)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8064500" cy="3513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 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E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否则，即对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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上与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相邻（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t≥2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），则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不能与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i1-1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i2-1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it-1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中的任何一个相邻，这样就有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)≤k-t-1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)=t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)+d(v</a:t>
            </a:r>
            <a:r>
              <a:rPr lang="en-US" altLang="zh-CN" sz="2400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)≤k-1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。推出矛盾。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这样就可以构造一个圈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zh-CN"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93893" name="Oval 5"/>
          <p:cNvSpPr>
            <a:spLocks noChangeArrowheads="1"/>
          </p:cNvSpPr>
          <p:nvPr/>
        </p:nvSpPr>
        <p:spPr bwMode="auto">
          <a:xfrm>
            <a:off x="5881688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4" name="Oval 6"/>
          <p:cNvSpPr>
            <a:spLocks noChangeArrowheads="1"/>
          </p:cNvSpPr>
          <p:nvPr/>
        </p:nvSpPr>
        <p:spPr bwMode="auto">
          <a:xfrm>
            <a:off x="5426075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5518150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797675" y="5934075"/>
            <a:ext cx="3810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zh-CN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3897" name="Oval 9"/>
          <p:cNvSpPr>
            <a:spLocks noChangeArrowheads="1"/>
          </p:cNvSpPr>
          <p:nvPr/>
        </p:nvSpPr>
        <p:spPr bwMode="auto">
          <a:xfrm>
            <a:off x="6337300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8" name="Line 10"/>
          <p:cNvSpPr>
            <a:spLocks noChangeShapeType="1"/>
          </p:cNvSpPr>
          <p:nvPr/>
        </p:nvSpPr>
        <p:spPr bwMode="auto">
          <a:xfrm>
            <a:off x="5973763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9" name="Oval 11"/>
          <p:cNvSpPr>
            <a:spLocks noChangeArrowheads="1"/>
          </p:cNvSpPr>
          <p:nvPr/>
        </p:nvSpPr>
        <p:spPr bwMode="auto">
          <a:xfrm>
            <a:off x="6792913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0" name="Line 12"/>
          <p:cNvSpPr>
            <a:spLocks noChangeShapeType="1"/>
          </p:cNvSpPr>
          <p:nvPr/>
        </p:nvSpPr>
        <p:spPr bwMode="auto">
          <a:xfrm>
            <a:off x="6429375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1" name="Oval 13"/>
          <p:cNvSpPr>
            <a:spLocks noChangeArrowheads="1"/>
          </p:cNvSpPr>
          <p:nvPr/>
        </p:nvSpPr>
        <p:spPr bwMode="auto">
          <a:xfrm>
            <a:off x="7248525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>
            <a:off x="6884988" y="5619750"/>
            <a:ext cx="3651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3" name="Oval 15"/>
          <p:cNvSpPr>
            <a:spLocks noChangeArrowheads="1"/>
          </p:cNvSpPr>
          <p:nvPr/>
        </p:nvSpPr>
        <p:spPr bwMode="auto">
          <a:xfrm>
            <a:off x="7704138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4" name="Line 16"/>
          <p:cNvSpPr>
            <a:spLocks noChangeShapeType="1"/>
          </p:cNvSpPr>
          <p:nvPr/>
        </p:nvSpPr>
        <p:spPr bwMode="auto">
          <a:xfrm>
            <a:off x="7340600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5" name="Oval 17"/>
          <p:cNvSpPr>
            <a:spLocks noChangeArrowheads="1"/>
          </p:cNvSpPr>
          <p:nvPr/>
        </p:nvSpPr>
        <p:spPr bwMode="auto">
          <a:xfrm>
            <a:off x="8159750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6" name="Line 18"/>
          <p:cNvSpPr>
            <a:spLocks noChangeShapeType="1"/>
          </p:cNvSpPr>
          <p:nvPr/>
        </p:nvSpPr>
        <p:spPr bwMode="auto">
          <a:xfrm>
            <a:off x="7796213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7" name="Oval 19"/>
          <p:cNvSpPr>
            <a:spLocks noChangeArrowheads="1"/>
          </p:cNvSpPr>
          <p:nvPr/>
        </p:nvSpPr>
        <p:spPr bwMode="auto">
          <a:xfrm>
            <a:off x="8615363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8" name="Line 20"/>
          <p:cNvSpPr>
            <a:spLocks noChangeShapeType="1"/>
          </p:cNvSpPr>
          <p:nvPr/>
        </p:nvSpPr>
        <p:spPr bwMode="auto">
          <a:xfrm>
            <a:off x="8251825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9" name="Arc 21"/>
          <p:cNvSpPr>
            <a:spLocks/>
          </p:cNvSpPr>
          <p:nvPr/>
        </p:nvSpPr>
        <p:spPr bwMode="auto">
          <a:xfrm flipH="1" flipV="1">
            <a:off x="5487988" y="5645150"/>
            <a:ext cx="1800225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5 w 43200"/>
              <a:gd name="T1" fmla="*/ 22077 h 22077"/>
              <a:gd name="T2" fmla="*/ 43200 w 43200"/>
              <a:gd name="T3" fmla="*/ 21600 h 22077"/>
              <a:gd name="T4" fmla="*/ 21600 w 43200"/>
              <a:gd name="T5" fmla="*/ 21600 h 22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077" fill="none" extrusionOk="0">
                <a:moveTo>
                  <a:pt x="5" y="22076"/>
                </a:moveTo>
                <a:cubicBezTo>
                  <a:pt x="1" y="21918"/>
                  <a:pt x="0" y="217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077" stroke="0" extrusionOk="0">
                <a:moveTo>
                  <a:pt x="5" y="22076"/>
                </a:moveTo>
                <a:cubicBezTo>
                  <a:pt x="1" y="21918"/>
                  <a:pt x="0" y="217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3910" name="Arc 22"/>
          <p:cNvSpPr>
            <a:spLocks/>
          </p:cNvSpPr>
          <p:nvPr/>
        </p:nvSpPr>
        <p:spPr bwMode="auto">
          <a:xfrm flipH="1">
            <a:off x="6831013" y="5111750"/>
            <a:ext cx="1828800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90 h 21690"/>
              <a:gd name="T2" fmla="*/ 43200 w 43200"/>
              <a:gd name="T3" fmla="*/ 21600 h 21690"/>
              <a:gd name="T4" fmla="*/ 21600 w 43200"/>
              <a:gd name="T5" fmla="*/ 21600 h 2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90" fill="none" extrusionOk="0">
                <a:moveTo>
                  <a:pt x="0" y="21689"/>
                </a:moveTo>
                <a:cubicBezTo>
                  <a:pt x="0" y="21659"/>
                  <a:pt x="0" y="216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90" stroke="0" extrusionOk="0">
                <a:moveTo>
                  <a:pt x="0" y="21689"/>
                </a:moveTo>
                <a:cubicBezTo>
                  <a:pt x="0" y="21659"/>
                  <a:pt x="0" y="216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5364163" y="5068888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8578850" y="5526088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k</a:t>
            </a: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7297738" y="5526088"/>
            <a:ext cx="4143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endParaRPr lang="en-US" altLang="zh-CN" b="1" baseline="-500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3914" name="Rectangle 26"/>
          <p:cNvSpPr>
            <a:spLocks noChangeArrowheads="1"/>
          </p:cNvSpPr>
          <p:nvPr/>
        </p:nvSpPr>
        <p:spPr bwMode="auto">
          <a:xfrm>
            <a:off x="6535738" y="5449888"/>
            <a:ext cx="5667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baseline="-25000">
                <a:solidFill>
                  <a:srgbClr val="0000FF"/>
                </a:solidFill>
                <a:latin typeface="宋体" pitchFamily="2" charset="-122"/>
              </a:rPr>
              <a:t>-1</a:t>
            </a:r>
          </a:p>
        </p:txBody>
      </p:sp>
      <p:sp>
        <p:nvSpPr>
          <p:cNvPr id="293915" name="Rectangle 27"/>
          <p:cNvSpPr>
            <a:spLocks noChangeArrowheads="1"/>
          </p:cNvSpPr>
          <p:nvPr/>
        </p:nvSpPr>
        <p:spPr bwMode="auto">
          <a:xfrm>
            <a:off x="6202363" y="5478463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endParaRPr lang="en-US" altLang="zh-CN" b="1" baseline="-2500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293919" name="Rectangle 31"/>
          <p:cNvSpPr>
            <a:spLocks noChangeArrowheads="1"/>
          </p:cNvSpPr>
          <p:nvPr/>
        </p:nvSpPr>
        <p:spPr bwMode="auto">
          <a:xfrm>
            <a:off x="7885113" y="5064125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k-1</a:t>
            </a:r>
          </a:p>
        </p:txBody>
      </p:sp>
      <p:sp>
        <p:nvSpPr>
          <p:cNvPr id="293920" name="Text Box 32"/>
          <p:cNvSpPr txBox="1">
            <a:spLocks noChangeArrowheads="1"/>
          </p:cNvSpPr>
          <p:nvPr/>
        </p:nvSpPr>
        <p:spPr bwMode="auto">
          <a:xfrm>
            <a:off x="1187450" y="5300663"/>
            <a:ext cx="3889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黑体" pitchFamily="2" charset="-122"/>
                <a:ea typeface="黑体" pitchFamily="2" charset="-122"/>
              </a:rPr>
              <a:t>如图所示，这个圈包含了</a:t>
            </a:r>
            <a:r>
              <a:rPr lang="en-US" altLang="zh-CN" sz="2800" b="1">
                <a:solidFill>
                  <a:srgbClr val="FF33CC"/>
                </a:solidFill>
                <a:latin typeface="黑体" pitchFamily="2" charset="-122"/>
                <a:ea typeface="黑体" pitchFamily="2" charset="-122"/>
              </a:rPr>
              <a:t>L</a:t>
            </a:r>
            <a:r>
              <a:rPr lang="zh-CN" altLang="en-US" sz="2800" b="1">
                <a:solidFill>
                  <a:srgbClr val="FF33CC"/>
                </a:solidFill>
                <a:latin typeface="黑体" pitchFamily="2" charset="-122"/>
                <a:ea typeface="黑体" pitchFamily="2" charset="-122"/>
              </a:rPr>
              <a:t>中的全部结点。</a:t>
            </a:r>
          </a:p>
        </p:txBody>
      </p:sp>
      <p:sp>
        <p:nvSpPr>
          <p:cNvPr id="293921" name="Rectangle 33"/>
          <p:cNvSpPr>
            <a:spLocks noChangeArrowheads="1"/>
          </p:cNvSpPr>
          <p:nvPr/>
        </p:nvSpPr>
        <p:spPr bwMode="auto">
          <a:xfrm>
            <a:off x="971550" y="530225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61F3-C7EC-40D2-B7E3-BA8C79D21BDE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FFE0-646C-491B-8851-9C16081372DE}" type="slidenum">
              <a:rPr lang="en-US" altLang="zh-CN"/>
              <a:pPr/>
              <a:t>67</a:t>
            </a:fld>
            <a:r>
              <a:rPr lang="en-US" altLang="zh-CN"/>
              <a:t>/98</a:t>
            </a: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3)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365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这样，对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），都可以构造一个包含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中的全部结点的一个圈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中还有一些结点不在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的连通性知，存在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外的结点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上结点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相邻。显然，可以构造一条基本道路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j+1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j-1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长，与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的最长性相矛盾。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 所以，必然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k=n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必是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的一条哈密顿道路。</a:t>
            </a:r>
          </a:p>
          <a:p>
            <a:pPr marL="533400" indent="-533400" algn="just"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由此可以看到，本定理的证明方法是一种构造性证明方法。</a:t>
            </a:r>
            <a:endParaRPr lang="zh-CN" altLang="en-US" b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4917" name="Oval 5"/>
          <p:cNvSpPr>
            <a:spLocks noChangeArrowheads="1"/>
          </p:cNvSpPr>
          <p:nvPr/>
        </p:nvSpPr>
        <p:spPr bwMode="auto">
          <a:xfrm>
            <a:off x="5881688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>
            <a:off x="5426075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5518150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6797675" y="5934075"/>
            <a:ext cx="3810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zh-CN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4921" name="Oval 9"/>
          <p:cNvSpPr>
            <a:spLocks noChangeArrowheads="1"/>
          </p:cNvSpPr>
          <p:nvPr/>
        </p:nvSpPr>
        <p:spPr bwMode="auto">
          <a:xfrm>
            <a:off x="6337300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2" name="Line 10"/>
          <p:cNvSpPr>
            <a:spLocks noChangeShapeType="1"/>
          </p:cNvSpPr>
          <p:nvPr/>
        </p:nvSpPr>
        <p:spPr bwMode="auto">
          <a:xfrm>
            <a:off x="5973763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3" name="Oval 11"/>
          <p:cNvSpPr>
            <a:spLocks noChangeArrowheads="1"/>
          </p:cNvSpPr>
          <p:nvPr/>
        </p:nvSpPr>
        <p:spPr bwMode="auto">
          <a:xfrm>
            <a:off x="6792913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6429375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5" name="Oval 13"/>
          <p:cNvSpPr>
            <a:spLocks noChangeArrowheads="1"/>
          </p:cNvSpPr>
          <p:nvPr/>
        </p:nvSpPr>
        <p:spPr bwMode="auto">
          <a:xfrm>
            <a:off x="7248525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6" name="Line 14"/>
          <p:cNvSpPr>
            <a:spLocks noChangeShapeType="1"/>
          </p:cNvSpPr>
          <p:nvPr/>
        </p:nvSpPr>
        <p:spPr bwMode="auto">
          <a:xfrm>
            <a:off x="6884988" y="5619750"/>
            <a:ext cx="3651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7" name="Oval 15"/>
          <p:cNvSpPr>
            <a:spLocks noChangeArrowheads="1"/>
          </p:cNvSpPr>
          <p:nvPr/>
        </p:nvSpPr>
        <p:spPr bwMode="auto">
          <a:xfrm>
            <a:off x="7704138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>
            <a:off x="7340600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29" name="Oval 17"/>
          <p:cNvSpPr>
            <a:spLocks noChangeArrowheads="1"/>
          </p:cNvSpPr>
          <p:nvPr/>
        </p:nvSpPr>
        <p:spPr bwMode="auto">
          <a:xfrm>
            <a:off x="8159750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0" name="Line 18"/>
          <p:cNvSpPr>
            <a:spLocks noChangeShapeType="1"/>
          </p:cNvSpPr>
          <p:nvPr/>
        </p:nvSpPr>
        <p:spPr bwMode="auto">
          <a:xfrm>
            <a:off x="7796213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1" name="Oval 19"/>
          <p:cNvSpPr>
            <a:spLocks noChangeArrowheads="1"/>
          </p:cNvSpPr>
          <p:nvPr/>
        </p:nvSpPr>
        <p:spPr bwMode="auto">
          <a:xfrm>
            <a:off x="8615363" y="5573713"/>
            <a:ext cx="92075" cy="920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2" name="Line 20"/>
          <p:cNvSpPr>
            <a:spLocks noChangeShapeType="1"/>
          </p:cNvSpPr>
          <p:nvPr/>
        </p:nvSpPr>
        <p:spPr bwMode="auto">
          <a:xfrm>
            <a:off x="8251825" y="5619750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33" name="Arc 21"/>
          <p:cNvSpPr>
            <a:spLocks/>
          </p:cNvSpPr>
          <p:nvPr/>
        </p:nvSpPr>
        <p:spPr bwMode="auto">
          <a:xfrm flipH="1" flipV="1">
            <a:off x="5487988" y="5645150"/>
            <a:ext cx="1800225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5 w 43200"/>
              <a:gd name="T1" fmla="*/ 22077 h 22077"/>
              <a:gd name="T2" fmla="*/ 43200 w 43200"/>
              <a:gd name="T3" fmla="*/ 21600 h 22077"/>
              <a:gd name="T4" fmla="*/ 21600 w 43200"/>
              <a:gd name="T5" fmla="*/ 21600 h 22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077" fill="none" extrusionOk="0">
                <a:moveTo>
                  <a:pt x="5" y="22076"/>
                </a:moveTo>
                <a:cubicBezTo>
                  <a:pt x="1" y="21918"/>
                  <a:pt x="0" y="217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077" stroke="0" extrusionOk="0">
                <a:moveTo>
                  <a:pt x="5" y="22076"/>
                </a:moveTo>
                <a:cubicBezTo>
                  <a:pt x="1" y="21918"/>
                  <a:pt x="0" y="217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4934" name="Arc 22"/>
          <p:cNvSpPr>
            <a:spLocks/>
          </p:cNvSpPr>
          <p:nvPr/>
        </p:nvSpPr>
        <p:spPr bwMode="auto">
          <a:xfrm flipH="1">
            <a:off x="6831013" y="5111750"/>
            <a:ext cx="1828800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90 h 21690"/>
              <a:gd name="T2" fmla="*/ 43200 w 43200"/>
              <a:gd name="T3" fmla="*/ 21600 h 21690"/>
              <a:gd name="T4" fmla="*/ 21600 w 43200"/>
              <a:gd name="T5" fmla="*/ 21600 h 2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90" fill="none" extrusionOk="0">
                <a:moveTo>
                  <a:pt x="0" y="21689"/>
                </a:moveTo>
                <a:cubicBezTo>
                  <a:pt x="0" y="21659"/>
                  <a:pt x="0" y="216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90" stroke="0" extrusionOk="0">
                <a:moveTo>
                  <a:pt x="0" y="21689"/>
                </a:moveTo>
                <a:cubicBezTo>
                  <a:pt x="0" y="21659"/>
                  <a:pt x="0" y="216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4935" name="Rectangle 23"/>
          <p:cNvSpPr>
            <a:spLocks noChangeArrowheads="1"/>
          </p:cNvSpPr>
          <p:nvPr/>
        </p:nvSpPr>
        <p:spPr bwMode="auto">
          <a:xfrm>
            <a:off x="5364163" y="5068888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94936" name="Rectangle 24"/>
          <p:cNvSpPr>
            <a:spLocks noChangeArrowheads="1"/>
          </p:cNvSpPr>
          <p:nvPr/>
        </p:nvSpPr>
        <p:spPr bwMode="auto">
          <a:xfrm>
            <a:off x="8578850" y="5526088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k</a:t>
            </a:r>
          </a:p>
        </p:txBody>
      </p:sp>
      <p:sp>
        <p:nvSpPr>
          <p:cNvPr id="294937" name="Rectangle 25"/>
          <p:cNvSpPr>
            <a:spLocks noChangeArrowheads="1"/>
          </p:cNvSpPr>
          <p:nvPr/>
        </p:nvSpPr>
        <p:spPr bwMode="auto">
          <a:xfrm>
            <a:off x="7297738" y="5526088"/>
            <a:ext cx="4143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endParaRPr lang="en-US" altLang="zh-CN" b="1" baseline="-500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4938" name="Rectangle 26"/>
          <p:cNvSpPr>
            <a:spLocks noChangeArrowheads="1"/>
          </p:cNvSpPr>
          <p:nvPr/>
        </p:nvSpPr>
        <p:spPr bwMode="auto">
          <a:xfrm>
            <a:off x="6535738" y="5449888"/>
            <a:ext cx="5667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b="1" baseline="-25000">
                <a:solidFill>
                  <a:srgbClr val="0000FF"/>
                </a:solidFill>
                <a:latin typeface="宋体" pitchFamily="2" charset="-122"/>
              </a:rPr>
              <a:t>-1</a:t>
            </a:r>
          </a:p>
        </p:txBody>
      </p:sp>
      <p:sp>
        <p:nvSpPr>
          <p:cNvPr id="294939" name="Rectangle 27"/>
          <p:cNvSpPr>
            <a:spLocks noChangeArrowheads="1"/>
          </p:cNvSpPr>
          <p:nvPr/>
        </p:nvSpPr>
        <p:spPr bwMode="auto">
          <a:xfrm>
            <a:off x="6202363" y="5478463"/>
            <a:ext cx="304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endParaRPr lang="en-US" altLang="zh-CN" b="1" baseline="-25000">
              <a:solidFill>
                <a:srgbClr val="0000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4D44-C980-4B7A-8721-61610F7D03FC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0CE0-696D-4442-BD81-2E7196BA53E3}" type="slidenum">
              <a:rPr lang="en-US" altLang="zh-CN"/>
              <a:pPr/>
              <a:t>68</a:t>
            </a:fld>
            <a:r>
              <a:rPr lang="en-US" altLang="zh-CN"/>
              <a:t>/98</a:t>
            </a: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3)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365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这样，对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），都可以构造一个包含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中的全部结点的一个圈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中还有一些结点不在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中，由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的连通性知，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存在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外的结点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上结点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相邻。显然，可以构造一条基本道路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j+1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j-1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比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长，与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的最长性相矛盾。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所以，必然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k=n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必是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的一条哈密顿道路。</a:t>
            </a:r>
          </a:p>
          <a:p>
            <a:pPr marL="533400" indent="-533400" algn="just"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由此可以看到，本定理的证明方法是一种构造性证明方法。</a:t>
            </a:r>
            <a:endParaRPr lang="zh-CN" altLang="en-US" b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95940" name="Group 4"/>
          <p:cNvGrpSpPr>
            <a:grpSpLocks/>
          </p:cNvGrpSpPr>
          <p:nvPr/>
        </p:nvGrpSpPr>
        <p:grpSpPr bwMode="auto">
          <a:xfrm>
            <a:off x="5364163" y="4868863"/>
            <a:ext cx="3519487" cy="1577975"/>
            <a:chOff x="3360" y="3168"/>
            <a:chExt cx="2217" cy="994"/>
          </a:xfrm>
        </p:grpSpPr>
        <p:sp>
          <p:nvSpPr>
            <p:cNvPr id="295941" name="Oval 5"/>
            <p:cNvSpPr>
              <a:spLocks noChangeArrowheads="1"/>
            </p:cNvSpPr>
            <p:nvPr/>
          </p:nvSpPr>
          <p:spPr bwMode="auto">
            <a:xfrm>
              <a:off x="3686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42" name="Oval 6"/>
            <p:cNvSpPr>
              <a:spLocks noChangeArrowheads="1"/>
            </p:cNvSpPr>
            <p:nvPr/>
          </p:nvSpPr>
          <p:spPr bwMode="auto">
            <a:xfrm>
              <a:off x="3399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43" name="Line 7"/>
            <p:cNvSpPr>
              <a:spLocks noChangeShapeType="1"/>
            </p:cNvSpPr>
            <p:nvPr/>
          </p:nvSpPr>
          <p:spPr bwMode="auto">
            <a:xfrm>
              <a:off x="3457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44" name="Rectangle 8"/>
            <p:cNvSpPr>
              <a:spLocks noChangeArrowheads="1"/>
            </p:cNvSpPr>
            <p:nvPr/>
          </p:nvSpPr>
          <p:spPr bwMode="auto">
            <a:xfrm>
              <a:off x="4263" y="3839"/>
              <a:ext cx="24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945" name="Oval 9"/>
            <p:cNvSpPr>
              <a:spLocks noChangeArrowheads="1"/>
            </p:cNvSpPr>
            <p:nvPr/>
          </p:nvSpPr>
          <p:spPr bwMode="auto">
            <a:xfrm>
              <a:off x="3973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46" name="Line 10"/>
            <p:cNvSpPr>
              <a:spLocks noChangeShapeType="1"/>
            </p:cNvSpPr>
            <p:nvPr/>
          </p:nvSpPr>
          <p:spPr bwMode="auto">
            <a:xfrm>
              <a:off x="3744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47" name="Oval 11"/>
            <p:cNvSpPr>
              <a:spLocks noChangeArrowheads="1"/>
            </p:cNvSpPr>
            <p:nvPr/>
          </p:nvSpPr>
          <p:spPr bwMode="auto">
            <a:xfrm>
              <a:off x="4260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48" name="Line 12"/>
            <p:cNvSpPr>
              <a:spLocks noChangeShapeType="1"/>
            </p:cNvSpPr>
            <p:nvPr/>
          </p:nvSpPr>
          <p:spPr bwMode="auto">
            <a:xfrm>
              <a:off x="4031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49" name="Oval 13"/>
            <p:cNvSpPr>
              <a:spLocks noChangeArrowheads="1"/>
            </p:cNvSpPr>
            <p:nvPr/>
          </p:nvSpPr>
          <p:spPr bwMode="auto">
            <a:xfrm>
              <a:off x="4547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0" name="Line 14"/>
            <p:cNvSpPr>
              <a:spLocks noChangeShapeType="1"/>
            </p:cNvSpPr>
            <p:nvPr/>
          </p:nvSpPr>
          <p:spPr bwMode="auto">
            <a:xfrm>
              <a:off x="4318" y="3641"/>
              <a:ext cx="230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1" name="Oval 15"/>
            <p:cNvSpPr>
              <a:spLocks noChangeArrowheads="1"/>
            </p:cNvSpPr>
            <p:nvPr/>
          </p:nvSpPr>
          <p:spPr bwMode="auto">
            <a:xfrm>
              <a:off x="4834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2" name="Line 16"/>
            <p:cNvSpPr>
              <a:spLocks noChangeShapeType="1"/>
            </p:cNvSpPr>
            <p:nvPr/>
          </p:nvSpPr>
          <p:spPr bwMode="auto">
            <a:xfrm>
              <a:off x="4605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3" name="Oval 17"/>
            <p:cNvSpPr>
              <a:spLocks noChangeArrowheads="1"/>
            </p:cNvSpPr>
            <p:nvPr/>
          </p:nvSpPr>
          <p:spPr bwMode="auto">
            <a:xfrm>
              <a:off x="5121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4" name="Line 18"/>
            <p:cNvSpPr>
              <a:spLocks noChangeShapeType="1"/>
            </p:cNvSpPr>
            <p:nvPr/>
          </p:nvSpPr>
          <p:spPr bwMode="auto">
            <a:xfrm>
              <a:off x="4892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5" name="Oval 19"/>
            <p:cNvSpPr>
              <a:spLocks noChangeArrowheads="1"/>
            </p:cNvSpPr>
            <p:nvPr/>
          </p:nvSpPr>
          <p:spPr bwMode="auto">
            <a:xfrm>
              <a:off x="5408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6" name="Line 20"/>
            <p:cNvSpPr>
              <a:spLocks noChangeShapeType="1"/>
            </p:cNvSpPr>
            <p:nvPr/>
          </p:nvSpPr>
          <p:spPr bwMode="auto">
            <a:xfrm>
              <a:off x="5179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7" name="Arc 21"/>
            <p:cNvSpPr>
              <a:spLocks/>
            </p:cNvSpPr>
            <p:nvPr/>
          </p:nvSpPr>
          <p:spPr bwMode="auto">
            <a:xfrm flipH="1" flipV="1">
              <a:off x="3438" y="3657"/>
              <a:ext cx="1134" cy="2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 w 43200"/>
                <a:gd name="T1" fmla="*/ 22077 h 22077"/>
                <a:gd name="T2" fmla="*/ 43200 w 43200"/>
                <a:gd name="T3" fmla="*/ 21600 h 22077"/>
                <a:gd name="T4" fmla="*/ 21600 w 43200"/>
                <a:gd name="T5" fmla="*/ 21600 h 22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077" fill="none" extrusionOk="0">
                  <a:moveTo>
                    <a:pt x="5" y="22076"/>
                  </a:moveTo>
                  <a:cubicBezTo>
                    <a:pt x="1" y="21918"/>
                    <a:pt x="0" y="2175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077" stroke="0" extrusionOk="0">
                  <a:moveTo>
                    <a:pt x="5" y="22076"/>
                  </a:moveTo>
                  <a:cubicBezTo>
                    <a:pt x="1" y="21918"/>
                    <a:pt x="0" y="2175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5958" name="Arc 22"/>
            <p:cNvSpPr>
              <a:spLocks/>
            </p:cNvSpPr>
            <p:nvPr/>
          </p:nvSpPr>
          <p:spPr bwMode="auto">
            <a:xfrm flipH="1">
              <a:off x="4284" y="3321"/>
              <a:ext cx="1152" cy="2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90 h 21690"/>
                <a:gd name="T2" fmla="*/ 43200 w 43200"/>
                <a:gd name="T3" fmla="*/ 21600 h 21690"/>
                <a:gd name="T4" fmla="*/ 21600 w 43200"/>
                <a:gd name="T5" fmla="*/ 21600 h 2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90" fill="none" extrusionOk="0">
                  <a:moveTo>
                    <a:pt x="0" y="21689"/>
                  </a:moveTo>
                  <a:cubicBezTo>
                    <a:pt x="0" y="21659"/>
                    <a:pt x="0" y="216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0" stroke="0" extrusionOk="0">
                  <a:moveTo>
                    <a:pt x="0" y="21689"/>
                  </a:moveTo>
                  <a:cubicBezTo>
                    <a:pt x="0" y="21659"/>
                    <a:pt x="0" y="216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5959" name="Rectangle 23"/>
            <p:cNvSpPr>
              <a:spLocks noChangeArrowheads="1"/>
            </p:cNvSpPr>
            <p:nvPr/>
          </p:nvSpPr>
          <p:spPr bwMode="auto">
            <a:xfrm>
              <a:off x="3360" y="3294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295960" name="Rectangle 24"/>
            <p:cNvSpPr>
              <a:spLocks noChangeArrowheads="1"/>
            </p:cNvSpPr>
            <p:nvPr/>
          </p:nvSpPr>
          <p:spPr bwMode="auto">
            <a:xfrm>
              <a:off x="5385" y="358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k</a:t>
              </a:r>
            </a:p>
          </p:txBody>
        </p:sp>
        <p:sp>
          <p:nvSpPr>
            <p:cNvPr id="295961" name="Rectangle 25"/>
            <p:cNvSpPr>
              <a:spLocks noChangeArrowheads="1"/>
            </p:cNvSpPr>
            <p:nvPr/>
          </p:nvSpPr>
          <p:spPr bwMode="auto">
            <a:xfrm>
              <a:off x="4578" y="3582"/>
              <a:ext cx="26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i</a:t>
              </a:r>
              <a:endParaRPr lang="en-US" altLang="zh-CN" b="1" baseline="-50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962" name="Rectangle 26"/>
            <p:cNvSpPr>
              <a:spLocks noChangeArrowheads="1"/>
            </p:cNvSpPr>
            <p:nvPr/>
          </p:nvSpPr>
          <p:spPr bwMode="auto">
            <a:xfrm>
              <a:off x="4098" y="3534"/>
              <a:ext cx="35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i</a:t>
              </a:r>
              <a:r>
                <a:rPr lang="en-US" altLang="zh-CN" b="1" baseline="-25000">
                  <a:solidFill>
                    <a:srgbClr val="0000FF"/>
                  </a:solidFill>
                  <a:latin typeface="宋体" pitchFamily="2" charset="-122"/>
                </a:rPr>
                <a:t>-1</a:t>
              </a:r>
            </a:p>
          </p:txBody>
        </p:sp>
        <p:sp>
          <p:nvSpPr>
            <p:cNvPr id="295963" name="Rectangle 27"/>
            <p:cNvSpPr>
              <a:spLocks noChangeArrowheads="1"/>
            </p:cNvSpPr>
            <p:nvPr/>
          </p:nvSpPr>
          <p:spPr bwMode="auto">
            <a:xfrm>
              <a:off x="3888" y="355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j</a:t>
              </a:r>
              <a:endParaRPr lang="en-US" altLang="zh-CN" b="1" baseline="-25000">
                <a:solidFill>
                  <a:srgbClr val="0000FF"/>
                </a:solidFill>
                <a:latin typeface="宋体" pitchFamily="2" charset="-122"/>
              </a:endParaRPr>
            </a:p>
          </p:txBody>
        </p:sp>
        <p:sp>
          <p:nvSpPr>
            <p:cNvPr id="295964" name="Line 28"/>
            <p:cNvSpPr>
              <a:spLocks noChangeShapeType="1"/>
            </p:cNvSpPr>
            <p:nvPr/>
          </p:nvSpPr>
          <p:spPr bwMode="auto">
            <a:xfrm>
              <a:off x="4002" y="3417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5965" name="Oval 29"/>
            <p:cNvSpPr>
              <a:spLocks noChangeArrowheads="1"/>
            </p:cNvSpPr>
            <p:nvPr/>
          </p:nvSpPr>
          <p:spPr bwMode="auto">
            <a:xfrm>
              <a:off x="3973" y="336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66" name="Rectangle 30"/>
            <p:cNvSpPr>
              <a:spLocks noChangeArrowheads="1"/>
            </p:cNvSpPr>
            <p:nvPr/>
          </p:nvSpPr>
          <p:spPr bwMode="auto">
            <a:xfrm>
              <a:off x="4032" y="3168"/>
              <a:ext cx="29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黑体" pitchFamily="2" charset="-122"/>
                  <a:ea typeface="黑体" pitchFamily="2" charset="-122"/>
                </a:rPr>
                <a:t>u</a:t>
              </a:r>
              <a:endParaRPr lang="en-US" altLang="zh-CN" b="1" baseline="-25000">
                <a:solidFill>
                  <a:srgbClr val="FF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2931-F886-4D35-A259-ABEF20B64CD9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A00-B01A-475D-BE76-1CDAB941B9DC}" type="slidenum">
              <a:rPr lang="en-US" altLang="zh-CN"/>
              <a:pPr/>
              <a:t>69</a:t>
            </a:fld>
            <a:r>
              <a:rPr lang="en-US" altLang="zh-CN"/>
              <a:t>/98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3)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365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这样，对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），都可以构造一个包含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中的全部结点的一个圈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因为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中还有一些结点不在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中，由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的连通性知，存在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外的结点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相邻。显然，可以构造一条基本道路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uv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j+1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长，与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的最长性相矛盾。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所以，必然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k=n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必是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的一条哈密顿道路。</a:t>
            </a:r>
          </a:p>
          <a:p>
            <a:pPr marL="533400" indent="-533400" algn="just"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由此可以看到，本定理的证明方法是一种构造性证明方法。</a:t>
            </a:r>
            <a:endParaRPr lang="zh-CN" altLang="en-US" b="1">
              <a:solidFill>
                <a:srgbClr val="B2B2B2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96964" name="Group 4"/>
          <p:cNvGrpSpPr>
            <a:grpSpLocks/>
          </p:cNvGrpSpPr>
          <p:nvPr/>
        </p:nvGrpSpPr>
        <p:grpSpPr bwMode="auto">
          <a:xfrm>
            <a:off x="5364163" y="4868863"/>
            <a:ext cx="3519487" cy="1577975"/>
            <a:chOff x="3360" y="3168"/>
            <a:chExt cx="2217" cy="994"/>
          </a:xfrm>
        </p:grpSpPr>
        <p:sp>
          <p:nvSpPr>
            <p:cNvPr id="296965" name="Oval 5"/>
            <p:cNvSpPr>
              <a:spLocks noChangeArrowheads="1"/>
            </p:cNvSpPr>
            <p:nvPr/>
          </p:nvSpPr>
          <p:spPr bwMode="auto">
            <a:xfrm>
              <a:off x="3686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66" name="Oval 6"/>
            <p:cNvSpPr>
              <a:spLocks noChangeArrowheads="1"/>
            </p:cNvSpPr>
            <p:nvPr/>
          </p:nvSpPr>
          <p:spPr bwMode="auto">
            <a:xfrm>
              <a:off x="3399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67" name="Line 7"/>
            <p:cNvSpPr>
              <a:spLocks noChangeShapeType="1"/>
            </p:cNvSpPr>
            <p:nvPr/>
          </p:nvSpPr>
          <p:spPr bwMode="auto">
            <a:xfrm>
              <a:off x="3457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68" name="Rectangle 8"/>
            <p:cNvSpPr>
              <a:spLocks noChangeArrowheads="1"/>
            </p:cNvSpPr>
            <p:nvPr/>
          </p:nvSpPr>
          <p:spPr bwMode="auto">
            <a:xfrm>
              <a:off x="4263" y="3839"/>
              <a:ext cx="24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6969" name="Oval 9"/>
            <p:cNvSpPr>
              <a:spLocks noChangeArrowheads="1"/>
            </p:cNvSpPr>
            <p:nvPr/>
          </p:nvSpPr>
          <p:spPr bwMode="auto">
            <a:xfrm>
              <a:off x="3973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0" name="Line 10"/>
            <p:cNvSpPr>
              <a:spLocks noChangeShapeType="1"/>
            </p:cNvSpPr>
            <p:nvPr/>
          </p:nvSpPr>
          <p:spPr bwMode="auto">
            <a:xfrm>
              <a:off x="3744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1" name="Oval 11"/>
            <p:cNvSpPr>
              <a:spLocks noChangeArrowheads="1"/>
            </p:cNvSpPr>
            <p:nvPr/>
          </p:nvSpPr>
          <p:spPr bwMode="auto">
            <a:xfrm>
              <a:off x="4260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2" name="Line 12"/>
            <p:cNvSpPr>
              <a:spLocks noChangeShapeType="1"/>
            </p:cNvSpPr>
            <p:nvPr/>
          </p:nvSpPr>
          <p:spPr bwMode="auto">
            <a:xfrm>
              <a:off x="4031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3" name="Oval 13"/>
            <p:cNvSpPr>
              <a:spLocks noChangeArrowheads="1"/>
            </p:cNvSpPr>
            <p:nvPr/>
          </p:nvSpPr>
          <p:spPr bwMode="auto">
            <a:xfrm>
              <a:off x="4547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4" name="Line 14"/>
            <p:cNvSpPr>
              <a:spLocks noChangeShapeType="1"/>
            </p:cNvSpPr>
            <p:nvPr/>
          </p:nvSpPr>
          <p:spPr bwMode="auto">
            <a:xfrm>
              <a:off x="4318" y="3641"/>
              <a:ext cx="230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5" name="Oval 15"/>
            <p:cNvSpPr>
              <a:spLocks noChangeArrowheads="1"/>
            </p:cNvSpPr>
            <p:nvPr/>
          </p:nvSpPr>
          <p:spPr bwMode="auto">
            <a:xfrm>
              <a:off x="4834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6" name="Line 16"/>
            <p:cNvSpPr>
              <a:spLocks noChangeShapeType="1"/>
            </p:cNvSpPr>
            <p:nvPr/>
          </p:nvSpPr>
          <p:spPr bwMode="auto">
            <a:xfrm>
              <a:off x="4605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7" name="Oval 17"/>
            <p:cNvSpPr>
              <a:spLocks noChangeArrowheads="1"/>
            </p:cNvSpPr>
            <p:nvPr/>
          </p:nvSpPr>
          <p:spPr bwMode="auto">
            <a:xfrm>
              <a:off x="5121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8" name="Line 18"/>
            <p:cNvSpPr>
              <a:spLocks noChangeShapeType="1"/>
            </p:cNvSpPr>
            <p:nvPr/>
          </p:nvSpPr>
          <p:spPr bwMode="auto">
            <a:xfrm>
              <a:off x="4892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9" name="Oval 19"/>
            <p:cNvSpPr>
              <a:spLocks noChangeArrowheads="1"/>
            </p:cNvSpPr>
            <p:nvPr/>
          </p:nvSpPr>
          <p:spPr bwMode="auto">
            <a:xfrm>
              <a:off x="5408" y="3612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80" name="Line 20"/>
            <p:cNvSpPr>
              <a:spLocks noChangeShapeType="1"/>
            </p:cNvSpPr>
            <p:nvPr/>
          </p:nvSpPr>
          <p:spPr bwMode="auto">
            <a:xfrm>
              <a:off x="5179" y="3641"/>
              <a:ext cx="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81" name="Arc 21"/>
            <p:cNvSpPr>
              <a:spLocks/>
            </p:cNvSpPr>
            <p:nvPr/>
          </p:nvSpPr>
          <p:spPr bwMode="auto">
            <a:xfrm flipH="1" flipV="1">
              <a:off x="3438" y="3657"/>
              <a:ext cx="1134" cy="2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 w 43200"/>
                <a:gd name="T1" fmla="*/ 22077 h 22077"/>
                <a:gd name="T2" fmla="*/ 43200 w 43200"/>
                <a:gd name="T3" fmla="*/ 21600 h 22077"/>
                <a:gd name="T4" fmla="*/ 21600 w 43200"/>
                <a:gd name="T5" fmla="*/ 21600 h 22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077" fill="none" extrusionOk="0">
                  <a:moveTo>
                    <a:pt x="5" y="22076"/>
                  </a:moveTo>
                  <a:cubicBezTo>
                    <a:pt x="1" y="21918"/>
                    <a:pt x="0" y="2175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077" stroke="0" extrusionOk="0">
                  <a:moveTo>
                    <a:pt x="5" y="22076"/>
                  </a:moveTo>
                  <a:cubicBezTo>
                    <a:pt x="1" y="21918"/>
                    <a:pt x="0" y="2175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82" name="Arc 22"/>
            <p:cNvSpPr>
              <a:spLocks/>
            </p:cNvSpPr>
            <p:nvPr/>
          </p:nvSpPr>
          <p:spPr bwMode="auto">
            <a:xfrm flipH="1">
              <a:off x="4284" y="3321"/>
              <a:ext cx="1152" cy="2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90 h 21690"/>
                <a:gd name="T2" fmla="*/ 43200 w 43200"/>
                <a:gd name="T3" fmla="*/ 21600 h 21690"/>
                <a:gd name="T4" fmla="*/ 21600 w 43200"/>
                <a:gd name="T5" fmla="*/ 21600 h 2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90" fill="none" extrusionOk="0">
                  <a:moveTo>
                    <a:pt x="0" y="21689"/>
                  </a:moveTo>
                  <a:cubicBezTo>
                    <a:pt x="0" y="21659"/>
                    <a:pt x="0" y="216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0" stroke="0" extrusionOk="0">
                  <a:moveTo>
                    <a:pt x="0" y="21689"/>
                  </a:moveTo>
                  <a:cubicBezTo>
                    <a:pt x="0" y="21659"/>
                    <a:pt x="0" y="216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83" name="Rectangle 23"/>
            <p:cNvSpPr>
              <a:spLocks noChangeArrowheads="1"/>
            </p:cNvSpPr>
            <p:nvPr/>
          </p:nvSpPr>
          <p:spPr bwMode="auto">
            <a:xfrm>
              <a:off x="3360" y="3294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296984" name="Rectangle 24"/>
            <p:cNvSpPr>
              <a:spLocks noChangeArrowheads="1"/>
            </p:cNvSpPr>
            <p:nvPr/>
          </p:nvSpPr>
          <p:spPr bwMode="auto">
            <a:xfrm>
              <a:off x="5385" y="358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k</a:t>
              </a:r>
            </a:p>
          </p:txBody>
        </p:sp>
        <p:sp>
          <p:nvSpPr>
            <p:cNvPr id="296985" name="Rectangle 25"/>
            <p:cNvSpPr>
              <a:spLocks noChangeArrowheads="1"/>
            </p:cNvSpPr>
            <p:nvPr/>
          </p:nvSpPr>
          <p:spPr bwMode="auto">
            <a:xfrm>
              <a:off x="4578" y="3582"/>
              <a:ext cx="26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i</a:t>
              </a:r>
              <a:endParaRPr lang="en-US" altLang="zh-CN" b="1" baseline="-50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6986" name="Rectangle 26"/>
            <p:cNvSpPr>
              <a:spLocks noChangeArrowheads="1"/>
            </p:cNvSpPr>
            <p:nvPr/>
          </p:nvSpPr>
          <p:spPr bwMode="auto">
            <a:xfrm>
              <a:off x="4098" y="3534"/>
              <a:ext cx="35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i</a:t>
              </a:r>
              <a:r>
                <a:rPr lang="en-US" altLang="zh-CN" b="1" baseline="-25000">
                  <a:solidFill>
                    <a:srgbClr val="0000FF"/>
                  </a:solidFill>
                  <a:latin typeface="宋体" pitchFamily="2" charset="-122"/>
                </a:rPr>
                <a:t>-1</a:t>
              </a:r>
            </a:p>
          </p:txBody>
        </p:sp>
        <p:sp>
          <p:nvSpPr>
            <p:cNvPr id="296987" name="Rectangle 27"/>
            <p:cNvSpPr>
              <a:spLocks noChangeArrowheads="1"/>
            </p:cNvSpPr>
            <p:nvPr/>
          </p:nvSpPr>
          <p:spPr bwMode="auto">
            <a:xfrm>
              <a:off x="3888" y="3552"/>
              <a:ext cx="19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j</a:t>
              </a:r>
              <a:endParaRPr lang="en-US" altLang="zh-CN" b="1" baseline="-25000">
                <a:solidFill>
                  <a:srgbClr val="0000FF"/>
                </a:solidFill>
                <a:latin typeface="宋体" pitchFamily="2" charset="-122"/>
              </a:endParaRPr>
            </a:p>
          </p:txBody>
        </p:sp>
        <p:sp>
          <p:nvSpPr>
            <p:cNvPr id="296988" name="Line 28"/>
            <p:cNvSpPr>
              <a:spLocks noChangeShapeType="1"/>
            </p:cNvSpPr>
            <p:nvPr/>
          </p:nvSpPr>
          <p:spPr bwMode="auto">
            <a:xfrm>
              <a:off x="4002" y="3417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89" name="Oval 29"/>
            <p:cNvSpPr>
              <a:spLocks noChangeArrowheads="1"/>
            </p:cNvSpPr>
            <p:nvPr/>
          </p:nvSpPr>
          <p:spPr bwMode="auto">
            <a:xfrm>
              <a:off x="3973" y="336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90" name="Rectangle 30"/>
            <p:cNvSpPr>
              <a:spLocks noChangeArrowheads="1"/>
            </p:cNvSpPr>
            <p:nvPr/>
          </p:nvSpPr>
          <p:spPr bwMode="auto">
            <a:xfrm>
              <a:off x="4032" y="3168"/>
              <a:ext cx="29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u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D5D9-8609-4D32-ACCA-8D46DB91726E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930-8335-4ADF-86AC-130AD25A065C}" type="slidenum">
              <a:rPr lang="en-US" altLang="zh-CN"/>
              <a:pPr/>
              <a:t>7</a:t>
            </a:fld>
            <a:r>
              <a:rPr lang="en-US" altLang="zh-CN"/>
              <a:t>/98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图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1116013" y="1125538"/>
            <a:ext cx="7559675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是一个无孤立结点的图，包含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的每条边的简单道路（回路）称为该图的一条欧拉道路（回路）。具有欧拉回路的图称为欧拉图。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规定</a:t>
            </a: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平凡图为欧拉图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显然，每个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欧拉图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必然是连通图。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1042988" y="4652963"/>
            <a:ext cx="7921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        </a:t>
            </a:r>
            <a:r>
              <a:rPr lang="zh-CN" altLang="en-US" sz="2800" b="1">
                <a:solidFill>
                  <a:srgbClr val="B2B2B2"/>
                </a:solidFill>
                <a:ea typeface="楷体_GB2312" pitchFamily="49" charset="-122"/>
              </a:rPr>
              <a:t>因此，一条欧拉道路（回路）是经过图中每边一次且仅一次的道路（回路）。</a:t>
            </a:r>
          </a:p>
        </p:txBody>
      </p:sp>
      <p:sp>
        <p:nvSpPr>
          <p:cNvPr id="237573" name="AutoShape 5"/>
          <p:cNvSpPr>
            <a:spLocks noChangeArrowheads="1"/>
          </p:cNvSpPr>
          <p:nvPr/>
        </p:nvSpPr>
        <p:spPr bwMode="auto">
          <a:xfrm>
            <a:off x="6877050" y="2708275"/>
            <a:ext cx="1800225" cy="503238"/>
          </a:xfrm>
          <a:prstGeom prst="wedgeRoundRectCallout">
            <a:avLst>
              <a:gd name="adj1" fmla="val -47138"/>
              <a:gd name="adj2" fmla="val 117010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7B2-952D-4CB7-B00E-6CE03D992A77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D12-F1D4-4815-B61B-634B516C40C9}" type="slidenum">
              <a:rPr lang="en-US" altLang="zh-CN"/>
              <a:pPr/>
              <a:t>70</a:t>
            </a:fld>
            <a:r>
              <a:rPr lang="en-US" altLang="zh-CN"/>
              <a:t>/98</a:t>
            </a: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3)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365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这样，对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），都可以构造一个包含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中的全部结点的一个圈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因为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中还有一些结点不在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中，由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的连通性知，存在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外的结点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上结点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30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相邻。显然，可以构造一条基本道路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uv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j+1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j-1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′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长，与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的最长性相矛盾。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所以，必然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k=n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必是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的一条哈密顿道路。</a:t>
            </a:r>
          </a:p>
          <a:p>
            <a:pPr marL="533400" indent="-533400" algn="just">
              <a:buClr>
                <a:srgbClr val="FF33CC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由此可以看到，本定理的证明方法是一种构造性证明方法。</a:t>
            </a:r>
            <a:endParaRPr lang="zh-CN" altLang="en-US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BF37-2767-4BE5-ABD8-EC681DAFCAD2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32C-8B1C-4842-BA80-5C64721F67D2}" type="slidenum">
              <a:rPr lang="en-US" altLang="zh-CN"/>
              <a:pPr/>
              <a:t>71</a:t>
            </a:fld>
            <a:r>
              <a:rPr lang="en-US" altLang="zh-CN"/>
              <a:t>/98</a:t>
            </a: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827088" y="1125538"/>
            <a:ext cx="7920037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13.5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是具有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个结点（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n≥3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）的简单图。如果对任意的两个结点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u,v∈V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，均有：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(u)+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(v)≥n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则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哈密顿图。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教材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170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证明：利用已知条件，仿照定理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13.4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）的方法，可构造出一个包含所有结点的哈密顿圈。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2988" y="4797425"/>
            <a:ext cx="7848600" cy="1630363"/>
          </a:xfrm>
          <a:noFill/>
          <a:ln/>
        </p:spPr>
        <p:txBody>
          <a:bodyPr lIns="90000" tIns="46800" rIns="90000" bIns="46800"/>
          <a:lstStyle/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13.5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给出的是哈密顿图的充分条件，而不是必要条件。在六边形中，任意两个结点的度数之和都是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，但六边形是哈密顿图。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C8F-CEE7-4258-BF1C-E83BC5E3C1DB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A704-3882-49F5-B576-C4150ADA5058}" type="slidenum">
              <a:rPr lang="en-US" altLang="zh-CN"/>
              <a:pPr/>
              <a:t>72</a:t>
            </a:fld>
            <a:r>
              <a:rPr lang="en-US" altLang="zh-CN"/>
              <a:t>/98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827088" y="981075"/>
            <a:ext cx="7920037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13.5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是具有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个结点（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n≥3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）的简单图。如果对任意的两个结点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u,v∈V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，均有：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deg(u)+deg(v)≥n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 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必是哈密顿图。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证明：利用已知条件，仿照定理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13.4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）的方法，可构造出一个包含所有结点的哈密顿圈。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088" y="4365625"/>
            <a:ext cx="7848600" cy="2143125"/>
          </a:xfrm>
          <a:noFill/>
          <a:ln/>
        </p:spPr>
        <p:txBody>
          <a:bodyPr lIns="90000" tIns="46800" rIns="90000" bIns="46800"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13.5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给出的是哈密顿图的充分条件，而不是必要条件。例如，在六边形中，任意两个结点的度数之和都是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，但六边形是哈密顿图。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882A-3EE6-4C0B-8FC6-B2834CEF5FA3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2E28-5675-4FC0-B2FF-59680E257F47}" type="slidenum">
              <a:rPr lang="en-US" altLang="zh-CN"/>
              <a:pPr/>
              <a:t>73</a:t>
            </a:fld>
            <a:r>
              <a:rPr lang="en-US" altLang="zh-CN"/>
              <a:t>/98</a:t>
            </a:r>
          </a:p>
        </p:txBody>
      </p:sp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971550" y="1196975"/>
            <a:ext cx="7773988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13.8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某地有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个风景点，若每个风景点均有两条道路与其他点相通。问游人可否经过每个风景点恰好一次而游完这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处？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解：将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个风景点看成是有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个结点的无向图，两风景点间的道路看成是无向图的边，因为每处均有两条道路与其他结点相通，故每个结点的度数均为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，从而任意两个结点的度数之和等于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，正好为总结点数减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。故此图中存在一条哈密顿道路，因此本题有解。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30E-A2D1-4936-B8B0-3C7332DAFB9C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2C9-76FC-4BE1-9DF6-D3BB5ED0548B}" type="slidenum">
              <a:rPr lang="en-US" altLang="zh-CN"/>
              <a:pPr/>
              <a:t>74</a:t>
            </a:fld>
            <a:r>
              <a:rPr lang="en-US" altLang="zh-CN"/>
              <a:t>/98</a:t>
            </a: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971550" y="1196975"/>
            <a:ext cx="7773988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13.8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某地有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个风景点，若每个风景点均有两条道路与其他点相通。问游人可否经过每个风景点恰好一次而游完这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处？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解：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个风景点看成是有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个结点的无向图，两风景点间的道路看成是无向图的边，因为每处均有两条道路与其他结点相通，故每个结点的度数均为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，从而任意两个结点的度数之和等于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，正好为总结点数减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故此图中存在一条哈密顿道路，因此本题有解。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536-D5BB-4353-972A-1203CC7DA005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6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6B02-2E24-471D-927D-1736C4F0AEDE}" type="slidenum">
              <a:rPr lang="en-US" altLang="zh-CN"/>
              <a:pPr/>
              <a:t>75</a:t>
            </a:fld>
            <a:r>
              <a:rPr lang="en-US" altLang="zh-CN"/>
              <a:t>/98</a:t>
            </a: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13.9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921625" cy="5857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证明下图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(a)</a:t>
            </a:r>
            <a:r>
              <a:rPr lang="zh-CN" altLang="en-US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所示的图中，不存在哈密顿圈。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971550" y="4868863"/>
            <a:ext cx="8027988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CC00CC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中，删除结点子集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{a,b,c}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，得到图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，在图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中，它的连通分支为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，显然有：</a:t>
            </a:r>
          </a:p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(G-V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|V</a:t>
            </a:r>
            <a:r>
              <a:rPr lang="en-US" altLang="zh-CN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。由</a:t>
            </a:r>
            <a:r>
              <a:rPr lang="zh-CN" altLang="en-US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13.3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可知：图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所示的图中不会存在哈密顿圈，即不是哈密顿图。</a:t>
            </a:r>
          </a:p>
        </p:txBody>
      </p:sp>
      <p:grpSp>
        <p:nvGrpSpPr>
          <p:cNvPr id="304133" name="Group 5"/>
          <p:cNvGrpSpPr>
            <a:grpSpLocks/>
          </p:cNvGrpSpPr>
          <p:nvPr/>
        </p:nvGrpSpPr>
        <p:grpSpPr bwMode="auto">
          <a:xfrm>
            <a:off x="1476375" y="1628775"/>
            <a:ext cx="3289300" cy="3121025"/>
            <a:chOff x="899" y="960"/>
            <a:chExt cx="2173" cy="2241"/>
          </a:xfrm>
        </p:grpSpPr>
        <p:sp>
          <p:nvSpPr>
            <p:cNvPr id="304134" name="Rectangle 6"/>
            <p:cNvSpPr>
              <a:spLocks noChangeArrowheads="1"/>
            </p:cNvSpPr>
            <p:nvPr/>
          </p:nvSpPr>
          <p:spPr bwMode="auto">
            <a:xfrm>
              <a:off x="1654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35" name="Rectangle 7"/>
            <p:cNvSpPr>
              <a:spLocks noChangeArrowheads="1"/>
            </p:cNvSpPr>
            <p:nvPr/>
          </p:nvSpPr>
          <p:spPr bwMode="auto">
            <a:xfrm>
              <a:off x="1930" y="14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36" name="Rectangle 8"/>
            <p:cNvSpPr>
              <a:spLocks noChangeArrowheads="1"/>
            </p:cNvSpPr>
            <p:nvPr/>
          </p:nvSpPr>
          <p:spPr bwMode="auto">
            <a:xfrm>
              <a:off x="1344" y="25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b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37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c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38" name="Oval 10"/>
            <p:cNvSpPr>
              <a:spLocks noChangeArrowheads="1"/>
            </p:cNvSpPr>
            <p:nvPr/>
          </p:nvSpPr>
          <p:spPr bwMode="auto">
            <a:xfrm>
              <a:off x="2736" y="286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39" name="Rectangle 11"/>
            <p:cNvSpPr>
              <a:spLocks noChangeArrowheads="1"/>
            </p:cNvSpPr>
            <p:nvPr/>
          </p:nvSpPr>
          <p:spPr bwMode="auto">
            <a:xfrm>
              <a:off x="2880" y="2771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f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40" name="Rectangle 12"/>
            <p:cNvSpPr>
              <a:spLocks noChangeArrowheads="1"/>
            </p:cNvSpPr>
            <p:nvPr/>
          </p:nvSpPr>
          <p:spPr bwMode="auto">
            <a:xfrm>
              <a:off x="899" y="2771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41" name="Rectangle 13"/>
            <p:cNvSpPr>
              <a:spLocks noChangeArrowheads="1"/>
            </p:cNvSpPr>
            <p:nvPr/>
          </p:nvSpPr>
          <p:spPr bwMode="auto">
            <a:xfrm>
              <a:off x="1846" y="192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i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42" name="Rectangle 14"/>
            <p:cNvSpPr>
              <a:spLocks noChangeArrowheads="1"/>
            </p:cNvSpPr>
            <p:nvPr/>
          </p:nvSpPr>
          <p:spPr bwMode="auto">
            <a:xfrm>
              <a:off x="1558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h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43" name="Rectangle 15"/>
            <p:cNvSpPr>
              <a:spLocks noChangeArrowheads="1"/>
            </p:cNvSpPr>
            <p:nvPr/>
          </p:nvSpPr>
          <p:spPr bwMode="auto">
            <a:xfrm>
              <a:off x="2134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j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44" name="Rectangle 16"/>
            <p:cNvSpPr>
              <a:spLocks noChangeArrowheads="1"/>
            </p:cNvSpPr>
            <p:nvPr/>
          </p:nvSpPr>
          <p:spPr bwMode="auto">
            <a:xfrm>
              <a:off x="1702" y="2832"/>
              <a:ext cx="38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(a)</a:t>
              </a:r>
              <a:endParaRPr lang="en-US" altLang="zh-CN" sz="28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45" name="Line 17"/>
            <p:cNvSpPr>
              <a:spLocks noChangeShapeType="1"/>
            </p:cNvSpPr>
            <p:nvPr/>
          </p:nvSpPr>
          <p:spPr bwMode="auto">
            <a:xfrm flipH="1">
              <a:off x="1606" y="1968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46" name="Line 18"/>
            <p:cNvSpPr>
              <a:spLocks noChangeShapeType="1"/>
            </p:cNvSpPr>
            <p:nvPr/>
          </p:nvSpPr>
          <p:spPr bwMode="auto">
            <a:xfrm>
              <a:off x="1606" y="229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47" name="Line 19"/>
            <p:cNvSpPr>
              <a:spLocks noChangeShapeType="1"/>
            </p:cNvSpPr>
            <p:nvPr/>
          </p:nvSpPr>
          <p:spPr bwMode="auto">
            <a:xfrm>
              <a:off x="1870" y="196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48" name="Line 20"/>
            <p:cNvSpPr>
              <a:spLocks noChangeShapeType="1"/>
            </p:cNvSpPr>
            <p:nvPr/>
          </p:nvSpPr>
          <p:spPr bwMode="auto">
            <a:xfrm>
              <a:off x="1871" y="15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49" name="Line 21"/>
            <p:cNvSpPr>
              <a:spLocks noChangeShapeType="1"/>
            </p:cNvSpPr>
            <p:nvPr/>
          </p:nvSpPr>
          <p:spPr bwMode="auto">
            <a:xfrm>
              <a:off x="1871" y="11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50" name="Line 22"/>
            <p:cNvSpPr>
              <a:spLocks noChangeShapeType="1"/>
            </p:cNvSpPr>
            <p:nvPr/>
          </p:nvSpPr>
          <p:spPr bwMode="auto">
            <a:xfrm>
              <a:off x="1883" y="1164"/>
              <a:ext cx="552" cy="1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51" name="Line 23"/>
            <p:cNvSpPr>
              <a:spLocks noChangeShapeType="1"/>
            </p:cNvSpPr>
            <p:nvPr/>
          </p:nvSpPr>
          <p:spPr bwMode="auto">
            <a:xfrm flipH="1">
              <a:off x="1318" y="2304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52" name="Line 24"/>
            <p:cNvSpPr>
              <a:spLocks noChangeShapeType="1"/>
            </p:cNvSpPr>
            <p:nvPr/>
          </p:nvSpPr>
          <p:spPr bwMode="auto">
            <a:xfrm flipH="1">
              <a:off x="1078" y="2592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53" name="Line 25"/>
            <p:cNvSpPr>
              <a:spLocks noChangeShapeType="1"/>
            </p:cNvSpPr>
            <p:nvPr/>
          </p:nvSpPr>
          <p:spPr bwMode="auto">
            <a:xfrm>
              <a:off x="2182" y="2291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54" name="Line 26"/>
            <p:cNvSpPr>
              <a:spLocks noChangeShapeType="1"/>
            </p:cNvSpPr>
            <p:nvPr/>
          </p:nvSpPr>
          <p:spPr bwMode="auto">
            <a:xfrm>
              <a:off x="2470" y="259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55" name="Line 27"/>
            <p:cNvSpPr>
              <a:spLocks noChangeShapeType="1"/>
            </p:cNvSpPr>
            <p:nvPr/>
          </p:nvSpPr>
          <p:spPr bwMode="auto">
            <a:xfrm flipV="1">
              <a:off x="1078" y="2592"/>
              <a:ext cx="13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56" name="Line 28"/>
            <p:cNvSpPr>
              <a:spLocks noChangeShapeType="1"/>
            </p:cNvSpPr>
            <p:nvPr/>
          </p:nvSpPr>
          <p:spPr bwMode="auto">
            <a:xfrm flipH="1" flipV="1">
              <a:off x="1366" y="2592"/>
              <a:ext cx="13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57" name="Line 29"/>
            <p:cNvSpPr>
              <a:spLocks noChangeShapeType="1"/>
            </p:cNvSpPr>
            <p:nvPr/>
          </p:nvSpPr>
          <p:spPr bwMode="auto">
            <a:xfrm flipV="1">
              <a:off x="1318" y="1584"/>
              <a:ext cx="544" cy="9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158" name="Line 30"/>
            <p:cNvSpPr>
              <a:spLocks noChangeShapeType="1"/>
            </p:cNvSpPr>
            <p:nvPr/>
          </p:nvSpPr>
          <p:spPr bwMode="auto">
            <a:xfrm flipV="1">
              <a:off x="1045" y="1543"/>
              <a:ext cx="816" cy="1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159" name="Line 31"/>
            <p:cNvSpPr>
              <a:spLocks noChangeShapeType="1"/>
            </p:cNvSpPr>
            <p:nvPr/>
          </p:nvSpPr>
          <p:spPr bwMode="auto">
            <a:xfrm flipH="1" flipV="1">
              <a:off x="1894" y="1562"/>
              <a:ext cx="884" cy="13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160" name="Line 32"/>
            <p:cNvSpPr>
              <a:spLocks noChangeShapeType="1"/>
            </p:cNvSpPr>
            <p:nvPr/>
          </p:nvSpPr>
          <p:spPr bwMode="auto">
            <a:xfrm flipH="1" flipV="1">
              <a:off x="1881" y="1571"/>
              <a:ext cx="589" cy="10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161" name="Line 33"/>
            <p:cNvSpPr>
              <a:spLocks noChangeShapeType="1"/>
            </p:cNvSpPr>
            <p:nvPr/>
          </p:nvSpPr>
          <p:spPr bwMode="auto">
            <a:xfrm flipV="1">
              <a:off x="1353" y="2287"/>
              <a:ext cx="816" cy="2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162" name="Line 34"/>
            <p:cNvSpPr>
              <a:spLocks noChangeShapeType="1"/>
            </p:cNvSpPr>
            <p:nvPr/>
          </p:nvSpPr>
          <p:spPr bwMode="auto">
            <a:xfrm>
              <a:off x="1606" y="2304"/>
              <a:ext cx="816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163" name="Line 35"/>
            <p:cNvSpPr>
              <a:spLocks noChangeShapeType="1"/>
            </p:cNvSpPr>
            <p:nvPr/>
          </p:nvSpPr>
          <p:spPr bwMode="auto">
            <a:xfrm>
              <a:off x="1881" y="1588"/>
              <a:ext cx="295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164" name="Line 36"/>
            <p:cNvSpPr>
              <a:spLocks noChangeShapeType="1"/>
            </p:cNvSpPr>
            <p:nvPr/>
          </p:nvSpPr>
          <p:spPr bwMode="auto">
            <a:xfrm flipV="1">
              <a:off x="1571" y="1584"/>
              <a:ext cx="295" cy="6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165" name="Line 37"/>
            <p:cNvSpPr>
              <a:spLocks noChangeShapeType="1"/>
            </p:cNvSpPr>
            <p:nvPr/>
          </p:nvSpPr>
          <p:spPr bwMode="auto">
            <a:xfrm flipV="1">
              <a:off x="1318" y="1180"/>
              <a:ext cx="528" cy="1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166" name="Oval 38"/>
            <p:cNvSpPr>
              <a:spLocks noChangeArrowheads="1"/>
            </p:cNvSpPr>
            <p:nvPr/>
          </p:nvSpPr>
          <p:spPr bwMode="auto">
            <a:xfrm>
              <a:off x="1846" y="1155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67" name="Oval 39"/>
            <p:cNvSpPr>
              <a:spLocks noChangeArrowheads="1"/>
            </p:cNvSpPr>
            <p:nvPr/>
          </p:nvSpPr>
          <p:spPr bwMode="auto">
            <a:xfrm>
              <a:off x="1846" y="153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68" name="Oval 40"/>
            <p:cNvSpPr>
              <a:spLocks noChangeArrowheads="1"/>
            </p:cNvSpPr>
            <p:nvPr/>
          </p:nvSpPr>
          <p:spPr bwMode="auto">
            <a:xfrm>
              <a:off x="1846" y="1920"/>
              <a:ext cx="58" cy="5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69" name="Oval 41"/>
            <p:cNvSpPr>
              <a:spLocks noChangeArrowheads="1"/>
            </p:cNvSpPr>
            <p:nvPr/>
          </p:nvSpPr>
          <p:spPr bwMode="auto">
            <a:xfrm>
              <a:off x="1558" y="2256"/>
              <a:ext cx="58" cy="5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70" name="Oval 42"/>
            <p:cNvSpPr>
              <a:spLocks noChangeArrowheads="1"/>
            </p:cNvSpPr>
            <p:nvPr/>
          </p:nvSpPr>
          <p:spPr bwMode="auto">
            <a:xfrm>
              <a:off x="2134" y="2256"/>
              <a:ext cx="58" cy="5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71" name="Oval 43"/>
            <p:cNvSpPr>
              <a:spLocks noChangeArrowheads="1"/>
            </p:cNvSpPr>
            <p:nvPr/>
          </p:nvSpPr>
          <p:spPr bwMode="auto">
            <a:xfrm>
              <a:off x="1318" y="2544"/>
              <a:ext cx="58" cy="5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72" name="Oval 44"/>
            <p:cNvSpPr>
              <a:spLocks noChangeArrowheads="1"/>
            </p:cNvSpPr>
            <p:nvPr/>
          </p:nvSpPr>
          <p:spPr bwMode="auto">
            <a:xfrm>
              <a:off x="1043" y="2867"/>
              <a:ext cx="58" cy="5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73" name="Oval 45"/>
            <p:cNvSpPr>
              <a:spLocks noChangeArrowheads="1"/>
            </p:cNvSpPr>
            <p:nvPr/>
          </p:nvSpPr>
          <p:spPr bwMode="auto">
            <a:xfrm>
              <a:off x="2422" y="2544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4174" name="Group 46"/>
          <p:cNvGrpSpPr>
            <a:grpSpLocks/>
          </p:cNvGrpSpPr>
          <p:nvPr/>
        </p:nvGrpSpPr>
        <p:grpSpPr bwMode="auto">
          <a:xfrm>
            <a:off x="5435600" y="1628775"/>
            <a:ext cx="3097213" cy="2990850"/>
            <a:chOff x="3395" y="960"/>
            <a:chExt cx="2173" cy="2259"/>
          </a:xfrm>
        </p:grpSpPr>
        <p:sp>
          <p:nvSpPr>
            <p:cNvPr id="304175" name="Line 47"/>
            <p:cNvSpPr>
              <a:spLocks noChangeShapeType="1"/>
            </p:cNvSpPr>
            <p:nvPr/>
          </p:nvSpPr>
          <p:spPr bwMode="auto">
            <a:xfrm>
              <a:off x="4102" y="229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76" name="Rectangle 48"/>
            <p:cNvSpPr>
              <a:spLocks noChangeArrowheads="1"/>
            </p:cNvSpPr>
            <p:nvPr/>
          </p:nvSpPr>
          <p:spPr bwMode="auto">
            <a:xfrm>
              <a:off x="4630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j</a:t>
              </a:r>
              <a:endPara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77" name="Rectangle 49"/>
            <p:cNvSpPr>
              <a:spLocks noChangeArrowheads="1"/>
            </p:cNvSpPr>
            <p:nvPr/>
          </p:nvSpPr>
          <p:spPr bwMode="auto">
            <a:xfrm>
              <a:off x="4054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h</a:t>
              </a:r>
              <a:endParaRPr lang="en-US" altLang="zh-CN" sz="20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78" name="Rectangle 50"/>
            <p:cNvSpPr>
              <a:spLocks noChangeArrowheads="1"/>
            </p:cNvSpPr>
            <p:nvPr/>
          </p:nvSpPr>
          <p:spPr bwMode="auto">
            <a:xfrm>
              <a:off x="4150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79" name="Oval 51"/>
            <p:cNvSpPr>
              <a:spLocks noChangeArrowheads="1"/>
            </p:cNvSpPr>
            <p:nvPr/>
          </p:nvSpPr>
          <p:spPr bwMode="auto">
            <a:xfrm>
              <a:off x="4342" y="1155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80" name="Oval 52"/>
            <p:cNvSpPr>
              <a:spLocks noChangeArrowheads="1"/>
            </p:cNvSpPr>
            <p:nvPr/>
          </p:nvSpPr>
          <p:spPr bwMode="auto">
            <a:xfrm>
              <a:off x="5232" y="2867"/>
              <a:ext cx="58" cy="5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81" name="Rectangle 53"/>
            <p:cNvSpPr>
              <a:spLocks noChangeArrowheads="1"/>
            </p:cNvSpPr>
            <p:nvPr/>
          </p:nvSpPr>
          <p:spPr bwMode="auto">
            <a:xfrm>
              <a:off x="5376" y="2771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f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82" name="Rectangle 54"/>
            <p:cNvSpPr>
              <a:spLocks noChangeArrowheads="1"/>
            </p:cNvSpPr>
            <p:nvPr/>
          </p:nvSpPr>
          <p:spPr bwMode="auto">
            <a:xfrm>
              <a:off x="3395" y="2771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83" name="Rectangle 55"/>
            <p:cNvSpPr>
              <a:spLocks noChangeArrowheads="1"/>
            </p:cNvSpPr>
            <p:nvPr/>
          </p:nvSpPr>
          <p:spPr bwMode="auto">
            <a:xfrm>
              <a:off x="4342" y="192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i</a:t>
              </a:r>
              <a:endPara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84" name="Oval 56"/>
            <p:cNvSpPr>
              <a:spLocks noChangeArrowheads="1"/>
            </p:cNvSpPr>
            <p:nvPr/>
          </p:nvSpPr>
          <p:spPr bwMode="auto">
            <a:xfrm>
              <a:off x="4054" y="225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85" name="Oval 57"/>
            <p:cNvSpPr>
              <a:spLocks noChangeArrowheads="1"/>
            </p:cNvSpPr>
            <p:nvPr/>
          </p:nvSpPr>
          <p:spPr bwMode="auto">
            <a:xfrm>
              <a:off x="4630" y="2256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86" name="Rectangle 58"/>
            <p:cNvSpPr>
              <a:spLocks noChangeArrowheads="1"/>
            </p:cNvSpPr>
            <p:nvPr/>
          </p:nvSpPr>
          <p:spPr bwMode="auto">
            <a:xfrm>
              <a:off x="4198" y="2832"/>
              <a:ext cx="38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(b)</a:t>
              </a:r>
              <a:endParaRPr lang="en-US" altLang="zh-CN" sz="28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4187" name="Line 59"/>
            <p:cNvSpPr>
              <a:spLocks noChangeShapeType="1"/>
            </p:cNvSpPr>
            <p:nvPr/>
          </p:nvSpPr>
          <p:spPr bwMode="auto">
            <a:xfrm flipH="1">
              <a:off x="4102" y="1968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88" name="Line 60"/>
            <p:cNvSpPr>
              <a:spLocks noChangeShapeType="1"/>
            </p:cNvSpPr>
            <p:nvPr/>
          </p:nvSpPr>
          <p:spPr bwMode="auto">
            <a:xfrm>
              <a:off x="4393" y="1968"/>
              <a:ext cx="2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89" name="Oval 61"/>
            <p:cNvSpPr>
              <a:spLocks noChangeArrowheads="1"/>
            </p:cNvSpPr>
            <p:nvPr/>
          </p:nvSpPr>
          <p:spPr bwMode="auto">
            <a:xfrm>
              <a:off x="3539" y="2867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4190" name="Oval 62"/>
            <p:cNvSpPr>
              <a:spLocks noChangeArrowheads="1"/>
            </p:cNvSpPr>
            <p:nvPr/>
          </p:nvSpPr>
          <p:spPr bwMode="auto">
            <a:xfrm>
              <a:off x="4342" y="1920"/>
              <a:ext cx="58" cy="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4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4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68F3-98EC-4191-8E7B-078496429205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6211-F0B8-4E51-B720-0312FC0606B5}" type="slidenum">
              <a:rPr lang="en-US" altLang="zh-CN"/>
              <a:pPr/>
              <a:t>76</a:t>
            </a:fld>
            <a:r>
              <a:rPr lang="en-US" altLang="zh-CN"/>
              <a:t>/98</a:t>
            </a:r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1042988" y="1125538"/>
            <a:ext cx="41148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33CC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33CC"/>
                </a:solidFill>
                <a:ea typeface="楷体_GB2312" pitchFamily="49" charset="-122"/>
              </a:rPr>
              <a:t>13.10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判断右图所示的图是否存在哈密顿圈。</a:t>
            </a:r>
            <a:r>
              <a:rPr lang="zh-CN" altLang="en-US" sz="2800" b="1">
                <a:ea typeface="黑体" pitchFamily="2" charset="-122"/>
              </a:rPr>
              <a:t>　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042988" y="2636838"/>
            <a:ext cx="41148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黑体" pitchFamily="2" charset="-122"/>
                <a:ea typeface="黑体" pitchFamily="2" charset="-122"/>
              </a:rPr>
              <a:t>解：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若该图中存在哈密顿圈，则该圈组成的图中任何结点的度数均为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1116013" y="4005263"/>
            <a:ext cx="767715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因而结点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所关联的边均在圈中，于是在结点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处均应将不与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关联的边删除，而要删除与结点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关联的其他边，这样一来，图就不连通了，因而图中不存在哈密顿圈。</a:t>
            </a:r>
          </a:p>
        </p:txBody>
      </p:sp>
      <p:grpSp>
        <p:nvGrpSpPr>
          <p:cNvPr id="305157" name="Group 5"/>
          <p:cNvGrpSpPr>
            <a:grpSpLocks/>
          </p:cNvGrpSpPr>
          <p:nvPr/>
        </p:nvGrpSpPr>
        <p:grpSpPr bwMode="auto">
          <a:xfrm>
            <a:off x="5435600" y="1052513"/>
            <a:ext cx="3201988" cy="2906712"/>
            <a:chOff x="3417" y="723"/>
            <a:chExt cx="2017" cy="1831"/>
          </a:xfrm>
        </p:grpSpPr>
        <p:sp>
          <p:nvSpPr>
            <p:cNvPr id="305158" name="Freeform 6"/>
            <p:cNvSpPr>
              <a:spLocks/>
            </p:cNvSpPr>
            <p:nvPr/>
          </p:nvSpPr>
          <p:spPr bwMode="auto">
            <a:xfrm>
              <a:off x="4176" y="1632"/>
              <a:ext cx="149" cy="251"/>
            </a:xfrm>
            <a:custGeom>
              <a:avLst/>
              <a:gdLst>
                <a:gd name="T0" fmla="*/ 0 w 149"/>
                <a:gd name="T1" fmla="*/ 0 h 251"/>
                <a:gd name="T2" fmla="*/ 149 w 149"/>
                <a:gd name="T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" h="251">
                  <a:moveTo>
                    <a:pt x="0" y="0"/>
                  </a:moveTo>
                  <a:lnTo>
                    <a:pt x="149" y="251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59" name="Freeform 7"/>
            <p:cNvSpPr>
              <a:spLocks/>
            </p:cNvSpPr>
            <p:nvPr/>
          </p:nvSpPr>
          <p:spPr bwMode="auto">
            <a:xfrm>
              <a:off x="4494" y="1431"/>
              <a:ext cx="279" cy="196"/>
            </a:xfrm>
            <a:custGeom>
              <a:avLst/>
              <a:gdLst>
                <a:gd name="T0" fmla="*/ 0 w 279"/>
                <a:gd name="T1" fmla="*/ 0 h 196"/>
                <a:gd name="T2" fmla="*/ 279 w 279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9" h="196">
                  <a:moveTo>
                    <a:pt x="0" y="0"/>
                  </a:moveTo>
                  <a:lnTo>
                    <a:pt x="279" y="196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0" name="Freeform 8"/>
            <p:cNvSpPr>
              <a:spLocks/>
            </p:cNvSpPr>
            <p:nvPr/>
          </p:nvSpPr>
          <p:spPr bwMode="auto">
            <a:xfrm>
              <a:off x="4803" y="1372"/>
              <a:ext cx="582" cy="233"/>
            </a:xfrm>
            <a:custGeom>
              <a:avLst/>
              <a:gdLst>
                <a:gd name="T0" fmla="*/ 0 w 582"/>
                <a:gd name="T1" fmla="*/ 233 h 233"/>
                <a:gd name="T2" fmla="*/ 582 w 582"/>
                <a:gd name="T3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2" h="233">
                  <a:moveTo>
                    <a:pt x="0" y="233"/>
                  </a:moveTo>
                  <a:lnTo>
                    <a:pt x="582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1" name="Freeform 9"/>
            <p:cNvSpPr>
              <a:spLocks/>
            </p:cNvSpPr>
            <p:nvPr/>
          </p:nvSpPr>
          <p:spPr bwMode="auto">
            <a:xfrm>
              <a:off x="3774" y="1920"/>
              <a:ext cx="688" cy="475"/>
            </a:xfrm>
            <a:custGeom>
              <a:avLst/>
              <a:gdLst>
                <a:gd name="T0" fmla="*/ 0 w 688"/>
                <a:gd name="T1" fmla="*/ 0 h 475"/>
                <a:gd name="T2" fmla="*/ 688 w 688"/>
                <a:gd name="T3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8" h="475">
                  <a:moveTo>
                    <a:pt x="0" y="0"/>
                  </a:moveTo>
                  <a:lnTo>
                    <a:pt x="688" y="475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2" name="Freeform 10"/>
            <p:cNvSpPr>
              <a:spLocks/>
            </p:cNvSpPr>
            <p:nvPr/>
          </p:nvSpPr>
          <p:spPr bwMode="auto">
            <a:xfrm>
              <a:off x="3879" y="1893"/>
              <a:ext cx="446" cy="614"/>
            </a:xfrm>
            <a:custGeom>
              <a:avLst/>
              <a:gdLst>
                <a:gd name="T0" fmla="*/ 446 w 446"/>
                <a:gd name="T1" fmla="*/ 0 h 614"/>
                <a:gd name="T2" fmla="*/ 0 w 446"/>
                <a:gd name="T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6" h="614">
                  <a:moveTo>
                    <a:pt x="446" y="0"/>
                  </a:moveTo>
                  <a:lnTo>
                    <a:pt x="0" y="614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3" name="Freeform 11"/>
            <p:cNvSpPr>
              <a:spLocks/>
            </p:cNvSpPr>
            <p:nvPr/>
          </p:nvSpPr>
          <p:spPr bwMode="auto">
            <a:xfrm>
              <a:off x="3447" y="1401"/>
              <a:ext cx="402" cy="1122"/>
            </a:xfrm>
            <a:custGeom>
              <a:avLst/>
              <a:gdLst>
                <a:gd name="T0" fmla="*/ 0 w 402"/>
                <a:gd name="T1" fmla="*/ 0 h 1122"/>
                <a:gd name="T2" fmla="*/ 402 w 402"/>
                <a:gd name="T3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2" h="1122">
                  <a:moveTo>
                    <a:pt x="0" y="0"/>
                  </a:moveTo>
                  <a:lnTo>
                    <a:pt x="402" y="1122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4" name="Freeform 12"/>
            <p:cNvSpPr>
              <a:spLocks/>
            </p:cNvSpPr>
            <p:nvPr/>
          </p:nvSpPr>
          <p:spPr bwMode="auto">
            <a:xfrm>
              <a:off x="4110" y="1161"/>
              <a:ext cx="708" cy="1"/>
            </a:xfrm>
            <a:custGeom>
              <a:avLst/>
              <a:gdLst>
                <a:gd name="T0" fmla="*/ 0 w 708"/>
                <a:gd name="T1" fmla="*/ 9 h 9"/>
                <a:gd name="T2" fmla="*/ 708 w 708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9">
                  <a:moveTo>
                    <a:pt x="0" y="9"/>
                  </a:moveTo>
                  <a:lnTo>
                    <a:pt x="708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5" name="Freeform 13"/>
            <p:cNvSpPr>
              <a:spLocks/>
            </p:cNvSpPr>
            <p:nvPr/>
          </p:nvSpPr>
          <p:spPr bwMode="auto">
            <a:xfrm>
              <a:off x="3888" y="2524"/>
              <a:ext cx="1122" cy="1"/>
            </a:xfrm>
            <a:custGeom>
              <a:avLst/>
              <a:gdLst>
                <a:gd name="T0" fmla="*/ 0 w 1122"/>
                <a:gd name="T1" fmla="*/ 21 h 21"/>
                <a:gd name="T2" fmla="*/ 1122 w 1122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2" h="21">
                  <a:moveTo>
                    <a:pt x="0" y="21"/>
                  </a:moveTo>
                  <a:lnTo>
                    <a:pt x="1122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6" name="Freeform 14"/>
            <p:cNvSpPr>
              <a:spLocks/>
            </p:cNvSpPr>
            <p:nvPr/>
          </p:nvSpPr>
          <p:spPr bwMode="auto">
            <a:xfrm>
              <a:off x="5040" y="1417"/>
              <a:ext cx="354" cy="1081"/>
            </a:xfrm>
            <a:custGeom>
              <a:avLst/>
              <a:gdLst>
                <a:gd name="T0" fmla="*/ 354 w 354"/>
                <a:gd name="T1" fmla="*/ 0 h 1081"/>
                <a:gd name="T2" fmla="*/ 0 w 354"/>
                <a:gd name="T3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081">
                  <a:moveTo>
                    <a:pt x="354" y="0"/>
                  </a:moveTo>
                  <a:lnTo>
                    <a:pt x="0" y="1081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7" name="Freeform 15"/>
            <p:cNvSpPr>
              <a:spLocks/>
            </p:cNvSpPr>
            <p:nvPr/>
          </p:nvSpPr>
          <p:spPr bwMode="auto">
            <a:xfrm>
              <a:off x="4484" y="750"/>
              <a:ext cx="910" cy="594"/>
            </a:xfrm>
            <a:custGeom>
              <a:avLst/>
              <a:gdLst>
                <a:gd name="T0" fmla="*/ 0 w 910"/>
                <a:gd name="T1" fmla="*/ 0 h 594"/>
                <a:gd name="T2" fmla="*/ 910 w 910"/>
                <a:gd name="T3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0" h="594">
                  <a:moveTo>
                    <a:pt x="0" y="0"/>
                  </a:moveTo>
                  <a:lnTo>
                    <a:pt x="910" y="594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8" name="Freeform 16"/>
            <p:cNvSpPr>
              <a:spLocks/>
            </p:cNvSpPr>
            <p:nvPr/>
          </p:nvSpPr>
          <p:spPr bwMode="auto">
            <a:xfrm>
              <a:off x="4617" y="1883"/>
              <a:ext cx="384" cy="640"/>
            </a:xfrm>
            <a:custGeom>
              <a:avLst/>
              <a:gdLst>
                <a:gd name="T0" fmla="*/ 0 w 384"/>
                <a:gd name="T1" fmla="*/ 0 h 640"/>
                <a:gd name="T2" fmla="*/ 384 w 384"/>
                <a:gd name="T3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640">
                  <a:moveTo>
                    <a:pt x="0" y="0"/>
                  </a:moveTo>
                  <a:lnTo>
                    <a:pt x="384" y="64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9" name="Freeform 17"/>
            <p:cNvSpPr>
              <a:spLocks/>
            </p:cNvSpPr>
            <p:nvPr/>
          </p:nvSpPr>
          <p:spPr bwMode="auto">
            <a:xfrm>
              <a:off x="3776" y="1170"/>
              <a:ext cx="301" cy="750"/>
            </a:xfrm>
            <a:custGeom>
              <a:avLst/>
              <a:gdLst>
                <a:gd name="T0" fmla="*/ 301 w 301"/>
                <a:gd name="T1" fmla="*/ 0 h 750"/>
                <a:gd name="T2" fmla="*/ 0 w 301"/>
                <a:gd name="T3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1" h="750">
                  <a:moveTo>
                    <a:pt x="301" y="0"/>
                  </a:moveTo>
                  <a:lnTo>
                    <a:pt x="0" y="75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0" name="Freeform 18"/>
            <p:cNvSpPr>
              <a:spLocks/>
            </p:cNvSpPr>
            <p:nvPr/>
          </p:nvSpPr>
          <p:spPr bwMode="auto">
            <a:xfrm>
              <a:off x="3456" y="759"/>
              <a:ext cx="984" cy="603"/>
            </a:xfrm>
            <a:custGeom>
              <a:avLst/>
              <a:gdLst>
                <a:gd name="T0" fmla="*/ 0 w 984"/>
                <a:gd name="T1" fmla="*/ 603 h 603"/>
                <a:gd name="T2" fmla="*/ 984 w 984"/>
                <a:gd name="T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84" h="603">
                  <a:moveTo>
                    <a:pt x="0" y="603"/>
                  </a:moveTo>
                  <a:lnTo>
                    <a:pt x="984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1" name="Freeform 19"/>
            <p:cNvSpPr>
              <a:spLocks/>
            </p:cNvSpPr>
            <p:nvPr/>
          </p:nvSpPr>
          <p:spPr bwMode="auto">
            <a:xfrm>
              <a:off x="4498" y="1968"/>
              <a:ext cx="635" cy="437"/>
            </a:xfrm>
            <a:custGeom>
              <a:avLst/>
              <a:gdLst>
                <a:gd name="T0" fmla="*/ 635 w 635"/>
                <a:gd name="T1" fmla="*/ 0 h 437"/>
                <a:gd name="T2" fmla="*/ 0 w 635"/>
                <a:gd name="T3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5" h="437">
                  <a:moveTo>
                    <a:pt x="635" y="0"/>
                  </a:moveTo>
                  <a:lnTo>
                    <a:pt x="0" y="43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2" name="Oval 20"/>
            <p:cNvSpPr>
              <a:spLocks noChangeArrowheads="1"/>
            </p:cNvSpPr>
            <p:nvPr/>
          </p:nvSpPr>
          <p:spPr bwMode="auto">
            <a:xfrm>
              <a:off x="4992" y="24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3" name="Oval 21"/>
            <p:cNvSpPr>
              <a:spLocks noChangeArrowheads="1"/>
            </p:cNvSpPr>
            <p:nvPr/>
          </p:nvSpPr>
          <p:spPr bwMode="auto">
            <a:xfrm>
              <a:off x="4769" y="215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4" name="Oval 22"/>
            <p:cNvSpPr>
              <a:spLocks noChangeArrowheads="1"/>
            </p:cNvSpPr>
            <p:nvPr/>
          </p:nvSpPr>
          <p:spPr bwMode="auto">
            <a:xfrm>
              <a:off x="4101" y="213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5" name="Freeform 23"/>
            <p:cNvSpPr>
              <a:spLocks/>
            </p:cNvSpPr>
            <p:nvPr/>
          </p:nvSpPr>
          <p:spPr bwMode="auto">
            <a:xfrm>
              <a:off x="4839" y="1170"/>
              <a:ext cx="290" cy="777"/>
            </a:xfrm>
            <a:custGeom>
              <a:avLst/>
              <a:gdLst>
                <a:gd name="T0" fmla="*/ 0 w 290"/>
                <a:gd name="T1" fmla="*/ 0 h 777"/>
                <a:gd name="T2" fmla="*/ 290 w 290"/>
                <a:gd name="T3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0" h="777">
                  <a:moveTo>
                    <a:pt x="0" y="0"/>
                  </a:moveTo>
                  <a:lnTo>
                    <a:pt x="290" y="77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6" name="Freeform 24"/>
            <p:cNvSpPr>
              <a:spLocks/>
            </p:cNvSpPr>
            <p:nvPr/>
          </p:nvSpPr>
          <p:spPr bwMode="auto">
            <a:xfrm>
              <a:off x="3468" y="1401"/>
              <a:ext cx="701" cy="217"/>
            </a:xfrm>
            <a:custGeom>
              <a:avLst/>
              <a:gdLst>
                <a:gd name="T0" fmla="*/ 0 w 701"/>
                <a:gd name="T1" fmla="*/ 0 h 217"/>
                <a:gd name="T2" fmla="*/ 701 w 701"/>
                <a:gd name="T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1" h="217">
                  <a:moveTo>
                    <a:pt x="0" y="0"/>
                  </a:moveTo>
                  <a:lnTo>
                    <a:pt x="701" y="21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7" name="Freeform 25"/>
            <p:cNvSpPr>
              <a:spLocks/>
            </p:cNvSpPr>
            <p:nvPr/>
          </p:nvSpPr>
          <p:spPr bwMode="auto">
            <a:xfrm>
              <a:off x="4474" y="780"/>
              <a:ext cx="6" cy="637"/>
            </a:xfrm>
            <a:custGeom>
              <a:avLst/>
              <a:gdLst>
                <a:gd name="T0" fmla="*/ 0 w 6"/>
                <a:gd name="T1" fmla="*/ 0 h 637"/>
                <a:gd name="T2" fmla="*/ 6 w 6"/>
                <a:gd name="T3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637">
                  <a:moveTo>
                    <a:pt x="0" y="0"/>
                  </a:moveTo>
                  <a:lnTo>
                    <a:pt x="6" y="63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8" name="Freeform 26"/>
            <p:cNvSpPr>
              <a:spLocks/>
            </p:cNvSpPr>
            <p:nvPr/>
          </p:nvSpPr>
          <p:spPr bwMode="auto">
            <a:xfrm>
              <a:off x="4359" y="1890"/>
              <a:ext cx="231" cy="3"/>
            </a:xfrm>
            <a:custGeom>
              <a:avLst/>
              <a:gdLst>
                <a:gd name="T0" fmla="*/ 0 w 231"/>
                <a:gd name="T1" fmla="*/ 0 h 3"/>
                <a:gd name="T2" fmla="*/ 231 w 231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1" h="3">
                  <a:moveTo>
                    <a:pt x="0" y="0"/>
                  </a:moveTo>
                  <a:lnTo>
                    <a:pt x="231" y="3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9" name="Oval 27"/>
            <p:cNvSpPr>
              <a:spLocks noChangeArrowheads="1"/>
            </p:cNvSpPr>
            <p:nvPr/>
          </p:nvSpPr>
          <p:spPr bwMode="auto">
            <a:xfrm>
              <a:off x="3840" y="24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80" name="Oval 28"/>
            <p:cNvSpPr>
              <a:spLocks noChangeArrowheads="1"/>
            </p:cNvSpPr>
            <p:nvPr/>
          </p:nvSpPr>
          <p:spPr bwMode="auto">
            <a:xfrm>
              <a:off x="4464" y="237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81" name="Oval 29"/>
            <p:cNvSpPr>
              <a:spLocks noChangeArrowheads="1"/>
            </p:cNvSpPr>
            <p:nvPr/>
          </p:nvSpPr>
          <p:spPr bwMode="auto">
            <a:xfrm>
              <a:off x="4443" y="72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82" name="Oval 30"/>
            <p:cNvSpPr>
              <a:spLocks noChangeArrowheads="1"/>
            </p:cNvSpPr>
            <p:nvPr/>
          </p:nvSpPr>
          <p:spPr bwMode="auto">
            <a:xfrm>
              <a:off x="3735" y="189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83" name="Oval 31"/>
            <p:cNvSpPr>
              <a:spLocks noChangeArrowheads="1"/>
            </p:cNvSpPr>
            <p:nvPr/>
          </p:nvSpPr>
          <p:spPr bwMode="auto">
            <a:xfrm>
              <a:off x="4590" y="186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84" name="Oval 32"/>
            <p:cNvSpPr>
              <a:spLocks noChangeArrowheads="1"/>
            </p:cNvSpPr>
            <p:nvPr/>
          </p:nvSpPr>
          <p:spPr bwMode="auto">
            <a:xfrm>
              <a:off x="4302" y="186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85" name="Oval 33"/>
            <p:cNvSpPr>
              <a:spLocks noChangeArrowheads="1"/>
            </p:cNvSpPr>
            <p:nvPr/>
          </p:nvSpPr>
          <p:spPr bwMode="auto">
            <a:xfrm>
              <a:off x="5115" y="192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86" name="Oval 34"/>
            <p:cNvSpPr>
              <a:spLocks noChangeArrowheads="1"/>
            </p:cNvSpPr>
            <p:nvPr/>
          </p:nvSpPr>
          <p:spPr bwMode="auto">
            <a:xfrm>
              <a:off x="4752" y="15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87" name="Oval 35"/>
            <p:cNvSpPr>
              <a:spLocks noChangeArrowheads="1"/>
            </p:cNvSpPr>
            <p:nvPr/>
          </p:nvSpPr>
          <p:spPr bwMode="auto">
            <a:xfrm>
              <a:off x="4953" y="150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88" name="Oval 36"/>
            <p:cNvSpPr>
              <a:spLocks noChangeArrowheads="1"/>
            </p:cNvSpPr>
            <p:nvPr/>
          </p:nvSpPr>
          <p:spPr bwMode="auto">
            <a:xfrm>
              <a:off x="5376" y="13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89" name="Oval 37"/>
            <p:cNvSpPr>
              <a:spLocks noChangeArrowheads="1"/>
            </p:cNvSpPr>
            <p:nvPr/>
          </p:nvSpPr>
          <p:spPr bwMode="auto">
            <a:xfrm>
              <a:off x="3417" y="135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90" name="Oval 38"/>
            <p:cNvSpPr>
              <a:spLocks noChangeArrowheads="1"/>
            </p:cNvSpPr>
            <p:nvPr/>
          </p:nvSpPr>
          <p:spPr bwMode="auto">
            <a:xfrm>
              <a:off x="3896" y="151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91" name="Oval 39"/>
            <p:cNvSpPr>
              <a:spLocks noChangeArrowheads="1"/>
            </p:cNvSpPr>
            <p:nvPr/>
          </p:nvSpPr>
          <p:spPr bwMode="auto">
            <a:xfrm>
              <a:off x="4146" y="16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92" name="Oval 40"/>
            <p:cNvSpPr>
              <a:spLocks noChangeArrowheads="1"/>
            </p:cNvSpPr>
            <p:nvPr/>
          </p:nvSpPr>
          <p:spPr bwMode="auto">
            <a:xfrm>
              <a:off x="4454" y="139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93" name="Oval 41"/>
            <p:cNvSpPr>
              <a:spLocks noChangeArrowheads="1"/>
            </p:cNvSpPr>
            <p:nvPr/>
          </p:nvSpPr>
          <p:spPr bwMode="auto">
            <a:xfrm>
              <a:off x="4061" y="113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94" name="Oval 42"/>
            <p:cNvSpPr>
              <a:spLocks noChangeArrowheads="1"/>
            </p:cNvSpPr>
            <p:nvPr/>
          </p:nvSpPr>
          <p:spPr bwMode="auto">
            <a:xfrm>
              <a:off x="4443" y="113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95" name="Oval 43"/>
            <p:cNvSpPr>
              <a:spLocks noChangeArrowheads="1"/>
            </p:cNvSpPr>
            <p:nvPr/>
          </p:nvSpPr>
          <p:spPr bwMode="auto">
            <a:xfrm>
              <a:off x="4800" y="113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96" name="Freeform 44"/>
            <p:cNvSpPr>
              <a:spLocks/>
            </p:cNvSpPr>
            <p:nvPr/>
          </p:nvSpPr>
          <p:spPr bwMode="auto">
            <a:xfrm>
              <a:off x="4196" y="1431"/>
              <a:ext cx="259" cy="187"/>
            </a:xfrm>
            <a:custGeom>
              <a:avLst/>
              <a:gdLst>
                <a:gd name="T0" fmla="*/ 288 w 288"/>
                <a:gd name="T1" fmla="*/ 0 h 187"/>
                <a:gd name="T2" fmla="*/ 0 w 288"/>
                <a:gd name="T3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8" h="187">
                  <a:moveTo>
                    <a:pt x="288" y="0"/>
                  </a:moveTo>
                  <a:lnTo>
                    <a:pt x="0" y="18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97" name="Freeform 45"/>
            <p:cNvSpPr>
              <a:spLocks/>
            </p:cNvSpPr>
            <p:nvPr/>
          </p:nvSpPr>
          <p:spPr bwMode="auto">
            <a:xfrm>
              <a:off x="4626" y="1632"/>
              <a:ext cx="149" cy="242"/>
            </a:xfrm>
            <a:custGeom>
              <a:avLst/>
              <a:gdLst>
                <a:gd name="T0" fmla="*/ 149 w 149"/>
                <a:gd name="T1" fmla="*/ 0 h 242"/>
                <a:gd name="T2" fmla="*/ 0 w 149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" h="242">
                  <a:moveTo>
                    <a:pt x="149" y="0"/>
                  </a:moveTo>
                  <a:lnTo>
                    <a:pt x="0" y="242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98" name="Text Box 46"/>
            <p:cNvSpPr txBox="1">
              <a:spLocks noChangeArrowheads="1"/>
            </p:cNvSpPr>
            <p:nvPr/>
          </p:nvSpPr>
          <p:spPr bwMode="auto">
            <a:xfrm>
              <a:off x="4869" y="2022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305199" name="Text Box 47"/>
            <p:cNvSpPr txBox="1">
              <a:spLocks noChangeArrowheads="1"/>
            </p:cNvSpPr>
            <p:nvPr/>
          </p:nvSpPr>
          <p:spPr bwMode="auto">
            <a:xfrm>
              <a:off x="4971" y="1239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b</a:t>
              </a:r>
            </a:p>
          </p:txBody>
        </p:sp>
        <p:sp>
          <p:nvSpPr>
            <p:cNvPr id="305200" name="Text Box 48"/>
            <p:cNvSpPr txBox="1">
              <a:spLocks noChangeArrowheads="1"/>
            </p:cNvSpPr>
            <p:nvPr/>
          </p:nvSpPr>
          <p:spPr bwMode="auto">
            <a:xfrm>
              <a:off x="4494" y="873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305201" name="Text Box 49"/>
            <p:cNvSpPr txBox="1">
              <a:spLocks noChangeArrowheads="1"/>
            </p:cNvSpPr>
            <p:nvPr/>
          </p:nvSpPr>
          <p:spPr bwMode="auto">
            <a:xfrm>
              <a:off x="3819" y="1248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d</a:t>
              </a:r>
            </a:p>
          </p:txBody>
        </p:sp>
        <p:sp>
          <p:nvSpPr>
            <p:cNvPr id="305202" name="Text Box 50"/>
            <p:cNvSpPr txBox="1">
              <a:spLocks noChangeArrowheads="1"/>
            </p:cNvSpPr>
            <p:nvPr/>
          </p:nvSpPr>
          <p:spPr bwMode="auto">
            <a:xfrm>
              <a:off x="4089" y="2121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e</a:t>
              </a:r>
            </a:p>
          </p:txBody>
        </p:sp>
        <p:sp>
          <p:nvSpPr>
            <p:cNvPr id="305203" name="Text Box 51"/>
            <p:cNvSpPr txBox="1">
              <a:spLocks noChangeArrowheads="1"/>
            </p:cNvSpPr>
            <p:nvPr/>
          </p:nvSpPr>
          <p:spPr bwMode="auto">
            <a:xfrm>
              <a:off x="4434" y="2121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5204" name="Text Box 52"/>
            <p:cNvSpPr txBox="1">
              <a:spLocks noChangeArrowheads="1"/>
            </p:cNvSpPr>
            <p:nvPr/>
          </p:nvSpPr>
          <p:spPr bwMode="auto">
            <a:xfrm>
              <a:off x="4983" y="1749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05205" name="Text Box 53"/>
            <p:cNvSpPr txBox="1">
              <a:spLocks noChangeArrowheads="1"/>
            </p:cNvSpPr>
            <p:nvPr/>
          </p:nvSpPr>
          <p:spPr bwMode="auto">
            <a:xfrm>
              <a:off x="4740" y="1083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05206" name="Text Box 54"/>
            <p:cNvSpPr txBox="1">
              <a:spLocks noChangeArrowheads="1"/>
            </p:cNvSpPr>
            <p:nvPr/>
          </p:nvSpPr>
          <p:spPr bwMode="auto">
            <a:xfrm>
              <a:off x="4071" y="1098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05207" name="Text Box 55"/>
            <p:cNvSpPr txBox="1">
              <a:spLocks noChangeArrowheads="1"/>
            </p:cNvSpPr>
            <p:nvPr/>
          </p:nvSpPr>
          <p:spPr bwMode="auto">
            <a:xfrm>
              <a:off x="3843" y="1716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9945-F5AE-425F-A5C4-2E64D20C3CD6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E011-008D-4A34-8B10-894D20012A78}" type="slidenum">
              <a:rPr lang="en-US" altLang="zh-CN"/>
              <a:pPr/>
              <a:t>77</a:t>
            </a:fld>
            <a:r>
              <a:rPr lang="en-US" altLang="zh-CN"/>
              <a:t>/98</a:t>
            </a:r>
          </a:p>
        </p:txBody>
      </p:sp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1042988" y="1125538"/>
            <a:ext cx="41148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33CC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33CC"/>
                </a:solidFill>
                <a:ea typeface="楷体_GB2312" pitchFamily="49" charset="-122"/>
              </a:rPr>
              <a:t>13.10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判断右图所示的图是否存在哈密顿圈。</a:t>
            </a:r>
            <a:r>
              <a:rPr lang="zh-CN" altLang="en-US" sz="2800" b="1">
                <a:ea typeface="黑体" pitchFamily="2" charset="-122"/>
              </a:rPr>
              <a:t>　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1042988" y="2636838"/>
            <a:ext cx="41148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解：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若该图中存在哈密顿圈，则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该圈组成的图中任何结点的度数均为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1116013" y="4005263"/>
            <a:ext cx="767715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因而结点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所关联的边均在圈中，于是在结点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处均应将不与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关联的边删除，而要删除与结点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关联的其他边，这样一来，图就不连通了，因而图中不存在哈密顿圈。</a:t>
            </a:r>
          </a:p>
        </p:txBody>
      </p:sp>
      <p:grpSp>
        <p:nvGrpSpPr>
          <p:cNvPr id="306181" name="Group 5"/>
          <p:cNvGrpSpPr>
            <a:grpSpLocks/>
          </p:cNvGrpSpPr>
          <p:nvPr/>
        </p:nvGrpSpPr>
        <p:grpSpPr bwMode="auto">
          <a:xfrm>
            <a:off x="5435600" y="1052513"/>
            <a:ext cx="3201988" cy="2906712"/>
            <a:chOff x="3417" y="723"/>
            <a:chExt cx="2017" cy="1831"/>
          </a:xfrm>
        </p:grpSpPr>
        <p:sp>
          <p:nvSpPr>
            <p:cNvPr id="306182" name="Freeform 6"/>
            <p:cNvSpPr>
              <a:spLocks/>
            </p:cNvSpPr>
            <p:nvPr/>
          </p:nvSpPr>
          <p:spPr bwMode="auto">
            <a:xfrm>
              <a:off x="4176" y="1632"/>
              <a:ext cx="149" cy="251"/>
            </a:xfrm>
            <a:custGeom>
              <a:avLst/>
              <a:gdLst>
                <a:gd name="T0" fmla="*/ 0 w 149"/>
                <a:gd name="T1" fmla="*/ 0 h 251"/>
                <a:gd name="T2" fmla="*/ 149 w 149"/>
                <a:gd name="T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" h="251">
                  <a:moveTo>
                    <a:pt x="0" y="0"/>
                  </a:moveTo>
                  <a:lnTo>
                    <a:pt x="149" y="251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83" name="Freeform 7"/>
            <p:cNvSpPr>
              <a:spLocks/>
            </p:cNvSpPr>
            <p:nvPr/>
          </p:nvSpPr>
          <p:spPr bwMode="auto">
            <a:xfrm>
              <a:off x="4494" y="1431"/>
              <a:ext cx="279" cy="196"/>
            </a:xfrm>
            <a:custGeom>
              <a:avLst/>
              <a:gdLst>
                <a:gd name="T0" fmla="*/ 0 w 279"/>
                <a:gd name="T1" fmla="*/ 0 h 196"/>
                <a:gd name="T2" fmla="*/ 279 w 279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9" h="196">
                  <a:moveTo>
                    <a:pt x="0" y="0"/>
                  </a:moveTo>
                  <a:lnTo>
                    <a:pt x="279" y="196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84" name="Freeform 8"/>
            <p:cNvSpPr>
              <a:spLocks/>
            </p:cNvSpPr>
            <p:nvPr/>
          </p:nvSpPr>
          <p:spPr bwMode="auto">
            <a:xfrm>
              <a:off x="4803" y="1372"/>
              <a:ext cx="582" cy="233"/>
            </a:xfrm>
            <a:custGeom>
              <a:avLst/>
              <a:gdLst>
                <a:gd name="T0" fmla="*/ 0 w 582"/>
                <a:gd name="T1" fmla="*/ 233 h 233"/>
                <a:gd name="T2" fmla="*/ 582 w 582"/>
                <a:gd name="T3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2" h="233">
                  <a:moveTo>
                    <a:pt x="0" y="233"/>
                  </a:moveTo>
                  <a:lnTo>
                    <a:pt x="582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85" name="Freeform 9"/>
            <p:cNvSpPr>
              <a:spLocks/>
            </p:cNvSpPr>
            <p:nvPr/>
          </p:nvSpPr>
          <p:spPr bwMode="auto">
            <a:xfrm>
              <a:off x="3774" y="1920"/>
              <a:ext cx="688" cy="475"/>
            </a:xfrm>
            <a:custGeom>
              <a:avLst/>
              <a:gdLst>
                <a:gd name="T0" fmla="*/ 0 w 688"/>
                <a:gd name="T1" fmla="*/ 0 h 475"/>
                <a:gd name="T2" fmla="*/ 688 w 688"/>
                <a:gd name="T3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8" h="475">
                  <a:moveTo>
                    <a:pt x="0" y="0"/>
                  </a:moveTo>
                  <a:lnTo>
                    <a:pt x="688" y="475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86" name="Freeform 10"/>
            <p:cNvSpPr>
              <a:spLocks/>
            </p:cNvSpPr>
            <p:nvPr/>
          </p:nvSpPr>
          <p:spPr bwMode="auto">
            <a:xfrm>
              <a:off x="3879" y="1893"/>
              <a:ext cx="446" cy="614"/>
            </a:xfrm>
            <a:custGeom>
              <a:avLst/>
              <a:gdLst>
                <a:gd name="T0" fmla="*/ 446 w 446"/>
                <a:gd name="T1" fmla="*/ 0 h 614"/>
                <a:gd name="T2" fmla="*/ 0 w 446"/>
                <a:gd name="T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6" h="614">
                  <a:moveTo>
                    <a:pt x="446" y="0"/>
                  </a:moveTo>
                  <a:lnTo>
                    <a:pt x="0" y="614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87" name="Freeform 11"/>
            <p:cNvSpPr>
              <a:spLocks/>
            </p:cNvSpPr>
            <p:nvPr/>
          </p:nvSpPr>
          <p:spPr bwMode="auto">
            <a:xfrm>
              <a:off x="3447" y="1401"/>
              <a:ext cx="402" cy="1122"/>
            </a:xfrm>
            <a:custGeom>
              <a:avLst/>
              <a:gdLst>
                <a:gd name="T0" fmla="*/ 0 w 402"/>
                <a:gd name="T1" fmla="*/ 0 h 1122"/>
                <a:gd name="T2" fmla="*/ 402 w 402"/>
                <a:gd name="T3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2" h="1122">
                  <a:moveTo>
                    <a:pt x="0" y="0"/>
                  </a:moveTo>
                  <a:lnTo>
                    <a:pt x="402" y="1122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88" name="Freeform 12"/>
            <p:cNvSpPr>
              <a:spLocks/>
            </p:cNvSpPr>
            <p:nvPr/>
          </p:nvSpPr>
          <p:spPr bwMode="auto">
            <a:xfrm>
              <a:off x="4110" y="1161"/>
              <a:ext cx="708" cy="1"/>
            </a:xfrm>
            <a:custGeom>
              <a:avLst/>
              <a:gdLst>
                <a:gd name="T0" fmla="*/ 0 w 708"/>
                <a:gd name="T1" fmla="*/ 9 h 9"/>
                <a:gd name="T2" fmla="*/ 708 w 708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9">
                  <a:moveTo>
                    <a:pt x="0" y="9"/>
                  </a:moveTo>
                  <a:lnTo>
                    <a:pt x="708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89" name="Freeform 13"/>
            <p:cNvSpPr>
              <a:spLocks/>
            </p:cNvSpPr>
            <p:nvPr/>
          </p:nvSpPr>
          <p:spPr bwMode="auto">
            <a:xfrm>
              <a:off x="3888" y="2524"/>
              <a:ext cx="1122" cy="1"/>
            </a:xfrm>
            <a:custGeom>
              <a:avLst/>
              <a:gdLst>
                <a:gd name="T0" fmla="*/ 0 w 1122"/>
                <a:gd name="T1" fmla="*/ 21 h 21"/>
                <a:gd name="T2" fmla="*/ 1122 w 1122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2" h="21">
                  <a:moveTo>
                    <a:pt x="0" y="21"/>
                  </a:moveTo>
                  <a:lnTo>
                    <a:pt x="1122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0" name="Freeform 14"/>
            <p:cNvSpPr>
              <a:spLocks/>
            </p:cNvSpPr>
            <p:nvPr/>
          </p:nvSpPr>
          <p:spPr bwMode="auto">
            <a:xfrm>
              <a:off x="5040" y="1417"/>
              <a:ext cx="354" cy="1081"/>
            </a:xfrm>
            <a:custGeom>
              <a:avLst/>
              <a:gdLst>
                <a:gd name="T0" fmla="*/ 354 w 354"/>
                <a:gd name="T1" fmla="*/ 0 h 1081"/>
                <a:gd name="T2" fmla="*/ 0 w 354"/>
                <a:gd name="T3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081">
                  <a:moveTo>
                    <a:pt x="354" y="0"/>
                  </a:moveTo>
                  <a:lnTo>
                    <a:pt x="0" y="1081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1" name="Freeform 15"/>
            <p:cNvSpPr>
              <a:spLocks/>
            </p:cNvSpPr>
            <p:nvPr/>
          </p:nvSpPr>
          <p:spPr bwMode="auto">
            <a:xfrm>
              <a:off x="4484" y="750"/>
              <a:ext cx="910" cy="594"/>
            </a:xfrm>
            <a:custGeom>
              <a:avLst/>
              <a:gdLst>
                <a:gd name="T0" fmla="*/ 0 w 910"/>
                <a:gd name="T1" fmla="*/ 0 h 594"/>
                <a:gd name="T2" fmla="*/ 910 w 910"/>
                <a:gd name="T3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0" h="594">
                  <a:moveTo>
                    <a:pt x="0" y="0"/>
                  </a:moveTo>
                  <a:lnTo>
                    <a:pt x="910" y="594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2" name="Freeform 16"/>
            <p:cNvSpPr>
              <a:spLocks/>
            </p:cNvSpPr>
            <p:nvPr/>
          </p:nvSpPr>
          <p:spPr bwMode="auto">
            <a:xfrm>
              <a:off x="4617" y="1883"/>
              <a:ext cx="384" cy="640"/>
            </a:xfrm>
            <a:custGeom>
              <a:avLst/>
              <a:gdLst>
                <a:gd name="T0" fmla="*/ 0 w 384"/>
                <a:gd name="T1" fmla="*/ 0 h 640"/>
                <a:gd name="T2" fmla="*/ 384 w 384"/>
                <a:gd name="T3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640">
                  <a:moveTo>
                    <a:pt x="0" y="0"/>
                  </a:moveTo>
                  <a:lnTo>
                    <a:pt x="384" y="64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3" name="Freeform 17"/>
            <p:cNvSpPr>
              <a:spLocks/>
            </p:cNvSpPr>
            <p:nvPr/>
          </p:nvSpPr>
          <p:spPr bwMode="auto">
            <a:xfrm>
              <a:off x="3776" y="1170"/>
              <a:ext cx="301" cy="750"/>
            </a:xfrm>
            <a:custGeom>
              <a:avLst/>
              <a:gdLst>
                <a:gd name="T0" fmla="*/ 301 w 301"/>
                <a:gd name="T1" fmla="*/ 0 h 750"/>
                <a:gd name="T2" fmla="*/ 0 w 301"/>
                <a:gd name="T3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1" h="750">
                  <a:moveTo>
                    <a:pt x="301" y="0"/>
                  </a:moveTo>
                  <a:lnTo>
                    <a:pt x="0" y="75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4" name="Freeform 18"/>
            <p:cNvSpPr>
              <a:spLocks/>
            </p:cNvSpPr>
            <p:nvPr/>
          </p:nvSpPr>
          <p:spPr bwMode="auto">
            <a:xfrm>
              <a:off x="3456" y="759"/>
              <a:ext cx="984" cy="603"/>
            </a:xfrm>
            <a:custGeom>
              <a:avLst/>
              <a:gdLst>
                <a:gd name="T0" fmla="*/ 0 w 984"/>
                <a:gd name="T1" fmla="*/ 603 h 603"/>
                <a:gd name="T2" fmla="*/ 984 w 984"/>
                <a:gd name="T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84" h="603">
                  <a:moveTo>
                    <a:pt x="0" y="603"/>
                  </a:moveTo>
                  <a:lnTo>
                    <a:pt x="984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5" name="Freeform 19"/>
            <p:cNvSpPr>
              <a:spLocks/>
            </p:cNvSpPr>
            <p:nvPr/>
          </p:nvSpPr>
          <p:spPr bwMode="auto">
            <a:xfrm>
              <a:off x="4498" y="1968"/>
              <a:ext cx="635" cy="437"/>
            </a:xfrm>
            <a:custGeom>
              <a:avLst/>
              <a:gdLst>
                <a:gd name="T0" fmla="*/ 635 w 635"/>
                <a:gd name="T1" fmla="*/ 0 h 437"/>
                <a:gd name="T2" fmla="*/ 0 w 635"/>
                <a:gd name="T3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5" h="437">
                  <a:moveTo>
                    <a:pt x="635" y="0"/>
                  </a:moveTo>
                  <a:lnTo>
                    <a:pt x="0" y="43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6" name="Oval 20"/>
            <p:cNvSpPr>
              <a:spLocks noChangeArrowheads="1"/>
            </p:cNvSpPr>
            <p:nvPr/>
          </p:nvSpPr>
          <p:spPr bwMode="auto">
            <a:xfrm>
              <a:off x="4992" y="24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7" name="Oval 21"/>
            <p:cNvSpPr>
              <a:spLocks noChangeArrowheads="1"/>
            </p:cNvSpPr>
            <p:nvPr/>
          </p:nvSpPr>
          <p:spPr bwMode="auto">
            <a:xfrm>
              <a:off x="4769" y="215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8" name="Oval 22"/>
            <p:cNvSpPr>
              <a:spLocks noChangeArrowheads="1"/>
            </p:cNvSpPr>
            <p:nvPr/>
          </p:nvSpPr>
          <p:spPr bwMode="auto">
            <a:xfrm>
              <a:off x="4101" y="213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9" name="Freeform 23"/>
            <p:cNvSpPr>
              <a:spLocks/>
            </p:cNvSpPr>
            <p:nvPr/>
          </p:nvSpPr>
          <p:spPr bwMode="auto">
            <a:xfrm>
              <a:off x="4839" y="1170"/>
              <a:ext cx="290" cy="777"/>
            </a:xfrm>
            <a:custGeom>
              <a:avLst/>
              <a:gdLst>
                <a:gd name="T0" fmla="*/ 0 w 290"/>
                <a:gd name="T1" fmla="*/ 0 h 777"/>
                <a:gd name="T2" fmla="*/ 290 w 290"/>
                <a:gd name="T3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0" h="777">
                  <a:moveTo>
                    <a:pt x="0" y="0"/>
                  </a:moveTo>
                  <a:lnTo>
                    <a:pt x="290" y="77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00" name="Freeform 24"/>
            <p:cNvSpPr>
              <a:spLocks/>
            </p:cNvSpPr>
            <p:nvPr/>
          </p:nvSpPr>
          <p:spPr bwMode="auto">
            <a:xfrm>
              <a:off x="3468" y="1401"/>
              <a:ext cx="701" cy="217"/>
            </a:xfrm>
            <a:custGeom>
              <a:avLst/>
              <a:gdLst>
                <a:gd name="T0" fmla="*/ 0 w 701"/>
                <a:gd name="T1" fmla="*/ 0 h 217"/>
                <a:gd name="T2" fmla="*/ 701 w 701"/>
                <a:gd name="T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1" h="217">
                  <a:moveTo>
                    <a:pt x="0" y="0"/>
                  </a:moveTo>
                  <a:lnTo>
                    <a:pt x="701" y="21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01" name="Freeform 25"/>
            <p:cNvSpPr>
              <a:spLocks/>
            </p:cNvSpPr>
            <p:nvPr/>
          </p:nvSpPr>
          <p:spPr bwMode="auto">
            <a:xfrm>
              <a:off x="4474" y="780"/>
              <a:ext cx="6" cy="637"/>
            </a:xfrm>
            <a:custGeom>
              <a:avLst/>
              <a:gdLst>
                <a:gd name="T0" fmla="*/ 0 w 6"/>
                <a:gd name="T1" fmla="*/ 0 h 637"/>
                <a:gd name="T2" fmla="*/ 6 w 6"/>
                <a:gd name="T3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637">
                  <a:moveTo>
                    <a:pt x="0" y="0"/>
                  </a:moveTo>
                  <a:lnTo>
                    <a:pt x="6" y="63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02" name="Freeform 26"/>
            <p:cNvSpPr>
              <a:spLocks/>
            </p:cNvSpPr>
            <p:nvPr/>
          </p:nvSpPr>
          <p:spPr bwMode="auto">
            <a:xfrm>
              <a:off x="4359" y="1890"/>
              <a:ext cx="231" cy="3"/>
            </a:xfrm>
            <a:custGeom>
              <a:avLst/>
              <a:gdLst>
                <a:gd name="T0" fmla="*/ 0 w 231"/>
                <a:gd name="T1" fmla="*/ 0 h 3"/>
                <a:gd name="T2" fmla="*/ 231 w 231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1" h="3">
                  <a:moveTo>
                    <a:pt x="0" y="0"/>
                  </a:moveTo>
                  <a:lnTo>
                    <a:pt x="231" y="3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03" name="Oval 27"/>
            <p:cNvSpPr>
              <a:spLocks noChangeArrowheads="1"/>
            </p:cNvSpPr>
            <p:nvPr/>
          </p:nvSpPr>
          <p:spPr bwMode="auto">
            <a:xfrm>
              <a:off x="3840" y="24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04" name="Oval 28"/>
            <p:cNvSpPr>
              <a:spLocks noChangeArrowheads="1"/>
            </p:cNvSpPr>
            <p:nvPr/>
          </p:nvSpPr>
          <p:spPr bwMode="auto">
            <a:xfrm>
              <a:off x="4464" y="237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05" name="Oval 29"/>
            <p:cNvSpPr>
              <a:spLocks noChangeArrowheads="1"/>
            </p:cNvSpPr>
            <p:nvPr/>
          </p:nvSpPr>
          <p:spPr bwMode="auto">
            <a:xfrm>
              <a:off x="4443" y="72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06" name="Oval 30"/>
            <p:cNvSpPr>
              <a:spLocks noChangeArrowheads="1"/>
            </p:cNvSpPr>
            <p:nvPr/>
          </p:nvSpPr>
          <p:spPr bwMode="auto">
            <a:xfrm>
              <a:off x="3735" y="189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07" name="Oval 31"/>
            <p:cNvSpPr>
              <a:spLocks noChangeArrowheads="1"/>
            </p:cNvSpPr>
            <p:nvPr/>
          </p:nvSpPr>
          <p:spPr bwMode="auto">
            <a:xfrm>
              <a:off x="4590" y="186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08" name="Oval 32"/>
            <p:cNvSpPr>
              <a:spLocks noChangeArrowheads="1"/>
            </p:cNvSpPr>
            <p:nvPr/>
          </p:nvSpPr>
          <p:spPr bwMode="auto">
            <a:xfrm>
              <a:off x="4302" y="186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09" name="Oval 33"/>
            <p:cNvSpPr>
              <a:spLocks noChangeArrowheads="1"/>
            </p:cNvSpPr>
            <p:nvPr/>
          </p:nvSpPr>
          <p:spPr bwMode="auto">
            <a:xfrm>
              <a:off x="5115" y="192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10" name="Oval 34"/>
            <p:cNvSpPr>
              <a:spLocks noChangeArrowheads="1"/>
            </p:cNvSpPr>
            <p:nvPr/>
          </p:nvSpPr>
          <p:spPr bwMode="auto">
            <a:xfrm>
              <a:off x="4752" y="15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11" name="Oval 35"/>
            <p:cNvSpPr>
              <a:spLocks noChangeArrowheads="1"/>
            </p:cNvSpPr>
            <p:nvPr/>
          </p:nvSpPr>
          <p:spPr bwMode="auto">
            <a:xfrm>
              <a:off x="4953" y="150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12" name="Oval 36"/>
            <p:cNvSpPr>
              <a:spLocks noChangeArrowheads="1"/>
            </p:cNvSpPr>
            <p:nvPr/>
          </p:nvSpPr>
          <p:spPr bwMode="auto">
            <a:xfrm>
              <a:off x="5376" y="13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13" name="Oval 37"/>
            <p:cNvSpPr>
              <a:spLocks noChangeArrowheads="1"/>
            </p:cNvSpPr>
            <p:nvPr/>
          </p:nvSpPr>
          <p:spPr bwMode="auto">
            <a:xfrm>
              <a:off x="3417" y="135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14" name="Oval 38"/>
            <p:cNvSpPr>
              <a:spLocks noChangeArrowheads="1"/>
            </p:cNvSpPr>
            <p:nvPr/>
          </p:nvSpPr>
          <p:spPr bwMode="auto">
            <a:xfrm>
              <a:off x="3896" y="151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15" name="Oval 39"/>
            <p:cNvSpPr>
              <a:spLocks noChangeArrowheads="1"/>
            </p:cNvSpPr>
            <p:nvPr/>
          </p:nvSpPr>
          <p:spPr bwMode="auto">
            <a:xfrm>
              <a:off x="4146" y="16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16" name="Oval 40"/>
            <p:cNvSpPr>
              <a:spLocks noChangeArrowheads="1"/>
            </p:cNvSpPr>
            <p:nvPr/>
          </p:nvSpPr>
          <p:spPr bwMode="auto">
            <a:xfrm>
              <a:off x="4454" y="139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17" name="Oval 41"/>
            <p:cNvSpPr>
              <a:spLocks noChangeArrowheads="1"/>
            </p:cNvSpPr>
            <p:nvPr/>
          </p:nvSpPr>
          <p:spPr bwMode="auto">
            <a:xfrm>
              <a:off x="4061" y="113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18" name="Oval 42"/>
            <p:cNvSpPr>
              <a:spLocks noChangeArrowheads="1"/>
            </p:cNvSpPr>
            <p:nvPr/>
          </p:nvSpPr>
          <p:spPr bwMode="auto">
            <a:xfrm>
              <a:off x="4443" y="113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19" name="Oval 43"/>
            <p:cNvSpPr>
              <a:spLocks noChangeArrowheads="1"/>
            </p:cNvSpPr>
            <p:nvPr/>
          </p:nvSpPr>
          <p:spPr bwMode="auto">
            <a:xfrm>
              <a:off x="4800" y="113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20" name="Freeform 44"/>
            <p:cNvSpPr>
              <a:spLocks/>
            </p:cNvSpPr>
            <p:nvPr/>
          </p:nvSpPr>
          <p:spPr bwMode="auto">
            <a:xfrm>
              <a:off x="4196" y="1431"/>
              <a:ext cx="259" cy="187"/>
            </a:xfrm>
            <a:custGeom>
              <a:avLst/>
              <a:gdLst>
                <a:gd name="T0" fmla="*/ 288 w 288"/>
                <a:gd name="T1" fmla="*/ 0 h 187"/>
                <a:gd name="T2" fmla="*/ 0 w 288"/>
                <a:gd name="T3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8" h="187">
                  <a:moveTo>
                    <a:pt x="288" y="0"/>
                  </a:moveTo>
                  <a:lnTo>
                    <a:pt x="0" y="18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21" name="Freeform 45"/>
            <p:cNvSpPr>
              <a:spLocks/>
            </p:cNvSpPr>
            <p:nvPr/>
          </p:nvSpPr>
          <p:spPr bwMode="auto">
            <a:xfrm>
              <a:off x="4626" y="1632"/>
              <a:ext cx="149" cy="242"/>
            </a:xfrm>
            <a:custGeom>
              <a:avLst/>
              <a:gdLst>
                <a:gd name="T0" fmla="*/ 149 w 149"/>
                <a:gd name="T1" fmla="*/ 0 h 242"/>
                <a:gd name="T2" fmla="*/ 0 w 149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" h="242">
                  <a:moveTo>
                    <a:pt x="149" y="0"/>
                  </a:moveTo>
                  <a:lnTo>
                    <a:pt x="0" y="242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22" name="Text Box 46"/>
            <p:cNvSpPr txBox="1">
              <a:spLocks noChangeArrowheads="1"/>
            </p:cNvSpPr>
            <p:nvPr/>
          </p:nvSpPr>
          <p:spPr bwMode="auto">
            <a:xfrm>
              <a:off x="4869" y="2022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306223" name="Text Box 47"/>
            <p:cNvSpPr txBox="1">
              <a:spLocks noChangeArrowheads="1"/>
            </p:cNvSpPr>
            <p:nvPr/>
          </p:nvSpPr>
          <p:spPr bwMode="auto">
            <a:xfrm>
              <a:off x="4971" y="1239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b</a:t>
              </a:r>
            </a:p>
          </p:txBody>
        </p:sp>
        <p:sp>
          <p:nvSpPr>
            <p:cNvPr id="306224" name="Text Box 48"/>
            <p:cNvSpPr txBox="1">
              <a:spLocks noChangeArrowheads="1"/>
            </p:cNvSpPr>
            <p:nvPr/>
          </p:nvSpPr>
          <p:spPr bwMode="auto">
            <a:xfrm>
              <a:off x="4494" y="873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306225" name="Text Box 49"/>
            <p:cNvSpPr txBox="1">
              <a:spLocks noChangeArrowheads="1"/>
            </p:cNvSpPr>
            <p:nvPr/>
          </p:nvSpPr>
          <p:spPr bwMode="auto">
            <a:xfrm>
              <a:off x="3819" y="1248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d</a:t>
              </a:r>
            </a:p>
          </p:txBody>
        </p:sp>
        <p:sp>
          <p:nvSpPr>
            <p:cNvPr id="306226" name="Text Box 50"/>
            <p:cNvSpPr txBox="1">
              <a:spLocks noChangeArrowheads="1"/>
            </p:cNvSpPr>
            <p:nvPr/>
          </p:nvSpPr>
          <p:spPr bwMode="auto">
            <a:xfrm>
              <a:off x="4089" y="2121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e</a:t>
              </a:r>
            </a:p>
          </p:txBody>
        </p:sp>
        <p:sp>
          <p:nvSpPr>
            <p:cNvPr id="306227" name="Text Box 51"/>
            <p:cNvSpPr txBox="1">
              <a:spLocks noChangeArrowheads="1"/>
            </p:cNvSpPr>
            <p:nvPr/>
          </p:nvSpPr>
          <p:spPr bwMode="auto">
            <a:xfrm>
              <a:off x="4434" y="2121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6228" name="Text Box 52"/>
            <p:cNvSpPr txBox="1">
              <a:spLocks noChangeArrowheads="1"/>
            </p:cNvSpPr>
            <p:nvPr/>
          </p:nvSpPr>
          <p:spPr bwMode="auto">
            <a:xfrm>
              <a:off x="4983" y="1749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06229" name="Text Box 53"/>
            <p:cNvSpPr txBox="1">
              <a:spLocks noChangeArrowheads="1"/>
            </p:cNvSpPr>
            <p:nvPr/>
          </p:nvSpPr>
          <p:spPr bwMode="auto">
            <a:xfrm>
              <a:off x="4740" y="1083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06230" name="Text Box 54"/>
            <p:cNvSpPr txBox="1">
              <a:spLocks noChangeArrowheads="1"/>
            </p:cNvSpPr>
            <p:nvPr/>
          </p:nvSpPr>
          <p:spPr bwMode="auto">
            <a:xfrm>
              <a:off x="4071" y="1098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06231" name="Text Box 55"/>
            <p:cNvSpPr txBox="1">
              <a:spLocks noChangeArrowheads="1"/>
            </p:cNvSpPr>
            <p:nvPr/>
          </p:nvSpPr>
          <p:spPr bwMode="auto">
            <a:xfrm>
              <a:off x="3843" y="1716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3357-1F25-4C92-AE1F-47F70A1BD3AF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792E-D53F-4FD1-BD61-1843FCDE0016}" type="slidenum">
              <a:rPr lang="en-US" altLang="zh-CN"/>
              <a:pPr/>
              <a:t>78</a:t>
            </a:fld>
            <a:r>
              <a:rPr lang="en-US" altLang="zh-CN"/>
              <a:t>/98</a:t>
            </a: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1042988" y="1125538"/>
            <a:ext cx="41148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33CC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33CC"/>
                </a:solidFill>
                <a:ea typeface="楷体_GB2312" pitchFamily="49" charset="-122"/>
              </a:rPr>
              <a:t>13.10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判断右图所示的图是否存在哈密顿圈。</a:t>
            </a:r>
            <a:r>
              <a:rPr lang="zh-CN" altLang="en-US" sz="2800" b="1">
                <a:ea typeface="黑体" pitchFamily="2" charset="-122"/>
              </a:rPr>
              <a:t>　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042988" y="2636838"/>
            <a:ext cx="41148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若该图中存在哈密顿圈，则该圈组成的图中任何结点的度数均为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116013" y="4005263"/>
            <a:ext cx="767715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因而结点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所关联的边均在圈中，于是在结点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处均应将不与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关联的边删除，而要删除与结点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关联的其他边，这样一来，图就不连通了，因而图中不存在哈密顿圈。</a:t>
            </a:r>
          </a:p>
        </p:txBody>
      </p:sp>
      <p:grpSp>
        <p:nvGrpSpPr>
          <p:cNvPr id="307205" name="Group 5"/>
          <p:cNvGrpSpPr>
            <a:grpSpLocks/>
          </p:cNvGrpSpPr>
          <p:nvPr/>
        </p:nvGrpSpPr>
        <p:grpSpPr bwMode="auto">
          <a:xfrm>
            <a:off x="5435600" y="1052513"/>
            <a:ext cx="3201988" cy="2906712"/>
            <a:chOff x="3417" y="723"/>
            <a:chExt cx="2017" cy="1831"/>
          </a:xfrm>
        </p:grpSpPr>
        <p:sp>
          <p:nvSpPr>
            <p:cNvPr id="307206" name="Freeform 6"/>
            <p:cNvSpPr>
              <a:spLocks/>
            </p:cNvSpPr>
            <p:nvPr/>
          </p:nvSpPr>
          <p:spPr bwMode="auto">
            <a:xfrm>
              <a:off x="4176" y="1632"/>
              <a:ext cx="149" cy="251"/>
            </a:xfrm>
            <a:custGeom>
              <a:avLst/>
              <a:gdLst>
                <a:gd name="T0" fmla="*/ 0 w 149"/>
                <a:gd name="T1" fmla="*/ 0 h 251"/>
                <a:gd name="T2" fmla="*/ 149 w 149"/>
                <a:gd name="T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" h="251">
                  <a:moveTo>
                    <a:pt x="0" y="0"/>
                  </a:moveTo>
                  <a:lnTo>
                    <a:pt x="149" y="251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07" name="Freeform 7"/>
            <p:cNvSpPr>
              <a:spLocks/>
            </p:cNvSpPr>
            <p:nvPr/>
          </p:nvSpPr>
          <p:spPr bwMode="auto">
            <a:xfrm>
              <a:off x="4494" y="1431"/>
              <a:ext cx="279" cy="196"/>
            </a:xfrm>
            <a:custGeom>
              <a:avLst/>
              <a:gdLst>
                <a:gd name="T0" fmla="*/ 0 w 279"/>
                <a:gd name="T1" fmla="*/ 0 h 196"/>
                <a:gd name="T2" fmla="*/ 279 w 279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9" h="196">
                  <a:moveTo>
                    <a:pt x="0" y="0"/>
                  </a:moveTo>
                  <a:lnTo>
                    <a:pt x="279" y="196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08" name="Freeform 8"/>
            <p:cNvSpPr>
              <a:spLocks/>
            </p:cNvSpPr>
            <p:nvPr/>
          </p:nvSpPr>
          <p:spPr bwMode="auto">
            <a:xfrm>
              <a:off x="4803" y="1372"/>
              <a:ext cx="582" cy="233"/>
            </a:xfrm>
            <a:custGeom>
              <a:avLst/>
              <a:gdLst>
                <a:gd name="T0" fmla="*/ 0 w 582"/>
                <a:gd name="T1" fmla="*/ 233 h 233"/>
                <a:gd name="T2" fmla="*/ 582 w 582"/>
                <a:gd name="T3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2" h="233">
                  <a:moveTo>
                    <a:pt x="0" y="233"/>
                  </a:moveTo>
                  <a:lnTo>
                    <a:pt x="582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09" name="Freeform 9"/>
            <p:cNvSpPr>
              <a:spLocks/>
            </p:cNvSpPr>
            <p:nvPr/>
          </p:nvSpPr>
          <p:spPr bwMode="auto">
            <a:xfrm>
              <a:off x="3774" y="1920"/>
              <a:ext cx="688" cy="475"/>
            </a:xfrm>
            <a:custGeom>
              <a:avLst/>
              <a:gdLst>
                <a:gd name="T0" fmla="*/ 0 w 688"/>
                <a:gd name="T1" fmla="*/ 0 h 475"/>
                <a:gd name="T2" fmla="*/ 688 w 688"/>
                <a:gd name="T3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8" h="475">
                  <a:moveTo>
                    <a:pt x="0" y="0"/>
                  </a:moveTo>
                  <a:lnTo>
                    <a:pt x="688" y="475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0" name="Freeform 10"/>
            <p:cNvSpPr>
              <a:spLocks/>
            </p:cNvSpPr>
            <p:nvPr/>
          </p:nvSpPr>
          <p:spPr bwMode="auto">
            <a:xfrm>
              <a:off x="3879" y="1893"/>
              <a:ext cx="446" cy="614"/>
            </a:xfrm>
            <a:custGeom>
              <a:avLst/>
              <a:gdLst>
                <a:gd name="T0" fmla="*/ 446 w 446"/>
                <a:gd name="T1" fmla="*/ 0 h 614"/>
                <a:gd name="T2" fmla="*/ 0 w 446"/>
                <a:gd name="T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6" h="614">
                  <a:moveTo>
                    <a:pt x="446" y="0"/>
                  </a:moveTo>
                  <a:lnTo>
                    <a:pt x="0" y="614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1" name="Freeform 11"/>
            <p:cNvSpPr>
              <a:spLocks/>
            </p:cNvSpPr>
            <p:nvPr/>
          </p:nvSpPr>
          <p:spPr bwMode="auto">
            <a:xfrm>
              <a:off x="3447" y="1401"/>
              <a:ext cx="402" cy="1122"/>
            </a:xfrm>
            <a:custGeom>
              <a:avLst/>
              <a:gdLst>
                <a:gd name="T0" fmla="*/ 0 w 402"/>
                <a:gd name="T1" fmla="*/ 0 h 1122"/>
                <a:gd name="T2" fmla="*/ 402 w 402"/>
                <a:gd name="T3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2" h="1122">
                  <a:moveTo>
                    <a:pt x="0" y="0"/>
                  </a:moveTo>
                  <a:lnTo>
                    <a:pt x="402" y="1122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2" name="Freeform 12"/>
            <p:cNvSpPr>
              <a:spLocks/>
            </p:cNvSpPr>
            <p:nvPr/>
          </p:nvSpPr>
          <p:spPr bwMode="auto">
            <a:xfrm>
              <a:off x="4110" y="1161"/>
              <a:ext cx="708" cy="1"/>
            </a:xfrm>
            <a:custGeom>
              <a:avLst/>
              <a:gdLst>
                <a:gd name="T0" fmla="*/ 0 w 708"/>
                <a:gd name="T1" fmla="*/ 9 h 9"/>
                <a:gd name="T2" fmla="*/ 708 w 708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9">
                  <a:moveTo>
                    <a:pt x="0" y="9"/>
                  </a:moveTo>
                  <a:lnTo>
                    <a:pt x="708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3" name="Freeform 13"/>
            <p:cNvSpPr>
              <a:spLocks/>
            </p:cNvSpPr>
            <p:nvPr/>
          </p:nvSpPr>
          <p:spPr bwMode="auto">
            <a:xfrm>
              <a:off x="3888" y="2524"/>
              <a:ext cx="1122" cy="1"/>
            </a:xfrm>
            <a:custGeom>
              <a:avLst/>
              <a:gdLst>
                <a:gd name="T0" fmla="*/ 0 w 1122"/>
                <a:gd name="T1" fmla="*/ 21 h 21"/>
                <a:gd name="T2" fmla="*/ 1122 w 1122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2" h="21">
                  <a:moveTo>
                    <a:pt x="0" y="21"/>
                  </a:moveTo>
                  <a:lnTo>
                    <a:pt x="1122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4" name="Freeform 14"/>
            <p:cNvSpPr>
              <a:spLocks/>
            </p:cNvSpPr>
            <p:nvPr/>
          </p:nvSpPr>
          <p:spPr bwMode="auto">
            <a:xfrm>
              <a:off x="5040" y="1417"/>
              <a:ext cx="354" cy="1081"/>
            </a:xfrm>
            <a:custGeom>
              <a:avLst/>
              <a:gdLst>
                <a:gd name="T0" fmla="*/ 354 w 354"/>
                <a:gd name="T1" fmla="*/ 0 h 1081"/>
                <a:gd name="T2" fmla="*/ 0 w 354"/>
                <a:gd name="T3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081">
                  <a:moveTo>
                    <a:pt x="354" y="0"/>
                  </a:moveTo>
                  <a:lnTo>
                    <a:pt x="0" y="1081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5" name="Freeform 15"/>
            <p:cNvSpPr>
              <a:spLocks/>
            </p:cNvSpPr>
            <p:nvPr/>
          </p:nvSpPr>
          <p:spPr bwMode="auto">
            <a:xfrm>
              <a:off x="4484" y="750"/>
              <a:ext cx="910" cy="594"/>
            </a:xfrm>
            <a:custGeom>
              <a:avLst/>
              <a:gdLst>
                <a:gd name="T0" fmla="*/ 0 w 910"/>
                <a:gd name="T1" fmla="*/ 0 h 594"/>
                <a:gd name="T2" fmla="*/ 910 w 910"/>
                <a:gd name="T3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0" h="594">
                  <a:moveTo>
                    <a:pt x="0" y="0"/>
                  </a:moveTo>
                  <a:lnTo>
                    <a:pt x="910" y="594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6" name="Freeform 16"/>
            <p:cNvSpPr>
              <a:spLocks/>
            </p:cNvSpPr>
            <p:nvPr/>
          </p:nvSpPr>
          <p:spPr bwMode="auto">
            <a:xfrm>
              <a:off x="4617" y="1883"/>
              <a:ext cx="384" cy="640"/>
            </a:xfrm>
            <a:custGeom>
              <a:avLst/>
              <a:gdLst>
                <a:gd name="T0" fmla="*/ 0 w 384"/>
                <a:gd name="T1" fmla="*/ 0 h 640"/>
                <a:gd name="T2" fmla="*/ 384 w 384"/>
                <a:gd name="T3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640">
                  <a:moveTo>
                    <a:pt x="0" y="0"/>
                  </a:moveTo>
                  <a:lnTo>
                    <a:pt x="384" y="64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7" name="Freeform 17"/>
            <p:cNvSpPr>
              <a:spLocks/>
            </p:cNvSpPr>
            <p:nvPr/>
          </p:nvSpPr>
          <p:spPr bwMode="auto">
            <a:xfrm>
              <a:off x="3776" y="1170"/>
              <a:ext cx="301" cy="750"/>
            </a:xfrm>
            <a:custGeom>
              <a:avLst/>
              <a:gdLst>
                <a:gd name="T0" fmla="*/ 301 w 301"/>
                <a:gd name="T1" fmla="*/ 0 h 750"/>
                <a:gd name="T2" fmla="*/ 0 w 301"/>
                <a:gd name="T3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1" h="750">
                  <a:moveTo>
                    <a:pt x="301" y="0"/>
                  </a:moveTo>
                  <a:lnTo>
                    <a:pt x="0" y="75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8" name="Freeform 18"/>
            <p:cNvSpPr>
              <a:spLocks/>
            </p:cNvSpPr>
            <p:nvPr/>
          </p:nvSpPr>
          <p:spPr bwMode="auto">
            <a:xfrm>
              <a:off x="3456" y="759"/>
              <a:ext cx="984" cy="603"/>
            </a:xfrm>
            <a:custGeom>
              <a:avLst/>
              <a:gdLst>
                <a:gd name="T0" fmla="*/ 0 w 984"/>
                <a:gd name="T1" fmla="*/ 603 h 603"/>
                <a:gd name="T2" fmla="*/ 984 w 984"/>
                <a:gd name="T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84" h="603">
                  <a:moveTo>
                    <a:pt x="0" y="603"/>
                  </a:moveTo>
                  <a:lnTo>
                    <a:pt x="984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9" name="Freeform 19"/>
            <p:cNvSpPr>
              <a:spLocks/>
            </p:cNvSpPr>
            <p:nvPr/>
          </p:nvSpPr>
          <p:spPr bwMode="auto">
            <a:xfrm>
              <a:off x="4498" y="1968"/>
              <a:ext cx="635" cy="437"/>
            </a:xfrm>
            <a:custGeom>
              <a:avLst/>
              <a:gdLst>
                <a:gd name="T0" fmla="*/ 635 w 635"/>
                <a:gd name="T1" fmla="*/ 0 h 437"/>
                <a:gd name="T2" fmla="*/ 0 w 635"/>
                <a:gd name="T3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5" h="437">
                  <a:moveTo>
                    <a:pt x="635" y="0"/>
                  </a:moveTo>
                  <a:lnTo>
                    <a:pt x="0" y="43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0" name="Oval 20"/>
            <p:cNvSpPr>
              <a:spLocks noChangeArrowheads="1"/>
            </p:cNvSpPr>
            <p:nvPr/>
          </p:nvSpPr>
          <p:spPr bwMode="auto">
            <a:xfrm>
              <a:off x="4992" y="24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1" name="Oval 21"/>
            <p:cNvSpPr>
              <a:spLocks noChangeArrowheads="1"/>
            </p:cNvSpPr>
            <p:nvPr/>
          </p:nvSpPr>
          <p:spPr bwMode="auto">
            <a:xfrm>
              <a:off x="4769" y="215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2" name="Oval 22"/>
            <p:cNvSpPr>
              <a:spLocks noChangeArrowheads="1"/>
            </p:cNvSpPr>
            <p:nvPr/>
          </p:nvSpPr>
          <p:spPr bwMode="auto">
            <a:xfrm>
              <a:off x="4101" y="213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3" name="Freeform 23"/>
            <p:cNvSpPr>
              <a:spLocks/>
            </p:cNvSpPr>
            <p:nvPr/>
          </p:nvSpPr>
          <p:spPr bwMode="auto">
            <a:xfrm>
              <a:off x="4839" y="1170"/>
              <a:ext cx="290" cy="777"/>
            </a:xfrm>
            <a:custGeom>
              <a:avLst/>
              <a:gdLst>
                <a:gd name="T0" fmla="*/ 0 w 290"/>
                <a:gd name="T1" fmla="*/ 0 h 777"/>
                <a:gd name="T2" fmla="*/ 290 w 290"/>
                <a:gd name="T3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0" h="777">
                  <a:moveTo>
                    <a:pt x="0" y="0"/>
                  </a:moveTo>
                  <a:lnTo>
                    <a:pt x="290" y="77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4" name="Freeform 24"/>
            <p:cNvSpPr>
              <a:spLocks/>
            </p:cNvSpPr>
            <p:nvPr/>
          </p:nvSpPr>
          <p:spPr bwMode="auto">
            <a:xfrm>
              <a:off x="3468" y="1401"/>
              <a:ext cx="701" cy="217"/>
            </a:xfrm>
            <a:custGeom>
              <a:avLst/>
              <a:gdLst>
                <a:gd name="T0" fmla="*/ 0 w 701"/>
                <a:gd name="T1" fmla="*/ 0 h 217"/>
                <a:gd name="T2" fmla="*/ 701 w 701"/>
                <a:gd name="T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1" h="217">
                  <a:moveTo>
                    <a:pt x="0" y="0"/>
                  </a:moveTo>
                  <a:lnTo>
                    <a:pt x="701" y="21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5" name="Freeform 25"/>
            <p:cNvSpPr>
              <a:spLocks/>
            </p:cNvSpPr>
            <p:nvPr/>
          </p:nvSpPr>
          <p:spPr bwMode="auto">
            <a:xfrm>
              <a:off x="4474" y="780"/>
              <a:ext cx="6" cy="637"/>
            </a:xfrm>
            <a:custGeom>
              <a:avLst/>
              <a:gdLst>
                <a:gd name="T0" fmla="*/ 0 w 6"/>
                <a:gd name="T1" fmla="*/ 0 h 637"/>
                <a:gd name="T2" fmla="*/ 6 w 6"/>
                <a:gd name="T3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637">
                  <a:moveTo>
                    <a:pt x="0" y="0"/>
                  </a:moveTo>
                  <a:lnTo>
                    <a:pt x="6" y="63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6" name="Freeform 26"/>
            <p:cNvSpPr>
              <a:spLocks/>
            </p:cNvSpPr>
            <p:nvPr/>
          </p:nvSpPr>
          <p:spPr bwMode="auto">
            <a:xfrm>
              <a:off x="4359" y="1890"/>
              <a:ext cx="231" cy="3"/>
            </a:xfrm>
            <a:custGeom>
              <a:avLst/>
              <a:gdLst>
                <a:gd name="T0" fmla="*/ 0 w 231"/>
                <a:gd name="T1" fmla="*/ 0 h 3"/>
                <a:gd name="T2" fmla="*/ 231 w 231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1" h="3">
                  <a:moveTo>
                    <a:pt x="0" y="0"/>
                  </a:moveTo>
                  <a:lnTo>
                    <a:pt x="231" y="3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7" name="Oval 27"/>
            <p:cNvSpPr>
              <a:spLocks noChangeArrowheads="1"/>
            </p:cNvSpPr>
            <p:nvPr/>
          </p:nvSpPr>
          <p:spPr bwMode="auto">
            <a:xfrm>
              <a:off x="3840" y="24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8" name="Oval 28"/>
            <p:cNvSpPr>
              <a:spLocks noChangeArrowheads="1"/>
            </p:cNvSpPr>
            <p:nvPr/>
          </p:nvSpPr>
          <p:spPr bwMode="auto">
            <a:xfrm>
              <a:off x="4464" y="237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9" name="Oval 29"/>
            <p:cNvSpPr>
              <a:spLocks noChangeArrowheads="1"/>
            </p:cNvSpPr>
            <p:nvPr/>
          </p:nvSpPr>
          <p:spPr bwMode="auto">
            <a:xfrm>
              <a:off x="4443" y="72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0" name="Oval 30"/>
            <p:cNvSpPr>
              <a:spLocks noChangeArrowheads="1"/>
            </p:cNvSpPr>
            <p:nvPr/>
          </p:nvSpPr>
          <p:spPr bwMode="auto">
            <a:xfrm>
              <a:off x="3735" y="189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1" name="Oval 31"/>
            <p:cNvSpPr>
              <a:spLocks noChangeArrowheads="1"/>
            </p:cNvSpPr>
            <p:nvPr/>
          </p:nvSpPr>
          <p:spPr bwMode="auto">
            <a:xfrm>
              <a:off x="4590" y="186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2" name="Oval 32"/>
            <p:cNvSpPr>
              <a:spLocks noChangeArrowheads="1"/>
            </p:cNvSpPr>
            <p:nvPr/>
          </p:nvSpPr>
          <p:spPr bwMode="auto">
            <a:xfrm>
              <a:off x="4302" y="186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3" name="Oval 33"/>
            <p:cNvSpPr>
              <a:spLocks noChangeArrowheads="1"/>
            </p:cNvSpPr>
            <p:nvPr/>
          </p:nvSpPr>
          <p:spPr bwMode="auto">
            <a:xfrm>
              <a:off x="5115" y="1920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4" name="Oval 34"/>
            <p:cNvSpPr>
              <a:spLocks noChangeArrowheads="1"/>
            </p:cNvSpPr>
            <p:nvPr/>
          </p:nvSpPr>
          <p:spPr bwMode="auto">
            <a:xfrm>
              <a:off x="4752" y="1596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5" name="Oval 35"/>
            <p:cNvSpPr>
              <a:spLocks noChangeArrowheads="1"/>
            </p:cNvSpPr>
            <p:nvPr/>
          </p:nvSpPr>
          <p:spPr bwMode="auto">
            <a:xfrm>
              <a:off x="4953" y="1509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6" name="Oval 36"/>
            <p:cNvSpPr>
              <a:spLocks noChangeArrowheads="1"/>
            </p:cNvSpPr>
            <p:nvPr/>
          </p:nvSpPr>
          <p:spPr bwMode="auto">
            <a:xfrm>
              <a:off x="5376" y="1344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7" name="Oval 37"/>
            <p:cNvSpPr>
              <a:spLocks noChangeArrowheads="1"/>
            </p:cNvSpPr>
            <p:nvPr/>
          </p:nvSpPr>
          <p:spPr bwMode="auto">
            <a:xfrm>
              <a:off x="3417" y="1353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8" name="Oval 38"/>
            <p:cNvSpPr>
              <a:spLocks noChangeArrowheads="1"/>
            </p:cNvSpPr>
            <p:nvPr/>
          </p:nvSpPr>
          <p:spPr bwMode="auto">
            <a:xfrm>
              <a:off x="3896" y="1518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9" name="Oval 39"/>
            <p:cNvSpPr>
              <a:spLocks noChangeArrowheads="1"/>
            </p:cNvSpPr>
            <p:nvPr/>
          </p:nvSpPr>
          <p:spPr bwMode="auto">
            <a:xfrm>
              <a:off x="4146" y="160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40" name="Oval 40"/>
            <p:cNvSpPr>
              <a:spLocks noChangeArrowheads="1"/>
            </p:cNvSpPr>
            <p:nvPr/>
          </p:nvSpPr>
          <p:spPr bwMode="auto">
            <a:xfrm>
              <a:off x="4454" y="1392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41" name="Oval 41"/>
            <p:cNvSpPr>
              <a:spLocks noChangeArrowheads="1"/>
            </p:cNvSpPr>
            <p:nvPr/>
          </p:nvSpPr>
          <p:spPr bwMode="auto">
            <a:xfrm>
              <a:off x="4061" y="113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42" name="Oval 42"/>
            <p:cNvSpPr>
              <a:spLocks noChangeArrowheads="1"/>
            </p:cNvSpPr>
            <p:nvPr/>
          </p:nvSpPr>
          <p:spPr bwMode="auto">
            <a:xfrm>
              <a:off x="4443" y="113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43" name="Oval 43"/>
            <p:cNvSpPr>
              <a:spLocks noChangeArrowheads="1"/>
            </p:cNvSpPr>
            <p:nvPr/>
          </p:nvSpPr>
          <p:spPr bwMode="auto">
            <a:xfrm>
              <a:off x="4800" y="1131"/>
              <a:ext cx="58" cy="5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44" name="Freeform 44"/>
            <p:cNvSpPr>
              <a:spLocks/>
            </p:cNvSpPr>
            <p:nvPr/>
          </p:nvSpPr>
          <p:spPr bwMode="auto">
            <a:xfrm>
              <a:off x="4196" y="1431"/>
              <a:ext cx="259" cy="187"/>
            </a:xfrm>
            <a:custGeom>
              <a:avLst/>
              <a:gdLst>
                <a:gd name="T0" fmla="*/ 288 w 288"/>
                <a:gd name="T1" fmla="*/ 0 h 187"/>
                <a:gd name="T2" fmla="*/ 0 w 288"/>
                <a:gd name="T3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8" h="187">
                  <a:moveTo>
                    <a:pt x="288" y="0"/>
                  </a:moveTo>
                  <a:lnTo>
                    <a:pt x="0" y="18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45" name="Freeform 45"/>
            <p:cNvSpPr>
              <a:spLocks/>
            </p:cNvSpPr>
            <p:nvPr/>
          </p:nvSpPr>
          <p:spPr bwMode="auto">
            <a:xfrm>
              <a:off x="4626" y="1632"/>
              <a:ext cx="149" cy="242"/>
            </a:xfrm>
            <a:custGeom>
              <a:avLst/>
              <a:gdLst>
                <a:gd name="T0" fmla="*/ 149 w 149"/>
                <a:gd name="T1" fmla="*/ 0 h 242"/>
                <a:gd name="T2" fmla="*/ 0 w 149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9" h="242">
                  <a:moveTo>
                    <a:pt x="149" y="0"/>
                  </a:moveTo>
                  <a:lnTo>
                    <a:pt x="0" y="242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46" name="Text Box 46"/>
            <p:cNvSpPr txBox="1">
              <a:spLocks noChangeArrowheads="1"/>
            </p:cNvSpPr>
            <p:nvPr/>
          </p:nvSpPr>
          <p:spPr bwMode="auto">
            <a:xfrm>
              <a:off x="4869" y="2022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307247" name="Text Box 47"/>
            <p:cNvSpPr txBox="1">
              <a:spLocks noChangeArrowheads="1"/>
            </p:cNvSpPr>
            <p:nvPr/>
          </p:nvSpPr>
          <p:spPr bwMode="auto">
            <a:xfrm>
              <a:off x="4971" y="1239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b</a:t>
              </a:r>
            </a:p>
          </p:txBody>
        </p:sp>
        <p:sp>
          <p:nvSpPr>
            <p:cNvPr id="307248" name="Text Box 48"/>
            <p:cNvSpPr txBox="1">
              <a:spLocks noChangeArrowheads="1"/>
            </p:cNvSpPr>
            <p:nvPr/>
          </p:nvSpPr>
          <p:spPr bwMode="auto">
            <a:xfrm>
              <a:off x="4494" y="873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307249" name="Text Box 49"/>
            <p:cNvSpPr txBox="1">
              <a:spLocks noChangeArrowheads="1"/>
            </p:cNvSpPr>
            <p:nvPr/>
          </p:nvSpPr>
          <p:spPr bwMode="auto">
            <a:xfrm>
              <a:off x="3819" y="1248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d</a:t>
              </a:r>
            </a:p>
          </p:txBody>
        </p:sp>
        <p:sp>
          <p:nvSpPr>
            <p:cNvPr id="307250" name="Text Box 50"/>
            <p:cNvSpPr txBox="1">
              <a:spLocks noChangeArrowheads="1"/>
            </p:cNvSpPr>
            <p:nvPr/>
          </p:nvSpPr>
          <p:spPr bwMode="auto">
            <a:xfrm>
              <a:off x="4089" y="2121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latin typeface="宋体" pitchFamily="2" charset="-122"/>
                  <a:sym typeface="Symbol" pitchFamily="18" charset="2"/>
                </a:rPr>
                <a:t>e</a:t>
              </a:r>
            </a:p>
          </p:txBody>
        </p:sp>
        <p:sp>
          <p:nvSpPr>
            <p:cNvPr id="307251" name="Text Box 51"/>
            <p:cNvSpPr txBox="1">
              <a:spLocks noChangeArrowheads="1"/>
            </p:cNvSpPr>
            <p:nvPr/>
          </p:nvSpPr>
          <p:spPr bwMode="auto">
            <a:xfrm>
              <a:off x="4434" y="2121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307252" name="Text Box 52"/>
            <p:cNvSpPr txBox="1">
              <a:spLocks noChangeArrowheads="1"/>
            </p:cNvSpPr>
            <p:nvPr/>
          </p:nvSpPr>
          <p:spPr bwMode="auto">
            <a:xfrm>
              <a:off x="4983" y="1749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07253" name="Text Box 53"/>
            <p:cNvSpPr txBox="1">
              <a:spLocks noChangeArrowheads="1"/>
            </p:cNvSpPr>
            <p:nvPr/>
          </p:nvSpPr>
          <p:spPr bwMode="auto">
            <a:xfrm>
              <a:off x="4740" y="1083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307254" name="Text Box 54"/>
            <p:cNvSpPr txBox="1">
              <a:spLocks noChangeArrowheads="1"/>
            </p:cNvSpPr>
            <p:nvPr/>
          </p:nvSpPr>
          <p:spPr bwMode="auto">
            <a:xfrm>
              <a:off x="4071" y="1098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307255" name="Text Box 55"/>
            <p:cNvSpPr txBox="1">
              <a:spLocks noChangeArrowheads="1"/>
            </p:cNvSpPr>
            <p:nvPr/>
          </p:nvSpPr>
          <p:spPr bwMode="auto">
            <a:xfrm>
              <a:off x="3843" y="1716"/>
              <a:ext cx="11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 type="none" w="med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9705-1D97-4B94-B2F5-F3731E3606C9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32A-2776-47FA-9FE4-ED652B675F39}" type="slidenum">
              <a:rPr lang="en-US" altLang="zh-CN"/>
              <a:pPr/>
              <a:t>79</a:t>
            </a:fld>
            <a:r>
              <a:rPr lang="en-US" altLang="zh-CN"/>
              <a:t>/98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图的闭包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4687887"/>
          </a:xfrm>
        </p:spPr>
        <p:txBody>
          <a:bodyPr/>
          <a:lstStyle/>
          <a:p>
            <a:pPr algn="l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13.5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的条件很强，有些图虽然不直接满足这个条件，但可以通过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在一定条件下加边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的办法来满足这个条件。</a:t>
            </a:r>
          </a:p>
          <a:p>
            <a:pPr algn="l"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13.3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阶的简单图。若存在一对不相邻的结点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u,v∈V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，满足：</a:t>
            </a:r>
          </a:p>
          <a:p>
            <a:pPr lvl="1">
              <a:buClr>
                <a:srgbClr val="B2B2B2"/>
              </a:buClr>
              <a:buFontTx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deg(u)+deg(v)≥n                      </a:t>
            </a:r>
          </a:p>
          <a:p>
            <a:pPr lvl="1">
              <a:buClr>
                <a:srgbClr val="B2B2B2"/>
              </a:buClr>
              <a:buFontTx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则构造图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，并且在图上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重复上述步</a:t>
            </a:r>
          </a:p>
          <a:p>
            <a:pPr lvl="1">
              <a:buClr>
                <a:srgbClr val="B2B2B2"/>
              </a:buClr>
              <a:buFontTx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骤，直至不再存在这样的结点对为止，所得之</a:t>
            </a:r>
          </a:p>
          <a:p>
            <a:pPr lvl="1">
              <a:buClr>
                <a:srgbClr val="B2B2B2"/>
              </a:buClr>
              <a:buFontTx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图称为图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的闭包，记为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c(G)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C58-659D-4BEB-81C2-BC30BE18C4DD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22D2-4D9E-4FCE-A743-15CE911CA1C9}" type="slidenum">
              <a:rPr lang="en-US" altLang="zh-CN"/>
              <a:pPr/>
              <a:t>8</a:t>
            </a:fld>
            <a:r>
              <a:rPr lang="en-US" altLang="zh-CN"/>
              <a:t>/98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Euler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图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1116013" y="1125538"/>
            <a:ext cx="7559675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是一个无孤立结点的图，包含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的每条边的简单道路（回路）称为该图的一条欧拉道路（回路）。具有欧拉回路的图称为欧拉图。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　规定平凡图为欧拉图。</a:t>
            </a:r>
          </a:p>
          <a:p>
            <a:pPr algn="just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显然，每个欧拉图必然是连通图。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1042988" y="4652963"/>
            <a:ext cx="7921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        </a:t>
            </a:r>
            <a:r>
              <a:rPr lang="zh-CN" altLang="en-US" sz="2800" b="1">
                <a:solidFill>
                  <a:srgbClr val="0033CC"/>
                </a:solidFill>
                <a:ea typeface="楷体_GB2312" pitchFamily="49" charset="-122"/>
              </a:rPr>
              <a:t>因此，一条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欧拉道路</a:t>
            </a:r>
            <a:r>
              <a:rPr lang="zh-CN" altLang="en-US" sz="2800" b="1">
                <a:solidFill>
                  <a:srgbClr val="0033CC"/>
                </a:solidFill>
                <a:ea typeface="楷体_GB2312" pitchFamily="49" charset="-122"/>
              </a:rPr>
              <a:t>（</a:t>
            </a:r>
            <a:r>
              <a:rPr lang="zh-CN" altLang="en-US" sz="2800" b="1">
                <a:solidFill>
                  <a:srgbClr val="FF00FF"/>
                </a:solidFill>
                <a:ea typeface="楷体_GB2312" pitchFamily="49" charset="-122"/>
              </a:rPr>
              <a:t>回路</a:t>
            </a:r>
            <a:r>
              <a:rPr lang="zh-CN" altLang="en-US" sz="2800" b="1">
                <a:solidFill>
                  <a:srgbClr val="0033CC"/>
                </a:solidFill>
                <a:ea typeface="楷体_GB2312" pitchFamily="49" charset="-122"/>
              </a:rPr>
              <a:t>）是经过图中</a:t>
            </a:r>
            <a:r>
              <a:rPr lang="zh-CN" altLang="en-US" sz="2800" b="1">
                <a:solidFill>
                  <a:srgbClr val="FF00FF"/>
                </a:solidFill>
                <a:ea typeface="楷体_GB2312" pitchFamily="49" charset="-122"/>
              </a:rPr>
              <a:t>每边一次且仅一次</a:t>
            </a:r>
            <a:r>
              <a:rPr lang="zh-CN" altLang="en-US" sz="2800" b="1">
                <a:solidFill>
                  <a:srgbClr val="0033CC"/>
                </a:solidFill>
                <a:ea typeface="楷体_GB2312" pitchFamily="49" charset="-122"/>
              </a:rPr>
              <a:t>的道路（</a:t>
            </a:r>
            <a:r>
              <a:rPr lang="zh-CN" altLang="en-US" sz="2800" b="1">
                <a:solidFill>
                  <a:srgbClr val="FF00FF"/>
                </a:solidFill>
                <a:ea typeface="楷体_GB2312" pitchFamily="49" charset="-122"/>
              </a:rPr>
              <a:t>回路</a:t>
            </a:r>
            <a:r>
              <a:rPr lang="zh-CN" altLang="en-US" sz="2800" b="1">
                <a:solidFill>
                  <a:srgbClr val="0033CC"/>
                </a:solidFill>
                <a:ea typeface="楷体_GB2312" pitchFamily="49" charset="-122"/>
              </a:rPr>
              <a:t>）。</a:t>
            </a:r>
          </a:p>
        </p:txBody>
      </p:sp>
      <p:sp>
        <p:nvSpPr>
          <p:cNvPr id="238597" name="AutoShape 5"/>
          <p:cNvSpPr>
            <a:spLocks noChangeArrowheads="1"/>
          </p:cNvSpPr>
          <p:nvPr/>
        </p:nvSpPr>
        <p:spPr bwMode="auto">
          <a:xfrm>
            <a:off x="6877050" y="2708275"/>
            <a:ext cx="1800225" cy="503238"/>
          </a:xfrm>
          <a:prstGeom prst="wedgeRoundRectCallout">
            <a:avLst>
              <a:gd name="adj1" fmla="val -129014"/>
              <a:gd name="adj2" fmla="val 133282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b="1"/>
              <a:t>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5063-45B4-4A78-8FD2-3D7B48B3FEC3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F0722-6CE1-4F8A-86D9-3C955EE9476B}" type="slidenum">
              <a:rPr lang="en-US" altLang="zh-CN"/>
              <a:pPr/>
              <a:t>80</a:t>
            </a:fld>
            <a:r>
              <a:rPr lang="en-US" altLang="zh-CN"/>
              <a:t>/98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图的闭包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26375" cy="4687887"/>
          </a:xfrm>
        </p:spPr>
        <p:txBody>
          <a:bodyPr/>
          <a:lstStyle/>
          <a:p>
            <a:pPr algn="l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13.5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的条件很强，有些图虽然不直接满足这个条件，但可以通过在一定条件下加边的办法来满足这个条件。</a:t>
            </a:r>
          </a:p>
          <a:p>
            <a:pPr algn="l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13.3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阶的简单图。若存在一对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不相邻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的结点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u,v∈V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，满足：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(u)+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(v)≥n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              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构造图</a:t>
            </a:r>
            <a:r>
              <a:rPr lang="en-US" altLang="zh-CN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，并且在图上</a:t>
            </a:r>
            <a:r>
              <a:rPr lang="en-US" altLang="zh-CN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重复上述步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骤，直至不再存在这样的结点对为止，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所得之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图称为图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闭包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c(G)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984-4452-43AD-9233-33EBE9EE0BEF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A771-C2B8-422B-B872-5CA31F9E74CF}" type="slidenum">
              <a:rPr lang="en-US" altLang="zh-CN"/>
              <a:pPr/>
              <a:t>81</a:t>
            </a:fld>
            <a:r>
              <a:rPr lang="en-US" altLang="zh-CN"/>
              <a:t>/98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68413"/>
            <a:ext cx="7705725" cy="44910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13.6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一个简单图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是哈密顿图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zh-CN" altLang="en-US" sz="24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其闭包图是哈密顿图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首先证明，若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的两个非邻接结点且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deg(u)+deg(v)≥n 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是哈密顿图当且仅当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是哈密顿图。必要性是显然的。现证充分性，即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是哈密顿图，则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中必然存在一条以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为起点，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为终点的哈密顿道路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，仿照定理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13.4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的证明过程，由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可以构造一个哈密顿圈，即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也是一个哈密顿图。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这样，在构造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c(G)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的过程中，所得的图与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同为哈密顿图或同不为哈密顿图，所以结论成立。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1657-077A-498E-BB96-67C39275D801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E62-FCCF-4CD2-BD82-4BE97EC3B85B}" type="slidenum">
              <a:rPr lang="en-US" altLang="zh-CN"/>
              <a:pPr/>
              <a:t>82</a:t>
            </a:fld>
            <a:r>
              <a:rPr lang="en-US" altLang="zh-CN"/>
              <a:t>/98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68413"/>
            <a:ext cx="7705725" cy="44910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13.6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一个简单图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是哈密顿图当且仅当其闭包图是哈密顿图。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首先证明，若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的两个非邻接结点且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deg(u)+deg(v)≥n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是哈密顿图当且仅当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是哈密顿图。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必要性是显然的。现证充分性，即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是哈密顿图，则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中必然存在一条以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为起点，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为终点的哈密顿道路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，仿照定理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13.4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的证明过程，由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可以构造一个哈密顿圈，即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也是一个哈密顿图。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这样，在构造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c(G)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的过程中，所得的图与</a:t>
            </a:r>
            <a:r>
              <a:rPr lang="en-US" altLang="zh-CN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同为哈密顿图或同不为哈密顿图，所以结论成立。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C352-4B45-4A85-88E2-DAA950CA4E95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31D3-3B4B-4577-BDF1-9734EE8E57CC}" type="slidenum">
              <a:rPr lang="en-US" altLang="zh-CN"/>
              <a:pPr/>
              <a:t>83</a:t>
            </a:fld>
            <a:r>
              <a:rPr lang="en-US" altLang="zh-CN"/>
              <a:t>/98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68413"/>
            <a:ext cx="7705725" cy="44910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13.6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一个简单图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是哈密顿图当且仅当其闭包图是哈密顿图。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首先证明，若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的两个非邻接结点且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(u)+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deg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(v)≥n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是哈密顿图当且仅当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是哈密顿图。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必要性是显然的。现证充分性，即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是哈密顿图，则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中必然存在一条以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为起点，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为终点的哈密顿道路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，仿照定理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13.4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的证明过程，由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可以构造一个哈密顿圈，即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也是一个哈密顿图。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这样，在构造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c(G)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的过程中，所得的图与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同为哈密顿图或同不为哈密顿图，所以结论成立。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7780-9D82-40E2-91AC-A11A0E86F112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0D3A-5D84-4893-A68B-51EE97498EAC}" type="slidenum">
              <a:rPr lang="en-US" altLang="zh-CN"/>
              <a:pPr/>
              <a:t>84</a:t>
            </a:fld>
            <a:r>
              <a:rPr lang="en-US" altLang="zh-CN"/>
              <a:t>/98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68413"/>
            <a:ext cx="7705725" cy="44910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13.6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一个简单图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是哈密顿图当且仅当其闭包图是哈密顿图。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首先证明，若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的两个非邻接结点且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deg(u)+deg(v)≥n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是哈密顿图当且仅当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是哈密顿图。必要性是显然的。现证充分性，即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G+uv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是哈密顿图，则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中必然存在一条以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为起点，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为终点的哈密顿道路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，仿照定理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13.4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的证明过程，由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可以构造一个哈密顿圈，即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也是一个哈密顿图。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这样，在构造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c(G)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的过程中，所得的图与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同为哈密顿图或同不为哈密顿图，所以结论成立。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F09-DC05-45BA-BEF5-A0D6ADDA7037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B0F4-C892-4924-8B37-6B5FDBB41CB3}" type="slidenum">
              <a:rPr lang="en-US" altLang="zh-CN"/>
              <a:pPr/>
              <a:t>85</a:t>
            </a:fld>
            <a:r>
              <a:rPr lang="en-US" altLang="zh-CN"/>
              <a:t>/98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052513"/>
            <a:ext cx="7897812" cy="13874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13.7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阶无环的连通平面图。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含有哈密顿圈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，则：</a:t>
            </a:r>
          </a:p>
        </p:txBody>
      </p:sp>
      <p:graphicFrame>
        <p:nvGraphicFramePr>
          <p:cNvPr id="3133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427538" y="1916113"/>
          <a:ext cx="22320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73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916113"/>
                        <a:ext cx="2232025" cy="6334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1042988" y="2492375"/>
            <a:ext cx="7777162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其中   和    分别是含在圈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内部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外部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度面的数目。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（证明参见教材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p171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略）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可以利用此定理来否定某些平面图是哈密顿图。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例：教材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p241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13.7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中只有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度的面，若其为哈密顿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图，则必须满足：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- f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)=0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。但总面数为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，无论如何也不能使上式成立，因此图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13-2.2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kumimoji="0"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是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哈密顿图。</a:t>
            </a:r>
          </a:p>
        </p:txBody>
      </p:sp>
      <p:pic>
        <p:nvPicPr>
          <p:cNvPr id="3133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565400"/>
            <a:ext cx="503238" cy="428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3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565400"/>
            <a:ext cx="503238" cy="4397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A178-BB81-4996-8989-1E8A89A2A2E3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49A1-FE4D-4D10-A2C1-83D00557B06A}" type="slidenum">
              <a:rPr lang="en-US" altLang="zh-CN"/>
              <a:pPr/>
              <a:t>86</a:t>
            </a:fld>
            <a:r>
              <a:rPr lang="en-US" altLang="zh-CN"/>
              <a:t>/98</a:t>
            </a: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052513"/>
            <a:ext cx="7897812" cy="13874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13.7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&lt;V,E&gt;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阶无环的连通平面图。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含有哈密顿圈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，则：</a:t>
            </a:r>
          </a:p>
        </p:txBody>
      </p:sp>
      <p:graphicFrame>
        <p:nvGraphicFramePr>
          <p:cNvPr id="3440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427538" y="1916113"/>
          <a:ext cx="22320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4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916113"/>
                        <a:ext cx="2232025" cy="6334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042988" y="2492375"/>
            <a:ext cx="7777162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其中   和    分别是含在圈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内部和外部的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度面的数目。（证明参见教材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p243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，略）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可以利用此定理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来否定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某些平面图是哈密顿图。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例：教材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p169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13.7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中只有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度的面，若其为哈密顿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图，则必须满足：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 f</a:t>
            </a:r>
            <a:r>
              <a:rPr lang="en-US" altLang="zh-CN" b="1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 baseline="30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)=0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。但总面数为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，无论如何也不能使上式成立，因此图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13.7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0"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是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哈密顿图。</a:t>
            </a:r>
          </a:p>
        </p:txBody>
      </p:sp>
      <p:pic>
        <p:nvPicPr>
          <p:cNvPr id="3440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565400"/>
            <a:ext cx="503238" cy="428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565400"/>
            <a:ext cx="503238" cy="4397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A760-0436-4016-A1D2-A7B77241F558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3C69-7725-45E2-8971-EE568245801B}" type="slidenum">
              <a:rPr lang="en-US" altLang="zh-CN"/>
              <a:pPr/>
              <a:t>87</a:t>
            </a:fld>
            <a:r>
              <a:rPr lang="en-US" altLang="zh-CN"/>
              <a:t>/98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推销商问题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了解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25538"/>
            <a:ext cx="7850187" cy="26368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‥‥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代表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个城市，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）表示城市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之间的距离（或旅费）。有一个商人从其中的一个城市出发，去每个城市经商一次，最后回到出发地。问怎样安排行程以使总的路程最短（或旅费最少）？</a:t>
            </a:r>
          </a:p>
        </p:txBody>
      </p:sp>
      <p:grpSp>
        <p:nvGrpSpPr>
          <p:cNvPr id="315396" name="Group 4"/>
          <p:cNvGrpSpPr>
            <a:grpSpLocks/>
          </p:cNvGrpSpPr>
          <p:nvPr/>
        </p:nvGrpSpPr>
        <p:grpSpPr bwMode="auto">
          <a:xfrm>
            <a:off x="4787900" y="3860800"/>
            <a:ext cx="4192588" cy="2406650"/>
            <a:chOff x="384" y="2084"/>
            <a:chExt cx="3673" cy="2001"/>
          </a:xfrm>
        </p:grpSpPr>
        <p:sp>
          <p:nvSpPr>
            <p:cNvPr id="315397" name="Text Box 5"/>
            <p:cNvSpPr txBox="1">
              <a:spLocks noChangeArrowheads="1"/>
            </p:cNvSpPr>
            <p:nvPr/>
          </p:nvSpPr>
          <p:spPr bwMode="auto">
            <a:xfrm>
              <a:off x="384" y="2785"/>
              <a:ext cx="33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a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5398" name="Text Box 6"/>
            <p:cNvSpPr txBox="1">
              <a:spLocks noChangeArrowheads="1"/>
            </p:cNvSpPr>
            <p:nvPr/>
          </p:nvSpPr>
          <p:spPr bwMode="auto">
            <a:xfrm>
              <a:off x="1248" y="3552"/>
              <a:ext cx="361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b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5399" name="Text Box 7"/>
            <p:cNvSpPr txBox="1">
              <a:spLocks noChangeArrowheads="1"/>
            </p:cNvSpPr>
            <p:nvPr/>
          </p:nvSpPr>
          <p:spPr bwMode="auto">
            <a:xfrm>
              <a:off x="2675" y="3532"/>
              <a:ext cx="33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c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5400" name="Text Box 8"/>
            <p:cNvSpPr txBox="1">
              <a:spLocks noChangeArrowheads="1"/>
            </p:cNvSpPr>
            <p:nvPr/>
          </p:nvSpPr>
          <p:spPr bwMode="auto">
            <a:xfrm>
              <a:off x="3695" y="2794"/>
              <a:ext cx="362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d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5401" name="Text Box 9"/>
            <p:cNvSpPr txBox="1">
              <a:spLocks noChangeArrowheads="1"/>
            </p:cNvSpPr>
            <p:nvPr/>
          </p:nvSpPr>
          <p:spPr bwMode="auto">
            <a:xfrm>
              <a:off x="912" y="2421"/>
              <a:ext cx="340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1</a:t>
              </a:r>
              <a:endParaRPr lang="en-US" altLang="zh-CN" sz="3200" baseline="-25000"/>
            </a:p>
          </p:txBody>
        </p:sp>
        <p:sp>
          <p:nvSpPr>
            <p:cNvPr id="315402" name="Text Box 10"/>
            <p:cNvSpPr txBox="1">
              <a:spLocks noChangeArrowheads="1"/>
            </p:cNvSpPr>
            <p:nvPr/>
          </p:nvSpPr>
          <p:spPr bwMode="auto">
            <a:xfrm>
              <a:off x="1964" y="2130"/>
              <a:ext cx="339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2</a:t>
              </a:r>
              <a:endParaRPr lang="en-US" altLang="zh-CN" sz="3200" baseline="-25000"/>
            </a:p>
          </p:txBody>
        </p:sp>
        <p:sp>
          <p:nvSpPr>
            <p:cNvPr id="315403" name="Text Box 11"/>
            <p:cNvSpPr txBox="1">
              <a:spLocks noChangeArrowheads="1"/>
            </p:cNvSpPr>
            <p:nvPr/>
          </p:nvSpPr>
          <p:spPr bwMode="auto">
            <a:xfrm>
              <a:off x="1919" y="3553"/>
              <a:ext cx="34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5</a:t>
              </a:r>
              <a:endParaRPr lang="en-US" altLang="zh-CN" sz="3200" baseline="-25000"/>
            </a:p>
          </p:txBody>
        </p:sp>
        <p:sp>
          <p:nvSpPr>
            <p:cNvPr id="315404" name="Text Box 12"/>
            <p:cNvSpPr txBox="1">
              <a:spLocks noChangeArrowheads="1"/>
            </p:cNvSpPr>
            <p:nvPr/>
          </p:nvSpPr>
          <p:spPr bwMode="auto">
            <a:xfrm>
              <a:off x="817" y="3216"/>
              <a:ext cx="339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6</a:t>
              </a:r>
              <a:endParaRPr lang="en-US" altLang="zh-CN" sz="3200" baseline="-25000"/>
            </a:p>
          </p:txBody>
        </p:sp>
        <p:sp>
          <p:nvSpPr>
            <p:cNvPr id="315405" name="Text Box 13"/>
            <p:cNvSpPr txBox="1">
              <a:spLocks noChangeArrowheads="1"/>
            </p:cNvSpPr>
            <p:nvPr/>
          </p:nvSpPr>
          <p:spPr bwMode="auto">
            <a:xfrm>
              <a:off x="1200" y="2687"/>
              <a:ext cx="51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10</a:t>
              </a:r>
              <a:endParaRPr lang="en-US" altLang="zh-CN" sz="3200" baseline="-25000"/>
            </a:p>
          </p:txBody>
        </p:sp>
        <p:grpSp>
          <p:nvGrpSpPr>
            <p:cNvPr id="315406" name="Group 14"/>
            <p:cNvGrpSpPr>
              <a:grpSpLocks/>
            </p:cNvGrpSpPr>
            <p:nvPr/>
          </p:nvGrpSpPr>
          <p:grpSpPr bwMode="auto">
            <a:xfrm>
              <a:off x="624" y="2400"/>
              <a:ext cx="3072" cy="1276"/>
              <a:chOff x="624" y="2400"/>
              <a:chExt cx="3072" cy="1276"/>
            </a:xfrm>
          </p:grpSpPr>
          <p:sp>
            <p:nvSpPr>
              <p:cNvPr id="315407" name="Line 15"/>
              <p:cNvSpPr>
                <a:spLocks noChangeShapeType="1"/>
              </p:cNvSpPr>
              <p:nvPr/>
            </p:nvSpPr>
            <p:spPr bwMode="auto">
              <a:xfrm flipV="1">
                <a:off x="1440" y="2448"/>
                <a:ext cx="1296" cy="115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5408" name="Line 16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2" cy="11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5409" name="Line 17"/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768" cy="62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5410" name="Line 18"/>
              <p:cNvSpPr>
                <a:spLocks noChangeShapeType="1"/>
              </p:cNvSpPr>
              <p:nvPr/>
            </p:nvSpPr>
            <p:spPr bwMode="auto">
              <a:xfrm>
                <a:off x="1440" y="3620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5411" name="Line 19"/>
              <p:cNvSpPr>
                <a:spLocks noChangeShapeType="1"/>
              </p:cNvSpPr>
              <p:nvPr/>
            </p:nvSpPr>
            <p:spPr bwMode="auto">
              <a:xfrm flipV="1">
                <a:off x="2736" y="3014"/>
                <a:ext cx="912" cy="62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5412" name="Line 20"/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297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5413" name="Line 21"/>
              <p:cNvSpPr>
                <a:spLocks noChangeShapeType="1"/>
              </p:cNvSpPr>
              <p:nvPr/>
            </p:nvSpPr>
            <p:spPr bwMode="auto">
              <a:xfrm flipV="1">
                <a:off x="672" y="2448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5414" name="Line 22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5415" name="Line 23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912" cy="57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5416" name="Oval 24"/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17" name="Oval 25"/>
              <p:cNvSpPr>
                <a:spLocks noChangeArrowheads="1"/>
              </p:cNvSpPr>
              <p:nvPr/>
            </p:nvSpPr>
            <p:spPr bwMode="auto">
              <a:xfrm>
                <a:off x="1392" y="35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18" name="Oval 26"/>
              <p:cNvSpPr>
                <a:spLocks noChangeArrowheads="1"/>
              </p:cNvSpPr>
              <p:nvPr/>
            </p:nvSpPr>
            <p:spPr bwMode="auto">
              <a:xfrm>
                <a:off x="26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19" name="Oval 27"/>
              <p:cNvSpPr>
                <a:spLocks noChangeArrowheads="1"/>
              </p:cNvSpPr>
              <p:nvPr/>
            </p:nvSpPr>
            <p:spPr bwMode="auto">
              <a:xfrm>
                <a:off x="2684" y="35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20" name="Oval 28"/>
              <p:cNvSpPr>
                <a:spLocks noChangeArrowheads="1"/>
              </p:cNvSpPr>
              <p:nvPr/>
            </p:nvSpPr>
            <p:spPr bwMode="auto">
              <a:xfrm>
                <a:off x="624" y="2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21" name="Oval 29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5422" name="Text Box 30"/>
            <p:cNvSpPr txBox="1">
              <a:spLocks noChangeArrowheads="1"/>
            </p:cNvSpPr>
            <p:nvPr/>
          </p:nvSpPr>
          <p:spPr bwMode="auto">
            <a:xfrm>
              <a:off x="1262" y="2084"/>
              <a:ext cx="294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f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5423" name="Text Box 31"/>
            <p:cNvSpPr txBox="1">
              <a:spLocks noChangeArrowheads="1"/>
            </p:cNvSpPr>
            <p:nvPr/>
          </p:nvSpPr>
          <p:spPr bwMode="auto">
            <a:xfrm>
              <a:off x="2688" y="2092"/>
              <a:ext cx="34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e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5424" name="Text Box 32"/>
            <p:cNvSpPr txBox="1">
              <a:spLocks noChangeArrowheads="1"/>
            </p:cNvSpPr>
            <p:nvPr/>
          </p:nvSpPr>
          <p:spPr bwMode="auto">
            <a:xfrm>
              <a:off x="1772" y="2516"/>
              <a:ext cx="339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1</a:t>
              </a:r>
              <a:endParaRPr lang="en-US" altLang="zh-CN" sz="3200" baseline="-25000"/>
            </a:p>
          </p:txBody>
        </p:sp>
        <p:sp>
          <p:nvSpPr>
            <p:cNvPr id="315425" name="Text Box 33"/>
            <p:cNvSpPr txBox="1">
              <a:spLocks noChangeArrowheads="1"/>
            </p:cNvSpPr>
            <p:nvPr/>
          </p:nvSpPr>
          <p:spPr bwMode="auto">
            <a:xfrm>
              <a:off x="3120" y="3284"/>
              <a:ext cx="339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1</a:t>
              </a:r>
              <a:endParaRPr lang="en-US" altLang="zh-CN" sz="3200" baseline="-25000"/>
            </a:p>
          </p:txBody>
        </p:sp>
        <p:sp>
          <p:nvSpPr>
            <p:cNvPr id="315426" name="Text Box 34"/>
            <p:cNvSpPr txBox="1">
              <a:spLocks noChangeArrowheads="1"/>
            </p:cNvSpPr>
            <p:nvPr/>
          </p:nvSpPr>
          <p:spPr bwMode="auto">
            <a:xfrm>
              <a:off x="2396" y="2545"/>
              <a:ext cx="340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4</a:t>
              </a:r>
              <a:endParaRPr lang="en-US" altLang="zh-CN" sz="3200" baseline="-25000"/>
            </a:p>
          </p:txBody>
        </p:sp>
        <p:sp>
          <p:nvSpPr>
            <p:cNvPr id="315427" name="Text Box 35"/>
            <p:cNvSpPr txBox="1">
              <a:spLocks noChangeArrowheads="1"/>
            </p:cNvSpPr>
            <p:nvPr/>
          </p:nvSpPr>
          <p:spPr bwMode="auto">
            <a:xfrm>
              <a:off x="3168" y="2448"/>
              <a:ext cx="34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3</a:t>
              </a:r>
              <a:endParaRPr lang="en-US" altLang="zh-CN" sz="3200" baseline="-25000"/>
            </a:p>
          </p:txBody>
        </p:sp>
      </p:grpSp>
      <p:sp>
        <p:nvSpPr>
          <p:cNvPr id="315428" name="Rectangle 36"/>
          <p:cNvSpPr>
            <a:spLocks noChangeArrowheads="1"/>
          </p:cNvSpPr>
          <p:nvPr/>
        </p:nvSpPr>
        <p:spPr bwMode="auto">
          <a:xfrm>
            <a:off x="1258888" y="3789363"/>
            <a:ext cx="3671887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        </a:t>
            </a:r>
            <a:r>
              <a:rPr lang="zh-CN" altLang="en-US" sz="2800" b="1">
                <a:solidFill>
                  <a:srgbClr val="B2B2B2"/>
                </a:solidFill>
                <a:ea typeface="楷体_GB2312" pitchFamily="49" charset="-122"/>
              </a:rPr>
              <a:t>实际上，这个问题就是要在一个带权的完全图中，找一个各边权之和最小的哈密顿圈，即最优哈密顿圈的问题。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2069-5A82-4975-8967-0BE6C98B1C80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1A1-A036-4744-AD0D-A397EA38B7BA}" type="slidenum">
              <a:rPr lang="en-US" altLang="zh-CN"/>
              <a:pPr/>
              <a:t>88</a:t>
            </a:fld>
            <a:r>
              <a:rPr lang="en-US" altLang="zh-CN"/>
              <a:t>/98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推销商问题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了解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25538"/>
            <a:ext cx="7850187" cy="26368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‥‥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代表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个城市，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）表示城市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之间的距离（或旅费）。有一个商人从其中的一个城市出发，去每个城市经商一次，最后回到出发地。问怎样安排行程以使总的路程最短（或旅费最少）？</a:t>
            </a:r>
          </a:p>
        </p:txBody>
      </p:sp>
      <p:grpSp>
        <p:nvGrpSpPr>
          <p:cNvPr id="316420" name="Group 4"/>
          <p:cNvGrpSpPr>
            <a:grpSpLocks/>
          </p:cNvGrpSpPr>
          <p:nvPr/>
        </p:nvGrpSpPr>
        <p:grpSpPr bwMode="auto">
          <a:xfrm>
            <a:off x="4787900" y="3860800"/>
            <a:ext cx="4192588" cy="2406650"/>
            <a:chOff x="384" y="2084"/>
            <a:chExt cx="3673" cy="2001"/>
          </a:xfrm>
        </p:grpSpPr>
        <p:sp>
          <p:nvSpPr>
            <p:cNvPr id="316421" name="Text Box 5"/>
            <p:cNvSpPr txBox="1">
              <a:spLocks noChangeArrowheads="1"/>
            </p:cNvSpPr>
            <p:nvPr/>
          </p:nvSpPr>
          <p:spPr bwMode="auto">
            <a:xfrm>
              <a:off x="384" y="2785"/>
              <a:ext cx="33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a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6422" name="Text Box 6"/>
            <p:cNvSpPr txBox="1">
              <a:spLocks noChangeArrowheads="1"/>
            </p:cNvSpPr>
            <p:nvPr/>
          </p:nvSpPr>
          <p:spPr bwMode="auto">
            <a:xfrm>
              <a:off x="1248" y="3552"/>
              <a:ext cx="361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b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6423" name="Text Box 7"/>
            <p:cNvSpPr txBox="1">
              <a:spLocks noChangeArrowheads="1"/>
            </p:cNvSpPr>
            <p:nvPr/>
          </p:nvSpPr>
          <p:spPr bwMode="auto">
            <a:xfrm>
              <a:off x="2675" y="3532"/>
              <a:ext cx="33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c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6424" name="Text Box 8"/>
            <p:cNvSpPr txBox="1">
              <a:spLocks noChangeArrowheads="1"/>
            </p:cNvSpPr>
            <p:nvPr/>
          </p:nvSpPr>
          <p:spPr bwMode="auto">
            <a:xfrm>
              <a:off x="3695" y="2794"/>
              <a:ext cx="362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d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6425" name="Text Box 9"/>
            <p:cNvSpPr txBox="1">
              <a:spLocks noChangeArrowheads="1"/>
            </p:cNvSpPr>
            <p:nvPr/>
          </p:nvSpPr>
          <p:spPr bwMode="auto">
            <a:xfrm>
              <a:off x="912" y="2421"/>
              <a:ext cx="340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1</a:t>
              </a:r>
              <a:endParaRPr lang="en-US" altLang="zh-CN" sz="3200" baseline="-25000"/>
            </a:p>
          </p:txBody>
        </p:sp>
        <p:sp>
          <p:nvSpPr>
            <p:cNvPr id="316426" name="Text Box 10"/>
            <p:cNvSpPr txBox="1">
              <a:spLocks noChangeArrowheads="1"/>
            </p:cNvSpPr>
            <p:nvPr/>
          </p:nvSpPr>
          <p:spPr bwMode="auto">
            <a:xfrm>
              <a:off x="1964" y="2130"/>
              <a:ext cx="339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2</a:t>
              </a:r>
              <a:endParaRPr lang="en-US" altLang="zh-CN" sz="3200" baseline="-25000"/>
            </a:p>
          </p:txBody>
        </p:sp>
        <p:sp>
          <p:nvSpPr>
            <p:cNvPr id="316427" name="Text Box 11"/>
            <p:cNvSpPr txBox="1">
              <a:spLocks noChangeArrowheads="1"/>
            </p:cNvSpPr>
            <p:nvPr/>
          </p:nvSpPr>
          <p:spPr bwMode="auto">
            <a:xfrm>
              <a:off x="1919" y="3553"/>
              <a:ext cx="34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5</a:t>
              </a:r>
              <a:endParaRPr lang="en-US" altLang="zh-CN" sz="3200" baseline="-25000"/>
            </a:p>
          </p:txBody>
        </p:sp>
        <p:sp>
          <p:nvSpPr>
            <p:cNvPr id="316428" name="Text Box 12"/>
            <p:cNvSpPr txBox="1">
              <a:spLocks noChangeArrowheads="1"/>
            </p:cNvSpPr>
            <p:nvPr/>
          </p:nvSpPr>
          <p:spPr bwMode="auto">
            <a:xfrm>
              <a:off x="817" y="3216"/>
              <a:ext cx="339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6</a:t>
              </a:r>
              <a:endParaRPr lang="en-US" altLang="zh-CN" sz="3200" baseline="-25000"/>
            </a:p>
          </p:txBody>
        </p:sp>
        <p:sp>
          <p:nvSpPr>
            <p:cNvPr id="316429" name="Text Box 13"/>
            <p:cNvSpPr txBox="1">
              <a:spLocks noChangeArrowheads="1"/>
            </p:cNvSpPr>
            <p:nvPr/>
          </p:nvSpPr>
          <p:spPr bwMode="auto">
            <a:xfrm>
              <a:off x="1200" y="2687"/>
              <a:ext cx="51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10</a:t>
              </a:r>
              <a:endParaRPr lang="en-US" altLang="zh-CN" sz="3200" baseline="-25000"/>
            </a:p>
          </p:txBody>
        </p:sp>
        <p:grpSp>
          <p:nvGrpSpPr>
            <p:cNvPr id="316430" name="Group 14"/>
            <p:cNvGrpSpPr>
              <a:grpSpLocks/>
            </p:cNvGrpSpPr>
            <p:nvPr/>
          </p:nvGrpSpPr>
          <p:grpSpPr bwMode="auto">
            <a:xfrm>
              <a:off x="624" y="2400"/>
              <a:ext cx="3072" cy="1276"/>
              <a:chOff x="624" y="2400"/>
              <a:chExt cx="3072" cy="1276"/>
            </a:xfrm>
          </p:grpSpPr>
          <p:sp>
            <p:nvSpPr>
              <p:cNvPr id="316431" name="Line 15"/>
              <p:cNvSpPr>
                <a:spLocks noChangeShapeType="1"/>
              </p:cNvSpPr>
              <p:nvPr/>
            </p:nvSpPr>
            <p:spPr bwMode="auto">
              <a:xfrm flipV="1">
                <a:off x="1440" y="2448"/>
                <a:ext cx="1296" cy="115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6432" name="Line 16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2" cy="11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6433" name="Line 17"/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768" cy="62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6434" name="Line 18"/>
              <p:cNvSpPr>
                <a:spLocks noChangeShapeType="1"/>
              </p:cNvSpPr>
              <p:nvPr/>
            </p:nvSpPr>
            <p:spPr bwMode="auto">
              <a:xfrm>
                <a:off x="1440" y="3620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6435" name="Line 19"/>
              <p:cNvSpPr>
                <a:spLocks noChangeShapeType="1"/>
              </p:cNvSpPr>
              <p:nvPr/>
            </p:nvSpPr>
            <p:spPr bwMode="auto">
              <a:xfrm flipV="1">
                <a:off x="2736" y="3014"/>
                <a:ext cx="912" cy="62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6436" name="Line 20"/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297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6437" name="Line 21"/>
              <p:cNvSpPr>
                <a:spLocks noChangeShapeType="1"/>
              </p:cNvSpPr>
              <p:nvPr/>
            </p:nvSpPr>
            <p:spPr bwMode="auto">
              <a:xfrm flipV="1">
                <a:off x="672" y="2448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6438" name="Line 22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6439" name="Line 23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912" cy="57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6440" name="Oval 24"/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41" name="Oval 25"/>
              <p:cNvSpPr>
                <a:spLocks noChangeArrowheads="1"/>
              </p:cNvSpPr>
              <p:nvPr/>
            </p:nvSpPr>
            <p:spPr bwMode="auto">
              <a:xfrm>
                <a:off x="1392" y="35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42" name="Oval 26"/>
              <p:cNvSpPr>
                <a:spLocks noChangeArrowheads="1"/>
              </p:cNvSpPr>
              <p:nvPr/>
            </p:nvSpPr>
            <p:spPr bwMode="auto">
              <a:xfrm>
                <a:off x="26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43" name="Oval 27"/>
              <p:cNvSpPr>
                <a:spLocks noChangeArrowheads="1"/>
              </p:cNvSpPr>
              <p:nvPr/>
            </p:nvSpPr>
            <p:spPr bwMode="auto">
              <a:xfrm>
                <a:off x="2684" y="35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44" name="Oval 28"/>
              <p:cNvSpPr>
                <a:spLocks noChangeArrowheads="1"/>
              </p:cNvSpPr>
              <p:nvPr/>
            </p:nvSpPr>
            <p:spPr bwMode="auto">
              <a:xfrm>
                <a:off x="624" y="2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45" name="Oval 29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6446" name="Text Box 30"/>
            <p:cNvSpPr txBox="1">
              <a:spLocks noChangeArrowheads="1"/>
            </p:cNvSpPr>
            <p:nvPr/>
          </p:nvSpPr>
          <p:spPr bwMode="auto">
            <a:xfrm>
              <a:off x="1262" y="2084"/>
              <a:ext cx="294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f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6447" name="Text Box 31"/>
            <p:cNvSpPr txBox="1">
              <a:spLocks noChangeArrowheads="1"/>
            </p:cNvSpPr>
            <p:nvPr/>
          </p:nvSpPr>
          <p:spPr bwMode="auto">
            <a:xfrm>
              <a:off x="2688" y="2092"/>
              <a:ext cx="34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chemeClr val="tx2"/>
                  </a:solidFill>
                </a:rPr>
                <a:t>e</a:t>
              </a:r>
              <a:endParaRPr lang="en-US" altLang="zh-CN" sz="3600" baseline="-25000">
                <a:solidFill>
                  <a:schemeClr val="tx2"/>
                </a:solidFill>
              </a:endParaRPr>
            </a:p>
          </p:txBody>
        </p:sp>
        <p:sp>
          <p:nvSpPr>
            <p:cNvPr id="316448" name="Text Box 32"/>
            <p:cNvSpPr txBox="1">
              <a:spLocks noChangeArrowheads="1"/>
            </p:cNvSpPr>
            <p:nvPr/>
          </p:nvSpPr>
          <p:spPr bwMode="auto">
            <a:xfrm>
              <a:off x="1772" y="2516"/>
              <a:ext cx="339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1</a:t>
              </a:r>
              <a:endParaRPr lang="en-US" altLang="zh-CN" sz="3200" baseline="-25000"/>
            </a:p>
          </p:txBody>
        </p:sp>
        <p:sp>
          <p:nvSpPr>
            <p:cNvPr id="316449" name="Text Box 33"/>
            <p:cNvSpPr txBox="1">
              <a:spLocks noChangeArrowheads="1"/>
            </p:cNvSpPr>
            <p:nvPr/>
          </p:nvSpPr>
          <p:spPr bwMode="auto">
            <a:xfrm>
              <a:off x="3120" y="3284"/>
              <a:ext cx="339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1</a:t>
              </a:r>
              <a:endParaRPr lang="en-US" altLang="zh-CN" sz="3200" baseline="-25000"/>
            </a:p>
          </p:txBody>
        </p:sp>
        <p:sp>
          <p:nvSpPr>
            <p:cNvPr id="316450" name="Text Box 34"/>
            <p:cNvSpPr txBox="1">
              <a:spLocks noChangeArrowheads="1"/>
            </p:cNvSpPr>
            <p:nvPr/>
          </p:nvSpPr>
          <p:spPr bwMode="auto">
            <a:xfrm>
              <a:off x="2396" y="2545"/>
              <a:ext cx="340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4</a:t>
              </a:r>
              <a:endParaRPr lang="en-US" altLang="zh-CN" sz="3200" baseline="-25000"/>
            </a:p>
          </p:txBody>
        </p:sp>
        <p:sp>
          <p:nvSpPr>
            <p:cNvPr id="316451" name="Text Box 35"/>
            <p:cNvSpPr txBox="1">
              <a:spLocks noChangeArrowheads="1"/>
            </p:cNvSpPr>
            <p:nvPr/>
          </p:nvSpPr>
          <p:spPr bwMode="auto">
            <a:xfrm>
              <a:off x="3168" y="2448"/>
              <a:ext cx="34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3</a:t>
              </a:r>
              <a:endParaRPr lang="en-US" altLang="zh-CN" sz="3200" baseline="-25000"/>
            </a:p>
          </p:txBody>
        </p:sp>
      </p:grpSp>
      <p:sp>
        <p:nvSpPr>
          <p:cNvPr id="316452" name="Rectangle 36"/>
          <p:cNvSpPr>
            <a:spLocks noChangeArrowheads="1"/>
          </p:cNvSpPr>
          <p:nvPr/>
        </p:nvSpPr>
        <p:spPr bwMode="auto">
          <a:xfrm>
            <a:off x="1258888" y="3789363"/>
            <a:ext cx="3671887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        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实际上，这个问题就是要在一个带权的完全图中，找一个</a:t>
            </a:r>
            <a:r>
              <a:rPr lang="zh-CN" altLang="en-US" sz="2800" b="1">
                <a:solidFill>
                  <a:srgbClr val="FF33CC"/>
                </a:solidFill>
                <a:ea typeface="楷体_GB2312" pitchFamily="49" charset="-122"/>
              </a:rPr>
              <a:t>各边权之和最小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哈密顿圈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，即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最优哈密顿圈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的问题。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9F2-1B06-420A-AB02-C4B274825AAC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C005-F85F-4963-A9A0-C880A6EE1CAB}" type="slidenum">
              <a:rPr lang="en-US" altLang="zh-CN"/>
              <a:pPr/>
              <a:t>89</a:t>
            </a:fld>
            <a:r>
              <a:rPr lang="en-US" altLang="zh-CN"/>
              <a:t>/98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这个问题具有重要的实际意义，但至今仍未找到一个有效的解决办法。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现在提出的解决办法有两种：求近似解和精确解。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求近似解的代表方法有回路修正法和近邻法。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下面，介绍一种求精确解的方法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—</a:t>
            </a:r>
            <a:r>
              <a:rPr lang="zh-CN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—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分枝定界法。这个方法比较直观，对于不太复杂的权图往往很快就能得到精确解，因而也是运筹学中常用的一种方法。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41F-663B-43F4-8E07-AAD5E1DF80E7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003C-2600-4FA7-9605-8FED21831F18}" type="slidenum">
              <a:rPr lang="en-US" altLang="zh-CN"/>
              <a:pPr/>
              <a:t>9</a:t>
            </a:fld>
            <a:r>
              <a:rPr lang="en-US" altLang="zh-CN"/>
              <a:t>/98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329487" cy="719138"/>
          </a:xfrm>
        </p:spPr>
        <p:txBody>
          <a:bodyPr/>
          <a:lstStyle/>
          <a:p>
            <a:r>
              <a:rPr lang="zh-CN" altLang="en-US" sz="320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13.1</a:t>
            </a:r>
          </a:p>
        </p:txBody>
      </p:sp>
      <p:grpSp>
        <p:nvGrpSpPr>
          <p:cNvPr id="239619" name="Group 3"/>
          <p:cNvGrpSpPr>
            <a:grpSpLocks/>
          </p:cNvGrpSpPr>
          <p:nvPr/>
        </p:nvGrpSpPr>
        <p:grpSpPr bwMode="auto">
          <a:xfrm>
            <a:off x="1393825" y="1146175"/>
            <a:ext cx="2030413" cy="2325688"/>
            <a:chOff x="768" y="551"/>
            <a:chExt cx="1279" cy="1465"/>
          </a:xfrm>
        </p:grpSpPr>
        <p:sp>
          <p:nvSpPr>
            <p:cNvPr id="239620" name="Line 4"/>
            <p:cNvSpPr>
              <a:spLocks noChangeShapeType="1"/>
            </p:cNvSpPr>
            <p:nvPr/>
          </p:nvSpPr>
          <p:spPr bwMode="auto">
            <a:xfrm>
              <a:off x="1220" y="1572"/>
              <a:ext cx="332" cy="1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1" name="Line 5"/>
            <p:cNvSpPr>
              <a:spLocks noChangeShapeType="1"/>
            </p:cNvSpPr>
            <p:nvPr/>
          </p:nvSpPr>
          <p:spPr bwMode="auto">
            <a:xfrm>
              <a:off x="997" y="1214"/>
              <a:ext cx="164" cy="31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2" name="Line 6"/>
            <p:cNvSpPr>
              <a:spLocks noChangeShapeType="1"/>
            </p:cNvSpPr>
            <p:nvPr/>
          </p:nvSpPr>
          <p:spPr bwMode="auto">
            <a:xfrm flipV="1">
              <a:off x="1028" y="904"/>
              <a:ext cx="343" cy="27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3" name="Oval 7"/>
            <p:cNvSpPr>
              <a:spLocks noChangeArrowheads="1"/>
            </p:cNvSpPr>
            <p:nvPr/>
          </p:nvSpPr>
          <p:spPr bwMode="auto">
            <a:xfrm>
              <a:off x="1380" y="878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4" name="Oval 8"/>
            <p:cNvSpPr>
              <a:spLocks noChangeArrowheads="1"/>
            </p:cNvSpPr>
            <p:nvPr/>
          </p:nvSpPr>
          <p:spPr bwMode="auto">
            <a:xfrm>
              <a:off x="1161" y="1540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5" name="Oval 9"/>
            <p:cNvSpPr>
              <a:spLocks noChangeArrowheads="1"/>
            </p:cNvSpPr>
            <p:nvPr/>
          </p:nvSpPr>
          <p:spPr bwMode="auto">
            <a:xfrm>
              <a:off x="1566" y="1531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6" name="Line 10"/>
            <p:cNvSpPr>
              <a:spLocks noChangeShapeType="1"/>
            </p:cNvSpPr>
            <p:nvPr/>
          </p:nvSpPr>
          <p:spPr bwMode="auto">
            <a:xfrm flipH="1">
              <a:off x="1035" y="1195"/>
              <a:ext cx="727" cy="1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7" name="Oval 11"/>
            <p:cNvSpPr>
              <a:spLocks noChangeArrowheads="1"/>
            </p:cNvSpPr>
            <p:nvPr/>
          </p:nvSpPr>
          <p:spPr bwMode="auto">
            <a:xfrm>
              <a:off x="1767" y="1166"/>
              <a:ext cx="59" cy="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9628" name="Oval 12"/>
            <p:cNvSpPr>
              <a:spLocks noChangeArrowheads="1"/>
            </p:cNvSpPr>
            <p:nvPr/>
          </p:nvSpPr>
          <p:spPr bwMode="auto">
            <a:xfrm>
              <a:off x="977" y="1166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9" name="Line 13"/>
            <p:cNvSpPr>
              <a:spLocks noChangeShapeType="1"/>
            </p:cNvSpPr>
            <p:nvPr/>
          </p:nvSpPr>
          <p:spPr bwMode="auto">
            <a:xfrm>
              <a:off x="1435" y="904"/>
              <a:ext cx="351" cy="27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30" name="Line 14"/>
            <p:cNvSpPr>
              <a:spLocks noChangeShapeType="1"/>
            </p:cNvSpPr>
            <p:nvPr/>
          </p:nvSpPr>
          <p:spPr bwMode="auto">
            <a:xfrm flipV="1">
              <a:off x="1623" y="1214"/>
              <a:ext cx="167" cy="326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31" name="Line 15"/>
            <p:cNvSpPr>
              <a:spLocks noChangeShapeType="1"/>
            </p:cNvSpPr>
            <p:nvPr/>
          </p:nvSpPr>
          <p:spPr bwMode="auto">
            <a:xfrm>
              <a:off x="1419" y="936"/>
              <a:ext cx="177" cy="615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32" name="Line 16"/>
            <p:cNvSpPr>
              <a:spLocks noChangeShapeType="1"/>
            </p:cNvSpPr>
            <p:nvPr/>
          </p:nvSpPr>
          <p:spPr bwMode="auto">
            <a:xfrm>
              <a:off x="1021" y="1214"/>
              <a:ext cx="524" cy="335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33" name="Line 17"/>
            <p:cNvSpPr>
              <a:spLocks noChangeShapeType="1"/>
            </p:cNvSpPr>
            <p:nvPr/>
          </p:nvSpPr>
          <p:spPr bwMode="auto">
            <a:xfrm flipH="1">
              <a:off x="1221" y="920"/>
              <a:ext cx="168" cy="63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34" name="Line 18"/>
            <p:cNvSpPr>
              <a:spLocks noChangeShapeType="1"/>
            </p:cNvSpPr>
            <p:nvPr/>
          </p:nvSpPr>
          <p:spPr bwMode="auto">
            <a:xfrm flipV="1">
              <a:off x="1226" y="1214"/>
              <a:ext cx="538" cy="336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35" name="Text Box 19"/>
            <p:cNvSpPr txBox="1">
              <a:spLocks noChangeArrowheads="1"/>
            </p:cNvSpPr>
            <p:nvPr/>
          </p:nvSpPr>
          <p:spPr bwMode="auto">
            <a:xfrm>
              <a:off x="1851" y="100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39636" name="Text Box 20"/>
            <p:cNvSpPr txBox="1">
              <a:spLocks noChangeArrowheads="1"/>
            </p:cNvSpPr>
            <p:nvPr/>
          </p:nvSpPr>
          <p:spPr bwMode="auto">
            <a:xfrm>
              <a:off x="1322" y="55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39637" name="Text Box 21"/>
            <p:cNvSpPr txBox="1">
              <a:spLocks noChangeArrowheads="1"/>
            </p:cNvSpPr>
            <p:nvPr/>
          </p:nvSpPr>
          <p:spPr bwMode="auto">
            <a:xfrm>
              <a:off x="768" y="100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39638" name="Text Box 22"/>
            <p:cNvSpPr txBox="1">
              <a:spLocks noChangeArrowheads="1"/>
            </p:cNvSpPr>
            <p:nvPr/>
          </p:nvSpPr>
          <p:spPr bwMode="auto">
            <a:xfrm>
              <a:off x="1040" y="145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39639" name="Text Box 23"/>
            <p:cNvSpPr txBox="1">
              <a:spLocks noChangeArrowheads="1"/>
            </p:cNvSpPr>
            <p:nvPr/>
          </p:nvSpPr>
          <p:spPr bwMode="auto">
            <a:xfrm>
              <a:off x="1593" y="145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39640" name="Text Box 24"/>
            <p:cNvSpPr txBox="1">
              <a:spLocks noChangeArrowheads="1"/>
            </p:cNvSpPr>
            <p:nvPr/>
          </p:nvSpPr>
          <p:spPr bwMode="auto">
            <a:xfrm>
              <a:off x="1309" y="169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a)</a:t>
              </a:r>
              <a:endParaRPr lang="en-US" altLang="zh-CN" sz="2800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239641" name="Group 25"/>
          <p:cNvGrpSpPr>
            <a:grpSpLocks/>
          </p:cNvGrpSpPr>
          <p:nvPr/>
        </p:nvGrpSpPr>
        <p:grpSpPr bwMode="auto">
          <a:xfrm>
            <a:off x="5732463" y="1158875"/>
            <a:ext cx="2030412" cy="2325688"/>
            <a:chOff x="2428" y="551"/>
            <a:chExt cx="1279" cy="1465"/>
          </a:xfrm>
        </p:grpSpPr>
        <p:sp>
          <p:nvSpPr>
            <p:cNvPr id="239642" name="Line 26"/>
            <p:cNvSpPr>
              <a:spLocks noChangeShapeType="1"/>
            </p:cNvSpPr>
            <p:nvPr/>
          </p:nvSpPr>
          <p:spPr bwMode="auto">
            <a:xfrm>
              <a:off x="2880" y="1572"/>
              <a:ext cx="332" cy="1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43" name="Line 27"/>
            <p:cNvSpPr>
              <a:spLocks noChangeShapeType="1"/>
            </p:cNvSpPr>
            <p:nvPr/>
          </p:nvSpPr>
          <p:spPr bwMode="auto">
            <a:xfrm>
              <a:off x="2657" y="1214"/>
              <a:ext cx="164" cy="31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44" name="Line 28"/>
            <p:cNvSpPr>
              <a:spLocks noChangeShapeType="1"/>
            </p:cNvSpPr>
            <p:nvPr/>
          </p:nvSpPr>
          <p:spPr bwMode="auto">
            <a:xfrm flipV="1">
              <a:off x="2688" y="904"/>
              <a:ext cx="343" cy="27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45" name="Oval 29"/>
            <p:cNvSpPr>
              <a:spLocks noChangeArrowheads="1"/>
            </p:cNvSpPr>
            <p:nvPr/>
          </p:nvSpPr>
          <p:spPr bwMode="auto">
            <a:xfrm>
              <a:off x="3040" y="878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46" name="Oval 30"/>
            <p:cNvSpPr>
              <a:spLocks noChangeArrowheads="1"/>
            </p:cNvSpPr>
            <p:nvPr/>
          </p:nvSpPr>
          <p:spPr bwMode="auto">
            <a:xfrm>
              <a:off x="2821" y="1540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47" name="Oval 31"/>
            <p:cNvSpPr>
              <a:spLocks noChangeArrowheads="1"/>
            </p:cNvSpPr>
            <p:nvPr/>
          </p:nvSpPr>
          <p:spPr bwMode="auto">
            <a:xfrm>
              <a:off x="3226" y="1531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48" name="Line 32"/>
            <p:cNvSpPr>
              <a:spLocks noChangeShapeType="1"/>
            </p:cNvSpPr>
            <p:nvPr/>
          </p:nvSpPr>
          <p:spPr bwMode="auto">
            <a:xfrm flipH="1">
              <a:off x="2695" y="1195"/>
              <a:ext cx="727" cy="1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49" name="Oval 33"/>
            <p:cNvSpPr>
              <a:spLocks noChangeArrowheads="1"/>
            </p:cNvSpPr>
            <p:nvPr/>
          </p:nvSpPr>
          <p:spPr bwMode="auto">
            <a:xfrm>
              <a:off x="3427" y="1166"/>
              <a:ext cx="59" cy="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9650" name="Oval 34"/>
            <p:cNvSpPr>
              <a:spLocks noChangeArrowheads="1"/>
            </p:cNvSpPr>
            <p:nvPr/>
          </p:nvSpPr>
          <p:spPr bwMode="auto">
            <a:xfrm>
              <a:off x="2637" y="1166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51" name="Line 35"/>
            <p:cNvSpPr>
              <a:spLocks noChangeShapeType="1"/>
            </p:cNvSpPr>
            <p:nvPr/>
          </p:nvSpPr>
          <p:spPr bwMode="auto">
            <a:xfrm>
              <a:off x="3095" y="904"/>
              <a:ext cx="351" cy="27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52" name="Line 36"/>
            <p:cNvSpPr>
              <a:spLocks noChangeShapeType="1"/>
            </p:cNvSpPr>
            <p:nvPr/>
          </p:nvSpPr>
          <p:spPr bwMode="auto">
            <a:xfrm flipV="1">
              <a:off x="3283" y="1214"/>
              <a:ext cx="167" cy="326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53" name="Text Box 37"/>
            <p:cNvSpPr txBox="1">
              <a:spLocks noChangeArrowheads="1"/>
            </p:cNvSpPr>
            <p:nvPr/>
          </p:nvSpPr>
          <p:spPr bwMode="auto">
            <a:xfrm>
              <a:off x="3511" y="100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239654" name="Text Box 38"/>
            <p:cNvSpPr txBox="1">
              <a:spLocks noChangeArrowheads="1"/>
            </p:cNvSpPr>
            <p:nvPr/>
          </p:nvSpPr>
          <p:spPr bwMode="auto">
            <a:xfrm>
              <a:off x="2982" y="55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39655" name="Text Box 39"/>
            <p:cNvSpPr txBox="1">
              <a:spLocks noChangeArrowheads="1"/>
            </p:cNvSpPr>
            <p:nvPr/>
          </p:nvSpPr>
          <p:spPr bwMode="auto">
            <a:xfrm>
              <a:off x="2428" y="100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39656" name="Text Box 40"/>
            <p:cNvSpPr txBox="1">
              <a:spLocks noChangeArrowheads="1"/>
            </p:cNvSpPr>
            <p:nvPr/>
          </p:nvSpPr>
          <p:spPr bwMode="auto">
            <a:xfrm>
              <a:off x="2700" y="145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39657" name="Text Box 41"/>
            <p:cNvSpPr txBox="1">
              <a:spLocks noChangeArrowheads="1"/>
            </p:cNvSpPr>
            <p:nvPr/>
          </p:nvSpPr>
          <p:spPr bwMode="auto">
            <a:xfrm>
              <a:off x="3253" y="145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39658" name="Text Box 42"/>
            <p:cNvSpPr txBox="1">
              <a:spLocks noChangeArrowheads="1"/>
            </p:cNvSpPr>
            <p:nvPr/>
          </p:nvSpPr>
          <p:spPr bwMode="auto">
            <a:xfrm>
              <a:off x="2969" y="169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b)</a:t>
              </a:r>
              <a:endParaRPr lang="en-US" altLang="zh-CN" sz="2800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239659" name="Group 43"/>
          <p:cNvGrpSpPr>
            <a:grpSpLocks/>
          </p:cNvGrpSpPr>
          <p:nvPr/>
        </p:nvGrpSpPr>
        <p:grpSpPr bwMode="auto">
          <a:xfrm>
            <a:off x="3635375" y="2852738"/>
            <a:ext cx="1881188" cy="2325687"/>
            <a:chOff x="4272" y="551"/>
            <a:chExt cx="1185" cy="1465"/>
          </a:xfrm>
        </p:grpSpPr>
        <p:sp>
          <p:nvSpPr>
            <p:cNvPr id="239660" name="Oval 44"/>
            <p:cNvSpPr>
              <a:spLocks noChangeArrowheads="1"/>
            </p:cNvSpPr>
            <p:nvPr/>
          </p:nvSpPr>
          <p:spPr bwMode="auto">
            <a:xfrm>
              <a:off x="4394" y="914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61" name="Oval 45"/>
            <p:cNvSpPr>
              <a:spLocks noChangeArrowheads="1"/>
            </p:cNvSpPr>
            <p:nvPr/>
          </p:nvSpPr>
          <p:spPr bwMode="auto">
            <a:xfrm>
              <a:off x="4394" y="1576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62" name="Oval 46"/>
            <p:cNvSpPr>
              <a:spLocks noChangeArrowheads="1"/>
            </p:cNvSpPr>
            <p:nvPr/>
          </p:nvSpPr>
          <p:spPr bwMode="auto">
            <a:xfrm>
              <a:off x="5179" y="1567"/>
              <a:ext cx="58" cy="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63" name="Line 47"/>
            <p:cNvSpPr>
              <a:spLocks noChangeShapeType="1"/>
            </p:cNvSpPr>
            <p:nvPr/>
          </p:nvSpPr>
          <p:spPr bwMode="auto">
            <a:xfrm flipH="1">
              <a:off x="4445" y="941"/>
              <a:ext cx="727" cy="1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64" name="Oval 48"/>
            <p:cNvSpPr>
              <a:spLocks noChangeArrowheads="1"/>
            </p:cNvSpPr>
            <p:nvPr/>
          </p:nvSpPr>
          <p:spPr bwMode="auto">
            <a:xfrm>
              <a:off x="5179" y="912"/>
              <a:ext cx="59" cy="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rgbClr val="00FF00"/>
                </a:buClr>
                <a:buFont typeface="Wingdings" pitchFamily="2" charset="2"/>
                <a:buNone/>
              </a:pPr>
              <a:endParaRPr lang="zh-CN" altLang="zh-CN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9665" name="Line 49"/>
            <p:cNvSpPr>
              <a:spLocks noChangeShapeType="1"/>
            </p:cNvSpPr>
            <p:nvPr/>
          </p:nvSpPr>
          <p:spPr bwMode="auto">
            <a:xfrm flipH="1">
              <a:off x="4423" y="956"/>
              <a:ext cx="0" cy="63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66" name="Text Box 50"/>
            <p:cNvSpPr txBox="1">
              <a:spLocks noChangeArrowheads="1"/>
            </p:cNvSpPr>
            <p:nvPr/>
          </p:nvSpPr>
          <p:spPr bwMode="auto">
            <a:xfrm>
              <a:off x="5261" y="55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39667" name="Text Box 51"/>
            <p:cNvSpPr txBox="1">
              <a:spLocks noChangeArrowheads="1"/>
            </p:cNvSpPr>
            <p:nvPr/>
          </p:nvSpPr>
          <p:spPr bwMode="auto">
            <a:xfrm>
              <a:off x="4272" y="551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239668" name="Text Box 52"/>
            <p:cNvSpPr txBox="1">
              <a:spLocks noChangeArrowheads="1"/>
            </p:cNvSpPr>
            <p:nvPr/>
          </p:nvSpPr>
          <p:spPr bwMode="auto">
            <a:xfrm>
              <a:off x="4272" y="149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239669" name="Text Box 53"/>
            <p:cNvSpPr txBox="1">
              <a:spLocks noChangeArrowheads="1"/>
            </p:cNvSpPr>
            <p:nvPr/>
          </p:nvSpPr>
          <p:spPr bwMode="auto">
            <a:xfrm>
              <a:off x="5234" y="1490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latin typeface="宋体" pitchFamily="2" charset="-122"/>
                  <a:sym typeface="Symbol" pitchFamily="18" charset="2"/>
                </a:rPr>
                <a:t>v</a:t>
              </a:r>
              <a:r>
                <a:rPr lang="en-US" altLang="zh-CN" sz="2800" b="1" baseline="-25000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239670" name="Text Box 54"/>
            <p:cNvSpPr txBox="1">
              <a:spLocks noChangeArrowheads="1"/>
            </p:cNvSpPr>
            <p:nvPr/>
          </p:nvSpPr>
          <p:spPr bwMode="auto">
            <a:xfrm>
              <a:off x="4753" y="1694"/>
              <a:ext cx="19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CC00CC"/>
                  </a:solidFill>
                  <a:latin typeface="宋体" pitchFamily="2" charset="-122"/>
                  <a:sym typeface="Symbol" pitchFamily="18" charset="2"/>
                </a:rPr>
                <a:t>c)</a:t>
              </a:r>
              <a:endParaRPr lang="en-US" altLang="zh-CN" sz="2800" b="1" baseline="-25000">
                <a:solidFill>
                  <a:srgbClr val="CC00CC"/>
                </a:solidFill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239671" name="Line 55"/>
            <p:cNvSpPr>
              <a:spLocks noChangeShapeType="1"/>
            </p:cNvSpPr>
            <p:nvPr/>
          </p:nvSpPr>
          <p:spPr bwMode="auto">
            <a:xfrm flipH="1">
              <a:off x="4445" y="1593"/>
              <a:ext cx="727" cy="1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72" name="Line 56"/>
            <p:cNvSpPr>
              <a:spLocks noChangeShapeType="1"/>
            </p:cNvSpPr>
            <p:nvPr/>
          </p:nvSpPr>
          <p:spPr bwMode="auto">
            <a:xfrm flipH="1">
              <a:off x="5208" y="956"/>
              <a:ext cx="0" cy="63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73" name="Line 57"/>
            <p:cNvSpPr>
              <a:spLocks noChangeShapeType="1"/>
            </p:cNvSpPr>
            <p:nvPr/>
          </p:nvSpPr>
          <p:spPr bwMode="auto">
            <a:xfrm>
              <a:off x="4455" y="951"/>
              <a:ext cx="720" cy="62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74" name="Line 58"/>
            <p:cNvSpPr>
              <a:spLocks noChangeShapeType="1"/>
            </p:cNvSpPr>
            <p:nvPr/>
          </p:nvSpPr>
          <p:spPr bwMode="auto">
            <a:xfrm flipH="1">
              <a:off x="4434" y="960"/>
              <a:ext cx="768" cy="62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9675" name="Line 59"/>
          <p:cNvSpPr>
            <a:spLocks noChangeShapeType="1"/>
          </p:cNvSpPr>
          <p:nvPr/>
        </p:nvSpPr>
        <p:spPr bwMode="auto">
          <a:xfrm>
            <a:off x="2114550" y="2773363"/>
            <a:ext cx="527050" cy="158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76" name="Line 60"/>
          <p:cNvSpPr>
            <a:spLocks noChangeShapeType="1"/>
          </p:cNvSpPr>
          <p:nvPr/>
        </p:nvSpPr>
        <p:spPr bwMode="auto">
          <a:xfrm>
            <a:off x="1760538" y="2205038"/>
            <a:ext cx="260350" cy="5032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77" name="Line 61"/>
          <p:cNvSpPr>
            <a:spLocks noChangeShapeType="1"/>
          </p:cNvSpPr>
          <p:nvPr/>
        </p:nvSpPr>
        <p:spPr bwMode="auto">
          <a:xfrm flipV="1">
            <a:off x="1809750" y="1712913"/>
            <a:ext cx="544513" cy="4349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78" name="Line 62"/>
          <p:cNvSpPr>
            <a:spLocks noChangeShapeType="1"/>
          </p:cNvSpPr>
          <p:nvPr/>
        </p:nvSpPr>
        <p:spPr bwMode="auto">
          <a:xfrm flipH="1">
            <a:off x="1793875" y="2152650"/>
            <a:ext cx="1154113" cy="158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79" name="Line 63"/>
          <p:cNvSpPr>
            <a:spLocks noChangeShapeType="1"/>
          </p:cNvSpPr>
          <p:nvPr/>
        </p:nvSpPr>
        <p:spPr bwMode="auto">
          <a:xfrm>
            <a:off x="2455863" y="1712913"/>
            <a:ext cx="557212" cy="4413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80" name="Line 64"/>
          <p:cNvSpPr>
            <a:spLocks noChangeShapeType="1"/>
          </p:cNvSpPr>
          <p:nvPr/>
        </p:nvSpPr>
        <p:spPr bwMode="auto">
          <a:xfrm flipV="1">
            <a:off x="2754313" y="2205038"/>
            <a:ext cx="265112" cy="5175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81" name="Line 65"/>
          <p:cNvSpPr>
            <a:spLocks noChangeShapeType="1"/>
          </p:cNvSpPr>
          <p:nvPr/>
        </p:nvSpPr>
        <p:spPr bwMode="auto">
          <a:xfrm>
            <a:off x="2430463" y="1763713"/>
            <a:ext cx="280987" cy="97631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82" name="Line 66"/>
          <p:cNvSpPr>
            <a:spLocks noChangeShapeType="1"/>
          </p:cNvSpPr>
          <p:nvPr/>
        </p:nvSpPr>
        <p:spPr bwMode="auto">
          <a:xfrm>
            <a:off x="1798638" y="2205038"/>
            <a:ext cx="831850" cy="53181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83" name="Line 67"/>
          <p:cNvSpPr>
            <a:spLocks noChangeShapeType="1"/>
          </p:cNvSpPr>
          <p:nvPr/>
        </p:nvSpPr>
        <p:spPr bwMode="auto">
          <a:xfrm flipH="1">
            <a:off x="2116138" y="1738313"/>
            <a:ext cx="266700" cy="10112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84" name="Line 68"/>
          <p:cNvSpPr>
            <a:spLocks noChangeShapeType="1"/>
          </p:cNvSpPr>
          <p:nvPr/>
        </p:nvSpPr>
        <p:spPr bwMode="auto">
          <a:xfrm flipV="1">
            <a:off x="2124075" y="2205038"/>
            <a:ext cx="854075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85" name="Line 69"/>
          <p:cNvSpPr>
            <a:spLocks noChangeShapeType="1"/>
          </p:cNvSpPr>
          <p:nvPr/>
        </p:nvSpPr>
        <p:spPr bwMode="auto">
          <a:xfrm>
            <a:off x="6438900" y="2773363"/>
            <a:ext cx="527050" cy="158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86" name="Line 70"/>
          <p:cNvSpPr>
            <a:spLocks noChangeShapeType="1"/>
          </p:cNvSpPr>
          <p:nvPr/>
        </p:nvSpPr>
        <p:spPr bwMode="auto">
          <a:xfrm>
            <a:off x="6084888" y="2205038"/>
            <a:ext cx="260350" cy="5032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87" name="Line 71"/>
          <p:cNvSpPr>
            <a:spLocks noChangeShapeType="1"/>
          </p:cNvSpPr>
          <p:nvPr/>
        </p:nvSpPr>
        <p:spPr bwMode="auto">
          <a:xfrm flipV="1">
            <a:off x="6134100" y="1712913"/>
            <a:ext cx="544513" cy="4349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88" name="Line 72"/>
          <p:cNvSpPr>
            <a:spLocks noChangeShapeType="1"/>
          </p:cNvSpPr>
          <p:nvPr/>
        </p:nvSpPr>
        <p:spPr bwMode="auto">
          <a:xfrm flipH="1">
            <a:off x="6145213" y="2174875"/>
            <a:ext cx="1154112" cy="158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89" name="Line 73"/>
          <p:cNvSpPr>
            <a:spLocks noChangeShapeType="1"/>
          </p:cNvSpPr>
          <p:nvPr/>
        </p:nvSpPr>
        <p:spPr bwMode="auto">
          <a:xfrm>
            <a:off x="6780213" y="1712913"/>
            <a:ext cx="557212" cy="4413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90" name="Line 74"/>
          <p:cNvSpPr>
            <a:spLocks noChangeShapeType="1"/>
          </p:cNvSpPr>
          <p:nvPr/>
        </p:nvSpPr>
        <p:spPr bwMode="auto">
          <a:xfrm flipV="1">
            <a:off x="7078663" y="2205038"/>
            <a:ext cx="265112" cy="5175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9691" name="Rectangle 75"/>
          <p:cNvSpPr>
            <a:spLocks noGrp="1" noChangeArrowheads="1"/>
          </p:cNvSpPr>
          <p:nvPr>
            <p:ph type="body" idx="1"/>
          </p:nvPr>
        </p:nvSpPr>
        <p:spPr>
          <a:xfrm>
            <a:off x="1116013" y="5445125"/>
            <a:ext cx="7773987" cy="1025525"/>
          </a:xfrm>
          <a:solidFill>
            <a:srgbClr val="78FFFF"/>
          </a:solidFill>
          <a:ln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是欧拉图；图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不是欧拉图，但存在欧拉道路；图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不存在欧拉道路。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3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396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39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6" grpId="0" animBg="1"/>
      <p:bldP spid="239677" grpId="0" animBg="1"/>
      <p:bldP spid="239678" grpId="0" animBg="1"/>
      <p:bldP spid="239679" grpId="0" animBg="1"/>
      <p:bldP spid="239680" grpId="0" animBg="1"/>
      <p:bldP spid="239681" grpId="0" animBg="1"/>
      <p:bldP spid="239682" grpId="0" animBg="1"/>
      <p:bldP spid="239683" grpId="0" animBg="1"/>
      <p:bldP spid="239684" grpId="0" animBg="1"/>
      <p:bldP spid="239685" grpId="0" animBg="1"/>
      <p:bldP spid="239686" grpId="0" animBg="1"/>
      <p:bldP spid="239687" grpId="0" animBg="1"/>
      <p:bldP spid="239688" grpId="0" animBg="1"/>
      <p:bldP spid="239689" grpId="0" animBg="1"/>
      <p:bldP spid="239690" grpId="0" animBg="1"/>
      <p:bldP spid="239691" grpId="0" build="p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FE8C-02B4-4ED7-A903-57FFF3D04295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0A6C-B352-415F-9BB9-B59D06658EA8}" type="slidenum">
              <a:rPr lang="en-US" altLang="zh-CN"/>
              <a:pPr/>
              <a:t>90</a:t>
            </a:fld>
            <a:r>
              <a:rPr lang="en-US" altLang="zh-CN"/>
              <a:t>/98</a:t>
            </a: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这个问题具有重要的实际意义，但至今仍未找到一个有效的解决办法。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现在提出的解决办法有</a:t>
            </a:r>
            <a:r>
              <a:rPr lang="zh-CN" altLang="en-US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两种：求</a:t>
            </a:r>
            <a:r>
              <a:rPr lang="zh-CN" altLang="en-US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近似解和精确解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求近似解的代表方法有回路修正法和近邻法。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下面，介绍一种求精确解的方法</a:t>
            </a:r>
            <a:r>
              <a:rPr lang="en-US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—</a:t>
            </a:r>
            <a:r>
              <a:rPr lang="zh-CN" altLang="zh-CN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—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分枝定界法。这个方法比较直观，对于不太复杂的权图往往很快就能得到精确解，因而也是运筹学中常用的一种方法。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7F45-3B0C-4CA1-B92C-33D7B2E6473D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5D7E-8FB8-4052-BDC5-636A6778804D}" type="slidenum">
              <a:rPr lang="en-US" altLang="zh-CN"/>
              <a:pPr/>
              <a:t>91</a:t>
            </a:fld>
            <a:r>
              <a:rPr lang="en-US" altLang="zh-CN"/>
              <a:t>/98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这个问题具有重要的实际意义，但至今仍未找到一个有效的解决办法。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现在提出的解决办法有两种：求近似解和精确解。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求近似解的代表方法有回路修正法和近邻法。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下面，介绍一种求精确解的方法</a:t>
            </a:r>
            <a:r>
              <a:rPr lang="en-US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—</a:t>
            </a:r>
            <a:r>
              <a:rPr lang="zh-CN" altLang="zh-CN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—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分枝定界法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。这个方法比较直观，对于不太复杂的权图往往很快就能得到精确解，因而也是运筹学中常用的一种方法。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31B0-08CF-4FC1-B8E1-0BBD8510997F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B15-ED3E-43ED-9338-AA9813D26632}" type="slidenum">
              <a:rPr lang="en-US" altLang="zh-CN"/>
              <a:pPr/>
              <a:t>92</a:t>
            </a:fld>
            <a:r>
              <a:rPr lang="en-US" altLang="zh-CN"/>
              <a:t>/98</a:t>
            </a: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13.11 </a:t>
            </a:r>
            <a:r>
              <a:rPr lang="en-US" altLang="zh-CN" sz="3600">
                <a:solidFill>
                  <a:schemeClr val="tx1"/>
                </a:solidFill>
              </a:rPr>
              <a:t>(</a:t>
            </a:r>
            <a:r>
              <a:rPr lang="zh-CN" altLang="en-US" sz="3600">
                <a:solidFill>
                  <a:schemeClr val="tx1"/>
                </a:solidFill>
              </a:rPr>
              <a:t>了解</a:t>
            </a:r>
            <a:r>
              <a:rPr lang="en-US" altLang="zh-CN" sz="36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196975"/>
            <a:ext cx="7897812" cy="1098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给定在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个城市间旅行所需费用的矩阵如下，如何安排行程以使旅行费用最少？</a:t>
            </a:r>
          </a:p>
        </p:txBody>
      </p:sp>
      <p:graphicFrame>
        <p:nvGraphicFramePr>
          <p:cNvPr id="3205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8175" y="2420938"/>
          <a:ext cx="3024188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41" name="公式" r:id="rId3" imgW="2628720" imgH="1879560" progId="Equation.3">
                  <p:embed/>
                </p:oleObj>
              </mc:Choice>
              <mc:Fallback>
                <p:oleObj name="公式" r:id="rId3" imgW="2628720" imgH="1879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20938"/>
                        <a:ext cx="3024188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5724525" y="2492375"/>
          <a:ext cx="30607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42" name="Visio" r:id="rId5" imgW="1722501" imgH="1098423" progId="Visio.Drawing.11">
                  <p:embed/>
                </p:oleObj>
              </mc:Choice>
              <mc:Fallback>
                <p:oleObj name="Visio" r:id="rId5" imgW="1722501" imgH="109842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492375"/>
                        <a:ext cx="3060700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1116013" y="4797425"/>
            <a:ext cx="7704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该问题实际上就是要在右图中找出一个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权最小的哈密顿圈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C3A7-7EDE-4314-8161-2048215A9B7C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3CB-FDD4-4089-B10B-8A277D6955C2}" type="slidenum">
              <a:rPr lang="en-US" altLang="zh-CN"/>
              <a:pPr/>
              <a:t>93</a:t>
            </a:fld>
            <a:r>
              <a:rPr lang="en-US" altLang="zh-CN"/>
              <a:t>/98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25538"/>
            <a:ext cx="7885113" cy="1387475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变成每行都有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的矩阵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。先找出每行的最小元，同时用该行元素各减去这个最小元，然后再对每列施行同样的方法，得到以下矩阵：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5076825" y="2852738"/>
          <a:ext cx="3887788" cy="238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2" name="公式" r:id="rId4" imgW="3162240" imgH="1942920" progId="Equation.3">
                  <p:embed/>
                </p:oleObj>
              </mc:Choice>
              <mc:Fallback>
                <p:oleObj name="公式" r:id="rId4" imgW="3162240" imgH="1942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852738"/>
                        <a:ext cx="3887788" cy="2386012"/>
                      </a:xfrm>
                      <a:prstGeom prst="rect">
                        <a:avLst/>
                      </a:prstGeom>
                      <a:solidFill>
                        <a:srgbClr val="78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1187450" y="2781300"/>
          <a:ext cx="3095625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3" name="公式" r:id="rId6" imgW="2628720" imgH="1879560" progId="Equation.3">
                  <p:embed/>
                </p:oleObj>
              </mc:Choice>
              <mc:Fallback>
                <p:oleObj name="公式" r:id="rId6" imgW="2628720" imgH="1879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00"/>
                        <a:ext cx="3095625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2" name="AutoShape 6"/>
          <p:cNvSpPr>
            <a:spLocks noChangeArrowheads="1"/>
          </p:cNvSpPr>
          <p:nvPr/>
        </p:nvSpPr>
        <p:spPr bwMode="auto">
          <a:xfrm>
            <a:off x="4284663" y="3789363"/>
            <a:ext cx="792162" cy="287337"/>
          </a:xfrm>
          <a:prstGeom prst="notchedRightArrow">
            <a:avLst>
              <a:gd name="adj1" fmla="val 50000"/>
              <a:gd name="adj2" fmla="val 68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1187450" y="5373688"/>
            <a:ext cx="7705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显然，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同    对应于相同的最优解，其中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是从各行各列减去的最小元素之和，它是所求问题的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一个下界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pic>
        <p:nvPicPr>
          <p:cNvPr id="32154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229225"/>
            <a:ext cx="4191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1545" name="Object 9"/>
          <p:cNvGraphicFramePr>
            <a:graphicFrameLocks noChangeAspect="1"/>
          </p:cNvGraphicFramePr>
          <p:nvPr/>
        </p:nvGraphicFramePr>
        <p:xfrm>
          <a:off x="5148263" y="2852738"/>
          <a:ext cx="3790950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4" name="公式" r:id="rId9" imgW="3111480" imgH="1942920" progId="Equation.3">
                  <p:embed/>
                </p:oleObj>
              </mc:Choice>
              <mc:Fallback>
                <p:oleObj name="公式" r:id="rId9" imgW="3111480" imgH="1942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852738"/>
                        <a:ext cx="3790950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 animBg="1"/>
      <p:bldP spid="32154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BD77-FA30-4D86-B50E-240076780C26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14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785E-CD6A-497F-ABCD-5647D37C6AEB}" type="slidenum">
              <a:rPr lang="en-US" altLang="zh-CN"/>
              <a:pPr/>
              <a:t>94</a:t>
            </a:fld>
            <a:r>
              <a:rPr lang="en-US" altLang="zh-CN"/>
              <a:t>/98</a:t>
            </a: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32256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276600" y="1052513"/>
          <a:ext cx="2968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1" name="公式" r:id="rId3" imgW="241200" imgH="317160" progId="Equation.3">
                  <p:embed/>
                </p:oleObj>
              </mc:Choice>
              <mc:Fallback>
                <p:oleObj name="公式" r:id="rId3" imgW="24120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52513"/>
                        <a:ext cx="2968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1258888" y="1052513"/>
            <a:ext cx="76200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   中的   行找到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最小元（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990600" lvl="1" indent="-5334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AutoNum type="alphaLcParenR"/>
            </a:pPr>
            <a:r>
              <a:rPr kumimoji="0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如（</a:t>
            </a:r>
            <a:r>
              <a:rPr kumimoji="0"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kumimoji="0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包含在最优解中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，则从   中划去第一行和第四列，同时将元（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）改成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（为什么？），所得矩阵记为   。   的第一行没有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元，最小元是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，于是对应的权下界累计为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r>
              <a:rPr kumimoji="0" lang="zh-CN" altLang="en-US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   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22565" name="Object 5"/>
          <p:cNvGraphicFramePr>
            <a:graphicFrameLocks noChangeAspect="1"/>
          </p:cNvGraphicFramePr>
          <p:nvPr/>
        </p:nvGraphicFramePr>
        <p:xfrm>
          <a:off x="1042988" y="3789363"/>
          <a:ext cx="3600450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2" name="公式" r:id="rId5" imgW="3162240" imgH="1942920" progId="Equation.3">
                  <p:embed/>
                </p:oleObj>
              </mc:Choice>
              <mc:Fallback>
                <p:oleObj name="公式" r:id="rId5" imgW="3162240" imgH="1942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3600450" cy="220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95513" y="1052513"/>
          <a:ext cx="3873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3" name="公式" r:id="rId7" imgW="419040" imgH="545760" progId="Equation.3">
                  <p:embed/>
                </p:oleObj>
              </mc:Choice>
              <mc:Fallback>
                <p:oleObj name="公式" r:id="rId7" imgW="41904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052513"/>
                        <a:ext cx="3873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7"/>
          <p:cNvGraphicFramePr>
            <a:graphicFrameLocks noChangeAspect="1"/>
          </p:cNvGraphicFramePr>
          <p:nvPr/>
        </p:nvGraphicFramePr>
        <p:xfrm>
          <a:off x="6804025" y="1557338"/>
          <a:ext cx="3635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4" name="公式" r:id="rId9" imgW="419040" imgH="545760" progId="Equation.3">
                  <p:embed/>
                </p:oleObj>
              </mc:Choice>
              <mc:Fallback>
                <p:oleObj name="公式" r:id="rId9" imgW="419040" imgH="545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557338"/>
                        <a:ext cx="3635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8" name="Object 8"/>
          <p:cNvGraphicFramePr>
            <a:graphicFrameLocks noChangeAspect="1"/>
          </p:cNvGraphicFramePr>
          <p:nvPr/>
        </p:nvGraphicFramePr>
        <p:xfrm>
          <a:off x="5508625" y="3933825"/>
          <a:ext cx="3444875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5" name="公式" r:id="rId10" imgW="2717640" imgH="1574640" progId="Equation.3">
                  <p:embed/>
                </p:oleObj>
              </mc:Choice>
              <mc:Fallback>
                <p:oleObj name="公式" r:id="rId10" imgW="2717640" imgH="1574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3444875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9" name="Object 9"/>
          <p:cNvGraphicFramePr>
            <a:graphicFrameLocks noChangeAspect="1"/>
          </p:cNvGraphicFramePr>
          <p:nvPr/>
        </p:nvGraphicFramePr>
        <p:xfrm>
          <a:off x="5364163" y="2420938"/>
          <a:ext cx="3921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6" name="公式" r:id="rId12" imgW="444240" imgH="571320" progId="Equation.3">
                  <p:embed/>
                </p:oleObj>
              </mc:Choice>
              <mc:Fallback>
                <p:oleObj name="公式" r:id="rId12" imgW="44424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420938"/>
                        <a:ext cx="3921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0" name="Object 10"/>
          <p:cNvGraphicFramePr>
            <a:graphicFrameLocks noChangeAspect="1"/>
          </p:cNvGraphicFramePr>
          <p:nvPr/>
        </p:nvGraphicFramePr>
        <p:xfrm>
          <a:off x="6084888" y="2420938"/>
          <a:ext cx="3921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7" name="公式" r:id="rId14" imgW="444240" imgH="571320" progId="Equation.3">
                  <p:embed/>
                </p:oleObj>
              </mc:Choice>
              <mc:Fallback>
                <p:oleObj name="公式" r:id="rId14" imgW="444240" imgH="571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420938"/>
                        <a:ext cx="3921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1" name="AutoShape 11"/>
          <p:cNvSpPr>
            <a:spLocks noChangeArrowheads="1"/>
          </p:cNvSpPr>
          <p:nvPr/>
        </p:nvSpPr>
        <p:spPr bwMode="auto">
          <a:xfrm>
            <a:off x="4500563" y="4581525"/>
            <a:ext cx="792162" cy="217488"/>
          </a:xfrm>
          <a:prstGeom prst="notchedRightArrow">
            <a:avLst>
              <a:gd name="adj1" fmla="val 50000"/>
              <a:gd name="adj2" fmla="val 910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2572" name="Object 12"/>
          <p:cNvGraphicFramePr>
            <a:graphicFrameLocks noChangeAspect="1"/>
          </p:cNvGraphicFramePr>
          <p:nvPr/>
        </p:nvGraphicFramePr>
        <p:xfrm>
          <a:off x="5435600" y="3933825"/>
          <a:ext cx="34559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8" name="公式" r:id="rId15" imgW="2743200" imgH="1574640" progId="Equation.3">
                  <p:embed/>
                </p:oleObj>
              </mc:Choice>
              <mc:Fallback>
                <p:oleObj name="公式" r:id="rId15" imgW="2743200" imgH="1574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933825"/>
                        <a:ext cx="3455988" cy="1981200"/>
                      </a:xfrm>
                      <a:prstGeom prst="rect">
                        <a:avLst/>
                      </a:prstGeom>
                      <a:solidFill>
                        <a:srgbClr val="78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5476-5B2A-4367-9649-FEE559F6073A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8376-7D82-4499-9CEE-AD00A00DB08F}" type="slidenum">
              <a:rPr lang="en-US" altLang="zh-CN"/>
              <a:pPr/>
              <a:t>95</a:t>
            </a:fld>
            <a:r>
              <a:rPr lang="en-US" altLang="zh-CN"/>
              <a:t>/98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323587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4052589"/>
              </p:ext>
            </p:extLst>
          </p:nvPr>
        </p:nvGraphicFramePr>
        <p:xfrm>
          <a:off x="5796136" y="3760007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86" name="公式" r:id="rId3" imgW="444240" imgH="571320" progId="Equation.3">
                  <p:embed/>
                </p:oleObj>
              </mc:Choice>
              <mc:Fallback>
                <p:oleObj name="公式" r:id="rId3" imgW="44424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760007"/>
                        <a:ext cx="44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1818895" y="1254480"/>
            <a:ext cx="7129463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Tx/>
              <a:buAutoNum type="alphaLcParenR" startAt="2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如最优解不包含（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）时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，由　　得到的权下界是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，比　　所得下界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要小，自然选择具有最小累计下界的矩阵求解。由于已假定最优解不包含（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），因此在　　中将（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）改为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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，所得矩阵记为　　，它的第一行的最小元素为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，从而使累计下界变成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37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，大于　　的下界，故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暂停搜索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，转而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处理     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　。</a:t>
            </a:r>
          </a:p>
        </p:txBody>
      </p:sp>
      <p:graphicFrame>
        <p:nvGraphicFramePr>
          <p:cNvPr id="323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59484"/>
              </p:ext>
            </p:extLst>
          </p:nvPr>
        </p:nvGraphicFramePr>
        <p:xfrm>
          <a:off x="5796136" y="2599427"/>
          <a:ext cx="3857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87" name="公式" r:id="rId5" imgW="419040" imgH="545760" progId="Equation.3">
                  <p:embed/>
                </p:oleObj>
              </mc:Choice>
              <mc:Fallback>
                <p:oleObj name="公式" r:id="rId5" imgW="419040" imgH="545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599427"/>
                        <a:ext cx="3857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101119"/>
              </p:ext>
            </p:extLst>
          </p:nvPr>
        </p:nvGraphicFramePr>
        <p:xfrm>
          <a:off x="6836291" y="1254480"/>
          <a:ext cx="3857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88" name="公式" r:id="rId7" imgW="419040" imgH="545760" progId="Equation.3">
                  <p:embed/>
                </p:oleObj>
              </mc:Choice>
              <mc:Fallback>
                <p:oleObj name="公式" r:id="rId7" imgW="41904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291" y="1254480"/>
                        <a:ext cx="3857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1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3245198"/>
              </p:ext>
            </p:extLst>
          </p:nvPr>
        </p:nvGraphicFramePr>
        <p:xfrm>
          <a:off x="4306094" y="1628800"/>
          <a:ext cx="388938" cy="50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89" name="公式" r:id="rId8" imgW="444240" imgH="571320" progId="Equation.3">
                  <p:embed/>
                </p:oleObj>
              </mc:Choice>
              <mc:Fallback>
                <p:oleObj name="公式" r:id="rId8" imgW="44424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094" y="1628800"/>
                        <a:ext cx="388938" cy="503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8"/>
          <p:cNvGraphicFramePr>
            <a:graphicFrameLocks noChangeAspect="1"/>
          </p:cNvGraphicFramePr>
          <p:nvPr/>
        </p:nvGraphicFramePr>
        <p:xfrm>
          <a:off x="5435600" y="4365625"/>
          <a:ext cx="33337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90" name="公式" r:id="rId9" imgW="3238200" imgH="1942920" progId="Equation.3">
                  <p:embed/>
                </p:oleObj>
              </mc:Choice>
              <mc:Fallback>
                <p:oleObj name="公式" r:id="rId9" imgW="3238200" imgH="1942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365625"/>
                        <a:ext cx="333375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9"/>
          <p:cNvGraphicFramePr>
            <a:graphicFrameLocks noChangeAspect="1"/>
          </p:cNvGraphicFramePr>
          <p:nvPr/>
        </p:nvGraphicFramePr>
        <p:xfrm>
          <a:off x="4787900" y="2852738"/>
          <a:ext cx="3921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91" name="公式" r:id="rId11" imgW="444240" imgH="609480" progId="Equation.3">
                  <p:embed/>
                </p:oleObj>
              </mc:Choice>
              <mc:Fallback>
                <p:oleObj name="公式" r:id="rId11" imgW="44424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852738"/>
                        <a:ext cx="39211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4" name="Object 10"/>
          <p:cNvGraphicFramePr>
            <a:graphicFrameLocks noChangeAspect="1"/>
          </p:cNvGraphicFramePr>
          <p:nvPr/>
        </p:nvGraphicFramePr>
        <p:xfrm>
          <a:off x="7235825" y="3284538"/>
          <a:ext cx="3889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92" name="公式" r:id="rId13" imgW="444240" imgH="571320" progId="Equation.3">
                  <p:embed/>
                </p:oleObj>
              </mc:Choice>
              <mc:Fallback>
                <p:oleObj name="公式" r:id="rId13" imgW="444240" imgH="571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284538"/>
                        <a:ext cx="3889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7199313" y="424021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　</a:t>
            </a:r>
          </a:p>
        </p:txBody>
      </p:sp>
      <p:graphicFrame>
        <p:nvGraphicFramePr>
          <p:cNvPr id="323596" name="Object 12"/>
          <p:cNvGraphicFramePr>
            <a:graphicFrameLocks noChangeAspect="1"/>
          </p:cNvGraphicFramePr>
          <p:nvPr/>
        </p:nvGraphicFramePr>
        <p:xfrm>
          <a:off x="1258888" y="4437063"/>
          <a:ext cx="31686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93" name="公式" r:id="rId14" imgW="3162240" imgH="1942920" progId="Equation.3">
                  <p:embed/>
                </p:oleObj>
              </mc:Choice>
              <mc:Fallback>
                <p:oleObj name="公式" r:id="rId14" imgW="3162240" imgH="1942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7063"/>
                        <a:ext cx="31686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7" name="AutoShape 13"/>
          <p:cNvSpPr>
            <a:spLocks noChangeArrowheads="1"/>
          </p:cNvSpPr>
          <p:nvPr/>
        </p:nvSpPr>
        <p:spPr bwMode="auto">
          <a:xfrm>
            <a:off x="4500563" y="5084763"/>
            <a:ext cx="792162" cy="217487"/>
          </a:xfrm>
          <a:prstGeom prst="notchedRightArrow">
            <a:avLst>
              <a:gd name="adj1" fmla="val 50000"/>
              <a:gd name="adj2" fmla="val 910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6BB7-47DE-4A12-991E-174CA948512E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FC2-6626-4BC1-AE2F-4C47DFEDF988}" type="slidenum">
              <a:rPr lang="en-US" altLang="zh-CN"/>
              <a:pPr/>
              <a:t>96</a:t>
            </a:fld>
            <a:r>
              <a:rPr lang="en-US" altLang="zh-CN"/>
              <a:t>/98</a:t>
            </a: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268413"/>
            <a:ext cx="7921625" cy="1825625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 startAt="3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在   中（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）是０。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假定最优解包含（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划掉   行和   列，同时将（３，２）改为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，所得矩阵记为     ，它对应的权下界仍为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，是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当前最小下界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，因此，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继续沿这一方向搜索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endParaRPr lang="zh-CN" altLang="zh-CN" sz="24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324612" name="Object 4"/>
          <p:cNvGraphicFramePr>
            <a:graphicFrameLocks noChangeAspect="1"/>
          </p:cNvGraphicFramePr>
          <p:nvPr/>
        </p:nvGraphicFramePr>
        <p:xfrm>
          <a:off x="1979613" y="1268413"/>
          <a:ext cx="3889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75" name="公式" r:id="rId3" imgW="444240" imgH="571320" progId="Equation.3">
                  <p:embed/>
                </p:oleObj>
              </mc:Choice>
              <mc:Fallback>
                <p:oleObj name="公式" r:id="rId3" imgW="4442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3889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3" name="Object 5"/>
          <p:cNvGraphicFramePr>
            <a:graphicFrameLocks noChangeAspect="1"/>
          </p:cNvGraphicFramePr>
          <p:nvPr/>
        </p:nvGraphicFramePr>
        <p:xfrm>
          <a:off x="5508625" y="3500438"/>
          <a:ext cx="34925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76" name="公式" r:id="rId5" imgW="2501640" imgH="1180800" progId="Equation.3">
                  <p:embed/>
                </p:oleObj>
              </mc:Choice>
              <mc:Fallback>
                <p:oleObj name="公式" r:id="rId5" imgW="2501640" imgH="118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500438"/>
                        <a:ext cx="3492500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4" name="Object 6"/>
          <p:cNvGraphicFramePr>
            <a:graphicFrameLocks noChangeAspect="1"/>
          </p:cNvGraphicFramePr>
          <p:nvPr/>
        </p:nvGraphicFramePr>
        <p:xfrm>
          <a:off x="2339975" y="2132013"/>
          <a:ext cx="698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77" name="公式" r:id="rId7" imgW="698400" imgH="609480" progId="Equation.3">
                  <p:embed/>
                </p:oleObj>
              </mc:Choice>
              <mc:Fallback>
                <p:oleObj name="公式" r:id="rId7" imgW="698400" imgH="609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32013"/>
                        <a:ext cx="698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5" name="Object 7"/>
          <p:cNvGraphicFramePr>
            <a:graphicFrameLocks noChangeAspect="1"/>
          </p:cNvGraphicFramePr>
          <p:nvPr/>
        </p:nvGraphicFramePr>
        <p:xfrm>
          <a:off x="1187450" y="3429000"/>
          <a:ext cx="3457575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78" name="公式" r:id="rId9" imgW="2743200" imgH="1574640" progId="Equation.3">
                  <p:embed/>
                </p:oleObj>
              </mc:Choice>
              <mc:Fallback>
                <p:oleObj name="公式" r:id="rId9" imgW="2743200" imgH="1574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3457575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6" name="AutoShape 8"/>
          <p:cNvSpPr>
            <a:spLocks noChangeArrowheads="1"/>
          </p:cNvSpPr>
          <p:nvPr/>
        </p:nvSpPr>
        <p:spPr bwMode="auto">
          <a:xfrm>
            <a:off x="4356100" y="4005263"/>
            <a:ext cx="863600" cy="287337"/>
          </a:xfrm>
          <a:prstGeom prst="notchedRightArrow">
            <a:avLst>
              <a:gd name="adj1" fmla="val 50000"/>
              <a:gd name="adj2" fmla="val 7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4617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71650"/>
            <a:ext cx="3619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4618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71650"/>
            <a:ext cx="349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4619" name="Object 11"/>
          <p:cNvGraphicFramePr>
            <a:graphicFrameLocks noChangeAspect="1"/>
          </p:cNvGraphicFramePr>
          <p:nvPr/>
        </p:nvGraphicFramePr>
        <p:xfrm>
          <a:off x="5435600" y="3500438"/>
          <a:ext cx="34925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79" name="公式" r:id="rId13" imgW="2501640" imgH="1180800" progId="Equation.3">
                  <p:embed/>
                </p:oleObj>
              </mc:Choice>
              <mc:Fallback>
                <p:oleObj name="公式" r:id="rId13" imgW="2501640" imgH="1180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500438"/>
                        <a:ext cx="3492500" cy="1647825"/>
                      </a:xfrm>
                      <a:prstGeom prst="rect">
                        <a:avLst/>
                      </a:prstGeom>
                      <a:solidFill>
                        <a:srgbClr val="78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3D15-94C6-466F-801B-5423003E1654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BC09-49A4-4399-A87E-A8730E54EDAB}" type="slidenum">
              <a:rPr lang="en-US" altLang="zh-CN"/>
              <a:pPr/>
              <a:t>97</a:t>
            </a:fld>
            <a:r>
              <a:rPr lang="en-US" altLang="zh-CN"/>
              <a:t>/98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825625"/>
          </a:xfrm>
        </p:spPr>
        <p:txBody>
          <a:bodyPr/>
          <a:lstStyle/>
          <a:p>
            <a:pPr marL="533400" indent="-533400">
              <a:buClr>
                <a:srgbClr val="FF0000"/>
              </a:buClr>
              <a:buFont typeface="Wingdings" pitchFamily="2" charset="2"/>
              <a:buAutoNum type="circleNumDbPlain" startAt="5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在    中（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）是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假定最优解包含（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），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划掉   行和   列后，只剩下（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），且元素（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）为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累计权下界仍为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32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，是最小的下界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；同时，我们已获得一条        </a:t>
            </a:r>
            <a:r>
              <a:rPr lang="zh-CN" altLang="en-US" sz="2400" dirty="0">
                <a:ea typeface="黑体" pitchFamily="2" charset="-122"/>
              </a:rPr>
              <a:t>哈密顿圈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，其权为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32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125538"/>
            <a:ext cx="698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1628775"/>
            <a:ext cx="3667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563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2" y="1593873"/>
            <a:ext cx="3397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5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807648"/>
              </p:ext>
            </p:extLst>
          </p:nvPr>
        </p:nvGraphicFramePr>
        <p:xfrm>
          <a:off x="3998304" y="2636912"/>
          <a:ext cx="7524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01" name="公式" r:id="rId6" imgW="634680" imgH="228600" progId="Equation.3">
                  <p:embed/>
                </p:oleObj>
              </mc:Choice>
              <mc:Fallback>
                <p:oleObj name="公式" r:id="rId6" imgW="6346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304" y="2636912"/>
                        <a:ext cx="7524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0" name="Object 8"/>
          <p:cNvGraphicFramePr>
            <a:graphicFrameLocks noChangeAspect="1"/>
          </p:cNvGraphicFramePr>
          <p:nvPr/>
        </p:nvGraphicFramePr>
        <p:xfrm>
          <a:off x="1403350" y="3429000"/>
          <a:ext cx="30241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02" name="公式" r:id="rId8" imgW="2501640" imgH="1180800" progId="Equation.3">
                  <p:embed/>
                </p:oleObj>
              </mc:Choice>
              <mc:Fallback>
                <p:oleObj name="公式" r:id="rId8" imgW="2501640" imgH="1180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29000"/>
                        <a:ext cx="3024188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1" name="Object 9"/>
          <p:cNvGraphicFramePr>
            <a:graphicFrameLocks noChangeAspect="1"/>
          </p:cNvGraphicFramePr>
          <p:nvPr/>
        </p:nvGraphicFramePr>
        <p:xfrm>
          <a:off x="5795963" y="3284538"/>
          <a:ext cx="29241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03" name="公式" r:id="rId10" imgW="2108160" imgH="749160" progId="Equation.3">
                  <p:embed/>
                </p:oleObj>
              </mc:Choice>
              <mc:Fallback>
                <p:oleObj name="公式" r:id="rId10" imgW="2108160" imgH="749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284538"/>
                        <a:ext cx="2924175" cy="1038225"/>
                      </a:xfrm>
                      <a:prstGeom prst="rect">
                        <a:avLst/>
                      </a:prstGeom>
                      <a:solidFill>
                        <a:srgbClr val="78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2" name="AutoShape 10"/>
          <p:cNvSpPr>
            <a:spLocks noChangeArrowheads="1"/>
          </p:cNvSpPr>
          <p:nvPr/>
        </p:nvSpPr>
        <p:spPr bwMode="auto">
          <a:xfrm>
            <a:off x="4500563" y="3644900"/>
            <a:ext cx="1008062" cy="215900"/>
          </a:xfrm>
          <a:prstGeom prst="notchedRightArrow">
            <a:avLst>
              <a:gd name="adj1" fmla="val 50000"/>
              <a:gd name="adj2" fmla="val 11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5643" name="Object 11"/>
          <p:cNvGraphicFramePr>
            <a:graphicFrameLocks noChangeAspect="1"/>
          </p:cNvGraphicFramePr>
          <p:nvPr/>
        </p:nvGraphicFramePr>
        <p:xfrm>
          <a:off x="1476375" y="4797425"/>
          <a:ext cx="273685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04" name="Visio" r:id="rId12" imgW="1722501" imgH="1098423" progId="Visio.Drawing.11">
                  <p:embed/>
                </p:oleObj>
              </mc:Choice>
              <mc:Fallback>
                <p:oleObj name="Visio" r:id="rId12" imgW="1722501" imgH="1098423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97425"/>
                        <a:ext cx="273685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4" name="AutoShape 12"/>
          <p:cNvSpPr>
            <a:spLocks noChangeArrowheads="1"/>
          </p:cNvSpPr>
          <p:nvPr/>
        </p:nvSpPr>
        <p:spPr bwMode="auto">
          <a:xfrm>
            <a:off x="5076825" y="5229225"/>
            <a:ext cx="1008063" cy="215900"/>
          </a:xfrm>
          <a:prstGeom prst="notchedRightArrow">
            <a:avLst>
              <a:gd name="adj1" fmla="val 50000"/>
              <a:gd name="adj2" fmla="val 11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5645" name="Object 13"/>
          <p:cNvGraphicFramePr>
            <a:graphicFrameLocks noChangeAspect="1"/>
          </p:cNvGraphicFramePr>
          <p:nvPr/>
        </p:nvGraphicFramePr>
        <p:xfrm>
          <a:off x="6300788" y="4797425"/>
          <a:ext cx="20304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05" name="公式" r:id="rId14" imgW="1193760" imgH="609480" progId="Equation.3">
                  <p:embed/>
                </p:oleObj>
              </mc:Choice>
              <mc:Fallback>
                <p:oleObj name="公式" r:id="rId14" imgW="1193760" imgH="609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797425"/>
                        <a:ext cx="2030412" cy="1035050"/>
                      </a:xfrm>
                      <a:prstGeom prst="rect">
                        <a:avLst/>
                      </a:prstGeom>
                      <a:solidFill>
                        <a:srgbClr val="78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2" grpId="0" animBg="1"/>
      <p:bldP spid="32564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78C-643D-45F7-A116-754FFF1A0D7C}" type="datetime1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8EB8-2D01-49C7-BA3E-3767A3258099}" type="slidenum">
              <a:rPr lang="en-US" altLang="zh-CN"/>
              <a:pPr/>
              <a:t>98</a:t>
            </a:fld>
            <a:r>
              <a:rPr lang="en-US" altLang="zh-CN"/>
              <a:t>/98</a:t>
            </a: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814381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P</a:t>
            </a:r>
            <a:r>
              <a:rPr lang="en-US" altLang="zh-CN" sz="4400" baseline="-25000" dirty="0" smtClean="0">
                <a:solidFill>
                  <a:srgbClr val="FF0000"/>
                </a:solidFill>
              </a:rPr>
              <a:t>173 </a:t>
            </a:r>
            <a:r>
              <a:rPr lang="en-US" altLang="zh-CN" sz="4400" dirty="0" smtClean="0">
                <a:solidFill>
                  <a:srgbClr val="FF0000"/>
                </a:solidFill>
              </a:rPr>
              <a:t>   </a:t>
            </a:r>
            <a:r>
              <a:rPr lang="en-US" altLang="zh-CN" sz="4400" b="0" dirty="0" smtClean="0">
                <a:solidFill>
                  <a:srgbClr val="FF33CC"/>
                </a:solidFill>
              </a:rPr>
              <a:t>9,14</a:t>
            </a:r>
            <a:endParaRPr lang="en-US" altLang="zh-CN" sz="4400" b="0" dirty="0">
              <a:solidFill>
                <a:srgbClr val="FF33CC"/>
              </a:solidFill>
            </a:endParaRPr>
          </a:p>
        </p:txBody>
      </p:sp>
      <p:sp>
        <p:nvSpPr>
          <p:cNvPr id="2" name="动作按钮: 后退或前一项 1">
            <a:hlinkClick r:id="rId2" action="ppaction://hlinksldjump" highlightClick="1"/>
          </p:cNvPr>
          <p:cNvSpPr/>
          <p:nvPr/>
        </p:nvSpPr>
        <p:spPr bwMode="auto">
          <a:xfrm>
            <a:off x="6084168" y="5301208"/>
            <a:ext cx="1224136" cy="720080"/>
          </a:xfrm>
          <a:prstGeom prst="actionButtonBackPrevio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0ba12e13-91ff-4e53-a311-f5343a2b3bdc.md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3100</TotalTime>
  <Words>10225</Words>
  <Application>Microsoft Office PowerPoint</Application>
  <PresentationFormat>全屏显示(4:3)</PresentationFormat>
  <Paragraphs>1088</Paragraphs>
  <Slides>98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98</vt:i4>
      </vt:variant>
    </vt:vector>
  </HeadingPairs>
  <TitlesOfParts>
    <vt:vector size="111" baseType="lpstr">
      <vt:lpstr>黑体</vt:lpstr>
      <vt:lpstr>华文楷体</vt:lpstr>
      <vt:lpstr>楷体_GB2312</vt:lpstr>
      <vt:lpstr>隶书</vt:lpstr>
      <vt:lpstr>宋体</vt:lpstr>
      <vt:lpstr>Symbol</vt:lpstr>
      <vt:lpstr>Times New Roman</vt:lpstr>
      <vt:lpstr>Wingdings</vt:lpstr>
      <vt:lpstr>Notebook</vt:lpstr>
      <vt:lpstr>Visio</vt:lpstr>
      <vt:lpstr>Image</vt:lpstr>
      <vt:lpstr>Equation</vt:lpstr>
      <vt:lpstr>公式</vt:lpstr>
      <vt:lpstr>PowerPoint 演示文稿</vt:lpstr>
      <vt:lpstr>PowerPoint 演示文稿</vt:lpstr>
      <vt:lpstr>主要内容(1)</vt:lpstr>
      <vt:lpstr>主要内容(2)</vt:lpstr>
      <vt:lpstr>哥尼斯堡七桥问题</vt:lpstr>
      <vt:lpstr>Euler图</vt:lpstr>
      <vt:lpstr>Euler图</vt:lpstr>
      <vt:lpstr>Euler图</vt:lpstr>
      <vt:lpstr>例13.1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例13.2</vt:lpstr>
      <vt:lpstr>例13.2</vt:lpstr>
      <vt:lpstr>有向图的欧拉道路、欧拉图</vt:lpstr>
      <vt:lpstr>有向图的欧拉道路、欧拉图</vt:lpstr>
      <vt:lpstr>有向图的欧拉道路、欧拉图</vt:lpstr>
      <vt:lpstr>例13.3</vt:lpstr>
      <vt:lpstr>例13.4</vt:lpstr>
      <vt:lpstr>例13.4</vt:lpstr>
      <vt:lpstr>Fleury算法（构造Euler回路）</vt:lpstr>
      <vt:lpstr>Fleury算法（构造Euler回路）</vt:lpstr>
      <vt:lpstr>Fleury算法（构造Euler回路）</vt:lpstr>
      <vt:lpstr>Fleury算法（构造Euler回路）</vt:lpstr>
      <vt:lpstr>例13.5</vt:lpstr>
      <vt:lpstr>中国邮递员问题</vt:lpstr>
      <vt:lpstr>PowerPoint 演示文稿</vt:lpstr>
      <vt:lpstr>算法</vt:lpstr>
      <vt:lpstr>例13.6</vt:lpstr>
      <vt:lpstr>Euler图的应用</vt:lpstr>
      <vt:lpstr>PowerPoint 演示文稿</vt:lpstr>
      <vt:lpstr>PowerPoint 演示文稿</vt:lpstr>
      <vt:lpstr>PowerPoint 演示文稿</vt:lpstr>
      <vt:lpstr>PowerPoint 演示文稿</vt:lpstr>
      <vt:lpstr>习题</vt:lpstr>
      <vt:lpstr>哈密顿图</vt:lpstr>
      <vt:lpstr>PowerPoint 演示文稿</vt:lpstr>
      <vt:lpstr>PowerPoint 演示文稿</vt:lpstr>
      <vt:lpstr>PowerPoint 演示文稿</vt:lpstr>
      <vt:lpstr>PowerPoint 演示文稿</vt:lpstr>
      <vt:lpstr>例13.7 </vt:lpstr>
      <vt:lpstr>定理13.3</vt:lpstr>
      <vt:lpstr>定理13.3</vt:lpstr>
      <vt:lpstr>注意</vt:lpstr>
      <vt:lpstr>注意</vt:lpstr>
      <vt:lpstr>定理13.4</vt:lpstr>
      <vt:lpstr>定理13.4</vt:lpstr>
      <vt:lpstr>定理13.4</vt:lpstr>
      <vt:lpstr>证明(续1)</vt:lpstr>
      <vt:lpstr>证明(续1)</vt:lpstr>
      <vt:lpstr>证明(续1)</vt:lpstr>
      <vt:lpstr>证明(续1)</vt:lpstr>
      <vt:lpstr>证明(续1)</vt:lpstr>
      <vt:lpstr>证明(续2)</vt:lpstr>
      <vt:lpstr>证明(续2)</vt:lpstr>
      <vt:lpstr>证明(续2)</vt:lpstr>
      <vt:lpstr>证明(续2)</vt:lpstr>
      <vt:lpstr>证明(续3)</vt:lpstr>
      <vt:lpstr>证明(续3)</vt:lpstr>
      <vt:lpstr>证明(续3)</vt:lpstr>
      <vt:lpstr>证明(续3)</vt:lpstr>
      <vt:lpstr>PowerPoint 演示文稿</vt:lpstr>
      <vt:lpstr>PowerPoint 演示文稿</vt:lpstr>
      <vt:lpstr>PowerPoint 演示文稿</vt:lpstr>
      <vt:lpstr>PowerPoint 演示文稿</vt:lpstr>
      <vt:lpstr>例13.9</vt:lpstr>
      <vt:lpstr>PowerPoint 演示文稿</vt:lpstr>
      <vt:lpstr>PowerPoint 演示文稿</vt:lpstr>
      <vt:lpstr>PowerPoint 演示文稿</vt:lpstr>
      <vt:lpstr>图的闭包</vt:lpstr>
      <vt:lpstr>图的闭包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推销商问题(了解)</vt:lpstr>
      <vt:lpstr>推销商问题(了解)</vt:lpstr>
      <vt:lpstr>PowerPoint 演示文稿</vt:lpstr>
      <vt:lpstr>PowerPoint 演示文稿</vt:lpstr>
      <vt:lpstr>PowerPoint 演示文稿</vt:lpstr>
      <vt:lpstr>例13.11 (了解)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</cp:lastModifiedBy>
  <cp:revision>274</cp:revision>
  <dcterms:created xsi:type="dcterms:W3CDTF">2002-08-01T13:37:15Z</dcterms:created>
  <dcterms:modified xsi:type="dcterms:W3CDTF">2018-11-29T03:04:37Z</dcterms:modified>
</cp:coreProperties>
</file>