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5"/>
  </p:notesMasterIdLst>
  <p:sldIdLst>
    <p:sldId id="474" r:id="rId2"/>
    <p:sldId id="457" r:id="rId3"/>
    <p:sldId id="453" r:id="rId4"/>
    <p:sldId id="350" r:id="rId5"/>
    <p:sldId id="378" r:id="rId6"/>
    <p:sldId id="413" r:id="rId7"/>
    <p:sldId id="465" r:id="rId8"/>
    <p:sldId id="379" r:id="rId9"/>
    <p:sldId id="458" r:id="rId10"/>
    <p:sldId id="459" r:id="rId11"/>
    <p:sldId id="380" r:id="rId12"/>
    <p:sldId id="415" r:id="rId13"/>
    <p:sldId id="416" r:id="rId14"/>
    <p:sldId id="414" r:id="rId15"/>
    <p:sldId id="460" r:id="rId16"/>
    <p:sldId id="461" r:id="rId17"/>
    <p:sldId id="417" r:id="rId18"/>
    <p:sldId id="381" r:id="rId19"/>
    <p:sldId id="462" r:id="rId20"/>
    <p:sldId id="463" r:id="rId21"/>
    <p:sldId id="464" r:id="rId22"/>
    <p:sldId id="470" r:id="rId23"/>
    <p:sldId id="469" r:id="rId24"/>
    <p:sldId id="382" r:id="rId25"/>
    <p:sldId id="466" r:id="rId26"/>
    <p:sldId id="471" r:id="rId27"/>
    <p:sldId id="472" r:id="rId28"/>
    <p:sldId id="383" r:id="rId29"/>
    <p:sldId id="418" r:id="rId30"/>
    <p:sldId id="419" r:id="rId31"/>
    <p:sldId id="467" r:id="rId32"/>
    <p:sldId id="384" r:id="rId33"/>
    <p:sldId id="468" r:id="rId34"/>
    <p:sldId id="385" r:id="rId35"/>
    <p:sldId id="420" r:id="rId36"/>
    <p:sldId id="421" r:id="rId37"/>
    <p:sldId id="422" r:id="rId38"/>
    <p:sldId id="386" r:id="rId39"/>
    <p:sldId id="423" r:id="rId40"/>
    <p:sldId id="387" r:id="rId41"/>
    <p:sldId id="424" r:id="rId42"/>
    <p:sldId id="425" r:id="rId43"/>
    <p:sldId id="426" r:id="rId44"/>
    <p:sldId id="427" r:id="rId45"/>
    <p:sldId id="388" r:id="rId46"/>
    <p:sldId id="428" r:id="rId47"/>
    <p:sldId id="429" r:id="rId48"/>
    <p:sldId id="430" r:id="rId49"/>
    <p:sldId id="407" r:id="rId50"/>
    <p:sldId id="431" r:id="rId51"/>
    <p:sldId id="432" r:id="rId52"/>
    <p:sldId id="433" r:id="rId53"/>
    <p:sldId id="408" r:id="rId54"/>
    <p:sldId id="434" r:id="rId55"/>
    <p:sldId id="435" r:id="rId56"/>
    <p:sldId id="436" r:id="rId57"/>
    <p:sldId id="437" r:id="rId58"/>
    <p:sldId id="409" r:id="rId59"/>
    <p:sldId id="438" r:id="rId60"/>
    <p:sldId id="410" r:id="rId61"/>
    <p:sldId id="439" r:id="rId62"/>
    <p:sldId id="440" r:id="rId63"/>
    <p:sldId id="475" r:id="rId64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0000FF"/>
    <a:srgbClr val="0000CC"/>
    <a:srgbClr val="B2B2B2"/>
    <a:srgbClr val="FF00FF"/>
    <a:srgbClr val="FF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4717" autoAdjust="0"/>
  </p:normalViewPr>
  <p:slideViewPr>
    <p:cSldViewPr>
      <p:cViewPr varScale="1">
        <p:scale>
          <a:sx n="67" d="100"/>
          <a:sy n="67" d="100"/>
        </p:scale>
        <p:origin x="-7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1B55F9-7D1A-4E81-95F6-503412B69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68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79BE434-C21A-49F3-9993-351438371BB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8F205C0-C324-4D4B-B147-C03C466A438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719F5-DA68-4AD5-87DD-A435C85E49AE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7B451-AD80-4DBE-8D29-DA5283F2395D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15805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4CB0E-3FE3-4C46-88A5-5057CFAC141D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522B1-89BC-4C78-857A-A4950B8D206C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278707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7800158C-D3AB-4F02-AF9D-7B6154E66777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D51114E2-EBE5-4FCA-8EEC-90A6C7D0AF91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5963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461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5ACA9-7C93-4EEF-8142-DAE8847BD69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E7166-C78D-4684-BBBD-AECCB31D127C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85648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A2CFA9-7EBE-46F8-916B-E40A569F7C84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1585D-EBC6-46CC-BF2F-E4519C591918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22419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6A280-162D-4C04-A8B9-CAFC3FECCC46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C59D2-9B07-4788-9E03-F2E9BEE6459B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70060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04C0D-9C77-4EB9-AEBC-20E09E030E77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F1321-C67D-495C-88E5-5E18723D1996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89254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9A04C-0E25-49B3-8451-E6772051C7BC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7B1C0-C971-46CE-B477-2E96AE66FECC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29871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5716C-AB0F-4AD5-8E3F-09D496A1BCD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AD5D-F8FF-4ED5-B803-C7432C853053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16951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FD7C2-7173-434B-A049-7B9FADAD1A1A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DB613-9843-4741-A36A-7875D0D55FEB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3876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3C2FDB-C029-4D7C-86AF-F029A725396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BBE7B-879A-4EAC-ABEA-A60F6BA2BD0E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66961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429DFCC1-9C2B-4A52-9855-CE8C75DFB583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F945F58D-9D58-4B50-BB8B-1483C008B503}" type="slidenum">
              <a:rPr lang="en-US" altLang="zh-CN"/>
              <a:pPr/>
              <a:t>‹#›</a:t>
            </a:fld>
            <a:r>
              <a:rPr lang="en-US" altLang="zh-CN"/>
              <a:t>/64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2017年12月5日星期二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40645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AA52-27FC-4C6E-9446-8CA50D82CA39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5B9A-997C-4092-ABEE-6766194219BD}" type="slidenum">
              <a:rPr lang="en-US" altLang="zh-CN"/>
              <a:pPr/>
              <a:t>10</a:t>
            </a:fld>
            <a:r>
              <a:rPr lang="en-US" altLang="zh-CN"/>
              <a:t>/64</a:t>
            </a:r>
          </a:p>
        </p:txBody>
      </p:sp>
      <p:sp>
        <p:nvSpPr>
          <p:cNvPr id="256215" name="Rectangle 2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45275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S={a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d}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。在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上定义一个二元运算</a:t>
            </a:r>
            <a:r>
              <a:rPr lang="zh-CN" altLang="en-US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如下表所示：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               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称这种表为</a:t>
            </a:r>
            <a:r>
              <a:rPr lang="zh-CN" altLang="en-US" sz="2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运算表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。从运算表看出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a=a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b=a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a=a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a=a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。当集合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所含元素较少时，用运算表的形式定义运算显得一目了然。 </a:t>
            </a:r>
          </a:p>
        </p:txBody>
      </p:sp>
      <p:graphicFrame>
        <p:nvGraphicFramePr>
          <p:cNvPr id="256228" name="Group 228"/>
          <p:cNvGraphicFramePr>
            <a:graphicFrameLocks noGrp="1"/>
          </p:cNvGraphicFramePr>
          <p:nvPr>
            <p:ph sz="half" idx="2"/>
          </p:nvPr>
        </p:nvGraphicFramePr>
        <p:xfrm>
          <a:off x="3059113" y="2205038"/>
          <a:ext cx="2305050" cy="2286000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5EF4-9CDF-4095-B90C-CF623982E11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97-28CA-4EF7-8C22-4BEC873133D0}" type="slidenum">
              <a:rPr lang="en-US" altLang="zh-CN"/>
              <a:pPr/>
              <a:t>11</a:t>
            </a:fld>
            <a:r>
              <a:rPr lang="en-US" altLang="zh-CN"/>
              <a:t>/64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运算的性质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042988" y="1268413"/>
            <a:ext cx="770572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14-1.2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zh-CN" altLang="en-US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上的二元代数运算，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如果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a, 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封闭的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 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 err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上是可交换的，或称满足交换律。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3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 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 err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上是可结合的，或称满足结合律。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C1E7-0EC5-49D1-A154-876F8D473F25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E1AE-F2F7-422B-B984-71D16FEAFB3A}" type="slidenum">
              <a:rPr lang="en-US" altLang="zh-CN"/>
              <a:pPr/>
              <a:t>12</a:t>
            </a:fld>
            <a:r>
              <a:rPr lang="en-US" altLang="zh-CN"/>
              <a:t>/64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运算的性质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042988" y="1268413"/>
            <a:ext cx="770572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上的二元代数运算，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上是封闭的；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上是可交换的，或称满足</a:t>
            </a: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交换律。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 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c),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上是可结合的，或称满足结合律。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DFBA-FA22-44D5-ABA0-804E650498AA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466-C72E-47DC-A826-A8341A59C6B1}" type="slidenum">
              <a:rPr lang="en-US" altLang="zh-CN"/>
              <a:pPr/>
              <a:t>13</a:t>
            </a:fld>
            <a:r>
              <a:rPr lang="en-US" altLang="zh-CN"/>
              <a:t>/64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运算的性质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1042988" y="1268413"/>
            <a:ext cx="770572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上的二元代数运算，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上是封闭的；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上是可交换的，或称满足交换律。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a, b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c∈S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(b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c),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上是</a:t>
            </a: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可结合的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，或称满足</a:t>
            </a: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a∈S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，满足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是幂等的。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endParaRPr lang="en-US" altLang="zh-CN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5D8-A8CB-4858-B8B6-1E2312A4A76F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BA25-F227-459D-BFC0-3F5ECD9BEF99}" type="slidenum">
              <a:rPr lang="en-US" altLang="zh-CN"/>
              <a:pPr/>
              <a:t>14</a:t>
            </a:fld>
            <a:r>
              <a:rPr lang="en-US" altLang="zh-CN"/>
              <a:t>/64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运算的性质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042988" y="1268413"/>
            <a:ext cx="770572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上的二元代数运算，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上是封闭的；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上是可交换的，或称满足交换律。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 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c∈S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(b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c),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上是可结合的，或称满足结合律。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a∈S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，满足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幂等的。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3"/>
            </a:pPr>
            <a:endParaRPr lang="en-US" altLang="zh-CN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BEE0-EC5B-4D09-B07F-12D06CB3936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ED5-2C5A-48C6-B2E7-96CFE22B405D}" type="slidenum">
              <a:rPr lang="en-US" altLang="zh-CN"/>
              <a:pPr/>
              <a:t>15</a:t>
            </a:fld>
            <a:r>
              <a:rPr lang="en-US" altLang="zh-CN"/>
              <a:t>/64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n∈N}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问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运算封闭否，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呢？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∀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*2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r+s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∈A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（ｒ＋ｓ∈Ｎ）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∴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运算封闭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4∈A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2+4∉A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，∴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运算不封闭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4∈A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2/4∉A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，∴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/&gt;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运算不封闭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431A-775C-455B-94F9-379AAE14420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AB5-6A4E-4D76-B96A-46F081FE4D64}" type="slidenum">
              <a:rPr lang="en-US" altLang="zh-CN"/>
              <a:pPr/>
              <a:t>16</a:t>
            </a:fld>
            <a:r>
              <a:rPr lang="en-US" altLang="zh-CN"/>
              <a:t>/64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A={x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x=2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n∈N}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 问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运算封闭否，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/&gt;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呢？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∀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r+s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∈A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（ｒ＋ｓ∈Ｎ）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运算封闭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4∈A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2+4∉A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运算不封闭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4∈A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2/4∉A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运算不封闭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4044-D83B-42DC-AA44-EBB5BDFDFEB5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429B-D1A5-43FE-B66B-E84706A97C9C}" type="slidenum">
              <a:rPr lang="en-US" altLang="zh-CN"/>
              <a:pPr/>
              <a:t>17</a:t>
            </a:fld>
            <a:r>
              <a:rPr lang="en-US" altLang="zh-CN"/>
              <a:t>/64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28725"/>
            <a:ext cx="7705725" cy="3662363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14-1.3  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上的两个二元运算，对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(b*c)=(a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b)*(a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(b*c)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a=(b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a)*(c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zh-CN" altLang="en-US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上是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分配的。</a:t>
            </a:r>
          </a:p>
          <a:p>
            <a:pPr marL="533400" indent="-533400"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是可换运算，若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(a*b)=a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a*(a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b)=a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，则称运算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满足吸收律。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0327-1FA6-4913-B026-184D25B5D3AC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41DC-56E3-4715-BD37-C65BB681C2B1}" type="slidenum">
              <a:rPr lang="en-US" altLang="zh-CN"/>
              <a:pPr/>
              <a:t>18</a:t>
            </a:fld>
            <a:r>
              <a:rPr lang="en-US" altLang="zh-CN"/>
              <a:t>/64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28725"/>
            <a:ext cx="7705725" cy="3662363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14-1.3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>
                <a:latin typeface="Lucida Sans Unicode"/>
                <a:ea typeface="楷体_GB2312" pitchFamily="49" charset="-122"/>
              </a:rPr>
              <a:t>“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上的两个二元运算，对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(b*c)=(a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b)*(a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c)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(b*c)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a=(b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a)*(c</a:t>
            </a:r>
            <a:r>
              <a:rPr lang="en-US" altLang="zh-CN"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latin typeface="Times New Roman"/>
                <a:ea typeface="楷体_GB2312" pitchFamily="49" charset="-122"/>
              </a:rPr>
              <a:t>·”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zh-CN" altLang="en-US">
                <a:latin typeface="Lucida Sans Unicode"/>
                <a:ea typeface="楷体_GB2312" pitchFamily="49" charset="-122"/>
              </a:rPr>
              <a:t>“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上是可分配的。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是可换运算，若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(a*b)=a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及 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a*(a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b)=a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，则称运算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·”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7019-F6AC-4BE4-8C08-42913E344496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53E0-4E11-443C-987A-95AE153F4F20}" type="slidenum">
              <a:rPr lang="en-US" altLang="zh-CN"/>
              <a:pPr/>
              <a:t>19</a:t>
            </a:fld>
            <a:r>
              <a:rPr lang="en-US" altLang="zh-CN"/>
              <a:t>/64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设运算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分别是实数集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上的最大值和最小值运算，即对任意的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a,b∈R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=max(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=min(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，试判断运算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是否满足分配律和吸收律。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解：对任意的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a,b,c∈R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显然有：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a∨(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b∧c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)∧(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a∨c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a∧(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b∨c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)∨(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又因为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满足交换律，由定义，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之间满足分配律。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同理，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a∨(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a,a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∧(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a∨c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)=a,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之间满足吸收律。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所以，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满足分配律和吸收律。■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FFA-0945-423C-900F-1B2565E8D2AE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754-A11C-4F53-A36C-A982A1E5E643}" type="slidenum">
              <a:rPr lang="en-US" altLang="zh-CN"/>
              <a:pPr/>
              <a:t>2</a:t>
            </a:fld>
            <a:r>
              <a:rPr lang="en-US" altLang="zh-CN"/>
              <a:t>/64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620000" cy="161131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第五部分： 代数结构</a:t>
            </a:r>
          </a:p>
          <a:p>
            <a:pPr algn="ctr">
              <a:buFont typeface="Wingdings" pitchFamily="2" charset="2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14</a:t>
            </a:r>
            <a:r>
              <a:rPr lang="zh-CN" altLang="en-US">
                <a:solidFill>
                  <a:srgbClr val="FF0000"/>
                </a:solidFill>
              </a:rPr>
              <a:t>章 代数系统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1817-61FF-4CC1-B090-3E0FC9C8A1CC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927A-1468-48EC-9B8E-B864B9634CFE}" type="slidenum">
              <a:rPr lang="en-US" altLang="zh-CN"/>
              <a:pPr/>
              <a:t>20</a:t>
            </a:fld>
            <a:r>
              <a:rPr lang="en-US" altLang="zh-CN"/>
              <a:t>/64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设运算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分别是实数集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上的最大值和最小值运算，即对任意的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a,b∈R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a∨b=max(a,b), a∧b=min(a,b)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，试判断运算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是否满足分配律和吸收律。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a,b,c∈R,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显然有：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a∨(b∧c)=(a∨b)∧(a∨c),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a∧(b∨c)=(a∧b)∨(a∧c),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又因为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满足交换律，由定义，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之间满足分配律。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同理，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a∨(a∧c)=a,a∧(a∨c)=a,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之间满足吸收律。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所以，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满足分配律和吸收律。■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A8A-558B-42A0-901E-ED3AF942B1E9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00E4-140C-4A2D-8BC0-4AE454F0E21E}" type="slidenum">
              <a:rPr lang="en-US" altLang="zh-CN"/>
              <a:pPr/>
              <a:t>21</a:t>
            </a:fld>
            <a:r>
              <a:rPr lang="en-US" altLang="zh-CN"/>
              <a:t>/64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3213100"/>
            <a:ext cx="7620000" cy="5857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14.2 </a:t>
            </a:r>
            <a:r>
              <a:rPr lang="zh-CN" altLang="en-US">
                <a:solidFill>
                  <a:srgbClr val="FF0000"/>
                </a:solidFill>
              </a:rPr>
              <a:t>代数系统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18B-57A7-4072-B155-E0CDD7B591C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55F3-5CE7-441F-BCF4-1F1AF4762705}" type="slidenum">
              <a:rPr lang="en-US" altLang="zh-CN"/>
              <a:pPr/>
              <a:t>22</a:t>
            </a:fld>
            <a:r>
              <a:rPr lang="en-US" altLang="zh-CN"/>
              <a:t>/64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是一个非空集合，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分别是定义在</a:t>
            </a:r>
            <a:r>
              <a:rPr lang="en-US" altLang="zh-CN" sz="24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的运算，称集合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所组成的系统称为一个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代数系统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代数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,f</a:t>
            </a:r>
            <a:r>
              <a:rPr lang="en-US" altLang="zh-CN" sz="2400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判断集合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及其上的代数运算是否是代数系统，关键是判断两点：一是集合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非空，二是这些运算关于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是否满足封闭性。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现实世界中有很多代数系统。对于具有相同性质的代数系统，我们没必要分散进行个别研究，而是进行集中研究，这就形成了特定的代数系统。本教材只介绍半群、群、环、域、格、布尔代数等典型的代数系统，其中重点是半群、群、格与布尔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AC0F-E878-446D-AD11-71E429F71D67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D296-312F-4AE8-AB34-5B4617535F6C}" type="slidenum">
              <a:rPr lang="en-US" altLang="zh-CN"/>
              <a:pPr/>
              <a:t>23</a:t>
            </a:fld>
            <a:r>
              <a:rPr lang="en-US" altLang="zh-CN"/>
              <a:t>/64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是一个非空集合，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分别是定义在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上的运算，称集合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所组成的系统称为一个代数系统，简称代数，记为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判断集合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及其上的代数运算是否是代数系统，关键是判断两点：一是集合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非空，二是这些运算关于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是否满足封闭性。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现实世界中有很多代数系统。对于具有相同性质的代数系统，我们没必要分散进行个别研究，而是进行集中研究，这就形成了特定的代数系统。本教材只介绍半群、群、环、域、格、布尔代数等典型的代数系统，其中重点是半群、群、格与布尔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FBA-B322-4535-AC16-1AD26507BE5A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BC2B-C8D1-44FC-A4C7-B9C5F4EBC15B}" type="slidenum">
              <a:rPr lang="en-US" altLang="zh-CN"/>
              <a:pPr/>
              <a:t>24</a:t>
            </a:fld>
            <a:r>
              <a:rPr lang="en-US" altLang="zh-CN"/>
              <a:t>/64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是一个非空集合，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分别是定义在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上的运算，称集合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所组成的系统称为一个代数系统，简称代数，记为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判断集合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及其上的代数运算是否是代数系统，关键是判断两点：一是集合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非空，二是这些运算关于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是否满足封闭性。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实世界中有很多代数系统。对于具有相同性质的代数系统，我们没必要分散进行个别研究，而是进行集中研究，这就形成了特定的代数系统。本教材只介绍半群、群、环、域、格、布尔代数等典型的代数系统，其中重点是半群、群、格与布尔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15-E0BC-479B-BB30-12F34C73E3B4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EFB9-3CF7-4ABB-9E4D-59B953FDE0A0}" type="slidenum">
              <a:rPr lang="en-US" altLang="zh-CN"/>
              <a:pPr/>
              <a:t>25</a:t>
            </a:fld>
            <a:r>
              <a:rPr lang="en-US" altLang="zh-CN"/>
              <a:t>/64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1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常见的代数系统如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&lt;Q,+, ×&gt;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&lt;2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等等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有理数</a:t>
            </a:r>
            <a:r>
              <a:rPr lang="zh-CN" alt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如果设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是全体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阶满秩阵构成的集合，那么， 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与矩阵乘法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构成代数系统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。另外，同一个集合与不同的运算构成不同的代数系统。例如，在整数集上既可定义运算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，也可定义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，还可以定义运算</a:t>
            </a:r>
            <a:r>
              <a:rPr lang="zh-CN" altLang="en-US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en-US" altLang="zh-CN" sz="2400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即求两个数中的最大值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，相应的代数系统可以表示为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&lt;Z,×&gt;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Z,max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在同一个代数系统中，有一些特殊元素与所定义的运算紧密相关，在系统结构中起着重要的作用，这些元素被称为特异元。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97D3-7A60-4943-A720-1CD3E25AC69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0447-4FFF-415B-828E-FEE7DD9E78F5}" type="slidenum">
              <a:rPr lang="en-US" altLang="zh-CN"/>
              <a:pPr/>
              <a:t>26</a:t>
            </a:fld>
            <a:r>
              <a:rPr lang="en-US" altLang="zh-CN"/>
              <a:t>/64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1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常见的代数系统如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&lt;Q,+, ×&gt;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&lt;2</a:t>
            </a:r>
            <a:r>
              <a:rPr lang="en-US" altLang="zh-CN" sz="2400" baseline="30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等等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                    </a:t>
            </a:r>
            <a:r>
              <a:rPr lang="en-US" altLang="zh-CN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有理数集合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如果设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是全体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阶满秩阵构成的集合，那么， 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与矩阵乘法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构成代数系统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。另外，同一个集合与不同的运算构成不同的代数系统。例如，在整数集上既可定义运算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，也可定义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，还可以定义运算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即求两个数中的最大值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，相应的代数系统可以表示为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&lt;Z,×&gt;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Z,max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在同一个代数系统中，有一些特殊元素与所定义的运算紧密相关，在系统结构中起着重要的作用，这些元素被称为特异元。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B5D7-CE53-456D-885E-EC4ED9F7EBA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936-C722-4FE3-8C04-3A2CDB64A72E}" type="slidenum">
              <a:rPr lang="en-US" altLang="zh-CN"/>
              <a:pPr/>
              <a:t>27</a:t>
            </a:fld>
            <a:r>
              <a:rPr lang="en-US" altLang="zh-CN"/>
              <a:t>/64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9672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常见的代数系统如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&lt;Q,+, ×&gt;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&lt;2</a:t>
            </a:r>
            <a:r>
              <a:rPr lang="en-US" altLang="zh-CN" sz="2400" baseline="30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等等。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如果设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是全体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阶满秩阵构成的集合，那么，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与矩阵乘法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构成代数系统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。另外，同一个集合与不同的运算构成不同的代数系统。例如，在整数集上既可定义运算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，也可定义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，还可以定义运算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即求两个数中的最大值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，相应的代数系统可以表示为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&lt;Z,×&gt;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Z,max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在同一个代数系统中，有一些特殊元素与所定义的运算紧密相关，在系统结构中起着重要的作用，这些元素被称为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特异元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1CDE-CD42-4BBF-8A32-DE17BDD0F09E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B9E-9D67-4D5B-91FD-1E7B5EF67CD8}" type="slidenum">
              <a:rPr lang="en-US" altLang="zh-CN"/>
              <a:pPr/>
              <a:t>28</a:t>
            </a:fld>
            <a:r>
              <a:rPr lang="en-US" altLang="zh-CN"/>
              <a:t>/64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704138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14-2.2 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上的二元运算，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&lt;S,*&gt;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是一个代数系统，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，使得对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，都有：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a*e=e*a=a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则称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代数系统）的</a:t>
            </a:r>
            <a:r>
              <a:rPr lang="zh-CN" altLang="en-US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单位元或幺元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zh-CN" altLang="en-US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，都有：        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的零元；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a∈S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，满足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代数系统）的一个幂等元。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851D-E168-4A56-8BE9-B167B90B925F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0B16-095D-443F-BA30-D47AA71BCD22}" type="slidenum">
              <a:rPr lang="en-US" altLang="zh-CN"/>
              <a:pPr/>
              <a:t>29</a:t>
            </a:fld>
            <a:r>
              <a:rPr lang="en-US" altLang="zh-CN"/>
              <a:t>/64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704138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14-2.2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dirty="0">
                <a:latin typeface="Lucida Sans Unicode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dirty="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上的二元运算，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&lt;S,*&gt;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是一个代数系统，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，使得对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，都有：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a*e=e*a=a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代数系统）的单位元或幺元；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zh-CN" altLang="en-US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都有：   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代数系统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零元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a∈S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，满足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代数系统）的一个幂等元。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E0AC-B5C3-4215-8A1F-EF96FC0E5A85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6BBA-8EC0-4FE4-8ED6-AAF3F096955A}" type="slidenum">
              <a:rPr lang="en-US" altLang="zh-CN"/>
              <a:pPr/>
              <a:t>3</a:t>
            </a:fld>
            <a:r>
              <a:rPr lang="en-US" altLang="zh-CN" dirty="0"/>
              <a:t>/64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29488" cy="531813"/>
          </a:xfrm>
        </p:spPr>
        <p:txBody>
          <a:bodyPr/>
          <a:lstStyle/>
          <a:p>
            <a:r>
              <a:rPr lang="zh-CN" altLang="en-US" sz="3600"/>
              <a:t>引言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8137525" cy="5354149"/>
          </a:xfrm>
          <a:noFill/>
        </p:spPr>
        <p:txBody>
          <a:bodyPr/>
          <a:lstStyle/>
          <a:p>
            <a:pPr marL="533400" indent="-5334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19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世纪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年代，在寻找五次方程求解方法的过程中，法国青年数学家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伽罗瓦提出了群的概念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，证明了高于四次的一般代数方程的不可解性，而且还建立了具体数字系统的代数方程可用根号求解的判别准则，并举出了不能用根号求解的数字系数代数方程的实例。这样，伽罗瓦就彻底地解决了这个在长达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200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多年的时间使不少数学家伤透脑筋的问题。但是，当时他的思想不被人理解和接受，直到他去世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38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年后，他的超越时代的天才思想才逐步被人们所承认。之所以说伽罗瓦是超越时代的天才，不仅仅是因为他在方程求解上的贡献，还因为他所发现的结果，他的奇特思想和巧妙方法，发展成为一门新学科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----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抽象代数学。因此，伽罗瓦作为抽象代数（即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近代数学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）的创始人是当之无愧的。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8A9-AC63-483B-845E-BD87B4B30834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A718-D757-413E-92F8-92E64E2FAC7A}" type="slidenum">
              <a:rPr lang="en-US" altLang="zh-CN"/>
              <a:pPr/>
              <a:t>30</a:t>
            </a:fld>
            <a:r>
              <a:rPr lang="en-US" altLang="zh-CN"/>
              <a:t>/64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704138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14-2.2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>
                <a:latin typeface="Lucida Sans Unicode"/>
                <a:ea typeface="楷体_GB2312" pitchFamily="49" charset="-122"/>
              </a:rPr>
              <a:t>“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上的二元运算，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&lt;S,*&gt;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是一个代数系统，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，使得对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a*e=e*a=a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代数系统）的单位元或幺元；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u="sng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zh-CN" altLang="en-US" u="sng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u="sng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u="sng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，都有：     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代数系统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的零元；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a∈S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，满足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代数系统）的一个</a:t>
            </a:r>
            <a:r>
              <a:rPr lang="zh-CN" altLang="en-US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幂等元。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CD6-821A-4513-89FD-F9BC3D90C6E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C67-E2BA-42F8-A706-D273C684ADF7}" type="slidenum">
              <a:rPr lang="en-US" altLang="zh-CN"/>
              <a:pPr/>
              <a:t>31</a:t>
            </a:fld>
            <a:r>
              <a:rPr lang="en-US" altLang="zh-CN"/>
              <a:t>/64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2146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例：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〈2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∪，∩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对运算∪，∅是单位元，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是零元，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对运算∩，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是单位元，∅是零元。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〈N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+〉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有单位元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，无零元。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endParaRPr lang="en-US" altLang="zh-CN" sz="2400" dirty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154A-1427-4D99-AEAF-807472A478BA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56D7-FAD7-456A-82C7-6FB021DE987C}" type="slidenum">
              <a:rPr lang="en-US" altLang="zh-CN"/>
              <a:pPr/>
              <a:t>32</a:t>
            </a:fld>
            <a:r>
              <a:rPr lang="en-US" altLang="zh-CN"/>
              <a:t>/64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66813"/>
            <a:ext cx="7848600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14-2.3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上的二元运算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,〈S,*〉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是一个代数系统，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的幺元，若对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，使得：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a*b=b*a=e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逆元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也称为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可逆的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b=a</a:t>
            </a:r>
            <a:r>
              <a:rPr lang="en-US" altLang="zh-CN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同样，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也为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的逆元，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也称为可逆的，记为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aseline="300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在一个代数系统中，并不是每个元都是可逆的。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5E9-689F-4190-9245-81391405AE07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254B-7C04-48A2-8B48-27FDB85AAC2E}" type="slidenum">
              <a:rPr lang="en-US" altLang="zh-CN"/>
              <a:pPr/>
              <a:t>33</a:t>
            </a:fld>
            <a:r>
              <a:rPr lang="en-US" altLang="zh-CN"/>
              <a:t>/64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）在代数系统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中，每个元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dirty="0" err="1">
                <a:solidFill>
                  <a:srgbClr val="0000FF"/>
                </a:solidFill>
              </a:rPr>
              <a:t>∈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的逆元是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）在代数系统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中，由于单位元是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阶单位阵，因此，元素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dirty="0" err="1">
                <a:solidFill>
                  <a:srgbClr val="0000FF"/>
                </a:solidFill>
              </a:rPr>
              <a:t>∈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）对于代数系统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dirty="0">
                <a:solidFill>
                  <a:srgbClr val="0000FF"/>
                </a:solidFill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而言，除了幺元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以自身为逆元外，其它元素均无逆元。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29F6-8E37-4453-9B57-E863A8298B2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B76-3B45-4B88-9C77-D02A4875782A}" type="slidenum">
              <a:rPr lang="en-US" altLang="zh-CN"/>
              <a:pPr/>
              <a:t>34</a:t>
            </a:fld>
            <a:r>
              <a:rPr lang="en-US" altLang="zh-CN"/>
              <a:t>/64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特异元的性质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971550" y="1052513"/>
            <a:ext cx="78486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  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代数系统：</a:t>
            </a:r>
            <a:b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存在幺元，则该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幺元唯一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存在零元，则该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零元唯一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满足结合律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即幺元存在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存在逆元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则该逆元唯一。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证明：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）（反证法）设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含有幺元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，根据定义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，因此，幺元是唯一的。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S,*〉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的幺元，元素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有两个逆元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*e= 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 (a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*a)*a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。因此，逆元也是唯一的。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B305-55C3-4B72-87A6-94578ADDDF16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87B-CCBA-403E-A5FA-2F88CF8CD8E4}" type="slidenum">
              <a:rPr lang="en-US" altLang="zh-CN"/>
              <a:pPr/>
              <a:t>35</a:t>
            </a:fld>
            <a:r>
              <a:rPr lang="en-US" altLang="zh-CN"/>
              <a:t>/64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特异元的性质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代数系统：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存在幺元，则该幺元唯一；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存在零元，则该零元唯一； 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u="sng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满足结合律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的幺元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u="sng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即幺元存在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存在逆元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则该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逆元唯一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）（反证法）设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含有幺元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，根据定义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，因此，幺元是唯一的。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S,*〉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的幺元，元素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有两个逆元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*e= 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 (a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*a)*a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。因此，逆元也是唯一的。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1855-2BD5-4B73-9A6B-5FDB779032BA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FD7-8AF0-449E-B733-4E77DD096AE0}" type="slidenum">
              <a:rPr lang="en-US" altLang="zh-CN"/>
              <a:pPr/>
              <a:t>36</a:t>
            </a:fld>
            <a:r>
              <a:rPr lang="en-US" altLang="zh-CN"/>
              <a:t>/64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特异元的性质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代数系统：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存在幺元，则该幺元唯一；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存在零元，则该零元唯一； 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u="sng">
                <a:latin typeface="楷体_GB2312" pitchFamily="49" charset="-122"/>
                <a:ea typeface="楷体_GB2312" pitchFamily="49" charset="-122"/>
              </a:rPr>
              <a:t>满足结合律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的幺元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u="sng">
                <a:latin typeface="楷体_GB2312" pitchFamily="49" charset="-122"/>
                <a:ea typeface="楷体_GB2312" pitchFamily="49" charset="-122"/>
              </a:rPr>
              <a:t>即幺元存在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存在逆元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则该逆元唯一。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反证法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含有幺元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，根据定义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，因此，幺元是唯一的。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S,*〉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的幺元，元素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有两个逆元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*e= 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 (a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*a)*a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=e*a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。因此，逆元也是唯一的。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F46-D7CD-4FEE-B5EC-FE1C83BA7913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32-9D3D-4837-8C65-8E57620EB767}" type="slidenum">
              <a:rPr lang="en-US" altLang="zh-CN"/>
              <a:pPr/>
              <a:t>37</a:t>
            </a:fld>
            <a:r>
              <a:rPr lang="en-US" altLang="zh-CN"/>
              <a:t>/64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特异元的性质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14-2.1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代数系统：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存在幺元，则该幺元唯一；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存在零元，则该零元唯一； 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满足结合律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的幺元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即幺元存在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存在逆元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则该逆元唯一。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）（反证法）设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〈S,*〉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含有幺元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，根据定义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*e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，因此，幺元是唯一的。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en-US" altLang="zh-CN" sz="2800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S,*〉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的幺元，元素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有两个逆元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*e= 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a*a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 (a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*a)*a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=e*a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。因此，逆元也是唯一的。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D6F3-2065-4F1D-9950-E5C6F87C3C9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26F4-AF26-4B9A-B2C2-11EBFD7B8375}" type="slidenum">
              <a:rPr lang="en-US" altLang="zh-CN"/>
              <a:pPr/>
              <a:t>38</a:t>
            </a:fld>
            <a:r>
              <a:rPr lang="en-US" altLang="zh-CN"/>
              <a:t>/64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2" charset="-122"/>
              </a:rPr>
              <a:t>半群与含幺半群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半群与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含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幺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是最简单的代数系统之一，它在时序线路、形式语言理论、自动机理论中均有很广泛的应用。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一般地，我们把只含一个二元运算的代数系统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&lt;S,*&gt;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称为二元代数或广群。半群是二元代数中最简单的代数系统。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ACC7-BE32-4076-BE1E-D46869C7D54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B16D-57F5-4303-BBC2-002E53C5FCF5}" type="slidenum">
              <a:rPr lang="en-US" altLang="zh-CN"/>
              <a:pPr/>
              <a:t>39</a:t>
            </a:fld>
            <a:r>
              <a:rPr lang="en-US" altLang="zh-CN"/>
              <a:t>/64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2" charset="-122"/>
              </a:rPr>
              <a:t>半群与含幺半群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半群与含么半群是最简单的代数系统之一，它在时序线路、形式语言理论、自动机理论中均有很广泛的应用。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一般地，我们把只含一个二元运算的代数系统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&lt;S,*&gt;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二元代数或广群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。半群是二元代数中最简单的代数系统。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6CE-E0EC-49AF-83B9-436B02D67F07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812-3EB0-4F35-A819-6446D7817B37}" type="slidenum">
              <a:rPr lang="en-US" altLang="zh-CN"/>
              <a:pPr/>
              <a:t>4</a:t>
            </a:fld>
            <a:r>
              <a:rPr lang="en-US" altLang="zh-CN"/>
              <a:t>/64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620000" cy="212407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二元运算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代数系统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特异元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半群与含幺半群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D446-3E9A-4CDB-B721-C059A681CEE6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78A-FE42-4C44-96D8-F3023F5DCB08}" type="slidenum">
              <a:rPr lang="en-US" altLang="zh-CN"/>
              <a:pPr/>
              <a:t>40</a:t>
            </a:fld>
            <a:r>
              <a:rPr lang="en-US" altLang="zh-CN"/>
              <a:t>/64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42988" y="908050"/>
            <a:ext cx="770413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14-2.4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是一个二元代数系统：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8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封闭的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是广群，且</a:t>
            </a:r>
            <a:r>
              <a:rPr lang="zh-CN" altLang="en-US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是可结合的运算，则称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为半群； 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是半群，且存在幺元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，则称此半群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是含幺半群，常记为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是含幺半群，且每个元素都有逆元，则称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为群。（闭、结、逆、幺）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1C34-22CF-4A9F-9CDA-A54538D287F9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A9A7-2A6C-49F8-8DB6-50E1DD46356F}" type="slidenum">
              <a:rPr lang="en-US" altLang="zh-CN"/>
              <a:pPr/>
              <a:t>41</a:t>
            </a:fld>
            <a:r>
              <a:rPr lang="en-US" altLang="zh-CN"/>
              <a:t>/64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042988" y="908050"/>
            <a:ext cx="770413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14-2.4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是一个二元代数系统：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是封闭的，称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为广群；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是广群，且</a:t>
            </a:r>
            <a:r>
              <a:rPr lang="zh-CN" altLang="en-US" sz="28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可结合的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运算，则称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是半群，且存在幺元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，则称此半群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是含幺半群，常记为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是含幺半群，且每个元素都有逆元，则称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为群。（闭、结、逆、幺）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4766-15FA-4E1B-9247-A9F02711E11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8DC-EDDF-459F-BC3D-E71070F0F57A}" type="slidenum">
              <a:rPr lang="en-US" altLang="zh-CN"/>
              <a:pPr/>
              <a:t>42</a:t>
            </a:fld>
            <a:r>
              <a:rPr lang="en-US" altLang="zh-CN"/>
              <a:t>/64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042988" y="908050"/>
            <a:ext cx="770413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14-2.4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是一个二元代数系统：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是封闭的，称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为广群；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是广群，且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是可结合的运算，则称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为半群；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是半群，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存在幺元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，则称此半群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，常记为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是含幺半群，且每个元素都有逆元，则称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为群。（闭、结、逆、幺）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7D6-5D45-4A35-9781-BBA0B3A41F2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18FB-A515-4D2F-A5ED-49C73D0FE59C}" type="slidenum">
              <a:rPr lang="en-US" altLang="zh-CN"/>
              <a:pPr/>
              <a:t>43</a:t>
            </a:fld>
            <a:r>
              <a:rPr lang="en-US" altLang="zh-CN"/>
              <a:t>/64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042988" y="908050"/>
            <a:ext cx="770413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14-2.4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是一个二元代数系统：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是封闭的，称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为广群；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是广群，且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是可结合的运算，则称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为半群； 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是半群，且存在幺元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，则称此半群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是含幺半群，常记为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元素都有逆元，则称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闭、结、逆、幺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533400" indent="-5334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4320-9AB1-4AA3-867C-F7938274176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F02E-B02E-47F9-A7B7-5360058D38B5}" type="slidenum">
              <a:rPr lang="en-US" altLang="zh-CN"/>
              <a:pPr/>
              <a:t>44</a:t>
            </a:fld>
            <a:r>
              <a:rPr lang="en-US" altLang="zh-CN"/>
              <a:t>/64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042988" y="908050"/>
            <a:ext cx="770413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14-2.4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是一个二元代数系统：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是封闭的，称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为广群；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是广群，且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是可结合的运算，则称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为半群； 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是半群，且存在幺元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，则称此半群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是含幺半群，常记为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40000"/>
              </a:lnSpc>
              <a:buClr>
                <a:srgbClr val="FF00FF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是含幺半群，且每个元素都有逆元，则称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，*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为群。（闭、结、逆、幺）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含幺半群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广群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01CE-AA73-443F-8D93-6E0F1631B1E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B345-0336-4478-98EB-7D6F28EA53A3}" type="slidenum">
              <a:rPr lang="en-US" altLang="zh-CN"/>
              <a:pPr/>
              <a:t>45</a:t>
            </a:fld>
            <a:r>
              <a:rPr lang="en-US" altLang="zh-CN"/>
              <a:t>/64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116013" y="1052513"/>
            <a:ext cx="7848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1042988" y="1196975"/>
            <a:ext cx="77771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0,1,2,</a:t>
            </a:r>
            <a:r>
              <a:rPr lang="en-US" altLang="zh-CN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,n-1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｝，定义</a:t>
            </a:r>
            <a:r>
              <a:rPr lang="en-US" altLang="zh-CN" b="1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y(mod n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)(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即为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的余数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。证明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是含么半群。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）封闭性：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y(mod n)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0≤k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，所以封闭性成立；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）结合律：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x,y,z∈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y+z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(mod   n)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，所以结合律成立。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）单位元：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0+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是单位元。故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7F86-8672-4B0A-9B78-1E5856A272E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1D6-E62F-4DD2-8190-141385F47372}" type="slidenum">
              <a:rPr lang="en-US" altLang="zh-CN"/>
              <a:pPr/>
              <a:t>46</a:t>
            </a:fld>
            <a:r>
              <a:rPr lang="en-US" altLang="zh-CN"/>
              <a:t>/64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042988" y="1196975"/>
            <a:ext cx="77771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u="sng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0,1,2,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,n-1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｝，定义</a:t>
            </a:r>
            <a:r>
              <a:rPr lang="en-US" altLang="zh-CN" b="1" u="sng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y(mod n)(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即为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的余数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。证明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是含么半群。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封闭性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y(mod n)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0≤k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k∈</a:t>
            </a:r>
            <a:r>
              <a:rPr lang="en-US" altLang="zh-CN" b="1" u="sng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，所以封闭性成立；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）结合律：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x,y,z∈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y+z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(mod   n)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，所以结合律成立。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）单位元：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</a:t>
            </a:r>
            <a:r>
              <a:rPr lang="en-US" altLang="zh-CN" b="1" u="sng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0+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是单位元。故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是含么半群。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A862-A280-4E3F-B8CA-56F49AFB464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11E0-3419-4DA2-B7E2-7944F236C281}" type="slidenum">
              <a:rPr lang="en-US" altLang="zh-CN"/>
              <a:pPr/>
              <a:t>47</a:t>
            </a:fld>
            <a:r>
              <a:rPr lang="en-US" altLang="zh-CN"/>
              <a:t>/64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042988" y="1196975"/>
            <a:ext cx="77771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0,1,2,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｝，定义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y(mod n)(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即为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的余数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。证明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是含么半群。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封闭性：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y(mod n)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0≤k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，所以封闭性成立；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x,y,z∈</a:t>
            </a:r>
            <a:r>
              <a:rPr lang="en-US" altLang="zh-CN" b="1" u="sng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y)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y+z(mod   n)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(y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z)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，所以结合律成立。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）单位元：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</a:t>
            </a:r>
            <a:r>
              <a:rPr lang="en-US" altLang="zh-CN" b="1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0+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是单位元。故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是含么半群。</a:t>
            </a:r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133A-2736-4F17-98F6-76E3464FE59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A3A5-7FBD-4F31-B783-ED5DDAB572B9}" type="slidenum">
              <a:rPr lang="en-US" altLang="zh-CN"/>
              <a:pPr/>
              <a:t>48</a:t>
            </a:fld>
            <a:r>
              <a:rPr lang="en-US" altLang="zh-CN"/>
              <a:t>/64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042988" y="1196975"/>
            <a:ext cx="77771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0,1,2,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｝，定义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y(mod n)(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即为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的余数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。证明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是含么半群。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封闭性：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y(mod n)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0≤k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，所以封闭性成立；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结合律：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x,y,z∈</a:t>
            </a:r>
            <a:r>
              <a:rPr lang="en-US" altLang="zh-CN" b="1" u="sng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y+z(mod   n)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，所以结合律成立。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单位元（幺元）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x∈</a:t>
            </a:r>
            <a:r>
              <a:rPr lang="en-US" altLang="zh-CN" b="1" u="sng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0+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x+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是单位元。故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u="sng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，＋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是含么半群。</a:t>
            </a:r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58D3-37E1-4582-80BA-88FDB47D395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C19B-2F7C-409A-A8E1-EE533BDEBE59}" type="slidenum">
              <a:rPr lang="en-US" altLang="zh-CN"/>
              <a:pPr/>
              <a:t>49</a:t>
            </a:fld>
            <a:r>
              <a:rPr lang="en-US" altLang="zh-CN"/>
              <a:t>/64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1042988" y="1052513"/>
            <a:ext cx="77057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，令集合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={x|(x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Z)∧(x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k)}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是一个普通的加法运算，试判断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30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是否是一个半群？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显然二元运算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是可结合的；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2)①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(k+k)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(k+k)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，故运算</a:t>
            </a:r>
            <a:r>
              <a:rPr lang="zh-CN" altLang="en-US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上不是封闭的；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  ② 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(x+y)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，所以运算</a:t>
            </a:r>
            <a:r>
              <a:rPr lang="zh-CN" altLang="en-US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知：当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不是半群；当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361-BC44-4114-87B6-FAFA553B708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AE5-B169-45BF-B8CA-2AC202B0E36C}" type="slidenum">
              <a:rPr lang="en-US" altLang="zh-CN"/>
              <a:pPr/>
              <a:t>5</a:t>
            </a:fld>
            <a:r>
              <a:rPr lang="en-US" altLang="zh-CN"/>
              <a:t>/64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代数系统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代数系统又称为代数结构，群、环、域、格和布尔代数是典型的系统。代数系统理论对于可计算模型研究、抽象数据结构、形式语言理论、程序设计语言语义分析等许多方面产生的影响是深远的。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代数系统理论提供了对各种表面上不同的实际问题高度抽象的途径，使人们更能把握住事物的本质，进行形式化的研究，又反过来指导实践的深入。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2F74-31C1-485E-BC56-10145BA4C62D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383E-E9F2-4C14-90CC-BD77C36E35B1}" type="slidenum">
              <a:rPr lang="en-US" altLang="zh-CN"/>
              <a:pPr/>
              <a:t>50</a:t>
            </a:fld>
            <a:r>
              <a:rPr lang="en-US" altLang="zh-CN"/>
              <a:t>/64</a:t>
            </a:r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042988" y="1052513"/>
            <a:ext cx="77057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，令集合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={x|(x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Z)∧(x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k)}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是一个普通的加法运算，试判断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是否是一个半群？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显然二元运算</a:t>
            </a:r>
            <a:r>
              <a:rPr lang="zh-CN" altLang="en-US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是可结合的；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2)①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(k+k)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(k+k)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，故运算</a:t>
            </a:r>
            <a:r>
              <a:rPr lang="zh-CN" altLang="en-US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上不是封闭的；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  ② 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(x+y)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，所以运算</a:t>
            </a:r>
            <a:r>
              <a:rPr lang="zh-CN" altLang="en-US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知：当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不是半群；当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&lt;S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5DDE-B63C-4DF3-ACCE-8D8E8AE85D09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F87E-9C8F-4A41-836C-1DAB62D937E3}" type="slidenum">
              <a:rPr lang="en-US" altLang="zh-CN"/>
              <a:pPr/>
              <a:t>51</a:t>
            </a:fld>
            <a:r>
              <a:rPr lang="en-US" altLang="zh-CN"/>
              <a:t>/64</a:t>
            </a:r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1042988" y="1052513"/>
            <a:ext cx="77057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，令集合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={x|(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)∧(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)}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是一个普通的加法运算，试判断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30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是否是一个半群？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显然二元运算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是可结合的；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k+k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k+k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，故运算</a:t>
            </a:r>
            <a:r>
              <a:rPr lang="zh-CN" altLang="en-US" b="1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上不是封闭的；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 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，所以运算</a:t>
            </a:r>
            <a:r>
              <a:rPr lang="zh-CN" altLang="en-US" b="1" dirty="0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知：当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不是半群；当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2DBB-F17A-4748-85B6-EEE04544B1B8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F377-EFE6-403F-BD98-C84F5C5F1A4F}" type="slidenum">
              <a:rPr lang="en-US" altLang="zh-CN"/>
              <a:pPr/>
              <a:t>52</a:t>
            </a:fld>
            <a:r>
              <a:rPr lang="en-US" altLang="zh-CN"/>
              <a:t>/64</a:t>
            </a:r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1042988" y="1052513"/>
            <a:ext cx="77057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，令集合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={x|(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)∧(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)}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是一个普通的加法运算，试判断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30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是否是一个半群？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显然二元运算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是可结合的；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k+k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k+k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，故运算</a:t>
            </a:r>
            <a:r>
              <a:rPr lang="zh-CN" altLang="en-US" b="1" dirty="0"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上不是封闭的；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若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，则对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，所以运算</a:t>
            </a:r>
            <a:r>
              <a:rPr lang="zh-CN" altLang="en-US" b="1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CC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知：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不是半群；当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678D-9985-40C1-A7BF-93EC6AF5C74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DFA2-19F8-4A96-B935-4BB7EC0B51C4}" type="slidenum">
              <a:rPr lang="en-US" altLang="zh-CN"/>
              <a:pPr/>
              <a:t>53</a:t>
            </a:fld>
            <a:r>
              <a:rPr lang="en-US" altLang="zh-CN"/>
              <a:t>/64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116013" y="1628775"/>
            <a:ext cx="7632700" cy="39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&lt;Z,+&gt;,&lt;N,+&gt;,&lt;R,+&gt;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 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是单位元，也是唯一的幂等元，但没有零元。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&lt;Z,×&gt;,&lt;N,×&gt;,&lt;R,×&gt;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是单位元，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是零元，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都是幂等元。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是半群，但不是含么半群；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无幂等元和零元。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eriod" startAt="4"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是含么半群，其幺元为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,-&gt;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运算不封闭，不是代数系统，也就不是半群；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5C76-0EFF-4D5B-B662-5A2B13B1D644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E69-66BB-4B76-9C8D-9590BA2A51D4}" type="slidenum">
              <a:rPr lang="en-US" altLang="zh-CN"/>
              <a:pPr/>
              <a:t>54</a:t>
            </a:fld>
            <a:r>
              <a:rPr lang="en-US" altLang="zh-CN"/>
              <a:t>/64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116013" y="1628775"/>
            <a:ext cx="7632700" cy="39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&lt;Z,+&gt;,&lt;N,+&gt;,&lt;R,+&gt;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 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是单位元，也是唯一的幂等元，但没有零元。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&lt;Z,×&gt;,&lt;N,×&gt;,&lt;R,×&gt;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是单位元，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是零元，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都是幂等元。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是半群，但不是含么半群；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无幂等元和零元。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eriod" startAt="4"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是含么半群，其幺元为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,-&gt;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不是代数系统，也就不是半群；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C2A-46A1-46D8-AEB5-1543667A02A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DC90-2D95-4D03-A7B4-0C3E425FE874}" type="slidenum">
              <a:rPr lang="en-US" altLang="zh-CN"/>
              <a:pPr/>
              <a:t>55</a:t>
            </a:fld>
            <a:r>
              <a:rPr lang="en-US" altLang="zh-CN"/>
              <a:t>/64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116013" y="1628775"/>
            <a:ext cx="7632700" cy="39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&lt;Z,+&gt;,&lt;N,+&gt;,&lt;R,+&gt;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 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是单位元，也是唯一的幂等元，但没有零元。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&lt;Z,×&gt;,&lt;N,×&gt;,&lt;R,×&gt;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是单位元，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是零元，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都是幂等元。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是半群，但不是含么半群；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无幂等元和零元。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eriod" startAt="4"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是含么半群，其幺元为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,-&gt;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代数系统，也就不是半群；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FDC6-A182-41FD-9E50-ED74FD73C4E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168D-0D11-4574-ABAE-8553795F6433}" type="slidenum">
              <a:rPr lang="en-US" altLang="zh-CN"/>
              <a:pPr/>
              <a:t>56</a:t>
            </a:fld>
            <a:r>
              <a:rPr lang="en-US" altLang="zh-CN"/>
              <a:t>/64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1116013" y="1628775"/>
            <a:ext cx="7632700" cy="39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&lt;Z,+&gt;,&lt;N,+&gt;,&lt;R,+&gt;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 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是单位元，也是唯一的幂等元，但没有零元。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&lt;Z,×&gt;,&lt;N,×&gt;,&lt;R,×&gt;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是一个可换的半群；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是单位元，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是零元，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都是幂等元。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是半群，但不是含么半群；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无幂等元和零元。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eriod" startAt="4"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是含么半群，其幺元为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,-&gt;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代数系统，也就不是半群；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4C96-C39A-4E08-BF36-6349B7852B6C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21D-BA38-4C2A-8AFE-A1A421F8D439}" type="slidenum">
              <a:rPr lang="en-US" altLang="zh-CN"/>
              <a:pPr/>
              <a:t>57</a:t>
            </a:fld>
            <a:r>
              <a:rPr lang="en-US" altLang="zh-CN"/>
              <a:t>/64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116013" y="1628775"/>
            <a:ext cx="7632700" cy="386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&lt;Z,+&gt;,&lt;N,+&gt;,&lt;R,+&gt;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是一个可换的半群； 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是单位元，也是唯一的幂等元，但没有零元。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&lt;Z,×&gt;,&lt;N,×&gt;,&lt;R,×&gt;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是一个可换的半群；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是单位元，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是零元，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都是幂等元。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,+&gt;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是半群，但不是含么半群；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无幂等元和零元。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eriod" startAt="4"/>
            </a:pP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是含么半群，其幺元为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&lt;Q</a:t>
            </a:r>
            <a:r>
              <a:rPr lang="en-US" altLang="zh-CN" b="1" baseline="300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,-&gt;</a:t>
            </a:r>
            <a:r>
              <a:rPr lang="zh-CN" altLang="en-US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运算不封闭，不是代数系统，也就不是半群；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AE37-DEC1-41FE-B167-412EA0E29FE4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4C9C-838B-40B0-AC0D-C4551B3C14BC}" type="slidenum">
              <a:rPr lang="en-US" altLang="zh-CN"/>
              <a:pPr/>
              <a:t>58</a:t>
            </a:fld>
            <a:r>
              <a:rPr lang="en-US" altLang="zh-CN"/>
              <a:t>/64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116013" y="1125538"/>
            <a:ext cx="770413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5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为全体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实数矩阵集合，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分别是矩阵的加法和乘法运算，则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(R),+&gt;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是可交换的含么半群，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其幺元为零矩阵；也是唯一的幂等元；无零元；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(R),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是含么半群，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其幺元为单位矩阵，零矩阵是零元，单位矩阵和零矩阵都是幂等元。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eriod" startAt="6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为任意集合，则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,∩&gt;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,∪&gt;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都是可交换的含么半群，其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,∪&gt;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的幺元为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；零元为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，所有的元均为幂等元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。其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,∩&gt;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的幺元为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；零元为，所有的元均为幂等元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AC4B-7179-4899-8D96-6EDC2C3DC18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7C20-1BFA-4D41-A1A4-DD81677D3E99}" type="slidenum">
              <a:rPr lang="en-US" altLang="zh-CN"/>
              <a:pPr/>
              <a:t>59</a:t>
            </a:fld>
            <a:r>
              <a:rPr lang="en-US" altLang="zh-CN"/>
              <a:t>/64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5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(R)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为全体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实数矩阵集合，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·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分别是矩阵的加法和乘法运算，则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(R),+&gt;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是可交换的含么半群，其幺元为零矩阵；也是唯一的幂等元；无零元；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(R),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是含么半群，其幺元为单位矩阵，零矩阵是零元，单位矩阵和零矩阵都是幂等元。 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6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为任意集合，则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,∩&gt;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,∪&gt;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都是可交换的含么半群，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,∪&gt;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的幺元为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；零元为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，所有的元均为幂等元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,∩&gt;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的幺元为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；零元为，所有的元均为幂等元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FCB9-3898-4E20-A510-B955AABF0A21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B24-DC6F-41AF-85DF-02F0A5E38E7A}" type="slidenum">
              <a:rPr lang="en-US" altLang="zh-CN"/>
              <a:pPr/>
              <a:t>6</a:t>
            </a:fld>
            <a:r>
              <a:rPr lang="en-US" altLang="zh-CN"/>
              <a:t>/64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代数系统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代数系统又称为代数结构，群、环、域、格和布尔代数是典型的系统。代数系统理论对于可计算模型研究、抽象数据结构、形式语言理论、程序设计语言语义分析等许多方面产生的影响是深远的。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代数系统理论提供了对各种表面上不同的实际问题</a:t>
            </a:r>
            <a:r>
              <a:rPr lang="zh-CN" altLang="en-US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高度抽象的途径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，使人们更能</a:t>
            </a:r>
            <a:r>
              <a:rPr lang="zh-CN" altLang="en-US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把握住事物的本质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，进行形式化的研究，又反过来指导实践的深入。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FBD2-F09F-4CAB-BB33-D7A7CED3613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CB9-5B2C-489A-B044-06E08CD1607F}" type="slidenum">
              <a:rPr lang="en-US" altLang="zh-CN"/>
              <a:pPr/>
              <a:t>60</a:t>
            </a:fld>
            <a:r>
              <a:rPr lang="en-US" altLang="zh-CN"/>
              <a:t>/64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042988" y="1052513"/>
            <a:ext cx="78486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7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{a,b,c,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,z}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中的元素称为字符，由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中有限个字符组成的序列称为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中的字符串，不包含任何字符的字符串称为空串，用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表示，令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中的字符串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为两个字符串的连接：即对任意两个字符串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990600" lvl="1" indent="-533400">
              <a:spcBef>
                <a:spcPct val="20000"/>
              </a:spcBef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为将字符串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写在字符串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的左边而得到的字符串。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显然，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上的二元运算，又是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上的二元运算，并且满足结合律，但不满足交换律；又对任意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中关于运算的幺元；也是唯一的幂等元；无零元。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因此，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只是半群。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E3-E3E5-40AB-A1DB-1AFC63DE1DA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6A1F-F085-4ACC-BA81-C0F82F606E71}" type="slidenum">
              <a:rPr lang="en-US" altLang="zh-CN"/>
              <a:pPr/>
              <a:t>61</a:t>
            </a:fld>
            <a:r>
              <a:rPr lang="en-US" altLang="zh-CN"/>
              <a:t>/64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7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{a,b,c,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,z}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中的元素称为字符，由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中有限个字符组成的序列称为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中的字符串，不包含任何字符的字符串称为空串，用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表示，令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中的字符串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为两个字符串的连接：即对任意两个字符串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990600" lvl="1" indent="-533400">
              <a:spcBef>
                <a:spcPct val="20000"/>
              </a:spcBef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为将字符串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写在字符串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的左边而得到的字符串。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显然，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上的二元运算，又是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上的二元运算，并且满足结合律，但不满足交换律；又对任意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中关于运算的幺元；也是唯一的幂等元；无零元。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因此，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是含么半群，而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只是半群。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E37-E25C-487D-AAA8-14F2769A4C7B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19F8-247E-4805-9F2E-6B4C066BD134}" type="slidenum">
              <a:rPr lang="en-US" altLang="zh-CN"/>
              <a:pPr/>
              <a:t>62</a:t>
            </a:fld>
            <a:r>
              <a:rPr lang="en-US" altLang="zh-CN"/>
              <a:t>/64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例：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 startAt="7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{a,b,c,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,z}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中的元素称为字符，由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中有限个字符组成的序列称为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中的字符串，不包含任何字符的字符串称为空串，用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表示，令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中的字符串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90600" lvl="1" indent="-533400" algn="ctr"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为两个字符串的连接：即对任意两个字符串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990600" lvl="1" indent="-533400"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为将字符串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写在字符串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的左边而得到的字符串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显然，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上的二元运算，又是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上的二元运算，并且满足结合律，但不满足交换律；又对任意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b="1" baseline="-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中关于运算的幺元；也是唯一的幂等元；无零元。</a:t>
            </a:r>
          </a:p>
          <a:p>
            <a:pPr marL="990600" lvl="1" indent="-533400" algn="just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ü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因此，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是含么半群，而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只是半群。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E969-F044-44CC-978C-5E19B4C6F9DE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FD85-FBB7-4D6E-8C2B-DA90274F332C}" type="slidenum">
              <a:rPr lang="en-US" altLang="zh-CN"/>
              <a:pPr/>
              <a:t>63</a:t>
            </a:fld>
            <a:r>
              <a:rPr lang="en-US" altLang="zh-CN"/>
              <a:t>/64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620000" cy="1611312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179</a:t>
            </a:r>
            <a:r>
              <a:rPr lang="zh-CN" altLang="en-US" dirty="0" smtClean="0">
                <a:solidFill>
                  <a:srgbClr val="FF0000"/>
                </a:solidFill>
              </a:rPr>
              <a:t>：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）（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）、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0D9-DC8F-45C7-9568-8EAB55FF6DBC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F139-20BC-469C-A43C-2BE6A5849A22}" type="slidenum">
              <a:rPr lang="en-US" altLang="zh-CN"/>
              <a:pPr/>
              <a:t>7</a:t>
            </a:fld>
            <a:r>
              <a:rPr lang="en-US" altLang="zh-CN"/>
              <a:t>/64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20000" cy="5857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14.1</a:t>
            </a:r>
            <a:r>
              <a:rPr lang="zh-CN" altLang="en-US">
                <a:solidFill>
                  <a:srgbClr val="FF0000"/>
                </a:solidFill>
              </a:rPr>
              <a:t>　  二元运算及其性质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C6E-D594-4D9A-9E1C-BCD93011B150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9F21-A7C5-4F6B-A2CC-05B42DAA8B85}" type="slidenum">
              <a:rPr lang="en-US" altLang="zh-CN"/>
              <a:pPr/>
              <a:t>8</a:t>
            </a:fld>
            <a:r>
              <a:rPr lang="en-US" altLang="zh-CN"/>
              <a:t>/64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14.1</a:t>
            </a:r>
            <a:r>
              <a:rPr lang="zh-CN" altLang="en-US"/>
              <a:t>　  二元运算及其性质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5291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14-1.1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是一个非空集合，映射（或函数）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30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→S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元代数运算，简称</a:t>
            </a:r>
            <a:r>
              <a:rPr lang="en-US" altLang="zh-CN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元运算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时，称为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一元运算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；当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时，称为</a:t>
            </a:r>
            <a:r>
              <a:rPr lang="zh-CN" altLang="en-US" sz="240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二元运算。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为叙述统一起见，我们采用符号 </a:t>
            </a:r>
            <a:r>
              <a:rPr lang="zh-CN" altLang="en-US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zh-CN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表示一般的二元运算符。其具体意义由上下文确定。在描述一个二元运算时，有时也采用一个表的形式表示。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endParaRPr lang="zh-CN" altLang="en-US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本章中除特别声明外所说的运算都指的是二元运算。</a:t>
            </a:r>
            <a:r>
              <a:rPr lang="zh-CN" altLang="en-US">
                <a:solidFill>
                  <a:srgbClr val="B2B2B2"/>
                </a:solidFill>
              </a:rPr>
              <a:t> </a:t>
            </a:r>
            <a:endParaRPr lang="zh-CN" altLang="en-US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</a:pPr>
            <a:endParaRPr lang="en-US" altLang="zh-CN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6FDF-AB8F-4E79-9497-E33FF521D4A6}" type="datetime1">
              <a:rPr lang="zh-CN" altLang="en-US"/>
              <a:pPr/>
              <a:t>2017/12/5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8A6-184B-4305-9852-94AF3A7DDF5E}" type="slidenum">
              <a:rPr lang="en-US" altLang="zh-CN"/>
              <a:pPr/>
              <a:t>9</a:t>
            </a:fld>
            <a:r>
              <a:rPr lang="en-US" altLang="zh-CN"/>
              <a:t>/64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14.1</a:t>
            </a:r>
            <a:r>
              <a:rPr lang="zh-CN" altLang="en-US"/>
              <a:t>　  二元运算及其性质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5291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14-1.1</a:t>
            </a:r>
            <a:r>
              <a:rPr lang="zh-CN" altLang="en-US" sz="2400" dirty="0">
                <a:solidFill>
                  <a:srgbClr val="C000C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是一个非空集合，映射（或函数）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→S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元代数运算，简称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元运算。当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时，称为一元运算；当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时，称为二元运算。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为叙述统一起见，我们采用符号 </a:t>
            </a:r>
            <a:r>
              <a:rPr lang="zh-CN" altLang="en-US" sz="2400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zh-CN" sz="2400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·</a:t>
            </a:r>
            <a:r>
              <a:rPr lang="en-US" altLang="zh-CN" sz="2400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表示一般的二元运算符。其具体意义由上下文确定。在描述一个二元运算时，有时也采用一个表的形式表示。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本章中除特别声明外所说的运算都指的是二元运算。</a:t>
            </a:r>
            <a:r>
              <a:rPr lang="zh-CN" altLang="en-US" dirty="0"/>
              <a:t> 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a92d58ea-ea49-4950-9249-034607010b28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2521</TotalTime>
  <Words>6897</Words>
  <Application>Microsoft Office PowerPoint</Application>
  <PresentationFormat>全屏显示(4:3)</PresentationFormat>
  <Paragraphs>551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Notebook</vt:lpstr>
      <vt:lpstr>PowerPoint 演示文稿</vt:lpstr>
      <vt:lpstr>PowerPoint 演示文稿</vt:lpstr>
      <vt:lpstr>引言</vt:lpstr>
      <vt:lpstr>主要内容</vt:lpstr>
      <vt:lpstr>代数系统</vt:lpstr>
      <vt:lpstr>代数系统</vt:lpstr>
      <vt:lpstr>PowerPoint 演示文稿</vt:lpstr>
      <vt:lpstr>14.1　  二元运算及其性质</vt:lpstr>
      <vt:lpstr>14.1　  二元运算及其性质</vt:lpstr>
      <vt:lpstr>PowerPoint 演示文稿</vt:lpstr>
      <vt:lpstr>运算的性质</vt:lpstr>
      <vt:lpstr>运算的性质</vt:lpstr>
      <vt:lpstr>运算的性质</vt:lpstr>
      <vt:lpstr>运算的性质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特异元</vt:lpstr>
      <vt:lpstr>特异元</vt:lpstr>
      <vt:lpstr>特异元</vt:lpstr>
      <vt:lpstr>PowerPoint 演示文稿</vt:lpstr>
      <vt:lpstr>PowerPoint 演示文稿</vt:lpstr>
      <vt:lpstr>PowerPoint 演示文稿</vt:lpstr>
      <vt:lpstr>特异元的性质</vt:lpstr>
      <vt:lpstr>特异元的性质</vt:lpstr>
      <vt:lpstr>特异元的性质</vt:lpstr>
      <vt:lpstr>特异元的性质</vt:lpstr>
      <vt:lpstr>半群与含幺半群</vt:lpstr>
      <vt:lpstr>半群与含幺半群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例：</vt:lpstr>
      <vt:lpstr>例：</vt:lpstr>
      <vt:lpstr>例：</vt:lpstr>
      <vt:lpstr>例：</vt:lpstr>
      <vt:lpstr>例：</vt:lpstr>
      <vt:lpstr>例：</vt:lpstr>
      <vt:lpstr>例：</vt:lpstr>
      <vt:lpstr>例：</vt:lpstr>
      <vt:lpstr>例：</vt:lpstr>
      <vt:lpstr>作业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Administrator</cp:lastModifiedBy>
  <cp:revision>201</cp:revision>
  <dcterms:created xsi:type="dcterms:W3CDTF">2002-08-01T13:37:15Z</dcterms:created>
  <dcterms:modified xsi:type="dcterms:W3CDTF">2017-12-05T09:36:34Z</dcterms:modified>
</cp:coreProperties>
</file>