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5"/>
  </p:notesMasterIdLst>
  <p:sldIdLst>
    <p:sldId id="344" r:id="rId2"/>
    <p:sldId id="273" r:id="rId3"/>
    <p:sldId id="351" r:id="rId4"/>
    <p:sldId id="352" r:id="rId5"/>
    <p:sldId id="353" r:id="rId6"/>
    <p:sldId id="354" r:id="rId7"/>
    <p:sldId id="274" r:id="rId8"/>
    <p:sldId id="434" r:id="rId9"/>
    <p:sldId id="275" r:id="rId10"/>
    <p:sldId id="355" r:id="rId11"/>
    <p:sldId id="356" r:id="rId12"/>
    <p:sldId id="277" r:id="rId13"/>
    <p:sldId id="357" r:id="rId14"/>
    <p:sldId id="358" r:id="rId15"/>
    <p:sldId id="278" r:id="rId16"/>
    <p:sldId id="359" r:id="rId17"/>
    <p:sldId id="318" r:id="rId18"/>
    <p:sldId id="279" r:id="rId19"/>
    <p:sldId id="282" r:id="rId20"/>
    <p:sldId id="283" r:id="rId21"/>
    <p:sldId id="360" r:id="rId22"/>
    <p:sldId id="361" r:id="rId23"/>
    <p:sldId id="284" r:id="rId24"/>
    <p:sldId id="362" r:id="rId25"/>
    <p:sldId id="363" r:id="rId26"/>
    <p:sldId id="285" r:id="rId27"/>
    <p:sldId id="364" r:id="rId28"/>
    <p:sldId id="365" r:id="rId29"/>
    <p:sldId id="366" r:id="rId30"/>
    <p:sldId id="286" r:id="rId31"/>
    <p:sldId id="367" r:id="rId32"/>
    <p:sldId id="287" r:id="rId33"/>
    <p:sldId id="368" r:id="rId34"/>
    <p:sldId id="437" r:id="rId35"/>
    <p:sldId id="438" r:id="rId36"/>
    <p:sldId id="439" r:id="rId37"/>
    <p:sldId id="369" r:id="rId38"/>
    <p:sldId id="371" r:id="rId39"/>
    <p:sldId id="370" r:id="rId40"/>
    <p:sldId id="288" r:id="rId41"/>
    <p:sldId id="289" r:id="rId42"/>
    <p:sldId id="372" r:id="rId43"/>
    <p:sldId id="373" r:id="rId44"/>
    <p:sldId id="374" r:id="rId45"/>
    <p:sldId id="375" r:id="rId46"/>
    <p:sldId id="342" r:id="rId47"/>
    <p:sldId id="376" r:id="rId48"/>
    <p:sldId id="377" r:id="rId49"/>
    <p:sldId id="383" r:id="rId50"/>
    <p:sldId id="382" r:id="rId51"/>
    <p:sldId id="381" r:id="rId52"/>
    <p:sldId id="380" r:id="rId53"/>
    <p:sldId id="292" r:id="rId54"/>
    <p:sldId id="435" r:id="rId55"/>
    <p:sldId id="436" r:id="rId56"/>
    <p:sldId id="343" r:id="rId57"/>
    <p:sldId id="385" r:id="rId58"/>
    <p:sldId id="295" r:id="rId59"/>
    <p:sldId id="296" r:id="rId60"/>
    <p:sldId id="386" r:id="rId61"/>
    <p:sldId id="387" r:id="rId62"/>
    <p:sldId id="299" r:id="rId63"/>
    <p:sldId id="389" r:id="rId64"/>
    <p:sldId id="300" r:id="rId65"/>
    <p:sldId id="301" r:id="rId66"/>
    <p:sldId id="390" r:id="rId67"/>
    <p:sldId id="392" r:id="rId68"/>
    <p:sldId id="393" r:id="rId69"/>
    <p:sldId id="391" r:id="rId70"/>
    <p:sldId id="394" r:id="rId71"/>
    <p:sldId id="302" r:id="rId72"/>
    <p:sldId id="395" r:id="rId73"/>
    <p:sldId id="396" r:id="rId74"/>
    <p:sldId id="397" r:id="rId75"/>
    <p:sldId id="399" r:id="rId76"/>
    <p:sldId id="398" r:id="rId77"/>
    <p:sldId id="326" r:id="rId78"/>
    <p:sldId id="400" r:id="rId79"/>
    <p:sldId id="401" r:id="rId80"/>
    <p:sldId id="327" r:id="rId81"/>
    <p:sldId id="402" r:id="rId82"/>
    <p:sldId id="404" r:id="rId83"/>
    <p:sldId id="403" r:id="rId84"/>
    <p:sldId id="405" r:id="rId85"/>
    <p:sldId id="406" r:id="rId86"/>
    <p:sldId id="350" r:id="rId87"/>
    <p:sldId id="407" r:id="rId88"/>
    <p:sldId id="408" r:id="rId89"/>
    <p:sldId id="409" r:id="rId90"/>
    <p:sldId id="347" r:id="rId91"/>
    <p:sldId id="411" r:id="rId92"/>
    <p:sldId id="410" r:id="rId93"/>
    <p:sldId id="412" r:id="rId94"/>
    <p:sldId id="430" r:id="rId95"/>
    <p:sldId id="413" r:id="rId96"/>
    <p:sldId id="431" r:id="rId97"/>
    <p:sldId id="432" r:id="rId98"/>
    <p:sldId id="433" r:id="rId99"/>
    <p:sldId id="349" r:id="rId100"/>
    <p:sldId id="417" r:id="rId101"/>
    <p:sldId id="418" r:id="rId102"/>
    <p:sldId id="420" r:id="rId103"/>
    <p:sldId id="421" r:id="rId104"/>
    <p:sldId id="422" r:id="rId105"/>
    <p:sldId id="423" r:id="rId106"/>
    <p:sldId id="419" r:id="rId107"/>
    <p:sldId id="429" r:id="rId108"/>
    <p:sldId id="428" r:id="rId109"/>
    <p:sldId id="427" r:id="rId110"/>
    <p:sldId id="426" r:id="rId111"/>
    <p:sldId id="345" r:id="rId112"/>
    <p:sldId id="425" r:id="rId113"/>
    <p:sldId id="346" r:id="rId11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6633"/>
    <a:srgbClr val="FF0000"/>
    <a:srgbClr val="191919"/>
    <a:srgbClr val="3333FF"/>
    <a:srgbClr val="DDDDDD"/>
    <a:srgbClr val="B2B2B2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398" autoAdjust="0"/>
  </p:normalViewPr>
  <p:slideViewPr>
    <p:cSldViewPr>
      <p:cViewPr>
        <p:scale>
          <a:sx n="75" d="100"/>
          <a:sy n="75" d="100"/>
        </p:scale>
        <p:origin x="1666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26" Type="http://schemas.openxmlformats.org/officeDocument/2006/relationships/slide" Target="slides/slide31.xml"/><Relationship Id="rId39" Type="http://schemas.openxmlformats.org/officeDocument/2006/relationships/slide" Target="slides/slide58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61.xml"/><Relationship Id="rId47" Type="http://schemas.openxmlformats.org/officeDocument/2006/relationships/slide" Target="slides/slide66.xml"/><Relationship Id="rId50" Type="http://schemas.openxmlformats.org/officeDocument/2006/relationships/slide" Target="slides/slide69.xml"/><Relationship Id="rId55" Type="http://schemas.openxmlformats.org/officeDocument/2006/relationships/slide" Target="slides/slide7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9" Type="http://schemas.openxmlformats.org/officeDocument/2006/relationships/slide" Target="slides/slide34.xml"/><Relationship Id="rId11" Type="http://schemas.openxmlformats.org/officeDocument/2006/relationships/slide" Target="slides/slide12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54.xml"/><Relationship Id="rId40" Type="http://schemas.openxmlformats.org/officeDocument/2006/relationships/slide" Target="slides/slide59.xml"/><Relationship Id="rId45" Type="http://schemas.openxmlformats.org/officeDocument/2006/relationships/slide" Target="slides/slide64.xml"/><Relationship Id="rId53" Type="http://schemas.openxmlformats.org/officeDocument/2006/relationships/slide" Target="slides/slide7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31" Type="http://schemas.openxmlformats.org/officeDocument/2006/relationships/slide" Target="slides/slide36.xml"/><Relationship Id="rId44" Type="http://schemas.openxmlformats.org/officeDocument/2006/relationships/slide" Target="slides/slide63.xml"/><Relationship Id="rId52" Type="http://schemas.openxmlformats.org/officeDocument/2006/relationships/slide" Target="slides/slide7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62.xml"/><Relationship Id="rId48" Type="http://schemas.openxmlformats.org/officeDocument/2006/relationships/slide" Target="slides/slide67.xml"/><Relationship Id="rId8" Type="http://schemas.openxmlformats.org/officeDocument/2006/relationships/slide" Target="slides/slide9.xml"/><Relationship Id="rId51" Type="http://schemas.openxmlformats.org/officeDocument/2006/relationships/slide" Target="slides/slide70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55.xml"/><Relationship Id="rId46" Type="http://schemas.openxmlformats.org/officeDocument/2006/relationships/slide" Target="slides/slide65.xml"/><Relationship Id="rId20" Type="http://schemas.openxmlformats.org/officeDocument/2006/relationships/slide" Target="slides/slide22.xml"/><Relationship Id="rId41" Type="http://schemas.openxmlformats.org/officeDocument/2006/relationships/slide" Target="slides/slide60.xml"/><Relationship Id="rId54" Type="http://schemas.openxmlformats.org/officeDocument/2006/relationships/slide" Target="slides/slide7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53.xml"/><Relationship Id="rId49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F065448B-621D-49EF-B5CF-1362306B9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280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5B641D8-3090-492F-B26D-A0E23810E1E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计算机科学与工程学院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84949DF-EC46-488D-9198-CBA1FD220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8518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50418-1DB2-457E-B94F-8C552B20637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1E53-1C53-4BED-B902-CF08E95A507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0269024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8074-E197-4A55-86E6-1E0DD788C28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6211C-7828-40B9-895A-7623277B6AF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8394931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97AD8-8146-43BA-B126-1B97611D01A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E847E-A86F-4105-8339-64D739D162D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0467677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767DD-2AF5-44A1-B7DE-FCC9348FECB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8936-A61A-4B66-990A-38D6071726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15413346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9AB9-CEEF-42D6-81EE-1406051A570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B2AB-4522-47E7-848C-1145720A94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13786176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EDB2-587E-4678-BBD9-BFE73B9A308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F8FB7-2593-40D1-8A13-E8230DEDE0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2513045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B4725-C0BD-40A2-BDAB-158537A4947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B570-0153-47EA-8ECE-F832BC73F1D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7950520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07A08-3CE6-4BC6-BE71-9C4782B57A0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F9EC9-B017-48C3-897B-3B6B453782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32863620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178-B308-4846-93F5-AA04A49157B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E186E-370F-4994-AB21-4BBBDEDC3E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23659474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142-EF6E-464D-B7F4-C245FD5710C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0B01-3062-41A5-B934-E0FD9CBE677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</p:spTree>
    <p:extLst>
      <p:ext uri="{BB962C8B-B14F-4D97-AF65-F5344CB8AC3E}">
        <p14:creationId xmlns:p14="http://schemas.microsoft.com/office/powerpoint/2010/main" val="1810857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pPr>
              <a:defRPr/>
            </a:pPr>
            <a:fld id="{2DA5D192-88A0-4D0F-BDB1-93CB342727F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pPr>
              <a:defRPr/>
            </a:pPr>
            <a:fld id="{F37E529D-816C-4365-B789-37E4E811C0A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/114</a:t>
            </a:r>
          </a:p>
        </p:txBody>
      </p:sp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6" name="Picture 16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A454F6-3BC9-49BF-AB17-756B0A16C46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7E680-3713-474A-AC95-5DE774C5B3F1}" type="slidenum">
              <a:rPr lang="en-US" altLang="zh-CN"/>
              <a:pPr>
                <a:defRPr/>
              </a:pPr>
              <a:t>1</a:t>
            </a:fld>
            <a:r>
              <a:rPr lang="en-US" altLang="zh-CN"/>
              <a:t>/114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504686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命题公式与赋值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）命题常项与命题变项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）命题公式与赋值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）永真式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）矛盾式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命题公式的等价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）基本等价式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）等价式的判断 </a:t>
            </a:r>
          </a:p>
          <a:p>
            <a:pPr eaLnBrk="1" hangingPunct="1"/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823DD1-289D-40D2-8CE2-755C617CF19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71BC6-D6D4-403C-B3EE-90D593F7E55D}" type="slidenum">
              <a:rPr lang="en-US" altLang="zh-CN"/>
              <a:pPr>
                <a:defRPr/>
              </a:pPr>
              <a:t>10</a:t>
            </a:fld>
            <a:r>
              <a:rPr lang="en-US" altLang="zh-CN"/>
              <a:t>/114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4089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符号串：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P∧(Q∨R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))))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  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； 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smtClean="0"/>
              <a:t>～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  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(((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R→Q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。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latin typeface="楷体_GB2312" pitchFamily="49" charset="-122"/>
                <a:ea typeface="楷体_GB2312" pitchFamily="49" charset="-122"/>
              </a:rPr>
              <a:t>等都是命题公式。 </a:t>
            </a:r>
            <a:endParaRPr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符号串：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b="1" smtClean="0">
                <a:solidFill>
                  <a:srgbClr val="3333FF"/>
                </a:solidFill>
              </a:rPr>
              <a:t>～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P→Q；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zh-CN" altLang="en-US" sz="2400" b="1" smtClean="0">
                <a:solidFill>
                  <a:srgbClr val="3333FF"/>
                </a:solidFill>
              </a:rPr>
              <a:t>～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R；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P∨Q∨。</a:t>
            </a:r>
            <a:endParaRPr lang="en-US" altLang="en-US" sz="2400" b="1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都不是合法的命题公式</a:t>
            </a:r>
            <a:r>
              <a:rPr lang="zh-CN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en-US" sz="2400" b="1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990600" y="52578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1-2.2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：如公式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的一部分，则称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  <a:endParaRPr lang="zh-CN" altLang="en-US" sz="28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391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2D99BC-8D2F-4CE6-9E59-A34F09C527D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80F1-68A2-4BBF-BC55-1E512F21DB62}" type="slidenum">
              <a:rPr lang="en-US" altLang="zh-CN"/>
              <a:pPr>
                <a:defRPr/>
              </a:pPr>
              <a:t>100</a:t>
            </a:fld>
            <a:r>
              <a:rPr lang="en-US" altLang="zh-CN"/>
              <a:t>/114</a:t>
            </a:r>
          </a:p>
        </p:txBody>
      </p:sp>
      <p:sp>
        <p:nvSpPr>
          <p:cNvPr id="104453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对偶原理：</a:t>
            </a:r>
          </a:p>
        </p:txBody>
      </p:sp>
      <p:sp>
        <p:nvSpPr>
          <p:cNvPr id="104454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5292725" y="5300663"/>
            <a:ext cx="29956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ea typeface="楷体_GB2312" pitchFamily="49" charset="-122"/>
              </a:rPr>
              <a:t>该式正好是右端的对偶式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1E32A7-4DA5-489C-9E1D-FEB13AED199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68B16-DFDA-4488-9CD5-67D5B7817377}" type="slidenum">
              <a:rPr lang="en-US" altLang="zh-CN"/>
              <a:pPr>
                <a:defRPr/>
              </a:pPr>
              <a:t>101</a:t>
            </a:fld>
            <a:r>
              <a:rPr lang="en-US" altLang="zh-CN"/>
              <a:t>/114</a:t>
            </a:r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05478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P∨Q))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6B6CBB-97B6-4B55-AC29-D4197AF58C7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4861D-8D84-461B-B37B-6EA3CF4EF3F9}" type="slidenum">
              <a:rPr lang="en-US" altLang="zh-CN"/>
              <a:pPr>
                <a:defRPr/>
              </a:pPr>
              <a:t>102</a:t>
            </a:fld>
            <a:r>
              <a:rPr lang="en-US" altLang="zh-CN"/>
              <a:t>/114</a:t>
            </a:r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06502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02245C-4CC1-4101-9031-C1AE93FF5F5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9BACF-89E5-48AF-AE79-F77C9F26AD18}" type="slidenum">
              <a:rPr lang="en-US" altLang="zh-CN"/>
              <a:pPr>
                <a:defRPr/>
              </a:pPr>
              <a:t>103</a:t>
            </a:fld>
            <a:r>
              <a:rPr lang="en-US" altLang="zh-CN"/>
              <a:t>/114</a:t>
            </a:r>
          </a:p>
        </p:txBody>
      </p:sp>
      <p:sp>
        <p:nvSpPr>
          <p:cNvPr id="107525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07526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P))∨Q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E2B98C-ED5C-4445-8B03-C4741859642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5936-35E5-47E7-9398-A3B5DFB23BF5}" type="slidenum">
              <a:rPr lang="en-US" altLang="zh-CN"/>
              <a:pPr>
                <a:defRPr/>
              </a:pPr>
              <a:t>104</a:t>
            </a:fld>
            <a:r>
              <a:rPr lang="en-US" altLang="zh-CN"/>
              <a:t>/114</a:t>
            </a:r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08550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（分配律）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P∨Q∨Q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136B63-894D-4A3C-B1F6-86E6F1C49BB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D84BE-0446-40BE-B925-982468C87E0B}" type="slidenum">
              <a:rPr lang="en-US" altLang="zh-CN"/>
              <a:pPr>
                <a:defRPr/>
              </a:pPr>
              <a:t>105</a:t>
            </a:fld>
            <a:r>
              <a:rPr lang="en-US" altLang="zh-CN"/>
              <a:t>/114</a:t>
            </a:r>
          </a:p>
        </p:txBody>
      </p:sp>
      <p:sp>
        <p:nvSpPr>
          <p:cNvPr id="109573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09574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（分配律）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CF721F-2380-4346-BC2D-657E9D36E8C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57CD4-352A-4282-9B5A-8AA9A0B07C8C}" type="slidenum">
              <a:rPr lang="en-US" altLang="zh-CN"/>
              <a:pPr>
                <a:defRPr/>
              </a:pPr>
              <a:t>106</a:t>
            </a:fld>
            <a:r>
              <a:rPr lang="en-US" altLang="zh-CN"/>
              <a:t>/114</a:t>
            </a:r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：对偶原理：</a:t>
            </a:r>
          </a:p>
        </p:txBody>
      </p:sp>
      <p:sp>
        <p:nvSpPr>
          <p:cNvPr id="110598" name="Rectangle 3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baseline="30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P∨Q))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  <p:sp>
        <p:nvSpPr>
          <p:cNvPr id="110599" name="Freeform 4"/>
          <p:cNvSpPr>
            <a:spLocks/>
          </p:cNvSpPr>
          <p:nvPr/>
        </p:nvSpPr>
        <p:spPr bwMode="auto">
          <a:xfrm>
            <a:off x="1619250" y="3933825"/>
            <a:ext cx="1079500" cy="1944688"/>
          </a:xfrm>
          <a:custGeom>
            <a:avLst/>
            <a:gdLst>
              <a:gd name="T0" fmla="*/ 2147483647 w 635"/>
              <a:gd name="T1" fmla="*/ 0 h 1089"/>
              <a:gd name="T2" fmla="*/ 2147483647 w 635"/>
              <a:gd name="T3" fmla="*/ 2147483647 h 1089"/>
              <a:gd name="T4" fmla="*/ 2147483647 w 635"/>
              <a:gd name="T5" fmla="*/ 2147483647 h 1089"/>
              <a:gd name="T6" fmla="*/ 2147483647 w 635"/>
              <a:gd name="T7" fmla="*/ 2147483647 h 10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5" h="1089">
                <a:moveTo>
                  <a:pt x="590" y="0"/>
                </a:moveTo>
                <a:cubicBezTo>
                  <a:pt x="382" y="56"/>
                  <a:pt x="174" y="113"/>
                  <a:pt x="91" y="181"/>
                </a:cubicBezTo>
                <a:cubicBezTo>
                  <a:pt x="8" y="249"/>
                  <a:pt x="0" y="257"/>
                  <a:pt x="91" y="408"/>
                </a:cubicBezTo>
                <a:cubicBezTo>
                  <a:pt x="182" y="559"/>
                  <a:pt x="544" y="976"/>
                  <a:pt x="635" y="108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H="1">
            <a:off x="3635375" y="5516563"/>
            <a:ext cx="17287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01" name="Rectangle 6"/>
          <p:cNvSpPr>
            <a:spLocks noChangeArrowheads="1"/>
          </p:cNvSpPr>
          <p:nvPr/>
        </p:nvSpPr>
        <p:spPr bwMode="auto">
          <a:xfrm>
            <a:off x="5292725" y="5321300"/>
            <a:ext cx="3648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该式正好是（</a:t>
            </a:r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）右端的对偶式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914CB4-9680-486D-9CF4-423BE357303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B4776-2698-46F9-A40A-A5CB294A2F41}" type="slidenum">
              <a:rPr lang="en-US" altLang="zh-CN"/>
              <a:pPr>
                <a:defRPr/>
              </a:pPr>
              <a:t>107</a:t>
            </a:fld>
            <a:r>
              <a:rPr lang="en-US" altLang="zh-CN"/>
              <a:t>/114</a:t>
            </a: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3B53D3-6E90-48E0-BFB3-CACB083B69F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71FF8-9C15-4749-9800-B0CB452075B0}" type="slidenum">
              <a:rPr lang="en-US" altLang="zh-CN"/>
              <a:pPr>
                <a:defRPr/>
              </a:pPr>
              <a:t>108</a:t>
            </a:fld>
            <a:r>
              <a:rPr lang="en-US" altLang="zh-CN"/>
              <a:t>/114</a:t>
            </a: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BCB154-7A75-4C8F-BBB1-085659E89DC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FD9C9-21A6-4176-A6E3-AFC608D840EA}" type="slidenum">
              <a:rPr lang="en-US" altLang="zh-CN"/>
              <a:pPr>
                <a:defRPr/>
              </a:pPr>
              <a:t>109</a:t>
            </a:fld>
            <a:r>
              <a:rPr lang="en-US" altLang="zh-CN"/>
              <a:t>/114</a:t>
            </a: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54C344-2D61-48EA-B086-ED5334E7525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13464-B856-47E9-AEED-431236F675D4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/114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4089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符号串：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P∧(Q∨R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))))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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； 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smtClean="0"/>
              <a:t>～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 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(((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R→Q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。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latin typeface="楷体_GB2312" pitchFamily="49" charset="-122"/>
                <a:ea typeface="楷体_GB2312" pitchFamily="49" charset="-122"/>
              </a:rPr>
              <a:t>等都是命题公式。 </a:t>
            </a:r>
            <a:endParaRPr lang="en-US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latin typeface="楷体_GB2312" pitchFamily="49" charset="-122"/>
                <a:ea typeface="楷体_GB2312" pitchFamily="49" charset="-122"/>
              </a:rPr>
              <a:t>符号串：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b="1" smtClean="0"/>
              <a:t>～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P→Q；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zh-CN" altLang="en-US" sz="2400" b="1" smtClean="0"/>
              <a:t>～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R；</a:t>
            </a:r>
            <a:r>
              <a:rPr lang="en-US" altLang="en-US" sz="2400" b="1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en-US" sz="2400" b="1" noProof="1" smtClean="0">
                <a:latin typeface="楷体_GB2312" pitchFamily="49" charset="-122"/>
                <a:ea typeface="楷体_GB2312" pitchFamily="49" charset="-122"/>
              </a:rPr>
              <a:t>P∨Q∨。</a:t>
            </a:r>
            <a:endParaRPr lang="en-US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noProof="1" smtClean="0">
                <a:latin typeface="楷体_GB2312" pitchFamily="49" charset="-122"/>
                <a:ea typeface="楷体_GB2312" pitchFamily="49" charset="-122"/>
              </a:rPr>
              <a:t>等都不是合法的命题公式。</a:t>
            </a:r>
            <a:endParaRPr lang="en-US" altLang="en-US" sz="24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990600" y="52578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1-2.2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：如公式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的一部分，则称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子公式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391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70C436-ACD7-4567-9085-A4F88E685BD3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2B860-2212-4892-A1F0-320F507D6253}" type="slidenum">
              <a:rPr lang="en-US" altLang="zh-CN"/>
              <a:pPr>
                <a:defRPr/>
              </a:pPr>
              <a:t>110</a:t>
            </a:fld>
            <a:r>
              <a:rPr lang="en-US" altLang="zh-CN"/>
              <a:t>/114</a:t>
            </a: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F9D6D4-CA40-4D62-A2C5-63368B75DB21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FB5BE-62C2-4D98-81BB-5A5D6BEB1F6F}" type="slidenum">
              <a:rPr lang="en-US" altLang="zh-CN"/>
              <a:pPr>
                <a:defRPr/>
              </a:pPr>
              <a:t>111</a:t>
            </a:fld>
            <a:r>
              <a:rPr lang="en-US" altLang="zh-CN"/>
              <a:t>/114</a:t>
            </a: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DDDDDD"/>
              </a:buClr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F252C8-F48F-4AD7-BA11-89A8DD35D61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21EA2-3A07-4579-ACE9-5E0885E1B020}" type="slidenum">
              <a:rPr lang="en-US" altLang="zh-CN"/>
              <a:pPr>
                <a:defRPr/>
              </a:pPr>
              <a:t>112</a:t>
            </a:fld>
            <a:r>
              <a:rPr lang="en-US" altLang="zh-CN"/>
              <a:t>/114</a:t>
            </a: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、深刻理解命题公式的赋值、成真赋值、成假赋值、重言式、矛盾式、可满足式等概念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、熟练地写出给定命题公式的真值表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、深刻理解等价式的定义，知道公式之间的等价关系具有自反性、对称性、传递性；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、牢记基本等价式的名称及它们的内容；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、熟练地应用基本等价式及置换规则进行等价演算</a:t>
            </a:r>
          </a:p>
          <a:p>
            <a:pPr marL="533400" indent="-533400" eaLnBrk="1" hangingPunct="1">
              <a:buClr>
                <a:srgbClr val="FF0000"/>
              </a:buClr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、理解对偶原理及在等价演算中的应用</a:t>
            </a: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1ABDEC-6761-4D37-B52C-EDB3B6D3A5D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67F80-32BA-4746-A7FC-009AB2B848C7}" type="slidenum">
              <a:rPr lang="en-US" altLang="zh-CN"/>
              <a:pPr>
                <a:defRPr/>
              </a:pPr>
              <a:t>113</a:t>
            </a:fld>
            <a:r>
              <a:rPr lang="en-US" altLang="zh-CN" dirty="0"/>
              <a:t>/114</a:t>
            </a:r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6240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本节习题    </a:t>
            </a:r>
            <a:r>
              <a:rPr lang="en-US" altLang="zh-CN" dirty="0" smtClean="0">
                <a:latin typeface="宋体" pitchFamily="2" charset="-122"/>
              </a:rPr>
              <a:t>P</a:t>
            </a:r>
            <a:r>
              <a:rPr lang="en-US" altLang="zh-CN" sz="1600" dirty="0" smtClean="0">
                <a:latin typeface="宋体" pitchFamily="2" charset="-122"/>
              </a:rPr>
              <a:t>24</a:t>
            </a:r>
            <a:r>
              <a:rPr lang="en-US" altLang="zh-CN" dirty="0" smtClean="0">
                <a:latin typeface="宋体" pitchFamily="2" charset="-122"/>
              </a:rPr>
              <a:t> 3,4,5,6</a:t>
            </a:r>
          </a:p>
          <a:p>
            <a:pPr eaLnBrk="1" hangingPunct="1"/>
            <a:endParaRPr lang="en-US" altLang="zh-CN" dirty="0" smtClean="0">
              <a:latin typeface="宋体" pitchFamily="2" charset="-122"/>
            </a:endParaRPr>
          </a:p>
          <a:p>
            <a:pPr eaLnBrk="1" hangingPunct="1"/>
            <a:r>
              <a:rPr lang="zh-CN" altLang="en-US" dirty="0" smtClean="0"/>
              <a:t>预习</a:t>
            </a:r>
            <a:r>
              <a:rPr lang="en-US" altLang="zh-CN" dirty="0" smtClean="0"/>
              <a:t>1.4</a:t>
            </a:r>
            <a:r>
              <a:rPr lang="zh-CN" altLang="en-US" dirty="0" smtClean="0"/>
              <a:t>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B9F216-4631-4540-BF08-F62BE10D933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73E9D-8081-42A7-A553-83BCA6F3946C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/114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公式的解释与真值表：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93062" cy="5219700"/>
          </a:xfrm>
          <a:noFill/>
        </p:spPr>
        <p:txBody>
          <a:bodyPr lIns="91440" tIns="45720" rIns="91440" bIns="45720"/>
          <a:lstStyle/>
          <a:p>
            <a:pPr algn="l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1-2.3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solidFill>
                  <a:srgbClr val="3333FF"/>
                </a:solidFill>
                <a:ea typeface="楷体_GB2312" pitchFamily="49" charset="-122"/>
              </a:rPr>
              <a:t>…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是出现在公式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中的所有命题变元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指定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solidFill>
                  <a:srgbClr val="3333FF"/>
                </a:solidFill>
                <a:ea typeface="楷体_GB2312" pitchFamily="49" charset="-122"/>
              </a:rPr>
              <a:t>…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一组真值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aseline="30000" smtClean="0">
                <a:solidFill>
                  <a:srgbClr val="3333FF"/>
                </a:solidFill>
                <a:ea typeface="楷体_GB2312" pitchFamily="49" charset="-122"/>
              </a:rPr>
              <a:t>…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u="sng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这组真值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解释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,常记为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一般来说，若有ｎ个命题变元，则应有2</a:t>
            </a:r>
            <a:r>
              <a:rPr lang="en-US" altLang="zh-CN" baseline="30000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个不同的解释。</a:t>
            </a:r>
            <a:endParaRPr lang="en-US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1-2.4</a:t>
            </a:r>
            <a:r>
              <a:rPr lang="en-US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如果公式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在解释Ｉ下是真的，则称Ｉ满足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；如果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在解释Ｉ下是假的，则称Ｉ弄假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。将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在其所有可能解释下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真值情况列成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的表，称为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r>
              <a:rPr 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3" name="AutoShape 4"/>
          <p:cNvSpPr>
            <a:spLocks/>
          </p:cNvSpPr>
          <p:nvPr/>
        </p:nvSpPr>
        <p:spPr bwMode="auto">
          <a:xfrm rot="-5400000">
            <a:off x="4104482" y="1016794"/>
            <a:ext cx="215900" cy="2592387"/>
          </a:xfrm>
          <a:prstGeom prst="rightBrace">
            <a:avLst>
              <a:gd name="adj1" fmla="val 10006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4140200" y="198913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n</a:t>
            </a:r>
            <a:r>
              <a:rPr lang="zh-CN" altLang="en-US" sz="1600" b="1">
                <a:solidFill>
                  <a:srgbClr val="FF0000"/>
                </a:solidFill>
              </a:rPr>
              <a:t>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1227CB-5F09-4AEA-AFB5-8982AE75D09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D2423-F8F3-4AE2-8367-EBADE674F9A1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/114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公式的解释与真值表：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93062" cy="5219700"/>
          </a:xfrm>
          <a:noFill/>
        </p:spPr>
        <p:txBody>
          <a:bodyPr lIns="91440" tIns="45720" rIns="91440" bIns="45720"/>
          <a:lstStyle/>
          <a:p>
            <a:pPr algn="l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1-2.3 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是出现在公式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中的所有命题变元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指定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一组真值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aseline="30000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u="sng" noProof="1" smtClean="0">
                <a:latin typeface="楷体_GB2312" pitchFamily="49" charset="-122"/>
                <a:ea typeface="楷体_GB2312" pitchFamily="49" charset="-122"/>
              </a:rPr>
              <a:t>这组真值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解释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,常记为Ｉ。</a:t>
            </a:r>
            <a:endParaRPr lang="en-US" altLang="en-US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一般来说，若有ｎ个命题变元，则应有2</a:t>
            </a:r>
            <a:r>
              <a:rPr lang="en-US" altLang="zh-CN" baseline="300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个不同的解释。</a:t>
            </a:r>
            <a:endParaRPr lang="en-US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1-2.4</a:t>
            </a:r>
            <a:r>
              <a:rPr lang="en-US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如果公式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在解释Ｉ下是真的，则称Ｉ满足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；如果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在解释Ｉ下是假的，则称Ｉ弄假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。将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在其所有可能解释下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真值情况列成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的表，称为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r>
              <a:rPr 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 rot="-5400000">
            <a:off x="4104482" y="1016794"/>
            <a:ext cx="215900" cy="2592387"/>
          </a:xfrm>
          <a:prstGeom prst="rightBrace">
            <a:avLst>
              <a:gd name="adj1" fmla="val 10006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140200" y="198913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n</a:t>
            </a:r>
            <a:r>
              <a:rPr lang="zh-CN" altLang="en-US" sz="1600" b="1">
                <a:solidFill>
                  <a:srgbClr val="FF0000"/>
                </a:solidFill>
              </a:rPr>
              <a:t>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50B41A-F28E-4C6E-B819-EC5CBFBD6CD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38CAB-0196-4A05-8DE5-19C5198F325A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/114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公式的解释与真值表：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93062" cy="5219700"/>
          </a:xfrm>
          <a:noFill/>
        </p:spPr>
        <p:txBody>
          <a:bodyPr lIns="91440" tIns="45720" rIns="91440" bIns="45720"/>
          <a:lstStyle/>
          <a:p>
            <a:pPr algn="l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1-2.3 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是出现在公式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中的所有命题变元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指定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…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、P</a:t>
            </a:r>
            <a:r>
              <a:rPr lang="en-US" altLang="zh-CN" baseline="-25000" noProof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一组真值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aseline="30000" smtClean="0">
                <a:ea typeface="楷体_GB2312" pitchFamily="49" charset="-122"/>
              </a:rPr>
              <a:t>…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u="sng" noProof="1" smtClean="0">
                <a:latin typeface="楷体_GB2312" pitchFamily="49" charset="-122"/>
                <a:ea typeface="楷体_GB2312" pitchFamily="49" charset="-122"/>
              </a:rPr>
              <a:t>这组真值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解释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,常记为Ｉ。</a:t>
            </a:r>
            <a:endParaRPr lang="en-US" altLang="en-US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一般来说，若有ｎ个命题变元，则应有2</a:t>
            </a:r>
            <a:r>
              <a:rPr lang="en-US" altLang="zh-CN" baseline="30000" noProof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个不同的解释。</a:t>
            </a:r>
            <a:endParaRPr lang="en-US" altLang="en-US" smtClean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1-2.4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在解释Ｉ下是真的，则称Ｉ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；如果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在解释Ｉ下是假的，则称Ｉ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弄假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。将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在其所有可能解释下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真值情况列成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的表，称为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AutoShape 4"/>
          <p:cNvSpPr>
            <a:spLocks/>
          </p:cNvSpPr>
          <p:nvPr/>
        </p:nvSpPr>
        <p:spPr bwMode="auto">
          <a:xfrm rot="-5400000">
            <a:off x="4104482" y="1016794"/>
            <a:ext cx="215900" cy="2592387"/>
          </a:xfrm>
          <a:prstGeom prst="rightBrace">
            <a:avLst>
              <a:gd name="adj1" fmla="val 10006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4140200" y="198913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n</a:t>
            </a:r>
            <a:r>
              <a:rPr lang="zh-CN" altLang="en-US" sz="1600" b="1">
                <a:solidFill>
                  <a:srgbClr val="FF0000"/>
                </a:solidFill>
              </a:rPr>
              <a:t>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587077-6F6C-4130-BBD7-03BEFDE3F5E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0887D-EEEE-4FF2-852B-5C8D7D744448}" type="slidenum">
              <a:rPr lang="en-US" altLang="zh-CN"/>
              <a:pPr>
                <a:defRPr/>
              </a:pPr>
              <a:t>15</a:t>
            </a:fld>
            <a:r>
              <a:rPr lang="en-US" altLang="zh-CN"/>
              <a:t>/114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85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sz="2400" smtClean="0">
                <a:solidFill>
                  <a:srgbClr val="3333FF"/>
                </a:solidFill>
                <a:latin typeface="宋体" pitchFamily="2" charset="-122"/>
              </a:rPr>
              <a:t>～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真值表如下：</a:t>
            </a:r>
          </a:p>
        </p:txBody>
      </p:sp>
      <p:graphicFrame>
        <p:nvGraphicFramePr>
          <p:cNvPr id="27808" name="Group 160"/>
          <p:cNvGraphicFramePr>
            <a:graphicFrameLocks noGrp="1"/>
          </p:cNvGraphicFramePr>
          <p:nvPr/>
        </p:nvGraphicFramePr>
        <p:xfrm>
          <a:off x="2362200" y="2209800"/>
          <a:ext cx="3276600" cy="2451102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4" name="Rectangle 83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2.2</a:t>
            </a:r>
            <a:endParaRPr lang="en-US" altLang="zh-CN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45" name="Rectangle 161"/>
          <p:cNvSpPr>
            <a:spLocks noChangeArrowheads="1"/>
          </p:cNvSpPr>
          <p:nvPr/>
        </p:nvSpPr>
        <p:spPr bwMode="auto">
          <a:xfrm>
            <a:off x="1143000" y="4953000"/>
            <a:ext cx="7772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sz="28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sz="28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完全一致</a:t>
            </a:r>
            <a:endParaRPr lang="zh-CN" altLang="en-US" sz="2800" b="1" noProof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137E80-8778-4C22-B08E-155859AFAD9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987E3-4C64-4EDF-974F-BF6D3EC01C7B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/114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85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真值表如下：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/>
        </p:nvGraphicFramePr>
        <p:xfrm>
          <a:off x="2362200" y="2209800"/>
          <a:ext cx="3276600" cy="2451102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1" lang="en-US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8" name="Rectangle 43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2.2</a:t>
            </a:r>
            <a:endParaRPr lang="en-US" altLang="zh-CN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69" name="Rectangle 44"/>
          <p:cNvSpPr>
            <a:spLocks noChangeArrowheads="1"/>
          </p:cNvSpPr>
          <p:nvPr/>
        </p:nvSpPr>
        <p:spPr bwMode="auto">
          <a:xfrm>
            <a:off x="1143000" y="4953000"/>
            <a:ext cx="7772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完全一致</a:t>
            </a:r>
            <a:endParaRPr lang="zh-CN" altLang="en-US" sz="2800" b="1" noProof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494E5E-FC87-4B6C-9094-AF36CF09264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CB6B2-6B32-48F5-BB35-8352EAEC83F7}" type="slidenum">
              <a:rPr lang="en-US" altLang="zh-CN"/>
              <a:pPr>
                <a:defRPr/>
              </a:pPr>
              <a:t>17</a:t>
            </a:fld>
            <a:r>
              <a:rPr lang="en-US" altLang="zh-CN"/>
              <a:t>/114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143000" y="1166813"/>
            <a:ext cx="6934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zh-CN" sz="2800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</a:rPr>
              <a:t>(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</a:rPr>
              <a:t>) ∧(</a:t>
            </a:r>
            <a:r>
              <a:rPr lang="zh-CN" altLang="en-US" b="1">
                <a:solidFill>
                  <a:srgbClr val="3333FF"/>
                </a:solidFill>
                <a:latin typeface="宋体" pitchFamily="2" charset="-122"/>
              </a:rPr>
              <a:t>Ｐ∧～Ｑ</a:t>
            </a:r>
            <a:r>
              <a:rPr lang="en-US" altLang="zh-CN" b="1">
                <a:solidFill>
                  <a:srgbClr val="3333FF"/>
                </a:solidFill>
                <a:latin typeface="宋体" pitchFamily="2" charset="-122"/>
              </a:rPr>
              <a:t>)</a:t>
            </a:r>
            <a:r>
              <a:rPr 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endParaRPr lang="zh-CN" altLang="en-US" sz="28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86" name="Group 106"/>
          <p:cNvGraphicFramePr>
            <a:graphicFrameLocks noGrp="1"/>
          </p:cNvGraphicFramePr>
          <p:nvPr/>
        </p:nvGraphicFramePr>
        <p:xfrm>
          <a:off x="1295400" y="2362200"/>
          <a:ext cx="7467600" cy="2581426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P→Q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Ｐ∧～Ｑ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P→Q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∧(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Ｐ∧～Ｑ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98" name="Rectangle 71"/>
          <p:cNvSpPr>
            <a:spLocks noChangeArrowheads="1"/>
          </p:cNvSpPr>
          <p:nvPr/>
        </p:nvSpPr>
        <p:spPr bwMode="auto">
          <a:xfrm>
            <a:off x="1676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2.3</a:t>
            </a:r>
            <a:endParaRPr lang="en-US" altLang="zh-CN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99" name="Rectangle 107"/>
          <p:cNvSpPr>
            <a:spLocks noChangeArrowheads="1"/>
          </p:cNvSpPr>
          <p:nvPr/>
        </p:nvSpPr>
        <p:spPr bwMode="auto">
          <a:xfrm>
            <a:off x="1447800" y="5219700"/>
            <a:ext cx="5721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该公式对所有可能的解释取值均为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5BC217-3BED-417B-A328-887E48CB8AF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75079-FB26-411C-AF9F-BABE48DB1874}" type="slidenum">
              <a:rPr lang="en-US" altLang="zh-CN"/>
              <a:pPr>
                <a:defRPr/>
              </a:pPr>
              <a:t>18</a:t>
            </a:fld>
            <a:r>
              <a:rPr lang="en-US" altLang="zh-CN"/>
              <a:t>/114</a:t>
            </a:r>
          </a:p>
        </p:txBody>
      </p:sp>
      <p:graphicFrame>
        <p:nvGraphicFramePr>
          <p:cNvPr id="28758" name="Group 86"/>
          <p:cNvGraphicFramePr>
            <a:graphicFrameLocks noGrp="1"/>
          </p:cNvGraphicFramePr>
          <p:nvPr/>
        </p:nvGraphicFramePr>
        <p:xfrm>
          <a:off x="2438400" y="2209800"/>
          <a:ext cx="4724400" cy="256064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P→Q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P→Q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)∨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Ｐ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5" name="Rectangle 7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2.4</a:t>
            </a:r>
            <a:endParaRPr lang="en-US" altLang="zh-CN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16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7620000" cy="58578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smtClean="0">
                <a:solidFill>
                  <a:srgbClr val="3333FF"/>
                </a:solidFill>
                <a:latin typeface="宋体" pitchFamily="2" charset="-122"/>
              </a:rPr>
              <a:t>(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 smtClean="0">
                <a:solidFill>
                  <a:srgbClr val="3333FF"/>
                </a:solidFill>
                <a:latin typeface="宋体" pitchFamily="2" charset="-122"/>
              </a:rPr>
              <a:t>)∨</a:t>
            </a:r>
            <a:r>
              <a:rPr lang="zh-CN" altLang="en-US" sz="2400" smtClean="0">
                <a:solidFill>
                  <a:srgbClr val="3333FF"/>
                </a:solidFill>
                <a:latin typeface="宋体" pitchFamily="2" charset="-122"/>
              </a:rPr>
              <a:t>Ｐ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endParaRPr lang="zh-CN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17" name="Rectangle 87"/>
          <p:cNvSpPr>
            <a:spLocks noChangeArrowheads="1"/>
          </p:cNvSpPr>
          <p:nvPr/>
        </p:nvSpPr>
        <p:spPr bwMode="auto">
          <a:xfrm>
            <a:off x="1908175" y="5229225"/>
            <a:ext cx="5721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该公式对所有可能的解释取值均为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500202-485A-4452-A0E1-FC1E2C7DC6D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5F18F-46A0-4A21-A44D-DB132EC5C2C8}" type="slidenum">
              <a:rPr lang="en-US" altLang="zh-CN"/>
              <a:pPr>
                <a:defRPr/>
              </a:pPr>
              <a:t>19</a:t>
            </a:fld>
            <a:r>
              <a:rPr lang="en-US" altLang="zh-CN"/>
              <a:t>/114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39850"/>
            <a:ext cx="7772400" cy="109855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从这三个真值表可以看到一个非常有趣的事实：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1136650" y="2628900"/>
            <a:ext cx="77724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对所有可能的解释具有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对所有可能的解释均具有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则具有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1258888" y="5084763"/>
            <a:ext cx="3571875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3333FF"/>
                </a:solidFill>
              </a:rPr>
              <a:t>G</a:t>
            </a:r>
            <a:r>
              <a:rPr kumimoji="0" lang="en-US" altLang="zh-CN" b="1" baseline="-25000">
                <a:solidFill>
                  <a:srgbClr val="3333FF"/>
                </a:solidFill>
              </a:rPr>
              <a:t>1</a:t>
            </a:r>
            <a:r>
              <a:rPr kumimoji="0" lang="en-US" altLang="en-US" b="1" noProof="1">
                <a:solidFill>
                  <a:srgbClr val="3333FF"/>
                </a:solidFill>
              </a:rPr>
              <a:t>：</a:t>
            </a:r>
            <a:r>
              <a:rPr kumimoji="0" lang="en-US" b="1">
                <a:solidFill>
                  <a:srgbClr val="3333FF"/>
                </a:solidFill>
              </a:rPr>
              <a:t>～</a:t>
            </a:r>
            <a:r>
              <a:rPr kumimoji="0" lang="en-US" altLang="zh-CN" b="1" noProof="1">
                <a:solidFill>
                  <a:srgbClr val="3333FF"/>
                </a:solidFill>
              </a:rPr>
              <a:t>P</a:t>
            </a:r>
            <a:r>
              <a:rPr kumimoji="0" lang="en-US" altLang="en-US" b="1" noProof="1">
                <a:solidFill>
                  <a:srgbClr val="3333FF"/>
                </a:solidFill>
              </a:rPr>
              <a:t>∨</a:t>
            </a:r>
            <a:r>
              <a:rPr kumimoji="0" lang="en-US" altLang="zh-CN" b="1" noProof="1">
                <a:solidFill>
                  <a:srgbClr val="3333FF"/>
                </a:solidFill>
              </a:rPr>
              <a:t>Q</a:t>
            </a:r>
            <a:r>
              <a:rPr kumimoji="0" lang="en-US" altLang="zh-CN" b="1">
                <a:solidFill>
                  <a:srgbClr val="3333FF"/>
                </a:solidFill>
              </a:rPr>
              <a:t/>
            </a:r>
            <a:br>
              <a:rPr kumimoji="0" lang="en-US" altLang="zh-CN" b="1">
                <a:solidFill>
                  <a:srgbClr val="3333FF"/>
                </a:solidFill>
              </a:rPr>
            </a:br>
            <a:r>
              <a:rPr kumimoji="0" lang="en-US" altLang="zh-CN" b="1">
                <a:solidFill>
                  <a:srgbClr val="3333FF"/>
                </a:solidFill>
              </a:rPr>
              <a:t>G</a:t>
            </a:r>
            <a:r>
              <a:rPr kumimoji="0" lang="en-US" altLang="zh-CN" b="1" baseline="-25000">
                <a:solidFill>
                  <a:srgbClr val="3333FF"/>
                </a:solidFill>
              </a:rPr>
              <a:t>2</a:t>
            </a:r>
            <a:r>
              <a:rPr kumimoji="0" lang="zh-CN" altLang="en-US" b="1">
                <a:solidFill>
                  <a:srgbClr val="3333FF"/>
                </a:solidFill>
              </a:rPr>
              <a:t>：</a:t>
            </a:r>
            <a:r>
              <a:rPr kumimoji="0" lang="en-US" altLang="zh-CN" b="1">
                <a:solidFill>
                  <a:srgbClr val="3333FF"/>
                </a:solidFill>
              </a:rPr>
              <a:t>(P→Q) ∧(</a:t>
            </a:r>
            <a:r>
              <a:rPr kumimoji="0" lang="zh-CN" altLang="en-US" b="1">
                <a:solidFill>
                  <a:srgbClr val="3333FF"/>
                </a:solidFill>
              </a:rPr>
              <a:t>Ｐ∧～Ｑ</a:t>
            </a:r>
            <a:r>
              <a:rPr kumimoji="0" lang="en-US" altLang="zh-CN" b="1">
                <a:solidFill>
                  <a:srgbClr val="3333FF"/>
                </a:solidFill>
              </a:rPr>
              <a:t>)</a:t>
            </a:r>
            <a:br>
              <a:rPr kumimoji="0" lang="en-US" altLang="zh-CN" b="1">
                <a:solidFill>
                  <a:srgbClr val="3333FF"/>
                </a:solidFill>
              </a:rPr>
            </a:br>
            <a:r>
              <a:rPr kumimoji="0" lang="en-US" altLang="zh-CN" b="1">
                <a:solidFill>
                  <a:srgbClr val="3333FF"/>
                </a:solidFill>
              </a:rPr>
              <a:t>G</a:t>
            </a:r>
            <a:r>
              <a:rPr kumimoji="0" lang="en-US" altLang="zh-CN" b="1" baseline="-25000">
                <a:solidFill>
                  <a:srgbClr val="3333FF"/>
                </a:solidFill>
              </a:rPr>
              <a:t>3</a:t>
            </a:r>
            <a:r>
              <a:rPr kumimoji="0" lang="en-US" altLang="zh-CN" b="1">
                <a:solidFill>
                  <a:srgbClr val="3333FF"/>
                </a:solidFill>
              </a:rPr>
              <a:t> </a:t>
            </a:r>
            <a:r>
              <a:rPr kumimoji="0" lang="zh-CN" altLang="en-US" b="1">
                <a:solidFill>
                  <a:srgbClr val="3333FF"/>
                </a:solidFill>
              </a:rPr>
              <a:t>：</a:t>
            </a:r>
            <a:r>
              <a:rPr kumimoji="0" lang="en-US" altLang="zh-CN" b="1">
                <a:solidFill>
                  <a:srgbClr val="3333FF"/>
                </a:solidFill>
              </a:rPr>
              <a:t>(P→Q)∨</a:t>
            </a:r>
            <a:r>
              <a:rPr kumimoji="0" lang="zh-CN" altLang="en-US" b="1">
                <a:solidFill>
                  <a:srgbClr val="3333FF"/>
                </a:solidFill>
              </a:rPr>
              <a:t>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D4AF-065A-4BF5-B93C-57459FADE2A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8E543-D4BF-4FA3-86EC-97B6B4116BA2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/114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391400" cy="762000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3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命题公式及其赋值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143000"/>
            <a:ext cx="7848600" cy="4791075"/>
          </a:xfrm>
          <a:noFill/>
        </p:spPr>
        <p:txBody>
          <a:bodyPr lIns="91440" tIns="45720" rIns="91440" bIns="45720"/>
          <a:lstStyle/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一个特定的命题是一个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常值命题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它不是具有值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，就是具有值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而一个任意的没有赋予具体内容的原子命题是一个变量命题，常称它为命题变量(或命题变元)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该命题变量无具体的真值，</a:t>
            </a:r>
            <a:r>
              <a:rPr lang="zh-CN" altLang="zh-CN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它的</a:t>
            </a:r>
            <a:r>
              <a:rPr 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值域是集合</a:t>
            </a:r>
            <a:r>
              <a:rPr lang="en-US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T，F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{0</a:t>
            </a:r>
            <a:r>
              <a:rPr lang="en-US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1}</a:t>
            </a:r>
            <a:r>
              <a:rPr lang="en-US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当原子命题是命题变元时，</a:t>
            </a:r>
            <a:r>
              <a:rPr lang="zh-CN" altLang="zh-CN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复合命题也即为命题变元的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，且该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的值仍为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值，这样的函数可形象地称为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真值函数</a:t>
            </a:r>
            <a:r>
              <a:rPr lang="zh-CN" altLang="en-US" noProof="1" smtClean="0">
                <a:solidFill>
                  <a:srgbClr val="B2B2B2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或称为命题公式</a:t>
            </a:r>
            <a:r>
              <a:rPr lang="en-US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此命题公式没有确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切</a:t>
            </a:r>
            <a:r>
              <a:rPr lang="zh-CN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真值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994E86-9B59-442C-A6E0-7E2F02F854B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60546-1C71-4A19-BE08-81A6A2A1D21E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/114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308100"/>
            <a:ext cx="7654925" cy="4506913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重言式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u="sng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如果在它的所有解释之下都为</a:t>
            </a:r>
            <a:r>
              <a:rPr lang="zh-CN" altLang="en-US" sz="3200" u="sng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sz="3200" u="sng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u="sng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）公式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称为永假公式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矛盾式，不可满足公式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如果在它的所有解释之下都为</a:t>
            </a:r>
            <a:r>
              <a:rPr lang="zh-CN" altLang="en-US" sz="3200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）公式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称为可满足的，如果它不是永假的（即存在解释使公式取值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F0CDA4-6CB4-4176-9365-30635F8EB7A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B871D-1007-4831-98A8-B5177E8EC4BC}" type="slidenum">
              <a:rPr lang="en-US" altLang="zh-CN"/>
              <a:pPr>
                <a:defRPr/>
              </a:pPr>
              <a:t>21</a:t>
            </a:fld>
            <a:r>
              <a:rPr lang="en-US" altLang="zh-CN"/>
              <a:t>/114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308100"/>
            <a:ext cx="7654925" cy="4506913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称为永真公式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重言式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，如果在它的所有解释之下都为</a:t>
            </a:r>
            <a:r>
              <a:rPr lang="zh-CN" altLang="en-US" sz="3200" smtClean="0">
                <a:ea typeface="楷体_GB2312" pitchFamily="49" charset="-122"/>
              </a:rPr>
              <a:t>“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smtClean="0">
                <a:ea typeface="楷体_GB2312" pitchFamily="49" charset="-122"/>
              </a:rPr>
              <a:t>”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永假公式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矛盾式，不可满足公式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3200" u="sng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如果在它的所有解释之下都为</a:t>
            </a:r>
            <a:r>
              <a:rPr lang="zh-CN" altLang="en-US" sz="3200" u="sng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sz="3200" u="sng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u="sng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）公式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称为可满足的，如果它不是永假的（即存在解释使公式取值</a:t>
            </a:r>
            <a:r>
              <a:rPr lang="en-US" altLang="zh-CN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D615AB-D30D-4C8F-B095-0925B72FEF3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D047E-9505-472E-A0BE-773804FD3537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/114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308100"/>
            <a:ext cx="7654925" cy="4506913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称为永真公式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重言式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，如果在它的所有解释之下都为</a:t>
            </a:r>
            <a:r>
              <a:rPr lang="zh-CN" altLang="en-US" sz="3200" smtClean="0">
                <a:ea typeface="楷体_GB2312" pitchFamily="49" charset="-122"/>
              </a:rPr>
              <a:t>“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smtClean="0">
                <a:ea typeface="楷体_GB2312" pitchFamily="49" charset="-122"/>
              </a:rPr>
              <a:t>”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称为永假公式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矛盾式，不可满足公式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如果在它的所有解释之下都为</a:t>
            </a:r>
            <a:r>
              <a:rPr lang="zh-CN" altLang="en-US" sz="3200" smtClean="0">
                <a:ea typeface="楷体_GB2312" pitchFamily="49" charset="-122"/>
              </a:rPr>
              <a:t>“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smtClean="0">
                <a:ea typeface="楷体_GB2312" pitchFamily="49" charset="-122"/>
              </a:rPr>
              <a:t>”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3200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可满足的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u="sng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如果它不是永假的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（即存在解释使公式取值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D9FA7-266E-412D-ADCE-C8E97C499EB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730BC-CE14-45ED-A337-F560DC47AEF1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/114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042988" y="1143000"/>
            <a:ext cx="78501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永真式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olidFill>
                  <a:srgbClr val="3333FF"/>
                </a:solidFill>
                <a:sym typeface="Symbol" pitchFamily="18" charset="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是矛盾式；矛盾式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olidFill>
                  <a:srgbClr val="3333FF"/>
                </a:solidFill>
                <a:sym typeface="Symbol" pitchFamily="18" charset="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永真式一定是可满足式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可满足式不一定是永真式。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两个永真式的合取、析取、条件、双条件均为永真式。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20000"/>
              </a:spcBef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这样由简单的重言式，可以推出无数个复杂的重言式。判定给定公式是否为永真式，永假式或可满足式的问题，称为给定公式的判定问题。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042988" y="4868863"/>
            <a:ext cx="785018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在逻辑研究和计算机推理以及决策判断时，人们对于所研究的命题，最关心的莫过于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问题，所以永真公式在数理逻辑的研究中占有特殊且重要的地位。 </a:t>
            </a:r>
          </a:p>
        </p:txBody>
      </p:sp>
      <p:sp>
        <p:nvSpPr>
          <p:cNvPr id="25607" name="Rectangle 5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永真式的特点：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D72E9-29AD-4103-8A9A-33C18E9FB1B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5BE0-01AC-4C6C-8D39-594DA803AB66}" type="slidenum">
              <a:rPr lang="en-US" altLang="zh-CN"/>
              <a:pPr>
                <a:defRPr/>
              </a:pPr>
              <a:t>24</a:t>
            </a:fld>
            <a:r>
              <a:rPr lang="en-US" altLang="zh-CN"/>
              <a:t>/114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042988" y="1143000"/>
            <a:ext cx="78501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）永真式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ym typeface="Symbol" pitchFamily="18" charset="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是矛盾式；矛盾式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ym typeface="Symbol" pitchFamily="18" charset="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）永真式一定是可满足式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可满足式不一定是永真式。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）两个永真式的合取、析取、条件、双条件均为永真式。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这样由简单的重言式，可以推出无数个复杂的重言式。判定给定公式是否为永真式、永假式或可满足式的问题，称为给定公式的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判定问题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1042988" y="4868863"/>
            <a:ext cx="785018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在逻辑研究和计算机推理以及决策判断时，人们对于所研究的命题，最关心的莫过于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问题，所以永真公式在数理逻辑的研究中占有特殊且重要的地位。 </a:t>
            </a:r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永真式的特点：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282A3F-BAA9-4E45-9503-997346CCED4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0E27C-57B8-4CC9-8E17-934AA263EFA4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/114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042988" y="1143000"/>
            <a:ext cx="78501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）永真式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ym typeface="Symbol" pitchFamily="18" charset="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是矛盾式；矛盾式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lang="zh-CN" altLang="en-US" b="1">
                <a:sym typeface="Symbol" pitchFamily="18" charset="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marL="609600" indent="-6096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）永真式一定是可满足式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可满足式不一定是永真式。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）两个永真式的合取、析取、条件、双条件均为永真式。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这样由简单的重言式，可以推出无数个复杂的重言式。判定给定公式是否为永真式，永假式或可满足式的问题，称为给定公式的判定问题。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042988" y="4868863"/>
            <a:ext cx="785018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just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在逻辑研究和计算机推理以及决策判断时，人们对于所研究的命题，最关心的莫过于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问题，所以永真公式在数理逻辑的研究中占有特殊且重要的地位。 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永真式的特点：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131994-2F51-4308-BEEF-9BEAD487DCC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D27-EBD7-4814-B0DF-A40121B67D8E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/114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73163"/>
            <a:ext cx="7848600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命题逻辑的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基本任务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之一，就是找出那些属于永真式的命题公式。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）真值表法（简单、直观）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）置换（代换，代入）法则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如果公式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中的一些变元，用一些公式代入，而且每次出现同一变元时，总用同一公式代入，就可从公式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得到公式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为公式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的置换（代入）实例（例式）。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ea typeface="楷体_GB2312" pitchFamily="49" charset="-122"/>
              </a:rPr>
              <a:t>置换定理：永真式的任何置换（代入）实例仍是一个永真式。</a:t>
            </a:r>
          </a:p>
        </p:txBody>
      </p:sp>
      <p:sp>
        <p:nvSpPr>
          <p:cNvPr id="28678" name="Rectangle 3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BE788B-1A3A-4674-AF60-F7E67274EC0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8A639-8704-4E1A-9D9C-264D5A6AF9F0}" type="slidenum">
              <a:rPr lang="en-US" altLang="zh-CN"/>
              <a:pPr>
                <a:defRPr/>
              </a:pPr>
              <a:t>27</a:t>
            </a:fld>
            <a:r>
              <a:rPr lang="en-US" altLang="zh-CN"/>
              <a:t>/114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73163"/>
            <a:ext cx="7848600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命题逻辑的基本任务之一，就是找出那些属于永真式的命题公式。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）真值表法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（简单、直观）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）置换（代换，代入）法则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如果公式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中的一些变元，用一些公式代入，而且每次出现同一变元时，总用同一公式代入，就可从公式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得到公式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为公式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的置换（代入）实例（例式）。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ea typeface="楷体_GB2312" pitchFamily="49" charset="-122"/>
              </a:rPr>
              <a:t>置换定理：永真式的任何置换（代入）实例仍是一个永真式。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1A99F6-796D-40C1-8991-6A2A8DB1EA3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14007-4EA3-47B2-B295-F465702C08AC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/114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73163"/>
            <a:ext cx="7848600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命题逻辑的基本任务之一，就是找出那些属于永真式的命题公式。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真值表法（简单、直观）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）置换（代换，代入）法则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中的一些变元，用一些公式代入，而且每次出现同一变元时，总用同一公式代入，就可从公式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得到公式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（代入）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（例式）。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ea typeface="楷体_GB2312" pitchFamily="49" charset="-122"/>
              </a:rPr>
              <a:t>置换定理：永真式的任何置换（代入）实例仍是一个永真式。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391217-9355-4132-8AD6-C8CB0842D8C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607F6-9A8B-40E7-8C73-3EC46926C65C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/114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73163"/>
            <a:ext cx="7848600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命题逻辑的基本任务之一，就是找出那些属于永真式的命题公式。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真值表法（简单、直观）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置换（代换，代入）法则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 如果公式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中的一些变元，用一些公式代入，而且每次出现同一变元时，总用同一公式代入，就可从公式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得到公式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的置换（代入）实例（例式）。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置换定理</a:t>
            </a:r>
            <a:r>
              <a:rPr lang="zh-CN" altLang="en-US" smtClean="0">
                <a:solidFill>
                  <a:srgbClr val="3333FF"/>
                </a:solidFill>
                <a:ea typeface="楷体_GB2312" pitchFamily="49" charset="-122"/>
              </a:rPr>
              <a:t>：永真式的任何置换（代入）实例仍是一个永真式。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D51528-5176-4E7D-A8D8-25A71853950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4C69C-A182-43FE-86B5-A8F54059596F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/114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391400" cy="762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命题合适公式与真值表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143000"/>
            <a:ext cx="7848600" cy="4791075"/>
          </a:xfrm>
          <a:noFill/>
        </p:spPr>
        <p:txBody>
          <a:bodyPr lIns="91440" tIns="45720" rIns="91440" bIns="45720"/>
          <a:lstStyle/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一个特定的命题是一个常值命题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它不是具有值</a:t>
            </a:r>
            <a:r>
              <a:rPr lang="zh-CN" altLang="en-US" noProof="1" smtClean="0">
                <a:ea typeface="楷体_GB2312" pitchFamily="49" charset="-122"/>
              </a:rPr>
              <a:t>“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ea typeface="楷体_GB2312" pitchFamily="49" charset="-122"/>
              </a:rPr>
              <a:t>“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，就是具有值</a:t>
            </a:r>
            <a:r>
              <a:rPr lang="zh-CN" altLang="en-US" noProof="1" smtClean="0">
                <a:ea typeface="楷体_GB2312" pitchFamily="49" charset="-122"/>
              </a:rPr>
              <a:t>“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ea typeface="楷体_GB2312" pitchFamily="49" charset="-122"/>
              </a:rPr>
              <a:t>“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而一个任意的没有赋予具体内容的原子命题是一个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变量命题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，常称它为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命题变量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(或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命题变元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该命题变量</a:t>
            </a:r>
            <a:r>
              <a:rPr lang="zh-CN" altLang="en-US" u="sng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无具体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的真值，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它的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值域是集合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T，F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{0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1}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当原子命题是命题变元时，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复合命题也即为命题变元的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，且该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的值仍为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值，这样的函数可形象地称为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真值函数</a:t>
            </a:r>
            <a:r>
              <a:rPr lang="zh-CN" altLang="en-US" noProof="1" smtClean="0">
                <a:solidFill>
                  <a:srgbClr val="DDDDDD"/>
                </a:solidFill>
                <a:ea typeface="楷体_GB2312" pitchFamily="49" charset="-122"/>
              </a:rPr>
              <a:t>”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或称为命题公式</a:t>
            </a:r>
            <a:r>
              <a:rPr lang="en-US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此命题公式没有确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切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真值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1F8390-8301-4853-90CF-327CE63126F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7135B-0284-4BBD-B41A-1C77C538F2E4}" type="slidenum">
              <a:rPr lang="en-US" altLang="zh-CN"/>
              <a:pPr>
                <a:defRPr/>
              </a:pPr>
              <a:t>30</a:t>
            </a:fld>
            <a:r>
              <a:rPr lang="en-US" altLang="zh-CN"/>
              <a:t>/114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7288" y="1047750"/>
            <a:ext cx="7758112" cy="4473575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永真式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对上式中的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，用（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）代入，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对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，用（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）代入后得到：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）∨～（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该公式也是一个永真式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）公式推演法（等价变换、替换（取代）规（范）则）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具体方法在下节中介绍</a:t>
            </a:r>
          </a:p>
        </p:txBody>
      </p:sp>
      <p:sp>
        <p:nvSpPr>
          <p:cNvPr id="32774" name="Rectangle 50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BDA49C-434E-427C-9278-AB46CA8A39E1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EC3E0-CED5-4E07-AA7F-414CE8110DD9}" type="slidenum">
              <a:rPr lang="en-US" altLang="zh-CN"/>
              <a:pPr>
                <a:defRPr/>
              </a:pPr>
              <a:t>31</a:t>
            </a:fld>
            <a:r>
              <a:rPr lang="en-US" altLang="zh-CN"/>
              <a:t>/114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7288" y="1047750"/>
            <a:ext cx="7758112" cy="4473575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（永真式）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对上式中的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，用（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）代入，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对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，用（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）代入后得到：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）∨～（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该公式也是一个永真式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）公式推演法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（等价变换、替换（取代）规（范）则）。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具体方法在下节中介绍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永真式的判断：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833A61-02A6-4818-BE29-AEC3251F54A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B57C4-FEB7-43DD-B0D0-85A6AAB87949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/114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2006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1-3.1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任意解释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Ｉ下，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真值相同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H。</a:t>
            </a:r>
            <a:endParaRPr lang="en-US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等价的充分必要条件是公式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此定理是从另一角度来看待等价性</a:t>
            </a:r>
            <a:endParaRPr lang="zh-CN" altLang="en-US" b="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b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等价式的性质</a:t>
            </a:r>
            <a:r>
              <a:rPr lang="en-US" altLang="zh-CN" b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）自反性：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）对称性：若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）可传递性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A92C22-8B2B-40F1-9089-BE55442D984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4480D-2A9C-4994-A8B3-972E25DD1882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/114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2006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1-3.1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公式，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如果在任意解释Ｉ下，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真值相同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是等价的 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H。</a:t>
            </a:r>
            <a:endParaRPr lang="en-US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等价的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充分必要条件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是公式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此定理是从另一角度来看待等价性</a:t>
            </a:r>
            <a:endParaRPr lang="zh-CN" altLang="en-US" b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b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等价式的性质</a:t>
            </a:r>
            <a:r>
              <a:rPr lang="en-US" altLang="zh-CN" b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）自反性：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）对称性：若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）可传递性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DF5E5-B264-4DC4-9A5E-B3042D02572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707E7-FC3E-453A-A3C3-DD6B9D8550F1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/114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468788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等价的充分必要条件是公式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根据定义对任何解释公式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取相同的真值，因此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恒取真值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反过来，如果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是永真式，根据联结词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的定义，对任何解释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必取相同的真值，从而</a:t>
            </a:r>
            <a:r>
              <a:rPr lang="en-US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D54FFB-AFB9-4E8E-BCC4-6FD13D9DF2D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176A7-1350-43D4-AD15-7C69FE53D231}" type="slidenum">
              <a:rPr lang="en-US" altLang="zh-CN"/>
              <a:pPr>
                <a:defRPr/>
              </a:pPr>
              <a:t>35</a:t>
            </a:fld>
            <a:r>
              <a:rPr lang="en-US" altLang="zh-CN"/>
              <a:t>/114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468788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等价的充分必要条件是公式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根据定义对任何解释公式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取相同的真值，因此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恒取真值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反过来，如果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是永真式，根据联结词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的定义，对任何解释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必取相同的真值，从而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A636E8-C299-45D3-8F0F-12E8B43B6A4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08277-0578-4448-88B9-145ED090A4AA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/114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468788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等价的充分必要条件是公式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根据定义对任何解释公式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取相同的真值，因此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恒取真值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反过来，如果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是永真式，根据联结词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的定义，对任何解释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必取相同的真值，从而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成立。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1095375" y="2420938"/>
            <a:ext cx="7724775" cy="25288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      </a:t>
            </a:r>
            <a:r>
              <a:rPr lang="zh-CN" altLang="en-US" sz="3200" b="1">
                <a:solidFill>
                  <a:srgbClr val="FF0000"/>
                </a:solidFill>
              </a:rPr>
              <a:t>这个定理建立了</a:t>
            </a:r>
            <a:r>
              <a:rPr lang="zh-CN" altLang="en-US" sz="3200" b="1" noProof="1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sz="3200" b="1">
                <a:solidFill>
                  <a:srgbClr val="FF0000"/>
                </a:solidFill>
                <a:sym typeface="Symbol" pitchFamily="18" charset="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zh-CN" sz="3200" b="1">
                <a:solidFill>
                  <a:srgbClr val="FF0000"/>
                </a:solidFill>
                <a:sym typeface="Symbol" pitchFamily="18" charset="2"/>
              </a:rPr>
              <a:t>之间转换的关系</a:t>
            </a:r>
            <a:r>
              <a:rPr lang="zh-CN" altLang="zh-CN" sz="3200" b="1" noProof="1">
                <a:solidFill>
                  <a:srgbClr val="FF0000"/>
                </a:solidFill>
                <a:sym typeface="Symbol" pitchFamily="18" charset="2"/>
              </a:rPr>
              <a:t>。</a:t>
            </a:r>
            <a:r>
              <a:rPr lang="zh-CN" altLang="en-US" sz="3200" b="1">
                <a:solidFill>
                  <a:srgbClr val="FF0000"/>
                </a:solidFill>
                <a:sym typeface="Symbol" pitchFamily="18" charset="2"/>
              </a:rPr>
              <a:t>  </a:t>
            </a: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  <a:sym typeface="Symbol" pitchFamily="18" charset="2"/>
              </a:rPr>
              <a:t>      </a:t>
            </a:r>
            <a:r>
              <a:rPr lang="zh-CN" sz="3200" b="1">
                <a:solidFill>
                  <a:srgbClr val="FF0000"/>
                </a:solidFill>
                <a:sym typeface="Symbol" pitchFamily="18" charset="2"/>
              </a:rPr>
              <a:t>然而，如果直接用这个定理来证明两个公式等价，常常会使得证明变得更加繁琐！</a:t>
            </a:r>
            <a:endParaRPr lang="zh-CN" altLang="en-US" sz="3200" b="1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8E20B6-7321-4CD4-8245-047F1B2418E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74B3-0507-4951-9DD2-3C1BCEC8AD99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/114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2006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1-3.1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公式，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如果在任意解释Ｉ下，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真值相同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是等价的 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H。</a:t>
            </a:r>
            <a:endParaRPr lang="en-US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1-3.2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等价的充分必要条件是公式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是永真公式。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此定理是从另一角度来看待等价性</a:t>
            </a:r>
            <a:endParaRPr lang="zh-CN" altLang="en-US" b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等价式的性质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）自反性：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）对称性：若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 lvl="1" algn="just" eaLnBrk="1" hangingPunct="1">
              <a:buFontTx/>
              <a:buNone/>
            </a:pP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）可传递性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</a:t>
            </a:r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1E1294-2169-439B-8B0D-7F10B7DD9E1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60F53-A2C9-4D9E-86F3-D9B27C7EE417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/114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066087" cy="5073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首先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，双条件词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是一种逻辑联结词，公式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是命题公式，其中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是一种逻辑运算，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的结果仍是一个命题公式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而逻辑等价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则是描述了两个公式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之间的一种逻辑等价关系，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价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于命题公式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的结果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是命题公式。</a:t>
            </a:r>
          </a:p>
          <a:p>
            <a:pPr eaLnBrk="1" hangingPunct="1">
              <a:lnSpc>
                <a:spcPct val="13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其次，如果要求用计算机来判断命题公式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是否逻辑等价，即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那是办不到的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然而计算机却可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是否是永真公式。</a:t>
            </a:r>
            <a:endParaRPr lang="zh-CN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429000" y="264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noProof="1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1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96863"/>
            <a:ext cx="7129463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en-US" altLang="zh-CN" sz="3600" b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与“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的区别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B2A2C2-F235-4EFD-9C1C-11C9059561A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2CB78-22A3-49DF-9A3E-8EC923631439}" type="slidenum">
              <a:rPr lang="en-US" altLang="zh-CN"/>
              <a:pPr>
                <a:defRPr/>
              </a:pPr>
              <a:t>39</a:t>
            </a:fld>
            <a:r>
              <a:rPr lang="en-US" altLang="zh-CN"/>
              <a:t>/114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066087" cy="5073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首先，双条件词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是一种逻辑联结词，公式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是命题公式，其中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是一种逻辑运算，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的结果仍是一个命题公式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而逻辑等价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则是描述了两个公式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之间的一种逻辑等价关系，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价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于命题公式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 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的结果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是命题公式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其次，如果要求用计算机来判断命题公式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是否逻辑等价，即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那是办不到的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然而计算机却可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是否是永真公式。</a:t>
            </a:r>
            <a:endParaRPr lang="zh-CN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3429000" y="264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noProof="1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1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96863"/>
            <a:ext cx="7129463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en-US" altLang="zh-CN" sz="3600" b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与“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的区别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85B55-91FB-4D01-B889-9CA5A898F263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68E91-C843-4ED3-9343-4BBEA22C9DF5}" type="slidenum">
              <a:rPr lang="en-US" altLang="zh-CN"/>
              <a:pPr>
                <a:defRPr/>
              </a:pPr>
              <a:t>4</a:t>
            </a:fld>
            <a:r>
              <a:rPr lang="en-US" altLang="zh-CN"/>
              <a:t>/114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391400" cy="762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命题合适公式与真值表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143000"/>
            <a:ext cx="7848600" cy="4791075"/>
          </a:xfrm>
          <a:noFill/>
        </p:spPr>
        <p:txBody>
          <a:bodyPr lIns="91440" tIns="45720" rIns="91440" bIns="45720"/>
          <a:lstStyle/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一个特定的命题是一个常值命题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它不是具有值</a:t>
            </a:r>
            <a:r>
              <a:rPr lang="zh-CN" altLang="en-US" noProof="1" smtClean="0">
                <a:ea typeface="楷体_GB2312" pitchFamily="49" charset="-122"/>
              </a:rPr>
              <a:t>“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ea typeface="楷体_GB2312" pitchFamily="49" charset="-122"/>
              </a:rPr>
              <a:t>“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，就是具有值</a:t>
            </a:r>
            <a:r>
              <a:rPr lang="zh-CN" altLang="en-US" noProof="1" smtClean="0">
                <a:ea typeface="楷体_GB2312" pitchFamily="49" charset="-122"/>
              </a:rPr>
              <a:t>“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noProof="1" smtClean="0">
                <a:ea typeface="楷体_GB2312" pitchFamily="49" charset="-122"/>
              </a:rPr>
              <a:t>“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en-US" noProof="1" smtClean="0">
                <a:ea typeface="楷体_GB2312" pitchFamily="49" charset="-122"/>
              </a:rPr>
              <a:t>”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而一个任意的没有赋予具体内容的原子命题是一个变量命题，常称它为命题变量(或命题变元)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该命题变量无具体的真值，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它的</a:t>
            </a:r>
            <a:r>
              <a:rPr lang="zh-CN" dirty="0" smtClean="0">
                <a:latin typeface="楷体_GB2312" pitchFamily="49" charset="-122"/>
                <a:ea typeface="楷体_GB2312" pitchFamily="49" charset="-122"/>
              </a:rPr>
              <a:t>值域是集合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T，F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{0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en-US" dirty="0" smtClean="0">
                <a:latin typeface="楷体_GB2312" pitchFamily="49" charset="-122"/>
                <a:ea typeface="楷体_GB2312" pitchFamily="49" charset="-122"/>
              </a:rPr>
              <a:t>1}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)。</a:t>
            </a:r>
          </a:p>
          <a:p>
            <a:pPr algn="l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当原子命题是命题变元时，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复合命题也即为命题变元的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，且该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的值仍为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值，这样的函数可形象地称为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真值函数</a:t>
            </a:r>
            <a:r>
              <a:rPr lang="zh-CN" altLang="en-US" noProof="1" smtClean="0">
                <a:solidFill>
                  <a:srgbClr val="3333FF"/>
                </a:solidFill>
                <a:ea typeface="楷体_GB2312" pitchFamily="49" charset="-122"/>
              </a:rPr>
              <a:t>”</a:t>
            </a:r>
            <a:r>
              <a:rPr lang="en-US" altLang="zh-CN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或称为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此命题公式</a:t>
            </a:r>
            <a:r>
              <a:rPr lang="zh-CN" altLang="en-US" u="sng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没有确</a:t>
            </a:r>
            <a:r>
              <a:rPr lang="zh-CN" altLang="en-US" u="sng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切</a:t>
            </a:r>
            <a:r>
              <a:rPr lang="zh-CN" altLang="en-US" u="sng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</a:t>
            </a:r>
            <a:r>
              <a:rPr lang="zh-CN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FBBA57-C328-457F-8096-E5BE7AD1203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1E1FC-4A31-41F0-B7C5-9E5C8985734A}" type="slidenum">
              <a:rPr lang="en-US" altLang="zh-CN"/>
              <a:pPr>
                <a:defRPr/>
              </a:pPr>
              <a:t>40</a:t>
            </a:fld>
            <a:r>
              <a:rPr lang="en-US" altLang="zh-CN"/>
              <a:t>/114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066087" cy="5073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首先，双条件词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是一种逻辑联结词，公式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是命题公式，其中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是一种逻辑运算，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的结果仍是一个命题公式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而逻辑等价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则是描述了两个公式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之间的一种逻辑等价关系，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价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于命题公式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zh-CN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H 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的结果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是命题公式。</a:t>
            </a:r>
          </a:p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其次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，如果要求用计算机来判断命题公式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是否逻辑等价，即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那是办不到的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然而计算机却可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是否是永真公式。</a:t>
            </a:r>
            <a:endParaRPr lang="zh-CN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3429000" y="264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noProof="1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1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5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96863"/>
            <a:ext cx="7129463" cy="641350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en-US" altLang="zh-CN" sz="3600" b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sz="3600" noProof="1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与“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zh-CN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的区别：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5A9510-4714-4E57-809D-876ACA400E3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8750B-812A-42AB-8086-8B95B103516D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/114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4168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</a:t>
            </a:r>
            <a:r>
              <a:rPr lang="en-US" altLang="zh-CN" sz="3200" smtClean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命题定律 </a:t>
            </a: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Equivalence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4038" name="Rectangle 7"/>
          <p:cNvSpPr>
            <a:spLocks noGrp="1" noChangeArrowheads="1"/>
          </p:cNvSpPr>
          <p:nvPr/>
        </p:nvSpPr>
        <p:spPr bwMode="auto">
          <a:xfrm>
            <a:off x="1258888" y="1143000"/>
            <a:ext cx="73453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/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是任何的公式，则：</a:t>
            </a: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1285875" y="1676400"/>
            <a:ext cx="7356475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H)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G→H)∧(H→G</a:t>
            </a:r>
            <a:r>
              <a:rPr lang="en-US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	</a:t>
            </a:r>
            <a:r>
              <a:rPr lang="en-US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等价) </a:t>
            </a:r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en-US" altLang="en-US" b="1" noProof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(G→H)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G∨H)      	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G∨G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    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G∧G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4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G∨H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H∨G  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H∧G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5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G∨(H∨S)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(G∨H)∨S	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G∧(H∧S)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(G∧H)∧S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6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G∨(G∧H)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G∧(G∨H)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</a:t>
            </a:r>
          </a:p>
          <a:p>
            <a:pPr marL="457200" indent="-457200">
              <a:lnSpc>
                <a:spcPct val="110000"/>
              </a:lnSpc>
              <a:buClr>
                <a:srgbClr val="00FF00"/>
              </a:buClr>
              <a:buFontTx/>
              <a:buChar char="•"/>
            </a:pPr>
            <a:endParaRPr lang="en-US" altLang="zh-CN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1245D8-F187-4051-BA49-D19738E65F9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966D1-8F22-4EDD-8221-61A70BE6D1A3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/114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4168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</a:t>
            </a:r>
            <a:r>
              <a:rPr lang="en-US" altLang="zh-CN" sz="3200" smtClean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命题定律 </a:t>
            </a: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Equivalence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/>
        </p:nvSpPr>
        <p:spPr bwMode="auto">
          <a:xfrm>
            <a:off x="1258888" y="1143000"/>
            <a:ext cx="73453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/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是任何的公式，则：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1285875" y="1676400"/>
            <a:ext cx="7356475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:(G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H)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G→H)∧(H→G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)	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等价)</a:t>
            </a:r>
            <a:endParaRPr lang="en-US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(G→H)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G∨H)      	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G∨G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             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G∧G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4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G∨H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H∨G  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H∧G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5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G∨(H∨S)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(G∨H)∨S	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G∧(H∧S)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(G∧H)∧S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6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G∨(G∧H)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G∧(G∨H)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</a:t>
            </a:r>
          </a:p>
          <a:p>
            <a:pPr marL="457200" indent="-457200">
              <a:lnSpc>
                <a:spcPct val="110000"/>
              </a:lnSpc>
              <a:buClr>
                <a:srgbClr val="00FF00"/>
              </a:buClr>
              <a:buFontTx/>
              <a:buChar char="•"/>
            </a:pPr>
            <a:endParaRPr lang="en-US" altLang="zh-CN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E4BF69-88BB-4BF2-B8FC-519148FB225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E54DF-7ADB-4EE2-B032-C8B32D220B18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/114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4168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</a:t>
            </a:r>
            <a:r>
              <a:rPr lang="en-US" altLang="zh-CN" sz="3200" smtClean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命题定律 </a:t>
            </a: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Equivalence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/>
        </p:nvSpPr>
        <p:spPr bwMode="auto">
          <a:xfrm>
            <a:off x="1258888" y="1143000"/>
            <a:ext cx="73453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/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是任何的公式，则：</a:t>
            </a: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1285875" y="1676400"/>
            <a:ext cx="7356475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:(G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H)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G→H)∧(H→G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)	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等价)</a:t>
            </a:r>
            <a:endParaRPr lang="en-US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(G→H)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G∨H)      	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             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G∧G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4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G∨H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H∨G          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G∧H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H∧G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5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G∨(H∨S)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(G∨H)∨S	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G∧(H∧S)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(G∧H)∧S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6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G∨(G∧H)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G∧(G∨H)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</a:t>
            </a:r>
          </a:p>
          <a:p>
            <a:pPr marL="457200" indent="-457200">
              <a:lnSpc>
                <a:spcPct val="110000"/>
              </a:lnSpc>
              <a:buClr>
                <a:srgbClr val="00FF00"/>
              </a:buClr>
              <a:buFontTx/>
              <a:buChar char="•"/>
            </a:pPr>
            <a:endParaRPr lang="en-US" altLang="zh-CN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59ECBC-FAF3-45EB-9457-3F76E2CCA01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E6B84-21E1-4400-ABD7-702ABA3F0357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/114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4168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</a:t>
            </a:r>
            <a:r>
              <a:rPr lang="en-US" altLang="zh-CN" sz="3200" smtClean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命题定律 </a:t>
            </a: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Equivalence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/>
        </p:nvSpPr>
        <p:spPr bwMode="auto">
          <a:xfrm>
            <a:off x="1258888" y="1143000"/>
            <a:ext cx="73453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/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是任何的公式，则：</a:t>
            </a: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1285875" y="1676400"/>
            <a:ext cx="7356475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:(G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H)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G→H)∧(H→G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)	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等价)</a:t>
            </a:r>
            <a:endParaRPr lang="en-US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(G→H)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G∨H)      	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             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G∧G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4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H∨G          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G∧H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H∧G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5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G∨(H∨S)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(G∨H)∨S	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 G∧(H∧S)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(G∧H)∧S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  <a:buFontTx/>
              <a:buAutoNum type="arabicParenR" startAt="6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G∨(G∧H)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          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G∧(G∨H) </a:t>
            </a:r>
            <a:r>
              <a:rPr lang="en-US" altLang="zh-CN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 </a:t>
            </a:r>
          </a:p>
          <a:p>
            <a:pPr marL="457200" indent="-457200">
              <a:lnSpc>
                <a:spcPct val="110000"/>
              </a:lnSpc>
              <a:buClr>
                <a:srgbClr val="00FF00"/>
              </a:buClr>
              <a:buFontTx/>
              <a:buChar char="•"/>
            </a:pPr>
            <a:endParaRPr lang="en-US" altLang="zh-CN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9A551-BF7E-4589-9CEC-1EE670B2356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71520-9907-4DB1-A279-598A6D8B08B7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/114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416800" cy="579438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</a:t>
            </a:r>
            <a:r>
              <a:rPr lang="en-US" altLang="zh-CN" sz="3200" smtClean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命题定律 </a:t>
            </a:r>
            <a:r>
              <a:rPr lang="en-US" altLang="zh-CN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Equivalence</a:t>
            </a:r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/>
        </p:nvSpPr>
        <p:spPr bwMode="auto">
          <a:xfrm>
            <a:off x="1258888" y="1143000"/>
            <a:ext cx="73453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/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是任何的公式，则：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1285875" y="1676400"/>
            <a:ext cx="7356475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:(G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H)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G→H)∧(H→G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)	</a:t>
            </a: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</a:rPr>
              <a:t>等价)</a:t>
            </a:r>
            <a:endParaRPr lang="en-US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en-US" altLang="en-US" b="1" noProof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(G→H)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G∨H)      	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             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G∧G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4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G∨H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H∨G          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交换律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G∧H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H∧G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5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G∨(H∨S)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(G∨H)∨S	   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G∧(H∧S) </a:t>
            </a:r>
            <a:r>
              <a:rPr lang="en-US" altLang="zh-CN"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(G∧H)∧S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Tx/>
              <a:buAutoNum type="arabicParenR" startAt="6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G∨(G∧H)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G        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吸收律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rgbClr val="DDDDDD"/>
              </a:buClr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G∧(G∨H)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G </a:t>
            </a:r>
          </a:p>
          <a:p>
            <a:pPr marL="457200" indent="-457200">
              <a:lnSpc>
                <a:spcPct val="110000"/>
              </a:lnSpc>
              <a:buClr>
                <a:srgbClr val="00FF00"/>
              </a:buClr>
              <a:buFontTx/>
              <a:buChar char="•"/>
            </a:pPr>
            <a:endParaRPr lang="en-US" altLang="zh-CN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39C466-1591-418D-9C79-7990207BC30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BCD15-DAA1-4C12-A5A6-5709BF463B41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/114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8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9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9158" name="Rectangle 8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7B6985-8096-463A-B623-B37F4F8CAACE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38A70-1F82-45F8-9C81-60224D2435B4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/114</a:t>
            </a: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9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5A8917-12F4-4246-B298-2368625B944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6C5E6-594D-4976-9E02-C347A7B430BA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/114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9"/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A5245B-BD73-44EF-8BE0-D382285DC751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1108A-94D8-4C8F-8D2C-DCE0B58E364F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/114</a:t>
            </a: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9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                     </a:t>
            </a:r>
            <a:r>
              <a:rPr lang="en-US" altLang="zh-CN" sz="2000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</a:rPr>
              <a:t>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 dirty="0">
                <a:solidFill>
                  <a:srgbClr val="DDDDDD"/>
                </a:solidFill>
              </a:rPr>
              <a:t>√</a:t>
            </a:r>
            <a:endParaRPr lang="zh-CN" altLang="en-US" sz="2000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 dirty="0">
                <a:solidFill>
                  <a:srgbClr val="DDDDDD"/>
                </a:solidFill>
              </a:rPr>
              <a:t>√</a:t>
            </a:r>
            <a:endParaRPr lang="zh-CN" altLang="en-US" sz="2000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</a:rPr>
              <a:t>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</a:rPr>
              <a:t>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 dirty="0">
                <a:solidFill>
                  <a:srgbClr val="DDDDDD"/>
                </a:solidFill>
              </a:rPr>
              <a:t>～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40352" y="43353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216D57-A274-4ABA-A705-27EA5293633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306C2-A399-4A74-A479-369A857C76B7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/114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命题公式（合适公式）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50175" cy="4965700"/>
          </a:xfrm>
        </p:spPr>
        <p:txBody>
          <a:bodyPr/>
          <a:lstStyle/>
          <a:p>
            <a:pPr marL="609600" indent="-609600" algn="l" eaLnBrk="1" hangingPunct="1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1-2.1(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简称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命题变元（</a:t>
            </a:r>
            <a:r>
              <a:rPr lang="zh-CN" altLang="en-US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原子命题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变元</a:t>
            </a:r>
            <a:r>
              <a:rPr lang="zh-CN" altLang="zh-CN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本身是一个公式；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是公式，则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solidFill>
                  <a:srgbClr val="3333FF"/>
                </a:solidFill>
                <a:latin typeface="宋体" pitchFamily="2" charset="-122"/>
              </a:rPr>
              <a:t>～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(P∧Q)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(P∨Q)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(P→Q)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仅由</a:t>
            </a:r>
            <a:r>
              <a:rPr 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有限步</a:t>
            </a:r>
            <a:r>
              <a:rPr 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使用规则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en-US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后产生的结果。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该公式常用符号</a:t>
            </a:r>
            <a:r>
              <a:rPr lang="en-US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G、H、</a:t>
            </a:r>
            <a:r>
              <a:rPr lang="en-US" altLang="en-US" sz="2400" smtClean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zh-CN" altLang="en-US" sz="2400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等表示。</a:t>
            </a:r>
            <a:endParaRPr lang="zh-CN" altLang="en-US" sz="24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注：为简单起见，以后称合适公式为公式。</a:t>
            </a:r>
            <a:endParaRPr lang="en-US" altLang="en-US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为书写和输入计算机及计算方便起见，约定：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）最外层括号可以省略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）按联结词的优先级的括号可以省略</a:t>
            </a:r>
            <a:endParaRPr lang="zh-CN" altLang="en-US" sz="2400" noProof="1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26A01F-41AD-4EFC-995D-5CA8C78FC33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8F32A-202C-4174-B0CD-E16FDAFE382B}" type="slidenum">
              <a:rPr lang="en-US" altLang="zh-CN"/>
              <a:pPr>
                <a:defRPr/>
              </a:pPr>
              <a:t>50</a:t>
            </a:fld>
            <a:r>
              <a:rPr lang="en-US" altLang="zh-CN"/>
              <a:t>/114</a:t>
            </a: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9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	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		       </a:t>
            </a:r>
            <a:r>
              <a:rPr lang="en-US" altLang="zh-CN" sz="2000" b="1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chemeClr val="tx1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chemeClr val="tx1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>
                <a:solidFill>
                  <a:srgbClr val="DDDDDD"/>
                </a:solidFill>
              </a:rPr>
              <a:t>√</a:t>
            </a:r>
            <a:endParaRPr lang="zh-CN" altLang="en-US" sz="20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chemeClr val="tx1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450D65-A838-47FC-9668-D94B9415DD8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8D65A-A36D-43FA-8BDE-AA53E34C8153}" type="slidenum">
              <a:rPr lang="en-US" altLang="zh-CN"/>
              <a:pPr>
                <a:defRPr/>
              </a:pPr>
              <a:t>51</a:t>
            </a:fld>
            <a:r>
              <a:rPr lang="en-US" altLang="zh-CN"/>
              <a:t>/114</a:t>
            </a: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9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（输出律）</a:t>
            </a:r>
            <a:r>
              <a:rPr lang="zh-CN" altLang="en-US" b="1">
                <a:solidFill>
                  <a:srgbClr val="FF0000"/>
                </a:solidFill>
              </a:rPr>
              <a:t>√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>
                <a:solidFill>
                  <a:srgbClr val="FF0000"/>
                </a:solidFill>
              </a:rPr>
              <a:t>√</a:t>
            </a:r>
            <a:endParaRPr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DDDDDD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DDDDDD"/>
              </a:buClr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02E857-9254-4EF1-9F57-26D9D9ED965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A0416-4076-4720-BC73-F8B8E67EE35F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/114</a:t>
            </a:r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066800" y="1143000"/>
            <a:ext cx="78486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7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G∨(H∧S)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(G∨H)∧(G∨S)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G∧(H∨S)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(G∧H)∨(G∧S)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8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G∨F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9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G∨T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				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零律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buClr>
                <a:srgbClr val="FF0000"/>
              </a:buClr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G∧F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                            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              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矛盾律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		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G)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		 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双重否定律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G∧H)→S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G→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H→S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       （输出律）</a:t>
            </a:r>
            <a:r>
              <a:rPr lang="zh-CN" altLang="en-US" b="1"/>
              <a:t>√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G∧H)∨(G∧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H)      (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排中律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b="1"/>
              <a:t>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P            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（逆反律）</a:t>
            </a:r>
            <a:r>
              <a:rPr lang="zh-CN" altLang="en-US" b="1"/>
              <a:t>√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Tx/>
              <a:buAutoNum type="arabicParenR" startAt="10"/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(G∨H)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G∧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             (De Morgan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Ｅ</a:t>
            </a:r>
            <a:r>
              <a:rPr lang="en-US" altLang="zh-CN" sz="2000" b="1" baseline="-25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(G∧H) 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G∨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>
              <a:solidFill>
                <a:srgbClr val="3399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基本等价式（续）：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660232" y="188640"/>
            <a:ext cx="2255168" cy="792088"/>
          </a:xfrm>
          <a:prstGeom prst="wedgeRoundRectCallout">
            <a:avLst>
              <a:gd name="adj1" fmla="val -88892"/>
              <a:gd name="adj2" fmla="val 8834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用来证明公式等价的基础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BAA21E-DC44-4286-9FC9-403B37D4124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3B4C3-779B-4834-A386-20782FA31345}" type="slidenum">
              <a:rPr lang="en-US" altLang="zh-CN"/>
              <a:pPr>
                <a:defRPr/>
              </a:pPr>
              <a:t>53</a:t>
            </a:fld>
            <a:r>
              <a:rPr lang="en-US" altLang="zh-CN"/>
              <a:t>/114</a:t>
            </a: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005638" cy="66198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替换定理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95400"/>
            <a:ext cx="7632700" cy="520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的一个子公式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，并且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用公式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中的子公式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得到新公式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</a:rPr>
              <a:t> </a:t>
            </a:r>
            <a:r>
              <a:rPr lang="en-US" altLang="zh-CN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证明：因为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olidFill>
                  <a:srgbClr val="B2B2B2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取代后，在任何解释下原值不变，即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有相同的真值，因此是等价的。</a:t>
            </a:r>
          </a:p>
          <a:p>
            <a:pPr eaLnBrk="1" hangingPunct="1">
              <a:lnSpc>
                <a:spcPct val="15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B2B2B2"/>
                </a:solidFill>
                <a:ea typeface="楷体_GB2312" pitchFamily="49" charset="-122"/>
              </a:rPr>
              <a:t>替换定理是经常使用的重要定理</a:t>
            </a:r>
            <a:r>
              <a:rPr lang="zh-CN" altLang="en-US" b="0" smtClean="0">
                <a:solidFill>
                  <a:srgbClr val="B2B2B2"/>
                </a:solidFill>
              </a:rPr>
              <a:t>。</a:t>
            </a:r>
            <a:endParaRPr lang="en-US" altLang="en-US" smtClean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53517-ECC0-41EF-AEFA-49431D4C36F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1EE4D-2CCE-49AD-ADEC-D21794715702}" type="slidenum">
              <a:rPr lang="en-US" altLang="zh-CN"/>
              <a:pPr>
                <a:defRPr/>
              </a:pPr>
              <a:t>54</a:t>
            </a:fld>
            <a:r>
              <a:rPr lang="en-US" altLang="zh-CN"/>
              <a:t>/114</a:t>
            </a: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005638" cy="66198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替换定理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95400"/>
            <a:ext cx="7632700" cy="520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1-3</a:t>
            </a:r>
            <a:r>
              <a:rPr lang="en-US" altLang="en-US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的一个子公式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，并且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用公式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中的子公式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得到新公式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取代后，在任何解释下原值不变，即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有相同的真值，因此是等价的。</a:t>
            </a:r>
          </a:p>
          <a:p>
            <a:pPr eaLnBrk="1" hangingPunct="1">
              <a:lnSpc>
                <a:spcPct val="15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DDDDDD"/>
                </a:solidFill>
                <a:ea typeface="楷体_GB2312" pitchFamily="49" charset="-122"/>
              </a:rPr>
              <a:t>替换定理是经常使用的重要定理</a:t>
            </a:r>
            <a:r>
              <a:rPr lang="zh-CN" altLang="en-US" b="0" smtClean="0">
                <a:solidFill>
                  <a:srgbClr val="DDDDDD"/>
                </a:solidFill>
              </a:rPr>
              <a:t>。</a:t>
            </a:r>
            <a:endParaRPr lang="en-US" altLang="en-US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EA9D97-BB87-426C-914C-00FCE7F3DBB3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DCC9C-7A2F-457F-BBD0-40A52F229D1C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/114</a:t>
            </a: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005638" cy="66198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替换定理</a:t>
            </a:r>
            <a:r>
              <a:rPr 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95400"/>
            <a:ext cx="7632700" cy="520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1-3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noProof="1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的一个子公式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，并且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用公式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中的子公式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mtClean="0">
                <a:latin typeface="楷体_GB2312" pitchFamily="49" charset="-122"/>
                <a:ea typeface="楷体_GB2312" pitchFamily="49" charset="-122"/>
              </a:rPr>
              <a:t>得到新公式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noProof="1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smtClean="0"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noProof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noProof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证明：因为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取代后，在任何解释下原值不变，即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有相同的真值，因此是等价的。</a:t>
            </a:r>
          </a:p>
          <a:p>
            <a:pPr eaLnBrk="1" hangingPunct="1">
              <a:lnSpc>
                <a:spcPct val="15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ea typeface="楷体_GB2312" pitchFamily="49" charset="-122"/>
              </a:rPr>
              <a:t>替换定理是</a:t>
            </a:r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经常使用的重要定理</a:t>
            </a:r>
            <a:r>
              <a:rPr lang="zh-CN" altLang="en-US" b="0" smtClean="0">
                <a:solidFill>
                  <a:srgbClr val="3333FF"/>
                </a:solidFill>
              </a:rPr>
              <a:t>。</a:t>
            </a:r>
            <a:endParaRPr lang="en-US" altLang="en-US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2E90AC-E4C5-4E4B-A1B1-2CAE91B64C4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5A779-1755-49ED-BDA6-E8B88BD37A46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/114</a:t>
            </a: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等价式的判定：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真值表法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公式推演（等价变换）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：试证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    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蕴涵  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 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双重否定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            E</a:t>
            </a:r>
            <a:r>
              <a:rPr lang="en-US" altLang="zh-CN" baseline="-250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eaLnBrk="1" hangingPunct="1"/>
            <a:endParaRPr lang="en-US" altLang="zh-CN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5868144" y="332656"/>
            <a:ext cx="2255168" cy="792088"/>
          </a:xfrm>
          <a:prstGeom prst="wedgeRoundRectCallout">
            <a:avLst>
              <a:gd name="adj1" fmla="val -88892"/>
              <a:gd name="adj2" fmla="val 8834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写出公式的真值表来判断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0F5B2D-F5EB-4852-A92A-8B15991DCDC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E2F19-52DF-4288-9770-777F81750C15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/114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等价式的判定：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真值表法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公式推演（等价变换）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    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蕴涵  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双重否定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 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交换律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Q→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             E</a:t>
            </a:r>
            <a:r>
              <a:rPr lang="en-US" altLang="zh-CN" baseline="-25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eaLnBrk="1" hangingPunct="1"/>
            <a:endParaRPr lang="en-US" altLang="zh-CN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203C57-D655-4186-AD47-4DEF4D21D3B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33DE-6EAE-4E6B-AE55-3D5C8E87850F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/114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4413" y="1127125"/>
            <a:ext cx="7772400" cy="511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  <p:grpSp>
        <p:nvGrpSpPr>
          <p:cNvPr id="61446" name="Group 3"/>
          <p:cNvGrpSpPr>
            <a:grpSpLocks/>
          </p:cNvGrpSpPr>
          <p:nvPr/>
        </p:nvGrpSpPr>
        <p:grpSpPr bwMode="auto">
          <a:xfrm>
            <a:off x="2519363" y="3200400"/>
            <a:ext cx="4038600" cy="2395538"/>
            <a:chOff x="1632" y="1056"/>
            <a:chExt cx="2544" cy="1509"/>
          </a:xfrm>
        </p:grpSpPr>
        <p:pic>
          <p:nvPicPr>
            <p:cNvPr id="61449" name="Picture 4" descr="2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056"/>
              <a:ext cx="2544" cy="1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50" name="Object 5"/>
            <p:cNvGraphicFramePr>
              <a:graphicFrameLocks noChangeAspect="1"/>
            </p:cNvGraphicFramePr>
            <p:nvPr/>
          </p:nvGraphicFramePr>
          <p:xfrm>
            <a:off x="2448" y="1200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2" name="公式" r:id="rId4" imgW="139579" imgH="164957" progId="Equation.3">
                    <p:embed/>
                  </p:oleObj>
                </mc:Choice>
                <mc:Fallback>
                  <p:oleObj name="公式" r:id="rId4" imgW="139579" imgH="16495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00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6"/>
            <p:cNvGraphicFramePr>
              <a:graphicFrameLocks noChangeAspect="1"/>
            </p:cNvGraphicFramePr>
            <p:nvPr/>
          </p:nvGraphicFramePr>
          <p:xfrm>
            <a:off x="2448" y="158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3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8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2" name="Object 7"/>
            <p:cNvGraphicFramePr>
              <a:graphicFrameLocks noChangeAspect="1"/>
            </p:cNvGraphicFramePr>
            <p:nvPr/>
          </p:nvGraphicFramePr>
          <p:xfrm>
            <a:off x="2832" y="1200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4" name="公式" r:id="rId7" imgW="152268" imgH="203024" progId="Equation.3">
                    <p:embed/>
                  </p:oleObj>
                </mc:Choice>
                <mc:Fallback>
                  <p:oleObj name="公式" r:id="rId7" imgW="152268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00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8"/>
            <p:cNvGraphicFramePr>
              <a:graphicFrameLocks noChangeAspect="1"/>
            </p:cNvGraphicFramePr>
            <p:nvPr/>
          </p:nvGraphicFramePr>
          <p:xfrm>
            <a:off x="3216" y="1200"/>
            <a:ext cx="2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5" name="公式" r:id="rId9" imgW="126725" imgH="177415" progId="Equation.3">
                    <p:embed/>
                  </p:oleObj>
                </mc:Choice>
                <mc:Fallback>
                  <p:oleObj name="公式" r:id="rId9" imgW="126725" imgH="17741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2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9"/>
            <p:cNvGraphicFramePr>
              <a:graphicFrameLocks noChangeAspect="1"/>
            </p:cNvGraphicFramePr>
            <p:nvPr/>
          </p:nvGraphicFramePr>
          <p:xfrm>
            <a:off x="2832" y="1584"/>
            <a:ext cx="2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6" name="公式" r:id="rId11" imgW="126725" imgH="177415" progId="Equation.3">
                    <p:embed/>
                  </p:oleObj>
                </mc:Choice>
                <mc:Fallback>
                  <p:oleObj name="公式" r:id="rId11" imgW="126725" imgH="17741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84"/>
                          <a:ext cx="2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0"/>
            <p:cNvGraphicFramePr>
              <a:graphicFrameLocks noChangeAspect="1"/>
            </p:cNvGraphicFramePr>
            <p:nvPr/>
          </p:nvGraphicFramePr>
          <p:xfrm>
            <a:off x="3216" y="1584"/>
            <a:ext cx="24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7" name="公式" r:id="rId12" imgW="164885" imgH="164885" progId="Equation.3">
                    <p:embed/>
                  </p:oleObj>
                </mc:Choice>
                <mc:Fallback>
                  <p:oleObj name="公式" r:id="rId12" imgW="164885" imgH="1648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84"/>
                          <a:ext cx="24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7" name="Rectangle 11"/>
          <p:cNvSpPr>
            <a:spLocks noChangeArrowheads="1"/>
          </p:cNvSpPr>
          <p:nvPr/>
        </p:nvSpPr>
        <p:spPr bwMode="auto">
          <a:xfrm>
            <a:off x="1085850" y="1600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试用较少的开关设计一个与下图有相同功能的电路。</a:t>
            </a:r>
            <a:endParaRPr lang="zh-CN" altLang="en-US" sz="28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8" name="Rectangle 1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A7A65B-2970-4939-91DD-83543825515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5B03F-E771-42C9-8BD6-3D81D32F097B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/114</a:t>
            </a: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314007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可将上图所示之开关电路用下述命题公式表示：</a:t>
            </a:r>
          </a:p>
          <a:p>
            <a:pPr marL="533400" indent="-533400" algn="ctr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利用基本等价公式，将上述公式转化为：</a:t>
            </a:r>
            <a:b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((P∧S)∧Q)∨((P∧S)∧R)(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(P∧S)∧(Q∨R)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endParaRPr lang="zh-CN" altLang="en-US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所以其开关设计图可简化为：</a:t>
            </a:r>
          </a:p>
        </p:txBody>
      </p:sp>
      <p:sp>
        <p:nvSpPr>
          <p:cNvPr id="62470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34C5DD-F7CF-48C0-992D-4791B58BD2EB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5E9F2-BD66-476D-A09B-FEC182D1B271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/114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命题公式（合适公式）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50175" cy="5021750"/>
          </a:xfrm>
        </p:spPr>
        <p:txBody>
          <a:bodyPr/>
          <a:lstStyle/>
          <a:p>
            <a:pPr marL="609600" indent="-609600" algn="l" eaLnBrk="1" hangingPunct="1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1-2.1(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   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）命题变元（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原子命题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变元</a:t>
            </a: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本身是一个公式；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是公式，则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dirty="0" smtClean="0">
                <a:latin typeface="宋体" pitchFamily="2" charset="-122"/>
              </a:rPr>
              <a:t>～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(P∧Q)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(P∨Q)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(P→Q)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sz="2400" dirty="0" err="1" smtClean="0">
                <a:latin typeface="楷体_GB2312" pitchFamily="49" charset="-122"/>
                <a:ea typeface="楷体_GB2312" pitchFamily="49" charset="-122"/>
              </a:rPr>
              <a:t>也是公式</a:t>
            </a:r>
            <a:r>
              <a:rPr lang="en-US" sz="2400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400" dirty="0" err="1" smtClean="0">
                <a:latin typeface="楷体_GB2312" pitchFamily="49" charset="-122"/>
                <a:ea typeface="楷体_GB2312" pitchFamily="49" charset="-122"/>
              </a:rPr>
              <a:t>命题公式仅由有限步使用规则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后产生的结果。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该公式常用符号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G、H、</a:t>
            </a:r>
            <a:r>
              <a:rPr lang="en-US" altLang="en-US" sz="2400" dirty="0" smtClean="0">
                <a:ea typeface="楷体_GB2312" pitchFamily="49" charset="-122"/>
              </a:rPr>
              <a:t>…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等表示。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注：为简单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起见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，以后称合适公式为公式。</a:t>
            </a:r>
            <a:endParaRPr lang="en-US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为书写和输入计算机及计算方便起见，约定：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）最外层括号可以省略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）按联结词的优先级的括号可以省略</a:t>
            </a:r>
            <a:endParaRPr lang="zh-CN" altLang="en-US" sz="2400" noProof="1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3DCA46-655E-4DCA-AFA6-BB47BAE3979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BF218-99E5-48F1-A1C8-6D460A0642E8}" type="slidenum">
              <a:rPr lang="en-US" altLang="zh-CN"/>
              <a:pPr>
                <a:defRPr/>
              </a:pPr>
              <a:t>60</a:t>
            </a:fld>
            <a:r>
              <a:rPr lang="en-US" altLang="zh-CN"/>
              <a:t>/114</a:t>
            </a: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314007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可将上图所示之开关电路用下述命题公式表示：</a:t>
            </a:r>
          </a:p>
          <a:p>
            <a:pPr marL="533400" indent="-533400" algn="ctr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利用基本等价公式，将上述公式转化为：</a:t>
            </a:r>
            <a:b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((P∧S)∧Q)∨((P∧S)∧R)(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(P∧S)∧(Q∨R)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分配律</a:t>
            </a:r>
            <a:r>
              <a:rPr lang="zh-CN" altLang="en-US" sz="2400" smtClean="0">
                <a:solidFill>
                  <a:srgbClr val="3333FF"/>
                </a:solidFill>
                <a:ea typeface="楷体_GB2312" pitchFamily="49" charset="-122"/>
              </a:rPr>
              <a:t>）</a:t>
            </a:r>
            <a:endParaRPr lang="zh-CN" altLang="en-US" sz="240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所以其开关设计图可简化为：</a:t>
            </a:r>
          </a:p>
        </p:txBody>
      </p:sp>
      <p:sp>
        <p:nvSpPr>
          <p:cNvPr id="63494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AAC789-7137-48A0-98C1-ACE5966E7D1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D59FA-D66B-455E-9B63-52AB8C9574BE}" type="slidenum">
              <a:rPr lang="en-US" altLang="zh-CN"/>
              <a:pPr>
                <a:defRPr/>
              </a:pPr>
              <a:t>61</a:t>
            </a:fld>
            <a:r>
              <a:rPr lang="en-US" altLang="zh-CN"/>
              <a:t>/114</a:t>
            </a: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314007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可将上图所示之开关电路用下述命题公式表示：</a:t>
            </a:r>
          </a:p>
          <a:p>
            <a:pPr marL="533400" indent="-533400" algn="ctr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利用基本等价公式，将上述公式转化为：</a:t>
            </a:r>
            <a:br>
              <a:rPr lang="zh-CN" altLang="en-US" sz="2400" smtClean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(P∧Q∧S)∨(P∧R∧S)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((P∧S)∧Q)∨((P∧S)∧R)(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(P∧S)∧(Q∨R)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ea typeface="楷体_GB2312" pitchFamily="49" charset="-122"/>
              </a:rPr>
              <a:t>分配律）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所以其开关设计图可简化为：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3059113" y="4292600"/>
            <a:ext cx="2819400" cy="1952625"/>
            <a:chOff x="1968" y="1698"/>
            <a:chExt cx="1776" cy="1230"/>
          </a:xfrm>
        </p:grpSpPr>
        <p:pic>
          <p:nvPicPr>
            <p:cNvPr id="64520" name="Picture 4" descr="2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698"/>
              <a:ext cx="1776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4521" name="Object 5"/>
            <p:cNvGraphicFramePr>
              <a:graphicFrameLocks noChangeAspect="1"/>
            </p:cNvGraphicFramePr>
            <p:nvPr/>
          </p:nvGraphicFramePr>
          <p:xfrm>
            <a:off x="2256" y="206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9" name="公式" r:id="rId4" imgW="139579" imgH="164957" progId="Equation.3">
                    <p:embed/>
                  </p:oleObj>
                </mc:Choice>
                <mc:Fallback>
                  <p:oleObj name="公式" r:id="rId4" imgW="139579" imgH="16495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06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2" name="Object 6"/>
            <p:cNvGraphicFramePr>
              <a:graphicFrameLocks noChangeAspect="1"/>
            </p:cNvGraphicFramePr>
            <p:nvPr/>
          </p:nvGraphicFramePr>
          <p:xfrm>
            <a:off x="2592" y="2064"/>
            <a:ext cx="2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0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64"/>
                          <a:ext cx="2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Object 7"/>
            <p:cNvGraphicFramePr>
              <a:graphicFrameLocks noChangeAspect="1"/>
            </p:cNvGraphicFramePr>
            <p:nvPr/>
          </p:nvGraphicFramePr>
          <p:xfrm>
            <a:off x="3015" y="1881"/>
            <a:ext cx="2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1" name="公式" r:id="rId8" imgW="164957" imgH="190335" progId="Equation.3">
                    <p:embed/>
                  </p:oleObj>
                </mc:Choice>
                <mc:Fallback>
                  <p:oleObj name="公式" r:id="rId8" imgW="164957" imgH="19033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1881"/>
                          <a:ext cx="23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8"/>
            <p:cNvGraphicFramePr>
              <a:graphicFrameLocks noChangeAspect="1"/>
            </p:cNvGraphicFramePr>
            <p:nvPr/>
          </p:nvGraphicFramePr>
          <p:xfrm>
            <a:off x="2976" y="2256"/>
            <a:ext cx="24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2" name="公式" r:id="rId10" imgW="164885" imgH="164885" progId="Equation.3">
                    <p:embed/>
                  </p:oleObj>
                </mc:Choice>
                <mc:Fallback>
                  <p:oleObj name="公式" r:id="rId10" imgW="164885" imgH="1648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56"/>
                          <a:ext cx="24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9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A6B7B2-39E9-491C-8FBB-5632125CB8E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8FB90-196A-4272-8564-6148B74844D4}" type="slidenum">
              <a:rPr lang="en-US" altLang="zh-CN"/>
              <a:pPr>
                <a:defRPr/>
              </a:pPr>
              <a:t>62</a:t>
            </a:fld>
            <a:r>
              <a:rPr lang="en-US" altLang="zh-CN"/>
              <a:t>/114</a:t>
            </a: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089025"/>
            <a:ext cx="7389813" cy="5111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试将下图所示之逻辑电路简化。</a:t>
            </a:r>
          </a:p>
        </p:txBody>
      </p:sp>
      <p:grpSp>
        <p:nvGrpSpPr>
          <p:cNvPr id="65542" name="Group 3"/>
          <p:cNvGrpSpPr>
            <a:grpSpLocks/>
          </p:cNvGrpSpPr>
          <p:nvPr/>
        </p:nvGrpSpPr>
        <p:grpSpPr bwMode="auto">
          <a:xfrm>
            <a:off x="2370138" y="1600200"/>
            <a:ext cx="4487862" cy="2349500"/>
            <a:chOff x="1493" y="1460"/>
            <a:chExt cx="2827" cy="1480"/>
          </a:xfrm>
        </p:grpSpPr>
        <p:pic>
          <p:nvPicPr>
            <p:cNvPr id="65553" name="Picture 4" descr="21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500"/>
              <a:ext cx="26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54" name="Rectangle 5"/>
            <p:cNvSpPr>
              <a:spLocks noChangeArrowheads="1"/>
            </p:cNvSpPr>
            <p:nvPr/>
          </p:nvSpPr>
          <p:spPr bwMode="auto">
            <a:xfrm>
              <a:off x="1493" y="1460"/>
              <a:ext cx="19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P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Q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/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1379538" y="3898900"/>
            <a:ext cx="69199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解: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可将上述电路写成如下命题公式：</a:t>
            </a:r>
            <a:b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((P∧Q)∨(P∧R))∧(Q∨R)</a:t>
            </a:r>
          </a:p>
          <a:p>
            <a:pPr marL="457200" indent="-457200"/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利用基本等价公式转化为：</a:t>
            </a:r>
            <a:b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((P∧Q)∨(P∧R))∧(Q∨R)</a:t>
            </a:r>
            <a:b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(P∧(Q∨R))∧(Q∨R)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P∧(Q∨R)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4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3.3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3563938" y="2997200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并联符号</a:t>
            </a: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3708400" y="1844675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3708400" y="26368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5548" name="Text Box 11"/>
          <p:cNvSpPr txBox="1">
            <a:spLocks noChangeArrowheads="1"/>
          </p:cNvSpPr>
          <p:nvPr/>
        </p:nvSpPr>
        <p:spPr bwMode="auto">
          <a:xfrm>
            <a:off x="5940425" y="30686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5549" name="Text Box 12"/>
          <p:cNvSpPr txBox="1">
            <a:spLocks noChangeArrowheads="1"/>
          </p:cNvSpPr>
          <p:nvPr/>
        </p:nvSpPr>
        <p:spPr bwMode="auto">
          <a:xfrm>
            <a:off x="5148263" y="2133600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OR</a:t>
            </a:r>
          </a:p>
        </p:txBody>
      </p:sp>
      <p:sp>
        <p:nvSpPr>
          <p:cNvPr id="65550" name="Text Box 13"/>
          <p:cNvSpPr txBox="1">
            <a:spLocks noChangeArrowheads="1"/>
          </p:cNvSpPr>
          <p:nvPr/>
        </p:nvSpPr>
        <p:spPr bwMode="auto">
          <a:xfrm>
            <a:off x="3708400" y="3429000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OR</a:t>
            </a:r>
          </a:p>
        </p:txBody>
      </p:sp>
      <p:sp>
        <p:nvSpPr>
          <p:cNvPr id="65551" name="Text Box 14"/>
          <p:cNvSpPr txBox="1">
            <a:spLocks noChangeArrowheads="1"/>
          </p:cNvSpPr>
          <p:nvPr/>
        </p:nvSpPr>
        <p:spPr bwMode="auto">
          <a:xfrm>
            <a:off x="3635375" y="15573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rgbClr val="FF0000"/>
                </a:solidFill>
              </a:rPr>
              <a:t>与门</a:t>
            </a:r>
          </a:p>
        </p:txBody>
      </p:sp>
      <p:sp>
        <p:nvSpPr>
          <p:cNvPr id="65552" name="Text Box 15"/>
          <p:cNvSpPr txBox="1">
            <a:spLocks noChangeArrowheads="1"/>
          </p:cNvSpPr>
          <p:nvPr/>
        </p:nvSpPr>
        <p:spPr bwMode="auto">
          <a:xfrm>
            <a:off x="5364163" y="19891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rgbClr val="FF0000"/>
                </a:solidFill>
              </a:rPr>
              <a:t>或门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8FA3DE-38E8-49D6-A375-7F31532C9D2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AA67F-666D-42B0-97A4-E7D67FB544F0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/114</a:t>
            </a: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089025"/>
            <a:ext cx="7389813" cy="5111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试将下图所示之逻辑电路简化。</a:t>
            </a:r>
          </a:p>
        </p:txBody>
      </p:sp>
      <p:grpSp>
        <p:nvGrpSpPr>
          <p:cNvPr id="66566" name="Group 3"/>
          <p:cNvGrpSpPr>
            <a:grpSpLocks/>
          </p:cNvGrpSpPr>
          <p:nvPr/>
        </p:nvGrpSpPr>
        <p:grpSpPr bwMode="auto">
          <a:xfrm>
            <a:off x="2370138" y="1600200"/>
            <a:ext cx="4487862" cy="2349500"/>
            <a:chOff x="1493" y="1460"/>
            <a:chExt cx="2827" cy="1480"/>
          </a:xfrm>
        </p:grpSpPr>
        <p:pic>
          <p:nvPicPr>
            <p:cNvPr id="66577" name="Picture 4" descr="21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500"/>
              <a:ext cx="26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8" name="Rectangle 5"/>
            <p:cNvSpPr>
              <a:spLocks noChangeArrowheads="1"/>
            </p:cNvSpPr>
            <p:nvPr/>
          </p:nvSpPr>
          <p:spPr bwMode="auto">
            <a:xfrm>
              <a:off x="1493" y="1460"/>
              <a:ext cx="19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P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Q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/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379538" y="3898900"/>
            <a:ext cx="691991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解: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可将上述电路写成如下命题公式：</a:t>
            </a:r>
            <a:b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((P∧Q)∨(P∧R))∧(Q∨R)</a:t>
            </a:r>
          </a:p>
          <a:p>
            <a:pPr marL="457200" indent="-457200"/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利用基本等价公式转化为：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((P∧Q)∨(P∧R))∧(Q∨R)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8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(P∧(Q∨R))∧(Q∨R)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分配律）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P∧(Q∨R)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3.3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9" name="Text Box 8"/>
          <p:cNvSpPr txBox="1">
            <a:spLocks noChangeArrowheads="1"/>
          </p:cNvSpPr>
          <p:nvPr/>
        </p:nvSpPr>
        <p:spPr bwMode="auto">
          <a:xfrm>
            <a:off x="3563938" y="2997200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并联符号</a:t>
            </a:r>
          </a:p>
        </p:txBody>
      </p:sp>
      <p:sp>
        <p:nvSpPr>
          <p:cNvPr id="66570" name="Text Box 9"/>
          <p:cNvSpPr txBox="1">
            <a:spLocks noChangeArrowheads="1"/>
          </p:cNvSpPr>
          <p:nvPr/>
        </p:nvSpPr>
        <p:spPr bwMode="auto">
          <a:xfrm>
            <a:off x="3708400" y="1844675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3708400" y="26368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6572" name="Text Box 11"/>
          <p:cNvSpPr txBox="1">
            <a:spLocks noChangeArrowheads="1"/>
          </p:cNvSpPr>
          <p:nvPr/>
        </p:nvSpPr>
        <p:spPr bwMode="auto">
          <a:xfrm>
            <a:off x="5940425" y="30686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AND</a:t>
            </a:r>
          </a:p>
        </p:txBody>
      </p:sp>
      <p:sp>
        <p:nvSpPr>
          <p:cNvPr id="66573" name="Text Box 12"/>
          <p:cNvSpPr txBox="1">
            <a:spLocks noChangeArrowheads="1"/>
          </p:cNvSpPr>
          <p:nvPr/>
        </p:nvSpPr>
        <p:spPr bwMode="auto">
          <a:xfrm>
            <a:off x="5148263" y="2133600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OR</a:t>
            </a:r>
          </a:p>
        </p:txBody>
      </p:sp>
      <p:sp>
        <p:nvSpPr>
          <p:cNvPr id="66574" name="Text Box 13"/>
          <p:cNvSpPr txBox="1">
            <a:spLocks noChangeArrowheads="1"/>
          </p:cNvSpPr>
          <p:nvPr/>
        </p:nvSpPr>
        <p:spPr bwMode="auto">
          <a:xfrm>
            <a:off x="3708400" y="3429000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ea typeface="楷体_GB2312" pitchFamily="49" charset="-122"/>
              </a:rPr>
              <a:t>OR</a:t>
            </a:r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635375" y="15573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rgbClr val="FF0000"/>
                </a:solidFill>
              </a:rPr>
              <a:t>与门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5364163" y="1989138"/>
            <a:ext cx="57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>
                <a:solidFill>
                  <a:srgbClr val="FF0000"/>
                </a:solidFill>
              </a:rPr>
              <a:t>或门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4FE5F1-D528-4216-8B5E-189C7EBBAE0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00439-92F8-4A6F-A4AD-5556B7EB1709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/114</a:t>
            </a: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1166813"/>
            <a:ext cx="7772400" cy="5857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所以该电路图可简化为：</a:t>
            </a:r>
            <a:endParaRPr lang="zh-CN" altLang="en-US" sz="36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7590" name="Group 3"/>
          <p:cNvGrpSpPr>
            <a:grpSpLocks/>
          </p:cNvGrpSpPr>
          <p:nvPr/>
        </p:nvGrpSpPr>
        <p:grpSpPr bwMode="auto">
          <a:xfrm>
            <a:off x="2736850" y="1981200"/>
            <a:ext cx="3816350" cy="1752600"/>
            <a:chOff x="1919" y="1872"/>
            <a:chExt cx="2404" cy="1104"/>
          </a:xfrm>
        </p:grpSpPr>
        <p:pic>
          <p:nvPicPr>
            <p:cNvPr id="67592" name="Picture 4" descr="21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" y="1872"/>
              <a:ext cx="220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3" name="Rectangle 5"/>
            <p:cNvSpPr>
              <a:spLocks noChangeArrowheads="1"/>
            </p:cNvSpPr>
            <p:nvPr/>
          </p:nvSpPr>
          <p:spPr bwMode="auto">
            <a:xfrm>
              <a:off x="1919" y="1927"/>
              <a:ext cx="196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P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endParaRPr lang="en-US" altLang="zh-CN" sz="2000" b="1"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Q</a:t>
              </a:r>
              <a:b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</a:b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67591" name="Rectangle 6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3.3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313573-99E5-4D3E-8B1E-DACC8AB0D2F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4241F-4C62-409A-B734-8B4211C50A6A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/114</a:t>
            </a: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3475" y="1471613"/>
            <a:ext cx="7400925" cy="5857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Q)∧Q)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1057275" y="2209800"/>
            <a:ext cx="78359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Q)∧Q)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 (De Morgan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 (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交换律、结合律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     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■</a:t>
            </a:r>
            <a:r>
              <a:rPr lang="zh-CN" altLang="en-US" sz="2800" b="1">
                <a:solidFill>
                  <a:srgbClr val="DDDDDD"/>
                </a:solidFill>
                <a:ea typeface="楷体_GB2312" pitchFamily="49" charset="-122"/>
              </a:rPr>
              <a:t>（矛盾律）</a:t>
            </a:r>
          </a:p>
        </p:txBody>
      </p:sp>
      <p:sp>
        <p:nvSpPr>
          <p:cNvPr id="68615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C46C91-CBE1-438A-A4FF-6ACFB7752FDF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A4302-0D6E-4411-8072-86207D183D17}" type="slidenum">
              <a:rPr lang="en-US" altLang="zh-CN"/>
              <a:pPr>
                <a:defRPr/>
              </a:pPr>
              <a:t>66</a:t>
            </a:fld>
            <a:r>
              <a:rPr lang="en-US" altLang="zh-CN"/>
              <a:t>/114</a:t>
            </a: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3475" y="1471613"/>
            <a:ext cx="7400925" cy="5857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Q)∧Q)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057275" y="2209800"/>
            <a:ext cx="78359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Q)∧Q)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 (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交换律、结合律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     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■</a:t>
            </a:r>
            <a:r>
              <a:rPr lang="zh-CN" altLang="en-US" sz="2800" b="1">
                <a:solidFill>
                  <a:srgbClr val="DDDDDD"/>
                </a:solidFill>
                <a:ea typeface="楷体_GB2312" pitchFamily="49" charset="-122"/>
              </a:rPr>
              <a:t>（矛盾律）</a:t>
            </a:r>
          </a:p>
        </p:txBody>
      </p:sp>
      <p:sp>
        <p:nvSpPr>
          <p:cNvPr id="69639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B8346E-FA9D-4881-98BA-92A2CEC62C8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051B9-CC7F-4A3A-B466-59BD82C61FCC}" type="slidenum">
              <a:rPr lang="en-US" altLang="zh-CN"/>
              <a:pPr>
                <a:defRPr/>
              </a:pPr>
              <a:t>67</a:t>
            </a:fld>
            <a:r>
              <a:rPr lang="en-US" altLang="zh-CN"/>
              <a:t>/114</a:t>
            </a: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3475" y="1471613"/>
            <a:ext cx="7400925" cy="5857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smtClean="0">
                <a:solidFill>
                  <a:srgbClr val="3333FF"/>
                </a:solidFill>
              </a:rPr>
              <a:t>～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Q)∧Q)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057275" y="2209800"/>
            <a:ext cx="78359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Q)∧Q)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交换律、结合律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■</a:t>
            </a:r>
            <a:r>
              <a:rPr lang="zh-CN" altLang="en-US" sz="2800" b="1">
                <a:solidFill>
                  <a:srgbClr val="DDDDDD"/>
                </a:solidFill>
                <a:ea typeface="楷体_GB2312" pitchFamily="49" charset="-122"/>
              </a:rPr>
              <a:t>（矛盾律）</a:t>
            </a:r>
          </a:p>
        </p:txBody>
      </p:sp>
      <p:sp>
        <p:nvSpPr>
          <p:cNvPr id="70663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267744" y="3789040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427984" y="3789040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C5AB0E-C8EA-46EF-A278-4AB52736165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5CE64-A3A6-40F3-9283-B7F46F995461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/114</a:t>
            </a: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3475" y="1471613"/>
            <a:ext cx="7400925" cy="5857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Q)∧Q) 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是永真公式。</a:t>
            </a: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1057275" y="2209800"/>
            <a:ext cx="78359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Q)∧Q)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Q)∨</a:t>
            </a:r>
            <a:r>
              <a:rPr lang="zh-CN" altLang="en-US" b="1"/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交换律、结合律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 ■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（矛盾律）</a:t>
            </a:r>
          </a:p>
        </p:txBody>
      </p:sp>
      <p:sp>
        <p:nvSpPr>
          <p:cNvPr id="71687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3205D8-5E65-4B47-BC78-504CF948B531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495CA-DA98-4136-8F93-0324049FF14A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/114</a:t>
            </a: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2710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271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0CB9D5-9ED4-40C1-A8C1-5263664CF2D3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2B829-B4C0-4839-8C60-B722A73C110D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/114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命题公式（合适公式）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50175" cy="5021750"/>
          </a:xfrm>
        </p:spPr>
        <p:txBody>
          <a:bodyPr/>
          <a:lstStyle/>
          <a:p>
            <a:pPr marL="609600" indent="-609600" algn="l" eaLnBrk="1" hangingPunct="1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1-2.1(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   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）命题变元（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原子命题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变元</a:t>
            </a: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本身是一个公式；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是公式，则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dirty="0" smtClean="0">
                <a:latin typeface="宋体" pitchFamily="2" charset="-122"/>
              </a:rPr>
              <a:t>～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P)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(P∧Q)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(P∨Q)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(P→Q)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sz="2400" dirty="0" err="1" smtClean="0">
                <a:latin typeface="楷体_GB2312" pitchFamily="49" charset="-122"/>
                <a:ea typeface="楷体_GB2312" pitchFamily="49" charset="-122"/>
              </a:rPr>
              <a:t>也是公式</a:t>
            </a:r>
            <a:r>
              <a:rPr lang="en-US" sz="2400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400" dirty="0" err="1" smtClean="0">
                <a:latin typeface="楷体_GB2312" pitchFamily="49" charset="-122"/>
                <a:ea typeface="楷体_GB2312" pitchFamily="49" charset="-122"/>
              </a:rPr>
              <a:t>命题公式仅由有限步使用规则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后产生的结果。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该公式常用符号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G、H、</a:t>
            </a:r>
            <a:r>
              <a:rPr lang="en-US" altLang="en-US" sz="2400" dirty="0" smtClean="0">
                <a:ea typeface="楷体_GB2312" pitchFamily="49" charset="-122"/>
              </a:rPr>
              <a:t>…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等表示。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注：为简单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起见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，以后称合适公式为公式。</a:t>
            </a:r>
            <a:endParaRPr lang="en-US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为书写和输入计算机及计算方便起见，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约定</a:t>
            </a: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）最外层括号可以省略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）按联结词的优先级的括号可以省略</a:t>
            </a:r>
            <a:endParaRPr lang="zh-CN" altLang="en-US" sz="2400" noProof="1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7020272" y="476672"/>
            <a:ext cx="1512168" cy="1008112"/>
          </a:xfrm>
          <a:prstGeom prst="wedgeRoundRectCallout">
            <a:avLst>
              <a:gd name="adj1" fmla="val -52421"/>
              <a:gd name="adj2" fmla="val 7062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递归定义法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14BAE4-2814-4DF2-9D33-8109C5BCD45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7D348-8EB1-4994-98FF-50DBAF451DFC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/114</a:t>
            </a: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3734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373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6887B-E0C6-4D56-B094-D59835CC858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0702E-3CE8-4825-91CF-97BF12E462D3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/114</a:t>
            </a: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4758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zh-CN" altLang="en-US">
                <a:solidFill>
                  <a:srgbClr val="3333FF"/>
                </a:solidFill>
              </a:rPr>
              <a:t> 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475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F9B5C4-05A4-4AE7-BC68-D84430EE2E2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98DA7-3207-476F-984A-C87717A657EB}" type="slidenum">
              <a:rPr lang="en-US" altLang="zh-CN"/>
              <a:pPr>
                <a:defRPr/>
              </a:pPr>
              <a:t>72</a:t>
            </a:fld>
            <a:r>
              <a:rPr lang="en-US" altLang="zh-CN"/>
              <a:t>/114</a:t>
            </a: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ym typeface="Symbol" pitchFamily="18" charset="2"/>
              </a:rPr>
              <a:t></a:t>
            </a:r>
            <a:r>
              <a:rPr lang="zh-CN" altLang="en-US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ea typeface="楷体_GB2312" pitchFamily="49" charset="-122"/>
              </a:rPr>
              <a:t>（蕴涵）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zh-CN" altLang="en-US" b="1">
                <a:solidFill>
                  <a:srgbClr val="B2B2B2"/>
                </a:solidFill>
              </a:rPr>
              <a:t>～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  <a:endParaRPr lang="zh-CN" altLang="en-US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578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A59AD-A32F-403F-A9F3-23096FD4FF3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33925-F203-4D48-B992-861D46572E2B}" type="slidenum">
              <a:rPr lang="en-US" altLang="zh-CN"/>
              <a:pPr>
                <a:defRPr/>
              </a:pPr>
              <a:t>73</a:t>
            </a:fld>
            <a:r>
              <a:rPr lang="en-US" altLang="zh-CN"/>
              <a:t>/114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6806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ym typeface="Symbol" pitchFamily="18" charset="2"/>
              </a:rPr>
              <a:t></a:t>
            </a:r>
            <a:r>
              <a:rPr lang="zh-CN" altLang="en-US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ea typeface="楷体_GB2312" pitchFamily="49" charset="-122"/>
              </a:rPr>
              <a:t>（蕴涵）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ym typeface="Symbol" pitchFamily="18" charset="2"/>
              </a:rPr>
              <a:t>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zh-CN" altLang="en-US" b="1">
                <a:solidFill>
                  <a:srgbClr val="3333FF"/>
                </a:solidFill>
              </a:rPr>
              <a:t>～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De Morgan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）</a:t>
            </a:r>
            <a:endParaRPr lang="zh-CN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DDDDDD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680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31D5A9-1B9F-4A26-BD65-234F55A1FC4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41273-7155-4F65-BE57-3A13367AEFE2}" type="slidenum">
              <a:rPr lang="en-US" altLang="zh-CN"/>
              <a:pPr>
                <a:defRPr/>
              </a:pPr>
              <a:t>74</a:t>
            </a:fld>
            <a:r>
              <a:rPr lang="en-US" altLang="zh-CN"/>
              <a:t>/114</a:t>
            </a: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275" y="1095375"/>
            <a:ext cx="7772400" cy="6572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P→(Q→R)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</a:t>
            </a:r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auto">
          <a:xfrm>
            <a:off x="1057275" y="1828800"/>
            <a:ext cx="7772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P→(Q→R)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P∨(Q→R)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ym typeface="Symbol" pitchFamily="18" charset="2"/>
              </a:rPr>
              <a:t></a:t>
            </a:r>
            <a:r>
              <a:rPr lang="zh-CN" altLang="en-US"/>
              <a:t>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Q∨R) </a:t>
            </a:r>
            <a:r>
              <a:rPr lang="zh-CN" altLang="en-US" b="1">
                <a:ea typeface="楷体_GB2312" pitchFamily="49" charset="-122"/>
              </a:rPr>
              <a:t>（蕴涵）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ym typeface="Symbol" pitchFamily="18" charset="2"/>
              </a:rPr>
              <a:t>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Q)∨R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/>
              <a:t> </a:t>
            </a:r>
            <a:r>
              <a:rPr lang="zh-CN" altLang="en-US" b="1"/>
              <a:t>～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(P∧Q)∨R </a:t>
            </a:r>
            <a:r>
              <a:rPr lang="zh-CN" altLang="en-US" b="1">
                <a:ea typeface="楷体_GB2312" pitchFamily="49" charset="-122"/>
              </a:rPr>
              <a:t>（蕴涵）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40000"/>
              </a:lnSpc>
            </a:pPr>
            <a:r>
              <a:rPr lang="zh-CN" altLang="en-US" sz="32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(P∧Q)→R ■</a:t>
            </a: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（蕴涵）</a:t>
            </a: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5923CB-E4E9-4783-A9DD-40BB0EB3F2B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0B5C8-0581-4F43-9291-6B1A021FD73B}" type="slidenum">
              <a:rPr lang="en-US" altLang="zh-CN"/>
              <a:pPr>
                <a:defRPr/>
              </a:pPr>
              <a:t>75</a:t>
            </a:fld>
            <a:r>
              <a:rPr lang="en-US" altLang="zh-CN"/>
              <a:t>/114</a:t>
            </a: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13275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P∧((Q∨R)∨(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R))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     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P∧((Q∨R)∨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(Q∨R)) 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P∧T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P■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/>
            <a:endParaRPr lang="en-US" altLang="zh-CN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C6A278-7E19-48FC-A41C-BC7D0F87532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0BF2C-6343-465F-9067-53DDC1F5BB0B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/114</a:t>
            </a: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13275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P∧((Q∨R)∨(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R))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分配律）</a:t>
            </a:r>
            <a:r>
              <a:rPr lang="zh-CN" altLang="en-US" smtClean="0">
                <a:sym typeface="Symbol" pitchFamily="18" charset="2"/>
              </a:rPr>
              <a:t>           </a:t>
            </a: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P∧((Q∨R)∨</a:t>
            </a:r>
            <a:r>
              <a:rPr lang="zh-CN" altLang="en-US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(Q∨R)) 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P∧T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P■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/>
            <a:endParaRPr lang="en-US" altLang="zh-CN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48C2C4-4632-453E-9514-3F0B285BB08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09B5F-471E-4B24-A9D0-2CC2DC3F4A79}" type="slidenum">
              <a:rPr lang="en-US" altLang="zh-CN"/>
              <a:pPr>
                <a:defRPr/>
              </a:pPr>
              <a:t>77</a:t>
            </a:fld>
            <a:r>
              <a:rPr lang="en-US" altLang="zh-CN"/>
              <a:t>/114</a:t>
            </a: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13275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P∧((Q∨R)∨(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ea typeface="楷体_GB2312" pitchFamily="49" charset="-122"/>
              </a:rPr>
              <a:t>分配律）</a:t>
            </a:r>
            <a:r>
              <a:rPr lang="zh-CN" altLang="en-US" smtClean="0">
                <a:sym typeface="Symbol" pitchFamily="18" charset="2"/>
              </a:rPr>
              <a:t>     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P∧((Q∨R)∨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(Q∨R)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P∧T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P■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/>
            <a:endParaRPr lang="en-US" altLang="zh-CN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24E061-A8D4-45A4-8C8B-5F83A2EA60B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D98E6-75E2-4626-937A-774687015EBD}" type="slidenum">
              <a:rPr lang="en-US" altLang="zh-CN"/>
              <a:pPr>
                <a:defRPr/>
              </a:pPr>
              <a:t>78</a:t>
            </a:fld>
            <a:r>
              <a:rPr lang="en-US" altLang="zh-CN"/>
              <a:t>/114</a:t>
            </a: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13275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P∧((Q∨R)∨(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ea typeface="楷体_GB2312" pitchFamily="49" charset="-122"/>
              </a:rPr>
              <a:t>分配律）</a:t>
            </a:r>
            <a:r>
              <a:rPr lang="zh-CN" altLang="en-US" smtClean="0">
                <a:sym typeface="Symbol" pitchFamily="18" charset="2"/>
              </a:rPr>
              <a:t>     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(Q∨R)∨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(Q∨R)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P∧T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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P■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/>
            <a:endParaRPr lang="en-US" altLang="zh-CN" sz="24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710558-37DA-4361-93DE-6DB56E7A1718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C92D2-7560-4B20-9ACA-E03018F69D99}" type="slidenum">
              <a:rPr lang="en-US" altLang="zh-CN"/>
              <a:pPr>
                <a:defRPr/>
              </a:pPr>
              <a:t>79</a:t>
            </a:fld>
            <a:r>
              <a:rPr lang="en-US" altLang="zh-CN"/>
              <a:t>/114</a:t>
            </a: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3.6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13275"/>
          </a:xfrm>
        </p:spPr>
        <p:txBody>
          <a:bodyPr/>
          <a:lstStyle/>
          <a:p>
            <a:pPr marL="533400" indent="-5334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R) 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(P∧(Q∨R))∨(P∧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P∧((Q∨R)∨(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R))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smtClean="0">
                <a:ea typeface="楷体_GB2312" pitchFamily="49" charset="-122"/>
              </a:rPr>
              <a:t>分配律）</a:t>
            </a:r>
            <a:r>
              <a:rPr lang="zh-CN" altLang="en-US" smtClean="0">
                <a:sym typeface="Symbol" pitchFamily="18" charset="2"/>
              </a:rPr>
              <a:t>     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P∧((Q∨R)∨</a:t>
            </a:r>
            <a:r>
              <a:rPr lang="zh-CN" altLang="en-US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(Q∨R))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P∧T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（矛盾律）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P■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/>
            <a:endParaRPr lang="en-US" altLang="zh-CN" sz="24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/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163E22-F89A-4A57-B0E4-80AFB85EB93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CA65-7383-4696-A38F-5B24C8934FE1}" type="slidenum">
              <a:rPr lang="en-US" altLang="zh-CN"/>
              <a:pPr>
                <a:defRPr/>
              </a:pPr>
              <a:t>8</a:t>
            </a:fld>
            <a:r>
              <a:rPr lang="en-US" altLang="zh-CN"/>
              <a:t>/114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367587" cy="6413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命题公式（合适公式）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50175" cy="4965700"/>
          </a:xfrm>
        </p:spPr>
        <p:txBody>
          <a:bodyPr/>
          <a:lstStyle/>
          <a:p>
            <a:pPr marL="609600" indent="-609600" algn="l" eaLnBrk="1" hangingPunct="1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1-2.1(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  1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）命题变元（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原子命题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变元</a:t>
            </a:r>
            <a:r>
              <a:rPr lang="zh-CN" altLang="zh-CN" sz="2400" noProof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本身是一个公式；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）如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是公式，则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latin typeface="宋体" pitchFamily="2" charset="-122"/>
              </a:rPr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(P∧Q)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(P→Q)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sz="2400" smtClean="0">
                <a:latin typeface="楷体_GB2312" pitchFamily="49" charset="-122"/>
                <a:ea typeface="楷体_GB2312" pitchFamily="49" charset="-122"/>
              </a:rPr>
              <a:t>也是公式；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sz="2400" smtClean="0">
                <a:latin typeface="楷体_GB2312" pitchFamily="49" charset="-122"/>
                <a:ea typeface="楷体_GB2312" pitchFamily="49" charset="-122"/>
              </a:rPr>
              <a:t>命题公式仅由有限步使用规则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en-US" altLang="en-US" sz="24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后产生的结果。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该公式常用符号</a:t>
            </a:r>
            <a:r>
              <a:rPr lang="en-US" altLang="en-US" sz="2400" noProof="1" smtClean="0">
                <a:latin typeface="楷体_GB2312" pitchFamily="49" charset="-122"/>
                <a:ea typeface="楷体_GB2312" pitchFamily="49" charset="-122"/>
              </a:rPr>
              <a:t>G、H、</a:t>
            </a:r>
            <a:r>
              <a:rPr lang="en-US" altLang="en-US" sz="2400" smtClean="0">
                <a:ea typeface="楷体_GB2312" pitchFamily="49" charset="-122"/>
              </a:rPr>
              <a:t>…</a:t>
            </a:r>
            <a:r>
              <a:rPr lang="zh-CN" altLang="en-US" sz="2400" noProof="1" smtClean="0">
                <a:latin typeface="楷体_GB2312" pitchFamily="49" charset="-122"/>
                <a:ea typeface="楷体_GB2312" pitchFamily="49" charset="-122"/>
              </a:rPr>
              <a:t>等表示。</a:t>
            </a:r>
            <a:endParaRPr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注：为简单期间，以后称合适公式为公式。</a:t>
            </a:r>
            <a:endParaRPr lang="en-US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为书写和输入计算机及计算方便起见，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约定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）最外层括号可以省略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）按联结词的优先级的括号可以省略</a:t>
            </a:r>
            <a:endParaRPr lang="zh-CN" altLang="en-US" sz="2400" noProof="1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042988" y="3068638"/>
            <a:ext cx="7705725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3333FF"/>
              </a:buClr>
              <a:buFont typeface="Wingdings" pitchFamily="2" charset="2"/>
              <a:buChar char="n"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合适公式目的是为了防止发生歧义。</a:t>
            </a:r>
          </a:p>
          <a:p>
            <a:pPr algn="just">
              <a:buClr>
                <a:srgbClr val="3333FF"/>
              </a:buClr>
              <a:buFont typeface="Wingdings" pitchFamily="2" charset="2"/>
              <a:buChar char="n"/>
              <a:defRPr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Clr>
                <a:srgbClr val="3333FF"/>
              </a:buClr>
              <a:buFont typeface="Wingdings" pitchFamily="2" charset="2"/>
              <a:buChar char="n"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因此：一个合适公式一定要满足一个条件，就是在任 </a:t>
            </a:r>
          </a:p>
          <a:p>
            <a:pPr algn="just">
              <a:buClr>
                <a:srgbClr val="3333FF"/>
              </a:buClr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何情况下使用它都不会产生歧义。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7C9700-5244-4F26-A1D5-504D4D70D20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9D8CF-1A2B-47DB-8241-3604FD3BC479}" type="slidenum">
              <a:rPr lang="en-US" altLang="zh-CN"/>
              <a:pPr>
                <a:defRPr/>
              </a:pPr>
              <a:t>80</a:t>
            </a:fld>
            <a:r>
              <a:rPr lang="en-US" altLang="zh-CN"/>
              <a:t>/114</a:t>
            </a: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>
                <a:solidFill>
                  <a:srgbClr val="3333FF"/>
                </a:solidFill>
              </a:rPr>
              <a:t>～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(P∨Q)∧R)∨((Q∨P)∧R)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endParaRPr lang="zh-CN" altLang="en-US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29DB6B-1ACF-47F3-B1CF-201609AC7B8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F16CA-5889-4816-9079-146E50CA467A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/114</a:t>
            </a: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>
                <a:solidFill>
                  <a:srgbClr val="3333FF"/>
                </a:solidFill>
              </a:rPr>
              <a:t>～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>
                <a:solidFill>
                  <a:srgbClr val="3333FF"/>
                </a:solidFill>
              </a:rPr>
              <a:t>～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(P∨Q)∧R)∨((Q∨P)∧R)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endParaRPr lang="zh-CN" altLang="en-US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FE688B-AA83-47BC-B48A-81110EF19403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B8606-6FD4-40DC-A5CA-3B58FAB6C5E6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/114</a:t>
            </a: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(P∨Q)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∧R)∨((Q∨P)∧R)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B2B2B2"/>
                </a:solidFill>
              </a:rPr>
              <a:t>～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solidFill>
                  <a:srgbClr val="DDDDDD"/>
                </a:solidFill>
                <a:ea typeface="楷体_GB2312" pitchFamily="49" charset="-122"/>
              </a:rPr>
              <a:t>分配律）</a:t>
            </a:r>
            <a:endParaRPr lang="zh-CN" altLang="en-US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B0CB34-B3DC-469C-92C4-E6DA57CAE26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A210-5A2F-480E-9DBF-77DD00067FAE}" type="slidenum">
              <a:rPr lang="en-US" altLang="zh-CN"/>
              <a:pPr>
                <a:defRPr/>
              </a:pPr>
              <a:t>83</a:t>
            </a:fld>
            <a:r>
              <a:rPr lang="en-US" altLang="zh-CN"/>
              <a:t>/114</a:t>
            </a: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(P∨Q)∧R)∨((Q∨P)∧R)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solidFill>
                  <a:srgbClr val="FF0000"/>
                </a:solidFill>
                <a:ea typeface="楷体_GB2312" pitchFamily="49" charset="-122"/>
              </a:rPr>
              <a:t>分配律）</a:t>
            </a:r>
            <a:endParaRPr lang="zh-CN" altLang="en-US" sz="18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F9B9F4-097F-4FDB-88C3-23BEB9AE679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6A2A9-32A9-4125-A9E2-E5C78B749382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/114</a:t>
            </a: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(P∨Q)∧R)∨((Q∨P)∧R)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ea typeface="楷体_GB2312" pitchFamily="49" charset="-122"/>
              </a:rPr>
              <a:t>分配律）</a:t>
            </a:r>
            <a:endParaRPr lang="zh-CN" altLang="en-US" sz="18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DDDDD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F2B504-77B0-4F85-8348-B97459ECC4CE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85A13-24F4-4B72-BBF7-34F50FBA9116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/114</a:t>
            </a: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3.7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505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试证明：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sz="2400" smtClean="0"/>
              <a:t>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Q∧R))∨((Q∧R)∨(P∧R))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Q)∧R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((Q∨P)∧R)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（结合律、分配律）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(P∨Q)∧R)∨((Q∨P)∧R)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(De Morgan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smtClean="0"/>
              <a:t>～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(P∨Q)∨(Q∨P)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smtClean="0">
                <a:ea typeface="楷体_GB2312" pitchFamily="49" charset="-122"/>
              </a:rPr>
              <a:t>分配律）</a:t>
            </a:r>
            <a:endParaRPr lang="zh-CN" altLang="en-US" sz="18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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T∧R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交换律、矛盾律）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3333FF"/>
                </a:solidFill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■</a:t>
            </a:r>
            <a:r>
              <a:rPr lang="zh-CN" altLang="en-US" sz="1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（同一律）</a:t>
            </a:r>
          </a:p>
          <a:p>
            <a:pPr eaLnBrk="1" hangingPunct="1"/>
            <a:endParaRPr lang="en-US" altLang="zh-CN" sz="180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884794-8153-4E80-AE8B-96C8D36C338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36EA7-673F-49A8-B964-0C7D9C6009D8}" type="slidenum">
              <a:rPr lang="en-US" altLang="zh-CN"/>
              <a:pPr>
                <a:defRPr/>
              </a:pPr>
              <a:t>86</a:t>
            </a:fld>
            <a:r>
              <a:rPr lang="en-US" altLang="zh-CN"/>
              <a:t>/114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3000375" cy="51847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将下面一段程序简化：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If  A∧B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B∨C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A∧C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End</a:t>
            </a:r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1692275" y="333375"/>
            <a:ext cx="70405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3.8: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09D93F-78ED-4CDF-8C4B-1B4ACBDE13A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82A9B-E60C-4524-9445-2A9125A2E9E4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/114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3000375" cy="51847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将下面一段程序简化：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If  A∧B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B∨C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A∧C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End</a:t>
            </a:r>
          </a:p>
        </p:txBody>
      </p:sp>
      <p:sp>
        <p:nvSpPr>
          <p:cNvPr id="91142" name="Rectangle 3"/>
          <p:cNvSpPr>
            <a:spLocks noChangeArrowheads="1"/>
          </p:cNvSpPr>
          <p:nvPr/>
        </p:nvSpPr>
        <p:spPr bwMode="auto">
          <a:xfrm>
            <a:off x="1692275" y="333375"/>
            <a:ext cx="70405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3.8:  </a:t>
            </a:r>
          </a:p>
        </p:txBody>
      </p:sp>
      <p:sp>
        <p:nvSpPr>
          <p:cNvPr id="91143" name="Text Box 4"/>
          <p:cNvSpPr txBox="1">
            <a:spLocks noChangeArrowheads="1"/>
          </p:cNvSpPr>
          <p:nvPr/>
        </p:nvSpPr>
        <p:spPr bwMode="auto">
          <a:xfrm>
            <a:off x="4140200" y="1125538"/>
            <a:ext cx="4824413" cy="1997075"/>
          </a:xfrm>
          <a:prstGeom prst="rect">
            <a:avLst/>
          </a:prstGeom>
          <a:solidFill>
            <a:srgbClr val="78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执行程序段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的条件为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(A∧B)∧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 ∨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/>
              <a:t>～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∧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AACB69-B703-4CF0-B883-E7207D1815F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787DB-546B-4F43-AB2E-C99167123546}" type="slidenum">
              <a:rPr lang="en-US" altLang="zh-CN"/>
              <a:pPr>
                <a:defRPr/>
              </a:pPr>
              <a:t>88</a:t>
            </a:fld>
            <a:r>
              <a:rPr lang="en-US" altLang="zh-CN"/>
              <a:t>/114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3000375" cy="51847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将下面一段程序简化：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If  A∧B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B∨C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A∧C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End</a:t>
            </a:r>
          </a:p>
        </p:txBody>
      </p:sp>
      <p:sp>
        <p:nvSpPr>
          <p:cNvPr id="92166" name="Rectangle 3"/>
          <p:cNvSpPr>
            <a:spLocks noChangeArrowheads="1"/>
          </p:cNvSpPr>
          <p:nvPr/>
        </p:nvSpPr>
        <p:spPr bwMode="auto">
          <a:xfrm>
            <a:off x="1692275" y="333375"/>
            <a:ext cx="70405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3.8:  </a:t>
            </a:r>
          </a:p>
        </p:txBody>
      </p:sp>
      <p:sp>
        <p:nvSpPr>
          <p:cNvPr id="92167" name="Text Box 4"/>
          <p:cNvSpPr txBox="1">
            <a:spLocks noChangeArrowheads="1"/>
          </p:cNvSpPr>
          <p:nvPr/>
        </p:nvSpPr>
        <p:spPr bwMode="auto">
          <a:xfrm>
            <a:off x="4140200" y="1125538"/>
            <a:ext cx="4824413" cy="1997075"/>
          </a:xfrm>
          <a:prstGeom prst="rect">
            <a:avLst/>
          </a:prstGeom>
          <a:solidFill>
            <a:srgbClr val="78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执行程序段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的条件为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((A∧B)∧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 ∨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））∨（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∧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auto">
          <a:xfrm>
            <a:off x="4140200" y="3068638"/>
            <a:ext cx="4824413" cy="1625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执行程序段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的条件为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((A∧B)∧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 ∨ 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））∨（～（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∧（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B∧C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D7AF85-D3AC-44EF-8EA1-44ECCA732C85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C5642-8DEC-4D4A-ADC8-5578DAEB663A}" type="slidenum">
              <a:rPr lang="en-US" altLang="zh-CN"/>
              <a:pPr>
                <a:defRPr/>
              </a:pPr>
              <a:t>89</a:t>
            </a:fld>
            <a:r>
              <a:rPr lang="en-US" altLang="zh-CN"/>
              <a:t>/114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3000375" cy="51847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将下面一段程序简化：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If  A∧B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B∨C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If  A∧C  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End</a:t>
            </a:r>
          </a:p>
        </p:txBody>
      </p:sp>
      <p:sp>
        <p:nvSpPr>
          <p:cNvPr id="93190" name="Rectangle 3"/>
          <p:cNvSpPr>
            <a:spLocks noChangeArrowheads="1"/>
          </p:cNvSpPr>
          <p:nvPr/>
        </p:nvSpPr>
        <p:spPr bwMode="auto">
          <a:xfrm>
            <a:off x="1692275" y="333375"/>
            <a:ext cx="70405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3.8:  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140200" y="1125538"/>
            <a:ext cx="4824413" cy="1997075"/>
          </a:xfrm>
          <a:prstGeom prst="rect">
            <a:avLst/>
          </a:prstGeom>
          <a:solidFill>
            <a:srgbClr val="78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执行程序段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的条件为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((A∧B)∧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 ∨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））∨（</a:t>
            </a:r>
            <a:r>
              <a:rPr lang="zh-CN" altLang="en-US" b="1"/>
              <a:t>～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∧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1"/>
              <a:t>～</a:t>
            </a:r>
            <a:r>
              <a:rPr lang="zh-CN" altLang="en-US"/>
              <a:t>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B∧C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067175" y="4724400"/>
            <a:ext cx="4897438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If  A∧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B∧C  then</a:t>
            </a:r>
          </a:p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Y</a:t>
            </a:r>
          </a:p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Else</a:t>
            </a:r>
          </a:p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X</a:t>
            </a:r>
          </a:p>
          <a:p>
            <a:pPr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End</a:t>
            </a:r>
          </a:p>
        </p:txBody>
      </p:sp>
      <p:sp>
        <p:nvSpPr>
          <p:cNvPr id="93193" name="AutoShape 6"/>
          <p:cNvSpPr>
            <a:spLocks noChangeArrowheads="1"/>
          </p:cNvSpPr>
          <p:nvPr/>
        </p:nvSpPr>
        <p:spPr bwMode="auto">
          <a:xfrm>
            <a:off x="3059113" y="5300663"/>
            <a:ext cx="1008062" cy="144462"/>
          </a:xfrm>
          <a:prstGeom prst="notchedRightArrow">
            <a:avLst>
              <a:gd name="adj1" fmla="val 50000"/>
              <a:gd name="adj2" fmla="val 174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140200" y="3141663"/>
            <a:ext cx="4824413" cy="1625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执行程序段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的条件为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((A∧B)∧</a:t>
            </a:r>
            <a:r>
              <a:rPr lang="zh-CN" altLang="en-US" sz="2000" b="1"/>
              <a:t>～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 ∨ 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））∨（</a:t>
            </a:r>
            <a:r>
              <a:rPr lang="zh-CN" altLang="en-US" sz="2000" b="1"/>
              <a:t>～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 ∧（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A∧C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sz="2000" b="1">
                <a:solidFill>
                  <a:srgbClr val="FF0000"/>
                </a:solidFill>
              </a:rPr>
              <a:t>～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B∧C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D3DF03-B1E4-4F25-A695-F7950E5DC1DA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85F87-130F-4F56-B36A-748B980154A4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/114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4089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符号串：</a:t>
            </a:r>
            <a:r>
              <a:rPr lang="en-US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P∧(Q∨R</a:t>
            </a:r>
            <a:r>
              <a:rPr lang="en-US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en-US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solidFill>
                  <a:srgbClr val="3333FF"/>
                </a:solidFill>
                <a:latin typeface="宋体" pitchFamily="2" charset="-122"/>
              </a:rPr>
              <a:t>～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en-US" altLang="en-US" sz="240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))))</a:t>
            </a:r>
            <a:r>
              <a:rPr lang="en-US" altLang="en-US" sz="2400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   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smtClean="0">
                <a:solidFill>
                  <a:srgbClr val="3333FF"/>
                </a:solidFill>
                <a:latin typeface="宋体" pitchFamily="2" charset="-122"/>
              </a:rPr>
              <a:t>～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  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smtClean="0">
                <a:solidFill>
                  <a:srgbClr val="3333FF"/>
                </a:solidFill>
              </a:rPr>
              <a:t>～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)))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   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(((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R→Q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en-US" sz="2400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  <a:r>
              <a:rPr lang="en-US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等都是</a:t>
            </a:r>
            <a:r>
              <a:rPr lang="zh-CN" altLang="en-US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zh-CN" altLang="en-US" sz="24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 noProof="1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符号串：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400" b="1" smtClean="0">
                <a:solidFill>
                  <a:srgbClr val="DDDDDD"/>
                </a:solidFill>
              </a:rPr>
              <a:t>～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P→Q；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	(</a:t>
            </a:r>
            <a:r>
              <a:rPr lang="zh-CN" altLang="en-US" sz="2400" b="1" smtClean="0">
                <a:solidFill>
                  <a:srgbClr val="DDDDDD"/>
                </a:solidFill>
              </a:rPr>
              <a:t>～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R；</a:t>
            </a:r>
            <a:r>
              <a:rPr lang="en-US" altLang="en-US" sz="2400" b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P∨Q∨。</a:t>
            </a:r>
            <a:endParaRPr lang="en-US" altLang="en-US" sz="2400" b="1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noProof="1" smtClean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等都不是合法的命题公式。</a:t>
            </a:r>
            <a:endParaRPr lang="en-US" altLang="en-US" sz="2400" b="1" smtClean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329488" cy="719138"/>
          </a:xfrm>
        </p:spPr>
        <p:txBody>
          <a:bodyPr/>
          <a:lstStyle/>
          <a:p>
            <a:pPr algn="l" eaLnBrk="1" hangingPunct="1"/>
            <a:r>
              <a:rPr lang="zh-CN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36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990600" y="52578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1-2.2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：如公式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的一部分，则称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  <a:endParaRPr lang="zh-CN" altLang="en-US" sz="28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0" y="391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670D39-7D1E-4819-9C42-7821157D7B19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C2E3-9A15-4DE4-B075-88187AAA430D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/114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619250" y="333375"/>
            <a:ext cx="73294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对偶式：</a:t>
            </a: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971550" y="1484313"/>
            <a:ext cx="78263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都是成对出现的，它是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逻辑系统对偶性的反映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对偶式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。利用对偶式可以扩大等价式的个数，也可减少证明的次数。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定义：在给定的仅使用联结词～、∨、∧的命题公式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中，若把∧和∨，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互换而得的公式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的对偶（公）式。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如公式（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的对偶式为（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）的对偶式为～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18BB1C-6540-4481-97FB-B40C19FB5D44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BC47C-E2B4-45ED-94FD-EC5ADC54FB88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/114</a:t>
            </a:r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1619250" y="333375"/>
            <a:ext cx="73294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对偶式：</a:t>
            </a:r>
          </a:p>
        </p:txBody>
      </p:sp>
      <p:sp>
        <p:nvSpPr>
          <p:cNvPr id="95238" name="Rectangle 3"/>
          <p:cNvSpPr>
            <a:spLocks noChangeArrowheads="1"/>
          </p:cNvSpPr>
          <p:nvPr/>
        </p:nvSpPr>
        <p:spPr bwMode="auto">
          <a:xfrm>
            <a:off x="971550" y="1484313"/>
            <a:ext cx="78263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都是成对出现的，它是逻辑系统对偶性的反映，即对偶式。利用对偶式可以扩大等价式的个数，也可减少证明的次数。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：在给定的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仅使用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～、∨、∧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的命题公式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把∧和∨，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互换而得的公式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的对偶（公）式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如公式（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的对偶式为（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）的对偶式为～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F16C8-D932-4232-824E-9D3D4362EF70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B995C-2890-4EFF-8ABD-9E2849B0DEEF}" type="slidenum">
              <a:rPr lang="en-US" altLang="zh-CN"/>
              <a:pPr>
                <a:defRPr/>
              </a:pPr>
              <a:t>92</a:t>
            </a:fld>
            <a:r>
              <a:rPr lang="en-US" altLang="zh-CN"/>
              <a:t>/114</a:t>
            </a:r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1619250" y="333375"/>
            <a:ext cx="73294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对偶式：</a:t>
            </a:r>
          </a:p>
        </p:txBody>
      </p:sp>
      <p:sp>
        <p:nvSpPr>
          <p:cNvPr id="96262" name="Rectangle 3"/>
          <p:cNvSpPr>
            <a:spLocks noChangeArrowheads="1"/>
          </p:cNvSpPr>
          <p:nvPr/>
        </p:nvSpPr>
        <p:spPr bwMode="auto">
          <a:xfrm>
            <a:off x="971550" y="1484313"/>
            <a:ext cx="78263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都是成对出现的，它是逻辑系统对偶性的反映，即对偶式。利用对偶式可以扩大等价式的个数，也可减少证明的次数。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定义：在给定的仅使用联结词～、∨、∧的命题公式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中，若把∧和∨，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互换而得的公式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的对偶（公）式。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如公式（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的对偶式为（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）的对偶式为～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212720-FCEF-483F-8279-03F8D307CD86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C2CE5-1972-48E2-B468-98C75E8E65EA}" type="slidenum">
              <a:rPr lang="en-US" altLang="zh-CN"/>
              <a:pPr>
                <a:defRPr/>
              </a:pPr>
              <a:t>93</a:t>
            </a:fld>
            <a:r>
              <a:rPr lang="en-US" altLang="zh-CN"/>
              <a:t>/114</a:t>
            </a: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1619250" y="333375"/>
            <a:ext cx="73294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对偶式：</a:t>
            </a:r>
          </a:p>
        </p:txBody>
      </p:sp>
      <p:sp>
        <p:nvSpPr>
          <p:cNvPr id="97286" name="Rectangle 3"/>
          <p:cNvSpPr>
            <a:spLocks noChangeArrowheads="1"/>
          </p:cNvSpPr>
          <p:nvPr/>
        </p:nvSpPr>
        <p:spPr bwMode="auto">
          <a:xfrm>
            <a:off x="971550" y="1484313"/>
            <a:ext cx="78263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都是成对出现的，它是逻辑系统对偶性的反映，即对偶式。利用对偶式可以扩大等价式的个数，也可减少证明的次数。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定义：在给定的仅使用联结词～、∨、∧的命题公式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中，若把∧和∨，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互换而得的公式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的对偶（公）式。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如公式（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的对偶式为（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）的对偶式为～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B0FFD9-A19B-4B2A-8076-962C90DD4E3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33F30-4AEF-47A5-8B89-7D2F87673151}" type="slidenum">
              <a:rPr lang="en-US" altLang="zh-CN"/>
              <a:pPr>
                <a:defRPr/>
              </a:pPr>
              <a:t>94</a:t>
            </a:fld>
            <a:r>
              <a:rPr lang="en-US" altLang="zh-CN"/>
              <a:t>/114</a:t>
            </a: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8310" name="Rectangle 3"/>
          <p:cNvSpPr>
            <a:spLocks noChangeArrowheads="1"/>
          </p:cNvSpPr>
          <p:nvPr/>
        </p:nvSpPr>
        <p:spPr bwMode="auto">
          <a:xfrm>
            <a:off x="1042988" y="1125538"/>
            <a:ext cx="7705725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如果两个公式等价，那么它们的对偶式是否也是等价的？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681FC8-FD81-44A7-A307-E10289D6DF6C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F8680-8A50-40D2-9B2C-8570A751DD38}" type="slidenum">
              <a:rPr lang="en-US" altLang="zh-CN"/>
              <a:pPr>
                <a:defRPr/>
              </a:pPr>
              <a:t>95</a:t>
            </a:fld>
            <a:r>
              <a:rPr lang="en-US" altLang="zh-CN"/>
              <a:t>/114</a:t>
            </a: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9334" name="Rectangle 3"/>
          <p:cNvSpPr>
            <a:spLocks noChangeArrowheads="1"/>
          </p:cNvSpPr>
          <p:nvPr/>
        </p:nvSpPr>
        <p:spPr bwMode="auto">
          <a:xfrm>
            <a:off x="1042988" y="1125538"/>
            <a:ext cx="7897812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（定理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1-3.3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）：设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中的所有命题变元，则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证：∵由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De Morgan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定律可知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F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 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T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∴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对公式的否定可以直接作用到原子本身，并且把公式中的∧变成∨，把∨变成∧，即得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同理可得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3166BF-4CBC-4804-A918-110A292B7F42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F722A-9BF6-4624-BAB5-92AF9A70AD57}" type="slidenum">
              <a:rPr lang="en-US" altLang="zh-CN"/>
              <a:pPr>
                <a:defRPr/>
              </a:pPr>
              <a:t>96</a:t>
            </a:fld>
            <a:r>
              <a:rPr lang="en-US" altLang="zh-CN"/>
              <a:t>/114</a:t>
            </a: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0358" name="Rectangle 3"/>
          <p:cNvSpPr>
            <a:spLocks noChangeArrowheads="1"/>
          </p:cNvSpPr>
          <p:nvPr/>
        </p:nvSpPr>
        <p:spPr bwMode="auto">
          <a:xfrm>
            <a:off x="1042988" y="1125538"/>
            <a:ext cx="7897812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1-3.3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）：设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中的所有命题变元，则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证：∵由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 Morgan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定律可知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 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T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∴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对公式的否定可以直接作用到原子本身，并且把公式中的∧变成∨，把∨变成∧，即得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同理可得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361DCD-F0A8-4767-8232-5385DCD8E0B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8F75C-3562-45B8-A787-FBC9441B08E7}" type="slidenum">
              <a:rPr lang="en-US" altLang="zh-CN"/>
              <a:pPr>
                <a:defRPr/>
              </a:pPr>
              <a:t>97</a:t>
            </a:fld>
            <a:r>
              <a:rPr lang="en-US" altLang="zh-CN"/>
              <a:t>/114</a:t>
            </a: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1382" name="Rectangle 3"/>
          <p:cNvSpPr>
            <a:spLocks noChangeArrowheads="1"/>
          </p:cNvSpPr>
          <p:nvPr/>
        </p:nvSpPr>
        <p:spPr bwMode="auto">
          <a:xfrm>
            <a:off x="1042988" y="1125538"/>
            <a:ext cx="7897812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（定理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1-3.3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）：设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…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中的所有命题变元，则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…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ea typeface="楷体_GB2312" pitchFamily="49" charset="-122"/>
              </a:rPr>
              <a:t>…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∵由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De Morgan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定律可知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 ～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T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∴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对公式的否定可以直接作用到原子本身，并且把公式中的∧变成∨，把∨变成∧，即得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～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同理可得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rgbClr val="DDDDDD"/>
                </a:solidFill>
                <a:ea typeface="楷体_GB2312" pitchFamily="49" charset="-122"/>
              </a:rPr>
              <a:t>…</a:t>
            </a:r>
            <a:r>
              <a:rPr lang="en-US" altLang="zh-CN" b="1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956364-B7A5-4ABF-8AFC-18E2F7EC7F67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A2BF8-6BFB-4EB7-9BC0-EF110721D312}" type="slidenum">
              <a:rPr lang="en-US" altLang="zh-CN"/>
              <a:pPr>
                <a:defRPr/>
              </a:pPr>
              <a:t>98</a:t>
            </a:fld>
            <a:r>
              <a:rPr lang="en-US" altLang="zh-CN"/>
              <a:t>/114</a:t>
            </a:r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406" name="Rectangle 3"/>
          <p:cNvSpPr>
            <a:spLocks noChangeArrowheads="1"/>
          </p:cNvSpPr>
          <p:nvPr/>
        </p:nvSpPr>
        <p:spPr bwMode="auto">
          <a:xfrm>
            <a:off x="1042988" y="1125538"/>
            <a:ext cx="7897812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1-3.3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）：设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是公式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中的所有命题变元，则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∵由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De Morgan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定律可知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～（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T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∴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对公式的否定可以直接作用到原子本身，并且把公式中的∧变成∨，把∨变成∧，即得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同理可得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9F007-3729-4925-8B70-45990F6A002D}" type="datetime1">
              <a:rPr lang="zh-CN" altLang="en-US"/>
              <a:pPr>
                <a:defRPr/>
              </a:pPr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3F1F-9A32-421F-B6CF-A172F3ED1976}" type="slidenum">
              <a:rPr lang="en-US" altLang="zh-CN"/>
              <a:pPr>
                <a:defRPr/>
              </a:pPr>
              <a:t>99</a:t>
            </a:fld>
            <a:r>
              <a:rPr lang="en-US" altLang="zh-CN"/>
              <a:t>/114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1619250" y="333375"/>
            <a:ext cx="72580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1.5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对偶原理：</a:t>
            </a:r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1042988" y="1125538"/>
            <a:ext cx="78501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是两个命题公式，若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           则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（证明略，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p12</a:t>
            </a: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3.9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证明（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(P∨Q) 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P∧Q))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(P∧Q)→(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P∨(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(P∧Q)∨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((P∨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P)∧(Q∨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P))∨Q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P∨Q∨Q 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（矛盾律）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同一律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en-US" altLang="zh-CN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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幂等律</a:t>
            </a:r>
            <a:r>
              <a:rPr lang="en-US" altLang="zh-CN" sz="1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）该式正好是（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）左端的对偶式 由（</a:t>
            </a:r>
            <a:r>
              <a:rPr lang="en-US" altLang="zh-CN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）及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对偶原理得证</a:t>
            </a:r>
          </a:p>
        </p:txBody>
      </p:sp>
      <p:sp>
        <p:nvSpPr>
          <p:cNvPr id="103431" name="Rectangle 8"/>
          <p:cNvSpPr>
            <a:spLocks noChangeArrowheads="1"/>
          </p:cNvSpPr>
          <p:nvPr/>
        </p:nvSpPr>
        <p:spPr bwMode="auto">
          <a:xfrm>
            <a:off x="5292725" y="5300663"/>
            <a:ext cx="29956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ea typeface="楷体_GB2312" pitchFamily="49" charset="-122"/>
              </a:rPr>
              <a:t>该式正好是右端的对偶式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2712</TotalTime>
  <Words>11795</Words>
  <Application>Microsoft Office PowerPoint</Application>
  <PresentationFormat>全屏显示(4:3)</PresentationFormat>
  <Paragraphs>1391</Paragraphs>
  <Slides>113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0" baseType="lpstr">
      <vt:lpstr>楷体_GB2312</vt:lpstr>
      <vt:lpstr>宋体</vt:lpstr>
      <vt:lpstr>Symbol</vt:lpstr>
      <vt:lpstr>Times New Roman</vt:lpstr>
      <vt:lpstr>Wingdings</vt:lpstr>
      <vt:lpstr>Notebook</vt:lpstr>
      <vt:lpstr>公式</vt:lpstr>
      <vt:lpstr>主要内容</vt:lpstr>
      <vt:lpstr>1.2 命题公式及其赋值</vt:lpstr>
      <vt:lpstr>1.2 命题合适公式与真值表</vt:lpstr>
      <vt:lpstr>1.2 命题合适公式与真值表</vt:lpstr>
      <vt:lpstr>命题公式（合适公式）</vt:lpstr>
      <vt:lpstr>命题公式（合适公式）</vt:lpstr>
      <vt:lpstr>命题公式（合适公式）</vt:lpstr>
      <vt:lpstr>命题公式（合适公式）</vt:lpstr>
      <vt:lpstr>例2.1：</vt:lpstr>
      <vt:lpstr>例2.1：</vt:lpstr>
      <vt:lpstr>例2.1：</vt:lpstr>
      <vt:lpstr>公式的解释与真值表：</vt:lpstr>
      <vt:lpstr>公式的解释与真值表：</vt:lpstr>
      <vt:lpstr>公式的解释与真值表：</vt:lpstr>
      <vt:lpstr>例2.2</vt:lpstr>
      <vt:lpstr>例2.2</vt:lpstr>
      <vt:lpstr>PowerPoint 演示文稿</vt:lpstr>
      <vt:lpstr>例2.4</vt:lpstr>
      <vt:lpstr>结论：</vt:lpstr>
      <vt:lpstr>定义1-2.5：</vt:lpstr>
      <vt:lpstr>定义1-2.5：</vt:lpstr>
      <vt:lpstr>定义1-2.5：</vt:lpstr>
      <vt:lpstr>永真式的特点：</vt:lpstr>
      <vt:lpstr>永真式的特点：</vt:lpstr>
      <vt:lpstr>永真式的特点：</vt:lpstr>
      <vt:lpstr>永真式的判断：</vt:lpstr>
      <vt:lpstr>永真式的判断：</vt:lpstr>
      <vt:lpstr>永真式的判断：</vt:lpstr>
      <vt:lpstr>永真式的判断：</vt:lpstr>
      <vt:lpstr>永真式的判断：</vt:lpstr>
      <vt:lpstr>永真式的判断：</vt:lpstr>
      <vt:lpstr>1.3 命题公式的等价</vt:lpstr>
      <vt:lpstr>1.3 命题公式的等价</vt:lpstr>
      <vt:lpstr>1.3 命题公式的等价</vt:lpstr>
      <vt:lpstr>1.3 命题公式的等价</vt:lpstr>
      <vt:lpstr>1.3 命题公式的等价</vt:lpstr>
      <vt:lpstr>1.3 命题公式的等价</vt:lpstr>
      <vt:lpstr>“” 与“”的区别</vt:lpstr>
      <vt:lpstr>“” 与“”的区别</vt:lpstr>
      <vt:lpstr>“” 与“”的区别：</vt:lpstr>
      <vt:lpstr>基本等价式—命题定律 Equivalence：</vt:lpstr>
      <vt:lpstr>基本等价式—命题定律 Equivalence：</vt:lpstr>
      <vt:lpstr>基本等价式—命题定律 Equivalence：</vt:lpstr>
      <vt:lpstr>基本等价式—命题定律 Equivalence：</vt:lpstr>
      <vt:lpstr>基本等价式—命题定律 Equivalence：</vt:lpstr>
      <vt:lpstr>基本等价式（续）：</vt:lpstr>
      <vt:lpstr>基本等价式（续）：</vt:lpstr>
      <vt:lpstr>基本等价式（续）：</vt:lpstr>
      <vt:lpstr>基本等价式（续）：</vt:lpstr>
      <vt:lpstr>基本等价式（续）：</vt:lpstr>
      <vt:lpstr>基本等价式（续）：</vt:lpstr>
      <vt:lpstr>基本等价式（续）：</vt:lpstr>
      <vt:lpstr>替换定理：</vt:lpstr>
      <vt:lpstr>替换定理：</vt:lpstr>
      <vt:lpstr>替换定理：</vt:lpstr>
      <vt:lpstr>等价式的判定：</vt:lpstr>
      <vt:lpstr>等价式的判定：</vt:lpstr>
      <vt:lpstr>例3.2：</vt:lpstr>
      <vt:lpstr>例3.2（续）</vt:lpstr>
      <vt:lpstr>例3.2（续）</vt:lpstr>
      <vt:lpstr>例3.2（续）</vt:lpstr>
      <vt:lpstr>例3.3：</vt:lpstr>
      <vt:lpstr>例3.3：</vt:lpstr>
      <vt:lpstr>例3.3（续）：</vt:lpstr>
      <vt:lpstr>例3.4：</vt:lpstr>
      <vt:lpstr>例3.4：</vt:lpstr>
      <vt:lpstr>例3.4：</vt:lpstr>
      <vt:lpstr>例3.4：</vt:lpstr>
      <vt:lpstr>例3.5：</vt:lpstr>
      <vt:lpstr>例3.5：</vt:lpstr>
      <vt:lpstr>例3.5：</vt:lpstr>
      <vt:lpstr>例3.5：</vt:lpstr>
      <vt:lpstr>例3.5：</vt:lpstr>
      <vt:lpstr>例3.5：</vt:lpstr>
      <vt:lpstr>例3.6：</vt:lpstr>
      <vt:lpstr>例3.6：</vt:lpstr>
      <vt:lpstr>例3.6：</vt:lpstr>
      <vt:lpstr>例3.6：</vt:lpstr>
      <vt:lpstr>例3.6：</vt:lpstr>
      <vt:lpstr>例3.7：</vt:lpstr>
      <vt:lpstr>例3.7：</vt:lpstr>
      <vt:lpstr>例3.7：</vt:lpstr>
      <vt:lpstr>例3.7：</vt:lpstr>
      <vt:lpstr>例3.7：</vt:lpstr>
      <vt:lpstr>例3.7：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基本要求：</vt:lpstr>
      <vt:lpstr>基本要求：</vt:lpstr>
      <vt:lpstr>基本要求：</vt:lpstr>
      <vt:lpstr>基本要求：</vt:lpstr>
      <vt:lpstr>基本要求：</vt:lpstr>
      <vt:lpstr>基本要求：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</cp:lastModifiedBy>
  <cp:revision>307</cp:revision>
  <dcterms:created xsi:type="dcterms:W3CDTF">2002-08-01T13:37:15Z</dcterms:created>
  <dcterms:modified xsi:type="dcterms:W3CDTF">2018-09-10T01:44:22Z</dcterms:modified>
</cp:coreProperties>
</file>