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0"/>
  </p:notesMasterIdLst>
  <p:sldIdLst>
    <p:sldId id="773" r:id="rId2"/>
    <p:sldId id="457" r:id="rId3"/>
    <p:sldId id="775" r:id="rId4"/>
    <p:sldId id="458" r:id="rId5"/>
    <p:sldId id="459" r:id="rId6"/>
    <p:sldId id="460" r:id="rId7"/>
    <p:sldId id="597" r:id="rId8"/>
    <p:sldId id="598" r:id="rId9"/>
    <p:sldId id="599" r:id="rId10"/>
    <p:sldId id="601" r:id="rId11"/>
    <p:sldId id="600" r:id="rId12"/>
    <p:sldId id="602" r:id="rId13"/>
    <p:sldId id="389" r:id="rId14"/>
    <p:sldId id="441" r:id="rId15"/>
    <p:sldId id="411" r:id="rId16"/>
    <p:sldId id="442" r:id="rId17"/>
    <p:sldId id="412" r:id="rId18"/>
    <p:sldId id="603" r:id="rId19"/>
    <p:sldId id="619" r:id="rId20"/>
    <p:sldId id="604" r:id="rId21"/>
    <p:sldId id="390" r:id="rId22"/>
    <p:sldId id="605" r:id="rId23"/>
    <p:sldId id="450" r:id="rId24"/>
    <p:sldId id="448" r:id="rId25"/>
    <p:sldId id="451" r:id="rId26"/>
    <p:sldId id="452" r:id="rId27"/>
    <p:sldId id="449" r:id="rId28"/>
    <p:sldId id="455" r:id="rId29"/>
    <p:sldId id="454" r:id="rId30"/>
    <p:sldId id="456" r:id="rId31"/>
    <p:sldId id="774" r:id="rId32"/>
    <p:sldId id="461" r:id="rId33"/>
    <p:sldId id="463" r:id="rId34"/>
    <p:sldId id="511" r:id="rId35"/>
    <p:sldId id="512" r:id="rId36"/>
    <p:sldId id="513" r:id="rId37"/>
    <p:sldId id="514" r:id="rId38"/>
    <p:sldId id="606" r:id="rId39"/>
    <p:sldId id="464" r:id="rId40"/>
    <p:sldId id="465" r:id="rId41"/>
    <p:sldId id="620" r:id="rId42"/>
    <p:sldId id="466" r:id="rId43"/>
    <p:sldId id="515" r:id="rId44"/>
    <p:sldId id="467" r:id="rId45"/>
    <p:sldId id="607" r:id="rId46"/>
    <p:sldId id="468" r:id="rId47"/>
    <p:sldId id="608" r:id="rId48"/>
    <p:sldId id="469" r:id="rId49"/>
    <p:sldId id="609" r:id="rId50"/>
    <p:sldId id="688" r:id="rId51"/>
    <p:sldId id="516" r:id="rId52"/>
    <p:sldId id="623" r:id="rId53"/>
    <p:sldId id="621" r:id="rId54"/>
    <p:sldId id="624" r:id="rId55"/>
    <p:sldId id="622" r:id="rId56"/>
    <p:sldId id="625" r:id="rId57"/>
    <p:sldId id="626" r:id="rId58"/>
    <p:sldId id="473" r:id="rId59"/>
    <p:sldId id="474" r:id="rId60"/>
    <p:sldId id="475" r:id="rId61"/>
    <p:sldId id="476" r:id="rId62"/>
    <p:sldId id="477" r:id="rId63"/>
    <p:sldId id="478" r:id="rId64"/>
    <p:sldId id="479" r:id="rId65"/>
    <p:sldId id="480" r:id="rId66"/>
    <p:sldId id="517" r:id="rId67"/>
    <p:sldId id="481" r:id="rId68"/>
    <p:sldId id="482" r:id="rId69"/>
    <p:sldId id="483" r:id="rId70"/>
    <p:sldId id="484" r:id="rId71"/>
    <p:sldId id="485" r:id="rId72"/>
    <p:sldId id="486" r:id="rId73"/>
    <p:sldId id="487" r:id="rId74"/>
    <p:sldId id="488" r:id="rId75"/>
    <p:sldId id="489" r:id="rId76"/>
    <p:sldId id="490" r:id="rId77"/>
    <p:sldId id="491" r:id="rId78"/>
    <p:sldId id="492" r:id="rId79"/>
    <p:sldId id="493" r:id="rId80"/>
    <p:sldId id="494" r:id="rId81"/>
    <p:sldId id="495" r:id="rId82"/>
    <p:sldId id="610" r:id="rId83"/>
    <p:sldId id="611" r:id="rId84"/>
    <p:sldId id="496" r:id="rId85"/>
    <p:sldId id="497" r:id="rId86"/>
    <p:sldId id="498" r:id="rId87"/>
    <p:sldId id="612" r:id="rId88"/>
    <p:sldId id="613" r:id="rId89"/>
    <p:sldId id="614" r:id="rId90"/>
    <p:sldId id="499" r:id="rId91"/>
    <p:sldId id="500" r:id="rId92"/>
    <p:sldId id="501" r:id="rId93"/>
    <p:sldId id="502" r:id="rId94"/>
    <p:sldId id="616" r:id="rId95"/>
    <p:sldId id="615" r:id="rId96"/>
    <p:sldId id="503" r:id="rId97"/>
    <p:sldId id="504" r:id="rId98"/>
    <p:sldId id="618" r:id="rId99"/>
    <p:sldId id="617" r:id="rId100"/>
    <p:sldId id="505" r:id="rId101"/>
    <p:sldId id="506" r:id="rId102"/>
    <p:sldId id="507" r:id="rId103"/>
    <p:sldId id="508" r:id="rId104"/>
    <p:sldId id="509" r:id="rId105"/>
    <p:sldId id="510" r:id="rId106"/>
    <p:sldId id="628" r:id="rId107"/>
    <p:sldId id="629" r:id="rId108"/>
    <p:sldId id="630" r:id="rId109"/>
    <p:sldId id="631" r:id="rId110"/>
    <p:sldId id="632" r:id="rId111"/>
    <p:sldId id="633" r:id="rId112"/>
    <p:sldId id="634" r:id="rId113"/>
    <p:sldId id="635" r:id="rId114"/>
    <p:sldId id="636" r:id="rId115"/>
    <p:sldId id="637" r:id="rId116"/>
    <p:sldId id="638" r:id="rId117"/>
    <p:sldId id="639" r:id="rId118"/>
    <p:sldId id="684" r:id="rId119"/>
    <p:sldId id="685" r:id="rId120"/>
    <p:sldId id="686" r:id="rId121"/>
    <p:sldId id="687" r:id="rId122"/>
    <p:sldId id="689" r:id="rId123"/>
    <p:sldId id="690" r:id="rId124"/>
    <p:sldId id="640" r:id="rId125"/>
    <p:sldId id="641" r:id="rId126"/>
    <p:sldId id="642" r:id="rId127"/>
    <p:sldId id="643" r:id="rId128"/>
    <p:sldId id="644" r:id="rId129"/>
    <p:sldId id="645" r:id="rId130"/>
    <p:sldId id="646" r:id="rId131"/>
    <p:sldId id="647" r:id="rId132"/>
    <p:sldId id="648" r:id="rId133"/>
    <p:sldId id="649" r:id="rId134"/>
    <p:sldId id="650" r:id="rId135"/>
    <p:sldId id="651" r:id="rId136"/>
    <p:sldId id="652" r:id="rId137"/>
    <p:sldId id="653" r:id="rId138"/>
    <p:sldId id="654" r:id="rId139"/>
    <p:sldId id="655" r:id="rId140"/>
    <p:sldId id="691" r:id="rId141"/>
    <p:sldId id="656" r:id="rId142"/>
    <p:sldId id="657" r:id="rId143"/>
    <p:sldId id="658" r:id="rId144"/>
    <p:sldId id="659" r:id="rId145"/>
    <p:sldId id="660" r:id="rId146"/>
    <p:sldId id="661" r:id="rId147"/>
    <p:sldId id="662" r:id="rId148"/>
    <p:sldId id="663" r:id="rId149"/>
    <p:sldId id="664" r:id="rId150"/>
    <p:sldId id="665" r:id="rId151"/>
    <p:sldId id="666" r:id="rId152"/>
    <p:sldId id="692" r:id="rId153"/>
    <p:sldId id="693" r:id="rId154"/>
    <p:sldId id="694" r:id="rId155"/>
    <p:sldId id="667" r:id="rId156"/>
    <p:sldId id="668" r:id="rId157"/>
    <p:sldId id="669" r:id="rId158"/>
    <p:sldId id="670" r:id="rId159"/>
    <p:sldId id="671" r:id="rId160"/>
    <p:sldId id="672" r:id="rId161"/>
    <p:sldId id="673" r:id="rId162"/>
    <p:sldId id="674" r:id="rId163"/>
    <p:sldId id="675" r:id="rId164"/>
    <p:sldId id="676" r:id="rId165"/>
    <p:sldId id="677" r:id="rId166"/>
    <p:sldId id="695" r:id="rId167"/>
    <p:sldId id="696" r:id="rId168"/>
    <p:sldId id="757" r:id="rId169"/>
    <p:sldId id="758" r:id="rId170"/>
    <p:sldId id="776" r:id="rId171"/>
    <p:sldId id="678" r:id="rId172"/>
    <p:sldId id="679" r:id="rId173"/>
    <p:sldId id="680" r:id="rId174"/>
    <p:sldId id="681" r:id="rId175"/>
    <p:sldId id="682" r:id="rId176"/>
    <p:sldId id="698" r:id="rId177"/>
    <p:sldId id="699" r:id="rId178"/>
    <p:sldId id="700" r:id="rId179"/>
    <p:sldId id="701" r:id="rId180"/>
    <p:sldId id="702" r:id="rId181"/>
    <p:sldId id="703" r:id="rId182"/>
    <p:sldId id="704" r:id="rId183"/>
    <p:sldId id="705" r:id="rId184"/>
    <p:sldId id="706" r:id="rId185"/>
    <p:sldId id="707" r:id="rId186"/>
    <p:sldId id="747" r:id="rId187"/>
    <p:sldId id="748" r:id="rId188"/>
    <p:sldId id="708" r:id="rId189"/>
    <p:sldId id="709" r:id="rId190"/>
    <p:sldId id="710" r:id="rId191"/>
    <p:sldId id="711" r:id="rId192"/>
    <p:sldId id="712" r:id="rId193"/>
    <p:sldId id="713" r:id="rId194"/>
    <p:sldId id="714" r:id="rId195"/>
    <p:sldId id="715" r:id="rId196"/>
    <p:sldId id="716" r:id="rId197"/>
    <p:sldId id="717" r:id="rId198"/>
    <p:sldId id="718" r:id="rId199"/>
    <p:sldId id="719" r:id="rId200"/>
    <p:sldId id="720" r:id="rId201"/>
    <p:sldId id="721" r:id="rId202"/>
    <p:sldId id="722" r:id="rId203"/>
    <p:sldId id="723" r:id="rId204"/>
    <p:sldId id="724" r:id="rId205"/>
    <p:sldId id="771" r:id="rId206"/>
    <p:sldId id="772" r:id="rId207"/>
    <p:sldId id="725" r:id="rId208"/>
    <p:sldId id="749" r:id="rId209"/>
    <p:sldId id="759" r:id="rId210"/>
    <p:sldId id="760" r:id="rId211"/>
    <p:sldId id="761" r:id="rId212"/>
    <p:sldId id="762" r:id="rId213"/>
    <p:sldId id="763" r:id="rId214"/>
    <p:sldId id="764" r:id="rId215"/>
    <p:sldId id="765" r:id="rId216"/>
    <p:sldId id="766" r:id="rId217"/>
    <p:sldId id="736" r:id="rId218"/>
    <p:sldId id="767" r:id="rId219"/>
    <p:sldId id="768" r:id="rId220"/>
    <p:sldId id="769" r:id="rId221"/>
    <p:sldId id="770" r:id="rId222"/>
    <p:sldId id="740" r:id="rId223"/>
    <p:sldId id="741" r:id="rId224"/>
    <p:sldId id="742" r:id="rId225"/>
    <p:sldId id="743" r:id="rId226"/>
    <p:sldId id="744" r:id="rId227"/>
    <p:sldId id="745" r:id="rId228"/>
    <p:sldId id="746" r:id="rId229"/>
  </p:sldIdLst>
  <p:sldSz cx="9144000" cy="6858000" type="screen4x3"/>
  <p:notesSz cx="6858000" cy="9144000"/>
  <p:custDataLst>
    <p:tags r:id="rId231"/>
  </p:custDataLst>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33"/>
    <a:srgbClr val="FF0000"/>
    <a:srgbClr val="0000CC"/>
    <a:srgbClr val="B2B2B2"/>
    <a:srgbClr val="FF00FF"/>
    <a:srgbClr val="FF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gs" Target="tags/tag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78C63CB-98D5-4808-9D1F-81E05351D7FA}" type="slidenum">
              <a:rPr lang="zh-CN" altLang="zh-CN"/>
              <a:pPr/>
              <a:t>‹#›</a:t>
            </a:fld>
            <a:endParaRPr lang="zh-CN" altLang="zh-CN"/>
          </a:p>
        </p:txBody>
      </p:sp>
    </p:spTree>
    <p:extLst>
      <p:ext uri="{BB962C8B-B14F-4D97-AF65-F5344CB8AC3E}">
        <p14:creationId xmlns:p14="http://schemas.microsoft.com/office/powerpoint/2010/main" val="1138636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2057400"/>
            <a:ext cx="7721600" cy="1143000"/>
          </a:xfrm>
        </p:spPr>
        <p:txBody>
          <a:bodyPr/>
          <a:lstStyle>
            <a:lvl1pPr>
              <a:defRPr/>
            </a:lvl1pPr>
          </a:lstStyle>
          <a:p>
            <a:pPr lvl="0"/>
            <a:r>
              <a:rPr lang="zh-CN" noProof="0" smtClean="0"/>
              <a:t>单击此处编辑母版标题样式</a:t>
            </a:r>
          </a:p>
        </p:txBody>
      </p:sp>
      <p:sp>
        <p:nvSpPr>
          <p:cNvPr id="2051" name="Rectangle 3"/>
          <p:cNvSpPr>
            <a:spLocks noGrp="1" noChangeArrowheads="1"/>
          </p:cNvSpPr>
          <p:nvPr>
            <p:ph type="subTitle" idx="1"/>
          </p:nvPr>
        </p:nvSpPr>
        <p:spPr>
          <a:xfrm>
            <a:off x="1625600" y="3886200"/>
            <a:ext cx="6400800" cy="1771650"/>
          </a:xfrm>
        </p:spPr>
        <p:txBody>
          <a:bodyPr lIns="91440" tIns="45720" rIns="91440" bIns="45720"/>
          <a:lstStyle>
            <a:lvl1pPr marL="0" indent="0" algn="ctr">
              <a:buFont typeface="Wingdings" pitchFamily="2" charset="2"/>
              <a:buNone/>
              <a:defRPr/>
            </a:lvl1pPr>
          </a:lstStyle>
          <a:p>
            <a:pPr lvl="0"/>
            <a:r>
              <a:rPr lang="zh-CN" noProof="0" smtClean="0"/>
              <a:t>单击此处编辑母版副标题样式</a:t>
            </a:r>
          </a:p>
        </p:txBody>
      </p:sp>
      <p:sp>
        <p:nvSpPr>
          <p:cNvPr id="2052" name="Rectangle 4"/>
          <p:cNvSpPr>
            <a:spLocks noGrp="1" noChangeArrowheads="1"/>
          </p:cNvSpPr>
          <p:nvPr>
            <p:ph type="dt" sz="quarter" idx="2"/>
          </p:nvPr>
        </p:nvSpPr>
        <p:spPr>
          <a:xfrm>
            <a:off x="1084263" y="6096000"/>
            <a:ext cx="1905000" cy="457200"/>
          </a:xfrm>
        </p:spPr>
        <p:txBody>
          <a:bodyPr/>
          <a:lstStyle>
            <a:lvl1pPr>
              <a:defRPr sz="1400" b="0">
                <a:solidFill>
                  <a:schemeClr val="tx1"/>
                </a:solidFill>
                <a:latin typeface="+mn-lt"/>
              </a:defRPr>
            </a:lvl1pPr>
          </a:lstStyle>
          <a:p>
            <a:fld id="{6565B7A6-0596-48A4-91BD-1390F47D869C}" type="datetime1">
              <a:rPr lang="zh-CN" altLang="en-US"/>
              <a:pPr/>
              <a:t>2018/12/10</a:t>
            </a:fld>
            <a:endParaRPr lang="zh-CN" altLang="zh-CN"/>
          </a:p>
        </p:txBody>
      </p:sp>
      <p:sp>
        <p:nvSpPr>
          <p:cNvPr id="2053" name="Rectangle 5"/>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defRPr>
            </a:lvl1pPr>
          </a:lstStyle>
          <a:p>
            <a:r>
              <a:rPr lang="zh-CN" altLang="zh-CN"/>
              <a:t>计算机科学与工程学院</a:t>
            </a:r>
          </a:p>
        </p:txBody>
      </p:sp>
      <p:sp>
        <p:nvSpPr>
          <p:cNvPr id="2054" name="Rectangle 6"/>
          <p:cNvSpPr>
            <a:spLocks noGrp="1" noChangeArrowheads="1"/>
          </p:cNvSpPr>
          <p:nvPr>
            <p:ph type="sldNum" sz="quarter" idx="4"/>
          </p:nvPr>
        </p:nvSpPr>
        <p:spPr>
          <a:xfrm>
            <a:off x="6951663" y="6096000"/>
            <a:ext cx="1905000" cy="457200"/>
          </a:xfrm>
        </p:spPr>
        <p:txBody>
          <a:bodyPr/>
          <a:lstStyle>
            <a:lvl1pPr>
              <a:defRPr sz="1400" b="0">
                <a:solidFill>
                  <a:schemeClr val="tx1"/>
                </a:solidFill>
                <a:latin typeface="+mn-lt"/>
              </a:defRPr>
            </a:lvl1pPr>
          </a:lstStyle>
          <a:p>
            <a:fld id="{91BC3455-37E9-422F-B06F-EE970A99C735}" type="slidenum">
              <a:rPr lang="zh-CN" altLang="zh-CN"/>
              <a:pPr/>
              <a:t>‹#›</a:t>
            </a:fld>
            <a:endParaRPr lang="zh-CN" altLang="zh-CN"/>
          </a:p>
        </p:txBody>
      </p:sp>
      <p:pic>
        <p:nvPicPr>
          <p:cNvPr id="2055" name="Picture 7" descr="图标-1"/>
          <p:cNvPicPr>
            <a:picLocks noChangeAspect="1" noChangeArrowheads="1"/>
          </p:cNvPicPr>
          <p:nvPr userDrawn="1"/>
        </p:nvPicPr>
        <p:blipFill>
          <a:blip r:embed="rId2">
            <a:lum bright="-6000" contrast="24000"/>
            <a:extLst>
              <a:ext uri="{28A0092B-C50C-407E-A947-70E740481C1C}">
                <a14:useLocalDpi xmlns:a14="http://schemas.microsoft.com/office/drawing/2010/main" val="0"/>
              </a:ext>
            </a:extLst>
          </a:blip>
          <a:srcRect/>
          <a:stretch>
            <a:fillRect/>
          </a:stretch>
        </p:blipFill>
        <p:spPr bwMode="auto">
          <a:xfrm>
            <a:off x="3810000" y="8382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726AEC7-FC8F-467C-9987-AFAF0A885551}" type="datetime1">
              <a:rPr lang="zh-CN" altLang="en-US"/>
              <a:pPr/>
              <a:t>2018/12/10</a:t>
            </a:fld>
            <a:endParaRPr lang="zh-CN" altLang="zh-CN"/>
          </a:p>
        </p:txBody>
      </p:sp>
      <p:sp>
        <p:nvSpPr>
          <p:cNvPr id="5" name="页脚占位符 4"/>
          <p:cNvSpPr>
            <a:spLocks noGrp="1"/>
          </p:cNvSpPr>
          <p:nvPr>
            <p:ph type="ftr" sz="quarter" idx="11"/>
          </p:nvPr>
        </p:nvSpPr>
        <p:spPr/>
        <p:txBody>
          <a:bodyPr/>
          <a:lstStyle>
            <a:lvl1pPr>
              <a:defRPr/>
            </a:lvl1pPr>
          </a:lstStyle>
          <a:p>
            <a:r>
              <a:rPr lang="zh-CN"/>
              <a:t>计算机学院</a:t>
            </a:r>
          </a:p>
        </p:txBody>
      </p:sp>
      <p:sp>
        <p:nvSpPr>
          <p:cNvPr id="6" name="灯片编号占位符 5"/>
          <p:cNvSpPr>
            <a:spLocks noGrp="1"/>
          </p:cNvSpPr>
          <p:nvPr>
            <p:ph type="sldNum" sz="quarter" idx="12"/>
          </p:nvPr>
        </p:nvSpPr>
        <p:spPr/>
        <p:txBody>
          <a:bodyPr/>
          <a:lstStyle>
            <a:lvl1pPr>
              <a:defRPr/>
            </a:lvl1pPr>
          </a:lstStyle>
          <a:p>
            <a:fld id="{44B444F2-13A1-4F29-BEA5-1568885DFA7F}" type="slidenum">
              <a:rPr lang="zh-CN" altLang="zh-CN"/>
              <a:pPr/>
              <a:t>‹#›</a:t>
            </a:fld>
            <a:r>
              <a:rPr lang="zh-CN" altLang="zh-CN"/>
              <a:t>/226</a:t>
            </a:r>
          </a:p>
        </p:txBody>
      </p:sp>
    </p:spTree>
    <p:extLst>
      <p:ext uri="{BB962C8B-B14F-4D97-AF65-F5344CB8AC3E}">
        <p14:creationId xmlns:p14="http://schemas.microsoft.com/office/powerpoint/2010/main" val="420966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1905000" cy="144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62600" cy="144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A28E8-099A-4DD8-AEB1-3DEBF211A3F1}" type="datetime1">
              <a:rPr lang="zh-CN" altLang="en-US"/>
              <a:pPr/>
              <a:t>2018/12/10</a:t>
            </a:fld>
            <a:endParaRPr lang="zh-CN" altLang="zh-CN"/>
          </a:p>
        </p:txBody>
      </p:sp>
      <p:sp>
        <p:nvSpPr>
          <p:cNvPr id="5" name="页脚占位符 4"/>
          <p:cNvSpPr>
            <a:spLocks noGrp="1"/>
          </p:cNvSpPr>
          <p:nvPr>
            <p:ph type="ftr" sz="quarter" idx="11"/>
          </p:nvPr>
        </p:nvSpPr>
        <p:spPr/>
        <p:txBody>
          <a:bodyPr/>
          <a:lstStyle>
            <a:lvl1pPr>
              <a:defRPr/>
            </a:lvl1pPr>
          </a:lstStyle>
          <a:p>
            <a:r>
              <a:rPr lang="zh-CN"/>
              <a:t>计算机学院</a:t>
            </a:r>
          </a:p>
        </p:txBody>
      </p:sp>
      <p:sp>
        <p:nvSpPr>
          <p:cNvPr id="6" name="灯片编号占位符 5"/>
          <p:cNvSpPr>
            <a:spLocks noGrp="1"/>
          </p:cNvSpPr>
          <p:nvPr>
            <p:ph type="sldNum" sz="quarter" idx="12"/>
          </p:nvPr>
        </p:nvSpPr>
        <p:spPr/>
        <p:txBody>
          <a:bodyPr/>
          <a:lstStyle>
            <a:lvl1pPr>
              <a:defRPr/>
            </a:lvl1pPr>
          </a:lstStyle>
          <a:p>
            <a:fld id="{9D47F88B-695C-4F38-8F9B-6837829D2805}" type="slidenum">
              <a:rPr lang="zh-CN" altLang="zh-CN"/>
              <a:pPr/>
              <a:t>‹#›</a:t>
            </a:fld>
            <a:r>
              <a:rPr lang="zh-CN" altLang="zh-CN"/>
              <a:t>/226</a:t>
            </a:r>
          </a:p>
        </p:txBody>
      </p:sp>
    </p:spTree>
    <p:extLst>
      <p:ext uri="{BB962C8B-B14F-4D97-AF65-F5344CB8AC3E}">
        <p14:creationId xmlns:p14="http://schemas.microsoft.com/office/powerpoint/2010/main" val="298733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04800"/>
            <a:ext cx="7329488" cy="7191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166813"/>
            <a:ext cx="3733800" cy="58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53000" y="1166813"/>
            <a:ext cx="3733800" cy="21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53000" y="1535113"/>
            <a:ext cx="3733800" cy="217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014413" y="6542088"/>
            <a:ext cx="1905000" cy="163512"/>
          </a:xfrm>
        </p:spPr>
        <p:txBody>
          <a:bodyPr/>
          <a:lstStyle>
            <a:lvl1pPr>
              <a:defRPr/>
            </a:lvl1pPr>
          </a:lstStyle>
          <a:p>
            <a:fld id="{772C00A4-8E8B-4E52-B31A-732F69D4B7AA}" type="datetime1">
              <a:rPr lang="zh-CN" altLang="en-US"/>
              <a:pPr/>
              <a:t>2018/12/10</a:t>
            </a:fld>
            <a:endParaRPr lang="zh-CN" altLang="zh-CN"/>
          </a:p>
        </p:txBody>
      </p:sp>
      <p:sp>
        <p:nvSpPr>
          <p:cNvPr id="7" name="页脚占位符 6"/>
          <p:cNvSpPr>
            <a:spLocks noGrp="1"/>
          </p:cNvSpPr>
          <p:nvPr>
            <p:ph type="ftr" sz="quarter" idx="11"/>
          </p:nvPr>
        </p:nvSpPr>
        <p:spPr>
          <a:xfrm>
            <a:off x="2921000" y="6542088"/>
            <a:ext cx="3959225" cy="163512"/>
          </a:xfrm>
        </p:spPr>
        <p:txBody>
          <a:bodyPr/>
          <a:lstStyle>
            <a:lvl1pPr>
              <a:defRPr/>
            </a:lvl1pPr>
          </a:lstStyle>
          <a:p>
            <a:r>
              <a:rPr lang="zh-CN"/>
              <a:t>计算机学院</a:t>
            </a:r>
          </a:p>
        </p:txBody>
      </p:sp>
      <p:sp>
        <p:nvSpPr>
          <p:cNvPr id="8" name="灯片编号占位符 7"/>
          <p:cNvSpPr>
            <a:spLocks noGrp="1"/>
          </p:cNvSpPr>
          <p:nvPr>
            <p:ph type="sldNum" sz="quarter" idx="12"/>
          </p:nvPr>
        </p:nvSpPr>
        <p:spPr>
          <a:xfrm>
            <a:off x="6881813" y="6542088"/>
            <a:ext cx="1905000" cy="163512"/>
          </a:xfrm>
        </p:spPr>
        <p:txBody>
          <a:bodyPr/>
          <a:lstStyle>
            <a:lvl1pPr>
              <a:defRPr/>
            </a:lvl1pPr>
          </a:lstStyle>
          <a:p>
            <a:fld id="{8D82CB83-6B23-472F-8549-F49FBBBBA1A0}" type="slidenum">
              <a:rPr lang="zh-CN" altLang="zh-CN"/>
              <a:pPr/>
              <a:t>‹#›</a:t>
            </a:fld>
            <a:r>
              <a:rPr lang="zh-CN" altLang="zh-CN"/>
              <a:t>/226</a:t>
            </a:r>
          </a:p>
        </p:txBody>
      </p:sp>
    </p:spTree>
    <p:extLst>
      <p:ext uri="{BB962C8B-B14F-4D97-AF65-F5344CB8AC3E}">
        <p14:creationId xmlns:p14="http://schemas.microsoft.com/office/powerpoint/2010/main" val="435288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04800"/>
            <a:ext cx="7329488" cy="7191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166813"/>
            <a:ext cx="3733800" cy="58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166813"/>
            <a:ext cx="3733800" cy="58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014413" y="6542088"/>
            <a:ext cx="1905000" cy="163512"/>
          </a:xfrm>
        </p:spPr>
        <p:txBody>
          <a:bodyPr/>
          <a:lstStyle>
            <a:lvl1pPr>
              <a:defRPr/>
            </a:lvl1pPr>
          </a:lstStyle>
          <a:p>
            <a:fld id="{0B98D7BC-1EA9-4B55-8EB0-17161B042CFF}" type="datetime1">
              <a:rPr lang="zh-CN" altLang="en-US"/>
              <a:pPr/>
              <a:t>2018/12/10</a:t>
            </a:fld>
            <a:endParaRPr lang="zh-CN" altLang="zh-CN"/>
          </a:p>
        </p:txBody>
      </p:sp>
      <p:sp>
        <p:nvSpPr>
          <p:cNvPr id="6" name="页脚占位符 5"/>
          <p:cNvSpPr>
            <a:spLocks noGrp="1"/>
          </p:cNvSpPr>
          <p:nvPr>
            <p:ph type="ftr" sz="quarter" idx="11"/>
          </p:nvPr>
        </p:nvSpPr>
        <p:spPr>
          <a:xfrm>
            <a:off x="2921000" y="6542088"/>
            <a:ext cx="3959225" cy="163512"/>
          </a:xfrm>
        </p:spPr>
        <p:txBody>
          <a:bodyPr/>
          <a:lstStyle>
            <a:lvl1pPr>
              <a:defRPr/>
            </a:lvl1pPr>
          </a:lstStyle>
          <a:p>
            <a:r>
              <a:rPr lang="zh-CN"/>
              <a:t>计算机学院</a:t>
            </a:r>
          </a:p>
        </p:txBody>
      </p:sp>
      <p:sp>
        <p:nvSpPr>
          <p:cNvPr id="7" name="灯片编号占位符 6"/>
          <p:cNvSpPr>
            <a:spLocks noGrp="1"/>
          </p:cNvSpPr>
          <p:nvPr>
            <p:ph type="sldNum" sz="quarter" idx="12"/>
          </p:nvPr>
        </p:nvSpPr>
        <p:spPr>
          <a:xfrm>
            <a:off x="6881813" y="6542088"/>
            <a:ext cx="1905000" cy="163512"/>
          </a:xfrm>
        </p:spPr>
        <p:txBody>
          <a:bodyPr/>
          <a:lstStyle>
            <a:lvl1pPr>
              <a:defRPr/>
            </a:lvl1pPr>
          </a:lstStyle>
          <a:p>
            <a:fld id="{FDA85CAE-916A-4A39-9CBD-7CC144EC716C}" type="slidenum">
              <a:rPr lang="zh-CN" altLang="zh-CN"/>
              <a:pPr/>
              <a:t>‹#›</a:t>
            </a:fld>
            <a:r>
              <a:rPr lang="zh-CN" altLang="zh-CN"/>
              <a:t>/226</a:t>
            </a:r>
          </a:p>
        </p:txBody>
      </p:sp>
    </p:spTree>
    <p:extLst>
      <p:ext uri="{BB962C8B-B14F-4D97-AF65-F5344CB8AC3E}">
        <p14:creationId xmlns:p14="http://schemas.microsoft.com/office/powerpoint/2010/main" val="232049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smtClean="0"/>
              <a:t>单击此处编辑母版标题样式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sz="1400" b="0">
                <a:solidFill>
                  <a:schemeClr val="tx1"/>
                </a:solidFill>
              </a:defRPr>
            </a:lvl1pPr>
          </a:lstStyle>
          <a:p>
            <a:fld id="{DC8603D0-E3D1-4079-8E75-1207DC9471AF}" type="datetime1">
              <a:rPr lang="zh-CN" altLang="en-US"/>
              <a:pPr/>
              <a:t>2018/12/10</a:t>
            </a:fld>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ea typeface="+mn-ea"/>
              </a:defRPr>
            </a:lvl1pPr>
          </a:lstStyle>
          <a:p>
            <a:r>
              <a:rPr lang="en-US" altLang="zh-CN"/>
              <a:t>计算机科学与工程学院</a:t>
            </a:r>
          </a:p>
        </p:txBody>
      </p:sp>
      <p:sp>
        <p:nvSpPr>
          <p:cNvPr id="4106" name="Rectangle 10"/>
          <p:cNvSpPr>
            <a:spLocks noGrp="1" noChangeArrowheads="1"/>
          </p:cNvSpPr>
          <p:nvPr>
            <p:ph type="sldNum" sz="quarter" idx="4"/>
          </p:nvPr>
        </p:nvSpPr>
        <p:spPr>
          <a:xfrm>
            <a:off x="6951663" y="6096000"/>
            <a:ext cx="1905000" cy="457200"/>
          </a:xfrm>
        </p:spPr>
        <p:txBody>
          <a:bodyPr/>
          <a:lstStyle>
            <a:lvl1pPr>
              <a:defRPr sz="1400" b="0">
                <a:solidFill>
                  <a:schemeClr val="tx1"/>
                </a:solidFill>
              </a:defRPr>
            </a:lvl1pPr>
          </a:lstStyle>
          <a:p>
            <a:fld id="{4EB3C0E1-6AB4-41F7-BBC1-5051D71D02B0}" type="slidenum">
              <a:rPr lang="en-US" altLang="zh-CN"/>
              <a:pPr/>
              <a:t>‹#›</a:t>
            </a:fld>
            <a:endParaRPr lang="en-US" altLang="zh-CN"/>
          </a:p>
        </p:txBody>
      </p:sp>
      <p:pic>
        <p:nvPicPr>
          <p:cNvPr id="4113" name="Picture 17" descr="图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0" y="914400"/>
            <a:ext cx="1544638" cy="154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5124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8599463-1D84-4764-A9F8-355CA45AFD40}" type="datetime1">
              <a:rPr lang="zh-CN" altLang="en-US"/>
              <a:pPr/>
              <a:t>2018/12/10</a:t>
            </a:fld>
            <a:endParaRPr lang="zh-CN" altLang="zh-CN"/>
          </a:p>
        </p:txBody>
      </p:sp>
      <p:sp>
        <p:nvSpPr>
          <p:cNvPr id="5" name="页脚占位符 4"/>
          <p:cNvSpPr>
            <a:spLocks noGrp="1"/>
          </p:cNvSpPr>
          <p:nvPr>
            <p:ph type="ftr" sz="quarter" idx="11"/>
          </p:nvPr>
        </p:nvSpPr>
        <p:spPr/>
        <p:txBody>
          <a:bodyPr/>
          <a:lstStyle>
            <a:lvl1pPr>
              <a:defRPr/>
            </a:lvl1pPr>
          </a:lstStyle>
          <a:p>
            <a:r>
              <a:rPr lang="zh-CN"/>
              <a:t>计算机学院</a:t>
            </a:r>
          </a:p>
        </p:txBody>
      </p:sp>
      <p:sp>
        <p:nvSpPr>
          <p:cNvPr id="6" name="灯片编号占位符 5"/>
          <p:cNvSpPr>
            <a:spLocks noGrp="1"/>
          </p:cNvSpPr>
          <p:nvPr>
            <p:ph type="sldNum" sz="quarter" idx="12"/>
          </p:nvPr>
        </p:nvSpPr>
        <p:spPr/>
        <p:txBody>
          <a:bodyPr/>
          <a:lstStyle>
            <a:lvl1pPr>
              <a:defRPr/>
            </a:lvl1pPr>
          </a:lstStyle>
          <a:p>
            <a:fld id="{26938508-98EF-4666-B979-69520908E20F}" type="slidenum">
              <a:rPr lang="zh-CN" altLang="zh-CN"/>
              <a:pPr/>
              <a:t>‹#›</a:t>
            </a:fld>
            <a:r>
              <a:rPr lang="zh-CN" altLang="zh-CN"/>
              <a:t>/226</a:t>
            </a:r>
          </a:p>
        </p:txBody>
      </p:sp>
    </p:spTree>
    <p:extLst>
      <p:ext uri="{BB962C8B-B14F-4D97-AF65-F5344CB8AC3E}">
        <p14:creationId xmlns:p14="http://schemas.microsoft.com/office/powerpoint/2010/main" val="175606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0C36973-BF4F-4C18-9085-B12D2E4407E3}" type="datetime1">
              <a:rPr lang="zh-CN" altLang="en-US"/>
              <a:pPr/>
              <a:t>2018/12/10</a:t>
            </a:fld>
            <a:endParaRPr lang="zh-CN" altLang="zh-CN"/>
          </a:p>
        </p:txBody>
      </p:sp>
      <p:sp>
        <p:nvSpPr>
          <p:cNvPr id="5" name="页脚占位符 4"/>
          <p:cNvSpPr>
            <a:spLocks noGrp="1"/>
          </p:cNvSpPr>
          <p:nvPr>
            <p:ph type="ftr" sz="quarter" idx="11"/>
          </p:nvPr>
        </p:nvSpPr>
        <p:spPr/>
        <p:txBody>
          <a:bodyPr/>
          <a:lstStyle>
            <a:lvl1pPr>
              <a:defRPr/>
            </a:lvl1pPr>
          </a:lstStyle>
          <a:p>
            <a:r>
              <a:rPr lang="zh-CN"/>
              <a:t>计算机学院</a:t>
            </a:r>
          </a:p>
        </p:txBody>
      </p:sp>
      <p:sp>
        <p:nvSpPr>
          <p:cNvPr id="6" name="灯片编号占位符 5"/>
          <p:cNvSpPr>
            <a:spLocks noGrp="1"/>
          </p:cNvSpPr>
          <p:nvPr>
            <p:ph type="sldNum" sz="quarter" idx="12"/>
          </p:nvPr>
        </p:nvSpPr>
        <p:spPr/>
        <p:txBody>
          <a:bodyPr/>
          <a:lstStyle>
            <a:lvl1pPr>
              <a:defRPr/>
            </a:lvl1pPr>
          </a:lstStyle>
          <a:p>
            <a:fld id="{8A0F2C03-9905-496C-B272-903D81841AE7}" type="slidenum">
              <a:rPr lang="zh-CN" altLang="zh-CN"/>
              <a:pPr/>
              <a:t>‹#›</a:t>
            </a:fld>
            <a:r>
              <a:rPr lang="zh-CN" altLang="zh-CN"/>
              <a:t>/226</a:t>
            </a:r>
          </a:p>
        </p:txBody>
      </p:sp>
    </p:spTree>
    <p:extLst>
      <p:ext uri="{BB962C8B-B14F-4D97-AF65-F5344CB8AC3E}">
        <p14:creationId xmlns:p14="http://schemas.microsoft.com/office/powerpoint/2010/main" val="150602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E4548F0-8F56-4DC3-BCC9-F3158FAC25AC}" type="datetime1">
              <a:rPr lang="zh-CN" altLang="en-US"/>
              <a:pPr/>
              <a:t>2018/12/10</a:t>
            </a:fld>
            <a:endParaRPr lang="zh-CN" altLang="zh-CN"/>
          </a:p>
        </p:txBody>
      </p:sp>
      <p:sp>
        <p:nvSpPr>
          <p:cNvPr id="6" name="页脚占位符 5"/>
          <p:cNvSpPr>
            <a:spLocks noGrp="1"/>
          </p:cNvSpPr>
          <p:nvPr>
            <p:ph type="ftr" sz="quarter" idx="11"/>
          </p:nvPr>
        </p:nvSpPr>
        <p:spPr/>
        <p:txBody>
          <a:bodyPr/>
          <a:lstStyle>
            <a:lvl1pPr>
              <a:defRPr/>
            </a:lvl1pPr>
          </a:lstStyle>
          <a:p>
            <a:r>
              <a:rPr lang="zh-CN"/>
              <a:t>计算机学院</a:t>
            </a:r>
          </a:p>
        </p:txBody>
      </p:sp>
      <p:sp>
        <p:nvSpPr>
          <p:cNvPr id="7" name="灯片编号占位符 6"/>
          <p:cNvSpPr>
            <a:spLocks noGrp="1"/>
          </p:cNvSpPr>
          <p:nvPr>
            <p:ph type="sldNum" sz="quarter" idx="12"/>
          </p:nvPr>
        </p:nvSpPr>
        <p:spPr/>
        <p:txBody>
          <a:bodyPr/>
          <a:lstStyle>
            <a:lvl1pPr>
              <a:defRPr/>
            </a:lvl1pPr>
          </a:lstStyle>
          <a:p>
            <a:fld id="{61081E50-5DF1-47F4-BB63-6C16EBA63975}" type="slidenum">
              <a:rPr lang="zh-CN" altLang="zh-CN"/>
              <a:pPr/>
              <a:t>‹#›</a:t>
            </a:fld>
            <a:r>
              <a:rPr lang="zh-CN" altLang="zh-CN"/>
              <a:t>/226</a:t>
            </a:r>
          </a:p>
        </p:txBody>
      </p:sp>
    </p:spTree>
    <p:extLst>
      <p:ext uri="{BB962C8B-B14F-4D97-AF65-F5344CB8AC3E}">
        <p14:creationId xmlns:p14="http://schemas.microsoft.com/office/powerpoint/2010/main" val="132465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1219698-93A7-4ED7-A781-4DB532207D74}" type="datetime1">
              <a:rPr lang="zh-CN" altLang="en-US"/>
              <a:pPr/>
              <a:t>2018/12/10</a:t>
            </a:fld>
            <a:endParaRPr lang="zh-CN" altLang="zh-CN"/>
          </a:p>
        </p:txBody>
      </p:sp>
      <p:sp>
        <p:nvSpPr>
          <p:cNvPr id="8" name="页脚占位符 7"/>
          <p:cNvSpPr>
            <a:spLocks noGrp="1"/>
          </p:cNvSpPr>
          <p:nvPr>
            <p:ph type="ftr" sz="quarter" idx="11"/>
          </p:nvPr>
        </p:nvSpPr>
        <p:spPr/>
        <p:txBody>
          <a:bodyPr/>
          <a:lstStyle>
            <a:lvl1pPr>
              <a:defRPr/>
            </a:lvl1pPr>
          </a:lstStyle>
          <a:p>
            <a:r>
              <a:rPr lang="zh-CN"/>
              <a:t>计算机学院</a:t>
            </a:r>
          </a:p>
        </p:txBody>
      </p:sp>
      <p:sp>
        <p:nvSpPr>
          <p:cNvPr id="9" name="灯片编号占位符 8"/>
          <p:cNvSpPr>
            <a:spLocks noGrp="1"/>
          </p:cNvSpPr>
          <p:nvPr>
            <p:ph type="sldNum" sz="quarter" idx="12"/>
          </p:nvPr>
        </p:nvSpPr>
        <p:spPr/>
        <p:txBody>
          <a:bodyPr/>
          <a:lstStyle>
            <a:lvl1pPr>
              <a:defRPr/>
            </a:lvl1pPr>
          </a:lstStyle>
          <a:p>
            <a:fld id="{0A53E37D-8AB4-42FB-B54B-3E9C08ABF8FC}" type="slidenum">
              <a:rPr lang="zh-CN" altLang="zh-CN"/>
              <a:pPr/>
              <a:t>‹#›</a:t>
            </a:fld>
            <a:r>
              <a:rPr lang="zh-CN" altLang="zh-CN"/>
              <a:t>/226</a:t>
            </a:r>
          </a:p>
        </p:txBody>
      </p:sp>
    </p:spTree>
    <p:extLst>
      <p:ext uri="{BB962C8B-B14F-4D97-AF65-F5344CB8AC3E}">
        <p14:creationId xmlns:p14="http://schemas.microsoft.com/office/powerpoint/2010/main" val="420368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97CD8D-08A3-4963-B8A7-B6DA14587475}" type="datetime1">
              <a:rPr lang="zh-CN" altLang="en-US"/>
              <a:pPr/>
              <a:t>2018/12/10</a:t>
            </a:fld>
            <a:endParaRPr lang="zh-CN" altLang="zh-CN"/>
          </a:p>
        </p:txBody>
      </p:sp>
      <p:sp>
        <p:nvSpPr>
          <p:cNvPr id="4" name="页脚占位符 3"/>
          <p:cNvSpPr>
            <a:spLocks noGrp="1"/>
          </p:cNvSpPr>
          <p:nvPr>
            <p:ph type="ftr" sz="quarter" idx="11"/>
          </p:nvPr>
        </p:nvSpPr>
        <p:spPr/>
        <p:txBody>
          <a:bodyPr/>
          <a:lstStyle>
            <a:lvl1pPr>
              <a:defRPr/>
            </a:lvl1pPr>
          </a:lstStyle>
          <a:p>
            <a:r>
              <a:rPr lang="zh-CN"/>
              <a:t>计算机学院</a:t>
            </a:r>
          </a:p>
        </p:txBody>
      </p:sp>
      <p:sp>
        <p:nvSpPr>
          <p:cNvPr id="5" name="灯片编号占位符 4"/>
          <p:cNvSpPr>
            <a:spLocks noGrp="1"/>
          </p:cNvSpPr>
          <p:nvPr>
            <p:ph type="sldNum" sz="quarter" idx="12"/>
          </p:nvPr>
        </p:nvSpPr>
        <p:spPr/>
        <p:txBody>
          <a:bodyPr/>
          <a:lstStyle>
            <a:lvl1pPr>
              <a:defRPr/>
            </a:lvl1pPr>
          </a:lstStyle>
          <a:p>
            <a:fld id="{5891B8FC-047A-403D-8420-423159AEDB93}" type="slidenum">
              <a:rPr lang="zh-CN" altLang="zh-CN"/>
              <a:pPr/>
              <a:t>‹#›</a:t>
            </a:fld>
            <a:r>
              <a:rPr lang="zh-CN" altLang="zh-CN"/>
              <a:t>/226</a:t>
            </a:r>
          </a:p>
        </p:txBody>
      </p:sp>
    </p:spTree>
    <p:extLst>
      <p:ext uri="{BB962C8B-B14F-4D97-AF65-F5344CB8AC3E}">
        <p14:creationId xmlns:p14="http://schemas.microsoft.com/office/powerpoint/2010/main" val="211109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1C316E9-6F75-4856-AD55-DFCB58836801}" type="datetime1">
              <a:rPr lang="zh-CN" altLang="en-US"/>
              <a:pPr/>
              <a:t>2018/12/10</a:t>
            </a:fld>
            <a:endParaRPr lang="zh-CN" altLang="zh-CN"/>
          </a:p>
        </p:txBody>
      </p:sp>
      <p:sp>
        <p:nvSpPr>
          <p:cNvPr id="3" name="页脚占位符 2"/>
          <p:cNvSpPr>
            <a:spLocks noGrp="1"/>
          </p:cNvSpPr>
          <p:nvPr>
            <p:ph type="ftr" sz="quarter" idx="11"/>
          </p:nvPr>
        </p:nvSpPr>
        <p:spPr/>
        <p:txBody>
          <a:bodyPr/>
          <a:lstStyle>
            <a:lvl1pPr>
              <a:defRPr/>
            </a:lvl1pPr>
          </a:lstStyle>
          <a:p>
            <a:r>
              <a:rPr lang="zh-CN"/>
              <a:t>计算机学院</a:t>
            </a:r>
          </a:p>
        </p:txBody>
      </p:sp>
      <p:sp>
        <p:nvSpPr>
          <p:cNvPr id="4" name="灯片编号占位符 3"/>
          <p:cNvSpPr>
            <a:spLocks noGrp="1"/>
          </p:cNvSpPr>
          <p:nvPr>
            <p:ph type="sldNum" sz="quarter" idx="12"/>
          </p:nvPr>
        </p:nvSpPr>
        <p:spPr/>
        <p:txBody>
          <a:bodyPr/>
          <a:lstStyle>
            <a:lvl1pPr>
              <a:defRPr/>
            </a:lvl1pPr>
          </a:lstStyle>
          <a:p>
            <a:fld id="{FA1D00E7-0788-46B5-974E-9402C228E39C}" type="slidenum">
              <a:rPr lang="zh-CN" altLang="zh-CN"/>
              <a:pPr/>
              <a:t>‹#›</a:t>
            </a:fld>
            <a:r>
              <a:rPr lang="zh-CN" altLang="zh-CN"/>
              <a:t>/226</a:t>
            </a:r>
          </a:p>
        </p:txBody>
      </p:sp>
    </p:spTree>
    <p:extLst>
      <p:ext uri="{BB962C8B-B14F-4D97-AF65-F5344CB8AC3E}">
        <p14:creationId xmlns:p14="http://schemas.microsoft.com/office/powerpoint/2010/main" val="138547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E9A6559-B1FC-43C7-9C56-2279BCCB6096}" type="datetime1">
              <a:rPr lang="zh-CN" altLang="en-US"/>
              <a:pPr/>
              <a:t>2018/12/10</a:t>
            </a:fld>
            <a:endParaRPr lang="zh-CN" altLang="zh-CN"/>
          </a:p>
        </p:txBody>
      </p:sp>
      <p:sp>
        <p:nvSpPr>
          <p:cNvPr id="6" name="页脚占位符 5"/>
          <p:cNvSpPr>
            <a:spLocks noGrp="1"/>
          </p:cNvSpPr>
          <p:nvPr>
            <p:ph type="ftr" sz="quarter" idx="11"/>
          </p:nvPr>
        </p:nvSpPr>
        <p:spPr/>
        <p:txBody>
          <a:bodyPr/>
          <a:lstStyle>
            <a:lvl1pPr>
              <a:defRPr/>
            </a:lvl1pPr>
          </a:lstStyle>
          <a:p>
            <a:r>
              <a:rPr lang="zh-CN"/>
              <a:t>计算机学院</a:t>
            </a:r>
          </a:p>
        </p:txBody>
      </p:sp>
      <p:sp>
        <p:nvSpPr>
          <p:cNvPr id="7" name="灯片编号占位符 6"/>
          <p:cNvSpPr>
            <a:spLocks noGrp="1"/>
          </p:cNvSpPr>
          <p:nvPr>
            <p:ph type="sldNum" sz="quarter" idx="12"/>
          </p:nvPr>
        </p:nvSpPr>
        <p:spPr/>
        <p:txBody>
          <a:bodyPr/>
          <a:lstStyle>
            <a:lvl1pPr>
              <a:defRPr/>
            </a:lvl1pPr>
          </a:lstStyle>
          <a:p>
            <a:fld id="{7AAE71D8-7277-4FA9-BEBA-9014FC4E82AD}" type="slidenum">
              <a:rPr lang="zh-CN" altLang="zh-CN"/>
              <a:pPr/>
              <a:t>‹#›</a:t>
            </a:fld>
            <a:r>
              <a:rPr lang="zh-CN" altLang="zh-CN"/>
              <a:t>/226</a:t>
            </a:r>
          </a:p>
        </p:txBody>
      </p:sp>
    </p:spTree>
    <p:extLst>
      <p:ext uri="{BB962C8B-B14F-4D97-AF65-F5344CB8AC3E}">
        <p14:creationId xmlns:p14="http://schemas.microsoft.com/office/powerpoint/2010/main" val="81348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1E4FD59-531E-4F8F-9011-D6A6DF22D40B}" type="datetime1">
              <a:rPr lang="zh-CN" altLang="en-US"/>
              <a:pPr/>
              <a:t>2018/12/10</a:t>
            </a:fld>
            <a:endParaRPr lang="zh-CN" altLang="zh-CN"/>
          </a:p>
        </p:txBody>
      </p:sp>
      <p:sp>
        <p:nvSpPr>
          <p:cNvPr id="6" name="页脚占位符 5"/>
          <p:cNvSpPr>
            <a:spLocks noGrp="1"/>
          </p:cNvSpPr>
          <p:nvPr>
            <p:ph type="ftr" sz="quarter" idx="11"/>
          </p:nvPr>
        </p:nvSpPr>
        <p:spPr/>
        <p:txBody>
          <a:bodyPr/>
          <a:lstStyle>
            <a:lvl1pPr>
              <a:defRPr/>
            </a:lvl1pPr>
          </a:lstStyle>
          <a:p>
            <a:r>
              <a:rPr lang="zh-CN"/>
              <a:t>计算机学院</a:t>
            </a:r>
          </a:p>
        </p:txBody>
      </p:sp>
      <p:sp>
        <p:nvSpPr>
          <p:cNvPr id="7" name="灯片编号占位符 6"/>
          <p:cNvSpPr>
            <a:spLocks noGrp="1"/>
          </p:cNvSpPr>
          <p:nvPr>
            <p:ph type="sldNum" sz="quarter" idx="12"/>
          </p:nvPr>
        </p:nvSpPr>
        <p:spPr/>
        <p:txBody>
          <a:bodyPr/>
          <a:lstStyle>
            <a:lvl1pPr>
              <a:defRPr/>
            </a:lvl1pPr>
          </a:lstStyle>
          <a:p>
            <a:fld id="{5B05788B-0280-4218-A47F-D7B8C261722A}" type="slidenum">
              <a:rPr lang="zh-CN" altLang="zh-CN"/>
              <a:pPr/>
              <a:t>‹#›</a:t>
            </a:fld>
            <a:r>
              <a:rPr lang="zh-CN" altLang="zh-CN"/>
              <a:t>/226</a:t>
            </a:r>
          </a:p>
        </p:txBody>
      </p:sp>
    </p:spTree>
    <p:extLst>
      <p:ext uri="{BB962C8B-B14F-4D97-AF65-F5344CB8AC3E}">
        <p14:creationId xmlns:p14="http://schemas.microsoft.com/office/powerpoint/2010/main" val="199474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a:outerShdw dist="107763" dir="2700000" algn="ctr" rotWithShape="0">
            <a:srgbClr val="020000"/>
          </a:outerShdw>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6553200"/>
            <a:ext cx="9144000" cy="304800"/>
          </a:xfrm>
          <a:prstGeom prst="rect">
            <a:avLst/>
          </a:prstGeom>
          <a:solidFill>
            <a:srgbClr val="91735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27" name="Picture 3" descr="minispir"/>
          <p:cNvPicPr>
            <a:picLocks noChangeAspect="1" noChangeArrowheads="1"/>
          </p:cNvPicPr>
          <p:nvPr/>
        </p:nvPicPr>
        <p:blipFill>
          <a:blip r:embed="rId16">
            <a:extLst>
              <a:ext uri="{28A0092B-C50C-407E-A947-70E740481C1C}">
                <a14:useLocalDpi xmlns:a14="http://schemas.microsoft.com/office/drawing/2010/main" val="0"/>
              </a:ext>
            </a:extLst>
          </a:blip>
          <a:srcRect b="5333"/>
          <a:stretch>
            <a:fillRect/>
          </a:stretch>
        </p:blipFill>
        <p:spPr bwMode="auto">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028" name="Rectangle 4"/>
          <p:cNvSpPr>
            <a:spLocks noGrp="1" noChangeArrowheads="1"/>
          </p:cNvSpPr>
          <p:nvPr>
            <p:ph type="title"/>
          </p:nvPr>
        </p:nvSpPr>
        <p:spPr bwMode="auto">
          <a:xfrm>
            <a:off x="1295400" y="304800"/>
            <a:ext cx="732948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9" name="Rectangle 5"/>
          <p:cNvSpPr>
            <a:spLocks noGrp="1" noChangeArrowheads="1"/>
          </p:cNvSpPr>
          <p:nvPr>
            <p:ph type="body" idx="1"/>
          </p:nvPr>
        </p:nvSpPr>
        <p:spPr bwMode="auto">
          <a:xfrm>
            <a:off x="1066800" y="1166813"/>
            <a:ext cx="7620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lvl="0"/>
            <a:r>
              <a:rPr lang="zh-CN" altLang="zh-CN" smtClean="0"/>
              <a:t> </a:t>
            </a:r>
          </a:p>
        </p:txBody>
      </p:sp>
      <p:sp>
        <p:nvSpPr>
          <p:cNvPr id="1030" name="Rectangle 6"/>
          <p:cNvSpPr>
            <a:spLocks noGrp="1" noChangeArrowheads="1"/>
          </p:cNvSpPr>
          <p:nvPr>
            <p:ph type="dt" sz="half" idx="2"/>
          </p:nvPr>
        </p:nvSpPr>
        <p:spPr bwMode="auto">
          <a:xfrm>
            <a:off x="10144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800" b="1">
                <a:solidFill>
                  <a:srgbClr val="00FF00"/>
                </a:solidFill>
                <a:latin typeface="+mn-ea"/>
              </a:defRPr>
            </a:lvl1pPr>
          </a:lstStyle>
          <a:p>
            <a:fld id="{AD3CBE78-8202-4CF3-B76F-5AB0F13D4344}" type="datetime1">
              <a:rPr lang="zh-CN" altLang="en-US"/>
              <a:pPr/>
              <a:t>2018/12/10</a:t>
            </a:fld>
            <a:endParaRPr lang="zh-CN" altLang="zh-CN"/>
          </a:p>
        </p:txBody>
      </p:sp>
      <p:sp>
        <p:nvSpPr>
          <p:cNvPr id="1031" name="Rectangle 7"/>
          <p:cNvSpPr>
            <a:spLocks noGrp="1" noChangeArrowheads="1"/>
          </p:cNvSpPr>
          <p:nvPr>
            <p:ph type="ftr" sz="quarter" idx="3"/>
          </p:nvPr>
        </p:nvSpPr>
        <p:spPr bwMode="auto">
          <a:xfrm>
            <a:off x="2921000" y="6542088"/>
            <a:ext cx="3959225"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800" b="1">
                <a:solidFill>
                  <a:srgbClr val="00FF00"/>
                </a:solidFill>
                <a:latin typeface="+mn-ea"/>
              </a:defRPr>
            </a:lvl1pPr>
          </a:lstStyle>
          <a:p>
            <a:r>
              <a:rPr lang="zh-CN"/>
              <a:t>计算机学院</a:t>
            </a:r>
          </a:p>
        </p:txBody>
      </p:sp>
      <p:sp>
        <p:nvSpPr>
          <p:cNvPr id="1032" name="Rectangle 8"/>
          <p:cNvSpPr>
            <a:spLocks noGrp="1" noChangeArrowheads="1"/>
          </p:cNvSpPr>
          <p:nvPr>
            <p:ph type="sldNum" sz="quarter" idx="4"/>
          </p:nvPr>
        </p:nvSpPr>
        <p:spPr bwMode="auto">
          <a:xfrm>
            <a:off x="68818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800" b="1">
                <a:solidFill>
                  <a:srgbClr val="00FF00"/>
                </a:solidFill>
                <a:latin typeface="+mn-ea"/>
              </a:defRPr>
            </a:lvl1pPr>
          </a:lstStyle>
          <a:p>
            <a:fld id="{69B6F353-AC11-4AE9-9E87-A56D058EF784}" type="slidenum">
              <a:rPr lang="zh-CN" altLang="zh-CN"/>
              <a:pPr/>
              <a:t>‹#›</a:t>
            </a:fld>
            <a:r>
              <a:rPr lang="zh-CN" altLang="zh-CN"/>
              <a:t>/226</a:t>
            </a:r>
          </a:p>
        </p:txBody>
      </p:sp>
      <p:sp>
        <p:nvSpPr>
          <p:cNvPr id="1033" name="Rectangle 9"/>
          <p:cNvSpPr>
            <a:spLocks noChangeArrowheads="1"/>
          </p:cNvSpPr>
          <p:nvPr userDrawn="1"/>
        </p:nvSpPr>
        <p:spPr bwMode="auto">
          <a:xfrm>
            <a:off x="1143000" y="0"/>
            <a:ext cx="8001000" cy="241300"/>
          </a:xfrm>
          <a:prstGeom prst="rect">
            <a:avLst/>
          </a:prstGeom>
          <a:solidFill>
            <a:srgbClr val="91735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
          <p:cNvSpPr>
            <a:spLocks noChangeArrowheads="1"/>
          </p:cNvSpPr>
          <p:nvPr userDrawn="1"/>
        </p:nvSpPr>
        <p:spPr bwMode="auto">
          <a:xfrm>
            <a:off x="8991600" y="228600"/>
            <a:ext cx="152400" cy="6324600"/>
          </a:xfrm>
          <a:prstGeom prst="rect">
            <a:avLst/>
          </a:prstGeom>
          <a:solidFill>
            <a:srgbClr val="91735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Rectangle 11"/>
          <p:cNvSpPr>
            <a:spLocks noChangeArrowheads="1"/>
          </p:cNvSpPr>
          <p:nvPr userDrawn="1"/>
        </p:nvSpPr>
        <p:spPr bwMode="auto">
          <a:xfrm>
            <a:off x="1066800" y="1012825"/>
            <a:ext cx="7558088" cy="53975"/>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6" name="Picture 12" descr="图标-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09600" y="2286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p:txStyles>
    <p:titleStyle>
      <a:lvl1pPr algn="ctr" rtl="0" fontAlgn="base">
        <a:spcBef>
          <a:spcPct val="0"/>
        </a:spcBef>
        <a:spcAft>
          <a:spcPct val="0"/>
        </a:spcAft>
        <a:defRPr sz="4000" b="1">
          <a:solidFill>
            <a:srgbClr val="CC00CC"/>
          </a:solidFill>
          <a:latin typeface="+mj-lt"/>
          <a:ea typeface="+mj-ea"/>
          <a:cs typeface="+mj-cs"/>
        </a:defRPr>
      </a:lvl1pPr>
      <a:lvl2pPr algn="ctr" rtl="0" fontAlgn="base">
        <a:spcBef>
          <a:spcPct val="0"/>
        </a:spcBef>
        <a:spcAft>
          <a:spcPct val="0"/>
        </a:spcAft>
        <a:defRPr sz="4000" b="1">
          <a:solidFill>
            <a:srgbClr val="CC00CC"/>
          </a:solidFill>
          <a:latin typeface="Times New Roman" pitchFamily="18" charset="0"/>
          <a:ea typeface="宋体" pitchFamily="2" charset="-122"/>
        </a:defRPr>
      </a:lvl2pPr>
      <a:lvl3pPr algn="ctr" rtl="0" fontAlgn="base">
        <a:spcBef>
          <a:spcPct val="0"/>
        </a:spcBef>
        <a:spcAft>
          <a:spcPct val="0"/>
        </a:spcAft>
        <a:defRPr sz="4000" b="1">
          <a:solidFill>
            <a:srgbClr val="CC00CC"/>
          </a:solidFill>
          <a:latin typeface="Times New Roman" pitchFamily="18" charset="0"/>
          <a:ea typeface="宋体" pitchFamily="2" charset="-122"/>
        </a:defRPr>
      </a:lvl3pPr>
      <a:lvl4pPr algn="ctr" rtl="0" fontAlgn="base">
        <a:spcBef>
          <a:spcPct val="0"/>
        </a:spcBef>
        <a:spcAft>
          <a:spcPct val="0"/>
        </a:spcAft>
        <a:defRPr sz="4000" b="1">
          <a:solidFill>
            <a:srgbClr val="CC00CC"/>
          </a:solidFill>
          <a:latin typeface="Times New Roman" pitchFamily="18" charset="0"/>
          <a:ea typeface="宋体" pitchFamily="2" charset="-122"/>
        </a:defRPr>
      </a:lvl4pPr>
      <a:lvl5pPr algn="ctr" rtl="0" fontAlgn="base">
        <a:spcBef>
          <a:spcPct val="0"/>
        </a:spcBef>
        <a:spcAft>
          <a:spcPct val="0"/>
        </a:spcAft>
        <a:defRPr sz="4000" b="1">
          <a:solidFill>
            <a:srgbClr val="CC00CC"/>
          </a:solidFill>
          <a:latin typeface="Times New Roman" pitchFamily="18" charset="0"/>
          <a:ea typeface="宋体" pitchFamily="2" charset="-122"/>
        </a:defRPr>
      </a:lvl5pPr>
      <a:lvl6pPr marL="457200" algn="ctr" rtl="0" fontAlgn="base">
        <a:spcBef>
          <a:spcPct val="0"/>
        </a:spcBef>
        <a:spcAft>
          <a:spcPct val="0"/>
        </a:spcAft>
        <a:defRPr sz="4000" b="1">
          <a:solidFill>
            <a:srgbClr val="CC00CC"/>
          </a:solidFill>
          <a:latin typeface="Times New Roman" pitchFamily="18" charset="0"/>
          <a:ea typeface="宋体" pitchFamily="2" charset="-122"/>
        </a:defRPr>
      </a:lvl6pPr>
      <a:lvl7pPr marL="914400" algn="ctr" rtl="0" fontAlgn="base">
        <a:spcBef>
          <a:spcPct val="0"/>
        </a:spcBef>
        <a:spcAft>
          <a:spcPct val="0"/>
        </a:spcAft>
        <a:defRPr sz="4000" b="1">
          <a:solidFill>
            <a:srgbClr val="CC00CC"/>
          </a:solidFill>
          <a:latin typeface="Times New Roman" pitchFamily="18" charset="0"/>
          <a:ea typeface="宋体" pitchFamily="2" charset="-122"/>
        </a:defRPr>
      </a:lvl7pPr>
      <a:lvl8pPr marL="1371600" algn="ctr" rtl="0" fontAlgn="base">
        <a:spcBef>
          <a:spcPct val="0"/>
        </a:spcBef>
        <a:spcAft>
          <a:spcPct val="0"/>
        </a:spcAft>
        <a:defRPr sz="4000" b="1">
          <a:solidFill>
            <a:srgbClr val="CC00CC"/>
          </a:solidFill>
          <a:latin typeface="Times New Roman" pitchFamily="18" charset="0"/>
          <a:ea typeface="宋体" pitchFamily="2" charset="-122"/>
        </a:defRPr>
      </a:lvl8pPr>
      <a:lvl9pPr marL="1828800" algn="ctr" rtl="0" fontAlgn="base">
        <a:spcBef>
          <a:spcPct val="0"/>
        </a:spcBef>
        <a:spcAft>
          <a:spcPct val="0"/>
        </a:spcAft>
        <a:defRPr sz="4000" b="1">
          <a:solidFill>
            <a:srgbClr val="CC00CC"/>
          </a:solidFill>
          <a:latin typeface="Times New Roman" pitchFamily="18" charset="0"/>
          <a:ea typeface="宋体" pitchFamily="2" charset="-122"/>
        </a:defRPr>
      </a:lvl9pPr>
    </p:titleStyle>
    <p:bodyStyle>
      <a:lvl1pPr marL="342900" indent="-342900" algn="just" rtl="0" fontAlgn="base">
        <a:lnSpc>
          <a:spcPct val="120000"/>
        </a:lnSpc>
        <a:spcBef>
          <a:spcPct val="0"/>
        </a:spcBef>
        <a:spcAft>
          <a:spcPct val="0"/>
        </a:spcAft>
        <a:buClr>
          <a:srgbClr val="00FF00"/>
        </a:buClr>
        <a:buFont typeface="Wingdings" pitchFamily="2" charset="2"/>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s>
</file>

<file path=ppt/slides/_rels/slide14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9.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1.bin"/></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35.e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35.e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7.wmf"/></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7.wmf"/></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7.wmf"/></Relationships>
</file>

<file path=ppt/slides/_rels/slide2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2.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wmf"/><Relationship Id="rId9" Type="http://schemas.openxmlformats.org/officeDocument/2006/relationships/image" Target="../media/image14.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1.bin"/><Relationship Id="rId7"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wmf"/><Relationship Id="rId9" Type="http://schemas.openxmlformats.org/officeDocument/2006/relationships/image" Target="../media/image1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5.bin"/><Relationship Id="rId10" Type="http://schemas.openxmlformats.org/officeDocument/2006/relationships/oleObject" Target="../embeddings/oleObject17.bin"/><Relationship Id="rId4" Type="http://schemas.openxmlformats.org/officeDocument/2006/relationships/image" Target="../media/image18.wmf"/><Relationship Id="rId9" Type="http://schemas.openxmlformats.org/officeDocument/2006/relationships/image" Target="../media/image2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2" name="Rectangle 12"/>
          <p:cNvSpPr>
            <a:spLocks noChangeArrowheads="1"/>
          </p:cNvSpPr>
          <p:nvPr/>
        </p:nvSpPr>
        <p:spPr bwMode="auto">
          <a:xfrm>
            <a:off x="1066800" y="3932238"/>
            <a:ext cx="6858000"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lnSpc>
                <a:spcPct val="100000"/>
              </a:lnSpc>
              <a:buClrTx/>
              <a:buFontTx/>
              <a:buNone/>
            </a:pPr>
            <a:r>
              <a:rPr lang="zh-CN" altLang="en-US" sz="4800" dirty="0" smtClean="0">
                <a:solidFill>
                  <a:srgbClr val="0000FF"/>
                </a:solidFill>
                <a:latin typeface="黑体" pitchFamily="2" charset="-122"/>
                <a:ea typeface="楷体_GB2312" pitchFamily="49" charset="-122"/>
              </a:rPr>
              <a:t>代术成</a:t>
            </a:r>
            <a:endParaRPr lang="zh-CN" altLang="en-US" sz="4800" dirty="0">
              <a:solidFill>
                <a:srgbClr val="0000FF"/>
              </a:solidFill>
              <a:latin typeface="黑体" pitchFamily="2" charset="-122"/>
              <a:ea typeface="楷体_GB2312" pitchFamily="49" charset="-122"/>
            </a:endParaRPr>
          </a:p>
        </p:txBody>
      </p:sp>
      <p:sp>
        <p:nvSpPr>
          <p:cNvPr id="102413" name="Rectangle 13"/>
          <p:cNvSpPr>
            <a:spLocks noChangeArrowheads="1"/>
          </p:cNvSpPr>
          <p:nvPr/>
        </p:nvSpPr>
        <p:spPr bwMode="auto">
          <a:xfrm>
            <a:off x="457200" y="4495800"/>
            <a:ext cx="8382000" cy="2308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50000"/>
              </a:lnSpc>
            </a:pPr>
            <a:r>
              <a:rPr lang="en-US" altLang="zh-CN" sz="3200" dirty="0">
                <a:solidFill>
                  <a:srgbClr val="990033"/>
                </a:solidFill>
                <a:latin typeface="黑体" pitchFamily="2" charset="-122"/>
                <a:ea typeface="黑体" pitchFamily="2" charset="-122"/>
              </a:rPr>
              <a:t>Email</a:t>
            </a:r>
            <a:r>
              <a:rPr lang="zh-CN" altLang="en-US" sz="3200" dirty="0" smtClean="0">
                <a:solidFill>
                  <a:srgbClr val="990033"/>
                </a:solidFill>
                <a:latin typeface="黑体" pitchFamily="2" charset="-122"/>
                <a:ea typeface="黑体" pitchFamily="2" charset="-122"/>
              </a:rPr>
              <a:t>：</a:t>
            </a:r>
            <a:r>
              <a:rPr lang="en-US" altLang="zh-CN" sz="3200" dirty="0" smtClean="0">
                <a:solidFill>
                  <a:srgbClr val="990033"/>
                </a:solidFill>
                <a:latin typeface="黑体" pitchFamily="2" charset="-122"/>
                <a:ea typeface="黑体" pitchFamily="2" charset="-122"/>
              </a:rPr>
              <a:t>daishucheng@scu.edu.cn</a:t>
            </a:r>
            <a:endParaRPr lang="en-US" altLang="zh-CN" sz="3200" dirty="0">
              <a:solidFill>
                <a:srgbClr val="990033"/>
              </a:solidFill>
              <a:latin typeface="黑体" pitchFamily="2" charset="-122"/>
              <a:ea typeface="黑体" pitchFamily="2" charset="-122"/>
            </a:endParaRPr>
          </a:p>
          <a:p>
            <a:pPr algn="ctr">
              <a:lnSpc>
                <a:spcPct val="150000"/>
              </a:lnSpc>
            </a:pPr>
            <a:r>
              <a:rPr lang="en-US" altLang="zh-CN" sz="3200" dirty="0" smtClean="0">
                <a:solidFill>
                  <a:srgbClr val="990033"/>
                </a:solidFill>
                <a:latin typeface="黑体" pitchFamily="2" charset="-122"/>
                <a:ea typeface="黑体" pitchFamily="2" charset="-122"/>
              </a:rPr>
              <a:t>18980455872</a:t>
            </a:r>
            <a:endParaRPr lang="en-US" altLang="zh-CN" sz="3200" dirty="0">
              <a:solidFill>
                <a:srgbClr val="990033"/>
              </a:solidFill>
              <a:latin typeface="黑体" pitchFamily="2" charset="-122"/>
              <a:ea typeface="黑体" pitchFamily="2" charset="-122"/>
            </a:endParaRPr>
          </a:p>
          <a:p>
            <a:pPr algn="ctr">
              <a:lnSpc>
                <a:spcPct val="150000"/>
              </a:lnSpc>
            </a:pPr>
            <a:fld id="{36597D0E-374A-4E43-9837-A3F0AC8F9860}" type="datetime3">
              <a:rPr lang="zh-CN" altLang="en-US" sz="3200">
                <a:solidFill>
                  <a:srgbClr val="00CC99"/>
                </a:solidFill>
                <a:latin typeface="黑体" pitchFamily="2" charset="-122"/>
                <a:ea typeface="黑体" pitchFamily="2" charset="-122"/>
              </a:rPr>
              <a:pPr algn="ctr">
                <a:lnSpc>
                  <a:spcPct val="150000"/>
                </a:lnSpc>
              </a:pPr>
              <a:t>2018年12月10日星期一</a:t>
            </a:fld>
            <a:endParaRPr lang="en-US" altLang="zh-CN" sz="3200" dirty="0">
              <a:solidFill>
                <a:srgbClr val="00CC99"/>
              </a:solidFill>
              <a:latin typeface="黑体" pitchFamily="2" charset="-122"/>
              <a:ea typeface="黑体" pitchFamily="2" charset="-122"/>
            </a:endParaRPr>
          </a:p>
        </p:txBody>
      </p:sp>
      <p:sp>
        <p:nvSpPr>
          <p:cNvPr id="102414" name="WordArt 14"/>
          <p:cNvSpPr>
            <a:spLocks noChangeArrowheads="1" noChangeShapeType="1" noTextEdit="1"/>
          </p:cNvSpPr>
          <p:nvPr/>
        </p:nvSpPr>
        <p:spPr bwMode="auto">
          <a:xfrm>
            <a:off x="406400" y="1524000"/>
            <a:ext cx="8280400" cy="236220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9600" kern="10">
                <a:ln w="6350">
                  <a:solidFill>
                    <a:srgbClr val="CC00CC"/>
                  </a:solidFill>
                  <a:round/>
                  <a:headEnd/>
                  <a:tailEnd/>
                </a:ln>
                <a:solidFill>
                  <a:srgbClr val="CC00CC"/>
                </a:solidFill>
                <a:latin typeface="黑体"/>
                <a:ea typeface="黑体"/>
              </a:rPr>
              <a:t>离散　　数学</a:t>
            </a:r>
          </a:p>
        </p:txBody>
      </p:sp>
      <p:sp>
        <p:nvSpPr>
          <p:cNvPr id="102415" name="WordArt 15"/>
          <p:cNvSpPr>
            <a:spLocks noChangeArrowheads="1" noChangeShapeType="1" noTextEdit="1"/>
          </p:cNvSpPr>
          <p:nvPr/>
        </p:nvSpPr>
        <p:spPr bwMode="auto">
          <a:xfrm>
            <a:off x="3048000" y="3200400"/>
            <a:ext cx="2809875" cy="561975"/>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4400" kern="10">
                <a:ln w="9525" cap="sq">
                  <a:solidFill>
                    <a:srgbClr val="00FF00"/>
                  </a:solidFill>
                  <a:round/>
                  <a:headEnd type="none" w="sm" len="sm"/>
                  <a:tailEnd type="none" w="sm" len="sm"/>
                </a:ln>
                <a:solidFill>
                  <a:srgbClr val="008080"/>
                </a:solidFill>
                <a:latin typeface="黑体"/>
                <a:ea typeface="黑体"/>
              </a:rPr>
              <a:t>计算机学院</a:t>
            </a:r>
          </a:p>
        </p:txBody>
      </p:sp>
    </p:spTree>
    <p:extLst>
      <p:ext uri="{BB962C8B-B14F-4D97-AF65-F5344CB8AC3E}">
        <p14:creationId xmlns:p14="http://schemas.microsoft.com/office/powerpoint/2010/main" val="85192650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1C12FF46-7759-4E06-A578-BAE7ECA885E2}" type="datetime1">
              <a:rPr lang="zh-CN" altLang="en-US"/>
              <a:pPr/>
              <a:t>2018/12/10</a:t>
            </a:fld>
            <a:endParaRPr lang="zh-CN" altLang="zh-CN"/>
          </a:p>
        </p:txBody>
      </p:sp>
      <p:sp>
        <p:nvSpPr>
          <p:cNvPr id="7" name="页脚占位符 4"/>
          <p:cNvSpPr>
            <a:spLocks noGrp="1"/>
          </p:cNvSpPr>
          <p:nvPr>
            <p:ph type="ftr" sz="quarter" idx="11"/>
          </p:nvPr>
        </p:nvSpPr>
        <p:spPr/>
        <p:txBody>
          <a:bodyPr/>
          <a:lstStyle/>
          <a:p>
            <a:r>
              <a:rPr lang="zh-CN"/>
              <a:t>计算机学院</a:t>
            </a:r>
          </a:p>
        </p:txBody>
      </p:sp>
      <p:sp>
        <p:nvSpPr>
          <p:cNvPr id="8" name="灯片编号占位符 5"/>
          <p:cNvSpPr>
            <a:spLocks noGrp="1"/>
          </p:cNvSpPr>
          <p:nvPr>
            <p:ph type="sldNum" sz="quarter" idx="12"/>
          </p:nvPr>
        </p:nvSpPr>
        <p:spPr/>
        <p:txBody>
          <a:bodyPr/>
          <a:lstStyle/>
          <a:p>
            <a:fld id="{0AC83361-33D6-40DC-8FAB-ADFC312C94F5}" type="slidenum">
              <a:rPr lang="zh-CN" altLang="zh-CN"/>
              <a:pPr/>
              <a:t>10</a:t>
            </a:fld>
            <a:r>
              <a:rPr lang="zh-CN" altLang="zh-CN"/>
              <a:t>/226</a:t>
            </a:r>
          </a:p>
        </p:txBody>
      </p:sp>
      <p:sp>
        <p:nvSpPr>
          <p:cNvPr id="12290" name="Rectangle 2"/>
          <p:cNvSpPr>
            <a:spLocks noGrp="1" noChangeArrowheads="1"/>
          </p:cNvSpPr>
          <p:nvPr>
            <p:ph type="title"/>
          </p:nvPr>
        </p:nvSpPr>
        <p:spPr/>
        <p:txBody>
          <a:bodyPr/>
          <a:lstStyle/>
          <a:p>
            <a:endParaRPr lang="zh-CN" altLang="zh-CN"/>
          </a:p>
        </p:txBody>
      </p:sp>
      <p:sp>
        <p:nvSpPr>
          <p:cNvPr id="12291" name="Rectangle 3"/>
          <p:cNvSpPr>
            <a:spLocks noGrp="1" noChangeArrowheads="1"/>
          </p:cNvSpPr>
          <p:nvPr>
            <p:ph type="body" idx="1"/>
          </p:nvPr>
        </p:nvSpPr>
        <p:spPr>
          <a:xfrm>
            <a:off x="1066800" y="1166813"/>
            <a:ext cx="7753350" cy="4454525"/>
          </a:xfrm>
        </p:spPr>
        <p:txBody>
          <a:bodyPr/>
          <a:lstStyle/>
          <a:p>
            <a:pPr>
              <a:buClr>
                <a:srgbClr val="FF00FF"/>
              </a:buClr>
              <a:buFont typeface="Wingdings" pitchFamily="2" charset="2"/>
              <a:buChar char="n"/>
            </a:pPr>
            <a:r>
              <a:rPr lang="zh-CN" sz="2400" dirty="0">
                <a:latin typeface="楷体_GB2312" pitchFamily="1" charset="-122"/>
                <a:ea typeface="楷体_GB2312" pitchFamily="1" charset="-122"/>
              </a:rPr>
              <a:t>例 设∑是非空有限字母表，∑</a:t>
            </a:r>
            <a:r>
              <a:rPr lang="zh-CN" sz="2400" baseline="30000" dirty="0">
                <a:latin typeface="楷体_GB2312" pitchFamily="1" charset="-122"/>
                <a:ea typeface="楷体_GB2312" pitchFamily="1" charset="-122"/>
              </a:rPr>
              <a:t>*</a:t>
            </a:r>
            <a:r>
              <a:rPr lang="zh-CN" sz="2400" dirty="0">
                <a:latin typeface="楷体_GB2312" pitchFamily="1" charset="-122"/>
                <a:ea typeface="楷体_GB2312" pitchFamily="1" charset="-122"/>
              </a:rPr>
              <a:t>是由定义在∑上的全体有限长字母串构成的集合，或叫做∑上全体字的集合。在∑</a:t>
            </a:r>
            <a:r>
              <a:rPr lang="zh-CN" sz="2400" baseline="30000" dirty="0">
                <a:latin typeface="楷体_GB2312" pitchFamily="1" charset="-122"/>
                <a:ea typeface="楷体_GB2312" pitchFamily="1" charset="-122"/>
              </a:rPr>
              <a:t>*</a:t>
            </a:r>
            <a:r>
              <a:rPr lang="zh-CN" sz="2400" dirty="0">
                <a:latin typeface="楷体_GB2312" pitchFamily="1" charset="-122"/>
                <a:ea typeface="楷体_GB2312" pitchFamily="1" charset="-122"/>
              </a:rPr>
              <a:t>上定义运算为字的连接</a:t>
            </a:r>
            <a:r>
              <a:rPr lang="zh-CN" sz="2400" dirty="0">
                <a:latin typeface="Times New Roman"/>
                <a:ea typeface="楷体_GB2312" pitchFamily="1" charset="-122"/>
              </a:rPr>
              <a:t>“</a:t>
            </a:r>
            <a:r>
              <a:rPr lang="zh-CN" sz="1600" baseline="30000" dirty="0">
                <a:latin typeface="楷体_GB2312" pitchFamily="1" charset="-122"/>
                <a:ea typeface="楷体_GB2312" pitchFamily="1" charset="-122"/>
                <a:sym typeface="Symbol" pitchFamily="18" charset="2"/>
              </a:rPr>
              <a:t></a:t>
            </a:r>
            <a:r>
              <a:rPr lang="zh-CN" sz="2400" dirty="0">
                <a:latin typeface="Times New Roman"/>
                <a:ea typeface="楷体_GB2312" pitchFamily="1" charset="-122"/>
              </a:rPr>
              <a:t>”</a:t>
            </a:r>
            <a:r>
              <a:rPr lang="zh-CN" sz="2400" dirty="0">
                <a:latin typeface="楷体_GB2312" pitchFamily="1" charset="-122"/>
                <a:ea typeface="楷体_GB2312" pitchFamily="1" charset="-122"/>
              </a:rPr>
              <a:t>，则</a:t>
            </a:r>
            <a:r>
              <a:rPr lang="zh-CN" altLang="zh-CN" sz="2400" dirty="0">
                <a:latin typeface="楷体_GB2312" pitchFamily="1" charset="-122"/>
                <a:ea typeface="楷体_GB2312" pitchFamily="1" charset="-122"/>
              </a:rPr>
              <a:t>&lt;∑</a:t>
            </a:r>
            <a:r>
              <a:rPr lang="zh-CN" altLang="zh-CN" sz="2400" baseline="30000" dirty="0">
                <a:latin typeface="楷体_GB2312" pitchFamily="1" charset="-122"/>
                <a:ea typeface="楷体_GB2312" pitchFamily="1" charset="-122"/>
              </a:rPr>
              <a:t>*</a:t>
            </a:r>
            <a:r>
              <a:rPr lang="zh-CN" altLang="zh-CN" sz="2400" dirty="0">
                <a:latin typeface="楷体_GB2312" pitchFamily="1" charset="-122"/>
                <a:ea typeface="楷体_GB2312" pitchFamily="1" charset="-122"/>
              </a:rPr>
              <a:t>, </a:t>
            </a:r>
            <a:r>
              <a:rPr lang="zh-CN" altLang="zh-CN" sz="1600" baseline="300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rPr>
              <a:t>&gt;</a:t>
            </a:r>
            <a:r>
              <a:rPr lang="zh-CN" sz="2400" dirty="0">
                <a:latin typeface="楷体_GB2312" pitchFamily="1" charset="-122"/>
                <a:ea typeface="楷体_GB2312" pitchFamily="1" charset="-122"/>
              </a:rPr>
              <a:t>满足封闭和可结合的条件，并且空字   是系统的幺元，所以</a:t>
            </a:r>
            <a:r>
              <a:rPr lang="zh-CN" altLang="zh-CN" sz="2400" dirty="0">
                <a:latin typeface="楷体_GB2312" pitchFamily="1" charset="-122"/>
                <a:ea typeface="楷体_GB2312" pitchFamily="1" charset="-122"/>
              </a:rPr>
              <a:t>&lt;∑</a:t>
            </a:r>
            <a:r>
              <a:rPr lang="zh-CN" altLang="zh-CN" sz="2400" baseline="30000" dirty="0">
                <a:latin typeface="楷体_GB2312" pitchFamily="1" charset="-122"/>
                <a:ea typeface="楷体_GB2312" pitchFamily="1" charset="-122"/>
              </a:rPr>
              <a:t>*</a:t>
            </a:r>
            <a:r>
              <a:rPr lang="zh-CN" altLang="zh-CN" sz="2400" dirty="0">
                <a:latin typeface="楷体_GB2312" pitchFamily="1" charset="-122"/>
                <a:ea typeface="楷体_GB2312" pitchFamily="1" charset="-122"/>
              </a:rPr>
              <a:t>, </a:t>
            </a:r>
            <a:r>
              <a:rPr lang="zh-CN" altLang="zh-CN" sz="1600" baseline="300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rPr>
              <a:t>&gt;</a:t>
            </a:r>
            <a:r>
              <a:rPr lang="zh-CN" sz="2400" dirty="0">
                <a:latin typeface="楷体_GB2312" pitchFamily="1" charset="-122"/>
                <a:ea typeface="楷体_GB2312" pitchFamily="1" charset="-122"/>
              </a:rPr>
              <a:t>是一个含幺半群。</a:t>
            </a:r>
          </a:p>
          <a:p>
            <a:pPr>
              <a:buClr>
                <a:srgbClr val="FF00FF"/>
              </a:buClr>
              <a:buFont typeface="Wingdings" pitchFamily="2" charset="2"/>
              <a:buChar char="n"/>
            </a:pPr>
            <a:endParaRPr lang="zh-CN" sz="2400" dirty="0">
              <a:solidFill>
                <a:srgbClr val="0000FF"/>
              </a:solidFill>
              <a:latin typeface="楷体_GB2312" pitchFamily="1" charset="-122"/>
              <a:ea typeface="楷体_GB2312" pitchFamily="1" charset="-122"/>
            </a:endParaRPr>
          </a:p>
          <a:p>
            <a:pPr>
              <a:buClr>
                <a:srgbClr val="FF00FF"/>
              </a:buClr>
              <a:buFont typeface="Wingdings" pitchFamily="2" charset="2"/>
              <a:buChar char="n"/>
            </a:pPr>
            <a:r>
              <a:rPr lang="zh-CN" sz="2400" dirty="0">
                <a:solidFill>
                  <a:srgbClr val="0000FF"/>
                </a:solidFill>
                <a:latin typeface="楷体_GB2312" pitchFamily="1" charset="-122"/>
                <a:ea typeface="楷体_GB2312" pitchFamily="1" charset="-122"/>
              </a:rPr>
              <a:t>半群或含幺半群在计算机科学中有广泛的应用，尤其在从编译技术发展起来的形式语言与自动机理论领域，含幺半群是很重要的的内容之一。下面是半群的一个简单的应用例子。 </a:t>
            </a:r>
          </a:p>
        </p:txBody>
      </p:sp>
      <p:sp>
        <p:nvSpPr>
          <p:cNvPr id="1229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2293"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8625" y="2492375"/>
            <a:ext cx="149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48D0325-0EC1-4FA8-8DAF-DD6EA2C246B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674428E-2BDD-4F3B-B36C-7438D767832D}" type="slidenum">
              <a:rPr lang="zh-CN" altLang="zh-CN"/>
              <a:pPr/>
              <a:t>100</a:t>
            </a:fld>
            <a:r>
              <a:rPr lang="zh-CN" altLang="zh-CN"/>
              <a:t>/226</a:t>
            </a:r>
          </a:p>
        </p:txBody>
      </p:sp>
      <p:sp>
        <p:nvSpPr>
          <p:cNvPr id="104450"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104451" name="Rectangle 3"/>
          <p:cNvSpPr>
            <a:spLocks noGrp="1" noChangeArrowheads="1"/>
          </p:cNvSpPr>
          <p:nvPr>
            <p:ph type="body" idx="1"/>
          </p:nvPr>
        </p:nvSpPr>
        <p:spPr>
          <a:xfrm>
            <a:off x="1066800" y="1166813"/>
            <a:ext cx="7620000" cy="5241925"/>
          </a:xfrm>
        </p:spPr>
        <p:txBody>
          <a:bodyPr/>
          <a:lstStyle/>
          <a:p>
            <a:pPr>
              <a:lnSpc>
                <a:spcPct val="110000"/>
              </a:lnSpc>
              <a:buFont typeface="Wingdings" pitchFamily="2" charset="2"/>
              <a:buNone/>
            </a:pPr>
            <a:r>
              <a:rPr lang="zh-CN" altLang="zh-CN">
                <a:solidFill>
                  <a:srgbClr val="0000FF"/>
                </a:solidFill>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设</a:t>
            </a:r>
            <a:r>
              <a:rPr lang="zh-CN" altLang="zh-CN">
                <a:solidFill>
                  <a:srgbClr val="0000FF"/>
                </a:solidFill>
                <a:latin typeface="楷体_GB2312" pitchFamily="1" charset="-122"/>
                <a:ea typeface="楷体_GB2312" pitchFamily="1" charset="-122"/>
              </a:rPr>
              <a:t>n</a:t>
            </a:r>
            <a:r>
              <a:rPr lang="zh-CN">
                <a:solidFill>
                  <a:srgbClr val="0000FF"/>
                </a:solidFill>
                <a:latin typeface="楷体_GB2312" pitchFamily="1" charset="-122"/>
                <a:ea typeface="楷体_GB2312" pitchFamily="1" charset="-122"/>
              </a:rPr>
              <a:t>个元素的集合</a:t>
            </a:r>
            <a:r>
              <a:rPr lang="zh-CN" altLang="zh-CN">
                <a:solidFill>
                  <a:srgbClr val="0000FF"/>
                </a:solidFill>
                <a:latin typeface="楷体_GB2312" pitchFamily="1" charset="-122"/>
                <a:ea typeface="楷体_GB2312" pitchFamily="1" charset="-122"/>
              </a:rPr>
              <a:t>A</a:t>
            </a:r>
            <a:r>
              <a:rPr lang="zh-CN">
                <a:solidFill>
                  <a:srgbClr val="0000FF"/>
                </a:solidFill>
                <a:latin typeface="楷体_GB2312" pitchFamily="1" charset="-122"/>
                <a:ea typeface="楷体_GB2312" pitchFamily="1" charset="-122"/>
              </a:rPr>
              <a:t>上的全体置换构成集合</a:t>
            </a:r>
            <a:r>
              <a:rPr lang="zh-CN" altLang="zh-CN">
                <a:solidFill>
                  <a:srgbClr val="0000FF"/>
                </a:solidFill>
                <a:latin typeface="楷体_GB2312" pitchFamily="1" charset="-122"/>
                <a:ea typeface="楷体_GB2312" pitchFamily="1" charset="-122"/>
              </a:rPr>
              <a:t>S</a:t>
            </a:r>
            <a:r>
              <a:rPr lang="zh-CN" altLang="zh-CN" baseline="-25000">
                <a:solidFill>
                  <a:srgbClr val="0000FF"/>
                </a:solidFill>
                <a:latin typeface="楷体_GB2312" pitchFamily="1" charset="-122"/>
                <a:ea typeface="楷体_GB2312" pitchFamily="1" charset="-122"/>
              </a:rPr>
              <a:t>n</a:t>
            </a:r>
            <a:r>
              <a:rPr lang="zh-CN">
                <a:solidFill>
                  <a:srgbClr val="0000FF"/>
                </a:solidFill>
                <a:latin typeface="楷体_GB2312" pitchFamily="1" charset="-122"/>
                <a:ea typeface="楷体_GB2312" pitchFamily="1" charset="-122"/>
              </a:rPr>
              <a:t>，证明</a:t>
            </a:r>
            <a:r>
              <a:rPr lang="zh-CN" altLang="zh-CN">
                <a:solidFill>
                  <a:srgbClr val="0000FF"/>
                </a:solidFill>
                <a:latin typeface="楷体_GB2312" pitchFamily="1" charset="-122"/>
                <a:ea typeface="楷体_GB2312" pitchFamily="1" charset="-122"/>
              </a:rPr>
              <a:t>&lt;S</a:t>
            </a:r>
            <a:r>
              <a:rPr lang="zh-CN" altLang="zh-CN" baseline="-25000">
                <a:solidFill>
                  <a:srgbClr val="0000FF"/>
                </a:solidFill>
                <a:latin typeface="楷体_GB2312" pitchFamily="1" charset="-122"/>
                <a:ea typeface="楷体_GB2312" pitchFamily="1" charset="-122"/>
              </a:rPr>
              <a:t>n</a:t>
            </a:r>
            <a:r>
              <a:rPr lang="zh-CN">
                <a:solidFill>
                  <a:srgbClr val="0000FF"/>
                </a:solidFill>
                <a:latin typeface="楷体_GB2312" pitchFamily="1" charset="-122"/>
                <a:ea typeface="楷体_GB2312" pitchFamily="1" charset="-122"/>
              </a:rPr>
              <a:t>，</a:t>
            </a:r>
            <a:r>
              <a:rPr lang="zh-CN" baseline="-8000">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&gt;</a:t>
            </a:r>
            <a:r>
              <a:rPr lang="zh-CN">
                <a:solidFill>
                  <a:srgbClr val="0000FF"/>
                </a:solidFill>
                <a:latin typeface="楷体_GB2312" pitchFamily="1" charset="-122"/>
                <a:ea typeface="楷体_GB2312" pitchFamily="1" charset="-122"/>
              </a:rPr>
              <a:t>构成群。（</a:t>
            </a:r>
            <a:r>
              <a:rPr lang="zh-CN" altLang="zh-CN">
                <a:solidFill>
                  <a:srgbClr val="FF0000"/>
                </a:solidFill>
                <a:latin typeface="楷体_GB2312" pitchFamily="1" charset="-122"/>
                <a:ea typeface="楷体_GB2312" pitchFamily="1" charset="-122"/>
              </a:rPr>
              <a:t>n</a:t>
            </a:r>
            <a:r>
              <a:rPr lang="zh-CN">
                <a:solidFill>
                  <a:srgbClr val="FF0000"/>
                </a:solidFill>
                <a:latin typeface="楷体_GB2312" pitchFamily="1" charset="-122"/>
                <a:ea typeface="楷体_GB2312" pitchFamily="1" charset="-122"/>
              </a:rPr>
              <a:t>次对称群</a:t>
            </a:r>
            <a:r>
              <a:rPr lang="zh-CN">
                <a:solidFill>
                  <a:srgbClr val="0000FF"/>
                </a:solidFill>
                <a:latin typeface="楷体_GB2312" pitchFamily="1" charset="-122"/>
                <a:ea typeface="楷体_GB2312" pitchFamily="1" charset="-122"/>
              </a:rPr>
              <a:t>）</a:t>
            </a:r>
          </a:p>
          <a:p>
            <a:pPr>
              <a:lnSpc>
                <a:spcPct val="110000"/>
              </a:lnSpc>
              <a:buFont typeface="Wingdings" pitchFamily="2" charset="2"/>
              <a:buNone/>
            </a:pPr>
            <a:r>
              <a:rPr lang="zh-CN">
                <a:solidFill>
                  <a:srgbClr val="B2B2B2"/>
                </a:solidFill>
                <a:latin typeface="楷体_GB2312" pitchFamily="1" charset="-122"/>
                <a:ea typeface="楷体_GB2312" pitchFamily="1" charset="-122"/>
              </a:rPr>
              <a:t>证明： </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S</a:t>
            </a:r>
            <a:r>
              <a:rPr lang="zh-CN" altLang="zh-CN" baseline="-25000">
                <a:solidFill>
                  <a:srgbClr val="B2B2B2"/>
                </a:solidFill>
                <a:latin typeface="楷体_GB2312" pitchFamily="1" charset="-122"/>
                <a:ea typeface="楷体_GB2312" pitchFamily="1" charset="-122"/>
              </a:rPr>
              <a:t>n</a:t>
            </a:r>
            <a:r>
              <a:rPr lang="zh-CN">
                <a:solidFill>
                  <a:srgbClr val="B2B2B2"/>
                </a:solidFill>
                <a:latin typeface="楷体_GB2312" pitchFamily="1" charset="-122"/>
                <a:ea typeface="楷体_GB2312" pitchFamily="1" charset="-122"/>
              </a:rPr>
              <a:t>中两个置换的复合仍然是</a:t>
            </a:r>
            <a:r>
              <a:rPr lang="zh-CN" altLang="zh-CN">
                <a:solidFill>
                  <a:srgbClr val="B2B2B2"/>
                </a:solidFill>
                <a:latin typeface="楷体_GB2312" pitchFamily="1" charset="-122"/>
                <a:ea typeface="楷体_GB2312" pitchFamily="1" charset="-122"/>
              </a:rPr>
              <a:t>A</a:t>
            </a:r>
            <a:r>
              <a:rPr lang="zh-CN">
                <a:solidFill>
                  <a:srgbClr val="B2B2B2"/>
                </a:solidFill>
                <a:latin typeface="楷体_GB2312" pitchFamily="1" charset="-122"/>
                <a:ea typeface="楷体_GB2312" pitchFamily="1" charset="-122"/>
              </a:rPr>
              <a:t>上的一个置换，所以运算是封闭的；</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）由于函数的复合是可结合的，所以置换的复合也是可结合的；</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S</a:t>
            </a:r>
            <a:r>
              <a:rPr lang="zh-CN" altLang="zh-CN" baseline="-25000">
                <a:solidFill>
                  <a:srgbClr val="B2B2B2"/>
                </a:solidFill>
                <a:latin typeface="楷体_GB2312" pitchFamily="1" charset="-122"/>
                <a:ea typeface="楷体_GB2312" pitchFamily="1" charset="-122"/>
              </a:rPr>
              <a:t>n</a:t>
            </a:r>
            <a:r>
              <a:rPr lang="zh-CN">
                <a:solidFill>
                  <a:srgbClr val="B2B2B2"/>
                </a:solidFill>
                <a:latin typeface="楷体_GB2312" pitchFamily="1" charset="-122"/>
                <a:ea typeface="楷体_GB2312" pitchFamily="1" charset="-122"/>
              </a:rPr>
              <a:t>中存在幺置换</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单位置换）</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t>
            </a:r>
          </a:p>
          <a:p>
            <a:pPr>
              <a:lnSpc>
                <a:spcPct val="110000"/>
              </a:lnSpc>
              <a:buFont typeface="Wingdings" pitchFamily="2" charset="2"/>
              <a:buNone/>
            </a:pPr>
            <a:r>
              <a:rPr lang="zh-CN">
                <a:solidFill>
                  <a:srgbClr val="B2B2B2"/>
                </a:solidFill>
                <a:latin typeface="楷体_GB2312" pitchFamily="1" charset="-122"/>
                <a:ea typeface="楷体_GB2312" pitchFamily="1" charset="-122"/>
              </a:rPr>
              <a:t>   使对 </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S</a:t>
            </a:r>
            <a:r>
              <a:rPr lang="zh-CN" altLang="zh-CN" baseline="-25000">
                <a:solidFill>
                  <a:srgbClr val="B2B2B2"/>
                </a:solidFill>
                <a:latin typeface="楷体_GB2312" pitchFamily="1" charset="-122"/>
                <a:ea typeface="楷体_GB2312" pitchFamily="1" charset="-122"/>
              </a:rPr>
              <a:t>n</a:t>
            </a:r>
            <a:r>
              <a:rPr lang="zh-CN">
                <a:solidFill>
                  <a:srgbClr val="B2B2B2"/>
                </a:solidFill>
                <a:latin typeface="楷体_GB2312" pitchFamily="1" charset="-122"/>
                <a:ea typeface="楷体_GB2312" pitchFamily="1" charset="-122"/>
                <a:sym typeface="Symbol" pitchFamily="18" charset="2"/>
              </a:rPr>
              <a:t>，</a:t>
            </a:r>
            <a:r>
              <a:rPr lang="zh-CN" baseline="-8000">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sym typeface="Symbol" pitchFamily="18" charset="2"/>
              </a:rPr>
              <a:t>=</a:t>
            </a:r>
            <a:r>
              <a:rPr lang="zh-CN" altLang="zh-CN" baseline="-8000">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sym typeface="Symbol" pitchFamily="18" charset="2"/>
              </a:rPr>
              <a:t>=  </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所以</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）是幺元；</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4</a:t>
            </a:r>
            <a:r>
              <a:rPr lang="zh-CN">
                <a:solidFill>
                  <a:srgbClr val="B2B2B2"/>
                </a:solidFill>
                <a:latin typeface="楷体_GB2312" pitchFamily="1" charset="-122"/>
                <a:ea typeface="楷体_GB2312" pitchFamily="1" charset="-122"/>
              </a:rPr>
              <a:t>）每个置换将</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，而逆置换是将</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，所以，每个置换都有逆。</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77B9C99-6CBD-49AE-A25D-8B75EC11FFB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A2A1AE3-3858-4D48-9197-3DE95D640C46}" type="slidenum">
              <a:rPr lang="zh-CN" altLang="zh-CN"/>
              <a:pPr/>
              <a:t>101</a:t>
            </a:fld>
            <a:r>
              <a:rPr lang="zh-CN" altLang="zh-CN"/>
              <a:t>/226</a:t>
            </a:r>
          </a:p>
        </p:txBody>
      </p:sp>
      <p:sp>
        <p:nvSpPr>
          <p:cNvPr id="105474"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105475" name="Rectangle 3"/>
          <p:cNvSpPr>
            <a:spLocks noGrp="1" noChangeArrowheads="1"/>
          </p:cNvSpPr>
          <p:nvPr>
            <p:ph type="body" idx="1"/>
          </p:nvPr>
        </p:nvSpPr>
        <p:spPr>
          <a:xfrm>
            <a:off x="1066800" y="1166813"/>
            <a:ext cx="7620000" cy="5241925"/>
          </a:xfrm>
        </p:spPr>
        <p:txBody>
          <a:bodyPr/>
          <a:lstStyle/>
          <a:p>
            <a:pPr>
              <a:lnSpc>
                <a:spcPct val="110000"/>
              </a:lnSpc>
              <a:buFont typeface="Wingdings" pitchFamily="2" charset="2"/>
              <a:buNone/>
            </a:pPr>
            <a:r>
              <a:rPr lang="zh-CN" altLang="zh-CN">
                <a:solidFill>
                  <a:srgbClr val="0000FF"/>
                </a:solidFill>
                <a:latin typeface="楷体_GB2312" pitchFamily="1" charset="-122"/>
                <a:ea typeface="楷体_GB2312" pitchFamily="1" charset="-122"/>
              </a:rPr>
              <a:t>      </a:t>
            </a:r>
            <a:r>
              <a:rPr lang="zh-CN">
                <a:latin typeface="楷体_GB2312" pitchFamily="1" charset="-122"/>
                <a:ea typeface="楷体_GB2312" pitchFamily="1" charset="-122"/>
              </a:rPr>
              <a:t>设</a:t>
            </a:r>
            <a:r>
              <a:rPr lang="zh-CN" altLang="zh-CN">
                <a:latin typeface="楷体_GB2312" pitchFamily="1" charset="-122"/>
                <a:ea typeface="楷体_GB2312" pitchFamily="1" charset="-122"/>
              </a:rPr>
              <a:t>n</a:t>
            </a:r>
            <a:r>
              <a:rPr lang="zh-CN">
                <a:latin typeface="楷体_GB2312" pitchFamily="1" charset="-122"/>
                <a:ea typeface="楷体_GB2312" pitchFamily="1" charset="-122"/>
              </a:rPr>
              <a:t>个元素的集合</a:t>
            </a:r>
            <a:r>
              <a:rPr lang="zh-CN" altLang="zh-CN">
                <a:latin typeface="楷体_GB2312" pitchFamily="1" charset="-122"/>
                <a:ea typeface="楷体_GB2312" pitchFamily="1" charset="-122"/>
              </a:rPr>
              <a:t>A</a:t>
            </a:r>
            <a:r>
              <a:rPr lang="zh-CN">
                <a:latin typeface="楷体_GB2312" pitchFamily="1" charset="-122"/>
                <a:ea typeface="楷体_GB2312" pitchFamily="1" charset="-122"/>
              </a:rPr>
              <a:t>上的全体置换构成集合</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，证明</a:t>
            </a:r>
            <a:r>
              <a:rPr lang="zh-CN" altLang="zh-CN">
                <a:latin typeface="楷体_GB2312" pitchFamily="1" charset="-122"/>
                <a:ea typeface="楷体_GB2312" pitchFamily="1" charset="-122"/>
              </a:rPr>
              <a:t>&lt;S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a:t>
            </a:r>
            <a:r>
              <a:rPr lang="zh-CN" baseline="-8000">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&gt;</a:t>
            </a:r>
            <a:r>
              <a:rPr lang="zh-CN">
                <a:latin typeface="楷体_GB2312" pitchFamily="1" charset="-122"/>
                <a:ea typeface="楷体_GB2312" pitchFamily="1" charset="-122"/>
              </a:rPr>
              <a:t>构成群。（</a:t>
            </a:r>
            <a:r>
              <a:rPr lang="zh-CN" altLang="zh-CN">
                <a:latin typeface="楷体_GB2312" pitchFamily="1" charset="-122"/>
                <a:ea typeface="楷体_GB2312" pitchFamily="1" charset="-122"/>
              </a:rPr>
              <a:t>n</a:t>
            </a:r>
            <a:r>
              <a:rPr lang="zh-CN">
                <a:latin typeface="楷体_GB2312" pitchFamily="1" charset="-122"/>
                <a:ea typeface="楷体_GB2312" pitchFamily="1" charset="-122"/>
              </a:rPr>
              <a:t>次对称群）</a:t>
            </a:r>
          </a:p>
          <a:p>
            <a:pPr>
              <a:lnSpc>
                <a:spcPct val="110000"/>
              </a:lnSpc>
              <a:buFont typeface="Wingdings" pitchFamily="2" charset="2"/>
              <a:buNone/>
            </a:pPr>
            <a:r>
              <a:rPr lang="zh-CN">
                <a:solidFill>
                  <a:srgbClr val="FF0000"/>
                </a:solidFill>
                <a:latin typeface="楷体_GB2312" pitchFamily="1" charset="-122"/>
                <a:ea typeface="楷体_GB2312" pitchFamily="1" charset="-122"/>
              </a:rPr>
              <a:t>证明：</a:t>
            </a:r>
            <a:r>
              <a:rPr lang="zh-CN">
                <a:latin typeface="楷体_GB2312" pitchFamily="1" charset="-122"/>
                <a:ea typeface="楷体_GB2312" pitchFamily="1" charset="-122"/>
              </a:rPr>
              <a:t> </a:t>
            </a:r>
            <a:r>
              <a:rPr lang="zh-CN" altLang="zh-CN">
                <a:solidFill>
                  <a:srgbClr val="FF0000"/>
                </a:solidFill>
                <a:latin typeface="楷体_GB2312" pitchFamily="1" charset="-122"/>
                <a:ea typeface="楷体_GB2312" pitchFamily="1" charset="-122"/>
              </a:rPr>
              <a:t>1</a:t>
            </a:r>
            <a:r>
              <a:rPr lang="zh-CN">
                <a:solidFill>
                  <a:srgbClr val="FF0000"/>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S</a:t>
            </a:r>
            <a:r>
              <a:rPr lang="zh-CN" altLang="zh-CN" baseline="-25000">
                <a:solidFill>
                  <a:srgbClr val="0000FF"/>
                </a:solidFill>
                <a:latin typeface="楷体_GB2312" pitchFamily="1" charset="-122"/>
                <a:ea typeface="楷体_GB2312" pitchFamily="1" charset="-122"/>
              </a:rPr>
              <a:t>n</a:t>
            </a:r>
            <a:r>
              <a:rPr lang="zh-CN">
                <a:solidFill>
                  <a:srgbClr val="0000FF"/>
                </a:solidFill>
                <a:latin typeface="楷体_GB2312" pitchFamily="1" charset="-122"/>
                <a:ea typeface="楷体_GB2312" pitchFamily="1" charset="-122"/>
              </a:rPr>
              <a:t>中两个置换的复合仍然是</a:t>
            </a:r>
            <a:r>
              <a:rPr lang="zh-CN" altLang="zh-CN">
                <a:solidFill>
                  <a:srgbClr val="0000FF"/>
                </a:solidFill>
                <a:latin typeface="楷体_GB2312" pitchFamily="1" charset="-122"/>
                <a:ea typeface="楷体_GB2312" pitchFamily="1" charset="-122"/>
              </a:rPr>
              <a:t>A</a:t>
            </a:r>
            <a:r>
              <a:rPr lang="zh-CN">
                <a:solidFill>
                  <a:srgbClr val="0000FF"/>
                </a:solidFill>
                <a:latin typeface="楷体_GB2312" pitchFamily="1" charset="-122"/>
                <a:ea typeface="楷体_GB2312" pitchFamily="1" charset="-122"/>
              </a:rPr>
              <a:t>上的一个置换，所以运算是封闭的；</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）由于函数的复合是可结合的，所以置换的复合也是可结合的；</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S</a:t>
            </a:r>
            <a:r>
              <a:rPr lang="zh-CN" altLang="zh-CN" baseline="-25000">
                <a:solidFill>
                  <a:srgbClr val="B2B2B2"/>
                </a:solidFill>
                <a:latin typeface="楷体_GB2312" pitchFamily="1" charset="-122"/>
                <a:ea typeface="楷体_GB2312" pitchFamily="1" charset="-122"/>
              </a:rPr>
              <a:t>n</a:t>
            </a:r>
            <a:r>
              <a:rPr lang="zh-CN">
                <a:solidFill>
                  <a:srgbClr val="B2B2B2"/>
                </a:solidFill>
                <a:latin typeface="楷体_GB2312" pitchFamily="1" charset="-122"/>
                <a:ea typeface="楷体_GB2312" pitchFamily="1" charset="-122"/>
              </a:rPr>
              <a:t>中存在幺置换</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单位置换）</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t>
            </a:r>
          </a:p>
          <a:p>
            <a:pPr>
              <a:lnSpc>
                <a:spcPct val="110000"/>
              </a:lnSpc>
              <a:buFont typeface="Wingdings" pitchFamily="2" charset="2"/>
              <a:buNone/>
            </a:pPr>
            <a:r>
              <a:rPr lang="zh-CN">
                <a:solidFill>
                  <a:srgbClr val="B2B2B2"/>
                </a:solidFill>
                <a:latin typeface="楷体_GB2312" pitchFamily="1" charset="-122"/>
                <a:ea typeface="楷体_GB2312" pitchFamily="1" charset="-122"/>
              </a:rPr>
              <a:t>   使对 </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S</a:t>
            </a:r>
            <a:r>
              <a:rPr lang="zh-CN" altLang="zh-CN" baseline="-25000">
                <a:solidFill>
                  <a:srgbClr val="B2B2B2"/>
                </a:solidFill>
                <a:latin typeface="楷体_GB2312" pitchFamily="1" charset="-122"/>
                <a:ea typeface="楷体_GB2312" pitchFamily="1" charset="-122"/>
              </a:rPr>
              <a:t>n</a:t>
            </a:r>
            <a:r>
              <a:rPr lang="zh-CN">
                <a:solidFill>
                  <a:srgbClr val="B2B2B2"/>
                </a:solidFill>
                <a:latin typeface="楷体_GB2312" pitchFamily="1" charset="-122"/>
                <a:ea typeface="楷体_GB2312" pitchFamily="1" charset="-122"/>
                <a:sym typeface="Symbol" pitchFamily="18" charset="2"/>
              </a:rPr>
              <a:t>，</a:t>
            </a:r>
            <a:r>
              <a:rPr lang="zh-CN" baseline="-8000">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sym typeface="Symbol" pitchFamily="18" charset="2"/>
              </a:rPr>
              <a:t>=</a:t>
            </a:r>
            <a:r>
              <a:rPr lang="zh-CN" altLang="zh-CN" baseline="-8000">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sym typeface="Symbol" pitchFamily="18" charset="2"/>
              </a:rPr>
              <a:t>=  </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所以</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）是幺元；</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4</a:t>
            </a:r>
            <a:r>
              <a:rPr lang="zh-CN">
                <a:solidFill>
                  <a:srgbClr val="B2B2B2"/>
                </a:solidFill>
                <a:latin typeface="楷体_GB2312" pitchFamily="1" charset="-122"/>
                <a:ea typeface="楷体_GB2312" pitchFamily="1" charset="-122"/>
              </a:rPr>
              <a:t>）每个置换将</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，而逆置换是将</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，所以，每个置换都有逆。</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39E522-5A66-4856-80A4-0906BA29C13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AE18FB6-2296-4E9B-B456-D3FB8BC62BA7}" type="slidenum">
              <a:rPr lang="zh-CN" altLang="zh-CN"/>
              <a:pPr/>
              <a:t>102</a:t>
            </a:fld>
            <a:r>
              <a:rPr lang="zh-CN" altLang="zh-CN"/>
              <a:t>/226</a:t>
            </a:r>
          </a:p>
        </p:txBody>
      </p:sp>
      <p:sp>
        <p:nvSpPr>
          <p:cNvPr id="106498"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106499" name="Rectangle 3"/>
          <p:cNvSpPr>
            <a:spLocks noGrp="1" noChangeArrowheads="1"/>
          </p:cNvSpPr>
          <p:nvPr>
            <p:ph type="body" idx="1"/>
          </p:nvPr>
        </p:nvSpPr>
        <p:spPr>
          <a:xfrm>
            <a:off x="1066800" y="1166813"/>
            <a:ext cx="7620000" cy="5241925"/>
          </a:xfrm>
        </p:spPr>
        <p:txBody>
          <a:bodyPr/>
          <a:lstStyle/>
          <a:p>
            <a:pPr>
              <a:lnSpc>
                <a:spcPct val="110000"/>
              </a:lnSpc>
              <a:buFont typeface="Wingdings" pitchFamily="2" charset="2"/>
              <a:buNone/>
            </a:pPr>
            <a:r>
              <a:rPr lang="zh-CN" altLang="zh-CN">
                <a:latin typeface="楷体_GB2312" pitchFamily="1" charset="-122"/>
                <a:ea typeface="楷体_GB2312" pitchFamily="1" charset="-122"/>
              </a:rPr>
              <a:t>      </a:t>
            </a:r>
            <a:r>
              <a:rPr lang="zh-CN">
                <a:latin typeface="楷体_GB2312" pitchFamily="1" charset="-122"/>
                <a:ea typeface="楷体_GB2312" pitchFamily="1" charset="-122"/>
              </a:rPr>
              <a:t>设</a:t>
            </a:r>
            <a:r>
              <a:rPr lang="zh-CN" altLang="zh-CN">
                <a:latin typeface="楷体_GB2312" pitchFamily="1" charset="-122"/>
                <a:ea typeface="楷体_GB2312" pitchFamily="1" charset="-122"/>
              </a:rPr>
              <a:t>n</a:t>
            </a:r>
            <a:r>
              <a:rPr lang="zh-CN">
                <a:latin typeface="楷体_GB2312" pitchFamily="1" charset="-122"/>
                <a:ea typeface="楷体_GB2312" pitchFamily="1" charset="-122"/>
              </a:rPr>
              <a:t>个元素的集合</a:t>
            </a:r>
            <a:r>
              <a:rPr lang="zh-CN" altLang="zh-CN">
                <a:latin typeface="楷体_GB2312" pitchFamily="1" charset="-122"/>
                <a:ea typeface="楷体_GB2312" pitchFamily="1" charset="-122"/>
              </a:rPr>
              <a:t>A</a:t>
            </a:r>
            <a:r>
              <a:rPr lang="zh-CN">
                <a:latin typeface="楷体_GB2312" pitchFamily="1" charset="-122"/>
                <a:ea typeface="楷体_GB2312" pitchFamily="1" charset="-122"/>
              </a:rPr>
              <a:t>上的全体置换构成集合</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，证明</a:t>
            </a:r>
            <a:r>
              <a:rPr lang="zh-CN" altLang="zh-CN">
                <a:latin typeface="楷体_GB2312" pitchFamily="1" charset="-122"/>
                <a:ea typeface="楷体_GB2312" pitchFamily="1" charset="-122"/>
              </a:rPr>
              <a:t>&lt;S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a:t>
            </a:r>
            <a:r>
              <a:rPr lang="zh-CN" baseline="-8000">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&gt;</a:t>
            </a:r>
            <a:r>
              <a:rPr lang="zh-CN">
                <a:latin typeface="楷体_GB2312" pitchFamily="1" charset="-122"/>
                <a:ea typeface="楷体_GB2312" pitchFamily="1" charset="-122"/>
              </a:rPr>
              <a:t>构成群。（</a:t>
            </a:r>
            <a:r>
              <a:rPr lang="zh-CN" altLang="zh-CN">
                <a:latin typeface="楷体_GB2312" pitchFamily="1" charset="-122"/>
                <a:ea typeface="楷体_GB2312" pitchFamily="1" charset="-122"/>
              </a:rPr>
              <a:t>n</a:t>
            </a:r>
            <a:r>
              <a:rPr lang="zh-CN">
                <a:latin typeface="楷体_GB2312" pitchFamily="1" charset="-122"/>
                <a:ea typeface="楷体_GB2312" pitchFamily="1" charset="-122"/>
              </a:rPr>
              <a:t>次对称群）</a:t>
            </a:r>
          </a:p>
          <a:p>
            <a:pPr>
              <a:lnSpc>
                <a:spcPct val="110000"/>
              </a:lnSpc>
              <a:buFont typeface="Wingdings" pitchFamily="2" charset="2"/>
              <a:buNone/>
            </a:pPr>
            <a:r>
              <a:rPr lang="zh-CN">
                <a:solidFill>
                  <a:srgbClr val="FF0000"/>
                </a:solidFill>
                <a:latin typeface="楷体_GB2312" pitchFamily="1" charset="-122"/>
                <a:ea typeface="楷体_GB2312" pitchFamily="1" charset="-122"/>
              </a:rPr>
              <a:t>证明：</a:t>
            </a:r>
            <a:r>
              <a:rPr lang="zh-CN">
                <a:latin typeface="楷体_GB2312" pitchFamily="1" charset="-122"/>
                <a:ea typeface="楷体_GB2312" pitchFamily="1" charset="-122"/>
              </a:rPr>
              <a:t> </a:t>
            </a:r>
            <a:r>
              <a:rPr lang="zh-CN" altLang="zh-CN">
                <a:solidFill>
                  <a:srgbClr val="FF0000"/>
                </a:solidFill>
                <a:latin typeface="楷体_GB2312" pitchFamily="1" charset="-122"/>
                <a:ea typeface="楷体_GB2312" pitchFamily="1" charset="-122"/>
              </a:rPr>
              <a:t>1</a:t>
            </a:r>
            <a:r>
              <a:rPr lang="zh-CN">
                <a:solidFill>
                  <a:srgbClr val="FF0000"/>
                </a:solidFill>
                <a:latin typeface="楷体_GB2312" pitchFamily="1" charset="-122"/>
                <a:ea typeface="楷体_GB2312" pitchFamily="1" charset="-122"/>
              </a:rPr>
              <a:t>）</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中两个置换的复合仍然是</a:t>
            </a:r>
            <a:r>
              <a:rPr lang="zh-CN" altLang="zh-CN">
                <a:latin typeface="楷体_GB2312" pitchFamily="1" charset="-122"/>
                <a:ea typeface="楷体_GB2312" pitchFamily="1" charset="-122"/>
              </a:rPr>
              <a:t>A</a:t>
            </a:r>
            <a:r>
              <a:rPr lang="zh-CN">
                <a:latin typeface="楷体_GB2312" pitchFamily="1" charset="-122"/>
                <a:ea typeface="楷体_GB2312" pitchFamily="1" charset="-122"/>
              </a:rPr>
              <a:t>上的一个置换，所以运算是封闭的；</a:t>
            </a:r>
          </a:p>
          <a:p>
            <a:pPr>
              <a:lnSpc>
                <a:spcPct val="110000"/>
              </a:lnSpc>
              <a:buFont typeface="Wingdings" pitchFamily="2" charset="2"/>
              <a:buNone/>
            </a:pPr>
            <a:r>
              <a:rPr lang="zh-CN" altLang="zh-CN">
                <a:solidFill>
                  <a:srgbClr val="FF0000"/>
                </a:solidFill>
                <a:latin typeface="楷体_GB2312" pitchFamily="1" charset="-122"/>
                <a:ea typeface="楷体_GB2312" pitchFamily="1" charset="-122"/>
              </a:rPr>
              <a:t>2</a:t>
            </a:r>
            <a:r>
              <a:rPr lang="zh-CN">
                <a:solidFill>
                  <a:srgbClr val="FF0000"/>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rPr>
              <a:t>由于函数的复合是可结合的，所以置换的复合也是可结合的；</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S</a:t>
            </a:r>
            <a:r>
              <a:rPr lang="zh-CN" altLang="zh-CN" baseline="-25000">
                <a:solidFill>
                  <a:srgbClr val="B2B2B2"/>
                </a:solidFill>
                <a:latin typeface="楷体_GB2312" pitchFamily="1" charset="-122"/>
                <a:ea typeface="楷体_GB2312" pitchFamily="1" charset="-122"/>
              </a:rPr>
              <a:t>n</a:t>
            </a:r>
            <a:r>
              <a:rPr lang="zh-CN">
                <a:solidFill>
                  <a:srgbClr val="B2B2B2"/>
                </a:solidFill>
                <a:latin typeface="楷体_GB2312" pitchFamily="1" charset="-122"/>
                <a:ea typeface="楷体_GB2312" pitchFamily="1" charset="-122"/>
              </a:rPr>
              <a:t>中存在幺置换</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单位置换）</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t>
            </a:r>
          </a:p>
          <a:p>
            <a:pPr>
              <a:lnSpc>
                <a:spcPct val="110000"/>
              </a:lnSpc>
              <a:buFont typeface="Wingdings" pitchFamily="2" charset="2"/>
              <a:buNone/>
            </a:pPr>
            <a:r>
              <a:rPr lang="zh-CN">
                <a:solidFill>
                  <a:srgbClr val="B2B2B2"/>
                </a:solidFill>
                <a:latin typeface="楷体_GB2312" pitchFamily="1" charset="-122"/>
                <a:ea typeface="楷体_GB2312" pitchFamily="1" charset="-122"/>
              </a:rPr>
              <a:t>   使对 </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S</a:t>
            </a:r>
            <a:r>
              <a:rPr lang="zh-CN" altLang="zh-CN" baseline="-25000">
                <a:solidFill>
                  <a:srgbClr val="B2B2B2"/>
                </a:solidFill>
                <a:latin typeface="楷体_GB2312" pitchFamily="1" charset="-122"/>
                <a:ea typeface="楷体_GB2312" pitchFamily="1" charset="-122"/>
              </a:rPr>
              <a:t>n</a:t>
            </a:r>
            <a:r>
              <a:rPr lang="zh-CN">
                <a:solidFill>
                  <a:srgbClr val="B2B2B2"/>
                </a:solidFill>
                <a:latin typeface="楷体_GB2312" pitchFamily="1" charset="-122"/>
                <a:ea typeface="楷体_GB2312" pitchFamily="1" charset="-122"/>
                <a:sym typeface="Symbol" pitchFamily="18" charset="2"/>
              </a:rPr>
              <a:t>，</a:t>
            </a:r>
            <a:r>
              <a:rPr lang="zh-CN" baseline="-8000">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sym typeface="Symbol" pitchFamily="18" charset="2"/>
              </a:rPr>
              <a:t>=</a:t>
            </a:r>
            <a:r>
              <a:rPr lang="zh-CN" altLang="zh-CN" baseline="-8000">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sym typeface="Symbol" pitchFamily="18" charset="2"/>
              </a:rPr>
              <a:t>=  </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所以</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）是幺元；</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4</a:t>
            </a:r>
            <a:r>
              <a:rPr lang="zh-CN">
                <a:solidFill>
                  <a:srgbClr val="B2B2B2"/>
                </a:solidFill>
                <a:latin typeface="楷体_GB2312" pitchFamily="1" charset="-122"/>
                <a:ea typeface="楷体_GB2312" pitchFamily="1" charset="-122"/>
              </a:rPr>
              <a:t>）每个置换将</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，而逆置换是将</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，所以，每个置换都有逆。</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2E0F90-6D75-457C-A643-C97DA382610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C899649-2238-448D-AD4F-EB5AE71FA526}" type="slidenum">
              <a:rPr lang="zh-CN" altLang="zh-CN"/>
              <a:pPr/>
              <a:t>103</a:t>
            </a:fld>
            <a:r>
              <a:rPr lang="zh-CN" altLang="zh-CN"/>
              <a:t>/226</a:t>
            </a:r>
          </a:p>
        </p:txBody>
      </p:sp>
      <p:sp>
        <p:nvSpPr>
          <p:cNvPr id="107522"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107523" name="Rectangle 3"/>
          <p:cNvSpPr>
            <a:spLocks noGrp="1" noChangeArrowheads="1"/>
          </p:cNvSpPr>
          <p:nvPr>
            <p:ph type="body" idx="1"/>
          </p:nvPr>
        </p:nvSpPr>
        <p:spPr>
          <a:xfrm>
            <a:off x="1066800" y="1166813"/>
            <a:ext cx="7620000" cy="5241925"/>
          </a:xfrm>
        </p:spPr>
        <p:txBody>
          <a:bodyPr/>
          <a:lstStyle/>
          <a:p>
            <a:pPr>
              <a:lnSpc>
                <a:spcPct val="110000"/>
              </a:lnSpc>
              <a:buFont typeface="Wingdings" pitchFamily="2" charset="2"/>
              <a:buNone/>
            </a:pPr>
            <a:r>
              <a:rPr lang="zh-CN" altLang="zh-CN">
                <a:latin typeface="楷体_GB2312" pitchFamily="1" charset="-122"/>
                <a:ea typeface="楷体_GB2312" pitchFamily="1" charset="-122"/>
              </a:rPr>
              <a:t>      </a:t>
            </a:r>
            <a:r>
              <a:rPr lang="zh-CN">
                <a:latin typeface="楷体_GB2312" pitchFamily="1" charset="-122"/>
                <a:ea typeface="楷体_GB2312" pitchFamily="1" charset="-122"/>
              </a:rPr>
              <a:t>设</a:t>
            </a:r>
            <a:r>
              <a:rPr lang="zh-CN" altLang="zh-CN">
                <a:latin typeface="楷体_GB2312" pitchFamily="1" charset="-122"/>
                <a:ea typeface="楷体_GB2312" pitchFamily="1" charset="-122"/>
              </a:rPr>
              <a:t>n</a:t>
            </a:r>
            <a:r>
              <a:rPr lang="zh-CN">
                <a:latin typeface="楷体_GB2312" pitchFamily="1" charset="-122"/>
                <a:ea typeface="楷体_GB2312" pitchFamily="1" charset="-122"/>
              </a:rPr>
              <a:t>个元素的集合</a:t>
            </a:r>
            <a:r>
              <a:rPr lang="zh-CN" altLang="zh-CN">
                <a:latin typeface="楷体_GB2312" pitchFamily="1" charset="-122"/>
                <a:ea typeface="楷体_GB2312" pitchFamily="1" charset="-122"/>
              </a:rPr>
              <a:t>A</a:t>
            </a:r>
            <a:r>
              <a:rPr lang="zh-CN">
                <a:latin typeface="楷体_GB2312" pitchFamily="1" charset="-122"/>
                <a:ea typeface="楷体_GB2312" pitchFamily="1" charset="-122"/>
              </a:rPr>
              <a:t>上的全体置换构成集合</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，证明</a:t>
            </a:r>
            <a:r>
              <a:rPr lang="zh-CN" altLang="zh-CN">
                <a:latin typeface="楷体_GB2312" pitchFamily="1" charset="-122"/>
                <a:ea typeface="楷体_GB2312" pitchFamily="1" charset="-122"/>
              </a:rPr>
              <a:t>&lt;S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a:t>
            </a:r>
            <a:r>
              <a:rPr lang="zh-CN" baseline="-8000">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&gt;</a:t>
            </a:r>
            <a:r>
              <a:rPr lang="zh-CN">
                <a:latin typeface="楷体_GB2312" pitchFamily="1" charset="-122"/>
                <a:ea typeface="楷体_GB2312" pitchFamily="1" charset="-122"/>
              </a:rPr>
              <a:t>构成群。（</a:t>
            </a:r>
            <a:r>
              <a:rPr lang="zh-CN" altLang="zh-CN">
                <a:latin typeface="楷体_GB2312" pitchFamily="1" charset="-122"/>
                <a:ea typeface="楷体_GB2312" pitchFamily="1" charset="-122"/>
              </a:rPr>
              <a:t>n</a:t>
            </a:r>
            <a:r>
              <a:rPr lang="zh-CN">
                <a:latin typeface="楷体_GB2312" pitchFamily="1" charset="-122"/>
                <a:ea typeface="楷体_GB2312" pitchFamily="1" charset="-122"/>
              </a:rPr>
              <a:t>次对称群）</a:t>
            </a:r>
          </a:p>
          <a:p>
            <a:pPr>
              <a:lnSpc>
                <a:spcPct val="110000"/>
              </a:lnSpc>
              <a:buFont typeface="Wingdings" pitchFamily="2" charset="2"/>
              <a:buNone/>
            </a:pPr>
            <a:r>
              <a:rPr lang="zh-CN">
                <a:solidFill>
                  <a:srgbClr val="FF0000"/>
                </a:solidFill>
                <a:latin typeface="楷体_GB2312" pitchFamily="1" charset="-122"/>
                <a:ea typeface="楷体_GB2312" pitchFamily="1" charset="-122"/>
              </a:rPr>
              <a:t>证明：</a:t>
            </a:r>
            <a:r>
              <a:rPr lang="zh-CN">
                <a:latin typeface="楷体_GB2312" pitchFamily="1" charset="-122"/>
                <a:ea typeface="楷体_GB2312" pitchFamily="1" charset="-122"/>
              </a:rPr>
              <a:t> </a:t>
            </a:r>
            <a:r>
              <a:rPr lang="zh-CN" altLang="zh-CN">
                <a:solidFill>
                  <a:srgbClr val="FF0000"/>
                </a:solidFill>
                <a:latin typeface="楷体_GB2312" pitchFamily="1" charset="-122"/>
                <a:ea typeface="楷体_GB2312" pitchFamily="1" charset="-122"/>
              </a:rPr>
              <a:t>1</a:t>
            </a:r>
            <a:r>
              <a:rPr lang="zh-CN">
                <a:solidFill>
                  <a:srgbClr val="FF0000"/>
                </a:solidFill>
                <a:latin typeface="楷体_GB2312" pitchFamily="1" charset="-122"/>
                <a:ea typeface="楷体_GB2312" pitchFamily="1" charset="-122"/>
              </a:rPr>
              <a:t>）</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中两个置换的复合仍然是</a:t>
            </a:r>
            <a:r>
              <a:rPr lang="zh-CN" altLang="zh-CN">
                <a:latin typeface="楷体_GB2312" pitchFamily="1" charset="-122"/>
                <a:ea typeface="楷体_GB2312" pitchFamily="1" charset="-122"/>
              </a:rPr>
              <a:t>A</a:t>
            </a:r>
            <a:r>
              <a:rPr lang="zh-CN">
                <a:latin typeface="楷体_GB2312" pitchFamily="1" charset="-122"/>
                <a:ea typeface="楷体_GB2312" pitchFamily="1" charset="-122"/>
              </a:rPr>
              <a:t>上的一个置换，所以运算是封闭的；</a:t>
            </a:r>
          </a:p>
          <a:p>
            <a:pPr>
              <a:lnSpc>
                <a:spcPct val="110000"/>
              </a:lnSpc>
              <a:buFont typeface="Wingdings" pitchFamily="2" charset="2"/>
              <a:buNone/>
            </a:pPr>
            <a:r>
              <a:rPr lang="zh-CN" altLang="zh-CN">
                <a:solidFill>
                  <a:srgbClr val="FF0000"/>
                </a:solidFill>
                <a:latin typeface="楷体_GB2312" pitchFamily="1" charset="-122"/>
                <a:ea typeface="楷体_GB2312" pitchFamily="1" charset="-122"/>
              </a:rPr>
              <a:t>2</a:t>
            </a:r>
            <a:r>
              <a:rPr lang="zh-CN">
                <a:solidFill>
                  <a:srgbClr val="FF0000"/>
                </a:solidFill>
                <a:latin typeface="楷体_GB2312" pitchFamily="1" charset="-122"/>
                <a:ea typeface="楷体_GB2312" pitchFamily="1" charset="-122"/>
              </a:rPr>
              <a:t>）</a:t>
            </a:r>
            <a:r>
              <a:rPr lang="zh-CN">
                <a:latin typeface="楷体_GB2312" pitchFamily="1" charset="-122"/>
                <a:ea typeface="楷体_GB2312" pitchFamily="1" charset="-122"/>
              </a:rPr>
              <a:t>由于函数的复合是可结合的，所以置换的复合也是可结合的；</a:t>
            </a:r>
          </a:p>
          <a:p>
            <a:pPr>
              <a:lnSpc>
                <a:spcPct val="110000"/>
              </a:lnSpc>
              <a:buFont typeface="Wingdings" pitchFamily="2" charset="2"/>
              <a:buNone/>
            </a:pPr>
            <a:r>
              <a:rPr lang="zh-CN" altLang="zh-CN">
                <a:solidFill>
                  <a:srgbClr val="FF0000"/>
                </a:solidFill>
                <a:latin typeface="楷体_GB2312" pitchFamily="1" charset="-122"/>
                <a:ea typeface="楷体_GB2312" pitchFamily="1" charset="-122"/>
              </a:rPr>
              <a:t>3</a:t>
            </a:r>
            <a:r>
              <a:rPr lang="zh-CN">
                <a:solidFill>
                  <a:srgbClr val="FF0000"/>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S</a:t>
            </a:r>
            <a:r>
              <a:rPr lang="zh-CN" altLang="zh-CN" baseline="-25000">
                <a:solidFill>
                  <a:srgbClr val="0000FF"/>
                </a:solidFill>
                <a:latin typeface="楷体_GB2312" pitchFamily="1" charset="-122"/>
                <a:ea typeface="楷体_GB2312" pitchFamily="1" charset="-122"/>
              </a:rPr>
              <a:t>n</a:t>
            </a:r>
            <a:r>
              <a:rPr lang="zh-CN">
                <a:solidFill>
                  <a:srgbClr val="0000FF"/>
                </a:solidFill>
                <a:latin typeface="楷体_GB2312" pitchFamily="1" charset="-122"/>
                <a:ea typeface="楷体_GB2312" pitchFamily="1" charset="-122"/>
              </a:rPr>
              <a:t>中存在幺置换</a:t>
            </a:r>
            <a:r>
              <a:rPr lang="zh-CN" altLang="zh-CN">
                <a:solidFill>
                  <a:srgbClr val="0000FF"/>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rPr>
              <a:t>单位置换）</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a:t>
            </a:r>
            <a:r>
              <a:rPr lang="zh-CN">
                <a:solidFill>
                  <a:srgbClr val="0000FF"/>
                </a:solidFill>
                <a:latin typeface="楷体_GB2312" pitchFamily="1" charset="-122"/>
                <a:ea typeface="楷体_GB2312" pitchFamily="1" charset="-122"/>
              </a:rPr>
              <a:t>），</a:t>
            </a:r>
          </a:p>
          <a:p>
            <a:pPr>
              <a:lnSpc>
                <a:spcPct val="110000"/>
              </a:lnSpc>
              <a:buFont typeface="Wingdings" pitchFamily="2" charset="2"/>
              <a:buNone/>
            </a:pPr>
            <a:r>
              <a:rPr lang="zh-CN">
                <a:solidFill>
                  <a:srgbClr val="0000FF"/>
                </a:solidFill>
                <a:latin typeface="楷体_GB2312" pitchFamily="1" charset="-122"/>
                <a:ea typeface="楷体_GB2312" pitchFamily="1" charset="-122"/>
              </a:rPr>
              <a:t>   使对 </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S</a:t>
            </a:r>
            <a:r>
              <a:rPr lang="zh-CN" altLang="zh-CN" baseline="-25000">
                <a:solidFill>
                  <a:srgbClr val="0000FF"/>
                </a:solidFill>
                <a:latin typeface="楷体_GB2312" pitchFamily="1" charset="-122"/>
                <a:ea typeface="楷体_GB2312" pitchFamily="1" charset="-122"/>
              </a:rPr>
              <a:t>n</a:t>
            </a:r>
            <a:r>
              <a:rPr lang="zh-CN">
                <a:solidFill>
                  <a:srgbClr val="0000FF"/>
                </a:solidFill>
                <a:latin typeface="楷体_GB2312" pitchFamily="1" charset="-122"/>
                <a:ea typeface="楷体_GB2312" pitchFamily="1" charset="-122"/>
                <a:sym typeface="Symbol" pitchFamily="18" charset="2"/>
              </a:rPr>
              <a:t>，</a:t>
            </a:r>
            <a:r>
              <a:rPr lang="zh-CN" baseline="-8000">
                <a:solidFill>
                  <a:srgbClr val="0000FF"/>
                </a:solidFill>
                <a:latin typeface="楷体_GB2312" pitchFamily="1" charset="-122"/>
                <a:ea typeface="楷体_GB2312" pitchFamily="1" charset="-122"/>
                <a:sym typeface="Symbol" pitchFamily="18" charset="2"/>
              </a:rPr>
              <a:t></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sym typeface="Symbol" pitchFamily="18" charset="2"/>
              </a:rPr>
              <a:t>=</a:t>
            </a:r>
            <a:r>
              <a:rPr lang="zh-CN" altLang="zh-CN" baseline="-8000">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sym typeface="Symbol" pitchFamily="18" charset="2"/>
              </a:rPr>
              <a:t>=  </a:t>
            </a:r>
          </a:p>
          <a:p>
            <a:pPr>
              <a:lnSpc>
                <a:spcPct val="110000"/>
              </a:lnSpc>
              <a:buFont typeface="Wingdings" pitchFamily="2" charset="2"/>
              <a:buNone/>
            </a:pPr>
            <a:r>
              <a:rPr lang="zh-CN" altLang="zh-CN">
                <a:solidFill>
                  <a:srgbClr val="0000FF"/>
                </a:solidFill>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所以</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a:t>
            </a:r>
            <a:r>
              <a:rPr lang="zh-CN">
                <a:solidFill>
                  <a:srgbClr val="0000FF"/>
                </a:solidFill>
                <a:latin typeface="楷体_GB2312" pitchFamily="1" charset="-122"/>
                <a:ea typeface="楷体_GB2312" pitchFamily="1" charset="-122"/>
              </a:rPr>
              <a:t>）是幺元；</a:t>
            </a:r>
          </a:p>
          <a:p>
            <a:pPr>
              <a:lnSpc>
                <a:spcPct val="110000"/>
              </a:lnSpc>
              <a:buFont typeface="Wingdings" pitchFamily="2" charset="2"/>
              <a:buNone/>
            </a:pPr>
            <a:r>
              <a:rPr lang="zh-CN" altLang="zh-CN">
                <a:solidFill>
                  <a:srgbClr val="B2B2B2"/>
                </a:solidFill>
                <a:latin typeface="楷体_GB2312" pitchFamily="1" charset="-122"/>
                <a:ea typeface="楷体_GB2312" pitchFamily="1" charset="-122"/>
              </a:rPr>
              <a:t>4</a:t>
            </a:r>
            <a:r>
              <a:rPr lang="zh-CN">
                <a:solidFill>
                  <a:srgbClr val="B2B2B2"/>
                </a:solidFill>
                <a:latin typeface="楷体_GB2312" pitchFamily="1" charset="-122"/>
                <a:ea typeface="楷体_GB2312" pitchFamily="1" charset="-122"/>
              </a:rPr>
              <a:t>）每个置换将</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，而逆置换是将</a:t>
            </a:r>
            <a:r>
              <a:rPr lang="zh-CN" altLang="zh-CN">
                <a:solidFill>
                  <a:srgbClr val="B2B2B2"/>
                </a:solidFill>
                <a:latin typeface="楷体_GB2312" pitchFamily="1" charset="-122"/>
                <a:ea typeface="楷体_GB2312" pitchFamily="1" charset="-122"/>
              </a:rPr>
              <a:t>y</a:t>
            </a:r>
            <a:r>
              <a:rPr lang="zh-CN">
                <a:solidFill>
                  <a:srgbClr val="B2B2B2"/>
                </a:solidFill>
                <a:latin typeface="楷体_GB2312" pitchFamily="1" charset="-122"/>
                <a:ea typeface="楷体_GB2312" pitchFamily="1" charset="-122"/>
              </a:rPr>
              <a:t>变成</a:t>
            </a:r>
            <a:r>
              <a:rPr lang="zh-CN" altLang="zh-CN">
                <a:solidFill>
                  <a:srgbClr val="B2B2B2"/>
                </a:solidFill>
                <a:latin typeface="楷体_GB2312" pitchFamily="1" charset="-122"/>
                <a:ea typeface="楷体_GB2312" pitchFamily="1" charset="-122"/>
              </a:rPr>
              <a:t>x</a:t>
            </a:r>
            <a:r>
              <a:rPr lang="zh-CN">
                <a:solidFill>
                  <a:srgbClr val="B2B2B2"/>
                </a:solidFill>
                <a:latin typeface="楷体_GB2312" pitchFamily="1" charset="-122"/>
                <a:ea typeface="楷体_GB2312" pitchFamily="1" charset="-122"/>
              </a:rPr>
              <a:t>，所以，每个置换都有逆。</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8C7C0F9-44B4-4953-A9EE-39431A3DA3A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DC1CFCF-28DF-4AE8-9400-27CE43449487}" type="slidenum">
              <a:rPr lang="zh-CN" altLang="zh-CN"/>
              <a:pPr/>
              <a:t>104</a:t>
            </a:fld>
            <a:r>
              <a:rPr lang="zh-CN" altLang="zh-CN"/>
              <a:t>/226</a:t>
            </a:r>
          </a:p>
        </p:txBody>
      </p:sp>
      <p:sp>
        <p:nvSpPr>
          <p:cNvPr id="108546"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108547" name="Rectangle 3"/>
          <p:cNvSpPr>
            <a:spLocks noGrp="1" noChangeArrowheads="1"/>
          </p:cNvSpPr>
          <p:nvPr>
            <p:ph type="body" idx="1"/>
          </p:nvPr>
        </p:nvSpPr>
        <p:spPr>
          <a:xfrm>
            <a:off x="1066800" y="1166813"/>
            <a:ext cx="7620000" cy="5241925"/>
          </a:xfrm>
        </p:spPr>
        <p:txBody>
          <a:bodyPr/>
          <a:lstStyle/>
          <a:p>
            <a:pPr>
              <a:lnSpc>
                <a:spcPct val="110000"/>
              </a:lnSpc>
              <a:buFont typeface="Wingdings" pitchFamily="2" charset="2"/>
              <a:buNone/>
            </a:pPr>
            <a:r>
              <a:rPr lang="zh-CN" altLang="zh-CN">
                <a:latin typeface="楷体_GB2312" pitchFamily="1" charset="-122"/>
                <a:ea typeface="楷体_GB2312" pitchFamily="1" charset="-122"/>
              </a:rPr>
              <a:t>      </a:t>
            </a:r>
            <a:r>
              <a:rPr lang="zh-CN">
                <a:latin typeface="楷体_GB2312" pitchFamily="1" charset="-122"/>
                <a:ea typeface="楷体_GB2312" pitchFamily="1" charset="-122"/>
              </a:rPr>
              <a:t>设</a:t>
            </a:r>
            <a:r>
              <a:rPr lang="zh-CN" altLang="zh-CN">
                <a:latin typeface="楷体_GB2312" pitchFamily="1" charset="-122"/>
                <a:ea typeface="楷体_GB2312" pitchFamily="1" charset="-122"/>
              </a:rPr>
              <a:t>n</a:t>
            </a:r>
            <a:r>
              <a:rPr lang="zh-CN">
                <a:latin typeface="楷体_GB2312" pitchFamily="1" charset="-122"/>
                <a:ea typeface="楷体_GB2312" pitchFamily="1" charset="-122"/>
              </a:rPr>
              <a:t>个元素的集合</a:t>
            </a:r>
            <a:r>
              <a:rPr lang="zh-CN" altLang="zh-CN">
                <a:latin typeface="楷体_GB2312" pitchFamily="1" charset="-122"/>
                <a:ea typeface="楷体_GB2312" pitchFamily="1" charset="-122"/>
              </a:rPr>
              <a:t>A</a:t>
            </a:r>
            <a:r>
              <a:rPr lang="zh-CN">
                <a:latin typeface="楷体_GB2312" pitchFamily="1" charset="-122"/>
                <a:ea typeface="楷体_GB2312" pitchFamily="1" charset="-122"/>
              </a:rPr>
              <a:t>上的全体置换构成集合</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，证明</a:t>
            </a:r>
            <a:r>
              <a:rPr lang="zh-CN" altLang="zh-CN">
                <a:latin typeface="楷体_GB2312" pitchFamily="1" charset="-122"/>
                <a:ea typeface="楷体_GB2312" pitchFamily="1" charset="-122"/>
              </a:rPr>
              <a:t>&lt;S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a:t>
            </a:r>
            <a:r>
              <a:rPr lang="zh-CN" baseline="-8000">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&gt;</a:t>
            </a:r>
            <a:r>
              <a:rPr lang="zh-CN">
                <a:latin typeface="楷体_GB2312" pitchFamily="1" charset="-122"/>
                <a:ea typeface="楷体_GB2312" pitchFamily="1" charset="-122"/>
              </a:rPr>
              <a:t>构成群。（</a:t>
            </a:r>
            <a:r>
              <a:rPr lang="zh-CN" altLang="zh-CN">
                <a:latin typeface="楷体_GB2312" pitchFamily="1" charset="-122"/>
                <a:ea typeface="楷体_GB2312" pitchFamily="1" charset="-122"/>
              </a:rPr>
              <a:t>n</a:t>
            </a:r>
            <a:r>
              <a:rPr lang="zh-CN">
                <a:latin typeface="楷体_GB2312" pitchFamily="1" charset="-122"/>
                <a:ea typeface="楷体_GB2312" pitchFamily="1" charset="-122"/>
              </a:rPr>
              <a:t>次对称群）</a:t>
            </a:r>
          </a:p>
          <a:p>
            <a:pPr>
              <a:lnSpc>
                <a:spcPct val="110000"/>
              </a:lnSpc>
              <a:buFont typeface="Wingdings" pitchFamily="2" charset="2"/>
              <a:buNone/>
            </a:pPr>
            <a:r>
              <a:rPr lang="zh-CN">
                <a:solidFill>
                  <a:srgbClr val="FF0000"/>
                </a:solidFill>
                <a:latin typeface="楷体_GB2312" pitchFamily="1" charset="-122"/>
                <a:ea typeface="楷体_GB2312" pitchFamily="1" charset="-122"/>
              </a:rPr>
              <a:t>证明：</a:t>
            </a:r>
            <a:r>
              <a:rPr lang="zh-CN">
                <a:latin typeface="楷体_GB2312" pitchFamily="1" charset="-122"/>
                <a:ea typeface="楷体_GB2312" pitchFamily="1" charset="-122"/>
              </a:rPr>
              <a:t> </a:t>
            </a:r>
            <a:r>
              <a:rPr lang="zh-CN" altLang="zh-CN">
                <a:solidFill>
                  <a:srgbClr val="FF0000"/>
                </a:solidFill>
                <a:latin typeface="楷体_GB2312" pitchFamily="1" charset="-122"/>
                <a:ea typeface="楷体_GB2312" pitchFamily="1" charset="-122"/>
              </a:rPr>
              <a:t>1</a:t>
            </a:r>
            <a:r>
              <a:rPr lang="zh-CN">
                <a:solidFill>
                  <a:srgbClr val="FF0000"/>
                </a:solidFill>
                <a:latin typeface="楷体_GB2312" pitchFamily="1" charset="-122"/>
                <a:ea typeface="楷体_GB2312" pitchFamily="1" charset="-122"/>
              </a:rPr>
              <a:t>）</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中两个置换的复合仍然是</a:t>
            </a:r>
            <a:r>
              <a:rPr lang="zh-CN" altLang="zh-CN">
                <a:latin typeface="楷体_GB2312" pitchFamily="1" charset="-122"/>
                <a:ea typeface="楷体_GB2312" pitchFamily="1" charset="-122"/>
              </a:rPr>
              <a:t>A</a:t>
            </a:r>
            <a:r>
              <a:rPr lang="zh-CN">
                <a:latin typeface="楷体_GB2312" pitchFamily="1" charset="-122"/>
                <a:ea typeface="楷体_GB2312" pitchFamily="1" charset="-122"/>
              </a:rPr>
              <a:t>上的一个置换，所以运算是封闭的；</a:t>
            </a:r>
          </a:p>
          <a:p>
            <a:pPr>
              <a:lnSpc>
                <a:spcPct val="110000"/>
              </a:lnSpc>
              <a:buFont typeface="Wingdings" pitchFamily="2" charset="2"/>
              <a:buNone/>
            </a:pPr>
            <a:r>
              <a:rPr lang="zh-CN" altLang="zh-CN">
                <a:solidFill>
                  <a:srgbClr val="FF0000"/>
                </a:solidFill>
                <a:latin typeface="楷体_GB2312" pitchFamily="1" charset="-122"/>
                <a:ea typeface="楷体_GB2312" pitchFamily="1" charset="-122"/>
              </a:rPr>
              <a:t>2</a:t>
            </a:r>
            <a:r>
              <a:rPr lang="zh-CN">
                <a:solidFill>
                  <a:srgbClr val="FF0000"/>
                </a:solidFill>
                <a:latin typeface="楷体_GB2312" pitchFamily="1" charset="-122"/>
                <a:ea typeface="楷体_GB2312" pitchFamily="1" charset="-122"/>
              </a:rPr>
              <a:t>）</a:t>
            </a:r>
            <a:r>
              <a:rPr lang="zh-CN">
                <a:latin typeface="楷体_GB2312" pitchFamily="1" charset="-122"/>
                <a:ea typeface="楷体_GB2312" pitchFamily="1" charset="-122"/>
              </a:rPr>
              <a:t>由于函数的复合是可结合的，所以置换的复合也是可结合的；</a:t>
            </a:r>
          </a:p>
          <a:p>
            <a:pPr>
              <a:lnSpc>
                <a:spcPct val="110000"/>
              </a:lnSpc>
              <a:buFont typeface="Wingdings" pitchFamily="2" charset="2"/>
              <a:buNone/>
            </a:pPr>
            <a:r>
              <a:rPr lang="zh-CN" altLang="zh-CN">
                <a:solidFill>
                  <a:srgbClr val="FF0000"/>
                </a:solidFill>
                <a:latin typeface="楷体_GB2312" pitchFamily="1" charset="-122"/>
                <a:ea typeface="楷体_GB2312" pitchFamily="1" charset="-122"/>
              </a:rPr>
              <a:t>3</a:t>
            </a:r>
            <a:r>
              <a:rPr lang="zh-CN">
                <a:solidFill>
                  <a:srgbClr val="FF0000"/>
                </a:solidFill>
                <a:latin typeface="楷体_GB2312" pitchFamily="1" charset="-122"/>
                <a:ea typeface="楷体_GB2312" pitchFamily="1" charset="-122"/>
              </a:rPr>
              <a:t>）</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rPr>
              <a:t>中存在幺置换</a:t>
            </a:r>
            <a:r>
              <a:rPr lang="zh-CN" altLang="zh-CN">
                <a:latin typeface="楷体_GB2312" pitchFamily="1" charset="-122"/>
                <a:ea typeface="楷体_GB2312" pitchFamily="1" charset="-122"/>
              </a:rPr>
              <a:t>(</a:t>
            </a:r>
            <a:r>
              <a:rPr lang="zh-CN">
                <a:latin typeface="楷体_GB2312" pitchFamily="1" charset="-122"/>
                <a:ea typeface="楷体_GB2312" pitchFamily="1" charset="-122"/>
              </a:rPr>
              <a:t>单位置换）</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t>
            </a:r>
            <a:r>
              <a:rPr lang="zh-CN">
                <a:latin typeface="楷体_GB2312" pitchFamily="1" charset="-122"/>
                <a:ea typeface="楷体_GB2312" pitchFamily="1" charset="-122"/>
              </a:rPr>
              <a:t>（</a:t>
            </a:r>
            <a:r>
              <a:rPr lang="zh-CN" altLang="zh-CN">
                <a:latin typeface="楷体_GB2312" pitchFamily="1" charset="-122"/>
                <a:ea typeface="楷体_GB2312" pitchFamily="1" charset="-122"/>
              </a:rPr>
              <a:t>1</a:t>
            </a:r>
            <a:r>
              <a:rPr lang="zh-CN">
                <a:latin typeface="楷体_GB2312" pitchFamily="1" charset="-122"/>
                <a:ea typeface="楷体_GB2312" pitchFamily="1" charset="-122"/>
              </a:rPr>
              <a:t>），</a:t>
            </a:r>
          </a:p>
          <a:p>
            <a:pPr>
              <a:lnSpc>
                <a:spcPct val="110000"/>
              </a:lnSpc>
              <a:buFont typeface="Wingdings" pitchFamily="2" charset="2"/>
              <a:buNone/>
            </a:pPr>
            <a:r>
              <a:rPr lang="zh-CN">
                <a:latin typeface="楷体_GB2312" pitchFamily="1" charset="-122"/>
                <a:ea typeface="楷体_GB2312" pitchFamily="1" charset="-122"/>
              </a:rPr>
              <a:t>   使对 </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S</a:t>
            </a:r>
            <a:r>
              <a:rPr lang="zh-CN" altLang="zh-CN" baseline="-25000">
                <a:latin typeface="楷体_GB2312" pitchFamily="1" charset="-122"/>
                <a:ea typeface="楷体_GB2312" pitchFamily="1" charset="-122"/>
              </a:rPr>
              <a:t>n</a:t>
            </a:r>
            <a:r>
              <a:rPr lang="zh-CN">
                <a:latin typeface="楷体_GB2312" pitchFamily="1" charset="-122"/>
                <a:ea typeface="楷体_GB2312" pitchFamily="1" charset="-122"/>
                <a:sym typeface="Symbol" pitchFamily="18" charset="2"/>
              </a:rPr>
              <a:t>，</a:t>
            </a:r>
            <a:r>
              <a:rPr lang="zh-CN" baseline="-8000">
                <a:latin typeface="楷体_GB2312" pitchFamily="1" charset="-122"/>
                <a:ea typeface="楷体_GB2312" pitchFamily="1" charset="-122"/>
                <a:sym typeface="Symbol" pitchFamily="18" charset="2"/>
              </a:rPr>
              <a:t></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sym typeface="Symbol" pitchFamily="18" charset="2"/>
              </a:rPr>
              <a:t>=</a:t>
            </a:r>
            <a:r>
              <a:rPr lang="zh-CN" altLang="zh-CN" baseline="-8000">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sym typeface="Symbol" pitchFamily="18" charset="2"/>
              </a:rPr>
              <a:t>=  </a:t>
            </a:r>
          </a:p>
          <a:p>
            <a:pPr>
              <a:lnSpc>
                <a:spcPct val="110000"/>
              </a:lnSpc>
              <a:buFont typeface="Wingdings" pitchFamily="2" charset="2"/>
              <a:buNone/>
            </a:pPr>
            <a:r>
              <a:rPr lang="zh-CN" altLang="zh-CN">
                <a:latin typeface="楷体_GB2312" pitchFamily="1" charset="-122"/>
                <a:ea typeface="楷体_GB2312" pitchFamily="1" charset="-122"/>
              </a:rPr>
              <a:t>   </a:t>
            </a:r>
            <a:r>
              <a:rPr lang="zh-CN">
                <a:latin typeface="楷体_GB2312" pitchFamily="1" charset="-122"/>
                <a:ea typeface="楷体_GB2312" pitchFamily="1" charset="-122"/>
              </a:rPr>
              <a:t>所以</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t>
            </a:r>
            <a:r>
              <a:rPr lang="zh-CN">
                <a:latin typeface="楷体_GB2312" pitchFamily="1" charset="-122"/>
                <a:ea typeface="楷体_GB2312" pitchFamily="1" charset="-122"/>
              </a:rPr>
              <a:t>（</a:t>
            </a:r>
            <a:r>
              <a:rPr lang="zh-CN" altLang="zh-CN">
                <a:latin typeface="楷体_GB2312" pitchFamily="1" charset="-122"/>
                <a:ea typeface="楷体_GB2312" pitchFamily="1" charset="-122"/>
              </a:rPr>
              <a:t>1</a:t>
            </a:r>
            <a:r>
              <a:rPr lang="zh-CN">
                <a:latin typeface="楷体_GB2312" pitchFamily="1" charset="-122"/>
                <a:ea typeface="楷体_GB2312" pitchFamily="1" charset="-122"/>
              </a:rPr>
              <a:t>）是幺元；</a:t>
            </a:r>
          </a:p>
          <a:p>
            <a:pPr>
              <a:lnSpc>
                <a:spcPct val="110000"/>
              </a:lnSpc>
              <a:buFont typeface="Wingdings" pitchFamily="2" charset="2"/>
              <a:buNone/>
            </a:pPr>
            <a:r>
              <a:rPr lang="zh-CN" altLang="zh-CN">
                <a:solidFill>
                  <a:srgbClr val="FF0000"/>
                </a:solidFill>
                <a:latin typeface="楷体_GB2312" pitchFamily="1" charset="-122"/>
                <a:ea typeface="楷体_GB2312" pitchFamily="1" charset="-122"/>
              </a:rPr>
              <a:t>4</a:t>
            </a:r>
            <a:r>
              <a:rPr lang="zh-CN">
                <a:solidFill>
                  <a:srgbClr val="FF0000"/>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rPr>
              <a:t>每个置换将</a:t>
            </a:r>
            <a:r>
              <a:rPr lang="zh-CN" altLang="zh-CN">
                <a:solidFill>
                  <a:srgbClr val="0000FF"/>
                </a:solidFill>
                <a:latin typeface="楷体_GB2312" pitchFamily="1" charset="-122"/>
                <a:ea typeface="楷体_GB2312" pitchFamily="1" charset="-122"/>
              </a:rPr>
              <a:t>x</a:t>
            </a:r>
            <a:r>
              <a:rPr lang="zh-CN">
                <a:solidFill>
                  <a:srgbClr val="0000FF"/>
                </a:solidFill>
                <a:latin typeface="楷体_GB2312" pitchFamily="1" charset="-122"/>
                <a:ea typeface="楷体_GB2312" pitchFamily="1" charset="-122"/>
              </a:rPr>
              <a:t>变成</a:t>
            </a:r>
            <a:r>
              <a:rPr lang="zh-CN" altLang="zh-CN">
                <a:solidFill>
                  <a:srgbClr val="0000FF"/>
                </a:solidFill>
                <a:latin typeface="楷体_GB2312" pitchFamily="1" charset="-122"/>
                <a:ea typeface="楷体_GB2312" pitchFamily="1" charset="-122"/>
              </a:rPr>
              <a:t>y</a:t>
            </a:r>
            <a:r>
              <a:rPr lang="zh-CN">
                <a:solidFill>
                  <a:srgbClr val="0000FF"/>
                </a:solidFill>
                <a:latin typeface="楷体_GB2312" pitchFamily="1" charset="-122"/>
                <a:ea typeface="楷体_GB2312" pitchFamily="1" charset="-122"/>
              </a:rPr>
              <a:t>，而逆置换是将</a:t>
            </a:r>
            <a:r>
              <a:rPr lang="zh-CN" altLang="zh-CN">
                <a:solidFill>
                  <a:srgbClr val="0000FF"/>
                </a:solidFill>
                <a:latin typeface="楷体_GB2312" pitchFamily="1" charset="-122"/>
                <a:ea typeface="楷体_GB2312" pitchFamily="1" charset="-122"/>
              </a:rPr>
              <a:t>y</a:t>
            </a:r>
            <a:r>
              <a:rPr lang="zh-CN">
                <a:solidFill>
                  <a:srgbClr val="0000FF"/>
                </a:solidFill>
                <a:latin typeface="楷体_GB2312" pitchFamily="1" charset="-122"/>
                <a:ea typeface="楷体_GB2312" pitchFamily="1" charset="-122"/>
              </a:rPr>
              <a:t>变成</a:t>
            </a:r>
            <a:r>
              <a:rPr lang="zh-CN" altLang="zh-CN">
                <a:solidFill>
                  <a:srgbClr val="0000FF"/>
                </a:solidFill>
                <a:latin typeface="楷体_GB2312" pitchFamily="1" charset="-122"/>
                <a:ea typeface="楷体_GB2312" pitchFamily="1" charset="-122"/>
              </a:rPr>
              <a:t>x</a:t>
            </a:r>
            <a:r>
              <a:rPr lang="zh-CN">
                <a:solidFill>
                  <a:srgbClr val="0000FF"/>
                </a:solidFill>
                <a:latin typeface="楷体_GB2312" pitchFamily="1" charset="-122"/>
                <a:ea typeface="楷体_GB2312" pitchFamily="1" charset="-122"/>
              </a:rPr>
              <a:t>，所以，每个置换都有逆。</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C8C2E16-699F-4F17-A08A-9512B650CC5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D534417-471D-45EA-8E6A-79C877781039}" type="slidenum">
              <a:rPr lang="zh-CN" altLang="zh-CN"/>
              <a:pPr/>
              <a:t>105</a:t>
            </a:fld>
            <a:r>
              <a:rPr lang="zh-CN" altLang="zh-CN"/>
              <a:t>/226</a:t>
            </a:r>
          </a:p>
        </p:txBody>
      </p:sp>
      <p:sp>
        <p:nvSpPr>
          <p:cNvPr id="109570" name="Rectangle 2"/>
          <p:cNvSpPr>
            <a:spLocks noGrp="1" noChangeArrowheads="1"/>
          </p:cNvSpPr>
          <p:nvPr>
            <p:ph type="title"/>
          </p:nvPr>
        </p:nvSpPr>
        <p:spPr/>
        <p:txBody>
          <a:bodyPr/>
          <a:lstStyle/>
          <a:p>
            <a:r>
              <a:rPr lang="zh-CN"/>
              <a:t>习题</a:t>
            </a:r>
          </a:p>
        </p:txBody>
      </p:sp>
      <p:sp>
        <p:nvSpPr>
          <p:cNvPr id="109571" name="Rectangle 3"/>
          <p:cNvSpPr>
            <a:spLocks noGrp="1" noChangeArrowheads="1"/>
          </p:cNvSpPr>
          <p:nvPr>
            <p:ph type="body" idx="1"/>
          </p:nvPr>
        </p:nvSpPr>
        <p:spPr>
          <a:xfrm>
            <a:off x="971550" y="2133600"/>
            <a:ext cx="7620000" cy="663634"/>
          </a:xfrm>
        </p:spPr>
        <p:txBody>
          <a:bodyPr/>
          <a:lstStyle/>
          <a:p>
            <a:pPr>
              <a:buClr>
                <a:srgbClr val="FF00FF"/>
              </a:buClr>
              <a:buSzPct val="75000"/>
              <a:buFont typeface="Wingdings" pitchFamily="2" charset="2"/>
              <a:buChar char="n"/>
            </a:pPr>
            <a:r>
              <a:rPr lang="zh-CN" altLang="zh-CN" sz="3200" dirty="0" smtClean="0">
                <a:solidFill>
                  <a:srgbClr val="0000FF"/>
                </a:solidFill>
              </a:rPr>
              <a:t>P</a:t>
            </a:r>
            <a:r>
              <a:rPr lang="en-US" altLang="zh-CN" sz="3200" baseline="-25000" dirty="0" smtClean="0">
                <a:solidFill>
                  <a:srgbClr val="0000FF"/>
                </a:solidFill>
              </a:rPr>
              <a:t>193</a:t>
            </a:r>
            <a:r>
              <a:rPr lang="zh-CN" altLang="zh-CN" sz="3200" baseline="-25000" dirty="0" smtClean="0">
                <a:solidFill>
                  <a:srgbClr val="0000FF"/>
                </a:solidFill>
              </a:rPr>
              <a:t>  </a:t>
            </a:r>
            <a:r>
              <a:rPr lang="zh-CN" altLang="zh-CN" sz="3200" dirty="0">
                <a:solidFill>
                  <a:srgbClr val="FF00FF"/>
                </a:solidFill>
              </a:rPr>
              <a:t>10</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63F694-3F64-4D98-A438-549D4DA3FA9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D5A777B-A964-4C92-97A4-2804A9412E39}" type="slidenum">
              <a:rPr lang="zh-CN" altLang="zh-CN"/>
              <a:pPr/>
              <a:t>106</a:t>
            </a:fld>
            <a:r>
              <a:rPr lang="zh-CN" altLang="zh-CN"/>
              <a:t>/226</a:t>
            </a:r>
          </a:p>
        </p:txBody>
      </p:sp>
      <p:sp>
        <p:nvSpPr>
          <p:cNvPr id="110594" name="Rectangle 2"/>
          <p:cNvSpPr>
            <a:spLocks noGrp="1" noChangeArrowheads="1"/>
          </p:cNvSpPr>
          <p:nvPr>
            <p:ph type="title"/>
          </p:nvPr>
        </p:nvSpPr>
        <p:spPr/>
        <p:txBody>
          <a:bodyPr/>
          <a:lstStyle/>
          <a:p>
            <a:endParaRPr lang="zh-CN" altLang="zh-CN"/>
          </a:p>
        </p:txBody>
      </p:sp>
      <p:sp>
        <p:nvSpPr>
          <p:cNvPr id="110595" name="Rectangle 3"/>
          <p:cNvSpPr>
            <a:spLocks noGrp="1" noChangeArrowheads="1"/>
          </p:cNvSpPr>
          <p:nvPr>
            <p:ph type="body" idx="1"/>
          </p:nvPr>
        </p:nvSpPr>
        <p:spPr>
          <a:xfrm>
            <a:off x="1116013" y="2852738"/>
            <a:ext cx="7620000" cy="585787"/>
          </a:xfrm>
        </p:spPr>
        <p:txBody>
          <a:bodyPr/>
          <a:lstStyle/>
          <a:p>
            <a:pPr algn="ctr">
              <a:buFont typeface="Wingdings" pitchFamily="2" charset="2"/>
              <a:buNone/>
            </a:pPr>
            <a:r>
              <a:rPr lang="zh-CN" altLang="zh-CN">
                <a:solidFill>
                  <a:srgbClr val="FF0000"/>
                </a:solidFill>
              </a:rPr>
              <a:t>15.3 </a:t>
            </a:r>
            <a:r>
              <a:rPr lang="zh-CN">
                <a:solidFill>
                  <a:srgbClr val="FF0000"/>
                </a:solidFill>
              </a:rPr>
              <a:t>交换群和循环群</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E807B33-D4E0-4F94-AFBB-23EDC275FD1F}"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292EB031-249E-4E33-8930-DEEAF7E1A397}" type="slidenum">
              <a:rPr lang="zh-CN" altLang="zh-CN"/>
              <a:pPr/>
              <a:t>107</a:t>
            </a:fld>
            <a:r>
              <a:rPr lang="zh-CN" altLang="zh-CN"/>
              <a:t>/226</a:t>
            </a:r>
          </a:p>
        </p:txBody>
      </p:sp>
      <p:sp>
        <p:nvSpPr>
          <p:cNvPr id="111618" name="Rectangle 2"/>
          <p:cNvSpPr>
            <a:spLocks noGrp="1" noChangeArrowheads="1"/>
          </p:cNvSpPr>
          <p:nvPr>
            <p:ph type="title"/>
          </p:nvPr>
        </p:nvSpPr>
        <p:spPr/>
        <p:txBody>
          <a:bodyPr/>
          <a:lstStyle/>
          <a:p>
            <a:r>
              <a:rPr lang="zh-CN" sz="3600">
                <a:latin typeface="黑体" pitchFamily="49" charset="-122"/>
                <a:ea typeface="黑体" pitchFamily="49" charset="-122"/>
              </a:rPr>
              <a:t>交换群</a:t>
            </a:r>
          </a:p>
        </p:txBody>
      </p:sp>
      <p:sp>
        <p:nvSpPr>
          <p:cNvPr id="111619" name="Rectangle 3"/>
          <p:cNvSpPr>
            <a:spLocks noChangeArrowheads="1"/>
          </p:cNvSpPr>
          <p:nvPr/>
        </p:nvSpPr>
        <p:spPr bwMode="auto">
          <a:xfrm>
            <a:off x="1042988" y="1125538"/>
            <a:ext cx="78486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40000"/>
              </a:lnSpc>
              <a:buClr>
                <a:srgbClr val="00FF00"/>
              </a:buClr>
              <a:buFont typeface="Wingdings" pitchFamily="2" charset="2"/>
              <a:buNone/>
            </a:pPr>
            <a:endParaRPr lang="zh-CN" altLang="zh-CN" sz="2800" b="1">
              <a:solidFill>
                <a:srgbClr val="FF3399"/>
              </a:solidFill>
              <a:latin typeface="黑体" pitchFamily="49" charset="-122"/>
              <a:ea typeface="黑体" pitchFamily="49" charset="-122"/>
            </a:endParaRPr>
          </a:p>
        </p:txBody>
      </p:sp>
      <p:sp>
        <p:nvSpPr>
          <p:cNvPr id="111620" name="Rectangle 4"/>
          <p:cNvSpPr>
            <a:spLocks noChangeArrowheads="1"/>
          </p:cNvSpPr>
          <p:nvPr/>
        </p:nvSpPr>
        <p:spPr bwMode="auto">
          <a:xfrm>
            <a:off x="1116013" y="1125538"/>
            <a:ext cx="76327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定义</a:t>
            </a:r>
            <a:r>
              <a:rPr lang="zh-CN" b="1">
                <a:solidFill>
                  <a:srgbClr val="CC00CC"/>
                </a:solidFill>
                <a:latin typeface="楷体_GB2312" pitchFamily="1" charset="-122"/>
                <a:ea typeface="楷体_GB2312" pitchFamily="1" charset="-122"/>
              </a:rPr>
              <a:t>15.3</a:t>
            </a:r>
            <a:r>
              <a:rPr lang="zh-CN" b="1">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若群&lt;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中的运算</a:t>
            </a:r>
            <a:r>
              <a:rPr lang="en-US" b="1">
                <a:solidFill>
                  <a:srgbClr val="0000FF"/>
                </a:solidFill>
                <a:latin typeface="Times New Roman"/>
                <a:ea typeface="楷体_GB2312" pitchFamily="1" charset="-122"/>
              </a:rPr>
              <a:t>“</a:t>
            </a:r>
            <a:r>
              <a:rPr lang="en-US" b="1">
                <a:solidFill>
                  <a:srgbClr val="0000FF"/>
                </a:solidFill>
                <a:latin typeface="楷体_GB2312" pitchFamily="1" charset="-122"/>
                <a:ea typeface="楷体_GB2312" pitchFamily="1" charset="-122"/>
              </a:rPr>
              <a:t>*</a:t>
            </a:r>
            <a:r>
              <a:rPr lang="en-US"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满足交换律</a:t>
            </a:r>
            <a:r>
              <a:rPr lang="en-US" b="1">
                <a:solidFill>
                  <a:srgbClr val="0000FF"/>
                </a:solidFill>
                <a:latin typeface="楷体_GB2312" pitchFamily="1" charset="-122"/>
                <a:ea typeface="楷体_GB2312" pitchFamily="1" charset="-122"/>
              </a:rPr>
              <a:t>，则称该群&lt;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是一个</a:t>
            </a:r>
            <a:r>
              <a:rPr lang="en-US" b="1">
                <a:solidFill>
                  <a:srgbClr val="FF00FF"/>
                </a:solidFill>
                <a:latin typeface="楷体_GB2312" pitchFamily="1" charset="-122"/>
                <a:ea typeface="楷体_GB2312" pitchFamily="1" charset="-122"/>
              </a:rPr>
              <a:t>交换群</a:t>
            </a:r>
            <a:r>
              <a:rPr lang="zh-CN" b="1">
                <a:solidFill>
                  <a:srgbClr val="0000FF"/>
                </a:solidFill>
                <a:latin typeface="楷体_GB2312" pitchFamily="1" charset="-122"/>
                <a:ea typeface="楷体_GB2312" pitchFamily="1" charset="-122"/>
              </a:rPr>
              <a:t>（或</a:t>
            </a:r>
            <a:r>
              <a:rPr lang="en-US" b="1">
                <a:solidFill>
                  <a:srgbClr val="FF00FF"/>
                </a:solidFill>
                <a:latin typeface="楷体_GB2312" pitchFamily="1" charset="-122"/>
                <a:ea typeface="楷体_GB2312" pitchFamily="1" charset="-122"/>
              </a:rPr>
              <a:t>阿贝尔(Abel)群</a:t>
            </a:r>
            <a:r>
              <a:rPr lang="zh-CN" b="1">
                <a:solidFill>
                  <a:srgbClr val="0000FF"/>
                </a:solidFill>
                <a:latin typeface="楷体_GB2312" pitchFamily="1" charset="-122"/>
                <a:ea typeface="楷体_GB2312" pitchFamily="1" charset="-122"/>
              </a:rPr>
              <a:t>）。</a:t>
            </a:r>
          </a:p>
          <a:p>
            <a:pPr marL="342900" indent="-342900" algn="just">
              <a:lnSpc>
                <a:spcPct val="140000"/>
              </a:lnSpc>
              <a:buClr>
                <a:srgbClr val="B2B2B2"/>
              </a:buClr>
              <a:buFont typeface="Wingdings" pitchFamily="2" charset="2"/>
              <a:buChar char="n"/>
            </a:pPr>
            <a:r>
              <a:rPr lang="en-US" b="1">
                <a:solidFill>
                  <a:srgbClr val="B2B2B2"/>
                </a:solidFill>
                <a:latin typeface="楷体_GB2312" pitchFamily="1" charset="-122"/>
                <a:ea typeface="楷体_GB2312" pitchFamily="1" charset="-122"/>
              </a:rPr>
              <a:t>例</a:t>
            </a:r>
            <a:r>
              <a:rPr lang="zh-CN" b="1">
                <a:solidFill>
                  <a:srgbClr val="B2B2B2"/>
                </a:solidFill>
                <a:latin typeface="楷体_GB2312" pitchFamily="1" charset="-122"/>
                <a:ea typeface="楷体_GB2312" pitchFamily="1" charset="-122"/>
              </a:rPr>
              <a:t> 整数加</a:t>
            </a:r>
            <a:r>
              <a:rPr lang="en-US" b="1">
                <a:solidFill>
                  <a:srgbClr val="B2B2B2"/>
                </a:solidFill>
                <a:latin typeface="楷体_GB2312" pitchFamily="1" charset="-122"/>
                <a:ea typeface="楷体_GB2312" pitchFamily="1" charset="-122"/>
              </a:rPr>
              <a:t>群&lt;</a:t>
            </a:r>
            <a:r>
              <a:rPr lang="zh-CN" b="1">
                <a:solidFill>
                  <a:srgbClr val="B2B2B2"/>
                </a:solidFill>
                <a:latin typeface="楷体_GB2312" pitchFamily="1" charset="-122"/>
                <a:ea typeface="楷体_GB2312" pitchFamily="1" charset="-122"/>
              </a:rPr>
              <a:t>Z，+&gt;，实数加群&lt;R，+&gt;，有理数加群&lt;Q，+&gt;，剩余类乘群&lt;Z</a:t>
            </a:r>
            <a:r>
              <a:rPr lang="zh-CN" b="1" baseline="-25000">
                <a:solidFill>
                  <a:srgbClr val="B2B2B2"/>
                </a:solidFill>
                <a:latin typeface="楷体_GB2312" pitchFamily="1" charset="-122"/>
                <a:ea typeface="楷体_GB2312" pitchFamily="1" charset="-122"/>
              </a:rPr>
              <a:t>17</a:t>
            </a:r>
            <a:r>
              <a:rPr lang="zh-CN" b="1">
                <a:solidFill>
                  <a:srgbClr val="B2B2B2"/>
                </a:solidFill>
                <a:latin typeface="楷体_GB2312" pitchFamily="1" charset="-122"/>
                <a:ea typeface="楷体_GB2312" pitchFamily="1" charset="-122"/>
              </a:rPr>
              <a:t>-{[0]}，</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&gt;、实数乘群&lt;R-{0}，</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&gt; </a:t>
            </a:r>
            <a:r>
              <a:rPr lang="en-US" b="1">
                <a:solidFill>
                  <a:srgbClr val="B2B2B2"/>
                </a:solidFill>
                <a:latin typeface="楷体_GB2312" pitchFamily="1" charset="-122"/>
                <a:ea typeface="楷体_GB2312" pitchFamily="1" charset="-122"/>
              </a:rPr>
              <a:t>都是交换群。</a:t>
            </a:r>
            <a:endParaRPr lang="zh-CN" b="1">
              <a:solidFill>
                <a:srgbClr val="B2B2B2"/>
              </a:solidFill>
              <a:latin typeface="楷体_GB2312" pitchFamily="1" charset="-122"/>
              <a:ea typeface="楷体_GB2312" pitchFamily="1" charset="-122"/>
            </a:endParaRPr>
          </a:p>
          <a:p>
            <a:pPr marL="342900" indent="-342900" algn="just">
              <a:lnSpc>
                <a:spcPct val="140000"/>
              </a:lnSpc>
              <a:buClr>
                <a:srgbClr val="B2B2B2"/>
              </a:buClr>
              <a:buFont typeface="Wingdings" pitchFamily="2" charset="2"/>
              <a:buChar char="n"/>
            </a:pPr>
            <a:r>
              <a:rPr lang="zh-CN" b="1">
                <a:solidFill>
                  <a:srgbClr val="B2B2B2"/>
                </a:solidFill>
                <a:latin typeface="楷体_GB2312" pitchFamily="1" charset="-122"/>
                <a:ea typeface="楷体_GB2312" pitchFamily="1" charset="-122"/>
              </a:rPr>
              <a:t>     而n阶非奇异矩阵乘群&lt;M</a:t>
            </a:r>
            <a:r>
              <a:rPr lang="zh-CN" b="1" baseline="-25000">
                <a:solidFill>
                  <a:srgbClr val="B2B2B2"/>
                </a:solidFill>
                <a:latin typeface="楷体_GB2312" pitchFamily="1" charset="-122"/>
                <a:ea typeface="楷体_GB2312" pitchFamily="1" charset="-122"/>
              </a:rPr>
              <a:t>n</a:t>
            </a:r>
            <a:r>
              <a:rPr lang="zh-CN" b="1">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&gt;、n阶置换群&lt;S</a:t>
            </a:r>
            <a:r>
              <a:rPr lang="zh-CN" b="1" baseline="-25000">
                <a:solidFill>
                  <a:srgbClr val="B2B2B2"/>
                </a:solidFill>
                <a:latin typeface="楷体_GB2312" pitchFamily="1" charset="-122"/>
                <a:ea typeface="楷体_GB2312" pitchFamily="1" charset="-122"/>
              </a:rPr>
              <a:t>n</a:t>
            </a:r>
            <a:r>
              <a:rPr lang="zh-CN" b="1">
                <a:solidFill>
                  <a:srgbClr val="B2B2B2"/>
                </a:solidFill>
                <a:latin typeface="楷体_GB2312" pitchFamily="1" charset="-122"/>
                <a:ea typeface="楷体_GB2312" pitchFamily="1" charset="-122"/>
              </a:rPr>
              <a:t>，</a:t>
            </a:r>
            <a:r>
              <a:rPr lang="zh-CN" b="1" baseline="-10000">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&gt;等不是交换群。</a:t>
            </a:r>
          </a:p>
          <a:p>
            <a:pPr marL="342900" indent="-342900" algn="just">
              <a:lnSpc>
                <a:spcPct val="140000"/>
              </a:lnSpc>
              <a:buClr>
                <a:srgbClr val="B2B2B2"/>
              </a:buClr>
              <a:buFont typeface="Wingdings" pitchFamily="2" charset="2"/>
              <a:buChar char="n"/>
            </a:pP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可换性</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是代数运算的一个重要性质。习惯上都把数的加法运算作为可换性的代表，因而交换群又常被称为加群。</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FCFC2CD-BF05-4621-8C0F-A39F2DEFEE7A}"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E5E7C790-61F3-45CB-BB6C-D2D365AE15F3}" type="slidenum">
              <a:rPr lang="zh-CN" altLang="zh-CN"/>
              <a:pPr/>
              <a:t>108</a:t>
            </a:fld>
            <a:r>
              <a:rPr lang="zh-CN" altLang="zh-CN"/>
              <a:t>/226</a:t>
            </a:r>
          </a:p>
        </p:txBody>
      </p:sp>
      <p:sp>
        <p:nvSpPr>
          <p:cNvPr id="112642" name="Rectangle 2"/>
          <p:cNvSpPr>
            <a:spLocks noGrp="1" noChangeArrowheads="1"/>
          </p:cNvSpPr>
          <p:nvPr>
            <p:ph type="title"/>
          </p:nvPr>
        </p:nvSpPr>
        <p:spPr/>
        <p:txBody>
          <a:bodyPr/>
          <a:lstStyle/>
          <a:p>
            <a:r>
              <a:rPr lang="zh-CN" sz="3600">
                <a:latin typeface="黑体" pitchFamily="49" charset="-122"/>
                <a:ea typeface="黑体" pitchFamily="49" charset="-122"/>
              </a:rPr>
              <a:t>交换群</a:t>
            </a:r>
          </a:p>
        </p:txBody>
      </p:sp>
      <p:sp>
        <p:nvSpPr>
          <p:cNvPr id="112643" name="Rectangle 3"/>
          <p:cNvSpPr>
            <a:spLocks noChangeArrowheads="1"/>
          </p:cNvSpPr>
          <p:nvPr/>
        </p:nvSpPr>
        <p:spPr bwMode="auto">
          <a:xfrm>
            <a:off x="1042988" y="1125538"/>
            <a:ext cx="78486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40000"/>
              </a:lnSpc>
              <a:buClr>
                <a:srgbClr val="00FF00"/>
              </a:buClr>
              <a:buFont typeface="Wingdings" pitchFamily="2" charset="2"/>
              <a:buNone/>
            </a:pPr>
            <a:endParaRPr lang="zh-CN" altLang="zh-CN" sz="2800" b="1">
              <a:solidFill>
                <a:srgbClr val="FF3399"/>
              </a:solidFill>
              <a:latin typeface="黑体" pitchFamily="49" charset="-122"/>
              <a:ea typeface="黑体" pitchFamily="49" charset="-122"/>
            </a:endParaRPr>
          </a:p>
        </p:txBody>
      </p:sp>
      <p:sp>
        <p:nvSpPr>
          <p:cNvPr id="112644" name="Rectangle 4"/>
          <p:cNvSpPr>
            <a:spLocks noChangeArrowheads="1"/>
          </p:cNvSpPr>
          <p:nvPr/>
        </p:nvSpPr>
        <p:spPr bwMode="auto">
          <a:xfrm>
            <a:off x="1116013" y="1125538"/>
            <a:ext cx="76327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en-US" b="1" dirty="0" err="1">
                <a:solidFill>
                  <a:srgbClr val="CC00CC"/>
                </a:solidFill>
                <a:latin typeface="楷体_GB2312" pitchFamily="1" charset="-122"/>
                <a:ea typeface="楷体_GB2312" pitchFamily="1" charset="-122"/>
              </a:rPr>
              <a:t>定义</a:t>
            </a:r>
            <a:r>
              <a:rPr lang="zh-CN" b="1" dirty="0">
                <a:solidFill>
                  <a:srgbClr val="CC00CC"/>
                </a:solidFill>
                <a:latin typeface="楷体_GB2312" pitchFamily="1" charset="-122"/>
                <a:ea typeface="楷体_GB2312" pitchFamily="1" charset="-122"/>
              </a:rPr>
              <a:t>15.3</a:t>
            </a:r>
            <a:r>
              <a:rPr lang="zh-CN" b="1" dirty="0">
                <a:latin typeface="楷体_GB2312" pitchFamily="1" charset="-122"/>
                <a:ea typeface="楷体_GB2312" pitchFamily="1" charset="-122"/>
              </a:rPr>
              <a:t>　</a:t>
            </a:r>
            <a:r>
              <a:rPr lang="en-US" b="1" dirty="0" err="1">
                <a:latin typeface="楷体_GB2312" pitchFamily="1" charset="-122"/>
                <a:ea typeface="楷体_GB2312" pitchFamily="1" charset="-122"/>
              </a:rPr>
              <a:t>若群</a:t>
            </a:r>
            <a:r>
              <a:rPr lang="en-US" b="1" dirty="0">
                <a:latin typeface="楷体_GB2312" pitchFamily="1" charset="-122"/>
                <a:ea typeface="楷体_GB2312" pitchFamily="1" charset="-122"/>
              </a:rPr>
              <a:t>&lt;</a:t>
            </a:r>
            <a:r>
              <a:rPr lang="zh-CN" b="1" dirty="0">
                <a:latin typeface="楷体_GB2312" pitchFamily="1" charset="-122"/>
                <a:ea typeface="楷体_GB2312" pitchFamily="1" charset="-122"/>
              </a:rPr>
              <a:t>G，*&gt;</a:t>
            </a:r>
            <a:r>
              <a:rPr lang="en-US" b="1" dirty="0" err="1">
                <a:latin typeface="楷体_GB2312" pitchFamily="1" charset="-122"/>
                <a:ea typeface="楷体_GB2312" pitchFamily="1" charset="-122"/>
              </a:rPr>
              <a:t>中的运算</a:t>
            </a:r>
            <a:r>
              <a:rPr lang="en-US" b="1" dirty="0">
                <a:latin typeface="Times New Roman"/>
                <a:ea typeface="楷体_GB2312" pitchFamily="1" charset="-122"/>
              </a:rPr>
              <a:t>“</a:t>
            </a:r>
            <a:r>
              <a:rPr lang="en-US" b="1" dirty="0">
                <a:latin typeface="楷体_GB2312" pitchFamily="1" charset="-122"/>
                <a:ea typeface="楷体_GB2312" pitchFamily="1" charset="-122"/>
              </a:rPr>
              <a:t>*</a:t>
            </a:r>
            <a:r>
              <a:rPr lang="en-US" b="1" dirty="0">
                <a:latin typeface="Times New Roman"/>
                <a:ea typeface="楷体_GB2312" pitchFamily="1" charset="-122"/>
              </a:rPr>
              <a:t>”</a:t>
            </a:r>
            <a:r>
              <a:rPr lang="zh-CN" b="1" dirty="0">
                <a:latin typeface="楷体_GB2312" pitchFamily="1" charset="-122"/>
                <a:ea typeface="楷体_GB2312" pitchFamily="1" charset="-122"/>
              </a:rPr>
              <a:t>满足交换律</a:t>
            </a:r>
            <a:r>
              <a:rPr lang="en-US" b="1" dirty="0">
                <a:latin typeface="楷体_GB2312" pitchFamily="1" charset="-122"/>
                <a:ea typeface="楷体_GB2312" pitchFamily="1" charset="-122"/>
              </a:rPr>
              <a:t>，</a:t>
            </a:r>
            <a:r>
              <a:rPr lang="en-US" b="1" dirty="0" err="1">
                <a:latin typeface="楷体_GB2312" pitchFamily="1" charset="-122"/>
                <a:ea typeface="楷体_GB2312" pitchFamily="1" charset="-122"/>
              </a:rPr>
              <a:t>则称该群</a:t>
            </a:r>
            <a:r>
              <a:rPr lang="en-US" b="1" dirty="0">
                <a:latin typeface="楷体_GB2312" pitchFamily="1" charset="-122"/>
                <a:ea typeface="楷体_GB2312" pitchFamily="1" charset="-122"/>
              </a:rPr>
              <a:t>&lt;</a:t>
            </a:r>
            <a:r>
              <a:rPr lang="zh-CN" b="1" dirty="0">
                <a:latin typeface="楷体_GB2312" pitchFamily="1" charset="-122"/>
                <a:ea typeface="楷体_GB2312" pitchFamily="1" charset="-122"/>
              </a:rPr>
              <a:t>G，*&gt;</a:t>
            </a:r>
            <a:r>
              <a:rPr lang="en-US" b="1" dirty="0" err="1">
                <a:latin typeface="楷体_GB2312" pitchFamily="1" charset="-122"/>
                <a:ea typeface="楷体_GB2312" pitchFamily="1" charset="-122"/>
              </a:rPr>
              <a:t>是一个交换群</a:t>
            </a:r>
            <a:r>
              <a:rPr lang="zh-CN" b="1" dirty="0">
                <a:latin typeface="楷体_GB2312" pitchFamily="1" charset="-122"/>
                <a:ea typeface="楷体_GB2312" pitchFamily="1" charset="-122"/>
              </a:rPr>
              <a:t>（或</a:t>
            </a:r>
            <a:r>
              <a:rPr lang="en-US" b="1" dirty="0" err="1">
                <a:latin typeface="楷体_GB2312" pitchFamily="1" charset="-122"/>
                <a:ea typeface="楷体_GB2312" pitchFamily="1" charset="-122"/>
              </a:rPr>
              <a:t>阿贝尔</a:t>
            </a:r>
            <a:r>
              <a:rPr lang="en-US" b="1" dirty="0">
                <a:latin typeface="楷体_GB2312" pitchFamily="1" charset="-122"/>
                <a:ea typeface="楷体_GB2312" pitchFamily="1" charset="-122"/>
              </a:rPr>
              <a:t>(Abel)群</a:t>
            </a:r>
            <a:r>
              <a:rPr lang="zh-CN" b="1" dirty="0">
                <a:latin typeface="楷体_GB2312" pitchFamily="1" charset="-122"/>
                <a:ea typeface="楷体_GB2312" pitchFamily="1" charset="-122"/>
              </a:rPr>
              <a:t>）。</a:t>
            </a:r>
          </a:p>
          <a:p>
            <a:pPr marL="342900" indent="-342900" algn="just">
              <a:lnSpc>
                <a:spcPct val="140000"/>
              </a:lnSpc>
              <a:buClr>
                <a:srgbClr val="FF0000"/>
              </a:buClr>
              <a:buFont typeface="Wingdings" pitchFamily="2" charset="2"/>
              <a:buChar char="n"/>
            </a:pPr>
            <a:r>
              <a:rPr lang="en-US" b="1" dirty="0">
                <a:solidFill>
                  <a:srgbClr val="FF00FF"/>
                </a:solidFill>
                <a:latin typeface="楷体_GB2312" pitchFamily="1" charset="-122"/>
                <a:ea typeface="楷体_GB2312" pitchFamily="1" charset="-122"/>
              </a:rPr>
              <a:t>例</a:t>
            </a:r>
            <a:r>
              <a:rPr lang="zh-CN" b="1" dirty="0">
                <a:solidFill>
                  <a:srgbClr val="FF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整数加</a:t>
            </a:r>
            <a:r>
              <a:rPr lang="en-US" b="1" dirty="0">
                <a:solidFill>
                  <a:srgbClr val="0000FF"/>
                </a:solidFill>
                <a:latin typeface="楷体_GB2312" pitchFamily="1" charset="-122"/>
                <a:ea typeface="楷体_GB2312" pitchFamily="1" charset="-122"/>
              </a:rPr>
              <a:t>群&lt;</a:t>
            </a:r>
            <a:r>
              <a:rPr lang="zh-CN" b="1" dirty="0">
                <a:solidFill>
                  <a:srgbClr val="0000FF"/>
                </a:solidFill>
                <a:latin typeface="楷体_GB2312" pitchFamily="1" charset="-122"/>
                <a:ea typeface="楷体_GB2312" pitchFamily="1" charset="-122"/>
              </a:rPr>
              <a:t>Z，+&gt;，实数加群&lt;R，+&gt;，有理数加群&lt;Q，+&gt;，剩余类乘群&lt;Z</a:t>
            </a:r>
            <a:r>
              <a:rPr lang="zh-CN" b="1" baseline="-25000" dirty="0">
                <a:solidFill>
                  <a:srgbClr val="0000FF"/>
                </a:solidFill>
                <a:latin typeface="楷体_GB2312" pitchFamily="1" charset="-122"/>
                <a:ea typeface="楷体_GB2312" pitchFamily="1" charset="-122"/>
              </a:rPr>
              <a:t>17</a:t>
            </a:r>
            <a:r>
              <a:rPr lang="zh-CN" b="1"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&gt;、实数乘群&lt;R-{0}，</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&gt; </a:t>
            </a:r>
            <a:r>
              <a:rPr lang="en-US" b="1" dirty="0" err="1">
                <a:solidFill>
                  <a:srgbClr val="0000FF"/>
                </a:solidFill>
                <a:latin typeface="楷体_GB2312" pitchFamily="1" charset="-122"/>
                <a:ea typeface="楷体_GB2312" pitchFamily="1" charset="-122"/>
              </a:rPr>
              <a:t>都是交换群</a:t>
            </a:r>
            <a:r>
              <a:rPr lang="en-US" b="1" dirty="0">
                <a:solidFill>
                  <a:srgbClr val="0000FF"/>
                </a:solidFill>
                <a:latin typeface="楷体_GB2312" pitchFamily="1" charset="-122"/>
                <a:ea typeface="楷体_GB2312" pitchFamily="1" charset="-122"/>
              </a:rPr>
              <a:t>。</a:t>
            </a:r>
            <a:endParaRPr lang="zh-CN" b="1" dirty="0">
              <a:solidFill>
                <a:srgbClr val="0000FF"/>
              </a:solidFill>
              <a:latin typeface="楷体_GB2312" pitchFamily="1" charset="-122"/>
              <a:ea typeface="楷体_GB2312" pitchFamily="1" charset="-122"/>
            </a:endParaRPr>
          </a:p>
          <a:p>
            <a:pPr marL="342900" indent="-342900" algn="just">
              <a:lnSpc>
                <a:spcPct val="140000"/>
              </a:lnSpc>
              <a:buClr>
                <a:srgbClr val="FF0000"/>
              </a:buClr>
              <a:buFont typeface="Wingdings" pitchFamily="2" charset="2"/>
              <a:buNone/>
            </a:pPr>
            <a:r>
              <a:rPr lang="zh-CN" b="1" dirty="0">
                <a:solidFill>
                  <a:srgbClr val="0000FF"/>
                </a:solidFill>
                <a:latin typeface="楷体_GB2312" pitchFamily="1" charset="-122"/>
                <a:ea typeface="楷体_GB2312" pitchFamily="1" charset="-122"/>
              </a:rPr>
              <a:t>     而n阶非奇异矩阵乘群&lt;M</a:t>
            </a:r>
            <a:r>
              <a:rPr lang="zh-CN" b="1" baseline="-25000"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&gt;、n阶置换群&lt;S</a:t>
            </a:r>
            <a:r>
              <a:rPr lang="zh-CN" b="1" baseline="-25000"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a:t>
            </a:r>
            <a:r>
              <a:rPr lang="zh-CN" b="1" baseline="-10000"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&gt;等不是交换群。</a:t>
            </a:r>
          </a:p>
          <a:p>
            <a:pPr marL="342900" indent="-342900" algn="just">
              <a:lnSpc>
                <a:spcPct val="140000"/>
              </a:lnSpc>
              <a:buClr>
                <a:srgbClr val="B2B2B2"/>
              </a:buClr>
              <a:buFont typeface="Wingdings" pitchFamily="2" charset="2"/>
              <a:buChar char="n"/>
            </a:pP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可换性</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是代数运算的一个重要性质。习惯上都把数的加法运算作为可换性的代表，因而交换群又常被称为加群。</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34B2F17-3D84-45D5-B8C6-58A2BCA5A6BA}"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84934FE5-F12C-4CF1-A955-453A5674FA24}" type="slidenum">
              <a:rPr lang="zh-CN" altLang="zh-CN"/>
              <a:pPr/>
              <a:t>109</a:t>
            </a:fld>
            <a:r>
              <a:rPr lang="zh-CN" altLang="zh-CN"/>
              <a:t>/226</a:t>
            </a:r>
          </a:p>
        </p:txBody>
      </p:sp>
      <p:sp>
        <p:nvSpPr>
          <p:cNvPr id="113666" name="Rectangle 2"/>
          <p:cNvSpPr>
            <a:spLocks noGrp="1" noChangeArrowheads="1"/>
          </p:cNvSpPr>
          <p:nvPr>
            <p:ph type="title"/>
          </p:nvPr>
        </p:nvSpPr>
        <p:spPr/>
        <p:txBody>
          <a:bodyPr/>
          <a:lstStyle/>
          <a:p>
            <a:r>
              <a:rPr lang="zh-CN" sz="3600">
                <a:latin typeface="黑体" pitchFamily="49" charset="-122"/>
                <a:ea typeface="黑体" pitchFamily="49" charset="-122"/>
              </a:rPr>
              <a:t>交换群</a:t>
            </a:r>
          </a:p>
        </p:txBody>
      </p:sp>
      <p:sp>
        <p:nvSpPr>
          <p:cNvPr id="113667" name="Rectangle 3"/>
          <p:cNvSpPr>
            <a:spLocks noChangeArrowheads="1"/>
          </p:cNvSpPr>
          <p:nvPr/>
        </p:nvSpPr>
        <p:spPr bwMode="auto">
          <a:xfrm>
            <a:off x="1042988" y="1125538"/>
            <a:ext cx="78486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40000"/>
              </a:lnSpc>
              <a:buClr>
                <a:srgbClr val="00FF00"/>
              </a:buClr>
              <a:buFont typeface="Wingdings" pitchFamily="2" charset="2"/>
              <a:buNone/>
            </a:pPr>
            <a:endParaRPr lang="zh-CN" altLang="zh-CN" sz="2800" b="1">
              <a:solidFill>
                <a:srgbClr val="FF3399"/>
              </a:solidFill>
              <a:latin typeface="黑体" pitchFamily="49" charset="-122"/>
              <a:ea typeface="黑体" pitchFamily="49" charset="-122"/>
            </a:endParaRPr>
          </a:p>
        </p:txBody>
      </p:sp>
      <p:sp>
        <p:nvSpPr>
          <p:cNvPr id="113668" name="Rectangle 4"/>
          <p:cNvSpPr>
            <a:spLocks noChangeArrowheads="1"/>
          </p:cNvSpPr>
          <p:nvPr/>
        </p:nvSpPr>
        <p:spPr bwMode="auto">
          <a:xfrm>
            <a:off x="1116013" y="1125538"/>
            <a:ext cx="76327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定义</a:t>
            </a:r>
            <a:r>
              <a:rPr lang="zh-CN" b="1">
                <a:solidFill>
                  <a:srgbClr val="CC00CC"/>
                </a:solidFill>
                <a:latin typeface="楷体_GB2312" pitchFamily="1" charset="-122"/>
                <a:ea typeface="楷体_GB2312" pitchFamily="1" charset="-122"/>
              </a:rPr>
              <a:t>15.3</a:t>
            </a:r>
            <a:r>
              <a:rPr lang="zh-CN" b="1">
                <a:latin typeface="楷体_GB2312" pitchFamily="1" charset="-122"/>
                <a:ea typeface="楷体_GB2312" pitchFamily="1" charset="-122"/>
              </a:rPr>
              <a:t>　</a:t>
            </a:r>
            <a:r>
              <a:rPr lang="en-US" b="1">
                <a:latin typeface="楷体_GB2312" pitchFamily="1" charset="-122"/>
                <a:ea typeface="楷体_GB2312" pitchFamily="1" charset="-122"/>
              </a:rPr>
              <a:t>若群&lt;</a:t>
            </a:r>
            <a:r>
              <a:rPr lang="zh-CN" b="1">
                <a:latin typeface="楷体_GB2312" pitchFamily="1" charset="-122"/>
                <a:ea typeface="楷体_GB2312" pitchFamily="1" charset="-122"/>
              </a:rPr>
              <a:t>G，*&gt;</a:t>
            </a:r>
            <a:r>
              <a:rPr lang="en-US" b="1">
                <a:latin typeface="楷体_GB2312" pitchFamily="1" charset="-122"/>
                <a:ea typeface="楷体_GB2312" pitchFamily="1" charset="-122"/>
              </a:rPr>
              <a:t>中的运算</a:t>
            </a:r>
            <a:r>
              <a:rPr lang="en-US" b="1">
                <a:latin typeface="Times New Roman"/>
                <a:ea typeface="楷体_GB2312" pitchFamily="1" charset="-122"/>
              </a:rPr>
              <a:t>“</a:t>
            </a:r>
            <a:r>
              <a:rPr lang="en-US" b="1">
                <a:latin typeface="楷体_GB2312" pitchFamily="1" charset="-122"/>
                <a:ea typeface="楷体_GB2312" pitchFamily="1" charset="-122"/>
              </a:rPr>
              <a:t>*</a:t>
            </a:r>
            <a:r>
              <a:rPr lang="en-US" b="1">
                <a:latin typeface="Times New Roman"/>
                <a:ea typeface="楷体_GB2312" pitchFamily="1" charset="-122"/>
              </a:rPr>
              <a:t>”</a:t>
            </a:r>
            <a:r>
              <a:rPr lang="zh-CN" b="1">
                <a:latin typeface="楷体_GB2312" pitchFamily="1" charset="-122"/>
                <a:ea typeface="楷体_GB2312" pitchFamily="1" charset="-122"/>
              </a:rPr>
              <a:t>满足交换律</a:t>
            </a:r>
            <a:r>
              <a:rPr lang="en-US" b="1">
                <a:latin typeface="楷体_GB2312" pitchFamily="1" charset="-122"/>
                <a:ea typeface="楷体_GB2312" pitchFamily="1" charset="-122"/>
              </a:rPr>
              <a:t>，则称该群&lt;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是一个交换群</a:t>
            </a:r>
            <a:r>
              <a:rPr lang="zh-CN" b="1">
                <a:latin typeface="楷体_GB2312" pitchFamily="1" charset="-122"/>
                <a:ea typeface="楷体_GB2312" pitchFamily="1" charset="-122"/>
              </a:rPr>
              <a:t>（或</a:t>
            </a:r>
            <a:r>
              <a:rPr lang="en-US" b="1">
                <a:latin typeface="楷体_GB2312" pitchFamily="1" charset="-122"/>
                <a:ea typeface="楷体_GB2312" pitchFamily="1" charset="-122"/>
              </a:rPr>
              <a:t>阿贝尔(Abel)群</a:t>
            </a:r>
            <a:r>
              <a:rPr lang="zh-CN" b="1">
                <a:latin typeface="楷体_GB2312" pitchFamily="1" charset="-122"/>
                <a:ea typeface="楷体_GB2312" pitchFamily="1" charset="-122"/>
              </a:rPr>
              <a:t>）。</a:t>
            </a:r>
          </a:p>
          <a:p>
            <a:pPr marL="342900" indent="-342900" algn="just">
              <a:lnSpc>
                <a:spcPct val="140000"/>
              </a:lnSpc>
              <a:buClr>
                <a:srgbClr val="FF0000"/>
              </a:buClr>
              <a:buFont typeface="Wingdings" pitchFamily="2" charset="2"/>
              <a:buChar char="n"/>
            </a:pPr>
            <a:r>
              <a:rPr lang="en-US" b="1">
                <a:latin typeface="楷体_GB2312" pitchFamily="1" charset="-122"/>
                <a:ea typeface="楷体_GB2312" pitchFamily="1" charset="-122"/>
              </a:rPr>
              <a:t>例</a:t>
            </a:r>
            <a:r>
              <a:rPr lang="zh-CN" b="1">
                <a:latin typeface="楷体_GB2312" pitchFamily="1" charset="-122"/>
                <a:ea typeface="楷体_GB2312" pitchFamily="1" charset="-122"/>
              </a:rPr>
              <a:t> 整数加</a:t>
            </a:r>
            <a:r>
              <a:rPr lang="en-US" b="1">
                <a:latin typeface="楷体_GB2312" pitchFamily="1" charset="-122"/>
                <a:ea typeface="楷体_GB2312" pitchFamily="1" charset="-122"/>
              </a:rPr>
              <a:t>群&lt;</a:t>
            </a:r>
            <a:r>
              <a:rPr lang="zh-CN" b="1">
                <a:latin typeface="楷体_GB2312" pitchFamily="1" charset="-122"/>
                <a:ea typeface="楷体_GB2312" pitchFamily="1" charset="-122"/>
              </a:rPr>
              <a:t>Z，+&gt;，实数加群&lt;R，+&gt;，有理数加群&lt;Q，+&gt;，剩余类乘群&lt;Z</a:t>
            </a:r>
            <a:r>
              <a:rPr lang="zh-CN" b="1" baseline="-25000">
                <a:latin typeface="楷体_GB2312" pitchFamily="1" charset="-122"/>
                <a:ea typeface="楷体_GB2312" pitchFamily="1" charset="-122"/>
              </a:rPr>
              <a:t>17</a:t>
            </a:r>
            <a:r>
              <a:rPr lang="zh-CN" b="1">
                <a:latin typeface="楷体_GB2312" pitchFamily="1" charset="-122"/>
                <a:ea typeface="楷体_GB2312" pitchFamily="1" charset="-122"/>
              </a:rPr>
              <a:t>-{[0]}，</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&gt;、实数乘群&lt;R-{0}，</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&gt; </a:t>
            </a:r>
            <a:r>
              <a:rPr lang="en-US" b="1">
                <a:latin typeface="楷体_GB2312" pitchFamily="1" charset="-122"/>
                <a:ea typeface="楷体_GB2312" pitchFamily="1" charset="-122"/>
              </a:rPr>
              <a:t>都是交换群。</a:t>
            </a:r>
            <a:endParaRPr lang="zh-CN" b="1">
              <a:latin typeface="楷体_GB2312" pitchFamily="1" charset="-122"/>
              <a:ea typeface="楷体_GB2312" pitchFamily="1" charset="-122"/>
            </a:endParaRPr>
          </a:p>
          <a:p>
            <a:pPr marL="342900" indent="-342900" algn="just">
              <a:lnSpc>
                <a:spcPct val="140000"/>
              </a:lnSpc>
              <a:buClr>
                <a:srgbClr val="FF0000"/>
              </a:buClr>
              <a:buFont typeface="Wingdings" pitchFamily="2" charset="2"/>
              <a:buNone/>
            </a:pPr>
            <a:r>
              <a:rPr lang="zh-CN" b="1">
                <a:latin typeface="楷体_GB2312" pitchFamily="1" charset="-122"/>
                <a:ea typeface="楷体_GB2312" pitchFamily="1" charset="-122"/>
              </a:rPr>
              <a:t>     而n阶非奇异矩阵乘群&lt;M</a:t>
            </a:r>
            <a:r>
              <a:rPr lang="zh-CN" b="1" baseline="-25000">
                <a:latin typeface="楷体_GB2312" pitchFamily="1" charset="-122"/>
                <a:ea typeface="楷体_GB2312" pitchFamily="1" charset="-122"/>
              </a:rPr>
              <a:t>n</a:t>
            </a:r>
            <a:r>
              <a:rPr lang="zh-CN" b="1">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&gt;、n阶置换群&lt;S</a:t>
            </a:r>
            <a:r>
              <a:rPr lang="zh-CN" b="1" baseline="-25000">
                <a:latin typeface="楷体_GB2312" pitchFamily="1" charset="-122"/>
                <a:ea typeface="楷体_GB2312" pitchFamily="1" charset="-122"/>
              </a:rPr>
              <a:t>n</a:t>
            </a:r>
            <a:r>
              <a:rPr lang="zh-CN" b="1">
                <a:latin typeface="楷体_GB2312" pitchFamily="1" charset="-122"/>
                <a:ea typeface="楷体_GB2312" pitchFamily="1" charset="-122"/>
              </a:rPr>
              <a:t>，</a:t>
            </a:r>
            <a:r>
              <a:rPr lang="zh-CN" b="1" baseline="-10000">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&gt;等不是交换群。</a:t>
            </a:r>
          </a:p>
          <a:p>
            <a:pPr marL="342900" indent="-342900" algn="just">
              <a:lnSpc>
                <a:spcPct val="140000"/>
              </a:lnSpc>
              <a:buClr>
                <a:srgbClr val="FF0000"/>
              </a:buClr>
              <a:buFont typeface="Wingdings" pitchFamily="2" charset="2"/>
              <a:buChar char="n"/>
            </a:pP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可换性</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是代数运算的一个重要性质。习惯上都把数的加法运算作为可换性的代表，因而交换群又常被称为</a:t>
            </a:r>
            <a:r>
              <a:rPr lang="zh-CN" b="1">
                <a:solidFill>
                  <a:srgbClr val="FF00FF"/>
                </a:solidFill>
                <a:latin typeface="楷体_GB2312" pitchFamily="1" charset="-122"/>
                <a:ea typeface="楷体_GB2312" pitchFamily="1" charset="-122"/>
              </a:rPr>
              <a:t>加群</a:t>
            </a:r>
            <a:r>
              <a:rPr lang="zh-CN" b="1">
                <a:solidFill>
                  <a:srgbClr val="0000FF"/>
                </a:solidFill>
                <a:latin typeface="楷体_GB2312" pitchFamily="1" charset="-122"/>
                <a:ea typeface="楷体_GB2312" pitchFamily="1"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B78E93B2-5528-475C-B7F9-08F02C7013BF}" type="datetime1">
              <a:rPr lang="zh-CN" altLang="en-US"/>
              <a:pPr/>
              <a:t>2018/12/10</a:t>
            </a:fld>
            <a:endParaRPr lang="zh-CN" altLang="zh-CN"/>
          </a:p>
        </p:txBody>
      </p:sp>
      <p:sp>
        <p:nvSpPr>
          <p:cNvPr id="11" name="页脚占位符 4"/>
          <p:cNvSpPr>
            <a:spLocks noGrp="1"/>
          </p:cNvSpPr>
          <p:nvPr>
            <p:ph type="ftr" sz="quarter" idx="11"/>
          </p:nvPr>
        </p:nvSpPr>
        <p:spPr/>
        <p:txBody>
          <a:bodyPr/>
          <a:lstStyle/>
          <a:p>
            <a:r>
              <a:rPr lang="zh-CN"/>
              <a:t>计算机学院</a:t>
            </a:r>
          </a:p>
        </p:txBody>
      </p:sp>
      <p:sp>
        <p:nvSpPr>
          <p:cNvPr id="12" name="灯片编号占位符 5"/>
          <p:cNvSpPr>
            <a:spLocks noGrp="1"/>
          </p:cNvSpPr>
          <p:nvPr>
            <p:ph type="sldNum" sz="quarter" idx="12"/>
          </p:nvPr>
        </p:nvSpPr>
        <p:spPr/>
        <p:txBody>
          <a:bodyPr/>
          <a:lstStyle/>
          <a:p>
            <a:fld id="{D03F5BB3-C8A1-4200-8964-A59B792AC24B}" type="slidenum">
              <a:rPr lang="zh-CN" altLang="zh-CN"/>
              <a:pPr/>
              <a:t>11</a:t>
            </a:fld>
            <a:r>
              <a:rPr lang="zh-CN" altLang="zh-CN"/>
              <a:t>/226</a:t>
            </a:r>
          </a:p>
        </p:txBody>
      </p:sp>
      <p:sp>
        <p:nvSpPr>
          <p:cNvPr id="13314" name="Rectangle 2"/>
          <p:cNvSpPr>
            <a:spLocks noGrp="1" noChangeArrowheads="1"/>
          </p:cNvSpPr>
          <p:nvPr>
            <p:ph type="title"/>
          </p:nvPr>
        </p:nvSpPr>
        <p:spPr/>
        <p:txBody>
          <a:bodyPr/>
          <a:lstStyle/>
          <a:p>
            <a:endParaRPr lang="zh-CN" altLang="zh-CN"/>
          </a:p>
        </p:txBody>
      </p:sp>
      <p:sp>
        <p:nvSpPr>
          <p:cNvPr id="13315" name="Rectangle 3"/>
          <p:cNvSpPr>
            <a:spLocks noGrp="1" noChangeArrowheads="1"/>
          </p:cNvSpPr>
          <p:nvPr>
            <p:ph type="body" idx="1"/>
          </p:nvPr>
        </p:nvSpPr>
        <p:spPr>
          <a:xfrm>
            <a:off x="1066800" y="1166813"/>
            <a:ext cx="7620000" cy="2263775"/>
          </a:xfrm>
        </p:spPr>
        <p:txBody>
          <a:bodyPr/>
          <a:lstStyle/>
          <a:p>
            <a:pPr>
              <a:buClr>
                <a:srgbClr val="FF0000"/>
              </a:buClr>
              <a:buFont typeface="Wingdings" pitchFamily="2" charset="2"/>
              <a:buChar char="n"/>
            </a:pPr>
            <a:r>
              <a:rPr lang="zh-CN" sz="2400">
                <a:solidFill>
                  <a:srgbClr val="FF00FF"/>
                </a:solidFill>
                <a:latin typeface="楷体_GB2312" pitchFamily="1" charset="-122"/>
                <a:ea typeface="楷体_GB2312" pitchFamily="1" charset="-122"/>
              </a:rPr>
              <a:t>例 </a:t>
            </a:r>
            <a:r>
              <a:rPr lang="zh-CN" sz="2400">
                <a:solidFill>
                  <a:srgbClr val="0000FF"/>
                </a:solidFill>
                <a:latin typeface="楷体_GB2312" pitchFamily="1" charset="-122"/>
                <a:ea typeface="楷体_GB2312" pitchFamily="1" charset="-122"/>
              </a:rPr>
              <a:t>设一个简单的液晶显示电子表仅有显示时、分的两个功能，有</a:t>
            </a:r>
            <a:r>
              <a:rPr lang="zh-CN" altLang="zh-CN" sz="2400">
                <a:solidFill>
                  <a:srgbClr val="0000FF"/>
                </a:solidFill>
                <a:latin typeface="楷体_GB2312" pitchFamily="1" charset="-122"/>
                <a:ea typeface="楷体_GB2312" pitchFamily="1" charset="-122"/>
              </a:rPr>
              <a:t>0</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两个按键。按</a:t>
            </a:r>
            <a:r>
              <a:rPr lang="zh-CN" altLang="zh-CN" sz="24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键时由正常状态转入调分状态，此时按</a:t>
            </a:r>
            <a:r>
              <a:rPr lang="zh-CN" altLang="zh-CN" sz="2400">
                <a:solidFill>
                  <a:srgbClr val="0000FF"/>
                </a:solidFill>
                <a:latin typeface="楷体_GB2312" pitchFamily="1" charset="-122"/>
                <a:ea typeface="楷体_GB2312" pitchFamily="1" charset="-122"/>
              </a:rPr>
              <a:t>0</a:t>
            </a:r>
            <a:r>
              <a:rPr lang="zh-CN" sz="2400">
                <a:solidFill>
                  <a:srgbClr val="0000FF"/>
                </a:solidFill>
                <a:latin typeface="楷体_GB2312" pitchFamily="1" charset="-122"/>
                <a:ea typeface="楷体_GB2312" pitchFamily="1" charset="-122"/>
              </a:rPr>
              <a:t>键</a:t>
            </a:r>
            <a:r>
              <a:rPr lang="zh-CN" altLang="zh-CN" sz="2400">
                <a:solidFill>
                  <a:srgbClr val="0000FF"/>
                </a:solidFill>
                <a:latin typeface="楷体_GB2312" pitchFamily="1" charset="-122"/>
                <a:ea typeface="楷体_GB2312" pitchFamily="1" charset="-122"/>
              </a:rPr>
              <a:t>m</a:t>
            </a:r>
            <a:r>
              <a:rPr lang="zh-CN" sz="2400">
                <a:solidFill>
                  <a:srgbClr val="0000FF"/>
                </a:solidFill>
                <a:latin typeface="楷体_GB2312" pitchFamily="1" charset="-122"/>
                <a:ea typeface="楷体_GB2312" pitchFamily="1" charset="-122"/>
              </a:rPr>
              <a:t>次可以调增分数</a:t>
            </a:r>
            <a:r>
              <a:rPr lang="zh-CN" altLang="zh-CN" sz="2400">
                <a:solidFill>
                  <a:srgbClr val="0000FF"/>
                </a:solidFill>
                <a:latin typeface="楷体_GB2312" pitchFamily="1" charset="-122"/>
                <a:ea typeface="楷体_GB2312" pitchFamily="1" charset="-122"/>
              </a:rPr>
              <a:t>m</a:t>
            </a:r>
            <a:r>
              <a:rPr lang="zh-CN" sz="2400">
                <a:solidFill>
                  <a:srgbClr val="0000FF"/>
                </a:solidFill>
                <a:latin typeface="楷体_GB2312" pitchFamily="1" charset="-122"/>
                <a:ea typeface="楷体_GB2312" pitchFamily="1" charset="-122"/>
              </a:rPr>
              <a:t>；再按</a:t>
            </a:r>
            <a:r>
              <a:rPr lang="zh-CN" altLang="zh-CN" sz="24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键则转入调时状态，此时按</a:t>
            </a:r>
            <a:r>
              <a:rPr lang="zh-CN" altLang="zh-CN" sz="2400">
                <a:solidFill>
                  <a:srgbClr val="0000FF"/>
                </a:solidFill>
                <a:latin typeface="楷体_GB2312" pitchFamily="1" charset="-122"/>
                <a:ea typeface="楷体_GB2312" pitchFamily="1" charset="-122"/>
              </a:rPr>
              <a:t>0</a:t>
            </a:r>
            <a:r>
              <a:rPr lang="zh-CN" sz="2400">
                <a:solidFill>
                  <a:srgbClr val="0000FF"/>
                </a:solidFill>
                <a:latin typeface="楷体_GB2312" pitchFamily="1" charset="-122"/>
                <a:ea typeface="楷体_GB2312" pitchFamily="1" charset="-122"/>
              </a:rPr>
              <a:t>键</a:t>
            </a:r>
            <a:r>
              <a:rPr lang="zh-CN" altLang="zh-CN" sz="2400">
                <a:solidFill>
                  <a:srgbClr val="0000FF"/>
                </a:solidFill>
                <a:latin typeface="楷体_GB2312" pitchFamily="1" charset="-122"/>
                <a:ea typeface="楷体_GB2312" pitchFamily="1" charset="-122"/>
              </a:rPr>
              <a:t>n</a:t>
            </a:r>
            <a:r>
              <a:rPr lang="zh-CN" sz="2400">
                <a:solidFill>
                  <a:srgbClr val="0000FF"/>
                </a:solidFill>
                <a:latin typeface="楷体_GB2312" pitchFamily="1" charset="-122"/>
                <a:ea typeface="楷体_GB2312" pitchFamily="1" charset="-122"/>
              </a:rPr>
              <a:t>次，则时数增加</a:t>
            </a:r>
            <a:r>
              <a:rPr lang="zh-CN" altLang="zh-CN" sz="2400">
                <a:solidFill>
                  <a:srgbClr val="0000FF"/>
                </a:solidFill>
                <a:latin typeface="楷体_GB2312" pitchFamily="1" charset="-122"/>
                <a:ea typeface="楷体_GB2312" pitchFamily="1" charset="-122"/>
              </a:rPr>
              <a:t>n</a:t>
            </a:r>
            <a:r>
              <a:rPr lang="zh-CN" sz="2400">
                <a:solidFill>
                  <a:srgbClr val="0000FF"/>
                </a:solidFill>
                <a:latin typeface="楷体_GB2312" pitchFamily="1" charset="-122"/>
                <a:ea typeface="楷体_GB2312" pitchFamily="1" charset="-122"/>
              </a:rPr>
              <a:t>；最后再按</a:t>
            </a:r>
            <a:r>
              <a:rPr lang="zh-CN" altLang="zh-CN" sz="24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键回复到正常状态。这一调节过程如图 </a:t>
            </a:r>
            <a:r>
              <a:rPr lang="zh-CN" altLang="zh-CN" sz="2400">
                <a:solidFill>
                  <a:srgbClr val="0000FF"/>
                </a:solidFill>
                <a:latin typeface="楷体_GB2312" pitchFamily="1" charset="-122"/>
                <a:ea typeface="楷体_GB2312" pitchFamily="1" charset="-122"/>
              </a:rPr>
              <a:t>(b)</a:t>
            </a:r>
            <a:r>
              <a:rPr lang="zh-CN" sz="2400">
                <a:solidFill>
                  <a:srgbClr val="0000FF"/>
                </a:solidFill>
                <a:latin typeface="楷体_GB2312" pitchFamily="1" charset="-122"/>
                <a:ea typeface="楷体_GB2312" pitchFamily="1" charset="-122"/>
              </a:rPr>
              <a:t>所示。</a:t>
            </a:r>
            <a:endParaRPr lang="zh-CN" sz="2400">
              <a:latin typeface="楷体_GB2312" pitchFamily="1" charset="-122"/>
              <a:ea typeface="楷体_GB2312" pitchFamily="1" charset="-122"/>
            </a:endParaRPr>
          </a:p>
        </p:txBody>
      </p:sp>
      <p:sp>
        <p:nvSpPr>
          <p:cNvPr id="13316" name="Rectangle 4"/>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17" name="Object 5"/>
          <p:cNvGraphicFramePr>
            <a:graphicFrameLocks noChangeAspect="1"/>
          </p:cNvGraphicFramePr>
          <p:nvPr/>
        </p:nvGraphicFramePr>
        <p:xfrm>
          <a:off x="1547813" y="4243388"/>
          <a:ext cx="1871662" cy="908050"/>
        </p:xfrm>
        <a:graphic>
          <a:graphicData uri="http://schemas.openxmlformats.org/presentationml/2006/ole">
            <mc:AlternateContent xmlns:mc="http://schemas.openxmlformats.org/markup-compatibility/2006">
              <mc:Choice xmlns:v="urn:schemas-microsoft-com:vml" Requires="v">
                <p:oleObj spid="_x0000_s13360" r:id="rId3" imgW="4725360" imgH="2292120" progId="Visio.Drawing.11">
                  <p:embed/>
                </p:oleObj>
              </mc:Choice>
              <mc:Fallback>
                <p:oleObj r:id="rId3" imgW="4725360" imgH="22921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243388"/>
                        <a:ext cx="187166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3318" name="Rectangle 6"/>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19" name="Object 7"/>
          <p:cNvGraphicFramePr>
            <a:graphicFrameLocks noChangeAspect="1"/>
          </p:cNvGraphicFramePr>
          <p:nvPr/>
        </p:nvGraphicFramePr>
        <p:xfrm>
          <a:off x="4284663" y="3730625"/>
          <a:ext cx="3959225" cy="2074863"/>
        </p:xfrm>
        <a:graphic>
          <a:graphicData uri="http://schemas.openxmlformats.org/presentationml/2006/ole">
            <mc:AlternateContent xmlns:mc="http://schemas.openxmlformats.org/markup-compatibility/2006">
              <mc:Choice xmlns:v="urn:schemas-microsoft-com:vml" Requires="v">
                <p:oleObj spid="_x0000_s13361" r:id="rId5" imgW="8250480" imgH="3667320" progId="Visio.Drawing.11">
                  <p:embed/>
                </p:oleObj>
              </mc:Choice>
              <mc:Fallback>
                <p:oleObj r:id="rId5" imgW="8250480" imgH="3667320"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3730625"/>
                        <a:ext cx="3959225"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3320" name="Text Box 8"/>
          <p:cNvSpPr txBox="1">
            <a:spLocks noChangeArrowheads="1"/>
          </p:cNvSpPr>
          <p:nvPr/>
        </p:nvSpPr>
        <p:spPr bwMode="auto">
          <a:xfrm>
            <a:off x="1763713" y="5876925"/>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(a)</a:t>
            </a:r>
          </a:p>
        </p:txBody>
      </p:sp>
      <p:sp>
        <p:nvSpPr>
          <p:cNvPr id="13321" name="Text Box 9"/>
          <p:cNvSpPr txBox="1">
            <a:spLocks noChangeArrowheads="1"/>
          </p:cNvSpPr>
          <p:nvPr/>
        </p:nvSpPr>
        <p:spPr bwMode="auto">
          <a:xfrm>
            <a:off x="6011863" y="58769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(b)</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5F084EE-40EE-4FA2-93D1-A900E4A5B5A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847B3D2-8DF8-45CF-93DD-C8F8F9A95EA7}" type="slidenum">
              <a:rPr lang="zh-CN" altLang="zh-CN"/>
              <a:pPr/>
              <a:t>110</a:t>
            </a:fld>
            <a:r>
              <a:rPr lang="zh-CN" altLang="zh-CN"/>
              <a:t>/226</a:t>
            </a:r>
          </a:p>
        </p:txBody>
      </p:sp>
      <p:sp>
        <p:nvSpPr>
          <p:cNvPr id="114690" name="Rectangle 2"/>
          <p:cNvSpPr>
            <a:spLocks noGrp="1" noChangeArrowheads="1"/>
          </p:cNvSpPr>
          <p:nvPr>
            <p:ph type="title"/>
          </p:nvPr>
        </p:nvSpPr>
        <p:spPr/>
        <p:txBody>
          <a:bodyPr/>
          <a:lstStyle/>
          <a:p>
            <a:endParaRPr lang="zh-CN" altLang="zh-CN"/>
          </a:p>
        </p:txBody>
      </p:sp>
      <p:sp>
        <p:nvSpPr>
          <p:cNvPr id="114691" name="Rectangle 3"/>
          <p:cNvSpPr>
            <a:spLocks noChangeArrowheads="1"/>
          </p:cNvSpPr>
          <p:nvPr/>
        </p:nvSpPr>
        <p:spPr bwMode="auto">
          <a:xfrm>
            <a:off x="1042988" y="1052513"/>
            <a:ext cx="7777162"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5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15.9</a:t>
            </a:r>
            <a:endParaRPr lang="zh-CN" b="1">
              <a:solidFill>
                <a:srgbClr val="CC00CC"/>
              </a:solidFill>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设&lt;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是一个群，则&lt;</a:t>
            </a:r>
            <a:r>
              <a:rPr lang="zh-CN" b="1">
                <a:solidFill>
                  <a:srgbClr val="0000FF"/>
                </a:solidFill>
                <a:latin typeface="楷体_GB2312" pitchFamily="1" charset="-122"/>
                <a:ea typeface="楷体_GB2312" pitchFamily="1" charset="-122"/>
              </a:rPr>
              <a:t>G，*&gt;为</a:t>
            </a:r>
            <a:r>
              <a:rPr lang="en-US" b="1">
                <a:solidFill>
                  <a:srgbClr val="0000FF"/>
                </a:solidFill>
                <a:latin typeface="楷体_GB2312" pitchFamily="1" charset="-122"/>
                <a:ea typeface="楷体_GB2312" pitchFamily="1" charset="-122"/>
              </a:rPr>
              <a:t>交换群的充分必要条件是：</a:t>
            </a:r>
            <a:r>
              <a:rPr lang="en-US" b="1">
                <a:solidFill>
                  <a:srgbClr val="FF0000"/>
                </a:solidFill>
                <a:latin typeface="楷体_GB2312" pitchFamily="1" charset="-122"/>
                <a:ea typeface="楷体_GB2312" pitchFamily="1" charset="-122"/>
              </a:rPr>
              <a:t>对</a:t>
            </a:r>
            <a:r>
              <a:rPr lang="en-US" b="1">
                <a:solidFill>
                  <a:srgbClr val="FF0000"/>
                </a:solidFill>
                <a:latin typeface="楷体_GB2312" pitchFamily="1" charset="-122"/>
                <a:ea typeface="楷体_GB2312" pitchFamily="1" charset="-122"/>
                <a:sym typeface="Symbol" pitchFamily="18" charset="2"/>
              </a:rPr>
              <a:t></a:t>
            </a:r>
            <a:r>
              <a:rPr lang="zh-CN" b="1">
                <a:solidFill>
                  <a:srgbClr val="FF0000"/>
                </a:solidFill>
                <a:latin typeface="楷体_GB2312" pitchFamily="1" charset="-122"/>
                <a:ea typeface="楷体_GB2312" pitchFamily="1" charset="-122"/>
              </a:rPr>
              <a:t>a，b</a:t>
            </a:r>
            <a:r>
              <a:rPr lang="zh-CN" b="1">
                <a:solidFill>
                  <a:srgbClr val="FF0000"/>
                </a:solidFill>
                <a:latin typeface="楷体_GB2312" pitchFamily="1" charset="-122"/>
                <a:ea typeface="楷体_GB2312" pitchFamily="1" charset="-122"/>
                <a:sym typeface="Symbol" pitchFamily="18" charset="2"/>
              </a:rPr>
              <a:t></a:t>
            </a:r>
            <a:r>
              <a:rPr lang="zh-CN" b="1">
                <a:solidFill>
                  <a:srgbClr val="FF0000"/>
                </a:solidFill>
                <a:latin typeface="楷体_GB2312" pitchFamily="1" charset="-122"/>
                <a:ea typeface="楷体_GB2312" pitchFamily="1" charset="-122"/>
              </a:rPr>
              <a:t>G，</a:t>
            </a:r>
            <a:r>
              <a:rPr lang="en-US" b="1">
                <a:solidFill>
                  <a:srgbClr val="FF0000"/>
                </a:solidFill>
                <a:latin typeface="楷体_GB2312" pitchFamily="1" charset="-122"/>
                <a:ea typeface="楷体_GB2312" pitchFamily="1" charset="-122"/>
              </a:rPr>
              <a:t>有(</a:t>
            </a:r>
            <a:r>
              <a:rPr lang="zh-CN" b="1">
                <a:solidFill>
                  <a:srgbClr val="FF0000"/>
                </a:solidFill>
                <a:latin typeface="楷体_GB2312" pitchFamily="1" charset="-122"/>
                <a:ea typeface="楷体_GB2312" pitchFamily="1" charset="-122"/>
              </a:rPr>
              <a:t>a*b)</a:t>
            </a:r>
            <a:r>
              <a:rPr lang="zh-CN" b="1">
                <a:solidFill>
                  <a:srgbClr val="FF0000"/>
                </a:solidFill>
                <a:latin typeface="Lucida Sans Unicode"/>
                <a:ea typeface="楷体_GB2312" pitchFamily="1" charset="-122"/>
              </a:rPr>
              <a:t>²</a:t>
            </a:r>
            <a:r>
              <a:rPr lang="zh-CN" b="1">
                <a:solidFill>
                  <a:srgbClr val="FF0000"/>
                </a:solidFill>
                <a:latin typeface="楷体_GB2312" pitchFamily="1" charset="-122"/>
                <a:ea typeface="楷体_GB2312" pitchFamily="1" charset="-122"/>
              </a:rPr>
              <a:t>＝a</a:t>
            </a:r>
            <a:r>
              <a:rPr lang="zh-CN" b="1">
                <a:solidFill>
                  <a:srgbClr val="FF0000"/>
                </a:solidFill>
                <a:latin typeface="Lucida Sans Unicode"/>
                <a:ea typeface="楷体_GB2312" pitchFamily="1" charset="-122"/>
              </a:rPr>
              <a:t>²</a:t>
            </a:r>
            <a:r>
              <a:rPr lang="zh-CN" b="1">
                <a:solidFill>
                  <a:srgbClr val="FF0000"/>
                </a:solidFill>
                <a:latin typeface="楷体_GB2312" pitchFamily="1" charset="-122"/>
                <a:ea typeface="楷体_GB2312" pitchFamily="1" charset="-122"/>
              </a:rPr>
              <a:t>*b</a:t>
            </a:r>
            <a:r>
              <a:rPr lang="zh-CN" b="1">
                <a:solidFill>
                  <a:srgbClr val="FF0000"/>
                </a:solidFill>
                <a:latin typeface="Lucida Sans Unicode"/>
                <a:ea typeface="楷体_GB2312" pitchFamily="1" charset="-122"/>
              </a:rPr>
              <a:t>²</a:t>
            </a:r>
            <a:endParaRPr lang="zh-CN" b="1">
              <a:solidFill>
                <a:srgbClr val="FF0000"/>
              </a:solidFill>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证明</a:t>
            </a:r>
            <a:r>
              <a:rPr lang="zh-CN" b="1">
                <a:solidFill>
                  <a:srgbClr val="DDDDDD"/>
                </a:solidFill>
                <a:latin typeface="楷体_GB2312" pitchFamily="1" charset="-122"/>
                <a:ea typeface="楷体_GB2312" pitchFamily="1" charset="-122"/>
              </a:rPr>
              <a:t>　</a:t>
            </a:r>
            <a:r>
              <a:rPr lang="en-US" b="1">
                <a:solidFill>
                  <a:srgbClr val="DDDDDD"/>
                </a:solidFill>
                <a:latin typeface="Lucida Sans Unicode"/>
                <a:ea typeface="楷体_GB2312" pitchFamily="1" charset="-122"/>
              </a:rPr>
              <a:t>“</a:t>
            </a:r>
            <a:r>
              <a:rPr lang="en-US" b="1">
                <a:solidFill>
                  <a:srgbClr val="DDDDDD"/>
                </a:solidFill>
                <a:latin typeface="楷体_GB2312" pitchFamily="1" charset="-122"/>
                <a:ea typeface="楷体_GB2312" pitchFamily="1" charset="-122"/>
                <a:sym typeface="Symbol" pitchFamily="18" charset="2"/>
              </a:rPr>
              <a:t></a:t>
            </a:r>
            <a:r>
              <a:rPr lang="en-US" b="1">
                <a:solidFill>
                  <a:srgbClr val="DDDDDD"/>
                </a:solidFill>
                <a:latin typeface="Lucida Sans Unicode"/>
                <a:ea typeface="楷体_GB2312" pitchFamily="1" charset="-122"/>
              </a:rPr>
              <a:t>”</a:t>
            </a: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对</a:t>
            </a:r>
            <a:r>
              <a:rPr lang="en-US"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a，b</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G，</a:t>
            </a:r>
            <a:r>
              <a:rPr lang="en-US" b="1">
                <a:solidFill>
                  <a:srgbClr val="DDDDDD"/>
                </a:solidFill>
                <a:latin typeface="楷体_GB2312" pitchFamily="1" charset="-122"/>
                <a:ea typeface="楷体_GB2312" pitchFamily="1" charset="-122"/>
              </a:rPr>
              <a:t>由于运算</a:t>
            </a:r>
            <a:r>
              <a:rPr lang="en-US" b="1">
                <a:solidFill>
                  <a:srgbClr val="DDDDDD"/>
                </a:solidFill>
                <a:latin typeface="Lucida Sans Unicode"/>
                <a:ea typeface="楷体_GB2312" pitchFamily="1" charset="-122"/>
              </a:rPr>
              <a:t>“</a:t>
            </a:r>
            <a:r>
              <a:rPr lang="en-US" b="1">
                <a:solidFill>
                  <a:srgbClr val="DDDDDD"/>
                </a:solidFill>
                <a:latin typeface="楷体_GB2312" pitchFamily="1" charset="-122"/>
                <a:ea typeface="楷体_GB2312" pitchFamily="1" charset="-122"/>
              </a:rPr>
              <a:t>*</a:t>
            </a:r>
            <a:r>
              <a:rPr lang="en-US" b="1">
                <a:solidFill>
                  <a:srgbClr val="DDDDDD"/>
                </a:solidFill>
                <a:latin typeface="Lucida Sans Unicode"/>
                <a:ea typeface="楷体_GB2312" pitchFamily="1" charset="-122"/>
              </a:rPr>
              <a:t>”</a:t>
            </a:r>
            <a:r>
              <a:rPr lang="en-US" b="1">
                <a:solidFill>
                  <a:srgbClr val="DDDDDD"/>
                </a:solidFill>
                <a:latin typeface="楷体_GB2312" pitchFamily="1" charset="-122"/>
                <a:ea typeface="楷体_GB2312" pitchFamily="1" charset="-122"/>
              </a:rPr>
              <a:t>是可交换的，所以有：</a:t>
            </a: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＝(a*b)*(a*b)＝a*(b*a)*b</a:t>
            </a:r>
          </a:p>
          <a:p>
            <a:pPr marL="342900" indent="-342900" algn="just">
              <a:lnSpc>
                <a:spcPct val="115000"/>
              </a:lnSpc>
              <a:buClr>
                <a:srgbClr val="00FF00"/>
              </a:buClr>
              <a:buFont typeface="Wingdings" pitchFamily="2" charset="2"/>
              <a:buNone/>
            </a:pPr>
            <a:r>
              <a:rPr lang="zh-CN" b="1">
                <a:solidFill>
                  <a:srgbClr val="DDDDDD"/>
                </a:solidFill>
                <a:latin typeface="楷体_GB2312" pitchFamily="1" charset="-122"/>
                <a:ea typeface="楷体_GB2312" pitchFamily="1" charset="-122"/>
              </a:rPr>
              <a:t>	＝a*(a*b)*b＝(a*a)*(b*b)＝a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t>
            </a:r>
          </a:p>
          <a:p>
            <a:pPr marL="342900" indent="-342900" algn="just">
              <a:lnSpc>
                <a:spcPct val="115000"/>
              </a:lnSpc>
              <a:buClr>
                <a:srgbClr val="00FF00"/>
              </a:buClr>
              <a:buFont typeface="Wingdings" pitchFamily="2" charset="2"/>
              <a:buNone/>
            </a:pPr>
            <a:r>
              <a:rPr lang="zh-CN" b="1">
                <a:solidFill>
                  <a:srgbClr val="DDDDDD"/>
                </a:solidFill>
                <a:latin typeface="Lucida Sans Unicode"/>
                <a:ea typeface="楷体_GB2312" pitchFamily="1" charset="-122"/>
              </a:rPr>
              <a:t>“</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Lucida Sans Unicode"/>
                <a:ea typeface="楷体_GB2312" pitchFamily="1" charset="-122"/>
              </a:rPr>
              <a:t>”</a:t>
            </a: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对</a:t>
            </a:r>
            <a:r>
              <a:rPr lang="en-US"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a，b</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G，</a:t>
            </a:r>
            <a:r>
              <a:rPr lang="en-US" b="1">
                <a:solidFill>
                  <a:srgbClr val="DDDDDD"/>
                </a:solidFill>
                <a:latin typeface="楷体_GB2312" pitchFamily="1" charset="-122"/>
                <a:ea typeface="楷体_GB2312" pitchFamily="1" charset="-122"/>
              </a:rPr>
              <a:t>若有(</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t>
            </a:r>
            <a:r>
              <a:rPr lang="en-US" b="1">
                <a:solidFill>
                  <a:srgbClr val="DDDDDD"/>
                </a:solidFill>
                <a:latin typeface="楷体_GB2312" pitchFamily="1" charset="-122"/>
                <a:ea typeface="楷体_GB2312" pitchFamily="1" charset="-122"/>
              </a:rPr>
              <a:t>则：</a:t>
            </a: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a*b)*(a*b)＝(a*a)*(b*b)，</a:t>
            </a:r>
          </a:p>
          <a:p>
            <a:pPr marL="342900" indent="-342900" algn="just">
              <a:lnSpc>
                <a:spcPct val="115000"/>
              </a:lnSpc>
              <a:buClr>
                <a:srgbClr val="00FF00"/>
              </a:buClr>
              <a:buFont typeface="Wingdings" pitchFamily="2" charset="2"/>
              <a:buNone/>
            </a:pPr>
            <a:r>
              <a:rPr lang="zh-CN" b="1">
                <a:solidFill>
                  <a:srgbClr val="DDDDDD"/>
                </a:solidFill>
                <a:latin typeface="楷体_GB2312" pitchFamily="1" charset="-122"/>
                <a:ea typeface="楷体_GB2312" pitchFamily="1" charset="-122"/>
              </a:rPr>
              <a:t>	</a:t>
            </a:r>
            <a:r>
              <a:rPr lang="en-US" sz="2800" b="1">
                <a:solidFill>
                  <a:srgbClr val="DDDDDD"/>
                </a:solidFill>
                <a:latin typeface="楷体_GB2312" pitchFamily="1" charset="-122"/>
                <a:ea typeface="楷体_GB2312" pitchFamily="1" charset="-122"/>
              </a:rPr>
              <a:t>→</a:t>
            </a:r>
            <a:r>
              <a:rPr lang="zh-CN" b="1">
                <a:solidFill>
                  <a:srgbClr val="DDDDDD"/>
                </a:solidFill>
                <a:latin typeface="楷体_GB2312" pitchFamily="1" charset="-122"/>
                <a:ea typeface="楷体_GB2312" pitchFamily="1" charset="-122"/>
              </a:rPr>
              <a:t>a*(b*a)*b＝a*(a*b)*b，</a:t>
            </a: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	由消去律知：</a:t>
            </a:r>
            <a:r>
              <a:rPr lang="zh-CN" b="1">
                <a:solidFill>
                  <a:srgbClr val="DDDDDD"/>
                </a:solidFill>
                <a:latin typeface="楷体_GB2312" pitchFamily="1" charset="-122"/>
                <a:ea typeface="楷体_GB2312" pitchFamily="1" charset="-122"/>
              </a:rPr>
              <a:t>b*a＝a*b，</a:t>
            </a: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所以</a:t>
            </a:r>
            <a:r>
              <a:rPr lang="zh-CN" b="1">
                <a:solidFill>
                  <a:srgbClr val="DDDDDD"/>
                </a:solidFill>
                <a:latin typeface="楷体_GB2312" pitchFamily="1" charset="-122"/>
                <a:ea typeface="楷体_GB2312" pitchFamily="1" charset="-122"/>
              </a:rPr>
              <a:t>，</a:t>
            </a:r>
            <a:r>
              <a:rPr lang="en-US" b="1">
                <a:solidFill>
                  <a:srgbClr val="DDDDDD"/>
                </a:solidFill>
                <a:latin typeface="楷体_GB2312" pitchFamily="1" charset="-122"/>
                <a:ea typeface="楷体_GB2312" pitchFamily="1" charset="-122"/>
              </a:rPr>
              <a:t>运算</a:t>
            </a:r>
            <a:r>
              <a:rPr lang="en-US" b="1">
                <a:solidFill>
                  <a:srgbClr val="DDDDDD"/>
                </a:solidFill>
                <a:latin typeface="Times New Roman"/>
                <a:ea typeface="楷体_GB2312" pitchFamily="1" charset="-122"/>
              </a:rPr>
              <a:t>“</a:t>
            </a:r>
            <a:r>
              <a:rPr lang="en-US" b="1">
                <a:solidFill>
                  <a:srgbClr val="DDDDDD"/>
                </a:solidFill>
                <a:latin typeface="楷体_GB2312" pitchFamily="1" charset="-122"/>
                <a:ea typeface="楷体_GB2312" pitchFamily="1" charset="-122"/>
              </a:rPr>
              <a:t>*</a:t>
            </a:r>
            <a:r>
              <a:rPr lang="en-US" b="1">
                <a:solidFill>
                  <a:srgbClr val="DDDDDD"/>
                </a:solidFill>
                <a:latin typeface="Times New Roman"/>
                <a:ea typeface="楷体_GB2312" pitchFamily="1" charset="-122"/>
              </a:rPr>
              <a:t>”</a:t>
            </a:r>
            <a:r>
              <a:rPr lang="en-US" b="1">
                <a:solidFill>
                  <a:srgbClr val="DDDDDD"/>
                </a:solidFill>
                <a:latin typeface="楷体_GB2312" pitchFamily="1" charset="-122"/>
                <a:ea typeface="楷体_GB2312" pitchFamily="1" charset="-122"/>
              </a:rPr>
              <a:t>满足交换律</a:t>
            </a:r>
            <a:r>
              <a:rPr lang="zh-CN" b="1">
                <a:solidFill>
                  <a:srgbClr val="DDDDDD"/>
                </a:solidFill>
                <a:latin typeface="楷体_GB2312" pitchFamily="1" charset="-122"/>
                <a:ea typeface="楷体_GB2312" pitchFamily="1" charset="-122"/>
              </a:rPr>
              <a:t>，</a:t>
            </a:r>
            <a:r>
              <a:rPr lang="en-US" b="1">
                <a:solidFill>
                  <a:srgbClr val="DDDDDD"/>
                </a:solidFill>
                <a:latin typeface="楷体_GB2312" pitchFamily="1" charset="-122"/>
                <a:ea typeface="楷体_GB2312" pitchFamily="1" charset="-122"/>
              </a:rPr>
              <a:t>即群&lt;</a:t>
            </a:r>
            <a:r>
              <a:rPr lang="zh-CN" b="1">
                <a:solidFill>
                  <a:srgbClr val="DDDDDD"/>
                </a:solidFill>
                <a:latin typeface="楷体_GB2312" pitchFamily="1" charset="-122"/>
                <a:ea typeface="楷体_GB2312" pitchFamily="1" charset="-122"/>
              </a:rPr>
              <a:t>G,*&gt;</a:t>
            </a:r>
            <a:r>
              <a:rPr lang="en-US" b="1">
                <a:solidFill>
                  <a:srgbClr val="DDDDDD"/>
                </a:solidFill>
                <a:latin typeface="楷体_GB2312" pitchFamily="1" charset="-122"/>
                <a:ea typeface="楷体_GB2312" pitchFamily="1" charset="-122"/>
              </a:rPr>
              <a:t>是交换群</a:t>
            </a:r>
            <a:r>
              <a:rPr lang="zh-CN" b="1">
                <a:solidFill>
                  <a:srgbClr val="DDDDDD"/>
                </a:solidFill>
                <a:latin typeface="楷体_GB2312" pitchFamily="1" charset="-122"/>
                <a:ea typeface="楷体_GB2312" pitchFamily="1" charset="-122"/>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D217735-18BE-494C-B8FF-22C070A77C9D}"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7603733-31FF-4D1C-9A1A-4C0D2CD696C6}" type="slidenum">
              <a:rPr lang="zh-CN" altLang="zh-CN"/>
              <a:pPr/>
              <a:t>111</a:t>
            </a:fld>
            <a:r>
              <a:rPr lang="zh-CN" altLang="zh-CN"/>
              <a:t>/226</a:t>
            </a:r>
          </a:p>
        </p:txBody>
      </p:sp>
      <p:sp>
        <p:nvSpPr>
          <p:cNvPr id="115714" name="Rectangle 2"/>
          <p:cNvSpPr>
            <a:spLocks noGrp="1" noChangeArrowheads="1"/>
          </p:cNvSpPr>
          <p:nvPr>
            <p:ph type="title"/>
          </p:nvPr>
        </p:nvSpPr>
        <p:spPr/>
        <p:txBody>
          <a:bodyPr/>
          <a:lstStyle/>
          <a:p>
            <a:endParaRPr lang="zh-CN" altLang="zh-CN"/>
          </a:p>
        </p:txBody>
      </p:sp>
      <p:sp>
        <p:nvSpPr>
          <p:cNvPr id="115715" name="Rectangle 3"/>
          <p:cNvSpPr>
            <a:spLocks noChangeArrowheads="1"/>
          </p:cNvSpPr>
          <p:nvPr/>
        </p:nvSpPr>
        <p:spPr bwMode="auto">
          <a:xfrm>
            <a:off x="1042988" y="1052513"/>
            <a:ext cx="7777162"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5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15.9</a:t>
            </a:r>
            <a:endParaRPr lang="zh-CN" b="1">
              <a:solidFill>
                <a:srgbClr val="CC00CC"/>
              </a:solidFill>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latin typeface="楷体_GB2312" pitchFamily="1" charset="-122"/>
                <a:ea typeface="楷体_GB2312" pitchFamily="1" charset="-122"/>
              </a:rPr>
              <a:t>设&lt;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是一个群，则&lt;</a:t>
            </a:r>
            <a:r>
              <a:rPr lang="zh-CN" b="1">
                <a:latin typeface="楷体_GB2312" pitchFamily="1" charset="-122"/>
                <a:ea typeface="楷体_GB2312" pitchFamily="1" charset="-122"/>
              </a:rPr>
              <a:t>G，*&gt;为</a:t>
            </a:r>
            <a:r>
              <a:rPr lang="en-US" b="1">
                <a:latin typeface="楷体_GB2312" pitchFamily="1" charset="-122"/>
                <a:ea typeface="楷体_GB2312" pitchFamily="1" charset="-122"/>
              </a:rPr>
              <a:t>交换群的充分必要条件是：对</a:t>
            </a:r>
            <a:r>
              <a:rPr lang="en-US"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a，b</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a:t>
            </a:r>
            <a:r>
              <a:rPr lang="en-US" b="1">
                <a:latin typeface="楷体_GB2312" pitchFamily="1" charset="-122"/>
                <a:ea typeface="楷体_GB2312" pitchFamily="1" charset="-122"/>
              </a:rPr>
              <a:t>有(</a:t>
            </a:r>
            <a:r>
              <a:rPr lang="zh-CN" b="1">
                <a:latin typeface="楷体_GB2312" pitchFamily="1" charset="-122"/>
                <a:ea typeface="楷体_GB2312" pitchFamily="1" charset="-122"/>
              </a:rPr>
              <a:t>a*b)</a:t>
            </a:r>
            <a:r>
              <a:rPr lang="zh-CN" b="1">
                <a:latin typeface="Lucida Sans Unicode"/>
                <a:ea typeface="楷体_GB2312" pitchFamily="1" charset="-122"/>
              </a:rPr>
              <a:t>²</a:t>
            </a:r>
            <a:r>
              <a:rPr lang="zh-CN" b="1">
                <a:latin typeface="楷体_GB2312" pitchFamily="1" charset="-122"/>
                <a:ea typeface="楷体_GB2312" pitchFamily="1" charset="-122"/>
              </a:rPr>
              <a:t>＝a</a:t>
            </a:r>
            <a:r>
              <a:rPr lang="zh-CN" b="1">
                <a:latin typeface="Lucida Sans Unicode"/>
                <a:ea typeface="楷体_GB2312" pitchFamily="1" charset="-122"/>
              </a:rPr>
              <a:t>²</a:t>
            </a:r>
            <a:r>
              <a:rPr lang="zh-CN" b="1">
                <a:latin typeface="楷体_GB2312" pitchFamily="1" charset="-122"/>
                <a:ea typeface="楷体_GB2312" pitchFamily="1" charset="-122"/>
              </a:rPr>
              <a:t>*b</a:t>
            </a:r>
            <a:r>
              <a:rPr lang="zh-CN" b="1">
                <a:latin typeface="Lucida Sans Unicode"/>
                <a:ea typeface="楷体_GB2312" pitchFamily="1" charset="-122"/>
              </a:rPr>
              <a:t>²</a:t>
            </a:r>
            <a:endParaRPr lang="zh-CN" b="1">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en-US" b="1">
                <a:solidFill>
                  <a:srgbClr val="CC00CC"/>
                </a:solidFill>
                <a:latin typeface="楷体_GB2312" pitchFamily="1" charset="-122"/>
                <a:ea typeface="楷体_GB2312" pitchFamily="1" charset="-122"/>
              </a:rPr>
              <a:t>证明</a:t>
            </a:r>
            <a:r>
              <a:rPr lang="zh-CN" b="1">
                <a:latin typeface="楷体_GB2312" pitchFamily="1" charset="-122"/>
                <a:ea typeface="楷体_GB2312" pitchFamily="1" charset="-122"/>
              </a:rPr>
              <a:t>　</a:t>
            </a:r>
            <a:r>
              <a:rPr lang="en-US" b="1">
                <a:solidFill>
                  <a:srgbClr val="FF0000"/>
                </a:solidFill>
                <a:latin typeface="Lucida Sans Unicode"/>
                <a:ea typeface="楷体_GB2312" pitchFamily="1" charset="-122"/>
              </a:rPr>
              <a:t>“</a:t>
            </a:r>
            <a:r>
              <a:rPr lang="en-US" b="1">
                <a:solidFill>
                  <a:srgbClr val="FF0000"/>
                </a:solidFill>
                <a:latin typeface="楷体_GB2312" pitchFamily="1" charset="-122"/>
                <a:ea typeface="楷体_GB2312" pitchFamily="1" charset="-122"/>
                <a:sym typeface="Symbol" pitchFamily="18" charset="2"/>
              </a:rPr>
              <a:t></a:t>
            </a:r>
            <a:r>
              <a:rPr lang="en-US" b="1">
                <a:solidFill>
                  <a:srgbClr val="FF0000"/>
                </a:solidFill>
                <a:latin typeface="Lucida Sans Unicode"/>
                <a:ea typeface="楷体_GB2312" pitchFamily="1" charset="-122"/>
              </a:rPr>
              <a:t>”</a:t>
            </a:r>
            <a:r>
              <a:rPr lang="zh-CN" b="1">
                <a:solidFill>
                  <a:srgbClr val="FF0000"/>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对</a:t>
            </a:r>
            <a:r>
              <a:rPr lang="en-US"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a，b</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G，</a:t>
            </a:r>
            <a:r>
              <a:rPr lang="en-US" b="1">
                <a:solidFill>
                  <a:srgbClr val="0000FF"/>
                </a:solidFill>
                <a:latin typeface="楷体_GB2312" pitchFamily="1" charset="-122"/>
                <a:ea typeface="楷体_GB2312" pitchFamily="1" charset="-122"/>
              </a:rPr>
              <a:t>由于运算</a:t>
            </a:r>
            <a:r>
              <a:rPr lang="en-US" b="1">
                <a:solidFill>
                  <a:srgbClr val="0000FF"/>
                </a:solidFill>
                <a:latin typeface="Lucida Sans Unicode"/>
                <a:ea typeface="楷体_GB2312" pitchFamily="1" charset="-122"/>
              </a:rPr>
              <a:t>“</a:t>
            </a:r>
            <a:r>
              <a:rPr lang="en-US" b="1">
                <a:solidFill>
                  <a:srgbClr val="0000FF"/>
                </a:solidFill>
                <a:latin typeface="楷体_GB2312" pitchFamily="1" charset="-122"/>
                <a:ea typeface="楷体_GB2312" pitchFamily="1" charset="-122"/>
              </a:rPr>
              <a:t>*</a:t>
            </a:r>
            <a:r>
              <a:rPr lang="en-US" b="1">
                <a:solidFill>
                  <a:srgbClr val="0000FF"/>
                </a:solidFill>
                <a:latin typeface="Lucida Sans Unicode"/>
                <a:ea typeface="楷体_GB2312" pitchFamily="1" charset="-122"/>
              </a:rPr>
              <a:t>”</a:t>
            </a:r>
            <a:r>
              <a:rPr lang="en-US" b="1">
                <a:solidFill>
                  <a:srgbClr val="0000FF"/>
                </a:solidFill>
                <a:latin typeface="楷体_GB2312" pitchFamily="1" charset="-122"/>
                <a:ea typeface="楷体_GB2312" pitchFamily="1" charset="-122"/>
              </a:rPr>
              <a:t>是可交换的，所以有：</a:t>
            </a:r>
          </a:p>
          <a:p>
            <a:pPr marL="342900" indent="-342900" algn="just">
              <a:lnSpc>
                <a:spcPct val="115000"/>
              </a:lnSpc>
              <a:buClr>
                <a:srgbClr val="00FF00"/>
              </a:buClr>
              <a:buFont typeface="Wingdings" pitchFamily="2" charset="2"/>
              <a:buNone/>
            </a:pPr>
            <a:r>
              <a:rPr lang="en-US" b="1">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a*b)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＝(a*b)*(a*b)＝a*(b*a)*b</a:t>
            </a:r>
          </a:p>
          <a:p>
            <a:pPr marL="342900" indent="-342900" algn="just">
              <a:lnSpc>
                <a:spcPct val="115000"/>
              </a:lnSpc>
              <a:buClr>
                <a:srgbClr val="00FF00"/>
              </a:buClr>
              <a:buFont typeface="Wingdings" pitchFamily="2" charset="2"/>
              <a:buNone/>
            </a:pPr>
            <a:r>
              <a:rPr lang="zh-CN" b="1">
                <a:solidFill>
                  <a:srgbClr val="0000FF"/>
                </a:solidFill>
                <a:latin typeface="楷体_GB2312" pitchFamily="1" charset="-122"/>
                <a:ea typeface="楷体_GB2312" pitchFamily="1" charset="-122"/>
              </a:rPr>
              <a:t>	＝a*(a*b)*b＝(a*a)*(b*b)＝a</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a:t>
            </a:r>
          </a:p>
          <a:p>
            <a:pPr marL="342900" indent="-342900" algn="just">
              <a:lnSpc>
                <a:spcPct val="115000"/>
              </a:lnSpc>
              <a:buClr>
                <a:srgbClr val="00FF00"/>
              </a:buClr>
              <a:buFont typeface="Wingdings" pitchFamily="2" charset="2"/>
              <a:buNone/>
            </a:pPr>
            <a:r>
              <a:rPr lang="zh-CN" b="1">
                <a:solidFill>
                  <a:srgbClr val="DDDDDD"/>
                </a:solidFill>
                <a:latin typeface="Lucida Sans Unicode"/>
                <a:ea typeface="楷体_GB2312" pitchFamily="1" charset="-122"/>
              </a:rPr>
              <a:t>“</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Lucida Sans Unicode"/>
                <a:ea typeface="楷体_GB2312" pitchFamily="1" charset="-122"/>
              </a:rPr>
              <a:t>”</a:t>
            </a: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对</a:t>
            </a:r>
            <a:r>
              <a:rPr lang="en-US"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a，b</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G，</a:t>
            </a:r>
            <a:r>
              <a:rPr lang="en-US" b="1">
                <a:solidFill>
                  <a:srgbClr val="DDDDDD"/>
                </a:solidFill>
                <a:latin typeface="楷体_GB2312" pitchFamily="1" charset="-122"/>
                <a:ea typeface="楷体_GB2312" pitchFamily="1" charset="-122"/>
              </a:rPr>
              <a:t>若有(</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t>
            </a:r>
            <a:r>
              <a:rPr lang="en-US" b="1">
                <a:solidFill>
                  <a:srgbClr val="DDDDDD"/>
                </a:solidFill>
                <a:latin typeface="楷体_GB2312" pitchFamily="1" charset="-122"/>
                <a:ea typeface="楷体_GB2312" pitchFamily="1" charset="-122"/>
              </a:rPr>
              <a:t>则：</a:t>
            </a: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a*b)*(a*b)＝(a*a)*(b*b)，</a:t>
            </a:r>
          </a:p>
          <a:p>
            <a:pPr marL="342900" indent="-342900" algn="just">
              <a:lnSpc>
                <a:spcPct val="115000"/>
              </a:lnSpc>
              <a:buClr>
                <a:srgbClr val="00FF00"/>
              </a:buClr>
              <a:buFont typeface="Wingdings" pitchFamily="2" charset="2"/>
              <a:buNone/>
            </a:pPr>
            <a:r>
              <a:rPr lang="zh-CN" b="1">
                <a:solidFill>
                  <a:srgbClr val="DDDDDD"/>
                </a:solidFill>
                <a:latin typeface="楷体_GB2312" pitchFamily="1" charset="-122"/>
                <a:ea typeface="楷体_GB2312" pitchFamily="1" charset="-122"/>
              </a:rPr>
              <a:t>	</a:t>
            </a:r>
            <a:r>
              <a:rPr lang="en-US" sz="2800" b="1">
                <a:solidFill>
                  <a:srgbClr val="DDDDDD"/>
                </a:solidFill>
                <a:latin typeface="楷体_GB2312" pitchFamily="1" charset="-122"/>
                <a:ea typeface="楷体_GB2312" pitchFamily="1" charset="-122"/>
              </a:rPr>
              <a:t>→</a:t>
            </a:r>
            <a:r>
              <a:rPr lang="zh-CN" b="1">
                <a:solidFill>
                  <a:srgbClr val="DDDDDD"/>
                </a:solidFill>
                <a:latin typeface="楷体_GB2312" pitchFamily="1" charset="-122"/>
                <a:ea typeface="楷体_GB2312" pitchFamily="1" charset="-122"/>
              </a:rPr>
              <a:t>a*(b*a)*b＝a*(a*b)*b，</a:t>
            </a: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	由消去律知：</a:t>
            </a:r>
            <a:r>
              <a:rPr lang="zh-CN" b="1">
                <a:solidFill>
                  <a:srgbClr val="DDDDDD"/>
                </a:solidFill>
                <a:latin typeface="楷体_GB2312" pitchFamily="1" charset="-122"/>
                <a:ea typeface="楷体_GB2312" pitchFamily="1" charset="-122"/>
              </a:rPr>
              <a:t>b*a＝a*b，</a:t>
            </a:r>
          </a:p>
          <a:p>
            <a:pPr marL="342900" indent="-342900" algn="just">
              <a:lnSpc>
                <a:spcPct val="115000"/>
              </a:lnSpc>
              <a:buClr>
                <a:srgbClr val="00FF00"/>
              </a:buClr>
              <a:buFont typeface="Wingdings" pitchFamily="2" charset="2"/>
              <a:buNone/>
            </a:pPr>
            <a:r>
              <a:rPr lang="en-US" b="1">
                <a:solidFill>
                  <a:srgbClr val="DDDDDD"/>
                </a:solidFill>
                <a:latin typeface="楷体_GB2312" pitchFamily="1" charset="-122"/>
                <a:ea typeface="楷体_GB2312" pitchFamily="1" charset="-122"/>
              </a:rPr>
              <a:t>所以</a:t>
            </a:r>
            <a:r>
              <a:rPr lang="zh-CN" b="1">
                <a:solidFill>
                  <a:srgbClr val="DDDDDD"/>
                </a:solidFill>
                <a:latin typeface="楷体_GB2312" pitchFamily="1" charset="-122"/>
                <a:ea typeface="楷体_GB2312" pitchFamily="1" charset="-122"/>
              </a:rPr>
              <a:t>，</a:t>
            </a:r>
            <a:r>
              <a:rPr lang="en-US" b="1">
                <a:solidFill>
                  <a:srgbClr val="DDDDDD"/>
                </a:solidFill>
                <a:latin typeface="楷体_GB2312" pitchFamily="1" charset="-122"/>
                <a:ea typeface="楷体_GB2312" pitchFamily="1" charset="-122"/>
              </a:rPr>
              <a:t>运算</a:t>
            </a:r>
            <a:r>
              <a:rPr lang="en-US" b="1">
                <a:solidFill>
                  <a:srgbClr val="DDDDDD"/>
                </a:solidFill>
                <a:latin typeface="Times New Roman"/>
                <a:ea typeface="楷体_GB2312" pitchFamily="1" charset="-122"/>
              </a:rPr>
              <a:t>“</a:t>
            </a:r>
            <a:r>
              <a:rPr lang="en-US" b="1">
                <a:solidFill>
                  <a:srgbClr val="DDDDDD"/>
                </a:solidFill>
                <a:latin typeface="楷体_GB2312" pitchFamily="1" charset="-122"/>
                <a:ea typeface="楷体_GB2312" pitchFamily="1" charset="-122"/>
              </a:rPr>
              <a:t>*</a:t>
            </a:r>
            <a:r>
              <a:rPr lang="en-US" b="1">
                <a:solidFill>
                  <a:srgbClr val="DDDDDD"/>
                </a:solidFill>
                <a:latin typeface="Times New Roman"/>
                <a:ea typeface="楷体_GB2312" pitchFamily="1" charset="-122"/>
              </a:rPr>
              <a:t>”</a:t>
            </a:r>
            <a:r>
              <a:rPr lang="en-US" b="1">
                <a:solidFill>
                  <a:srgbClr val="DDDDDD"/>
                </a:solidFill>
                <a:latin typeface="楷体_GB2312" pitchFamily="1" charset="-122"/>
                <a:ea typeface="楷体_GB2312" pitchFamily="1" charset="-122"/>
              </a:rPr>
              <a:t>满足交换律</a:t>
            </a:r>
            <a:r>
              <a:rPr lang="zh-CN" b="1">
                <a:solidFill>
                  <a:srgbClr val="DDDDDD"/>
                </a:solidFill>
                <a:latin typeface="楷体_GB2312" pitchFamily="1" charset="-122"/>
                <a:ea typeface="楷体_GB2312" pitchFamily="1" charset="-122"/>
              </a:rPr>
              <a:t>，</a:t>
            </a:r>
            <a:r>
              <a:rPr lang="en-US" b="1">
                <a:solidFill>
                  <a:srgbClr val="DDDDDD"/>
                </a:solidFill>
                <a:latin typeface="楷体_GB2312" pitchFamily="1" charset="-122"/>
                <a:ea typeface="楷体_GB2312" pitchFamily="1" charset="-122"/>
              </a:rPr>
              <a:t>即群&lt;</a:t>
            </a:r>
            <a:r>
              <a:rPr lang="zh-CN" b="1">
                <a:solidFill>
                  <a:srgbClr val="DDDDDD"/>
                </a:solidFill>
                <a:latin typeface="楷体_GB2312" pitchFamily="1" charset="-122"/>
                <a:ea typeface="楷体_GB2312" pitchFamily="1" charset="-122"/>
              </a:rPr>
              <a:t>G,*&gt;</a:t>
            </a:r>
            <a:r>
              <a:rPr lang="en-US" b="1">
                <a:solidFill>
                  <a:srgbClr val="DDDDDD"/>
                </a:solidFill>
                <a:latin typeface="楷体_GB2312" pitchFamily="1" charset="-122"/>
                <a:ea typeface="楷体_GB2312" pitchFamily="1" charset="-122"/>
              </a:rPr>
              <a:t>是交换群</a:t>
            </a:r>
            <a:r>
              <a:rPr lang="zh-CN" b="1">
                <a:solidFill>
                  <a:srgbClr val="DDDDDD"/>
                </a:solidFill>
                <a:latin typeface="楷体_GB2312" pitchFamily="1" charset="-122"/>
                <a:ea typeface="楷体_GB2312" pitchFamily="1" charset="-122"/>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92C325-CC5A-4AE2-B7B0-D708C8C6E69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78BB33A-6BDE-4157-A439-AD53B908A013}" type="slidenum">
              <a:rPr lang="zh-CN" altLang="zh-CN"/>
              <a:pPr/>
              <a:t>112</a:t>
            </a:fld>
            <a:r>
              <a:rPr lang="zh-CN" altLang="zh-CN"/>
              <a:t>/226</a:t>
            </a:r>
          </a:p>
        </p:txBody>
      </p:sp>
      <p:sp>
        <p:nvSpPr>
          <p:cNvPr id="116738" name="Rectangle 2"/>
          <p:cNvSpPr>
            <a:spLocks noGrp="1" noChangeArrowheads="1"/>
          </p:cNvSpPr>
          <p:nvPr>
            <p:ph type="title"/>
          </p:nvPr>
        </p:nvSpPr>
        <p:spPr/>
        <p:txBody>
          <a:bodyPr/>
          <a:lstStyle/>
          <a:p>
            <a:endParaRPr lang="zh-CN" altLang="zh-CN"/>
          </a:p>
        </p:txBody>
      </p:sp>
      <p:sp>
        <p:nvSpPr>
          <p:cNvPr id="116739" name="Rectangle 3"/>
          <p:cNvSpPr>
            <a:spLocks noChangeArrowheads="1"/>
          </p:cNvSpPr>
          <p:nvPr/>
        </p:nvSpPr>
        <p:spPr bwMode="auto">
          <a:xfrm>
            <a:off x="1042988" y="1052513"/>
            <a:ext cx="7777162"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5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15.9</a:t>
            </a:r>
            <a:endParaRPr lang="zh-CN" b="1">
              <a:solidFill>
                <a:srgbClr val="CC00CC"/>
              </a:solidFill>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zh-CN" b="1">
                <a:latin typeface="楷体_GB2312" pitchFamily="1" charset="-122"/>
                <a:ea typeface="楷体_GB2312" pitchFamily="1" charset="-122"/>
              </a:rPr>
              <a:t>      </a:t>
            </a:r>
            <a:r>
              <a:rPr lang="en-US" b="1">
                <a:latin typeface="楷体_GB2312" pitchFamily="1" charset="-122"/>
                <a:ea typeface="楷体_GB2312" pitchFamily="1" charset="-122"/>
              </a:rPr>
              <a:t>设&lt;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是一个群，则&lt;</a:t>
            </a:r>
            <a:r>
              <a:rPr lang="zh-CN" b="1">
                <a:latin typeface="楷体_GB2312" pitchFamily="1" charset="-122"/>
                <a:ea typeface="楷体_GB2312" pitchFamily="1" charset="-122"/>
              </a:rPr>
              <a:t>G，*&gt;为</a:t>
            </a:r>
            <a:r>
              <a:rPr lang="en-US" b="1">
                <a:latin typeface="楷体_GB2312" pitchFamily="1" charset="-122"/>
                <a:ea typeface="楷体_GB2312" pitchFamily="1" charset="-122"/>
              </a:rPr>
              <a:t>交换群的充分必要条件是：对</a:t>
            </a:r>
            <a:r>
              <a:rPr lang="en-US"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a，b</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a:t>
            </a:r>
            <a:r>
              <a:rPr lang="en-US" b="1">
                <a:latin typeface="楷体_GB2312" pitchFamily="1" charset="-122"/>
                <a:ea typeface="楷体_GB2312" pitchFamily="1" charset="-122"/>
              </a:rPr>
              <a:t>有(</a:t>
            </a:r>
            <a:r>
              <a:rPr lang="zh-CN" b="1">
                <a:latin typeface="楷体_GB2312" pitchFamily="1" charset="-122"/>
                <a:ea typeface="楷体_GB2312" pitchFamily="1" charset="-122"/>
              </a:rPr>
              <a:t>a*b)</a:t>
            </a:r>
            <a:r>
              <a:rPr lang="zh-CN" b="1">
                <a:latin typeface="Lucida Sans Unicode"/>
                <a:ea typeface="楷体_GB2312" pitchFamily="1" charset="-122"/>
              </a:rPr>
              <a:t>²</a:t>
            </a:r>
            <a:r>
              <a:rPr lang="zh-CN" b="1">
                <a:latin typeface="楷体_GB2312" pitchFamily="1" charset="-122"/>
                <a:ea typeface="楷体_GB2312" pitchFamily="1" charset="-122"/>
              </a:rPr>
              <a:t>＝a</a:t>
            </a:r>
            <a:r>
              <a:rPr lang="zh-CN" b="1">
                <a:latin typeface="Lucida Sans Unicode"/>
                <a:ea typeface="楷体_GB2312" pitchFamily="1" charset="-122"/>
              </a:rPr>
              <a:t>²</a:t>
            </a:r>
            <a:r>
              <a:rPr lang="zh-CN" b="1">
                <a:latin typeface="楷体_GB2312" pitchFamily="1" charset="-122"/>
                <a:ea typeface="楷体_GB2312" pitchFamily="1" charset="-122"/>
              </a:rPr>
              <a:t>*b</a:t>
            </a:r>
            <a:r>
              <a:rPr lang="zh-CN" b="1">
                <a:latin typeface="Lucida Sans Unicode"/>
                <a:ea typeface="楷体_GB2312" pitchFamily="1" charset="-122"/>
              </a:rPr>
              <a:t>²</a:t>
            </a:r>
            <a:endParaRPr lang="zh-CN" b="1">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en-US" b="1">
                <a:solidFill>
                  <a:srgbClr val="CC00CC"/>
                </a:solidFill>
                <a:latin typeface="楷体_GB2312" pitchFamily="1" charset="-122"/>
                <a:ea typeface="楷体_GB2312" pitchFamily="1" charset="-122"/>
              </a:rPr>
              <a:t>证明</a:t>
            </a:r>
            <a:r>
              <a:rPr lang="zh-CN" b="1">
                <a:latin typeface="楷体_GB2312" pitchFamily="1" charset="-122"/>
                <a:ea typeface="楷体_GB2312" pitchFamily="1" charset="-122"/>
              </a:rPr>
              <a:t>　</a:t>
            </a:r>
            <a:r>
              <a:rPr lang="en-US" b="1">
                <a:solidFill>
                  <a:srgbClr val="FF0000"/>
                </a:solidFill>
                <a:latin typeface="Lucida Sans Unicode"/>
                <a:ea typeface="楷体_GB2312" pitchFamily="1" charset="-122"/>
              </a:rPr>
              <a:t>“</a:t>
            </a:r>
            <a:r>
              <a:rPr lang="en-US" b="1">
                <a:solidFill>
                  <a:srgbClr val="FF0000"/>
                </a:solidFill>
                <a:latin typeface="楷体_GB2312" pitchFamily="1" charset="-122"/>
                <a:ea typeface="楷体_GB2312" pitchFamily="1" charset="-122"/>
                <a:sym typeface="Symbol" pitchFamily="18" charset="2"/>
              </a:rPr>
              <a:t></a:t>
            </a:r>
            <a:r>
              <a:rPr lang="en-US" b="1">
                <a:solidFill>
                  <a:srgbClr val="FF0000"/>
                </a:solidFill>
                <a:latin typeface="Lucida Sans Unicode"/>
                <a:ea typeface="楷体_GB2312" pitchFamily="1" charset="-122"/>
              </a:rPr>
              <a:t>”</a:t>
            </a:r>
            <a:r>
              <a:rPr lang="zh-CN" b="1">
                <a:solidFill>
                  <a:srgbClr val="FF0000"/>
                </a:solidFill>
                <a:latin typeface="楷体_GB2312" pitchFamily="1" charset="-122"/>
                <a:ea typeface="楷体_GB2312" pitchFamily="1" charset="-122"/>
              </a:rPr>
              <a:t>　</a:t>
            </a:r>
            <a:r>
              <a:rPr lang="en-US" b="1">
                <a:latin typeface="楷体_GB2312" pitchFamily="1" charset="-122"/>
                <a:ea typeface="楷体_GB2312" pitchFamily="1" charset="-122"/>
              </a:rPr>
              <a:t>对</a:t>
            </a:r>
            <a:r>
              <a:rPr lang="en-US"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a，b</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a:t>
            </a:r>
            <a:r>
              <a:rPr lang="en-US" b="1">
                <a:latin typeface="楷体_GB2312" pitchFamily="1" charset="-122"/>
                <a:ea typeface="楷体_GB2312" pitchFamily="1" charset="-122"/>
              </a:rPr>
              <a:t>由于运算</a:t>
            </a:r>
            <a:r>
              <a:rPr lang="en-US" b="1">
                <a:latin typeface="Lucida Sans Unicode"/>
                <a:ea typeface="楷体_GB2312" pitchFamily="1" charset="-122"/>
              </a:rPr>
              <a:t>“</a:t>
            </a:r>
            <a:r>
              <a:rPr lang="en-US" b="1">
                <a:latin typeface="楷体_GB2312" pitchFamily="1" charset="-122"/>
                <a:ea typeface="楷体_GB2312" pitchFamily="1" charset="-122"/>
              </a:rPr>
              <a:t>*</a:t>
            </a:r>
            <a:r>
              <a:rPr lang="en-US" b="1">
                <a:latin typeface="Lucida Sans Unicode"/>
                <a:ea typeface="楷体_GB2312" pitchFamily="1" charset="-122"/>
              </a:rPr>
              <a:t>”</a:t>
            </a:r>
            <a:r>
              <a:rPr lang="en-US" b="1">
                <a:latin typeface="楷体_GB2312" pitchFamily="1" charset="-122"/>
                <a:ea typeface="楷体_GB2312" pitchFamily="1" charset="-122"/>
              </a:rPr>
              <a:t>是可交换的，所以有：</a:t>
            </a:r>
          </a:p>
          <a:p>
            <a:pPr marL="342900" indent="-342900" algn="just">
              <a:lnSpc>
                <a:spcPct val="115000"/>
              </a:lnSpc>
              <a:buClr>
                <a:srgbClr val="00FF00"/>
              </a:buClr>
              <a:buFont typeface="Wingdings" pitchFamily="2" charset="2"/>
              <a:buNone/>
            </a:pPr>
            <a:r>
              <a:rPr lang="en-US" b="1">
                <a:latin typeface="楷体_GB2312" pitchFamily="1" charset="-122"/>
                <a:ea typeface="楷体_GB2312" pitchFamily="1" charset="-122"/>
              </a:rPr>
              <a:t>	(</a:t>
            </a:r>
            <a:r>
              <a:rPr lang="zh-CN" b="1">
                <a:latin typeface="楷体_GB2312" pitchFamily="1" charset="-122"/>
                <a:ea typeface="楷体_GB2312" pitchFamily="1" charset="-122"/>
              </a:rPr>
              <a:t>a*b)</a:t>
            </a:r>
            <a:r>
              <a:rPr lang="zh-CN" b="1">
                <a:latin typeface="Lucida Sans Unicode"/>
                <a:ea typeface="楷体_GB2312" pitchFamily="1" charset="-122"/>
              </a:rPr>
              <a:t>²</a:t>
            </a:r>
            <a:r>
              <a:rPr lang="zh-CN" b="1">
                <a:latin typeface="楷体_GB2312" pitchFamily="1" charset="-122"/>
                <a:ea typeface="楷体_GB2312" pitchFamily="1" charset="-122"/>
              </a:rPr>
              <a:t>＝(a*b)*(a*b)＝a*(b*a)*b</a:t>
            </a:r>
          </a:p>
          <a:p>
            <a:pPr marL="342900" indent="-342900" algn="just">
              <a:lnSpc>
                <a:spcPct val="115000"/>
              </a:lnSpc>
              <a:buClr>
                <a:srgbClr val="00FF00"/>
              </a:buClr>
              <a:buFont typeface="Wingdings" pitchFamily="2" charset="2"/>
              <a:buNone/>
            </a:pPr>
            <a:r>
              <a:rPr lang="zh-CN" b="1">
                <a:latin typeface="楷体_GB2312" pitchFamily="1" charset="-122"/>
                <a:ea typeface="楷体_GB2312" pitchFamily="1" charset="-122"/>
              </a:rPr>
              <a:t>	＝a*(a*b)*b＝(a*a)*(b*b)＝a</a:t>
            </a:r>
            <a:r>
              <a:rPr lang="zh-CN" b="1">
                <a:latin typeface="Lucida Sans Unicode"/>
                <a:ea typeface="楷体_GB2312" pitchFamily="1" charset="-122"/>
              </a:rPr>
              <a:t>²</a:t>
            </a:r>
            <a:r>
              <a:rPr lang="zh-CN" b="1">
                <a:latin typeface="楷体_GB2312" pitchFamily="1" charset="-122"/>
                <a:ea typeface="楷体_GB2312" pitchFamily="1" charset="-122"/>
              </a:rPr>
              <a:t>*b</a:t>
            </a:r>
            <a:r>
              <a:rPr lang="zh-CN" b="1">
                <a:latin typeface="Lucida Sans Unicode"/>
                <a:ea typeface="楷体_GB2312" pitchFamily="1" charset="-122"/>
              </a:rPr>
              <a:t>²</a:t>
            </a:r>
            <a:r>
              <a:rPr lang="zh-CN" b="1">
                <a:latin typeface="楷体_GB2312" pitchFamily="1" charset="-122"/>
                <a:ea typeface="楷体_GB2312" pitchFamily="1" charset="-122"/>
              </a:rPr>
              <a:t>。</a:t>
            </a:r>
          </a:p>
          <a:p>
            <a:pPr marL="342900" indent="-342900" algn="just">
              <a:lnSpc>
                <a:spcPct val="115000"/>
              </a:lnSpc>
              <a:buClr>
                <a:srgbClr val="00FF00"/>
              </a:buClr>
              <a:buFont typeface="Wingdings" pitchFamily="2" charset="2"/>
              <a:buNone/>
            </a:pPr>
            <a:r>
              <a:rPr lang="zh-CN" b="1">
                <a:solidFill>
                  <a:srgbClr val="FF0066"/>
                </a:solidFill>
                <a:latin typeface="Lucida Sans Unicode"/>
                <a:ea typeface="楷体_GB2312" pitchFamily="1" charset="-122"/>
              </a:rPr>
              <a:t>“</a:t>
            </a:r>
            <a:r>
              <a:rPr lang="zh-CN" b="1">
                <a:solidFill>
                  <a:srgbClr val="FF0066"/>
                </a:solidFill>
                <a:latin typeface="楷体_GB2312" pitchFamily="1" charset="-122"/>
                <a:ea typeface="楷体_GB2312" pitchFamily="1" charset="-122"/>
                <a:sym typeface="Symbol" pitchFamily="18" charset="2"/>
              </a:rPr>
              <a:t></a:t>
            </a:r>
            <a:r>
              <a:rPr lang="zh-CN" b="1">
                <a:solidFill>
                  <a:srgbClr val="FF0066"/>
                </a:solidFill>
                <a:latin typeface="Lucida Sans Unicode"/>
                <a:ea typeface="楷体_GB2312" pitchFamily="1" charset="-122"/>
              </a:rPr>
              <a:t>”</a:t>
            </a:r>
            <a:r>
              <a:rPr lang="zh-CN" b="1">
                <a:solidFill>
                  <a:srgbClr val="FF0066"/>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对</a:t>
            </a:r>
            <a:r>
              <a:rPr lang="en-US"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a，b</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G，</a:t>
            </a:r>
            <a:r>
              <a:rPr lang="en-US" b="1">
                <a:solidFill>
                  <a:srgbClr val="0000FF"/>
                </a:solidFill>
                <a:latin typeface="楷体_GB2312" pitchFamily="1" charset="-122"/>
                <a:ea typeface="楷体_GB2312" pitchFamily="1" charset="-122"/>
              </a:rPr>
              <a:t>若有(</a:t>
            </a:r>
            <a:r>
              <a:rPr lang="zh-CN" b="1">
                <a:solidFill>
                  <a:srgbClr val="0000FF"/>
                </a:solidFill>
                <a:latin typeface="楷体_GB2312" pitchFamily="1" charset="-122"/>
                <a:ea typeface="楷体_GB2312" pitchFamily="1" charset="-122"/>
              </a:rPr>
              <a:t>a*b)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＝a</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a:t>
            </a:r>
            <a:r>
              <a:rPr lang="en-US" b="1">
                <a:solidFill>
                  <a:srgbClr val="0000FF"/>
                </a:solidFill>
                <a:latin typeface="楷体_GB2312" pitchFamily="1" charset="-122"/>
                <a:ea typeface="楷体_GB2312" pitchFamily="1" charset="-122"/>
              </a:rPr>
              <a:t>则：</a:t>
            </a:r>
          </a:p>
          <a:p>
            <a:pPr marL="342900" indent="-342900" algn="just">
              <a:lnSpc>
                <a:spcPct val="115000"/>
              </a:lnSpc>
              <a:buClr>
                <a:srgbClr val="00FF00"/>
              </a:buClr>
              <a:buFont typeface="Wingdings" pitchFamily="2" charset="2"/>
              <a:buNone/>
            </a:pPr>
            <a:r>
              <a:rPr lang="en-US" b="1">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a*b)*(a*b)＝(a*a)*(b*b)，</a:t>
            </a:r>
          </a:p>
          <a:p>
            <a:pPr marL="342900" indent="-342900" algn="just">
              <a:lnSpc>
                <a:spcPct val="115000"/>
              </a:lnSpc>
              <a:buClr>
                <a:srgbClr val="00FF00"/>
              </a:buClr>
              <a:buFont typeface="Wingdings" pitchFamily="2" charset="2"/>
              <a:buNone/>
            </a:pPr>
            <a:r>
              <a:rPr lang="zh-CN" b="1">
                <a:latin typeface="楷体_GB2312" pitchFamily="1" charset="-122"/>
                <a:ea typeface="楷体_GB2312" pitchFamily="1" charset="-122"/>
              </a:rPr>
              <a:t>	</a:t>
            </a:r>
            <a:r>
              <a:rPr lang="en-US" sz="2800" b="1">
                <a:solidFill>
                  <a:srgbClr val="FF0000"/>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a*(b*a)*b＝a*(a*b)*b，</a:t>
            </a:r>
          </a:p>
          <a:p>
            <a:pPr marL="342900" indent="-342900" algn="just">
              <a:lnSpc>
                <a:spcPct val="115000"/>
              </a:lnSpc>
              <a:buClr>
                <a:srgbClr val="00FF00"/>
              </a:buClr>
              <a:buFont typeface="Wingdings" pitchFamily="2" charset="2"/>
              <a:buNone/>
            </a:pPr>
            <a:r>
              <a:rPr lang="en-US" b="1">
                <a:solidFill>
                  <a:srgbClr val="0000FF"/>
                </a:solidFill>
                <a:latin typeface="楷体_GB2312" pitchFamily="1" charset="-122"/>
                <a:ea typeface="楷体_GB2312" pitchFamily="1" charset="-122"/>
              </a:rPr>
              <a:t>	由消去律知：</a:t>
            </a:r>
            <a:r>
              <a:rPr lang="zh-CN" b="1">
                <a:solidFill>
                  <a:srgbClr val="0000FF"/>
                </a:solidFill>
                <a:latin typeface="楷体_GB2312" pitchFamily="1" charset="-122"/>
                <a:ea typeface="楷体_GB2312" pitchFamily="1" charset="-122"/>
              </a:rPr>
              <a:t>b*a＝a*b，</a:t>
            </a:r>
          </a:p>
          <a:p>
            <a:pPr marL="342900" indent="-342900" algn="just">
              <a:lnSpc>
                <a:spcPct val="115000"/>
              </a:lnSpc>
              <a:buClr>
                <a:srgbClr val="00FF00"/>
              </a:buClr>
              <a:buFont typeface="Wingdings" pitchFamily="2" charset="2"/>
              <a:buNone/>
            </a:pPr>
            <a:r>
              <a:rPr lang="en-US" b="1">
                <a:solidFill>
                  <a:srgbClr val="FF00FF"/>
                </a:solidFill>
                <a:latin typeface="楷体_GB2312" pitchFamily="1" charset="-122"/>
                <a:ea typeface="楷体_GB2312" pitchFamily="1" charset="-122"/>
              </a:rPr>
              <a:t>所以</a:t>
            </a:r>
            <a:r>
              <a:rPr lang="zh-CN" b="1">
                <a:solidFill>
                  <a:srgbClr val="FF00FF"/>
                </a:solidFill>
                <a:latin typeface="楷体_GB2312" pitchFamily="1" charset="-122"/>
                <a:ea typeface="楷体_GB2312" pitchFamily="1" charset="-122"/>
              </a:rPr>
              <a:t>，</a:t>
            </a:r>
            <a:r>
              <a:rPr lang="en-US" b="1">
                <a:solidFill>
                  <a:srgbClr val="FF00FF"/>
                </a:solidFill>
                <a:latin typeface="楷体_GB2312" pitchFamily="1" charset="-122"/>
                <a:ea typeface="楷体_GB2312" pitchFamily="1" charset="-122"/>
              </a:rPr>
              <a:t>运算</a:t>
            </a:r>
            <a:r>
              <a:rPr lang="en-US" b="1">
                <a:solidFill>
                  <a:srgbClr val="FF00FF"/>
                </a:solidFill>
                <a:latin typeface="Times New Roman"/>
                <a:ea typeface="楷体_GB2312" pitchFamily="1" charset="-122"/>
              </a:rPr>
              <a:t>“</a:t>
            </a:r>
            <a:r>
              <a:rPr lang="en-US" b="1">
                <a:solidFill>
                  <a:srgbClr val="FF00FF"/>
                </a:solidFill>
                <a:latin typeface="楷体_GB2312" pitchFamily="1" charset="-122"/>
                <a:ea typeface="楷体_GB2312" pitchFamily="1" charset="-122"/>
              </a:rPr>
              <a:t>*</a:t>
            </a:r>
            <a:r>
              <a:rPr lang="en-US" b="1">
                <a:solidFill>
                  <a:srgbClr val="FF00FF"/>
                </a:solidFill>
                <a:latin typeface="Times New Roman"/>
                <a:ea typeface="楷体_GB2312" pitchFamily="1" charset="-122"/>
              </a:rPr>
              <a:t>”</a:t>
            </a:r>
            <a:r>
              <a:rPr lang="en-US" b="1">
                <a:solidFill>
                  <a:srgbClr val="FF00FF"/>
                </a:solidFill>
                <a:latin typeface="楷体_GB2312" pitchFamily="1" charset="-122"/>
                <a:ea typeface="楷体_GB2312" pitchFamily="1" charset="-122"/>
              </a:rPr>
              <a:t>满足交换律</a:t>
            </a:r>
            <a:r>
              <a:rPr lang="zh-CN" b="1">
                <a:solidFill>
                  <a:srgbClr val="FF00FF"/>
                </a:solidFill>
                <a:latin typeface="楷体_GB2312" pitchFamily="1" charset="-122"/>
                <a:ea typeface="楷体_GB2312" pitchFamily="1" charset="-122"/>
              </a:rPr>
              <a:t>，</a:t>
            </a:r>
            <a:r>
              <a:rPr lang="en-US" b="1">
                <a:solidFill>
                  <a:srgbClr val="FF00FF"/>
                </a:solidFill>
                <a:latin typeface="楷体_GB2312" pitchFamily="1" charset="-122"/>
                <a:ea typeface="楷体_GB2312" pitchFamily="1" charset="-122"/>
              </a:rPr>
              <a:t>即群&lt;</a:t>
            </a:r>
            <a:r>
              <a:rPr lang="zh-CN" b="1">
                <a:solidFill>
                  <a:srgbClr val="FF00FF"/>
                </a:solidFill>
                <a:latin typeface="楷体_GB2312" pitchFamily="1" charset="-122"/>
                <a:ea typeface="楷体_GB2312" pitchFamily="1" charset="-122"/>
              </a:rPr>
              <a:t>G,*&gt;</a:t>
            </a:r>
            <a:r>
              <a:rPr lang="en-US" b="1">
                <a:solidFill>
                  <a:srgbClr val="FF00FF"/>
                </a:solidFill>
                <a:latin typeface="楷体_GB2312" pitchFamily="1" charset="-122"/>
                <a:ea typeface="楷体_GB2312" pitchFamily="1" charset="-122"/>
              </a:rPr>
              <a:t>是交换群</a:t>
            </a:r>
            <a:r>
              <a:rPr lang="zh-CN" b="1">
                <a:solidFill>
                  <a:srgbClr val="FF00FF"/>
                </a:solidFill>
                <a:latin typeface="楷体_GB2312" pitchFamily="1" charset="-122"/>
                <a:ea typeface="楷体_GB2312" pitchFamily="1" charset="-122"/>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3BD569-E33A-4ACC-A4CF-4F4E592CF0E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842576E6-1CBB-474A-B4FF-A191CA7B1AF0}" type="slidenum">
              <a:rPr lang="zh-CN" altLang="zh-CN"/>
              <a:pPr/>
              <a:t>113</a:t>
            </a:fld>
            <a:r>
              <a:rPr lang="zh-CN" altLang="zh-CN"/>
              <a:t>/226</a:t>
            </a:r>
          </a:p>
        </p:txBody>
      </p:sp>
      <p:sp>
        <p:nvSpPr>
          <p:cNvPr id="117762" name="Rectangle 2"/>
          <p:cNvSpPr>
            <a:spLocks noGrp="1" noChangeArrowheads="1"/>
          </p:cNvSpPr>
          <p:nvPr>
            <p:ph type="title"/>
          </p:nvPr>
        </p:nvSpPr>
        <p:spPr/>
        <p:txBody>
          <a:bodyPr/>
          <a:lstStyle/>
          <a:p>
            <a:r>
              <a:rPr lang="zh-CN" sz="3600">
                <a:ea typeface="黑体" pitchFamily="49" charset="-122"/>
              </a:rPr>
              <a:t>循环群</a:t>
            </a:r>
            <a:r>
              <a:rPr lang="zh-CN" altLang="zh-CN" sz="3600">
                <a:solidFill>
                  <a:schemeClr val="tx1"/>
                </a:solidFill>
                <a:ea typeface="黑体" pitchFamily="49" charset="-122"/>
              </a:rPr>
              <a:t>(</a:t>
            </a:r>
            <a:r>
              <a:rPr lang="zh-CN" sz="3600">
                <a:solidFill>
                  <a:schemeClr val="tx1"/>
                </a:solidFill>
                <a:ea typeface="黑体" pitchFamily="49" charset="-122"/>
              </a:rPr>
              <a:t>补：先看一个参考资料</a:t>
            </a:r>
            <a:r>
              <a:rPr lang="zh-CN" altLang="zh-CN" sz="3600">
                <a:solidFill>
                  <a:schemeClr val="tx1"/>
                </a:solidFill>
                <a:ea typeface="黑体" pitchFamily="49" charset="-122"/>
              </a:rPr>
              <a:t>)</a:t>
            </a:r>
          </a:p>
        </p:txBody>
      </p:sp>
      <p:sp>
        <p:nvSpPr>
          <p:cNvPr id="117763" name="Rectangle 3"/>
          <p:cNvSpPr>
            <a:spLocks noChangeArrowheads="1"/>
          </p:cNvSpPr>
          <p:nvPr/>
        </p:nvSpPr>
        <p:spPr bwMode="auto">
          <a:xfrm>
            <a:off x="971550" y="1125538"/>
            <a:ext cx="7632700"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nSpc>
                <a:spcPct val="140000"/>
              </a:lnSpc>
              <a:buClr>
                <a:srgbClr val="FF0000"/>
              </a:buClr>
              <a:buFont typeface="Wingdings" pitchFamily="2" charset="2"/>
              <a:buChar char="n"/>
            </a:pPr>
            <a:r>
              <a:rPr lang="en-US" b="1">
                <a:solidFill>
                  <a:srgbClr val="0000FF"/>
                </a:solidFill>
                <a:latin typeface="楷体_GB2312" pitchFamily="1" charset="-122"/>
                <a:ea typeface="楷体_GB2312" pitchFamily="1" charset="-122"/>
              </a:rPr>
              <a:t>设&lt;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是一个群，若</a:t>
            </a:r>
            <a:r>
              <a:rPr lang="zh-CN" b="1">
                <a:solidFill>
                  <a:srgbClr val="0000FF"/>
                </a:solidFill>
                <a:latin typeface="楷体_GB2312" pitchFamily="1" charset="-122"/>
                <a:ea typeface="楷体_GB2312" pitchFamily="1" charset="-122"/>
              </a:rPr>
              <a:t>G</a:t>
            </a:r>
            <a:r>
              <a:rPr lang="en-US" b="1">
                <a:solidFill>
                  <a:srgbClr val="0000FF"/>
                </a:solidFill>
                <a:latin typeface="楷体_GB2312" pitchFamily="1" charset="-122"/>
                <a:ea typeface="楷体_GB2312" pitchFamily="1" charset="-122"/>
              </a:rPr>
              <a:t>中</a:t>
            </a:r>
            <a:r>
              <a:rPr lang="en-US" b="1">
                <a:solidFill>
                  <a:srgbClr val="FF00FF"/>
                </a:solidFill>
                <a:latin typeface="楷体_GB2312" pitchFamily="1" charset="-122"/>
                <a:ea typeface="楷体_GB2312" pitchFamily="1" charset="-122"/>
              </a:rPr>
              <a:t>存在元素</a:t>
            </a:r>
            <a:r>
              <a:rPr lang="zh-CN" b="1">
                <a:solidFill>
                  <a:srgbClr val="FF00FF"/>
                </a:solidFill>
                <a:latin typeface="楷体_GB2312" pitchFamily="1" charset="-122"/>
                <a:ea typeface="楷体_GB2312" pitchFamily="1" charset="-122"/>
              </a:rPr>
              <a:t>a</a:t>
            </a:r>
            <a:r>
              <a:rPr lang="zh-CN" b="1">
                <a:latin typeface="楷体_GB2312" pitchFamily="1" charset="-122"/>
                <a:ea typeface="楷体_GB2312" pitchFamily="1" charset="-122"/>
              </a:rPr>
              <a:t>，</a:t>
            </a:r>
            <a:r>
              <a:rPr lang="en-US" b="1">
                <a:solidFill>
                  <a:srgbClr val="0000FF"/>
                </a:solidFill>
                <a:latin typeface="楷体_GB2312" pitchFamily="1" charset="-122"/>
                <a:ea typeface="楷体_GB2312" pitchFamily="1" charset="-122"/>
              </a:rPr>
              <a:t>使得</a:t>
            </a:r>
            <a:r>
              <a:rPr lang="zh-CN" b="1">
                <a:solidFill>
                  <a:srgbClr val="0000FF"/>
                </a:solidFill>
                <a:latin typeface="楷体_GB2312" pitchFamily="1" charset="-122"/>
                <a:ea typeface="楷体_GB2312" pitchFamily="1" charset="-122"/>
              </a:rPr>
              <a:t>G＝{a</a:t>
            </a:r>
            <a:r>
              <a:rPr lang="zh-CN" b="1" baseline="30000">
                <a:solidFill>
                  <a:srgbClr val="0000FF"/>
                </a:solidFill>
                <a:latin typeface="楷体_GB2312" pitchFamily="1" charset="-122"/>
                <a:ea typeface="楷体_GB2312" pitchFamily="1" charset="-122"/>
              </a:rPr>
              <a:t>k</a:t>
            </a:r>
            <a:r>
              <a:rPr lang="zh-CN" b="1">
                <a:solidFill>
                  <a:srgbClr val="0000FF"/>
                </a:solidFill>
                <a:latin typeface="楷体_GB2312" pitchFamily="1" charset="-122"/>
                <a:ea typeface="楷体_GB2312" pitchFamily="1" charset="-122"/>
              </a:rPr>
              <a:t>| k</a:t>
            </a:r>
            <a:r>
              <a:rPr lang="zh-CN" sz="2800" b="1">
                <a:solidFill>
                  <a:srgbClr val="0000FF"/>
                </a:solidFill>
              </a:rPr>
              <a:t>∈Z</a:t>
            </a:r>
            <a:r>
              <a:rPr lang="zh-CN" sz="2800" b="1"/>
              <a:t>}</a:t>
            </a:r>
            <a:r>
              <a:rPr lang="zh-CN" b="1">
                <a:solidFill>
                  <a:srgbClr val="0000FF"/>
                </a:solidFill>
                <a:latin typeface="楷体_GB2312" pitchFamily="1" charset="-122"/>
                <a:ea typeface="楷体_GB2312" pitchFamily="1" charset="-122"/>
              </a:rPr>
              <a:t>，</a:t>
            </a:r>
            <a:r>
              <a:rPr lang="en-US" b="1">
                <a:solidFill>
                  <a:srgbClr val="0000FF"/>
                </a:solidFill>
                <a:latin typeface="楷体_GB2312" pitchFamily="1" charset="-122"/>
                <a:ea typeface="楷体_GB2312" pitchFamily="1" charset="-122"/>
              </a:rPr>
              <a:t>则称&lt;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是</a:t>
            </a:r>
            <a:r>
              <a:rPr lang="zh-CN" b="1">
                <a:solidFill>
                  <a:srgbClr val="0000FF"/>
                </a:solidFill>
                <a:latin typeface="楷体_GB2312" pitchFamily="1" charset="-122"/>
                <a:ea typeface="楷体_GB2312" pitchFamily="1" charset="-122"/>
              </a:rPr>
              <a:t>(</a:t>
            </a:r>
            <a:r>
              <a:rPr lang="en-US" b="1">
                <a:latin typeface="楷体_GB2312" pitchFamily="1" charset="-122"/>
                <a:ea typeface="楷体_GB2312" pitchFamily="1" charset="-122"/>
              </a:rPr>
              <a:t>由</a:t>
            </a:r>
            <a:r>
              <a:rPr lang="zh-CN" b="1">
                <a:latin typeface="楷体_GB2312" pitchFamily="1" charset="-122"/>
                <a:ea typeface="楷体_GB2312" pitchFamily="1" charset="-122"/>
              </a:rPr>
              <a:t>a</a:t>
            </a:r>
            <a:r>
              <a:rPr lang="en-US" b="1">
                <a:latin typeface="楷体_GB2312" pitchFamily="1" charset="-122"/>
                <a:ea typeface="楷体_GB2312" pitchFamily="1" charset="-122"/>
              </a:rPr>
              <a:t>所生成的</a:t>
            </a:r>
            <a:r>
              <a:rPr lang="zh-CN" b="1">
                <a:solidFill>
                  <a:srgbClr val="0000FF"/>
                </a:solidFill>
                <a:latin typeface="楷体_GB2312" pitchFamily="1" charset="-122"/>
                <a:ea typeface="楷体_GB2312" pitchFamily="1" charset="-122"/>
              </a:rPr>
              <a:t>)</a:t>
            </a:r>
            <a:r>
              <a:rPr lang="en-US" b="1">
                <a:solidFill>
                  <a:srgbClr val="FF00FF"/>
                </a:solidFill>
                <a:latin typeface="楷体_GB2312" pitchFamily="1" charset="-122"/>
                <a:ea typeface="楷体_GB2312" pitchFamily="1" charset="-122"/>
              </a:rPr>
              <a:t>循环群</a:t>
            </a:r>
            <a:r>
              <a:rPr lang="zh-CN" b="1">
                <a:solidFill>
                  <a:srgbClr val="0000FF"/>
                </a:solidFill>
                <a:latin typeface="楷体_GB2312" pitchFamily="1" charset="-122"/>
                <a:ea typeface="楷体_GB2312" pitchFamily="1" charset="-122"/>
              </a:rPr>
              <a:t>；</a:t>
            </a:r>
            <a:r>
              <a:rPr lang="en-US" b="1">
                <a:solidFill>
                  <a:srgbClr val="0000FF"/>
                </a:solidFill>
                <a:latin typeface="楷体_GB2312" pitchFamily="1" charset="-122"/>
                <a:ea typeface="楷体_GB2312" pitchFamily="1" charset="-122"/>
              </a:rPr>
              <a:t>而</a:t>
            </a:r>
            <a:r>
              <a:rPr lang="zh-CN" b="1">
                <a:solidFill>
                  <a:srgbClr val="0000FF"/>
                </a:solidFill>
                <a:latin typeface="楷体_GB2312" pitchFamily="1" charset="-122"/>
                <a:ea typeface="楷体_GB2312" pitchFamily="1" charset="-122"/>
              </a:rPr>
              <a:t>a称为G的一个</a:t>
            </a:r>
            <a:r>
              <a:rPr lang="zh-CN" b="1">
                <a:solidFill>
                  <a:srgbClr val="FF00FF"/>
                </a:solidFill>
                <a:latin typeface="楷体_GB2312" pitchFamily="1" charset="-122"/>
                <a:ea typeface="楷体_GB2312" pitchFamily="1" charset="-122"/>
              </a:rPr>
              <a:t>生成元</a:t>
            </a:r>
            <a:r>
              <a:rPr lang="zh-CN" b="1">
                <a:solidFill>
                  <a:srgbClr val="0000FF"/>
                </a:solidFill>
                <a:latin typeface="楷体_GB2312" pitchFamily="1" charset="-122"/>
                <a:ea typeface="楷体_GB2312" pitchFamily="1" charset="-122"/>
              </a:rPr>
              <a:t>，并记作G＝(a)。</a:t>
            </a:r>
          </a:p>
          <a:p>
            <a:pPr marL="342900" indent="-342900">
              <a:lnSpc>
                <a:spcPct val="140000"/>
              </a:lnSpc>
              <a:buClr>
                <a:srgbClr val="FF0000"/>
              </a:buClr>
              <a:buFont typeface="Wingdings" pitchFamily="2" charset="2"/>
              <a:buChar char="n"/>
            </a:pPr>
            <a:r>
              <a:rPr lang="zh-CN" b="1">
                <a:latin typeface="楷体_GB2312" pitchFamily="1" charset="-122"/>
                <a:ea typeface="楷体_GB2312" pitchFamily="1" charset="-122"/>
              </a:rPr>
              <a:t>注：k是正整数，a</a:t>
            </a:r>
            <a:r>
              <a:rPr lang="zh-CN" b="1" baseline="30000">
                <a:latin typeface="楷体_GB2312" pitchFamily="1" charset="-122"/>
                <a:ea typeface="楷体_GB2312" pitchFamily="1" charset="-122"/>
              </a:rPr>
              <a:t>k</a:t>
            </a:r>
            <a:r>
              <a:rPr lang="zh-CN" b="1">
                <a:latin typeface="楷体_GB2312" pitchFamily="1" charset="-122"/>
                <a:ea typeface="楷体_GB2312" pitchFamily="1" charset="-122"/>
              </a:rPr>
              <a:t>=a*a*a*</a:t>
            </a:r>
            <a:r>
              <a:rPr lang="zh-CN" b="1">
                <a:latin typeface="Times New Roman"/>
                <a:ea typeface="楷体_GB2312" pitchFamily="1" charset="-122"/>
              </a:rPr>
              <a:t>…</a:t>
            </a:r>
            <a:r>
              <a:rPr lang="zh-CN" b="1">
                <a:latin typeface="楷体_GB2312" pitchFamily="1" charset="-122"/>
                <a:ea typeface="楷体_GB2312" pitchFamily="1" charset="-122"/>
              </a:rPr>
              <a:t>*a共k个元素乘积；记a</a:t>
            </a:r>
            <a:r>
              <a:rPr lang="zh-CN" b="1" baseline="30000">
                <a:latin typeface="楷体_GB2312" pitchFamily="1" charset="-122"/>
                <a:ea typeface="楷体_GB2312" pitchFamily="1" charset="-122"/>
              </a:rPr>
              <a:t>0</a:t>
            </a:r>
            <a:r>
              <a:rPr lang="zh-CN" b="1">
                <a:latin typeface="楷体_GB2312" pitchFamily="1" charset="-122"/>
                <a:ea typeface="楷体_GB2312" pitchFamily="1" charset="-122"/>
              </a:rPr>
              <a:t>＝e，a</a:t>
            </a:r>
            <a:r>
              <a:rPr lang="zh-CN" b="1" baseline="30000">
                <a:latin typeface="楷体_GB2312" pitchFamily="1" charset="-122"/>
                <a:ea typeface="楷体_GB2312" pitchFamily="1" charset="-122"/>
              </a:rPr>
              <a:t>-k</a:t>
            </a:r>
            <a:r>
              <a:rPr lang="zh-CN" b="1">
                <a:latin typeface="楷体_GB2312" pitchFamily="1" charset="-122"/>
                <a:ea typeface="楷体_GB2312" pitchFamily="1" charset="-122"/>
              </a:rPr>
              <a:t>=(a</a:t>
            </a:r>
            <a:r>
              <a:rPr lang="zh-CN" b="1" baseline="30000">
                <a:latin typeface="楷体_GB2312" pitchFamily="1" charset="-122"/>
                <a:ea typeface="楷体_GB2312" pitchFamily="1" charset="-122"/>
              </a:rPr>
              <a:t>k</a:t>
            </a:r>
            <a:r>
              <a:rPr lang="zh-CN" b="1">
                <a:latin typeface="楷体_GB2312" pitchFamily="1" charset="-122"/>
                <a:ea typeface="楷体_GB2312" pitchFamily="1" charset="-122"/>
              </a:rPr>
              <a:t>)</a:t>
            </a:r>
            <a:r>
              <a:rPr lang="zh-CN" b="1" baseline="30000">
                <a:latin typeface="楷体_GB2312" pitchFamily="1" charset="-122"/>
                <a:ea typeface="楷体_GB2312" pitchFamily="1" charset="-122"/>
              </a:rPr>
              <a:t>-1</a:t>
            </a:r>
            <a:r>
              <a:rPr lang="zh-CN" b="1">
                <a:latin typeface="楷体_GB2312" pitchFamily="1" charset="-122"/>
                <a:ea typeface="楷体_GB2312" pitchFamily="1" charset="-122"/>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D5BB226-B5FF-4370-AD0B-1D1FD358A47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A984171-7824-433C-BE49-1016F023CB5E}" type="slidenum">
              <a:rPr lang="zh-CN" altLang="zh-CN"/>
              <a:pPr/>
              <a:t>114</a:t>
            </a:fld>
            <a:r>
              <a:rPr lang="zh-CN" altLang="zh-CN"/>
              <a:t>/226</a:t>
            </a:r>
          </a:p>
        </p:txBody>
      </p:sp>
      <p:sp>
        <p:nvSpPr>
          <p:cNvPr id="118786" name="Rectangle 2"/>
          <p:cNvSpPr>
            <a:spLocks noGrp="1" noChangeArrowheads="1"/>
          </p:cNvSpPr>
          <p:nvPr>
            <p:ph type="title"/>
          </p:nvPr>
        </p:nvSpPr>
        <p:spPr/>
        <p:txBody>
          <a:bodyPr/>
          <a:lstStyle/>
          <a:p>
            <a:r>
              <a:rPr lang="zh-CN" sz="3600">
                <a:ea typeface="黑体" pitchFamily="49" charset="-122"/>
              </a:rPr>
              <a:t>循环群</a:t>
            </a:r>
          </a:p>
        </p:txBody>
      </p:sp>
      <p:sp>
        <p:nvSpPr>
          <p:cNvPr id="118787" name="Rectangle 3"/>
          <p:cNvSpPr>
            <a:spLocks noChangeArrowheads="1"/>
          </p:cNvSpPr>
          <p:nvPr/>
        </p:nvSpPr>
        <p:spPr bwMode="auto">
          <a:xfrm>
            <a:off x="971550" y="1125538"/>
            <a:ext cx="76327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定义</a:t>
            </a:r>
            <a:r>
              <a:rPr lang="zh-CN" b="1">
                <a:solidFill>
                  <a:srgbClr val="CC00CC"/>
                </a:solidFill>
                <a:latin typeface="楷体_GB2312" pitchFamily="1" charset="-122"/>
                <a:ea typeface="楷体_GB2312" pitchFamily="1" charset="-122"/>
              </a:rPr>
              <a:t>15.4</a:t>
            </a:r>
            <a:r>
              <a:rPr lang="zh-CN" b="1">
                <a:solidFill>
                  <a:srgbClr val="FF0066"/>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设&lt;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是一个群，若</a:t>
            </a:r>
            <a:r>
              <a:rPr lang="zh-CN" b="1">
                <a:solidFill>
                  <a:srgbClr val="0000FF"/>
                </a:solidFill>
                <a:latin typeface="楷体_GB2312" pitchFamily="1" charset="-122"/>
                <a:ea typeface="楷体_GB2312" pitchFamily="1" charset="-122"/>
              </a:rPr>
              <a:t>G</a:t>
            </a:r>
            <a:r>
              <a:rPr lang="en-US" b="1">
                <a:solidFill>
                  <a:srgbClr val="0000FF"/>
                </a:solidFill>
                <a:latin typeface="楷体_GB2312" pitchFamily="1" charset="-122"/>
                <a:ea typeface="楷体_GB2312" pitchFamily="1" charset="-122"/>
              </a:rPr>
              <a:t>中</a:t>
            </a:r>
            <a:r>
              <a:rPr lang="en-US" b="1">
                <a:solidFill>
                  <a:srgbClr val="FF00FF"/>
                </a:solidFill>
                <a:latin typeface="楷体_GB2312" pitchFamily="1" charset="-122"/>
                <a:ea typeface="楷体_GB2312" pitchFamily="1" charset="-122"/>
              </a:rPr>
              <a:t>存在元素</a:t>
            </a:r>
            <a:r>
              <a:rPr lang="zh-CN" b="1">
                <a:solidFill>
                  <a:srgbClr val="FF00FF"/>
                </a:solidFill>
                <a:latin typeface="楷体_GB2312" pitchFamily="1" charset="-122"/>
                <a:ea typeface="楷体_GB2312" pitchFamily="1" charset="-122"/>
              </a:rPr>
              <a:t>a</a:t>
            </a:r>
            <a:r>
              <a:rPr lang="zh-CN" b="1">
                <a:latin typeface="楷体_GB2312" pitchFamily="1" charset="-122"/>
                <a:ea typeface="楷体_GB2312" pitchFamily="1" charset="-122"/>
              </a:rPr>
              <a:t>，</a:t>
            </a:r>
            <a:r>
              <a:rPr lang="en-US" b="1">
                <a:solidFill>
                  <a:srgbClr val="0000FF"/>
                </a:solidFill>
                <a:latin typeface="楷体_GB2312" pitchFamily="1" charset="-122"/>
                <a:ea typeface="楷体_GB2312" pitchFamily="1" charset="-122"/>
              </a:rPr>
              <a:t>使得</a:t>
            </a:r>
            <a:r>
              <a:rPr lang="zh-CN" b="1">
                <a:solidFill>
                  <a:srgbClr val="0000FF"/>
                </a:solidFill>
                <a:latin typeface="楷体_GB2312" pitchFamily="1" charset="-122"/>
                <a:ea typeface="楷体_GB2312" pitchFamily="1" charset="-122"/>
              </a:rPr>
              <a:t>G能由a生成，即G=（a），</a:t>
            </a:r>
            <a:r>
              <a:rPr lang="en-US" b="1">
                <a:solidFill>
                  <a:srgbClr val="0000FF"/>
                </a:solidFill>
                <a:latin typeface="楷体_GB2312" pitchFamily="1" charset="-122"/>
                <a:ea typeface="楷体_GB2312" pitchFamily="1" charset="-122"/>
              </a:rPr>
              <a:t>则称&lt;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是由</a:t>
            </a:r>
            <a:r>
              <a:rPr lang="zh-CN" b="1">
                <a:solidFill>
                  <a:srgbClr val="0000FF"/>
                </a:solidFill>
                <a:latin typeface="楷体_GB2312" pitchFamily="1" charset="-122"/>
                <a:ea typeface="楷体_GB2312" pitchFamily="1" charset="-122"/>
              </a:rPr>
              <a:t>a</a:t>
            </a:r>
            <a:r>
              <a:rPr lang="en-US" b="1">
                <a:solidFill>
                  <a:srgbClr val="0000FF"/>
                </a:solidFill>
                <a:latin typeface="楷体_GB2312" pitchFamily="1" charset="-122"/>
                <a:ea typeface="楷体_GB2312" pitchFamily="1" charset="-122"/>
              </a:rPr>
              <a:t>所生成的</a:t>
            </a:r>
            <a:r>
              <a:rPr lang="en-US" b="1">
                <a:solidFill>
                  <a:srgbClr val="FF00FF"/>
                </a:solidFill>
                <a:latin typeface="楷体_GB2312" pitchFamily="1" charset="-122"/>
                <a:ea typeface="楷体_GB2312" pitchFamily="1" charset="-122"/>
              </a:rPr>
              <a:t>循环群</a:t>
            </a:r>
            <a:r>
              <a:rPr lang="zh-CN" b="1">
                <a:solidFill>
                  <a:srgbClr val="0000FF"/>
                </a:solidFill>
                <a:latin typeface="楷体_GB2312" pitchFamily="1" charset="-122"/>
                <a:ea typeface="楷体_GB2312" pitchFamily="1" charset="-122"/>
              </a:rPr>
              <a:t>；</a:t>
            </a:r>
            <a:r>
              <a:rPr lang="en-US" b="1">
                <a:solidFill>
                  <a:srgbClr val="0000FF"/>
                </a:solidFill>
                <a:latin typeface="楷体_GB2312" pitchFamily="1" charset="-122"/>
                <a:ea typeface="楷体_GB2312" pitchFamily="1" charset="-122"/>
              </a:rPr>
              <a:t>而</a:t>
            </a:r>
            <a:r>
              <a:rPr lang="zh-CN" b="1">
                <a:solidFill>
                  <a:srgbClr val="0000FF"/>
                </a:solidFill>
                <a:latin typeface="楷体_GB2312" pitchFamily="1" charset="-122"/>
                <a:ea typeface="楷体_GB2312" pitchFamily="1" charset="-122"/>
              </a:rPr>
              <a:t>a称为G的一个</a:t>
            </a:r>
            <a:r>
              <a:rPr lang="zh-CN" b="1">
                <a:solidFill>
                  <a:srgbClr val="FF00FF"/>
                </a:solidFill>
                <a:latin typeface="楷体_GB2312" pitchFamily="1" charset="-122"/>
                <a:ea typeface="楷体_GB2312" pitchFamily="1" charset="-122"/>
              </a:rPr>
              <a:t>生成元</a:t>
            </a:r>
            <a:r>
              <a:rPr lang="en-US" b="1">
                <a:solidFill>
                  <a:srgbClr val="0000FF"/>
                </a:solidFill>
                <a:latin typeface="楷体_GB2312" pitchFamily="1" charset="-122"/>
                <a:ea typeface="楷体_GB2312" pitchFamily="1" charset="-122"/>
              </a:rPr>
              <a:t>，群</a:t>
            </a:r>
            <a:r>
              <a:rPr lang="zh-CN" b="1">
                <a:solidFill>
                  <a:srgbClr val="0000FF"/>
                </a:solidFill>
                <a:latin typeface="楷体_GB2312" pitchFamily="1" charset="-122"/>
                <a:ea typeface="楷体_GB2312" pitchFamily="1" charset="-122"/>
              </a:rPr>
              <a:t>G</a:t>
            </a:r>
            <a:r>
              <a:rPr lang="en-US" b="1">
                <a:solidFill>
                  <a:srgbClr val="0000FF"/>
                </a:solidFill>
                <a:latin typeface="楷体_GB2312" pitchFamily="1" charset="-122"/>
                <a:ea typeface="楷体_GB2312" pitchFamily="1" charset="-122"/>
              </a:rPr>
              <a:t>中的一切生成元的集合叫做该群</a:t>
            </a:r>
            <a:r>
              <a:rPr lang="zh-CN" b="1">
                <a:solidFill>
                  <a:srgbClr val="0000FF"/>
                </a:solidFill>
                <a:latin typeface="楷体_GB2312" pitchFamily="1" charset="-122"/>
                <a:ea typeface="楷体_GB2312" pitchFamily="1" charset="-122"/>
              </a:rPr>
              <a:t>G</a:t>
            </a:r>
            <a:r>
              <a:rPr lang="en-US" b="1">
                <a:solidFill>
                  <a:srgbClr val="0000FF"/>
                </a:solidFill>
                <a:latin typeface="楷体_GB2312" pitchFamily="1" charset="-122"/>
                <a:ea typeface="楷体_GB2312" pitchFamily="1" charset="-122"/>
              </a:rPr>
              <a:t>的</a:t>
            </a:r>
            <a:r>
              <a:rPr lang="en-US" b="1">
                <a:solidFill>
                  <a:srgbClr val="FF00FF"/>
                </a:solidFill>
                <a:latin typeface="楷体_GB2312" pitchFamily="1" charset="-122"/>
                <a:ea typeface="楷体_GB2312" pitchFamily="1" charset="-122"/>
              </a:rPr>
              <a:t>生成集</a:t>
            </a:r>
            <a:r>
              <a:rPr lang="en-US" b="1">
                <a:solidFill>
                  <a:srgbClr val="0000FF"/>
                </a:solidFill>
                <a:latin typeface="楷体_GB2312" pitchFamily="1" charset="-122"/>
                <a:ea typeface="楷体_GB2312" pitchFamily="1" charset="-122"/>
              </a:rPr>
              <a:t>。</a:t>
            </a:r>
            <a:endParaRPr lang="zh-CN" b="1">
              <a:solidFill>
                <a:srgbClr val="0000FF"/>
              </a:solidFill>
              <a:latin typeface="楷体_GB2312" pitchFamily="1" charset="-122"/>
              <a:ea typeface="楷体_GB2312" pitchFamily="1" charset="-122"/>
            </a:endParaRPr>
          </a:p>
          <a:p>
            <a:pPr marL="342900" indent="-342900">
              <a:lnSpc>
                <a:spcPct val="140000"/>
              </a:lnSpc>
              <a:buClr>
                <a:srgbClr val="DDDDDD"/>
              </a:buClr>
              <a:buFont typeface="Wingdings" pitchFamily="2" charset="2"/>
              <a:buChar char="n"/>
            </a:pPr>
            <a:r>
              <a:rPr lang="zh-CN" b="1">
                <a:solidFill>
                  <a:srgbClr val="DDDDDD"/>
                </a:solidFill>
                <a:latin typeface="楷体_GB2312" pitchFamily="1" charset="-122"/>
                <a:ea typeface="楷体_GB2312" pitchFamily="1" charset="-122"/>
              </a:rPr>
              <a:t>例如：1）整数加群&lt;Z，+&gt;是一个无限</a:t>
            </a:r>
            <a:r>
              <a:rPr lang="en-US" b="1">
                <a:solidFill>
                  <a:srgbClr val="DDDDDD"/>
                </a:solidFill>
                <a:latin typeface="楷体_GB2312" pitchFamily="1" charset="-122"/>
                <a:ea typeface="楷体_GB2312" pitchFamily="1" charset="-122"/>
              </a:rPr>
              <a:t>循环群</a:t>
            </a:r>
            <a:r>
              <a:rPr lang="zh-CN" b="1">
                <a:solidFill>
                  <a:srgbClr val="DDDDDD"/>
                </a:solidFill>
                <a:latin typeface="楷体_GB2312" pitchFamily="1" charset="-122"/>
                <a:ea typeface="楷体_GB2312" pitchFamily="1" charset="-122"/>
              </a:rPr>
              <a:t>，1和-1都是生成元，而除此以外别无其它生成元。</a:t>
            </a:r>
          </a:p>
          <a:p>
            <a:pPr marL="342900" indent="-342900">
              <a:lnSpc>
                <a:spcPct val="140000"/>
              </a:lnSpc>
              <a:buClr>
                <a:srgbClr val="DDDDDD"/>
              </a:buClr>
              <a:buFont typeface="Wingdings" pitchFamily="2" charset="2"/>
              <a:buNone/>
            </a:pPr>
            <a:r>
              <a:rPr lang="zh-CN" b="1">
                <a:solidFill>
                  <a:srgbClr val="DDDDDD"/>
                </a:solidFill>
                <a:latin typeface="楷体_GB2312" pitchFamily="1" charset="-122"/>
                <a:ea typeface="楷体_GB2312" pitchFamily="1" charset="-122"/>
              </a:rPr>
              <a:t>   2）剩余类加群&lt;Z</a:t>
            </a:r>
            <a:r>
              <a:rPr lang="zh-CN" b="1" baseline="-25000">
                <a:solidFill>
                  <a:srgbClr val="DDDDDD"/>
                </a:solidFill>
                <a:latin typeface="楷体_GB2312" pitchFamily="1" charset="-122"/>
                <a:ea typeface="楷体_GB2312" pitchFamily="1" charset="-122"/>
              </a:rPr>
              <a:t>k</a:t>
            </a:r>
            <a:r>
              <a:rPr lang="zh-CN"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&gt;是一个有限</a:t>
            </a:r>
            <a:r>
              <a:rPr lang="en-US" b="1">
                <a:solidFill>
                  <a:srgbClr val="DDDDDD"/>
                </a:solidFill>
                <a:latin typeface="楷体_GB2312" pitchFamily="1" charset="-122"/>
                <a:ea typeface="楷体_GB2312" pitchFamily="1" charset="-122"/>
              </a:rPr>
              <a:t>循环群</a:t>
            </a:r>
            <a:r>
              <a:rPr lang="zh-CN" b="1">
                <a:solidFill>
                  <a:srgbClr val="DDDDDD"/>
                </a:solidFill>
                <a:latin typeface="楷体_GB2312" pitchFamily="1" charset="-122"/>
                <a:ea typeface="楷体_GB2312" pitchFamily="1" charset="-122"/>
              </a:rPr>
              <a:t>，只要[a]满足gcd(a,k)=1，则Z</a:t>
            </a:r>
            <a:r>
              <a:rPr lang="zh-CN" b="1" baseline="-25000">
                <a:solidFill>
                  <a:srgbClr val="DDDDDD"/>
                </a:solidFill>
                <a:latin typeface="楷体_GB2312" pitchFamily="1" charset="-122"/>
                <a:ea typeface="楷体_GB2312" pitchFamily="1" charset="-122"/>
              </a:rPr>
              <a:t>k</a:t>
            </a:r>
            <a:r>
              <a:rPr lang="zh-CN" b="1">
                <a:solidFill>
                  <a:srgbClr val="DDDDDD"/>
                </a:solidFill>
                <a:latin typeface="楷体_GB2312" pitchFamily="1" charset="-122"/>
                <a:ea typeface="楷体_GB2312" pitchFamily="1" charset="-122"/>
              </a:rPr>
              <a:t>=（ [a] ），即[a]是Z</a:t>
            </a:r>
            <a:r>
              <a:rPr lang="zh-CN" b="1" baseline="-25000">
                <a:solidFill>
                  <a:srgbClr val="DDDDDD"/>
                </a:solidFill>
                <a:latin typeface="楷体_GB2312" pitchFamily="1" charset="-122"/>
                <a:ea typeface="楷体_GB2312" pitchFamily="1" charset="-122"/>
              </a:rPr>
              <a:t>k</a:t>
            </a:r>
            <a:r>
              <a:rPr lang="zh-CN" b="1">
                <a:solidFill>
                  <a:srgbClr val="DDDDDD"/>
                </a:solidFill>
                <a:latin typeface="楷体_GB2312" pitchFamily="1" charset="-122"/>
                <a:ea typeface="楷体_GB2312" pitchFamily="1" charset="-122"/>
              </a:rPr>
              <a:t>的一个生成元。</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91A824-1207-43C0-A9DE-DF98D218488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34C9A3B-0620-4670-9D7A-5221BA3A5E5A}" type="slidenum">
              <a:rPr lang="zh-CN" altLang="zh-CN"/>
              <a:pPr/>
              <a:t>115</a:t>
            </a:fld>
            <a:r>
              <a:rPr lang="zh-CN" altLang="zh-CN"/>
              <a:t>/226</a:t>
            </a:r>
          </a:p>
        </p:txBody>
      </p:sp>
      <p:sp>
        <p:nvSpPr>
          <p:cNvPr id="119810" name="Rectangle 2"/>
          <p:cNvSpPr>
            <a:spLocks noGrp="1" noChangeArrowheads="1"/>
          </p:cNvSpPr>
          <p:nvPr>
            <p:ph type="title"/>
          </p:nvPr>
        </p:nvSpPr>
        <p:spPr/>
        <p:txBody>
          <a:bodyPr/>
          <a:lstStyle/>
          <a:p>
            <a:r>
              <a:rPr lang="zh-CN" sz="3600">
                <a:ea typeface="黑体" pitchFamily="49" charset="-122"/>
              </a:rPr>
              <a:t>循环群</a:t>
            </a:r>
          </a:p>
        </p:txBody>
      </p:sp>
      <p:sp>
        <p:nvSpPr>
          <p:cNvPr id="119811" name="Rectangle 3"/>
          <p:cNvSpPr>
            <a:spLocks noChangeArrowheads="1"/>
          </p:cNvSpPr>
          <p:nvPr/>
        </p:nvSpPr>
        <p:spPr bwMode="auto">
          <a:xfrm>
            <a:off x="971550" y="1125538"/>
            <a:ext cx="76327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nSpc>
                <a:spcPct val="140000"/>
              </a:lnSpc>
              <a:buClr>
                <a:srgbClr val="FF0000"/>
              </a:buClr>
              <a:buFont typeface="Wingdings" pitchFamily="2" charset="2"/>
              <a:buChar char="n"/>
            </a:pPr>
            <a:r>
              <a:rPr lang="en-US" b="1" dirty="0" err="1">
                <a:solidFill>
                  <a:srgbClr val="CC00CC"/>
                </a:solidFill>
                <a:latin typeface="楷体_GB2312" pitchFamily="1" charset="-122"/>
                <a:ea typeface="楷体_GB2312" pitchFamily="1" charset="-122"/>
              </a:rPr>
              <a:t>定义</a:t>
            </a:r>
            <a:r>
              <a:rPr lang="zh-CN" b="1" dirty="0">
                <a:solidFill>
                  <a:srgbClr val="CC00CC"/>
                </a:solidFill>
                <a:latin typeface="楷体_GB2312" pitchFamily="1" charset="-122"/>
                <a:ea typeface="楷体_GB2312" pitchFamily="1" charset="-122"/>
              </a:rPr>
              <a:t>15.4</a:t>
            </a:r>
            <a:r>
              <a:rPr lang="zh-CN" b="1" dirty="0">
                <a:solidFill>
                  <a:srgbClr val="FF0066"/>
                </a:solidFill>
                <a:latin typeface="楷体_GB2312" pitchFamily="1" charset="-122"/>
                <a:ea typeface="楷体_GB2312" pitchFamily="1" charset="-122"/>
              </a:rPr>
              <a:t>　</a:t>
            </a:r>
            <a:r>
              <a:rPr lang="en-US" b="1" dirty="0">
                <a:latin typeface="楷体_GB2312" pitchFamily="1" charset="-122"/>
                <a:ea typeface="楷体_GB2312" pitchFamily="1" charset="-122"/>
              </a:rPr>
              <a:t>设&lt;</a:t>
            </a:r>
            <a:r>
              <a:rPr lang="zh-CN" b="1" dirty="0">
                <a:latin typeface="楷体_GB2312" pitchFamily="1" charset="-122"/>
                <a:ea typeface="楷体_GB2312" pitchFamily="1" charset="-122"/>
              </a:rPr>
              <a:t>G，*&gt;</a:t>
            </a:r>
            <a:r>
              <a:rPr lang="en-US" b="1" dirty="0" err="1">
                <a:latin typeface="楷体_GB2312" pitchFamily="1" charset="-122"/>
                <a:ea typeface="楷体_GB2312" pitchFamily="1" charset="-122"/>
              </a:rPr>
              <a:t>是一个群，若</a:t>
            </a:r>
            <a:r>
              <a:rPr lang="zh-CN" b="1" dirty="0">
                <a:latin typeface="楷体_GB2312" pitchFamily="1" charset="-122"/>
                <a:ea typeface="楷体_GB2312" pitchFamily="1" charset="-122"/>
              </a:rPr>
              <a:t>G</a:t>
            </a:r>
            <a:r>
              <a:rPr lang="en-US" b="1" dirty="0" err="1">
                <a:latin typeface="楷体_GB2312" pitchFamily="1" charset="-122"/>
                <a:ea typeface="楷体_GB2312" pitchFamily="1" charset="-122"/>
              </a:rPr>
              <a:t>中存在元素</a:t>
            </a:r>
            <a:r>
              <a:rPr lang="zh-CN" b="1" dirty="0">
                <a:latin typeface="楷体_GB2312" pitchFamily="1" charset="-122"/>
                <a:ea typeface="楷体_GB2312" pitchFamily="1" charset="-122"/>
              </a:rPr>
              <a:t>a，</a:t>
            </a:r>
            <a:r>
              <a:rPr lang="en-US" b="1" dirty="0" err="1">
                <a:latin typeface="楷体_GB2312" pitchFamily="1" charset="-122"/>
                <a:ea typeface="楷体_GB2312" pitchFamily="1" charset="-122"/>
              </a:rPr>
              <a:t>使得</a:t>
            </a:r>
            <a:r>
              <a:rPr lang="zh-CN" b="1" dirty="0">
                <a:latin typeface="楷体_GB2312" pitchFamily="1" charset="-122"/>
                <a:ea typeface="楷体_GB2312" pitchFamily="1" charset="-122"/>
              </a:rPr>
              <a:t>G能由a生成，即G=（a），</a:t>
            </a:r>
            <a:r>
              <a:rPr lang="en-US" b="1" dirty="0" err="1">
                <a:latin typeface="楷体_GB2312" pitchFamily="1" charset="-122"/>
                <a:ea typeface="楷体_GB2312" pitchFamily="1" charset="-122"/>
              </a:rPr>
              <a:t>则称</a:t>
            </a:r>
            <a:r>
              <a:rPr lang="en-US" b="1" dirty="0">
                <a:latin typeface="楷体_GB2312" pitchFamily="1" charset="-122"/>
                <a:ea typeface="楷体_GB2312" pitchFamily="1" charset="-122"/>
              </a:rPr>
              <a:t>&lt;</a:t>
            </a:r>
            <a:r>
              <a:rPr lang="zh-CN" b="1" dirty="0">
                <a:latin typeface="楷体_GB2312" pitchFamily="1" charset="-122"/>
                <a:ea typeface="楷体_GB2312" pitchFamily="1" charset="-122"/>
              </a:rPr>
              <a:t>G，*&gt;</a:t>
            </a:r>
            <a:r>
              <a:rPr lang="en-US" b="1" dirty="0" err="1">
                <a:latin typeface="楷体_GB2312" pitchFamily="1" charset="-122"/>
                <a:ea typeface="楷体_GB2312" pitchFamily="1" charset="-122"/>
              </a:rPr>
              <a:t>是由</a:t>
            </a:r>
            <a:r>
              <a:rPr lang="zh-CN" b="1" dirty="0">
                <a:latin typeface="楷体_GB2312" pitchFamily="1" charset="-122"/>
                <a:ea typeface="楷体_GB2312" pitchFamily="1" charset="-122"/>
              </a:rPr>
              <a:t>a</a:t>
            </a:r>
            <a:r>
              <a:rPr lang="en-US" b="1" dirty="0" err="1">
                <a:latin typeface="楷体_GB2312" pitchFamily="1" charset="-122"/>
                <a:ea typeface="楷体_GB2312" pitchFamily="1" charset="-122"/>
              </a:rPr>
              <a:t>所生成的循环群</a:t>
            </a:r>
            <a:r>
              <a:rPr lang="zh-CN" b="1" dirty="0">
                <a:latin typeface="楷体_GB2312" pitchFamily="1" charset="-122"/>
                <a:ea typeface="楷体_GB2312" pitchFamily="1" charset="-122"/>
              </a:rPr>
              <a:t>；</a:t>
            </a:r>
            <a:r>
              <a:rPr lang="en-US" b="1" dirty="0">
                <a:latin typeface="楷体_GB2312" pitchFamily="1" charset="-122"/>
                <a:ea typeface="楷体_GB2312" pitchFamily="1" charset="-122"/>
              </a:rPr>
              <a:t>而</a:t>
            </a:r>
            <a:r>
              <a:rPr lang="zh-CN" b="1" dirty="0">
                <a:latin typeface="楷体_GB2312" pitchFamily="1" charset="-122"/>
                <a:ea typeface="楷体_GB2312" pitchFamily="1" charset="-122"/>
              </a:rPr>
              <a:t>a称为G的一个生成元</a:t>
            </a:r>
            <a:r>
              <a:rPr lang="en-US" b="1" dirty="0">
                <a:latin typeface="楷体_GB2312" pitchFamily="1" charset="-122"/>
                <a:ea typeface="楷体_GB2312" pitchFamily="1" charset="-122"/>
              </a:rPr>
              <a:t>，群</a:t>
            </a:r>
            <a:r>
              <a:rPr lang="zh-CN" b="1" dirty="0">
                <a:latin typeface="楷体_GB2312" pitchFamily="1" charset="-122"/>
                <a:ea typeface="楷体_GB2312" pitchFamily="1" charset="-122"/>
              </a:rPr>
              <a:t>G</a:t>
            </a:r>
            <a:r>
              <a:rPr lang="en-US" b="1" dirty="0" err="1">
                <a:latin typeface="楷体_GB2312" pitchFamily="1" charset="-122"/>
                <a:ea typeface="楷体_GB2312" pitchFamily="1" charset="-122"/>
              </a:rPr>
              <a:t>中的一切生成元的集合叫做该群</a:t>
            </a:r>
            <a:r>
              <a:rPr lang="zh-CN" b="1" dirty="0">
                <a:latin typeface="楷体_GB2312" pitchFamily="1" charset="-122"/>
                <a:ea typeface="楷体_GB2312" pitchFamily="1" charset="-122"/>
              </a:rPr>
              <a:t>G</a:t>
            </a:r>
            <a:r>
              <a:rPr lang="en-US" b="1" dirty="0" err="1">
                <a:latin typeface="楷体_GB2312" pitchFamily="1" charset="-122"/>
                <a:ea typeface="楷体_GB2312" pitchFamily="1" charset="-122"/>
              </a:rPr>
              <a:t>的生成集</a:t>
            </a:r>
            <a:r>
              <a:rPr lang="en-US" b="1" dirty="0">
                <a:latin typeface="楷体_GB2312" pitchFamily="1" charset="-122"/>
                <a:ea typeface="楷体_GB2312" pitchFamily="1" charset="-122"/>
              </a:rPr>
              <a:t>。</a:t>
            </a:r>
            <a:endParaRPr lang="zh-CN" b="1" dirty="0">
              <a:latin typeface="楷体_GB2312" pitchFamily="1" charset="-122"/>
              <a:ea typeface="楷体_GB2312" pitchFamily="1" charset="-122"/>
            </a:endParaRPr>
          </a:p>
          <a:p>
            <a:pPr marL="342900" indent="-342900">
              <a:lnSpc>
                <a:spcPct val="140000"/>
              </a:lnSpc>
              <a:buClr>
                <a:srgbClr val="FF0000"/>
              </a:buClr>
              <a:buFont typeface="Wingdings" pitchFamily="2" charset="2"/>
              <a:buChar char="n"/>
            </a:pPr>
            <a:r>
              <a:rPr lang="zh-CN" b="1" dirty="0">
                <a:solidFill>
                  <a:srgbClr val="FF00FF"/>
                </a:solidFill>
                <a:latin typeface="楷体_GB2312" pitchFamily="1" charset="-122"/>
                <a:ea typeface="楷体_GB2312" pitchFamily="1" charset="-122"/>
              </a:rPr>
              <a:t>例如：</a:t>
            </a:r>
            <a:r>
              <a:rPr lang="zh-CN" b="1" dirty="0">
                <a:solidFill>
                  <a:srgbClr val="FF0000"/>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整数加群&lt;Z，+&gt;是一个</a:t>
            </a:r>
            <a:r>
              <a:rPr lang="zh-CN" b="1" dirty="0">
                <a:solidFill>
                  <a:srgbClr val="FF00FF"/>
                </a:solidFill>
                <a:latin typeface="楷体_GB2312" pitchFamily="1" charset="-122"/>
                <a:ea typeface="楷体_GB2312" pitchFamily="1" charset="-122"/>
              </a:rPr>
              <a:t>无限</a:t>
            </a:r>
            <a:r>
              <a:rPr lang="en-US" b="1" dirty="0" err="1">
                <a:solidFill>
                  <a:srgbClr val="FF00FF"/>
                </a:solidFill>
                <a:latin typeface="楷体_GB2312" pitchFamily="1" charset="-122"/>
                <a:ea typeface="楷体_GB2312" pitchFamily="1" charset="-122"/>
              </a:rPr>
              <a:t>循环群</a:t>
            </a:r>
            <a:r>
              <a:rPr lang="zh-CN" b="1" dirty="0">
                <a:solidFill>
                  <a:srgbClr val="FF00FF"/>
                </a:solidFill>
                <a:latin typeface="楷体_GB2312" pitchFamily="1" charset="-122"/>
                <a:ea typeface="楷体_GB2312" pitchFamily="1" charset="-122"/>
              </a:rPr>
              <a:t>，1和-1都是生成元，</a:t>
            </a:r>
            <a:r>
              <a:rPr lang="zh-CN" b="1" dirty="0">
                <a:solidFill>
                  <a:srgbClr val="0000FF"/>
                </a:solidFill>
                <a:latin typeface="楷体_GB2312" pitchFamily="1" charset="-122"/>
                <a:ea typeface="楷体_GB2312" pitchFamily="1" charset="-122"/>
              </a:rPr>
              <a:t>而除此以外别无其它生成元。</a:t>
            </a:r>
          </a:p>
          <a:p>
            <a:pPr marL="342900" indent="-342900">
              <a:lnSpc>
                <a:spcPct val="140000"/>
              </a:lnSpc>
              <a:buClr>
                <a:srgbClr val="FF0000"/>
              </a:buClr>
              <a:buFont typeface="Wingdings" pitchFamily="2" charset="2"/>
              <a:buNone/>
            </a:pPr>
            <a:r>
              <a:rPr lang="zh-CN" b="1" dirty="0">
                <a:solidFill>
                  <a:srgbClr val="FF0000"/>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2）剩余类加群&lt;Z</a:t>
            </a:r>
            <a:r>
              <a:rPr lang="zh-CN" b="1" baseline="-25000" dirty="0">
                <a:solidFill>
                  <a:srgbClr val="B2B2B2"/>
                </a:solidFill>
                <a:latin typeface="楷体_GB2312" pitchFamily="1" charset="-122"/>
                <a:ea typeface="楷体_GB2312" pitchFamily="1" charset="-122"/>
              </a:rPr>
              <a:t>k</a:t>
            </a:r>
            <a:r>
              <a:rPr lang="zh-CN" b="1" dirty="0">
                <a:solidFill>
                  <a:srgbClr val="B2B2B2"/>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&gt;是一个有限</a:t>
            </a:r>
            <a:r>
              <a:rPr lang="en-US" b="1" dirty="0" err="1">
                <a:solidFill>
                  <a:srgbClr val="B2B2B2"/>
                </a:solidFill>
                <a:latin typeface="楷体_GB2312" pitchFamily="1" charset="-122"/>
                <a:ea typeface="楷体_GB2312" pitchFamily="1" charset="-122"/>
              </a:rPr>
              <a:t>循环群</a:t>
            </a:r>
            <a:r>
              <a:rPr lang="zh-CN" b="1" dirty="0">
                <a:solidFill>
                  <a:srgbClr val="B2B2B2"/>
                </a:solidFill>
                <a:latin typeface="楷体_GB2312" pitchFamily="1" charset="-122"/>
                <a:ea typeface="楷体_GB2312" pitchFamily="1" charset="-122"/>
              </a:rPr>
              <a:t>，只要[a]满足gcd(a,k)=1，则 Z</a:t>
            </a:r>
            <a:r>
              <a:rPr lang="zh-CN" b="1" baseline="-25000" dirty="0">
                <a:solidFill>
                  <a:srgbClr val="B2B2B2"/>
                </a:solidFill>
                <a:latin typeface="楷体_GB2312" pitchFamily="1" charset="-122"/>
                <a:ea typeface="楷体_GB2312" pitchFamily="1" charset="-122"/>
              </a:rPr>
              <a:t>k</a:t>
            </a:r>
            <a:r>
              <a:rPr lang="zh-CN" b="1" dirty="0">
                <a:solidFill>
                  <a:srgbClr val="B2B2B2"/>
                </a:solidFill>
                <a:latin typeface="楷体_GB2312" pitchFamily="1" charset="-122"/>
                <a:ea typeface="楷体_GB2312" pitchFamily="1" charset="-122"/>
              </a:rPr>
              <a:t>=（ [a] ），即[a]是Z</a:t>
            </a:r>
            <a:r>
              <a:rPr lang="zh-CN" b="1" baseline="-25000" dirty="0">
                <a:solidFill>
                  <a:srgbClr val="B2B2B2"/>
                </a:solidFill>
                <a:latin typeface="楷体_GB2312" pitchFamily="1" charset="-122"/>
                <a:ea typeface="楷体_GB2312" pitchFamily="1" charset="-122"/>
              </a:rPr>
              <a:t>k</a:t>
            </a:r>
            <a:r>
              <a:rPr lang="zh-CN" b="1" dirty="0">
                <a:solidFill>
                  <a:srgbClr val="B2B2B2"/>
                </a:solidFill>
                <a:latin typeface="楷体_GB2312" pitchFamily="1" charset="-122"/>
                <a:ea typeface="楷体_GB2312" pitchFamily="1" charset="-122"/>
              </a:rPr>
              <a:t>的一个生成元。</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9C5C42B-E565-41ED-A8F4-B74603E18AA6}"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BE723D97-2596-4597-9B06-BE5851567E79}" type="slidenum">
              <a:rPr lang="zh-CN" altLang="zh-CN"/>
              <a:pPr/>
              <a:t>116</a:t>
            </a:fld>
            <a:r>
              <a:rPr lang="zh-CN" altLang="zh-CN"/>
              <a:t>/226</a:t>
            </a:r>
          </a:p>
        </p:txBody>
      </p:sp>
      <p:sp>
        <p:nvSpPr>
          <p:cNvPr id="120834" name="Rectangle 2"/>
          <p:cNvSpPr>
            <a:spLocks noGrp="1" noChangeArrowheads="1"/>
          </p:cNvSpPr>
          <p:nvPr>
            <p:ph type="title"/>
          </p:nvPr>
        </p:nvSpPr>
        <p:spPr/>
        <p:txBody>
          <a:bodyPr/>
          <a:lstStyle/>
          <a:p>
            <a:r>
              <a:rPr lang="zh-CN" sz="3600">
                <a:ea typeface="黑体" pitchFamily="49" charset="-122"/>
              </a:rPr>
              <a:t>循环群</a:t>
            </a:r>
          </a:p>
        </p:txBody>
      </p:sp>
      <p:sp>
        <p:nvSpPr>
          <p:cNvPr id="120835" name="Rectangle 3"/>
          <p:cNvSpPr>
            <a:spLocks noChangeArrowheads="1"/>
          </p:cNvSpPr>
          <p:nvPr/>
        </p:nvSpPr>
        <p:spPr bwMode="auto">
          <a:xfrm>
            <a:off x="971550" y="1125538"/>
            <a:ext cx="76327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定义</a:t>
            </a:r>
            <a:r>
              <a:rPr lang="zh-CN" b="1">
                <a:solidFill>
                  <a:srgbClr val="CC00CC"/>
                </a:solidFill>
                <a:latin typeface="楷体_GB2312" pitchFamily="1" charset="-122"/>
                <a:ea typeface="楷体_GB2312" pitchFamily="1" charset="-122"/>
              </a:rPr>
              <a:t>15.4</a:t>
            </a:r>
            <a:r>
              <a:rPr lang="zh-CN" b="1">
                <a:solidFill>
                  <a:srgbClr val="FF0066"/>
                </a:solidFill>
                <a:latin typeface="楷体_GB2312" pitchFamily="1" charset="-122"/>
                <a:ea typeface="楷体_GB2312" pitchFamily="1" charset="-122"/>
              </a:rPr>
              <a:t>　</a:t>
            </a:r>
            <a:r>
              <a:rPr lang="en-US" b="1">
                <a:latin typeface="楷体_GB2312" pitchFamily="1" charset="-122"/>
                <a:ea typeface="楷体_GB2312" pitchFamily="1" charset="-122"/>
              </a:rPr>
              <a:t>设&lt;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是一个群，若</a:t>
            </a:r>
            <a:r>
              <a:rPr lang="zh-CN" b="1">
                <a:latin typeface="楷体_GB2312" pitchFamily="1" charset="-122"/>
                <a:ea typeface="楷体_GB2312" pitchFamily="1" charset="-122"/>
              </a:rPr>
              <a:t>G</a:t>
            </a:r>
            <a:r>
              <a:rPr lang="en-US" b="1">
                <a:latin typeface="楷体_GB2312" pitchFamily="1" charset="-122"/>
                <a:ea typeface="楷体_GB2312" pitchFamily="1" charset="-122"/>
              </a:rPr>
              <a:t>中存在元素</a:t>
            </a:r>
            <a:r>
              <a:rPr lang="zh-CN" b="1">
                <a:latin typeface="楷体_GB2312" pitchFamily="1" charset="-122"/>
                <a:ea typeface="楷体_GB2312" pitchFamily="1" charset="-122"/>
              </a:rPr>
              <a:t>a，</a:t>
            </a:r>
            <a:r>
              <a:rPr lang="en-US" b="1">
                <a:latin typeface="楷体_GB2312" pitchFamily="1" charset="-122"/>
                <a:ea typeface="楷体_GB2312" pitchFamily="1" charset="-122"/>
              </a:rPr>
              <a:t>使得</a:t>
            </a:r>
            <a:r>
              <a:rPr lang="zh-CN" b="1">
                <a:latin typeface="楷体_GB2312" pitchFamily="1" charset="-122"/>
                <a:ea typeface="楷体_GB2312" pitchFamily="1" charset="-122"/>
              </a:rPr>
              <a:t>G能由a生成，即G=（a），</a:t>
            </a:r>
            <a:r>
              <a:rPr lang="en-US" b="1">
                <a:latin typeface="楷体_GB2312" pitchFamily="1" charset="-122"/>
                <a:ea typeface="楷体_GB2312" pitchFamily="1" charset="-122"/>
              </a:rPr>
              <a:t>则称&lt;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是由</a:t>
            </a:r>
            <a:r>
              <a:rPr lang="zh-CN" b="1">
                <a:latin typeface="楷体_GB2312" pitchFamily="1" charset="-122"/>
                <a:ea typeface="楷体_GB2312" pitchFamily="1" charset="-122"/>
              </a:rPr>
              <a:t>a</a:t>
            </a:r>
            <a:r>
              <a:rPr lang="en-US" b="1">
                <a:latin typeface="楷体_GB2312" pitchFamily="1" charset="-122"/>
                <a:ea typeface="楷体_GB2312" pitchFamily="1" charset="-122"/>
              </a:rPr>
              <a:t>所生成的循环群</a:t>
            </a:r>
            <a:r>
              <a:rPr lang="zh-CN" b="1">
                <a:latin typeface="楷体_GB2312" pitchFamily="1" charset="-122"/>
                <a:ea typeface="楷体_GB2312" pitchFamily="1" charset="-122"/>
              </a:rPr>
              <a:t>；</a:t>
            </a:r>
            <a:r>
              <a:rPr lang="en-US" b="1">
                <a:latin typeface="楷体_GB2312" pitchFamily="1" charset="-122"/>
                <a:ea typeface="楷体_GB2312" pitchFamily="1" charset="-122"/>
              </a:rPr>
              <a:t>而</a:t>
            </a:r>
            <a:r>
              <a:rPr lang="zh-CN" b="1">
                <a:latin typeface="楷体_GB2312" pitchFamily="1" charset="-122"/>
                <a:ea typeface="楷体_GB2312" pitchFamily="1" charset="-122"/>
              </a:rPr>
              <a:t>a称为G的一个生成元</a:t>
            </a:r>
            <a:r>
              <a:rPr lang="en-US" b="1">
                <a:latin typeface="楷体_GB2312" pitchFamily="1" charset="-122"/>
                <a:ea typeface="楷体_GB2312" pitchFamily="1" charset="-122"/>
              </a:rPr>
              <a:t>，群</a:t>
            </a:r>
            <a:r>
              <a:rPr lang="zh-CN" b="1">
                <a:latin typeface="楷体_GB2312" pitchFamily="1" charset="-122"/>
                <a:ea typeface="楷体_GB2312" pitchFamily="1" charset="-122"/>
              </a:rPr>
              <a:t>G</a:t>
            </a:r>
            <a:r>
              <a:rPr lang="en-US" b="1">
                <a:latin typeface="楷体_GB2312" pitchFamily="1" charset="-122"/>
                <a:ea typeface="楷体_GB2312" pitchFamily="1" charset="-122"/>
              </a:rPr>
              <a:t>中的一切生成元的集合叫做该群</a:t>
            </a:r>
            <a:r>
              <a:rPr lang="zh-CN" b="1">
                <a:latin typeface="楷体_GB2312" pitchFamily="1" charset="-122"/>
                <a:ea typeface="楷体_GB2312" pitchFamily="1" charset="-122"/>
              </a:rPr>
              <a:t>G</a:t>
            </a:r>
            <a:r>
              <a:rPr lang="en-US" b="1">
                <a:latin typeface="楷体_GB2312" pitchFamily="1" charset="-122"/>
                <a:ea typeface="楷体_GB2312" pitchFamily="1" charset="-122"/>
              </a:rPr>
              <a:t>的生成集。</a:t>
            </a:r>
            <a:endParaRPr lang="zh-CN" b="1">
              <a:latin typeface="楷体_GB2312" pitchFamily="1" charset="-122"/>
              <a:ea typeface="楷体_GB2312" pitchFamily="1" charset="-122"/>
            </a:endParaRPr>
          </a:p>
          <a:p>
            <a:pPr marL="342900" indent="-342900">
              <a:lnSpc>
                <a:spcPct val="140000"/>
              </a:lnSpc>
              <a:buClr>
                <a:srgbClr val="FF0000"/>
              </a:buClr>
              <a:buFont typeface="Wingdings" pitchFamily="2" charset="2"/>
              <a:buChar char="n"/>
            </a:pPr>
            <a:r>
              <a:rPr lang="zh-CN" b="1">
                <a:solidFill>
                  <a:srgbClr val="FF00FF"/>
                </a:solidFill>
                <a:latin typeface="楷体_GB2312" pitchFamily="1" charset="-122"/>
                <a:ea typeface="楷体_GB2312" pitchFamily="1" charset="-122"/>
              </a:rPr>
              <a:t>例如：</a:t>
            </a:r>
            <a:r>
              <a:rPr lang="zh-CN" b="1">
                <a:latin typeface="楷体_GB2312" pitchFamily="1" charset="-122"/>
                <a:ea typeface="楷体_GB2312" pitchFamily="1" charset="-122"/>
              </a:rPr>
              <a:t>1）整数加群&lt;Z，+&gt;是一个无限</a:t>
            </a:r>
            <a:r>
              <a:rPr lang="en-US" b="1">
                <a:latin typeface="楷体_GB2312" pitchFamily="1" charset="-122"/>
                <a:ea typeface="楷体_GB2312" pitchFamily="1" charset="-122"/>
              </a:rPr>
              <a:t>循环群</a:t>
            </a:r>
            <a:r>
              <a:rPr lang="zh-CN" b="1">
                <a:latin typeface="楷体_GB2312" pitchFamily="1" charset="-122"/>
                <a:ea typeface="楷体_GB2312" pitchFamily="1" charset="-122"/>
              </a:rPr>
              <a:t>，1和-1都是生成元，而除此以外别无其它生成元。</a:t>
            </a:r>
          </a:p>
          <a:p>
            <a:pPr marL="342900" indent="-342900">
              <a:lnSpc>
                <a:spcPct val="140000"/>
              </a:lnSpc>
              <a:buClr>
                <a:srgbClr val="FF0000"/>
              </a:buClr>
              <a:buFont typeface="Wingdings" pitchFamily="2" charset="2"/>
              <a:buNone/>
            </a:pPr>
            <a:r>
              <a:rPr lang="zh-CN" b="1">
                <a:solidFill>
                  <a:srgbClr val="FF0000"/>
                </a:solidFill>
                <a:latin typeface="楷体_GB2312" pitchFamily="1" charset="-122"/>
                <a:ea typeface="楷体_GB2312" pitchFamily="1" charset="-122"/>
              </a:rPr>
              <a:t>   </a:t>
            </a:r>
            <a:r>
              <a:rPr lang="zh-CN" b="1">
                <a:solidFill>
                  <a:srgbClr val="FF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剩余类加群&lt;Z</a:t>
            </a:r>
            <a:r>
              <a:rPr lang="zh-CN" b="1" baseline="-25000">
                <a:solidFill>
                  <a:srgbClr val="0000FF"/>
                </a:solidFill>
                <a:latin typeface="楷体_GB2312" pitchFamily="1" charset="-122"/>
                <a:ea typeface="楷体_GB2312" pitchFamily="1" charset="-122"/>
              </a:rPr>
              <a:t>k</a:t>
            </a:r>
            <a:r>
              <a:rPr lang="zh-CN" b="1">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&gt;是一个有限</a:t>
            </a:r>
            <a:r>
              <a:rPr lang="en-US" b="1">
                <a:solidFill>
                  <a:srgbClr val="0000FF"/>
                </a:solidFill>
                <a:latin typeface="楷体_GB2312" pitchFamily="1" charset="-122"/>
                <a:ea typeface="楷体_GB2312" pitchFamily="1" charset="-122"/>
              </a:rPr>
              <a:t>循环群</a:t>
            </a:r>
            <a:r>
              <a:rPr lang="zh-CN" b="1">
                <a:solidFill>
                  <a:srgbClr val="0000FF"/>
                </a:solidFill>
                <a:latin typeface="楷体_GB2312" pitchFamily="1" charset="-122"/>
                <a:ea typeface="楷体_GB2312" pitchFamily="1" charset="-122"/>
              </a:rPr>
              <a:t>，只要[a]满足gcd(a,k)=1，则 Z</a:t>
            </a:r>
            <a:r>
              <a:rPr lang="zh-CN" b="1" baseline="-25000">
                <a:solidFill>
                  <a:srgbClr val="0000FF"/>
                </a:solidFill>
                <a:latin typeface="楷体_GB2312" pitchFamily="1" charset="-122"/>
                <a:ea typeface="楷体_GB2312" pitchFamily="1" charset="-122"/>
              </a:rPr>
              <a:t>k</a:t>
            </a:r>
            <a:r>
              <a:rPr lang="zh-CN" b="1">
                <a:solidFill>
                  <a:srgbClr val="0000FF"/>
                </a:solidFill>
                <a:latin typeface="楷体_GB2312" pitchFamily="1" charset="-122"/>
                <a:ea typeface="楷体_GB2312" pitchFamily="1" charset="-122"/>
              </a:rPr>
              <a:t>=（[a]），即[a]是Z</a:t>
            </a:r>
            <a:r>
              <a:rPr lang="zh-CN" b="1" baseline="-25000">
                <a:solidFill>
                  <a:srgbClr val="0000FF"/>
                </a:solidFill>
                <a:latin typeface="楷体_GB2312" pitchFamily="1" charset="-122"/>
                <a:ea typeface="楷体_GB2312" pitchFamily="1" charset="-122"/>
              </a:rPr>
              <a:t>k</a:t>
            </a:r>
            <a:r>
              <a:rPr lang="zh-CN" b="1">
                <a:solidFill>
                  <a:srgbClr val="0000FF"/>
                </a:solidFill>
                <a:latin typeface="楷体_GB2312" pitchFamily="1" charset="-122"/>
                <a:ea typeface="楷体_GB2312" pitchFamily="1" charset="-122"/>
              </a:rPr>
              <a:t>的一个生成元。</a:t>
            </a:r>
          </a:p>
        </p:txBody>
      </p:sp>
      <p:sp>
        <p:nvSpPr>
          <p:cNvPr id="120836" name="AutoShape 4"/>
          <p:cNvSpPr>
            <a:spLocks noChangeArrowheads="1"/>
          </p:cNvSpPr>
          <p:nvPr/>
        </p:nvSpPr>
        <p:spPr bwMode="auto">
          <a:xfrm>
            <a:off x="2700338" y="5589588"/>
            <a:ext cx="6192837" cy="863600"/>
          </a:xfrm>
          <a:prstGeom prst="cloudCallout">
            <a:avLst>
              <a:gd name="adj1" fmla="val -44616"/>
              <a:gd name="adj2" fmla="val -81250"/>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zh-CN"/>
              <a:t>gcd</a:t>
            </a:r>
            <a:r>
              <a:rPr lang="zh-CN"/>
              <a:t>表示：</a:t>
            </a:r>
            <a:r>
              <a:rPr lang="zh-CN" altLang="zh-CN"/>
              <a:t>a</a:t>
            </a:r>
            <a:r>
              <a:rPr lang="zh-CN"/>
              <a:t>、</a:t>
            </a:r>
            <a:r>
              <a:rPr lang="zh-CN" altLang="zh-CN"/>
              <a:t>k</a:t>
            </a:r>
            <a:r>
              <a:rPr lang="zh-CN"/>
              <a:t>的最大公约数</a:t>
            </a:r>
            <a:r>
              <a:rPr lang="zh-CN" altLang="zh-CN"/>
              <a:t>,</a:t>
            </a:r>
            <a:r>
              <a:rPr lang="zh-CN">
                <a:solidFill>
                  <a:srgbClr val="FF00FF"/>
                </a:solidFill>
              </a:rPr>
              <a:t>如 </a:t>
            </a:r>
            <a:r>
              <a:rPr lang="zh-CN" altLang="zh-CN">
                <a:solidFill>
                  <a:srgbClr val="FF00FF"/>
                </a:solidFill>
              </a:rPr>
              <a:t>Z</a:t>
            </a:r>
            <a:r>
              <a:rPr lang="zh-CN" altLang="zh-CN" baseline="-25000">
                <a:solidFill>
                  <a:srgbClr val="FF00FF"/>
                </a:solidFill>
              </a:rPr>
              <a:t>4</a:t>
            </a:r>
            <a:endParaRPr lang="zh-CN" altLang="zh-CN">
              <a:solidFill>
                <a:srgbClr val="FF00FF"/>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B4244815-ADD8-40A4-8026-7A0C9D8BFBE3}" type="datetime1">
              <a:rPr lang="zh-CN" altLang="en-US"/>
              <a:pPr/>
              <a:t>2018/12/10</a:t>
            </a:fld>
            <a:endParaRPr lang="zh-CN" altLang="zh-CN"/>
          </a:p>
        </p:txBody>
      </p:sp>
      <p:sp>
        <p:nvSpPr>
          <p:cNvPr id="7" name="页脚占位符 6"/>
          <p:cNvSpPr>
            <a:spLocks noGrp="1"/>
          </p:cNvSpPr>
          <p:nvPr>
            <p:ph type="ftr" sz="quarter" idx="11"/>
          </p:nvPr>
        </p:nvSpPr>
        <p:spPr/>
        <p:txBody>
          <a:bodyPr/>
          <a:lstStyle/>
          <a:p>
            <a:r>
              <a:rPr lang="zh-CN"/>
              <a:t>计算机学院</a:t>
            </a:r>
          </a:p>
        </p:txBody>
      </p:sp>
      <p:sp>
        <p:nvSpPr>
          <p:cNvPr id="8" name="灯片编号占位符 7"/>
          <p:cNvSpPr>
            <a:spLocks noGrp="1"/>
          </p:cNvSpPr>
          <p:nvPr>
            <p:ph type="sldNum" sz="quarter" idx="12"/>
          </p:nvPr>
        </p:nvSpPr>
        <p:spPr/>
        <p:txBody>
          <a:bodyPr/>
          <a:lstStyle/>
          <a:p>
            <a:fld id="{C86D889B-7DB1-4E7C-8A1E-02C5EAFEEB14}" type="slidenum">
              <a:rPr lang="zh-CN" altLang="zh-CN"/>
              <a:pPr/>
              <a:t>117</a:t>
            </a:fld>
            <a:r>
              <a:rPr lang="zh-CN" altLang="zh-CN"/>
              <a:t>/226</a:t>
            </a:r>
          </a:p>
        </p:txBody>
      </p:sp>
      <p:sp>
        <p:nvSpPr>
          <p:cNvPr id="121858" name="Rectangle 2"/>
          <p:cNvSpPr>
            <a:spLocks noGrp="1" noChangeArrowheads="1"/>
          </p:cNvSpPr>
          <p:nvPr>
            <p:ph type="title"/>
          </p:nvPr>
        </p:nvSpPr>
        <p:spPr/>
        <p:txBody>
          <a:bodyPr/>
          <a:lstStyle/>
          <a:p>
            <a:endParaRPr lang="zh-CN" altLang="zh-CN"/>
          </a:p>
        </p:txBody>
      </p:sp>
      <p:sp>
        <p:nvSpPr>
          <p:cNvPr id="121859" name="Rectangle 3"/>
          <p:cNvSpPr>
            <a:spLocks noGrp="1" noChangeArrowheads="1"/>
          </p:cNvSpPr>
          <p:nvPr>
            <p:ph type="body" sz="half" idx="1"/>
          </p:nvPr>
        </p:nvSpPr>
        <p:spPr>
          <a:xfrm>
            <a:off x="1066800" y="1166813"/>
            <a:ext cx="7753350" cy="4454525"/>
          </a:xfrm>
        </p:spPr>
        <p:txBody>
          <a:bodyPr/>
          <a:lstStyle/>
          <a:p>
            <a:pPr>
              <a:buClr>
                <a:srgbClr val="FF0000"/>
              </a:buClr>
              <a:buFont typeface="Wingdings" pitchFamily="2" charset="2"/>
              <a:buChar char="n"/>
            </a:pPr>
            <a:r>
              <a:rPr lang="zh-CN" sz="2400" dirty="0">
                <a:solidFill>
                  <a:srgbClr val="FF00FF"/>
                </a:solidFill>
                <a:latin typeface="楷体_GB2312" pitchFamily="1" charset="-122"/>
                <a:ea typeface="楷体_GB2312" pitchFamily="1" charset="-122"/>
              </a:rPr>
              <a:t>例</a:t>
            </a:r>
            <a:r>
              <a:rPr lang="zh-CN" sz="2400" dirty="0">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由n次代数方程x</a:t>
            </a:r>
            <a:r>
              <a:rPr lang="zh-CN" sz="2400" baseline="300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-1=0的全部复根构成的集合</a:t>
            </a:r>
            <a:r>
              <a:rPr lang="zh-CN" sz="2400" i="1" dirty="0">
                <a:solidFill>
                  <a:srgbClr val="0000FF"/>
                </a:solidFill>
                <a:latin typeface="楷体_GB2312" pitchFamily="1" charset="-122"/>
                <a:ea typeface="楷体_GB2312" pitchFamily="1" charset="-122"/>
              </a:rPr>
              <a:t>Root</a:t>
            </a:r>
            <a:r>
              <a:rPr lang="zh-CN" sz="2400" dirty="0">
                <a:solidFill>
                  <a:srgbClr val="0000FF"/>
                </a:solidFill>
                <a:latin typeface="楷体_GB2312" pitchFamily="1" charset="-122"/>
                <a:ea typeface="楷体_GB2312" pitchFamily="1" charset="-122"/>
              </a:rPr>
              <a:t>在复数乘法运算下构成群。此时，</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如果记             ，那么：</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i="1" dirty="0">
                <a:solidFill>
                  <a:srgbClr val="0000FF"/>
                </a:solidFill>
                <a:latin typeface="楷体_GB2312" pitchFamily="1" charset="-122"/>
                <a:ea typeface="楷体_GB2312" pitchFamily="1" charset="-122"/>
              </a:rPr>
              <a:t>Root</a:t>
            </a:r>
            <a:r>
              <a:rPr lang="zh-CN" sz="2400" dirty="0">
                <a:solidFill>
                  <a:srgbClr val="0000FF"/>
                </a:solidFill>
                <a:latin typeface="楷体_GB2312" pitchFamily="1" charset="-122"/>
                <a:ea typeface="楷体_GB2312" pitchFamily="1" charset="-122"/>
              </a:rPr>
              <a:t>={1，a，a</a:t>
            </a:r>
            <a:r>
              <a:rPr lang="zh-CN" sz="2400" baseline="30000" dirty="0">
                <a:solidFill>
                  <a:srgbClr val="0000FF"/>
                </a:solidFill>
                <a:latin typeface="楷体_GB2312" pitchFamily="1" charset="-122"/>
                <a:ea typeface="楷体_GB2312" pitchFamily="1" charset="-122"/>
              </a:rPr>
              <a:t>2</a:t>
            </a:r>
            <a:r>
              <a:rPr lang="zh-CN" sz="2400" dirty="0">
                <a:solidFill>
                  <a:srgbClr val="0000FF"/>
                </a:solidFill>
                <a:latin typeface="楷体_GB2312" pitchFamily="1" charset="-122"/>
                <a:ea typeface="楷体_GB2312" pitchFamily="1" charset="-122"/>
              </a:rPr>
              <a:t>，</a:t>
            </a:r>
            <a:r>
              <a:rPr lang="zh-CN" sz="2400" dirty="0">
                <a:solidFill>
                  <a:srgbClr val="0000FF"/>
                </a:solidFill>
                <a:latin typeface="Times New Roman"/>
                <a:ea typeface="楷体_GB2312" pitchFamily="1" charset="-122"/>
              </a:rPr>
              <a:t>…</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n-1</a:t>
            </a:r>
            <a:r>
              <a:rPr lang="zh-CN" sz="2400" dirty="0">
                <a:solidFill>
                  <a:srgbClr val="0000FF"/>
                </a:solidFill>
                <a:latin typeface="楷体_GB2312" pitchFamily="1" charset="-122"/>
                <a:ea typeface="楷体_GB2312" pitchFamily="1" charset="-122"/>
              </a:rPr>
              <a:t>}。</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显然，群&lt;</a:t>
            </a:r>
            <a:r>
              <a:rPr lang="zh-CN" sz="2400" i="1" dirty="0">
                <a:solidFill>
                  <a:srgbClr val="0000FF"/>
                </a:solidFill>
                <a:latin typeface="楷体_GB2312" pitchFamily="1" charset="-122"/>
                <a:ea typeface="楷体_GB2312" pitchFamily="1" charset="-122"/>
              </a:rPr>
              <a:t>Root</a:t>
            </a:r>
            <a:r>
              <a:rPr lang="zh-CN" sz="2400" dirty="0">
                <a:solidFill>
                  <a:srgbClr val="0000FF"/>
                </a:solidFill>
                <a:latin typeface="楷体_GB2312" pitchFamily="1" charset="-122"/>
                <a:ea typeface="楷体_GB2312" pitchFamily="1" charset="-122"/>
              </a:rPr>
              <a:t>，</a:t>
            </a:r>
            <a:r>
              <a:rPr lang="en-US"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&gt;可以由元a生成，因此是循环群。</a:t>
            </a:r>
          </a:p>
          <a:p>
            <a:pPr>
              <a:buClr>
                <a:srgbClr val="FF0000"/>
              </a:buClr>
              <a:buFont typeface="Wingdings" pitchFamily="2" charset="2"/>
              <a:buNone/>
            </a:pPr>
            <a:endParaRPr lang="zh-CN" sz="2400" dirty="0">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sz="2400" dirty="0">
                <a:solidFill>
                  <a:srgbClr val="0000FF"/>
                </a:solidFill>
                <a:latin typeface="楷体_GB2312" pitchFamily="1" charset="-122"/>
                <a:ea typeface="楷体_GB2312" pitchFamily="1" charset="-122"/>
              </a:rPr>
              <a:t>例 令A={2</a:t>
            </a:r>
            <a:r>
              <a:rPr lang="zh-CN" sz="2400" baseline="30000" dirty="0">
                <a:solidFill>
                  <a:srgbClr val="0000FF"/>
                </a:solidFill>
                <a:latin typeface="楷体_GB2312" pitchFamily="1" charset="-122"/>
                <a:ea typeface="楷体_GB2312" pitchFamily="1" charset="-122"/>
              </a:rPr>
              <a:t>k</a:t>
            </a:r>
            <a:r>
              <a:rPr lang="zh-CN" sz="2400" dirty="0">
                <a:solidFill>
                  <a:srgbClr val="0000FF"/>
                </a:solidFill>
                <a:latin typeface="楷体_GB2312" pitchFamily="1" charset="-122"/>
                <a:ea typeface="楷体_GB2312" pitchFamily="1" charset="-122"/>
              </a:rPr>
              <a:t>| k</a:t>
            </a:r>
            <a:r>
              <a:rPr lang="zh-CN" sz="2400" dirty="0" smtClean="0">
                <a:solidFill>
                  <a:srgbClr val="0000FF"/>
                </a:solidFill>
                <a:latin typeface="楷体_GB2312" pitchFamily="1" charset="-122"/>
                <a:ea typeface="楷体_GB2312" pitchFamily="1" charset="-122"/>
              </a:rPr>
              <a:t>∈</a:t>
            </a:r>
            <a:r>
              <a:rPr lang="en-US" altLang="zh-CN" sz="2400" smtClean="0">
                <a:solidFill>
                  <a:srgbClr val="0000FF"/>
                </a:solidFill>
                <a:latin typeface="楷体_GB2312" pitchFamily="1" charset="-122"/>
                <a:ea typeface="楷体_GB2312" pitchFamily="1" charset="-122"/>
              </a:rPr>
              <a:t>Z</a:t>
            </a:r>
            <a:r>
              <a:rPr lang="zh-CN" sz="2400" smtClean="0">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a:t>
            </a:r>
            <a:r>
              <a:rPr lang="en-US" sz="2400" dirty="0" err="1">
                <a:solidFill>
                  <a:srgbClr val="0000FF"/>
                </a:solidFill>
                <a:latin typeface="楷体_GB2312" pitchFamily="1" charset="-122"/>
                <a:ea typeface="楷体_GB2312" pitchFamily="1" charset="-122"/>
              </a:rPr>
              <a:t>则称</a:t>
            </a:r>
            <a:r>
              <a:rPr lang="en-US" sz="2400" dirty="0">
                <a:solidFill>
                  <a:srgbClr val="0000FF"/>
                </a:solidFill>
                <a:latin typeface="楷体_GB2312" pitchFamily="1" charset="-122"/>
                <a:ea typeface="楷体_GB2312" pitchFamily="1" charset="-122"/>
              </a:rPr>
              <a:t>&lt;</a:t>
            </a:r>
            <a:r>
              <a:rPr lang="zh-CN" sz="2400" dirty="0">
                <a:solidFill>
                  <a:srgbClr val="0000FF"/>
                </a:solidFill>
                <a:latin typeface="楷体_GB2312" pitchFamily="1" charset="-122"/>
                <a:ea typeface="楷体_GB2312" pitchFamily="1" charset="-122"/>
              </a:rPr>
              <a:t>A，*&gt;</a:t>
            </a:r>
            <a:r>
              <a:rPr lang="en-US" sz="2400" dirty="0">
                <a:solidFill>
                  <a:srgbClr val="0000FF"/>
                </a:solidFill>
                <a:latin typeface="楷体_GB2312" pitchFamily="1" charset="-122"/>
                <a:ea typeface="楷体_GB2312" pitchFamily="1" charset="-122"/>
              </a:rPr>
              <a:t>是</a:t>
            </a:r>
            <a:r>
              <a:rPr lang="zh-CN" sz="2400" dirty="0">
                <a:solidFill>
                  <a:srgbClr val="0000FF"/>
                </a:solidFill>
                <a:latin typeface="楷体_GB2312" pitchFamily="1" charset="-122"/>
                <a:ea typeface="楷体_GB2312" pitchFamily="1" charset="-122"/>
              </a:rPr>
              <a:t>(</a:t>
            </a:r>
            <a:r>
              <a:rPr lang="en-US" sz="2400" dirty="0">
                <a:latin typeface="楷体_GB2312" pitchFamily="1" charset="-122"/>
                <a:ea typeface="楷体_GB2312" pitchFamily="1" charset="-122"/>
              </a:rPr>
              <a:t>由</a:t>
            </a:r>
            <a:r>
              <a:rPr lang="zh-CN" sz="2400" dirty="0">
                <a:latin typeface="楷体_GB2312" pitchFamily="1" charset="-122"/>
                <a:ea typeface="楷体_GB2312" pitchFamily="1" charset="-122"/>
              </a:rPr>
              <a:t>2</a:t>
            </a:r>
            <a:r>
              <a:rPr lang="en-US" sz="2400" dirty="0" err="1">
                <a:latin typeface="楷体_GB2312" pitchFamily="1" charset="-122"/>
                <a:ea typeface="楷体_GB2312" pitchFamily="1" charset="-122"/>
              </a:rPr>
              <a:t>所生成的</a:t>
            </a:r>
            <a:r>
              <a:rPr lang="zh-CN" sz="2400" dirty="0">
                <a:solidFill>
                  <a:srgbClr val="0000FF"/>
                </a:solidFill>
                <a:latin typeface="楷体_GB2312" pitchFamily="1" charset="-122"/>
                <a:ea typeface="楷体_GB2312" pitchFamily="1" charset="-122"/>
              </a:rPr>
              <a:t>)</a:t>
            </a:r>
            <a:r>
              <a:rPr lang="en-US" sz="2400" dirty="0" err="1">
                <a:solidFill>
                  <a:srgbClr val="FF00FF"/>
                </a:solidFill>
                <a:latin typeface="楷体_GB2312" pitchFamily="1" charset="-122"/>
                <a:ea typeface="楷体_GB2312" pitchFamily="1" charset="-122"/>
              </a:rPr>
              <a:t>循环群</a:t>
            </a:r>
            <a:endParaRPr lang="zh-CN" sz="2400" dirty="0">
              <a:solidFill>
                <a:srgbClr val="FF00FF"/>
              </a:solidFill>
              <a:latin typeface="楷体_GB2312" pitchFamily="1" charset="-122"/>
              <a:ea typeface="楷体_GB2312" pitchFamily="1" charset="-122"/>
            </a:endParaRPr>
          </a:p>
        </p:txBody>
      </p:sp>
      <p:graphicFrame>
        <p:nvGraphicFramePr>
          <p:cNvPr id="121860" name="Object 4"/>
          <p:cNvGraphicFramePr>
            <a:graphicFrameLocks noGrp="1" noChangeAspect="1"/>
          </p:cNvGraphicFramePr>
          <p:nvPr>
            <p:ph sz="quarter" idx="2"/>
          </p:nvPr>
        </p:nvGraphicFramePr>
        <p:xfrm>
          <a:off x="1835150" y="2133600"/>
          <a:ext cx="4465638" cy="606425"/>
        </p:xfrm>
        <a:graphic>
          <a:graphicData uri="http://schemas.openxmlformats.org/presentationml/2006/ole">
            <mc:AlternateContent xmlns:mc="http://schemas.openxmlformats.org/markup-compatibility/2006">
              <mc:Choice xmlns:v="urn:schemas-microsoft-com:vml" Requires="v">
                <p:oleObj spid="_x0000_s121900" r:id="rId3" imgW="2894661" imgH="393846" progId="Equation.DSMT4">
                  <p:embed/>
                </p:oleObj>
              </mc:Choice>
              <mc:Fallback>
                <p:oleObj r:id="rId3" imgW="2894661" imgH="3938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133600"/>
                        <a:ext cx="4465638"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1" name="Object 5"/>
          <p:cNvGraphicFramePr>
            <a:graphicFrameLocks noGrp="1" noChangeAspect="1"/>
          </p:cNvGraphicFramePr>
          <p:nvPr>
            <p:ph sz="quarter" idx="3"/>
          </p:nvPr>
        </p:nvGraphicFramePr>
        <p:xfrm>
          <a:off x="2339975" y="2852738"/>
          <a:ext cx="1944688" cy="590550"/>
        </p:xfrm>
        <a:graphic>
          <a:graphicData uri="http://schemas.openxmlformats.org/presentationml/2006/ole">
            <mc:AlternateContent xmlns:mc="http://schemas.openxmlformats.org/markup-compatibility/2006">
              <mc:Choice xmlns:v="urn:schemas-microsoft-com:vml" Requires="v">
                <p:oleObj spid="_x0000_s121901" r:id="rId5" imgW="1295155" imgH="393846" progId="Equation.DSMT4">
                  <p:embed/>
                </p:oleObj>
              </mc:Choice>
              <mc:Fallback>
                <p:oleObj r:id="rId5" imgW="1295155" imgH="3938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852738"/>
                        <a:ext cx="19446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2A09CB-03C1-420E-9050-FE6012EE358D}"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21B2CA8-2A8A-4ED2-A665-88BF1732E982}" type="slidenum">
              <a:rPr lang="zh-CN" altLang="zh-CN"/>
              <a:pPr/>
              <a:t>118</a:t>
            </a:fld>
            <a:r>
              <a:rPr lang="zh-CN" altLang="zh-CN"/>
              <a:t>/226</a:t>
            </a:r>
          </a:p>
        </p:txBody>
      </p:sp>
      <p:sp>
        <p:nvSpPr>
          <p:cNvPr id="122882" name="Rectangle 2"/>
          <p:cNvSpPr>
            <a:spLocks noGrp="1" noChangeArrowheads="1"/>
          </p:cNvSpPr>
          <p:nvPr>
            <p:ph type="title"/>
          </p:nvPr>
        </p:nvSpPr>
        <p:spPr/>
        <p:txBody>
          <a:bodyPr/>
          <a:lstStyle/>
          <a:p>
            <a:endParaRPr lang="zh-CN" altLang="zh-CN"/>
          </a:p>
        </p:txBody>
      </p:sp>
      <p:sp>
        <p:nvSpPr>
          <p:cNvPr id="122883" name="Rectangle 3"/>
          <p:cNvSpPr>
            <a:spLocks noGrp="1" noChangeArrowheads="1"/>
          </p:cNvSpPr>
          <p:nvPr>
            <p:ph type="body" idx="1"/>
          </p:nvPr>
        </p:nvSpPr>
        <p:spPr>
          <a:xfrm>
            <a:off x="1066800" y="1166813"/>
            <a:ext cx="7753350" cy="5330825"/>
          </a:xfrm>
        </p:spPr>
        <p:txBody>
          <a:bodyPr/>
          <a:lstStyle/>
          <a:p>
            <a:pPr>
              <a:buClr>
                <a:srgbClr val="FF00FF"/>
              </a:buClr>
              <a:buFont typeface="Wingdings" pitchFamily="2" charset="2"/>
              <a:buChar char="n"/>
            </a:pPr>
            <a:r>
              <a:rPr lang="zh-CN" sz="2400">
                <a:solidFill>
                  <a:srgbClr val="FF0000"/>
                </a:solidFill>
                <a:latin typeface="楷体_GB2312" pitchFamily="1" charset="-122"/>
                <a:ea typeface="楷体_GB2312" pitchFamily="1" charset="-122"/>
              </a:rPr>
              <a:t>例：</a:t>
            </a:r>
            <a:r>
              <a:rPr lang="zh-CN" sz="2400">
                <a:solidFill>
                  <a:srgbClr val="0000FF"/>
                </a:solidFill>
                <a:latin typeface="楷体_GB2312" pitchFamily="1" charset="-122"/>
                <a:ea typeface="楷体_GB2312" pitchFamily="1" charset="-122"/>
              </a:rPr>
              <a:t>设有代数系统</a:t>
            </a:r>
            <a:r>
              <a:rPr lang="zh-CN" altLang="zh-CN" sz="2400">
                <a:solidFill>
                  <a:srgbClr val="0000FF"/>
                </a:solidFill>
                <a:latin typeface="楷体_GB2312" pitchFamily="1" charset="-122"/>
                <a:ea typeface="楷体_GB2312" pitchFamily="1" charset="-122"/>
              </a:rPr>
              <a:t>&lt;Z</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&gt;</a:t>
            </a:r>
            <a:r>
              <a:rPr lang="zh-CN" sz="2400">
                <a:solidFill>
                  <a:srgbClr val="0000FF"/>
                </a:solidFill>
                <a:latin typeface="楷体_GB2312" pitchFamily="1" charset="-122"/>
                <a:ea typeface="楷体_GB2312" pitchFamily="1" charset="-122"/>
              </a:rPr>
              <a:t>，运算</a:t>
            </a:r>
            <a:r>
              <a:rPr lang="zh-CN" sz="2400">
                <a:solidFill>
                  <a:srgbClr val="0000FF"/>
                </a:solidFill>
                <a:latin typeface="Times New Roman"/>
                <a:ea typeface="楷体_GB2312" pitchFamily="1" charset="-122"/>
              </a:rPr>
              <a:t>“</a:t>
            </a:r>
            <a:r>
              <a:rPr lang="zh-CN" sz="2400">
                <a:solidFill>
                  <a:srgbClr val="0000FF"/>
                </a:solidFill>
                <a:latin typeface="楷体_GB2312" pitchFamily="1" charset="-122"/>
                <a:ea typeface="楷体_GB2312" pitchFamily="1" charset="-122"/>
              </a:rPr>
              <a:t>*</a:t>
            </a:r>
            <a:r>
              <a:rPr lang="zh-CN" sz="2400">
                <a:solidFill>
                  <a:srgbClr val="0000FF"/>
                </a:solidFill>
                <a:latin typeface="Times New Roman"/>
                <a:ea typeface="楷体_GB2312" pitchFamily="1" charset="-122"/>
              </a:rPr>
              <a:t>”</a:t>
            </a:r>
            <a:r>
              <a:rPr lang="zh-CN" sz="2400">
                <a:solidFill>
                  <a:srgbClr val="0000FF"/>
                </a:solidFill>
                <a:latin typeface="楷体_GB2312" pitchFamily="1" charset="-122"/>
                <a:ea typeface="楷体_GB2312" pitchFamily="1" charset="-122"/>
              </a:rPr>
              <a:t>的定义为：对任意的</a:t>
            </a:r>
            <a:r>
              <a:rPr lang="zh-CN" altLang="zh-CN" sz="2400">
                <a:solidFill>
                  <a:srgbClr val="0000FF"/>
                </a:solidFill>
                <a:latin typeface="楷体_GB2312" pitchFamily="1" charset="-122"/>
                <a:ea typeface="楷体_GB2312" pitchFamily="1" charset="-122"/>
              </a:rPr>
              <a:t>a</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b∈Z</a:t>
            </a:r>
            <a:r>
              <a:rPr lang="zh-CN" sz="2400">
                <a:solidFill>
                  <a:srgbClr val="0000FF"/>
                </a:solidFill>
                <a:latin typeface="楷体_GB2312" pitchFamily="1" charset="-122"/>
                <a:ea typeface="楷体_GB2312" pitchFamily="1" charset="-122"/>
              </a:rPr>
              <a:t>，有</a:t>
            </a:r>
            <a:r>
              <a:rPr lang="zh-CN" altLang="zh-CN" sz="2400">
                <a:solidFill>
                  <a:srgbClr val="0000FF"/>
                </a:solidFill>
                <a:latin typeface="楷体_GB2312" pitchFamily="1" charset="-122"/>
                <a:ea typeface="楷体_GB2312" pitchFamily="1" charset="-122"/>
              </a:rPr>
              <a:t>a*b=a+b-2</a:t>
            </a:r>
            <a:r>
              <a:rPr lang="zh-CN" sz="2400">
                <a:solidFill>
                  <a:srgbClr val="0000FF"/>
                </a:solidFill>
                <a:latin typeface="楷体_GB2312" pitchFamily="1" charset="-122"/>
                <a:ea typeface="楷体_GB2312" pitchFamily="1" charset="-122"/>
              </a:rPr>
              <a:t>。试证明</a:t>
            </a:r>
            <a:r>
              <a:rPr lang="zh-CN" altLang="zh-CN" sz="2400">
                <a:solidFill>
                  <a:srgbClr val="0000FF"/>
                </a:solidFill>
                <a:latin typeface="楷体_GB2312" pitchFamily="1" charset="-122"/>
                <a:ea typeface="楷体_GB2312" pitchFamily="1" charset="-122"/>
              </a:rPr>
              <a:t>&lt;Z</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&gt;</a:t>
            </a:r>
            <a:r>
              <a:rPr lang="zh-CN" sz="2400">
                <a:solidFill>
                  <a:srgbClr val="0000FF"/>
                </a:solidFill>
                <a:latin typeface="楷体_GB2312" pitchFamily="1" charset="-122"/>
                <a:ea typeface="楷体_GB2312" pitchFamily="1" charset="-122"/>
              </a:rPr>
              <a:t>是循环群。</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B2B2B2"/>
                </a:solidFill>
                <a:latin typeface="楷体_GB2312" pitchFamily="1" charset="-122"/>
                <a:ea typeface="楷体_GB2312" pitchFamily="1" charset="-122"/>
              </a:rPr>
              <a:t>证明：</a:t>
            </a:r>
            <a:r>
              <a:rPr lang="zh-CN" sz="2400">
                <a:solidFill>
                  <a:srgbClr val="B2B2B2"/>
                </a:solidFill>
                <a:sym typeface="Symbol" pitchFamily="18" charset="2"/>
              </a:rPr>
              <a:t></a:t>
            </a:r>
            <a:r>
              <a:rPr lang="zh-CN" altLang="zh-CN" sz="2400">
                <a:solidFill>
                  <a:srgbClr val="B2B2B2"/>
                </a:solidFill>
                <a:sym typeface="Symbol" pitchFamily="18" charset="2"/>
              </a:rPr>
              <a:t>a,b,c</a:t>
            </a:r>
            <a:r>
              <a:rPr lang="zh-CN" altLang="zh-CN" sz="2400">
                <a:solidFill>
                  <a:srgbClr val="B2B2B2"/>
                </a:solidFill>
                <a:latin typeface="楷体_GB2312" pitchFamily="1" charset="-122"/>
                <a:ea typeface="楷体_GB2312" pitchFamily="1" charset="-122"/>
              </a:rPr>
              <a:t>∈Z</a:t>
            </a:r>
            <a:r>
              <a:rPr lang="zh-CN" sz="2400">
                <a:solidFill>
                  <a:srgbClr val="B2B2B2"/>
                </a:solidFill>
                <a:latin typeface="楷体_GB2312" pitchFamily="1" charset="-122"/>
                <a:ea typeface="楷体_GB2312" pitchFamily="1" charset="-122"/>
              </a:rPr>
              <a:t>，</a:t>
            </a:r>
          </a:p>
          <a:p>
            <a:pPr>
              <a:buClr>
                <a:srgbClr val="FF00FF"/>
              </a:buClr>
              <a:buFont typeface="Wingdings" pitchFamily="2" charset="2"/>
              <a:buNone/>
            </a:pPr>
            <a:r>
              <a:rPr lang="zh-CN" sz="2400">
                <a:solidFill>
                  <a:srgbClr val="B2B2B2"/>
                </a:solidFill>
                <a:latin typeface="楷体_GB2312" pitchFamily="1" charset="-122"/>
                <a:ea typeface="楷体_GB2312" pitchFamily="1" charset="-122"/>
              </a:rPr>
              <a:t>        </a:t>
            </a:r>
            <a:r>
              <a:rPr lang="zh-CN" altLang="zh-CN" sz="2400">
                <a:solidFill>
                  <a:srgbClr val="B2B2B2"/>
                </a:solidFill>
                <a:latin typeface="楷体_GB2312" pitchFamily="1" charset="-122"/>
                <a:ea typeface="楷体_GB2312" pitchFamily="1" charset="-122"/>
              </a:rPr>
              <a:t>(a*b)*c=(a+b-2)*c=a+b+c-4</a:t>
            </a:r>
          </a:p>
          <a:p>
            <a:pPr>
              <a:buClr>
                <a:srgbClr val="FF00FF"/>
              </a:buClr>
              <a:buFont typeface="Wingdings" pitchFamily="2" charset="2"/>
              <a:buNone/>
            </a:pPr>
            <a:r>
              <a:rPr lang="zh-CN" altLang="zh-CN" sz="2400">
                <a:solidFill>
                  <a:srgbClr val="B2B2B2"/>
                </a:solidFill>
                <a:latin typeface="楷体_GB2312" pitchFamily="1" charset="-122"/>
                <a:ea typeface="楷体_GB2312" pitchFamily="1" charset="-122"/>
              </a:rPr>
              <a:t>        a*(b*c)=a*(b+c-2)=a+b+c-4</a:t>
            </a:r>
          </a:p>
          <a:p>
            <a:pPr>
              <a:buClr>
                <a:srgbClr val="FF00FF"/>
              </a:buClr>
              <a:buFont typeface="Wingdings" pitchFamily="2" charset="2"/>
              <a:buNone/>
            </a:pPr>
            <a:r>
              <a:rPr lang="zh-CN" altLang="zh-CN" sz="2400">
                <a:solidFill>
                  <a:srgbClr val="B2B2B2"/>
                </a:solidFill>
                <a:latin typeface="楷体_GB2312" pitchFamily="1" charset="-122"/>
                <a:ea typeface="楷体_GB2312" pitchFamily="1" charset="-122"/>
              </a:rPr>
              <a:t>       ∴ *</a:t>
            </a:r>
            <a:r>
              <a:rPr lang="zh-CN" sz="2400">
                <a:solidFill>
                  <a:srgbClr val="B2B2B2"/>
                </a:solidFill>
                <a:latin typeface="楷体_GB2312" pitchFamily="1" charset="-122"/>
                <a:ea typeface="楷体_GB2312" pitchFamily="1" charset="-122"/>
              </a:rPr>
              <a:t>满足结合律。</a:t>
            </a:r>
          </a:p>
          <a:p>
            <a:pPr>
              <a:buClr>
                <a:srgbClr val="FF00FF"/>
              </a:buClr>
              <a:buFont typeface="Wingdings" pitchFamily="2" charset="2"/>
              <a:buNone/>
            </a:pPr>
            <a:r>
              <a:rPr lang="zh-CN" sz="2400">
                <a:solidFill>
                  <a:srgbClr val="B2B2B2"/>
                </a:solidFill>
                <a:latin typeface="楷体_GB2312" pitchFamily="1" charset="-122"/>
                <a:ea typeface="楷体_GB2312" pitchFamily="1" charset="-122"/>
              </a:rPr>
              <a:t>      </a:t>
            </a:r>
            <a:r>
              <a:rPr lang="zh-CN" sz="2400">
                <a:solidFill>
                  <a:srgbClr val="B2B2B2"/>
                </a:solidFill>
                <a:sym typeface="Symbol" pitchFamily="18" charset="2"/>
              </a:rPr>
              <a:t></a:t>
            </a:r>
            <a:r>
              <a:rPr lang="zh-CN" altLang="zh-CN" sz="2400">
                <a:solidFill>
                  <a:srgbClr val="B2B2B2"/>
                </a:solidFill>
                <a:sym typeface="Symbol" pitchFamily="18" charset="2"/>
              </a:rPr>
              <a:t>a</a:t>
            </a:r>
            <a:r>
              <a:rPr lang="zh-CN" altLang="zh-CN" sz="2400">
                <a:solidFill>
                  <a:srgbClr val="B2B2B2"/>
                </a:solidFill>
                <a:latin typeface="楷体_GB2312" pitchFamily="1" charset="-122"/>
                <a:ea typeface="楷体_GB2312" pitchFamily="1" charset="-122"/>
              </a:rPr>
              <a: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a*2=a+2-2=a</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2*a=a ∴ 2</a:t>
            </a:r>
            <a:r>
              <a:rPr lang="zh-CN" sz="2400">
                <a:solidFill>
                  <a:srgbClr val="B2B2B2"/>
                </a:solidFill>
                <a:latin typeface="楷体_GB2312" pitchFamily="1" charset="-122"/>
                <a:ea typeface="楷体_GB2312" pitchFamily="1" charset="-122"/>
              </a:rPr>
              <a:t>是幺元。</a:t>
            </a:r>
          </a:p>
          <a:p>
            <a:pPr>
              <a:buClr>
                <a:srgbClr val="FF00FF"/>
              </a:buClr>
              <a:buFont typeface="Wingdings" pitchFamily="2" charset="2"/>
              <a:buNone/>
            </a:pPr>
            <a:r>
              <a:rPr lang="zh-CN" sz="2400">
                <a:solidFill>
                  <a:srgbClr val="B2B2B2"/>
                </a:solidFill>
                <a:sym typeface="Symbol" pitchFamily="18" charset="2"/>
              </a:rPr>
              <a:t>            </a:t>
            </a:r>
            <a:r>
              <a:rPr lang="zh-CN" altLang="zh-CN" sz="2400">
                <a:solidFill>
                  <a:srgbClr val="B2B2B2"/>
                </a:solidFill>
                <a:sym typeface="Symbol" pitchFamily="18" charset="2"/>
              </a:rPr>
              <a:t>a</a:t>
            </a:r>
            <a:r>
              <a:rPr lang="zh-CN" altLang="zh-CN" sz="2400">
                <a:solidFill>
                  <a:srgbClr val="B2B2B2"/>
                </a:solidFill>
                <a:latin typeface="楷体_GB2312" pitchFamily="1" charset="-122"/>
                <a:ea typeface="楷体_GB2312" pitchFamily="1" charset="-122"/>
              </a:rPr>
              <a: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(4-a)*a=(4-a)+a-2=2 ∴a</a:t>
            </a:r>
            <a:r>
              <a:rPr lang="zh-CN" sz="2400">
                <a:solidFill>
                  <a:srgbClr val="B2B2B2"/>
                </a:solidFill>
                <a:latin typeface="楷体_GB2312" pitchFamily="1" charset="-122"/>
                <a:ea typeface="楷体_GB2312" pitchFamily="1" charset="-122"/>
              </a:rPr>
              <a:t>的逆元是</a:t>
            </a:r>
            <a:r>
              <a:rPr lang="zh-CN" altLang="zh-CN" sz="2400">
                <a:solidFill>
                  <a:srgbClr val="B2B2B2"/>
                </a:solidFill>
                <a:latin typeface="楷体_GB2312" pitchFamily="1" charset="-122"/>
                <a:ea typeface="楷体_GB2312" pitchFamily="1" charset="-122"/>
              </a:rPr>
              <a:t>4-a</a:t>
            </a:r>
            <a:r>
              <a:rPr lang="zh-CN" sz="2400">
                <a:solidFill>
                  <a:srgbClr val="B2B2B2"/>
                </a:solidFill>
                <a:latin typeface="楷体_GB2312" pitchFamily="1" charset="-122"/>
                <a:ea typeface="楷体_GB2312" pitchFamily="1" charset="-122"/>
              </a:rPr>
              <a:t>。</a:t>
            </a:r>
          </a:p>
          <a:p>
            <a:pPr>
              <a:buClr>
                <a:srgbClr val="FF00FF"/>
              </a:buClr>
              <a:buFont typeface="Wingdings" pitchFamily="2" charset="2"/>
              <a:buNone/>
            </a:pPr>
            <a:r>
              <a:rPr lang="zh-CN" sz="2400">
                <a:solidFill>
                  <a:srgbClr val="B2B2B2"/>
                </a:solidFill>
                <a:latin typeface="楷体_GB2312" pitchFamily="1" charset="-122"/>
                <a:ea typeface="楷体_GB2312" pitchFamily="1" charset="-122"/>
              </a:rPr>
              <a:t>      ∴</a:t>
            </a:r>
            <a:r>
              <a:rPr lang="zh-CN" altLang="zh-CN" sz="2400">
                <a:solidFill>
                  <a:srgbClr val="B2B2B2"/>
                </a:solidFill>
                <a:latin typeface="楷体_GB2312" pitchFamily="1" charset="-122"/>
                <a:ea typeface="楷体_GB2312" pitchFamily="1" charset="-122"/>
              </a:rPr>
              <a:t>&lt;Z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&gt;</a:t>
            </a:r>
            <a:r>
              <a:rPr lang="zh-CN" sz="2400">
                <a:solidFill>
                  <a:srgbClr val="B2B2B2"/>
                </a:solidFill>
                <a:latin typeface="楷体_GB2312" pitchFamily="1" charset="-122"/>
                <a:ea typeface="楷体_GB2312" pitchFamily="1" charset="-122"/>
              </a:rPr>
              <a:t>是群。 </a:t>
            </a:r>
          </a:p>
          <a:p>
            <a:pPr>
              <a:buClr>
                <a:srgbClr val="FF00FF"/>
              </a:buClr>
              <a:buFont typeface="Wingdings" pitchFamily="2" charset="2"/>
              <a:buNone/>
            </a:pPr>
            <a:r>
              <a:rPr lang="zh-CN" sz="2400">
                <a:solidFill>
                  <a:srgbClr val="B2B2B2"/>
                </a:solidFill>
                <a:latin typeface="楷体_GB2312" pitchFamily="1" charset="-122"/>
                <a:ea typeface="楷体_GB2312" pitchFamily="1" charset="-122"/>
              </a:rPr>
              <a:t>      对于任意正数</a:t>
            </a:r>
            <a:r>
              <a:rPr lang="zh-CN" altLang="zh-CN" sz="2400">
                <a:solidFill>
                  <a:srgbClr val="B2B2B2"/>
                </a:solidFill>
                <a:latin typeface="楷体_GB2312" pitchFamily="1" charset="-122"/>
                <a:ea typeface="楷体_GB2312" pitchFamily="1" charset="-122"/>
              </a:rPr>
              <a:t>n</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1</a:t>
            </a:r>
            <a:r>
              <a:rPr lang="zh-CN" altLang="zh-CN" sz="2400" baseline="30000">
                <a:solidFill>
                  <a:srgbClr val="B2B2B2"/>
                </a:solidFill>
                <a:latin typeface="楷体_GB2312" pitchFamily="1" charset="-122"/>
                <a:ea typeface="楷体_GB2312" pitchFamily="1" charset="-122"/>
              </a:rPr>
              <a:t>n</a:t>
            </a:r>
            <a:r>
              <a:rPr lang="zh-CN" altLang="zh-CN" sz="2400">
                <a:solidFill>
                  <a:srgbClr val="B2B2B2"/>
                </a:solidFill>
                <a:latin typeface="楷体_GB2312" pitchFamily="1" charset="-122"/>
                <a:ea typeface="楷体_GB2312" pitchFamily="1" charset="-122"/>
              </a:rPr>
              <a:t>=2-n,</a:t>
            </a:r>
            <a:r>
              <a:rPr lang="zh-CN" sz="2400">
                <a:solidFill>
                  <a:srgbClr val="B2B2B2"/>
                </a:solidFill>
                <a:latin typeface="楷体_GB2312" pitchFamily="1" charset="-122"/>
                <a:ea typeface="楷体_GB2312" pitchFamily="1" charset="-122"/>
              </a:rPr>
              <a:t>即</a:t>
            </a:r>
            <a:r>
              <a:rPr lang="zh-CN" altLang="zh-CN" sz="2400">
                <a:solidFill>
                  <a:srgbClr val="B2B2B2"/>
                </a:solidFill>
                <a:latin typeface="楷体_GB2312" pitchFamily="1" charset="-122"/>
                <a:ea typeface="楷体_GB2312" pitchFamily="1" charset="-122"/>
              </a:rPr>
              <a:t>n=1</a:t>
            </a:r>
            <a:r>
              <a:rPr lang="zh-CN" altLang="zh-CN" sz="2400" baseline="30000">
                <a:solidFill>
                  <a:srgbClr val="B2B2B2"/>
                </a:solidFill>
                <a:latin typeface="楷体_GB2312" pitchFamily="1" charset="-122"/>
                <a:ea typeface="楷体_GB2312" pitchFamily="1" charset="-122"/>
              </a:rPr>
              <a:t>2-n</a:t>
            </a:r>
            <a:r>
              <a:rPr lang="zh-CN" sz="2400">
                <a:solidFill>
                  <a:srgbClr val="B2B2B2"/>
                </a:solidFill>
                <a:latin typeface="楷体_GB2312" pitchFamily="1" charset="-122"/>
                <a:ea typeface="楷体_GB2312" pitchFamily="1" charset="-122"/>
              </a:rPr>
              <a:t>， ∴</a:t>
            </a:r>
            <a:r>
              <a:rPr lang="zh-CN" altLang="zh-CN" sz="24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是生成元，也可以验证</a:t>
            </a:r>
            <a:r>
              <a:rPr lang="zh-CN" altLang="zh-CN" sz="2400">
                <a:solidFill>
                  <a:srgbClr val="B2B2B2"/>
                </a:solidFill>
                <a:latin typeface="楷体_GB2312" pitchFamily="1" charset="-122"/>
                <a:ea typeface="楷体_GB2312" pitchFamily="1" charset="-122"/>
              </a:rPr>
              <a:t>3</a:t>
            </a:r>
            <a:r>
              <a:rPr lang="zh-CN" sz="2400">
                <a:solidFill>
                  <a:srgbClr val="B2B2B2"/>
                </a:solidFill>
                <a:latin typeface="楷体_GB2312" pitchFamily="1" charset="-122"/>
                <a:ea typeface="楷体_GB2312" pitchFamily="1" charset="-122"/>
              </a:rPr>
              <a:t>也是生成元，</a:t>
            </a:r>
            <a:r>
              <a:rPr lang="zh-CN" altLang="zh-CN" sz="2400">
                <a:solidFill>
                  <a:srgbClr val="B2B2B2"/>
                </a:solidFill>
                <a:latin typeface="楷体_GB2312" pitchFamily="1" charset="-122"/>
                <a:ea typeface="楷体_GB2312" pitchFamily="1" charset="-122"/>
              </a:rPr>
              <a:t>3</a:t>
            </a:r>
            <a:r>
              <a:rPr lang="zh-CN" altLang="zh-CN" sz="2400" baseline="30000">
                <a:solidFill>
                  <a:srgbClr val="B2B2B2"/>
                </a:solidFill>
                <a:latin typeface="楷体_GB2312" pitchFamily="1" charset="-122"/>
                <a:ea typeface="楷体_GB2312" pitchFamily="1" charset="-122"/>
              </a:rPr>
              <a:t>n</a:t>
            </a:r>
            <a:r>
              <a:rPr lang="zh-CN" altLang="zh-CN" sz="2400">
                <a:solidFill>
                  <a:srgbClr val="B2B2B2"/>
                </a:solidFill>
                <a:latin typeface="楷体_GB2312" pitchFamily="1" charset="-122"/>
                <a:ea typeface="楷体_GB2312" pitchFamily="1" charset="-122"/>
              </a:rPr>
              <a:t>=n+2</a:t>
            </a:r>
            <a:r>
              <a:rPr lang="zh-CN" sz="2400">
                <a:solidFill>
                  <a:srgbClr val="B2B2B2"/>
                </a:solidFill>
                <a:latin typeface="楷体_GB2312" pitchFamily="1" charset="-122"/>
                <a:ea typeface="楷体_GB2312" pitchFamily="1" charset="-122"/>
              </a:rPr>
              <a:t>。因此，</a:t>
            </a:r>
            <a:r>
              <a:rPr lang="zh-CN" altLang="zh-CN" sz="2400">
                <a:solidFill>
                  <a:srgbClr val="B2B2B2"/>
                </a:solidFill>
                <a:latin typeface="楷体_GB2312" pitchFamily="1" charset="-122"/>
                <a:ea typeface="楷体_GB2312" pitchFamily="1" charset="-122"/>
              </a:rPr>
              <a:t>&lt;Z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&gt;</a:t>
            </a:r>
            <a:r>
              <a:rPr lang="zh-CN" sz="2400">
                <a:solidFill>
                  <a:srgbClr val="B2B2B2"/>
                </a:solidFill>
                <a:latin typeface="楷体_GB2312" pitchFamily="1" charset="-122"/>
                <a:ea typeface="楷体_GB2312" pitchFamily="1" charset="-122"/>
              </a:rPr>
              <a:t>是循环群。</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DD8E733-11CB-4114-AD75-993C2D437AD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FC5A6BE-2A88-4725-AADD-8D056F7F7232}" type="slidenum">
              <a:rPr lang="zh-CN" altLang="zh-CN"/>
              <a:pPr/>
              <a:t>119</a:t>
            </a:fld>
            <a:r>
              <a:rPr lang="zh-CN" altLang="zh-CN"/>
              <a:t>/226</a:t>
            </a:r>
          </a:p>
        </p:txBody>
      </p:sp>
      <p:sp>
        <p:nvSpPr>
          <p:cNvPr id="123906" name="Rectangle 2"/>
          <p:cNvSpPr>
            <a:spLocks noGrp="1" noChangeArrowheads="1"/>
          </p:cNvSpPr>
          <p:nvPr>
            <p:ph type="title"/>
          </p:nvPr>
        </p:nvSpPr>
        <p:spPr/>
        <p:txBody>
          <a:bodyPr/>
          <a:lstStyle/>
          <a:p>
            <a:endParaRPr lang="zh-CN" altLang="zh-CN"/>
          </a:p>
        </p:txBody>
      </p:sp>
      <p:sp>
        <p:nvSpPr>
          <p:cNvPr id="123907" name="Rectangle 3"/>
          <p:cNvSpPr>
            <a:spLocks noGrp="1" noChangeArrowheads="1"/>
          </p:cNvSpPr>
          <p:nvPr>
            <p:ph type="body" idx="1"/>
          </p:nvPr>
        </p:nvSpPr>
        <p:spPr>
          <a:xfrm>
            <a:off x="1066800" y="1166813"/>
            <a:ext cx="7753350" cy="5330825"/>
          </a:xfrm>
        </p:spPr>
        <p:txBody>
          <a:bodyPr/>
          <a:lstStyle/>
          <a:p>
            <a:pPr>
              <a:buClr>
                <a:srgbClr val="FF00FF"/>
              </a:buClr>
              <a:buFont typeface="Wingdings" pitchFamily="2" charset="2"/>
              <a:buChar char="n"/>
            </a:pPr>
            <a:r>
              <a:rPr lang="zh-CN" sz="2400">
                <a:solidFill>
                  <a:srgbClr val="FF0000"/>
                </a:solidFill>
                <a:latin typeface="楷体_GB2312" pitchFamily="1" charset="-122"/>
                <a:ea typeface="楷体_GB2312" pitchFamily="1" charset="-122"/>
              </a:rPr>
              <a:t>例：</a:t>
            </a:r>
            <a:r>
              <a:rPr lang="zh-CN" sz="2400">
                <a:latin typeface="楷体_GB2312" pitchFamily="1" charset="-122"/>
                <a:ea typeface="楷体_GB2312" pitchFamily="1" charset="-122"/>
              </a:rPr>
              <a:t>设有代数系统</a:t>
            </a:r>
            <a:r>
              <a:rPr lang="zh-CN" altLang="zh-CN" sz="2400">
                <a:latin typeface="楷体_GB2312" pitchFamily="1" charset="-122"/>
                <a:ea typeface="楷体_GB2312" pitchFamily="1" charset="-122"/>
              </a:rPr>
              <a:t>&lt;Z</a:t>
            </a:r>
            <a:r>
              <a:rPr lang="zh-CN" sz="2400">
                <a:latin typeface="楷体_GB2312" pitchFamily="1" charset="-122"/>
                <a:ea typeface="楷体_GB2312" pitchFamily="1" charset="-122"/>
              </a:rPr>
              <a:t>，*</a:t>
            </a:r>
            <a:r>
              <a:rPr lang="zh-CN" altLang="zh-CN" sz="2400">
                <a:latin typeface="楷体_GB2312" pitchFamily="1" charset="-122"/>
                <a:ea typeface="楷体_GB2312" pitchFamily="1" charset="-122"/>
              </a:rPr>
              <a:t>&gt;</a:t>
            </a:r>
            <a:r>
              <a:rPr lang="zh-CN" sz="2400">
                <a:latin typeface="楷体_GB2312" pitchFamily="1" charset="-122"/>
                <a:ea typeface="楷体_GB2312" pitchFamily="1" charset="-122"/>
              </a:rPr>
              <a:t>，运算</a:t>
            </a:r>
            <a:r>
              <a:rPr lang="zh-CN" sz="2400">
                <a:latin typeface="Times New Roman"/>
                <a:ea typeface="楷体_GB2312" pitchFamily="1" charset="-122"/>
              </a:rPr>
              <a:t>“</a:t>
            </a:r>
            <a:r>
              <a:rPr lang="zh-CN" sz="2400">
                <a:latin typeface="楷体_GB2312" pitchFamily="1" charset="-122"/>
                <a:ea typeface="楷体_GB2312" pitchFamily="1" charset="-122"/>
              </a:rPr>
              <a:t>*</a:t>
            </a:r>
            <a:r>
              <a:rPr lang="zh-CN" sz="2400">
                <a:latin typeface="Times New Roman"/>
                <a:ea typeface="楷体_GB2312" pitchFamily="1" charset="-122"/>
              </a:rPr>
              <a:t>”</a:t>
            </a:r>
            <a:r>
              <a:rPr lang="zh-CN" sz="2400">
                <a:latin typeface="楷体_GB2312" pitchFamily="1" charset="-122"/>
                <a:ea typeface="楷体_GB2312" pitchFamily="1" charset="-122"/>
              </a:rPr>
              <a:t>的定义为：对任意的</a:t>
            </a:r>
            <a:r>
              <a:rPr lang="zh-CN" altLang="zh-CN" sz="2400">
                <a:latin typeface="楷体_GB2312" pitchFamily="1" charset="-122"/>
                <a:ea typeface="楷体_GB2312" pitchFamily="1" charset="-122"/>
              </a:rPr>
              <a:t>a</a:t>
            </a:r>
            <a:r>
              <a:rPr lang="zh-CN" sz="2400">
                <a:latin typeface="楷体_GB2312" pitchFamily="1" charset="-122"/>
                <a:ea typeface="楷体_GB2312" pitchFamily="1" charset="-122"/>
              </a:rPr>
              <a:t>、</a:t>
            </a:r>
            <a:r>
              <a:rPr lang="zh-CN" altLang="zh-CN" sz="2400">
                <a:latin typeface="楷体_GB2312" pitchFamily="1" charset="-122"/>
                <a:ea typeface="楷体_GB2312" pitchFamily="1" charset="-122"/>
              </a:rPr>
              <a:t>b∈Z</a:t>
            </a:r>
            <a:r>
              <a:rPr lang="zh-CN" sz="2400">
                <a:latin typeface="楷体_GB2312" pitchFamily="1" charset="-122"/>
                <a:ea typeface="楷体_GB2312" pitchFamily="1" charset="-122"/>
              </a:rPr>
              <a:t>，有</a:t>
            </a:r>
            <a:r>
              <a:rPr lang="zh-CN" altLang="zh-CN" sz="2400">
                <a:latin typeface="楷体_GB2312" pitchFamily="1" charset="-122"/>
                <a:ea typeface="楷体_GB2312" pitchFamily="1" charset="-122"/>
              </a:rPr>
              <a:t>a*b=a+b-2</a:t>
            </a:r>
            <a:r>
              <a:rPr lang="zh-CN" sz="2400">
                <a:latin typeface="楷体_GB2312" pitchFamily="1" charset="-122"/>
                <a:ea typeface="楷体_GB2312" pitchFamily="1" charset="-122"/>
              </a:rPr>
              <a:t>。试证明</a:t>
            </a:r>
            <a:r>
              <a:rPr lang="zh-CN" altLang="zh-CN" sz="2400">
                <a:latin typeface="楷体_GB2312" pitchFamily="1" charset="-122"/>
                <a:ea typeface="楷体_GB2312" pitchFamily="1" charset="-122"/>
              </a:rPr>
              <a:t>&lt;Z</a:t>
            </a:r>
            <a:r>
              <a:rPr lang="zh-CN" sz="2400">
                <a:latin typeface="楷体_GB2312" pitchFamily="1" charset="-122"/>
                <a:ea typeface="楷体_GB2312" pitchFamily="1" charset="-122"/>
              </a:rPr>
              <a:t>，*</a:t>
            </a:r>
            <a:r>
              <a:rPr lang="zh-CN" altLang="zh-CN" sz="2400">
                <a:latin typeface="楷体_GB2312" pitchFamily="1" charset="-122"/>
                <a:ea typeface="楷体_GB2312" pitchFamily="1" charset="-122"/>
              </a:rPr>
              <a:t>&gt;</a:t>
            </a:r>
            <a:r>
              <a:rPr lang="zh-CN" sz="2400">
                <a:latin typeface="楷体_GB2312" pitchFamily="1" charset="-122"/>
                <a:ea typeface="楷体_GB2312" pitchFamily="1" charset="-122"/>
              </a:rPr>
              <a:t>是循环群。</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FF0000"/>
                </a:solidFill>
                <a:latin typeface="楷体_GB2312" pitchFamily="1" charset="-122"/>
                <a:ea typeface="楷体_GB2312" pitchFamily="1" charset="-122"/>
              </a:rPr>
              <a:t>证明：</a:t>
            </a:r>
            <a:r>
              <a:rPr lang="zh-CN" sz="2400">
                <a:solidFill>
                  <a:srgbClr val="0000FF"/>
                </a:solidFill>
                <a:sym typeface="Symbol" pitchFamily="18" charset="2"/>
              </a:rPr>
              <a:t></a:t>
            </a:r>
            <a:r>
              <a:rPr lang="zh-CN" altLang="zh-CN" sz="2400">
                <a:solidFill>
                  <a:srgbClr val="0000FF"/>
                </a:solidFill>
                <a:sym typeface="Symbol" pitchFamily="18" charset="2"/>
              </a:rPr>
              <a:t>a,b,c</a:t>
            </a:r>
            <a:r>
              <a:rPr lang="zh-CN" altLang="zh-CN" sz="2400">
                <a:solidFill>
                  <a:srgbClr val="0000FF"/>
                </a:solidFill>
                <a:latin typeface="楷体_GB2312" pitchFamily="1" charset="-122"/>
                <a:ea typeface="楷体_GB2312" pitchFamily="1" charset="-122"/>
              </a:rPr>
              <a:t>∈Z</a:t>
            </a:r>
            <a:r>
              <a:rPr lang="zh-CN" sz="2400">
                <a:solidFill>
                  <a:srgbClr val="0000FF"/>
                </a:solidFill>
                <a:latin typeface="楷体_GB2312" pitchFamily="1" charset="-122"/>
                <a:ea typeface="楷体_GB2312" pitchFamily="1" charset="-122"/>
              </a:rPr>
              <a:t>，</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altLang="zh-CN" sz="2400">
                <a:solidFill>
                  <a:srgbClr val="0000FF"/>
                </a:solidFill>
                <a:latin typeface="楷体_GB2312" pitchFamily="1" charset="-122"/>
                <a:ea typeface="楷体_GB2312" pitchFamily="1" charset="-122"/>
              </a:rPr>
              <a:t>(a*b)*c=(a+b-2)*c=a+b+c-4</a:t>
            </a:r>
          </a:p>
          <a:p>
            <a:pPr>
              <a:buClr>
                <a:srgbClr val="FF00FF"/>
              </a:buClr>
              <a:buFont typeface="Wingdings" pitchFamily="2" charset="2"/>
              <a:buNone/>
            </a:pPr>
            <a:r>
              <a:rPr lang="zh-CN" altLang="zh-CN" sz="2400">
                <a:solidFill>
                  <a:srgbClr val="0000FF"/>
                </a:solidFill>
                <a:latin typeface="楷体_GB2312" pitchFamily="1" charset="-122"/>
                <a:ea typeface="楷体_GB2312" pitchFamily="1" charset="-122"/>
              </a:rPr>
              <a:t>        a*(b*c)=a*(b+c-2)=a+b+c-4</a:t>
            </a:r>
          </a:p>
          <a:p>
            <a:pPr>
              <a:buClr>
                <a:srgbClr val="FF00FF"/>
              </a:buClr>
              <a:buFont typeface="Wingdings" pitchFamily="2" charset="2"/>
              <a:buNone/>
            </a:pPr>
            <a:r>
              <a:rPr lang="zh-CN" altLang="zh-CN" sz="2400">
                <a:solidFill>
                  <a:srgbClr val="0000FF"/>
                </a:solidFill>
                <a:latin typeface="楷体_GB2312" pitchFamily="1" charset="-122"/>
                <a:ea typeface="楷体_GB2312" pitchFamily="1" charset="-122"/>
              </a:rPr>
              <a:t>       ∴ *</a:t>
            </a:r>
            <a:r>
              <a:rPr lang="zh-CN" sz="2400">
                <a:solidFill>
                  <a:srgbClr val="0000FF"/>
                </a:solidFill>
                <a:latin typeface="楷体_GB2312" pitchFamily="1" charset="-122"/>
                <a:ea typeface="楷体_GB2312" pitchFamily="1" charset="-122"/>
              </a:rPr>
              <a:t>满足</a:t>
            </a:r>
            <a:r>
              <a:rPr lang="zh-CN" sz="2400">
                <a:solidFill>
                  <a:srgbClr val="FF00FF"/>
                </a:solidFill>
                <a:latin typeface="楷体_GB2312" pitchFamily="1" charset="-122"/>
                <a:ea typeface="楷体_GB2312" pitchFamily="1" charset="-122"/>
              </a:rPr>
              <a:t>结合律</a:t>
            </a:r>
            <a:r>
              <a:rPr lang="zh-CN" sz="2400">
                <a:solidFill>
                  <a:srgbClr val="0000FF"/>
                </a:solidFill>
                <a:latin typeface="楷体_GB2312" pitchFamily="1" charset="-122"/>
                <a:ea typeface="楷体_GB2312" pitchFamily="1" charset="-122"/>
              </a:rPr>
              <a:t>。</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B2B2B2"/>
                </a:solidFill>
                <a:sym typeface="Symbol" pitchFamily="18" charset="2"/>
              </a:rPr>
              <a:t></a:t>
            </a:r>
            <a:r>
              <a:rPr lang="zh-CN" altLang="zh-CN" sz="2400">
                <a:solidFill>
                  <a:srgbClr val="B2B2B2"/>
                </a:solidFill>
                <a:sym typeface="Symbol" pitchFamily="18" charset="2"/>
              </a:rPr>
              <a:t>a</a:t>
            </a:r>
            <a:r>
              <a:rPr lang="zh-CN" altLang="zh-CN" sz="2400">
                <a:solidFill>
                  <a:srgbClr val="B2B2B2"/>
                </a:solidFill>
                <a:latin typeface="楷体_GB2312" pitchFamily="1" charset="-122"/>
                <a:ea typeface="楷体_GB2312" pitchFamily="1" charset="-122"/>
              </a:rPr>
              <a: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a*2=a+2-2=a</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2*a=a ∴ 2</a:t>
            </a:r>
            <a:r>
              <a:rPr lang="zh-CN" sz="2400">
                <a:solidFill>
                  <a:srgbClr val="B2B2B2"/>
                </a:solidFill>
                <a:latin typeface="楷体_GB2312" pitchFamily="1" charset="-122"/>
                <a:ea typeface="楷体_GB2312" pitchFamily="1" charset="-122"/>
              </a:rPr>
              <a:t>是幺元。</a:t>
            </a:r>
          </a:p>
          <a:p>
            <a:pPr>
              <a:buClr>
                <a:srgbClr val="FF00FF"/>
              </a:buClr>
              <a:buFont typeface="Wingdings" pitchFamily="2" charset="2"/>
              <a:buNone/>
            </a:pPr>
            <a:r>
              <a:rPr lang="zh-CN" sz="2400">
                <a:solidFill>
                  <a:srgbClr val="B2B2B2"/>
                </a:solidFill>
                <a:sym typeface="Symbol" pitchFamily="18" charset="2"/>
              </a:rPr>
              <a:t>            </a:t>
            </a:r>
            <a:r>
              <a:rPr lang="zh-CN" altLang="zh-CN" sz="2400">
                <a:solidFill>
                  <a:srgbClr val="B2B2B2"/>
                </a:solidFill>
                <a:sym typeface="Symbol" pitchFamily="18" charset="2"/>
              </a:rPr>
              <a:t>a</a:t>
            </a:r>
            <a:r>
              <a:rPr lang="zh-CN" altLang="zh-CN" sz="2400">
                <a:solidFill>
                  <a:srgbClr val="B2B2B2"/>
                </a:solidFill>
                <a:latin typeface="楷体_GB2312" pitchFamily="1" charset="-122"/>
                <a:ea typeface="楷体_GB2312" pitchFamily="1" charset="-122"/>
              </a:rPr>
              <a: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(4-a)*a=(4-a)+a-2=2 ∴a</a:t>
            </a:r>
            <a:r>
              <a:rPr lang="zh-CN" sz="2400">
                <a:solidFill>
                  <a:srgbClr val="B2B2B2"/>
                </a:solidFill>
                <a:latin typeface="楷体_GB2312" pitchFamily="1" charset="-122"/>
                <a:ea typeface="楷体_GB2312" pitchFamily="1" charset="-122"/>
              </a:rPr>
              <a:t>的逆元是</a:t>
            </a:r>
            <a:r>
              <a:rPr lang="zh-CN" altLang="zh-CN" sz="2400">
                <a:solidFill>
                  <a:srgbClr val="B2B2B2"/>
                </a:solidFill>
                <a:latin typeface="楷体_GB2312" pitchFamily="1" charset="-122"/>
                <a:ea typeface="楷体_GB2312" pitchFamily="1" charset="-122"/>
              </a:rPr>
              <a:t>4-a</a:t>
            </a:r>
            <a:r>
              <a:rPr lang="zh-CN" sz="2400">
                <a:solidFill>
                  <a:srgbClr val="B2B2B2"/>
                </a:solidFill>
                <a:latin typeface="楷体_GB2312" pitchFamily="1" charset="-122"/>
                <a:ea typeface="楷体_GB2312" pitchFamily="1" charset="-122"/>
              </a:rPr>
              <a:t>。</a:t>
            </a:r>
          </a:p>
          <a:p>
            <a:pPr>
              <a:buClr>
                <a:srgbClr val="FF00FF"/>
              </a:buClr>
              <a:buFont typeface="Wingdings" pitchFamily="2" charset="2"/>
              <a:buNone/>
            </a:pPr>
            <a:r>
              <a:rPr lang="zh-CN" sz="2400">
                <a:solidFill>
                  <a:srgbClr val="B2B2B2"/>
                </a:solidFill>
                <a:latin typeface="楷体_GB2312" pitchFamily="1" charset="-122"/>
                <a:ea typeface="楷体_GB2312" pitchFamily="1" charset="-122"/>
              </a:rPr>
              <a:t>      ∴</a:t>
            </a:r>
            <a:r>
              <a:rPr lang="zh-CN" altLang="zh-CN" sz="2400">
                <a:solidFill>
                  <a:srgbClr val="B2B2B2"/>
                </a:solidFill>
                <a:latin typeface="楷体_GB2312" pitchFamily="1" charset="-122"/>
                <a:ea typeface="楷体_GB2312" pitchFamily="1" charset="-122"/>
              </a:rPr>
              <a:t>&lt;Z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&gt;</a:t>
            </a:r>
            <a:r>
              <a:rPr lang="zh-CN" sz="2400">
                <a:solidFill>
                  <a:srgbClr val="B2B2B2"/>
                </a:solidFill>
                <a:latin typeface="楷体_GB2312" pitchFamily="1" charset="-122"/>
                <a:ea typeface="楷体_GB2312" pitchFamily="1" charset="-122"/>
              </a:rPr>
              <a:t>是群。 </a:t>
            </a:r>
          </a:p>
          <a:p>
            <a:pPr>
              <a:buClr>
                <a:srgbClr val="FF00FF"/>
              </a:buClr>
              <a:buFont typeface="Wingdings" pitchFamily="2" charset="2"/>
              <a:buNone/>
            </a:pPr>
            <a:r>
              <a:rPr lang="zh-CN" sz="2400">
                <a:solidFill>
                  <a:srgbClr val="B2B2B2"/>
                </a:solidFill>
                <a:latin typeface="楷体_GB2312" pitchFamily="1" charset="-122"/>
                <a:ea typeface="楷体_GB2312" pitchFamily="1" charset="-122"/>
              </a:rPr>
              <a:t>      对于任意正数</a:t>
            </a:r>
            <a:r>
              <a:rPr lang="zh-CN" altLang="zh-CN" sz="2400">
                <a:solidFill>
                  <a:srgbClr val="B2B2B2"/>
                </a:solidFill>
                <a:latin typeface="楷体_GB2312" pitchFamily="1" charset="-122"/>
                <a:ea typeface="楷体_GB2312" pitchFamily="1" charset="-122"/>
              </a:rPr>
              <a:t>n</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1</a:t>
            </a:r>
            <a:r>
              <a:rPr lang="zh-CN" altLang="zh-CN" sz="2400" baseline="30000">
                <a:solidFill>
                  <a:srgbClr val="B2B2B2"/>
                </a:solidFill>
                <a:latin typeface="楷体_GB2312" pitchFamily="1" charset="-122"/>
                <a:ea typeface="楷体_GB2312" pitchFamily="1" charset="-122"/>
              </a:rPr>
              <a:t>n</a:t>
            </a:r>
            <a:r>
              <a:rPr lang="zh-CN" altLang="zh-CN" sz="2400">
                <a:solidFill>
                  <a:srgbClr val="B2B2B2"/>
                </a:solidFill>
                <a:latin typeface="楷体_GB2312" pitchFamily="1" charset="-122"/>
                <a:ea typeface="楷体_GB2312" pitchFamily="1" charset="-122"/>
              </a:rPr>
              <a:t>=2-n,</a:t>
            </a:r>
            <a:r>
              <a:rPr lang="zh-CN" sz="2400">
                <a:solidFill>
                  <a:srgbClr val="B2B2B2"/>
                </a:solidFill>
                <a:latin typeface="楷体_GB2312" pitchFamily="1" charset="-122"/>
                <a:ea typeface="楷体_GB2312" pitchFamily="1" charset="-122"/>
              </a:rPr>
              <a:t>即</a:t>
            </a:r>
            <a:r>
              <a:rPr lang="zh-CN" altLang="zh-CN" sz="2400">
                <a:solidFill>
                  <a:srgbClr val="B2B2B2"/>
                </a:solidFill>
                <a:latin typeface="楷体_GB2312" pitchFamily="1" charset="-122"/>
                <a:ea typeface="楷体_GB2312" pitchFamily="1" charset="-122"/>
              </a:rPr>
              <a:t>n=1</a:t>
            </a:r>
            <a:r>
              <a:rPr lang="zh-CN" altLang="zh-CN" sz="2400" baseline="30000">
                <a:solidFill>
                  <a:srgbClr val="B2B2B2"/>
                </a:solidFill>
                <a:latin typeface="楷体_GB2312" pitchFamily="1" charset="-122"/>
                <a:ea typeface="楷体_GB2312" pitchFamily="1" charset="-122"/>
              </a:rPr>
              <a:t>2-n</a:t>
            </a:r>
            <a:r>
              <a:rPr lang="zh-CN" sz="2400">
                <a:solidFill>
                  <a:srgbClr val="B2B2B2"/>
                </a:solidFill>
                <a:latin typeface="楷体_GB2312" pitchFamily="1" charset="-122"/>
                <a:ea typeface="楷体_GB2312" pitchFamily="1" charset="-122"/>
              </a:rPr>
              <a:t>， ∴</a:t>
            </a:r>
            <a:r>
              <a:rPr lang="zh-CN" altLang="zh-CN" sz="24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是生成元，也可以验证</a:t>
            </a:r>
            <a:r>
              <a:rPr lang="zh-CN" altLang="zh-CN" sz="2400">
                <a:solidFill>
                  <a:srgbClr val="B2B2B2"/>
                </a:solidFill>
                <a:latin typeface="楷体_GB2312" pitchFamily="1" charset="-122"/>
                <a:ea typeface="楷体_GB2312" pitchFamily="1" charset="-122"/>
              </a:rPr>
              <a:t>3</a:t>
            </a:r>
            <a:r>
              <a:rPr lang="zh-CN" sz="2400">
                <a:solidFill>
                  <a:srgbClr val="B2B2B2"/>
                </a:solidFill>
                <a:latin typeface="楷体_GB2312" pitchFamily="1" charset="-122"/>
                <a:ea typeface="楷体_GB2312" pitchFamily="1" charset="-122"/>
              </a:rPr>
              <a:t>也是生成元，</a:t>
            </a:r>
            <a:r>
              <a:rPr lang="zh-CN" altLang="zh-CN" sz="2400">
                <a:solidFill>
                  <a:srgbClr val="B2B2B2"/>
                </a:solidFill>
                <a:latin typeface="楷体_GB2312" pitchFamily="1" charset="-122"/>
                <a:ea typeface="楷体_GB2312" pitchFamily="1" charset="-122"/>
              </a:rPr>
              <a:t>3</a:t>
            </a:r>
            <a:r>
              <a:rPr lang="zh-CN" altLang="zh-CN" sz="2400" baseline="30000">
                <a:solidFill>
                  <a:srgbClr val="B2B2B2"/>
                </a:solidFill>
                <a:latin typeface="楷体_GB2312" pitchFamily="1" charset="-122"/>
                <a:ea typeface="楷体_GB2312" pitchFamily="1" charset="-122"/>
              </a:rPr>
              <a:t>n</a:t>
            </a:r>
            <a:r>
              <a:rPr lang="zh-CN" altLang="zh-CN" sz="2400">
                <a:solidFill>
                  <a:srgbClr val="B2B2B2"/>
                </a:solidFill>
                <a:latin typeface="楷体_GB2312" pitchFamily="1" charset="-122"/>
                <a:ea typeface="楷体_GB2312" pitchFamily="1" charset="-122"/>
              </a:rPr>
              <a:t>=n+2</a:t>
            </a:r>
            <a:r>
              <a:rPr lang="zh-CN" sz="2400">
                <a:solidFill>
                  <a:srgbClr val="B2B2B2"/>
                </a:solidFill>
                <a:latin typeface="楷体_GB2312" pitchFamily="1" charset="-122"/>
                <a:ea typeface="楷体_GB2312" pitchFamily="1" charset="-122"/>
              </a:rPr>
              <a:t>。因此，</a:t>
            </a:r>
            <a:r>
              <a:rPr lang="zh-CN" altLang="zh-CN" sz="2400">
                <a:solidFill>
                  <a:srgbClr val="B2B2B2"/>
                </a:solidFill>
                <a:latin typeface="楷体_GB2312" pitchFamily="1" charset="-122"/>
                <a:ea typeface="楷体_GB2312" pitchFamily="1" charset="-122"/>
              </a:rPr>
              <a:t>&lt;Z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&gt;</a:t>
            </a:r>
            <a:r>
              <a:rPr lang="zh-CN" sz="2400">
                <a:solidFill>
                  <a:srgbClr val="B2B2B2"/>
                </a:solidFill>
                <a:latin typeface="楷体_GB2312" pitchFamily="1" charset="-122"/>
                <a:ea typeface="楷体_GB2312" pitchFamily="1" charset="-122"/>
              </a:rPr>
              <a:t>是循环群。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8A79B03B-63F1-42BF-896F-BA7CA08AA628}" type="datetime1">
              <a:rPr lang="zh-CN" altLang="en-US"/>
              <a:pPr/>
              <a:t>2018/12/10</a:t>
            </a:fld>
            <a:endParaRPr lang="zh-CN" altLang="zh-CN"/>
          </a:p>
        </p:txBody>
      </p:sp>
      <p:sp>
        <p:nvSpPr>
          <p:cNvPr id="9" name="页脚占位符 4"/>
          <p:cNvSpPr>
            <a:spLocks noGrp="1"/>
          </p:cNvSpPr>
          <p:nvPr>
            <p:ph type="ftr" sz="quarter" idx="11"/>
          </p:nvPr>
        </p:nvSpPr>
        <p:spPr/>
        <p:txBody>
          <a:bodyPr/>
          <a:lstStyle/>
          <a:p>
            <a:r>
              <a:rPr lang="zh-CN"/>
              <a:t>计算机学院</a:t>
            </a:r>
          </a:p>
        </p:txBody>
      </p:sp>
      <p:sp>
        <p:nvSpPr>
          <p:cNvPr id="10" name="灯片编号占位符 5"/>
          <p:cNvSpPr>
            <a:spLocks noGrp="1"/>
          </p:cNvSpPr>
          <p:nvPr>
            <p:ph type="sldNum" sz="quarter" idx="12"/>
          </p:nvPr>
        </p:nvSpPr>
        <p:spPr/>
        <p:txBody>
          <a:bodyPr/>
          <a:lstStyle/>
          <a:p>
            <a:fld id="{C2F18AA2-12CB-41DE-B7A5-6B5C92D2A9C4}" type="slidenum">
              <a:rPr lang="zh-CN" altLang="zh-CN"/>
              <a:pPr/>
              <a:t>12</a:t>
            </a:fld>
            <a:r>
              <a:rPr lang="zh-CN" altLang="zh-CN"/>
              <a:t>/226</a:t>
            </a:r>
          </a:p>
        </p:txBody>
      </p:sp>
      <p:sp>
        <p:nvSpPr>
          <p:cNvPr id="14338" name="Rectangle 2"/>
          <p:cNvSpPr>
            <a:spLocks noGrp="1" noChangeArrowheads="1"/>
          </p:cNvSpPr>
          <p:nvPr>
            <p:ph type="title"/>
          </p:nvPr>
        </p:nvSpPr>
        <p:spPr/>
        <p:txBody>
          <a:bodyPr/>
          <a:lstStyle/>
          <a:p>
            <a:endParaRPr lang="zh-CN" altLang="zh-CN"/>
          </a:p>
        </p:txBody>
      </p:sp>
      <p:sp>
        <p:nvSpPr>
          <p:cNvPr id="14339" name="Rectangle 3"/>
          <p:cNvSpPr>
            <a:spLocks noGrp="1" noChangeArrowheads="1"/>
          </p:cNvSpPr>
          <p:nvPr>
            <p:ph type="body" idx="1"/>
          </p:nvPr>
        </p:nvSpPr>
        <p:spPr>
          <a:xfrm>
            <a:off x="1066800" y="1166813"/>
            <a:ext cx="7620000" cy="511175"/>
          </a:xfrm>
        </p:spPr>
        <p:txBody>
          <a:bodyPr/>
          <a:lstStyle/>
          <a:p>
            <a:pPr algn="l">
              <a:buClr>
                <a:srgbClr val="FF0000"/>
              </a:buClr>
              <a:buFont typeface="Wingdings" pitchFamily="2" charset="2"/>
              <a:buNone/>
            </a:pPr>
            <a:r>
              <a:rPr lang="zh-CN" altLang="zh-CN" sz="2400">
                <a:solidFill>
                  <a:srgbClr val="0000FF"/>
                </a:solidFill>
                <a:latin typeface="楷体_GB2312" pitchFamily="1" charset="-122"/>
                <a:ea typeface="楷体_GB2312" pitchFamily="1" charset="-122"/>
              </a:rPr>
              <a:t>    </a:t>
            </a:r>
            <a:r>
              <a:rPr lang="zh-CN" sz="2400">
                <a:solidFill>
                  <a:srgbClr val="0000FF"/>
                </a:solidFill>
                <a:latin typeface="楷体_GB2312" pitchFamily="1" charset="-122"/>
                <a:ea typeface="楷体_GB2312" pitchFamily="1" charset="-122"/>
              </a:rPr>
              <a:t>上面的调分和调时过程可表示为 </a:t>
            </a:r>
            <a:r>
              <a:rPr lang="zh-CN" altLang="zh-CN" sz="2400">
                <a:solidFill>
                  <a:srgbClr val="0000FF"/>
                </a:solidFill>
                <a:latin typeface="楷体_GB2312" pitchFamily="1" charset="-122"/>
                <a:ea typeface="楷体_GB2312" pitchFamily="1" charset="-122"/>
              </a:rPr>
              <a:t>:</a:t>
            </a:r>
          </a:p>
        </p:txBody>
      </p:sp>
      <p:sp>
        <p:nvSpPr>
          <p:cNvPr id="14340" name="Rectangle 4"/>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1" name="Rectangle 5"/>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4342"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773238"/>
            <a:ext cx="31670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4343" name="Rectangle 7"/>
          <p:cNvSpPr>
            <a:spLocks noChangeArrowheads="1"/>
          </p:cNvSpPr>
          <p:nvPr/>
        </p:nvSpPr>
        <p:spPr bwMode="auto">
          <a:xfrm>
            <a:off x="1042988" y="2997200"/>
            <a:ext cx="7620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None/>
            </a:pPr>
            <a:r>
              <a:rPr lang="zh-CN" altLang="zh-CN"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或由符号</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和</a:t>
            </a:r>
            <a:r>
              <a:rPr lang="zh-CN" altLang="zh-CN" b="1"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rPr>
              <a:t>组成的形如</a:t>
            </a:r>
            <a:r>
              <a:rPr lang="zh-CN" altLang="zh-CN" b="1" dirty="0">
                <a:solidFill>
                  <a:srgbClr val="0000FF"/>
                </a:solidFill>
                <a:latin typeface="楷体_GB2312" pitchFamily="1" charset="-122"/>
                <a:ea typeface="楷体_GB2312" pitchFamily="1" charset="-122"/>
              </a:rPr>
              <a:t>1</a:t>
            </a:r>
            <a:r>
              <a:rPr lang="zh-CN" altLang="zh-CN" b="1" dirty="0">
                <a:solidFill>
                  <a:srgbClr val="FF00FF"/>
                </a:solidFill>
                <a:latin typeface="楷体_GB2312" pitchFamily="1" charset="-122"/>
                <a:ea typeface="楷体_GB2312" pitchFamily="1" charset="-122"/>
              </a:rPr>
              <a:t>0</a:t>
            </a:r>
            <a:r>
              <a:rPr lang="zh-CN" altLang="zh-CN" b="1" baseline="30000" dirty="0">
                <a:solidFill>
                  <a:srgbClr val="FF00FF"/>
                </a:solidFill>
                <a:latin typeface="楷体_GB2312" pitchFamily="1" charset="-122"/>
                <a:ea typeface="楷体_GB2312" pitchFamily="1" charset="-122"/>
              </a:rPr>
              <a:t>m</a:t>
            </a:r>
            <a:r>
              <a:rPr lang="zh-CN" altLang="zh-CN" b="1" dirty="0">
                <a:solidFill>
                  <a:srgbClr val="0000FF"/>
                </a:solidFill>
                <a:latin typeface="楷体_GB2312" pitchFamily="1" charset="-122"/>
                <a:ea typeface="楷体_GB2312" pitchFamily="1" charset="-122"/>
              </a:rPr>
              <a:t>1</a:t>
            </a:r>
            <a:r>
              <a:rPr lang="zh-CN" altLang="zh-CN" b="1" dirty="0">
                <a:solidFill>
                  <a:srgbClr val="FF00FF"/>
                </a:solidFill>
                <a:latin typeface="楷体_GB2312" pitchFamily="1" charset="-122"/>
                <a:ea typeface="楷体_GB2312" pitchFamily="1" charset="-122"/>
              </a:rPr>
              <a:t>0</a:t>
            </a:r>
            <a:r>
              <a:rPr lang="zh-CN" altLang="zh-CN" b="1" baseline="30000" dirty="0">
                <a:solidFill>
                  <a:srgbClr val="FF00FF"/>
                </a:solidFill>
                <a:latin typeface="楷体_GB2312" pitchFamily="1" charset="-122"/>
                <a:ea typeface="楷体_GB2312" pitchFamily="1" charset="-122"/>
              </a:rPr>
              <a:t>n</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的字符串集，即字母表∑</a:t>
            </a:r>
            <a:r>
              <a:rPr lang="zh-CN" altLang="zh-CN" b="1"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上的一个语言</a:t>
            </a:r>
            <a:r>
              <a:rPr lang="zh-CN" altLang="zh-CN" b="1" dirty="0">
                <a:solidFill>
                  <a:srgbClr val="0000FF"/>
                </a:solidFill>
                <a:latin typeface="楷体_GB2312" pitchFamily="1" charset="-122"/>
                <a:ea typeface="楷体_GB2312" pitchFamily="1" charset="-122"/>
              </a:rPr>
              <a:t>L={1</a:t>
            </a:r>
            <a:r>
              <a:rPr lang="zh-CN" altLang="zh-CN" b="1" dirty="0">
                <a:solidFill>
                  <a:srgbClr val="FF00FF"/>
                </a:solidFill>
                <a:latin typeface="楷体_GB2312" pitchFamily="1" charset="-122"/>
                <a:ea typeface="楷体_GB2312" pitchFamily="1" charset="-122"/>
              </a:rPr>
              <a:t>0</a:t>
            </a:r>
            <a:r>
              <a:rPr lang="zh-CN" altLang="zh-CN" b="1" baseline="30000" dirty="0">
                <a:solidFill>
                  <a:srgbClr val="FF00FF"/>
                </a:solidFill>
                <a:latin typeface="楷体_GB2312" pitchFamily="1" charset="-122"/>
                <a:ea typeface="楷体_GB2312" pitchFamily="1" charset="-122"/>
              </a:rPr>
              <a:t>m</a:t>
            </a:r>
            <a:r>
              <a:rPr lang="zh-CN" altLang="zh-CN" b="1" dirty="0">
                <a:solidFill>
                  <a:srgbClr val="0000FF"/>
                </a:solidFill>
                <a:latin typeface="楷体_GB2312" pitchFamily="1" charset="-122"/>
                <a:ea typeface="楷体_GB2312" pitchFamily="1" charset="-122"/>
              </a:rPr>
              <a:t>1</a:t>
            </a:r>
            <a:r>
              <a:rPr lang="zh-CN" altLang="zh-CN" b="1" dirty="0">
                <a:solidFill>
                  <a:srgbClr val="FF00FF"/>
                </a:solidFill>
                <a:latin typeface="楷体_GB2312" pitchFamily="1" charset="-122"/>
                <a:ea typeface="楷体_GB2312" pitchFamily="1" charset="-122"/>
              </a:rPr>
              <a:t>0</a:t>
            </a:r>
            <a:r>
              <a:rPr lang="zh-CN" altLang="zh-CN" b="1" baseline="30000" dirty="0">
                <a:solidFill>
                  <a:srgbClr val="FF00FF"/>
                </a:solidFill>
                <a:latin typeface="楷体_GB2312" pitchFamily="1" charset="-122"/>
                <a:ea typeface="楷体_GB2312" pitchFamily="1" charset="-122"/>
              </a:rPr>
              <a:t>n</a:t>
            </a:r>
            <a:r>
              <a:rPr lang="zh-CN" altLang="zh-CN" b="1" dirty="0">
                <a:solidFill>
                  <a:srgbClr val="0000FF"/>
                </a:solidFill>
                <a:latin typeface="楷体_GB2312" pitchFamily="1" charset="-122"/>
                <a:ea typeface="楷体_GB2312" pitchFamily="1" charset="-122"/>
              </a:rPr>
              <a:t>1 |m</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n≥0}</a:t>
            </a:r>
            <a:r>
              <a:rPr lang="zh-CN" b="1" dirty="0">
                <a:solidFill>
                  <a:srgbClr val="0000FF"/>
                </a:solidFill>
                <a:latin typeface="楷体_GB2312" pitchFamily="1" charset="-122"/>
                <a:ea typeface="楷体_GB2312" pitchFamily="1" charset="-122"/>
              </a:rPr>
              <a:t>。   </a:t>
            </a:r>
          </a:p>
          <a:p>
            <a:pPr marL="342900" indent="-342900" algn="just">
              <a:lnSpc>
                <a:spcPct val="120000"/>
              </a:lnSpc>
              <a:buClr>
                <a:srgbClr val="FF0000"/>
              </a:buClr>
              <a:buFont typeface="Wingdings" pitchFamily="2" charset="2"/>
              <a:buNone/>
            </a:pPr>
            <a:r>
              <a:rPr lang="zh-CN" b="1" dirty="0">
                <a:solidFill>
                  <a:srgbClr val="0000FF"/>
                </a:solidFill>
                <a:latin typeface="楷体_GB2312" pitchFamily="1" charset="-122"/>
                <a:ea typeface="楷体_GB2312" pitchFamily="1" charset="-122"/>
              </a:rPr>
              <a:t>      这种字母串可以被电子表中的微处理器</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可以看成是一个小小的计算机</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识别并执行，其动作原理就是图</a:t>
            </a:r>
            <a:r>
              <a:rPr lang="zh-CN" altLang="zh-CN" b="1" dirty="0">
                <a:solidFill>
                  <a:srgbClr val="0000FF"/>
                </a:solidFill>
                <a:latin typeface="楷体_GB2312" pitchFamily="1" charset="-122"/>
                <a:ea typeface="楷体_GB2312" pitchFamily="1" charset="-122"/>
              </a:rPr>
              <a:t>15-1.1(b)</a:t>
            </a:r>
            <a:r>
              <a:rPr lang="zh-CN" b="1" dirty="0">
                <a:solidFill>
                  <a:srgbClr val="0000FF"/>
                </a:solidFill>
                <a:latin typeface="楷体_GB2312" pitchFamily="1" charset="-122"/>
                <a:ea typeface="楷体_GB2312" pitchFamily="1" charset="-122"/>
              </a:rPr>
              <a:t>所示的状态图，称为一个</a:t>
            </a:r>
            <a:r>
              <a:rPr lang="zh-CN" b="1" dirty="0">
                <a:solidFill>
                  <a:srgbClr val="FF00FF"/>
                </a:solidFill>
                <a:latin typeface="楷体_GB2312" pitchFamily="1" charset="-122"/>
                <a:ea typeface="楷体_GB2312" pitchFamily="1" charset="-122"/>
              </a:rPr>
              <a:t>有限自动机</a:t>
            </a:r>
            <a:r>
              <a:rPr lang="zh-CN" b="1" dirty="0">
                <a:solidFill>
                  <a:srgbClr val="0000FF"/>
                </a:solidFill>
                <a:latin typeface="楷体_GB2312" pitchFamily="1" charset="-122"/>
                <a:ea typeface="楷体_GB2312" pitchFamily="1" charset="-122"/>
              </a:rPr>
              <a:t>，它反映了电子表依令而行的规则。语言</a:t>
            </a:r>
            <a:r>
              <a:rPr lang="zh-CN" altLang="zh-CN" b="1" dirty="0">
                <a:solidFill>
                  <a:srgbClr val="0000FF"/>
                </a:solidFill>
                <a:latin typeface="楷体_GB2312" pitchFamily="1" charset="-122"/>
                <a:ea typeface="楷体_GB2312" pitchFamily="1" charset="-122"/>
              </a:rPr>
              <a:t>L</a:t>
            </a:r>
            <a:r>
              <a:rPr lang="zh-CN" b="1" dirty="0">
                <a:solidFill>
                  <a:srgbClr val="0000FF"/>
                </a:solidFill>
                <a:latin typeface="楷体_GB2312" pitchFamily="1" charset="-122"/>
                <a:ea typeface="楷体_GB2312" pitchFamily="1" charset="-122"/>
              </a:rPr>
              <a:t>被相应地称为这个自动机所识别的语言。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97D7AF-04D0-4FD3-BD17-EF0540C779F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D970004-2B83-4E26-B40A-51B76F114569}" type="slidenum">
              <a:rPr lang="zh-CN" altLang="zh-CN"/>
              <a:pPr/>
              <a:t>120</a:t>
            </a:fld>
            <a:r>
              <a:rPr lang="zh-CN" altLang="zh-CN"/>
              <a:t>/226</a:t>
            </a:r>
          </a:p>
        </p:txBody>
      </p:sp>
      <p:sp>
        <p:nvSpPr>
          <p:cNvPr id="124930" name="Rectangle 2"/>
          <p:cNvSpPr>
            <a:spLocks noGrp="1" noChangeArrowheads="1"/>
          </p:cNvSpPr>
          <p:nvPr>
            <p:ph type="title"/>
          </p:nvPr>
        </p:nvSpPr>
        <p:spPr/>
        <p:txBody>
          <a:bodyPr/>
          <a:lstStyle/>
          <a:p>
            <a:endParaRPr lang="zh-CN" altLang="zh-CN"/>
          </a:p>
        </p:txBody>
      </p:sp>
      <p:sp>
        <p:nvSpPr>
          <p:cNvPr id="124931" name="Rectangle 3"/>
          <p:cNvSpPr>
            <a:spLocks noGrp="1" noChangeArrowheads="1"/>
          </p:cNvSpPr>
          <p:nvPr>
            <p:ph type="body" idx="1"/>
          </p:nvPr>
        </p:nvSpPr>
        <p:spPr>
          <a:xfrm>
            <a:off x="1066800" y="1166813"/>
            <a:ext cx="7753350" cy="5330825"/>
          </a:xfrm>
        </p:spPr>
        <p:txBody>
          <a:bodyPr/>
          <a:lstStyle/>
          <a:p>
            <a:pPr>
              <a:buClr>
                <a:srgbClr val="FF00FF"/>
              </a:buClr>
              <a:buFont typeface="Wingdings" pitchFamily="2" charset="2"/>
              <a:buChar char="n"/>
            </a:pPr>
            <a:r>
              <a:rPr lang="zh-CN" sz="2400">
                <a:solidFill>
                  <a:srgbClr val="FF0000"/>
                </a:solidFill>
                <a:latin typeface="楷体_GB2312" pitchFamily="1" charset="-122"/>
                <a:ea typeface="楷体_GB2312" pitchFamily="1" charset="-122"/>
              </a:rPr>
              <a:t>例：</a:t>
            </a:r>
            <a:r>
              <a:rPr lang="zh-CN" sz="2400">
                <a:latin typeface="楷体_GB2312" pitchFamily="1" charset="-122"/>
                <a:ea typeface="楷体_GB2312" pitchFamily="1" charset="-122"/>
              </a:rPr>
              <a:t>设有代数系统</a:t>
            </a:r>
            <a:r>
              <a:rPr lang="zh-CN" altLang="zh-CN" sz="2400">
                <a:latin typeface="楷体_GB2312" pitchFamily="1" charset="-122"/>
                <a:ea typeface="楷体_GB2312" pitchFamily="1" charset="-122"/>
              </a:rPr>
              <a:t>&lt;Z</a:t>
            </a:r>
            <a:r>
              <a:rPr lang="zh-CN" sz="2400">
                <a:latin typeface="楷体_GB2312" pitchFamily="1" charset="-122"/>
                <a:ea typeface="楷体_GB2312" pitchFamily="1" charset="-122"/>
              </a:rPr>
              <a:t>，*</a:t>
            </a:r>
            <a:r>
              <a:rPr lang="zh-CN" altLang="zh-CN" sz="2400">
                <a:latin typeface="楷体_GB2312" pitchFamily="1" charset="-122"/>
                <a:ea typeface="楷体_GB2312" pitchFamily="1" charset="-122"/>
              </a:rPr>
              <a:t>&gt;</a:t>
            </a:r>
            <a:r>
              <a:rPr lang="zh-CN" sz="2400">
                <a:latin typeface="楷体_GB2312" pitchFamily="1" charset="-122"/>
                <a:ea typeface="楷体_GB2312" pitchFamily="1" charset="-122"/>
              </a:rPr>
              <a:t>，运算</a:t>
            </a:r>
            <a:r>
              <a:rPr lang="zh-CN" sz="2400">
                <a:latin typeface="Times New Roman"/>
                <a:ea typeface="楷体_GB2312" pitchFamily="1" charset="-122"/>
              </a:rPr>
              <a:t>“</a:t>
            </a:r>
            <a:r>
              <a:rPr lang="zh-CN" sz="2400">
                <a:latin typeface="楷体_GB2312" pitchFamily="1" charset="-122"/>
                <a:ea typeface="楷体_GB2312" pitchFamily="1" charset="-122"/>
              </a:rPr>
              <a:t>*</a:t>
            </a:r>
            <a:r>
              <a:rPr lang="zh-CN" sz="2400">
                <a:latin typeface="Times New Roman"/>
                <a:ea typeface="楷体_GB2312" pitchFamily="1" charset="-122"/>
              </a:rPr>
              <a:t>”</a:t>
            </a:r>
            <a:r>
              <a:rPr lang="zh-CN" sz="2400">
                <a:latin typeface="楷体_GB2312" pitchFamily="1" charset="-122"/>
                <a:ea typeface="楷体_GB2312" pitchFamily="1" charset="-122"/>
              </a:rPr>
              <a:t>的定义为：对任意的</a:t>
            </a:r>
            <a:r>
              <a:rPr lang="zh-CN" altLang="zh-CN" sz="2400">
                <a:latin typeface="楷体_GB2312" pitchFamily="1" charset="-122"/>
                <a:ea typeface="楷体_GB2312" pitchFamily="1" charset="-122"/>
              </a:rPr>
              <a:t>a</a:t>
            </a:r>
            <a:r>
              <a:rPr lang="zh-CN" sz="2400">
                <a:latin typeface="楷体_GB2312" pitchFamily="1" charset="-122"/>
                <a:ea typeface="楷体_GB2312" pitchFamily="1" charset="-122"/>
              </a:rPr>
              <a:t>、</a:t>
            </a:r>
            <a:r>
              <a:rPr lang="zh-CN" altLang="zh-CN" sz="2400">
                <a:latin typeface="楷体_GB2312" pitchFamily="1" charset="-122"/>
                <a:ea typeface="楷体_GB2312" pitchFamily="1" charset="-122"/>
              </a:rPr>
              <a:t>b∈Z</a:t>
            </a:r>
            <a:r>
              <a:rPr lang="zh-CN" sz="2400">
                <a:latin typeface="楷体_GB2312" pitchFamily="1" charset="-122"/>
                <a:ea typeface="楷体_GB2312" pitchFamily="1" charset="-122"/>
              </a:rPr>
              <a:t>，有</a:t>
            </a:r>
            <a:r>
              <a:rPr lang="zh-CN" altLang="zh-CN" sz="2400">
                <a:latin typeface="楷体_GB2312" pitchFamily="1" charset="-122"/>
                <a:ea typeface="楷体_GB2312" pitchFamily="1" charset="-122"/>
              </a:rPr>
              <a:t>a*b=a+b-2</a:t>
            </a:r>
            <a:r>
              <a:rPr lang="zh-CN" sz="2400">
                <a:latin typeface="楷体_GB2312" pitchFamily="1" charset="-122"/>
                <a:ea typeface="楷体_GB2312" pitchFamily="1" charset="-122"/>
              </a:rPr>
              <a:t>。试证明</a:t>
            </a:r>
            <a:r>
              <a:rPr lang="zh-CN" altLang="zh-CN" sz="2400">
                <a:latin typeface="楷体_GB2312" pitchFamily="1" charset="-122"/>
                <a:ea typeface="楷体_GB2312" pitchFamily="1" charset="-122"/>
              </a:rPr>
              <a:t>&lt;Z</a:t>
            </a:r>
            <a:r>
              <a:rPr lang="zh-CN" sz="2400">
                <a:latin typeface="楷体_GB2312" pitchFamily="1" charset="-122"/>
                <a:ea typeface="楷体_GB2312" pitchFamily="1" charset="-122"/>
              </a:rPr>
              <a:t>，*</a:t>
            </a:r>
            <a:r>
              <a:rPr lang="zh-CN" altLang="zh-CN" sz="2400">
                <a:latin typeface="楷体_GB2312" pitchFamily="1" charset="-122"/>
                <a:ea typeface="楷体_GB2312" pitchFamily="1" charset="-122"/>
              </a:rPr>
              <a:t>&gt;</a:t>
            </a:r>
            <a:r>
              <a:rPr lang="zh-CN" sz="2400">
                <a:latin typeface="楷体_GB2312" pitchFamily="1" charset="-122"/>
                <a:ea typeface="楷体_GB2312" pitchFamily="1" charset="-122"/>
              </a:rPr>
              <a:t>是循环群。</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FF0000"/>
                </a:solidFill>
                <a:latin typeface="楷体_GB2312" pitchFamily="1" charset="-122"/>
                <a:ea typeface="楷体_GB2312" pitchFamily="1" charset="-122"/>
              </a:rPr>
              <a:t>证明：</a:t>
            </a:r>
            <a:r>
              <a:rPr lang="zh-CN" sz="2400">
                <a:sym typeface="Symbol" pitchFamily="18" charset="2"/>
              </a:rPr>
              <a:t></a:t>
            </a:r>
            <a:r>
              <a:rPr lang="zh-CN" altLang="zh-CN" sz="2400">
                <a:sym typeface="Symbol" pitchFamily="18" charset="2"/>
              </a:rPr>
              <a:t>a,b,c</a:t>
            </a:r>
            <a:r>
              <a:rPr lang="zh-CN" altLang="zh-CN" sz="2400">
                <a:latin typeface="楷体_GB2312" pitchFamily="1" charset="-122"/>
                <a:ea typeface="楷体_GB2312" pitchFamily="1" charset="-122"/>
              </a:rPr>
              <a:t>∈Z</a:t>
            </a:r>
            <a:r>
              <a:rPr lang="zh-CN" sz="2400">
                <a:latin typeface="楷体_GB2312" pitchFamily="1" charset="-122"/>
                <a:ea typeface="楷体_GB2312" pitchFamily="1" charset="-122"/>
              </a:rPr>
              <a:t>，</a:t>
            </a:r>
          </a:p>
          <a:p>
            <a:pPr>
              <a:buClr>
                <a:srgbClr val="FF00FF"/>
              </a:buClr>
              <a:buFont typeface="Wingdings" pitchFamily="2" charset="2"/>
              <a:buNone/>
            </a:pPr>
            <a:r>
              <a:rPr lang="zh-CN" sz="2400">
                <a:latin typeface="楷体_GB2312" pitchFamily="1" charset="-122"/>
                <a:ea typeface="楷体_GB2312" pitchFamily="1" charset="-122"/>
              </a:rPr>
              <a:t>        </a:t>
            </a:r>
            <a:r>
              <a:rPr lang="zh-CN" altLang="zh-CN" sz="2400">
                <a:latin typeface="楷体_GB2312" pitchFamily="1" charset="-122"/>
                <a:ea typeface="楷体_GB2312" pitchFamily="1" charset="-122"/>
              </a:rPr>
              <a:t>(a*b)*c=(a+b-2)*c=a+b+c-4</a:t>
            </a:r>
          </a:p>
          <a:p>
            <a:pPr>
              <a:buClr>
                <a:srgbClr val="FF00FF"/>
              </a:buClr>
              <a:buFont typeface="Wingdings" pitchFamily="2" charset="2"/>
              <a:buNone/>
            </a:pPr>
            <a:r>
              <a:rPr lang="zh-CN" altLang="zh-CN" sz="2400">
                <a:latin typeface="楷体_GB2312" pitchFamily="1" charset="-122"/>
                <a:ea typeface="楷体_GB2312" pitchFamily="1" charset="-122"/>
              </a:rPr>
              <a:t>        a*(b*c)=a*(b+c-2)=a+b+c-4</a:t>
            </a:r>
          </a:p>
          <a:p>
            <a:pPr>
              <a:buClr>
                <a:srgbClr val="FF00FF"/>
              </a:buClr>
              <a:buFont typeface="Wingdings" pitchFamily="2" charset="2"/>
              <a:buNone/>
            </a:pPr>
            <a:r>
              <a:rPr lang="zh-CN" altLang="zh-CN" sz="2400">
                <a:latin typeface="楷体_GB2312" pitchFamily="1" charset="-122"/>
                <a:ea typeface="楷体_GB2312" pitchFamily="1" charset="-122"/>
              </a:rPr>
              <a:t>       ∴ *</a:t>
            </a:r>
            <a:r>
              <a:rPr lang="zh-CN" sz="2400">
                <a:latin typeface="楷体_GB2312" pitchFamily="1" charset="-122"/>
                <a:ea typeface="楷体_GB2312" pitchFamily="1" charset="-122"/>
              </a:rPr>
              <a:t>满足</a:t>
            </a:r>
            <a:r>
              <a:rPr lang="zh-CN" sz="2400">
                <a:solidFill>
                  <a:srgbClr val="FF00FF"/>
                </a:solidFill>
                <a:latin typeface="楷体_GB2312" pitchFamily="1" charset="-122"/>
                <a:ea typeface="楷体_GB2312" pitchFamily="1" charset="-122"/>
              </a:rPr>
              <a:t>结合律</a:t>
            </a:r>
            <a:r>
              <a:rPr lang="zh-CN" sz="2400">
                <a:latin typeface="楷体_GB2312" pitchFamily="1" charset="-122"/>
                <a:ea typeface="楷体_GB2312" pitchFamily="1" charset="-122"/>
              </a:rPr>
              <a:t>。</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0000FF"/>
                </a:solidFill>
                <a:sym typeface="Symbol" pitchFamily="18" charset="2"/>
              </a:rPr>
              <a:t></a:t>
            </a:r>
            <a:r>
              <a:rPr lang="zh-CN" altLang="zh-CN" sz="2400">
                <a:solidFill>
                  <a:srgbClr val="0000FF"/>
                </a:solidFill>
                <a:sym typeface="Symbol" pitchFamily="18" charset="2"/>
              </a:rPr>
              <a:t>a</a:t>
            </a:r>
            <a:r>
              <a:rPr lang="zh-CN" altLang="zh-CN" sz="2400">
                <a:solidFill>
                  <a:srgbClr val="0000FF"/>
                </a:solidFill>
                <a:latin typeface="楷体_GB2312" pitchFamily="1" charset="-122"/>
                <a:ea typeface="楷体_GB2312" pitchFamily="1" charset="-122"/>
              </a:rPr>
              <a:t>∈Z</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a*2=a+2-2=a</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2*a=a ∴ 2</a:t>
            </a:r>
            <a:r>
              <a:rPr lang="zh-CN" sz="2400">
                <a:solidFill>
                  <a:srgbClr val="0000FF"/>
                </a:solidFill>
                <a:latin typeface="楷体_GB2312" pitchFamily="1" charset="-122"/>
                <a:ea typeface="楷体_GB2312" pitchFamily="1" charset="-122"/>
              </a:rPr>
              <a:t>是</a:t>
            </a:r>
            <a:r>
              <a:rPr lang="zh-CN" sz="2400">
                <a:solidFill>
                  <a:srgbClr val="FF00FF"/>
                </a:solidFill>
                <a:latin typeface="楷体_GB2312" pitchFamily="1" charset="-122"/>
                <a:ea typeface="楷体_GB2312" pitchFamily="1" charset="-122"/>
              </a:rPr>
              <a:t>幺元</a:t>
            </a:r>
            <a:r>
              <a:rPr lang="zh-CN" sz="2400">
                <a:solidFill>
                  <a:srgbClr val="0000FF"/>
                </a:solidFill>
                <a:latin typeface="楷体_GB2312" pitchFamily="1" charset="-122"/>
                <a:ea typeface="楷体_GB2312" pitchFamily="1" charset="-122"/>
              </a:rPr>
              <a:t>。</a:t>
            </a:r>
          </a:p>
          <a:p>
            <a:pPr>
              <a:buClr>
                <a:srgbClr val="FF00FF"/>
              </a:buClr>
              <a:buFont typeface="Wingdings" pitchFamily="2" charset="2"/>
              <a:buNone/>
            </a:pPr>
            <a:r>
              <a:rPr lang="zh-CN" sz="2400">
                <a:solidFill>
                  <a:srgbClr val="0000FF"/>
                </a:solidFill>
                <a:sym typeface="Symbol" pitchFamily="18" charset="2"/>
              </a:rPr>
              <a:t>            </a:t>
            </a:r>
            <a:r>
              <a:rPr lang="zh-CN" altLang="zh-CN" sz="2400">
                <a:solidFill>
                  <a:srgbClr val="0000FF"/>
                </a:solidFill>
                <a:sym typeface="Symbol" pitchFamily="18" charset="2"/>
              </a:rPr>
              <a:t>a</a:t>
            </a:r>
            <a:r>
              <a:rPr lang="zh-CN" altLang="zh-CN" sz="2400">
                <a:solidFill>
                  <a:srgbClr val="0000FF"/>
                </a:solidFill>
                <a:latin typeface="楷体_GB2312" pitchFamily="1" charset="-122"/>
                <a:ea typeface="楷体_GB2312" pitchFamily="1" charset="-122"/>
              </a:rPr>
              <a:t>∈Z</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(4-a)*a=(4-a)+a-2=2 ∴a</a:t>
            </a:r>
            <a:r>
              <a:rPr lang="zh-CN" sz="2400">
                <a:solidFill>
                  <a:srgbClr val="0000FF"/>
                </a:solidFill>
                <a:latin typeface="楷体_GB2312" pitchFamily="1" charset="-122"/>
                <a:ea typeface="楷体_GB2312" pitchFamily="1" charset="-122"/>
              </a:rPr>
              <a:t>的</a:t>
            </a:r>
            <a:r>
              <a:rPr lang="zh-CN" sz="2400">
                <a:solidFill>
                  <a:srgbClr val="FF00FF"/>
                </a:solidFill>
                <a:latin typeface="楷体_GB2312" pitchFamily="1" charset="-122"/>
                <a:ea typeface="楷体_GB2312" pitchFamily="1" charset="-122"/>
              </a:rPr>
              <a:t>逆元</a:t>
            </a:r>
            <a:r>
              <a:rPr lang="zh-CN" sz="2400">
                <a:solidFill>
                  <a:srgbClr val="0000FF"/>
                </a:solidFill>
                <a:latin typeface="楷体_GB2312" pitchFamily="1" charset="-122"/>
                <a:ea typeface="楷体_GB2312" pitchFamily="1" charset="-122"/>
              </a:rPr>
              <a:t>是</a:t>
            </a:r>
            <a:r>
              <a:rPr lang="zh-CN" altLang="zh-CN" sz="2400">
                <a:solidFill>
                  <a:srgbClr val="0000FF"/>
                </a:solidFill>
                <a:latin typeface="楷体_GB2312" pitchFamily="1" charset="-122"/>
                <a:ea typeface="楷体_GB2312" pitchFamily="1" charset="-122"/>
              </a:rPr>
              <a:t>4-a</a:t>
            </a:r>
            <a:r>
              <a:rPr lang="zh-CN" sz="2400">
                <a:solidFill>
                  <a:srgbClr val="0000FF"/>
                </a:solidFill>
                <a:latin typeface="楷体_GB2312" pitchFamily="1" charset="-122"/>
                <a:ea typeface="楷体_GB2312" pitchFamily="1" charset="-122"/>
              </a:rPr>
              <a:t>。</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FF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&lt;Z</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&gt;</a:t>
            </a:r>
            <a:r>
              <a:rPr lang="zh-CN" sz="2400">
                <a:solidFill>
                  <a:srgbClr val="FF00FF"/>
                </a:solidFill>
                <a:latin typeface="楷体_GB2312" pitchFamily="1" charset="-122"/>
                <a:ea typeface="楷体_GB2312" pitchFamily="1" charset="-122"/>
              </a:rPr>
              <a:t>是群</a:t>
            </a:r>
            <a:r>
              <a:rPr lang="zh-CN" sz="2400">
                <a:solidFill>
                  <a:srgbClr val="0000FF"/>
                </a:solidFill>
                <a:latin typeface="楷体_GB2312" pitchFamily="1" charset="-122"/>
                <a:ea typeface="楷体_GB2312" pitchFamily="1" charset="-122"/>
              </a:rPr>
              <a:t>。 </a:t>
            </a:r>
          </a:p>
          <a:p>
            <a:pPr>
              <a:buClr>
                <a:srgbClr val="FF00FF"/>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B2B2B2"/>
                </a:solidFill>
                <a:latin typeface="楷体_GB2312" pitchFamily="1" charset="-122"/>
                <a:ea typeface="楷体_GB2312" pitchFamily="1" charset="-122"/>
              </a:rPr>
              <a:t>对于任意正数</a:t>
            </a:r>
            <a:r>
              <a:rPr lang="zh-CN" altLang="zh-CN" sz="2400">
                <a:solidFill>
                  <a:srgbClr val="B2B2B2"/>
                </a:solidFill>
                <a:latin typeface="楷体_GB2312" pitchFamily="1" charset="-122"/>
                <a:ea typeface="楷体_GB2312" pitchFamily="1" charset="-122"/>
              </a:rPr>
              <a:t>n</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1</a:t>
            </a:r>
            <a:r>
              <a:rPr lang="zh-CN" altLang="zh-CN" sz="2400" baseline="30000">
                <a:solidFill>
                  <a:srgbClr val="B2B2B2"/>
                </a:solidFill>
                <a:latin typeface="楷体_GB2312" pitchFamily="1" charset="-122"/>
                <a:ea typeface="楷体_GB2312" pitchFamily="1" charset="-122"/>
              </a:rPr>
              <a:t>n</a:t>
            </a:r>
            <a:r>
              <a:rPr lang="zh-CN" altLang="zh-CN" sz="2400">
                <a:solidFill>
                  <a:srgbClr val="B2B2B2"/>
                </a:solidFill>
                <a:latin typeface="楷体_GB2312" pitchFamily="1" charset="-122"/>
                <a:ea typeface="楷体_GB2312" pitchFamily="1" charset="-122"/>
              </a:rPr>
              <a:t>=2-n,</a:t>
            </a:r>
            <a:r>
              <a:rPr lang="zh-CN" sz="2400">
                <a:solidFill>
                  <a:srgbClr val="B2B2B2"/>
                </a:solidFill>
                <a:latin typeface="楷体_GB2312" pitchFamily="1" charset="-122"/>
                <a:ea typeface="楷体_GB2312" pitchFamily="1" charset="-122"/>
              </a:rPr>
              <a:t>即</a:t>
            </a:r>
            <a:r>
              <a:rPr lang="zh-CN" altLang="zh-CN" sz="2400">
                <a:solidFill>
                  <a:srgbClr val="B2B2B2"/>
                </a:solidFill>
                <a:latin typeface="楷体_GB2312" pitchFamily="1" charset="-122"/>
                <a:ea typeface="楷体_GB2312" pitchFamily="1" charset="-122"/>
              </a:rPr>
              <a:t>n=1</a:t>
            </a:r>
            <a:r>
              <a:rPr lang="zh-CN" altLang="zh-CN" sz="2400" baseline="30000">
                <a:solidFill>
                  <a:srgbClr val="B2B2B2"/>
                </a:solidFill>
                <a:latin typeface="楷体_GB2312" pitchFamily="1" charset="-122"/>
                <a:ea typeface="楷体_GB2312" pitchFamily="1" charset="-122"/>
              </a:rPr>
              <a:t>2-n</a:t>
            </a:r>
            <a:r>
              <a:rPr lang="zh-CN" sz="2400">
                <a:solidFill>
                  <a:srgbClr val="B2B2B2"/>
                </a:solidFill>
                <a:latin typeface="楷体_GB2312" pitchFamily="1" charset="-122"/>
                <a:ea typeface="楷体_GB2312" pitchFamily="1" charset="-122"/>
              </a:rPr>
              <a:t>， ∴</a:t>
            </a:r>
            <a:r>
              <a:rPr lang="zh-CN" altLang="zh-CN" sz="24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是生成元，也可以验证</a:t>
            </a:r>
            <a:r>
              <a:rPr lang="zh-CN" altLang="zh-CN" sz="2400">
                <a:solidFill>
                  <a:srgbClr val="B2B2B2"/>
                </a:solidFill>
                <a:latin typeface="楷体_GB2312" pitchFamily="1" charset="-122"/>
                <a:ea typeface="楷体_GB2312" pitchFamily="1" charset="-122"/>
              </a:rPr>
              <a:t>3</a:t>
            </a:r>
            <a:r>
              <a:rPr lang="zh-CN" sz="2400">
                <a:solidFill>
                  <a:srgbClr val="B2B2B2"/>
                </a:solidFill>
                <a:latin typeface="楷体_GB2312" pitchFamily="1" charset="-122"/>
                <a:ea typeface="楷体_GB2312" pitchFamily="1" charset="-122"/>
              </a:rPr>
              <a:t>也是生成元，</a:t>
            </a:r>
            <a:r>
              <a:rPr lang="zh-CN" altLang="zh-CN" sz="2400">
                <a:solidFill>
                  <a:srgbClr val="B2B2B2"/>
                </a:solidFill>
                <a:latin typeface="楷体_GB2312" pitchFamily="1" charset="-122"/>
                <a:ea typeface="楷体_GB2312" pitchFamily="1" charset="-122"/>
              </a:rPr>
              <a:t>3</a:t>
            </a:r>
            <a:r>
              <a:rPr lang="zh-CN" altLang="zh-CN" sz="2400" baseline="30000">
                <a:solidFill>
                  <a:srgbClr val="B2B2B2"/>
                </a:solidFill>
                <a:latin typeface="楷体_GB2312" pitchFamily="1" charset="-122"/>
                <a:ea typeface="楷体_GB2312" pitchFamily="1" charset="-122"/>
              </a:rPr>
              <a:t>n</a:t>
            </a:r>
            <a:r>
              <a:rPr lang="zh-CN" altLang="zh-CN" sz="2400">
                <a:solidFill>
                  <a:srgbClr val="B2B2B2"/>
                </a:solidFill>
                <a:latin typeface="楷体_GB2312" pitchFamily="1" charset="-122"/>
                <a:ea typeface="楷体_GB2312" pitchFamily="1" charset="-122"/>
              </a:rPr>
              <a:t>=n+2</a:t>
            </a:r>
            <a:r>
              <a:rPr lang="zh-CN" sz="2400">
                <a:solidFill>
                  <a:srgbClr val="B2B2B2"/>
                </a:solidFill>
                <a:latin typeface="楷体_GB2312" pitchFamily="1" charset="-122"/>
                <a:ea typeface="楷体_GB2312" pitchFamily="1" charset="-122"/>
              </a:rPr>
              <a:t>。因此，</a:t>
            </a:r>
            <a:r>
              <a:rPr lang="zh-CN" altLang="zh-CN" sz="2400">
                <a:solidFill>
                  <a:srgbClr val="B2B2B2"/>
                </a:solidFill>
                <a:latin typeface="楷体_GB2312" pitchFamily="1" charset="-122"/>
                <a:ea typeface="楷体_GB2312" pitchFamily="1" charset="-122"/>
              </a:rPr>
              <a:t>&lt;Z</a:t>
            </a:r>
            <a:r>
              <a:rPr lang="zh-CN" sz="2400">
                <a:solidFill>
                  <a:srgbClr val="B2B2B2"/>
                </a:solidFill>
                <a:latin typeface="楷体_GB2312" pitchFamily="1" charset="-122"/>
                <a:ea typeface="楷体_GB2312" pitchFamily="1" charset="-122"/>
              </a:rPr>
              <a:t>，*</a:t>
            </a:r>
            <a:r>
              <a:rPr lang="zh-CN" altLang="zh-CN" sz="2400">
                <a:solidFill>
                  <a:srgbClr val="B2B2B2"/>
                </a:solidFill>
                <a:latin typeface="楷体_GB2312" pitchFamily="1" charset="-122"/>
                <a:ea typeface="楷体_GB2312" pitchFamily="1" charset="-122"/>
              </a:rPr>
              <a:t>&gt;</a:t>
            </a:r>
            <a:r>
              <a:rPr lang="zh-CN" sz="2400">
                <a:solidFill>
                  <a:srgbClr val="B2B2B2"/>
                </a:solidFill>
                <a:latin typeface="楷体_GB2312" pitchFamily="1" charset="-122"/>
                <a:ea typeface="楷体_GB2312" pitchFamily="1" charset="-122"/>
              </a:rPr>
              <a:t>是循环群。</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C9C90C4-ACF9-4E58-A539-758D1BCEBC22}"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691E659-B266-4341-B2E1-89806002064C}" type="slidenum">
              <a:rPr lang="zh-CN" altLang="zh-CN"/>
              <a:pPr/>
              <a:t>121</a:t>
            </a:fld>
            <a:r>
              <a:rPr lang="zh-CN" altLang="zh-CN"/>
              <a:t>/226</a:t>
            </a:r>
          </a:p>
        </p:txBody>
      </p:sp>
      <p:sp>
        <p:nvSpPr>
          <p:cNvPr id="125954" name="Rectangle 2"/>
          <p:cNvSpPr>
            <a:spLocks noGrp="1" noChangeArrowheads="1"/>
          </p:cNvSpPr>
          <p:nvPr>
            <p:ph type="title"/>
          </p:nvPr>
        </p:nvSpPr>
        <p:spPr/>
        <p:txBody>
          <a:bodyPr/>
          <a:lstStyle/>
          <a:p>
            <a:endParaRPr lang="zh-CN" altLang="zh-CN"/>
          </a:p>
        </p:txBody>
      </p:sp>
      <p:sp>
        <p:nvSpPr>
          <p:cNvPr id="125955" name="Rectangle 3"/>
          <p:cNvSpPr>
            <a:spLocks noGrp="1" noChangeArrowheads="1"/>
          </p:cNvSpPr>
          <p:nvPr>
            <p:ph type="body" idx="1"/>
          </p:nvPr>
        </p:nvSpPr>
        <p:spPr>
          <a:xfrm>
            <a:off x="1066800" y="1166813"/>
            <a:ext cx="7753350" cy="5330825"/>
          </a:xfrm>
        </p:spPr>
        <p:txBody>
          <a:bodyPr/>
          <a:lstStyle/>
          <a:p>
            <a:pPr>
              <a:buClr>
                <a:srgbClr val="FF00FF"/>
              </a:buClr>
              <a:buFont typeface="Wingdings" pitchFamily="2" charset="2"/>
              <a:buChar char="n"/>
            </a:pPr>
            <a:r>
              <a:rPr lang="zh-CN" sz="2400" dirty="0">
                <a:solidFill>
                  <a:srgbClr val="FF0000"/>
                </a:solidFill>
                <a:latin typeface="楷体_GB2312" pitchFamily="1" charset="-122"/>
                <a:ea typeface="楷体_GB2312" pitchFamily="1" charset="-122"/>
              </a:rPr>
              <a:t>例：</a:t>
            </a:r>
            <a:r>
              <a:rPr lang="zh-CN" sz="2400" dirty="0">
                <a:latin typeface="楷体_GB2312" pitchFamily="1" charset="-122"/>
                <a:ea typeface="楷体_GB2312" pitchFamily="1" charset="-122"/>
              </a:rPr>
              <a:t>设有代数系统</a:t>
            </a:r>
            <a:r>
              <a:rPr lang="zh-CN" altLang="zh-CN" sz="2400" dirty="0">
                <a:latin typeface="楷体_GB2312" pitchFamily="1" charset="-122"/>
                <a:ea typeface="楷体_GB2312" pitchFamily="1" charset="-122"/>
              </a:rPr>
              <a:t>&lt;Z</a:t>
            </a:r>
            <a:r>
              <a:rPr lang="zh-CN" sz="2400" dirty="0">
                <a:latin typeface="楷体_GB2312" pitchFamily="1" charset="-122"/>
                <a:ea typeface="楷体_GB2312" pitchFamily="1" charset="-122"/>
              </a:rPr>
              <a:t>，*</a:t>
            </a:r>
            <a:r>
              <a:rPr lang="zh-CN" altLang="zh-CN" sz="2400" dirty="0">
                <a:latin typeface="楷体_GB2312" pitchFamily="1" charset="-122"/>
                <a:ea typeface="楷体_GB2312" pitchFamily="1" charset="-122"/>
              </a:rPr>
              <a:t>&gt;</a:t>
            </a:r>
            <a:r>
              <a:rPr lang="zh-CN" sz="2400" dirty="0">
                <a:latin typeface="楷体_GB2312" pitchFamily="1" charset="-122"/>
                <a:ea typeface="楷体_GB2312" pitchFamily="1" charset="-122"/>
              </a:rPr>
              <a:t>，运算</a:t>
            </a:r>
            <a:r>
              <a:rPr lang="zh-CN" sz="2400" dirty="0">
                <a:latin typeface="Times New Roman"/>
                <a:ea typeface="楷体_GB2312" pitchFamily="1" charset="-122"/>
              </a:rPr>
              <a:t>“</a:t>
            </a:r>
            <a:r>
              <a:rPr lang="zh-CN" sz="2400" dirty="0">
                <a:latin typeface="楷体_GB2312" pitchFamily="1" charset="-122"/>
                <a:ea typeface="楷体_GB2312" pitchFamily="1" charset="-122"/>
              </a:rPr>
              <a:t>*</a:t>
            </a:r>
            <a:r>
              <a:rPr lang="zh-CN" sz="2400" dirty="0">
                <a:latin typeface="Times New Roman"/>
                <a:ea typeface="楷体_GB2312" pitchFamily="1" charset="-122"/>
              </a:rPr>
              <a:t>”</a:t>
            </a:r>
            <a:r>
              <a:rPr lang="zh-CN" sz="2400" dirty="0">
                <a:latin typeface="楷体_GB2312" pitchFamily="1" charset="-122"/>
                <a:ea typeface="楷体_GB2312" pitchFamily="1" charset="-122"/>
              </a:rPr>
              <a:t>的定义为：对任意的</a:t>
            </a:r>
            <a:r>
              <a:rPr lang="zh-CN" altLang="zh-CN" sz="2400" dirty="0">
                <a:latin typeface="楷体_GB2312" pitchFamily="1" charset="-122"/>
                <a:ea typeface="楷体_GB2312" pitchFamily="1" charset="-122"/>
              </a:rPr>
              <a:t>a</a:t>
            </a:r>
            <a:r>
              <a:rPr lang="zh-CN" sz="2400" dirty="0">
                <a:latin typeface="楷体_GB2312" pitchFamily="1" charset="-122"/>
                <a:ea typeface="楷体_GB2312" pitchFamily="1" charset="-122"/>
              </a:rPr>
              <a:t>、</a:t>
            </a:r>
            <a:r>
              <a:rPr lang="zh-CN" altLang="zh-CN" sz="2400" dirty="0">
                <a:latin typeface="楷体_GB2312" pitchFamily="1" charset="-122"/>
                <a:ea typeface="楷体_GB2312" pitchFamily="1" charset="-122"/>
              </a:rPr>
              <a:t>b∈Z</a:t>
            </a:r>
            <a:r>
              <a:rPr lang="zh-CN" sz="2400" dirty="0">
                <a:latin typeface="楷体_GB2312" pitchFamily="1" charset="-122"/>
                <a:ea typeface="楷体_GB2312" pitchFamily="1" charset="-122"/>
              </a:rPr>
              <a:t>，有</a:t>
            </a:r>
            <a:r>
              <a:rPr lang="zh-CN" altLang="zh-CN" sz="2400" dirty="0">
                <a:latin typeface="楷体_GB2312" pitchFamily="1" charset="-122"/>
                <a:ea typeface="楷体_GB2312" pitchFamily="1" charset="-122"/>
              </a:rPr>
              <a:t>a*b=a+b-2</a:t>
            </a:r>
            <a:r>
              <a:rPr lang="zh-CN" sz="2400" dirty="0">
                <a:latin typeface="楷体_GB2312" pitchFamily="1" charset="-122"/>
                <a:ea typeface="楷体_GB2312" pitchFamily="1" charset="-122"/>
              </a:rPr>
              <a:t>。试证明</a:t>
            </a:r>
            <a:r>
              <a:rPr lang="zh-CN" altLang="zh-CN" sz="2400" dirty="0">
                <a:latin typeface="楷体_GB2312" pitchFamily="1" charset="-122"/>
                <a:ea typeface="楷体_GB2312" pitchFamily="1" charset="-122"/>
              </a:rPr>
              <a:t>&lt;Z</a:t>
            </a:r>
            <a:r>
              <a:rPr lang="zh-CN" sz="2400" dirty="0">
                <a:latin typeface="楷体_GB2312" pitchFamily="1" charset="-122"/>
                <a:ea typeface="楷体_GB2312" pitchFamily="1" charset="-122"/>
              </a:rPr>
              <a:t>，*</a:t>
            </a:r>
            <a:r>
              <a:rPr lang="zh-CN" altLang="zh-CN" sz="2400" dirty="0">
                <a:latin typeface="楷体_GB2312" pitchFamily="1" charset="-122"/>
                <a:ea typeface="楷体_GB2312" pitchFamily="1" charset="-122"/>
              </a:rPr>
              <a:t>&gt;</a:t>
            </a:r>
            <a:r>
              <a:rPr lang="zh-CN" sz="2400" dirty="0">
                <a:latin typeface="楷体_GB2312" pitchFamily="1" charset="-122"/>
                <a:ea typeface="楷体_GB2312" pitchFamily="1" charset="-122"/>
              </a:rPr>
              <a:t>是循环群。</a:t>
            </a:r>
          </a:p>
          <a:p>
            <a:pPr>
              <a:buClr>
                <a:srgbClr val="FF00FF"/>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00"/>
                </a:solidFill>
                <a:latin typeface="楷体_GB2312" pitchFamily="1" charset="-122"/>
                <a:ea typeface="楷体_GB2312" pitchFamily="1" charset="-122"/>
              </a:rPr>
              <a:t>证明：</a:t>
            </a:r>
            <a:r>
              <a:rPr lang="zh-CN" sz="2400" dirty="0">
                <a:sym typeface="Symbol" pitchFamily="18" charset="2"/>
              </a:rPr>
              <a:t></a:t>
            </a:r>
            <a:r>
              <a:rPr lang="zh-CN" altLang="zh-CN" sz="2400" dirty="0">
                <a:sym typeface="Symbol" pitchFamily="18" charset="2"/>
              </a:rPr>
              <a:t>a,b,c</a:t>
            </a:r>
            <a:r>
              <a:rPr lang="zh-CN" altLang="zh-CN" sz="2400" dirty="0">
                <a:latin typeface="楷体_GB2312" pitchFamily="1" charset="-122"/>
                <a:ea typeface="楷体_GB2312" pitchFamily="1" charset="-122"/>
              </a:rPr>
              <a:t>∈Z</a:t>
            </a:r>
            <a:r>
              <a:rPr lang="zh-CN" sz="2400" dirty="0">
                <a:latin typeface="楷体_GB2312" pitchFamily="1" charset="-122"/>
                <a:ea typeface="楷体_GB2312" pitchFamily="1" charset="-122"/>
              </a:rPr>
              <a:t>，</a:t>
            </a:r>
          </a:p>
          <a:p>
            <a:pPr>
              <a:buClr>
                <a:srgbClr val="FF00FF"/>
              </a:buClr>
              <a:buFont typeface="Wingdings" pitchFamily="2" charset="2"/>
              <a:buNone/>
            </a:pPr>
            <a:r>
              <a:rPr lang="zh-CN" sz="2400" dirty="0">
                <a:latin typeface="楷体_GB2312" pitchFamily="1" charset="-122"/>
                <a:ea typeface="楷体_GB2312" pitchFamily="1" charset="-122"/>
              </a:rPr>
              <a:t>        </a:t>
            </a:r>
            <a:r>
              <a:rPr lang="zh-CN" altLang="zh-CN" sz="2400" dirty="0">
                <a:latin typeface="楷体_GB2312" pitchFamily="1" charset="-122"/>
                <a:ea typeface="楷体_GB2312" pitchFamily="1" charset="-122"/>
              </a:rPr>
              <a:t>(a*b)*c=(a+b-2)*c=a+b+c-4</a:t>
            </a:r>
          </a:p>
          <a:p>
            <a:pPr>
              <a:buClr>
                <a:srgbClr val="FF00FF"/>
              </a:buClr>
              <a:buFont typeface="Wingdings" pitchFamily="2" charset="2"/>
              <a:buNone/>
            </a:pPr>
            <a:r>
              <a:rPr lang="zh-CN" altLang="zh-CN" sz="2400" dirty="0">
                <a:latin typeface="楷体_GB2312" pitchFamily="1" charset="-122"/>
                <a:ea typeface="楷体_GB2312" pitchFamily="1" charset="-122"/>
              </a:rPr>
              <a:t>        a*(b*c)=a*(b+c-2)=a+b+c-4</a:t>
            </a:r>
          </a:p>
          <a:p>
            <a:pPr>
              <a:buClr>
                <a:srgbClr val="FF00FF"/>
              </a:buClr>
              <a:buFont typeface="Wingdings" pitchFamily="2" charset="2"/>
              <a:buNone/>
            </a:pPr>
            <a:r>
              <a:rPr lang="zh-CN" altLang="zh-CN" sz="2400" dirty="0">
                <a:latin typeface="楷体_GB2312" pitchFamily="1" charset="-122"/>
                <a:ea typeface="楷体_GB2312" pitchFamily="1" charset="-122"/>
              </a:rPr>
              <a:t>       ∴ *</a:t>
            </a:r>
            <a:r>
              <a:rPr lang="zh-CN" sz="2400" dirty="0">
                <a:latin typeface="楷体_GB2312" pitchFamily="1" charset="-122"/>
                <a:ea typeface="楷体_GB2312" pitchFamily="1" charset="-122"/>
              </a:rPr>
              <a:t>满足结合律。</a:t>
            </a:r>
          </a:p>
          <a:p>
            <a:pPr>
              <a:buClr>
                <a:srgbClr val="FF00FF"/>
              </a:buClr>
              <a:buFont typeface="Wingdings" pitchFamily="2" charset="2"/>
              <a:buNone/>
            </a:pPr>
            <a:r>
              <a:rPr lang="zh-CN" sz="2400" dirty="0">
                <a:latin typeface="楷体_GB2312" pitchFamily="1" charset="-122"/>
                <a:ea typeface="楷体_GB2312" pitchFamily="1" charset="-122"/>
              </a:rPr>
              <a:t>      </a:t>
            </a:r>
            <a:r>
              <a:rPr lang="zh-CN" sz="2400" dirty="0">
                <a:sym typeface="Symbol" pitchFamily="18" charset="2"/>
              </a:rPr>
              <a:t></a:t>
            </a:r>
            <a:r>
              <a:rPr lang="zh-CN" altLang="zh-CN" sz="2400" dirty="0">
                <a:sym typeface="Symbol" pitchFamily="18" charset="2"/>
              </a:rPr>
              <a:t>a</a:t>
            </a:r>
            <a:r>
              <a:rPr lang="zh-CN" altLang="zh-CN" sz="2400" dirty="0">
                <a:latin typeface="楷体_GB2312" pitchFamily="1" charset="-122"/>
                <a:ea typeface="楷体_GB2312" pitchFamily="1" charset="-122"/>
              </a:rPr>
              <a:t>∈Z</a:t>
            </a:r>
            <a:r>
              <a:rPr lang="zh-CN" sz="2400" dirty="0">
                <a:latin typeface="楷体_GB2312" pitchFamily="1" charset="-122"/>
                <a:ea typeface="楷体_GB2312" pitchFamily="1" charset="-122"/>
              </a:rPr>
              <a:t>，</a:t>
            </a:r>
            <a:r>
              <a:rPr lang="zh-CN" altLang="zh-CN" sz="2400" dirty="0">
                <a:latin typeface="楷体_GB2312" pitchFamily="1" charset="-122"/>
                <a:ea typeface="楷体_GB2312" pitchFamily="1" charset="-122"/>
              </a:rPr>
              <a:t>a*2=a+2-2=a</a:t>
            </a:r>
            <a:r>
              <a:rPr lang="zh-CN" sz="2400" dirty="0">
                <a:latin typeface="楷体_GB2312" pitchFamily="1" charset="-122"/>
                <a:ea typeface="楷体_GB2312" pitchFamily="1" charset="-122"/>
              </a:rPr>
              <a:t>，</a:t>
            </a:r>
            <a:r>
              <a:rPr lang="zh-CN" altLang="zh-CN" sz="2400" dirty="0">
                <a:latin typeface="楷体_GB2312" pitchFamily="1" charset="-122"/>
                <a:ea typeface="楷体_GB2312" pitchFamily="1" charset="-122"/>
              </a:rPr>
              <a:t>2*a=a ∴ 2</a:t>
            </a:r>
            <a:r>
              <a:rPr lang="zh-CN" sz="2400" dirty="0">
                <a:latin typeface="楷体_GB2312" pitchFamily="1" charset="-122"/>
                <a:ea typeface="楷体_GB2312" pitchFamily="1" charset="-122"/>
              </a:rPr>
              <a:t>是幺元。</a:t>
            </a:r>
          </a:p>
          <a:p>
            <a:pPr>
              <a:buClr>
                <a:srgbClr val="FF00FF"/>
              </a:buClr>
              <a:buFont typeface="Wingdings" pitchFamily="2" charset="2"/>
              <a:buNone/>
            </a:pPr>
            <a:r>
              <a:rPr lang="zh-CN" sz="2400" dirty="0">
                <a:sym typeface="Symbol" pitchFamily="18" charset="2"/>
              </a:rPr>
              <a:t>            </a:t>
            </a:r>
            <a:r>
              <a:rPr lang="zh-CN" altLang="zh-CN" sz="2400" dirty="0">
                <a:sym typeface="Symbol" pitchFamily="18" charset="2"/>
              </a:rPr>
              <a:t>a</a:t>
            </a:r>
            <a:r>
              <a:rPr lang="zh-CN" altLang="zh-CN" sz="2400" dirty="0">
                <a:latin typeface="楷体_GB2312" pitchFamily="1" charset="-122"/>
                <a:ea typeface="楷体_GB2312" pitchFamily="1" charset="-122"/>
              </a:rPr>
              <a:t>∈Z</a:t>
            </a:r>
            <a:r>
              <a:rPr lang="zh-CN" sz="2400" dirty="0">
                <a:latin typeface="楷体_GB2312" pitchFamily="1" charset="-122"/>
                <a:ea typeface="楷体_GB2312" pitchFamily="1" charset="-122"/>
              </a:rPr>
              <a:t>，</a:t>
            </a:r>
            <a:r>
              <a:rPr lang="zh-CN" altLang="zh-CN" sz="2400" dirty="0">
                <a:latin typeface="楷体_GB2312" pitchFamily="1" charset="-122"/>
                <a:ea typeface="楷体_GB2312" pitchFamily="1" charset="-122"/>
              </a:rPr>
              <a:t>(4-a)*a=(4-a)+a-2=2 ∴a</a:t>
            </a:r>
            <a:r>
              <a:rPr lang="zh-CN" sz="2400" dirty="0">
                <a:latin typeface="楷体_GB2312" pitchFamily="1" charset="-122"/>
                <a:ea typeface="楷体_GB2312" pitchFamily="1" charset="-122"/>
              </a:rPr>
              <a:t>的逆元是</a:t>
            </a:r>
            <a:r>
              <a:rPr lang="zh-CN" altLang="zh-CN" sz="2400" dirty="0">
                <a:latin typeface="楷体_GB2312" pitchFamily="1" charset="-122"/>
                <a:ea typeface="楷体_GB2312" pitchFamily="1" charset="-122"/>
              </a:rPr>
              <a:t>4-a</a:t>
            </a:r>
            <a:r>
              <a:rPr lang="zh-CN" sz="2400" dirty="0">
                <a:latin typeface="楷体_GB2312" pitchFamily="1" charset="-122"/>
                <a:ea typeface="楷体_GB2312" pitchFamily="1" charset="-122"/>
              </a:rPr>
              <a:t>。</a:t>
            </a:r>
          </a:p>
          <a:p>
            <a:pPr>
              <a:buClr>
                <a:srgbClr val="FF00FF"/>
              </a:buClr>
              <a:buFont typeface="Wingdings" pitchFamily="2" charset="2"/>
              <a:buNone/>
            </a:pPr>
            <a:r>
              <a:rPr lang="zh-CN" sz="2400" dirty="0">
                <a:latin typeface="楷体_GB2312" pitchFamily="1" charset="-122"/>
                <a:ea typeface="楷体_GB2312" pitchFamily="1" charset="-122"/>
              </a:rPr>
              <a:t>      ∴</a:t>
            </a:r>
            <a:r>
              <a:rPr lang="zh-CN" altLang="zh-CN" sz="2400" dirty="0">
                <a:latin typeface="楷体_GB2312" pitchFamily="1" charset="-122"/>
                <a:ea typeface="楷体_GB2312" pitchFamily="1" charset="-122"/>
              </a:rPr>
              <a:t>&lt;Z</a:t>
            </a:r>
            <a:r>
              <a:rPr lang="zh-CN" sz="2400" dirty="0">
                <a:latin typeface="楷体_GB2312" pitchFamily="1" charset="-122"/>
                <a:ea typeface="楷体_GB2312" pitchFamily="1" charset="-122"/>
              </a:rPr>
              <a:t>，*</a:t>
            </a:r>
            <a:r>
              <a:rPr lang="zh-CN" altLang="zh-CN" sz="2400" dirty="0">
                <a:latin typeface="楷体_GB2312" pitchFamily="1" charset="-122"/>
                <a:ea typeface="楷体_GB2312" pitchFamily="1" charset="-122"/>
              </a:rPr>
              <a:t>&gt;</a:t>
            </a:r>
            <a:r>
              <a:rPr lang="zh-CN" sz="2400" dirty="0">
                <a:latin typeface="楷体_GB2312" pitchFamily="1" charset="-122"/>
                <a:ea typeface="楷体_GB2312" pitchFamily="1" charset="-122"/>
              </a:rPr>
              <a:t>是群。</a:t>
            </a:r>
            <a:r>
              <a:rPr lang="zh-CN" sz="2400" dirty="0">
                <a:solidFill>
                  <a:srgbClr val="0000FF"/>
                </a:solidFill>
                <a:latin typeface="楷体_GB2312" pitchFamily="1" charset="-122"/>
                <a:ea typeface="楷体_GB2312" pitchFamily="1" charset="-122"/>
              </a:rPr>
              <a:t> </a:t>
            </a:r>
          </a:p>
          <a:p>
            <a:pPr>
              <a:buClr>
                <a:srgbClr val="FF00FF"/>
              </a:buClr>
              <a:buFont typeface="Wingdings" pitchFamily="2" charset="2"/>
              <a:buNone/>
            </a:pPr>
            <a:r>
              <a:rPr lang="zh-CN" sz="2400" dirty="0">
                <a:solidFill>
                  <a:srgbClr val="0000FF"/>
                </a:solidFill>
                <a:latin typeface="楷体_GB2312" pitchFamily="1" charset="-122"/>
                <a:ea typeface="楷体_GB2312" pitchFamily="1" charset="-122"/>
              </a:rPr>
              <a:t>      对于任意正数</a:t>
            </a:r>
            <a:r>
              <a:rPr lang="zh-CN" altLang="zh-CN" sz="24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a:t>
            </a:r>
            <a:r>
              <a:rPr lang="zh-CN" altLang="zh-CN" sz="2400" dirty="0">
                <a:solidFill>
                  <a:srgbClr val="FF00FF"/>
                </a:solidFill>
                <a:latin typeface="楷体_GB2312" pitchFamily="1" charset="-122"/>
                <a:ea typeface="楷体_GB2312" pitchFamily="1" charset="-122"/>
              </a:rPr>
              <a:t>1</a:t>
            </a:r>
            <a:r>
              <a:rPr lang="zh-CN" altLang="zh-CN" sz="2400" baseline="30000" dirty="0">
                <a:solidFill>
                  <a:srgbClr val="FF00FF"/>
                </a:solidFill>
                <a:latin typeface="楷体_GB2312" pitchFamily="1" charset="-122"/>
                <a:ea typeface="楷体_GB2312" pitchFamily="1" charset="-122"/>
              </a:rPr>
              <a:t>n</a:t>
            </a:r>
            <a:r>
              <a:rPr lang="zh-CN" altLang="zh-CN" sz="2400" dirty="0">
                <a:solidFill>
                  <a:srgbClr val="FF00FF"/>
                </a:solidFill>
                <a:latin typeface="楷体_GB2312" pitchFamily="1" charset="-122"/>
                <a:ea typeface="楷体_GB2312" pitchFamily="1" charset="-122"/>
              </a:rPr>
              <a:t>=2-n</a:t>
            </a:r>
            <a:r>
              <a:rPr lang="zh-CN" altLang="zh-CN"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即</a:t>
            </a:r>
            <a:r>
              <a:rPr lang="zh-CN" altLang="zh-CN" sz="2400" dirty="0">
                <a:solidFill>
                  <a:srgbClr val="FF00FF"/>
                </a:solidFill>
                <a:latin typeface="楷体_GB2312" pitchFamily="1" charset="-122"/>
                <a:ea typeface="楷体_GB2312" pitchFamily="1" charset="-122"/>
              </a:rPr>
              <a:t>n=1</a:t>
            </a:r>
            <a:r>
              <a:rPr lang="zh-CN" altLang="zh-CN" sz="2400" baseline="30000" dirty="0">
                <a:solidFill>
                  <a:srgbClr val="FF00FF"/>
                </a:solidFill>
                <a:latin typeface="楷体_GB2312" pitchFamily="1" charset="-122"/>
                <a:ea typeface="楷体_GB2312" pitchFamily="1" charset="-122"/>
              </a:rPr>
              <a:t>2-n</a:t>
            </a:r>
            <a:r>
              <a:rPr lang="zh-CN" sz="24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1</a:t>
            </a:r>
            <a:r>
              <a:rPr lang="zh-CN" sz="2400" dirty="0">
                <a:solidFill>
                  <a:srgbClr val="0000FF"/>
                </a:solidFill>
                <a:latin typeface="楷体_GB2312" pitchFamily="1" charset="-122"/>
                <a:ea typeface="楷体_GB2312" pitchFamily="1" charset="-122"/>
              </a:rPr>
              <a:t>是生成元，也可以验证</a:t>
            </a:r>
            <a:r>
              <a:rPr lang="zh-CN" altLang="zh-CN" sz="2400" dirty="0">
                <a:solidFill>
                  <a:srgbClr val="0000FF"/>
                </a:solidFill>
                <a:latin typeface="楷体_GB2312" pitchFamily="1" charset="-122"/>
                <a:ea typeface="楷体_GB2312" pitchFamily="1" charset="-122"/>
              </a:rPr>
              <a:t>3</a:t>
            </a:r>
            <a:r>
              <a:rPr lang="zh-CN" sz="2400" dirty="0">
                <a:solidFill>
                  <a:srgbClr val="0000FF"/>
                </a:solidFill>
                <a:latin typeface="楷体_GB2312" pitchFamily="1" charset="-122"/>
                <a:ea typeface="楷体_GB2312" pitchFamily="1" charset="-122"/>
              </a:rPr>
              <a:t>也是生成元，</a:t>
            </a:r>
            <a:r>
              <a:rPr lang="zh-CN" altLang="zh-CN" sz="2400" dirty="0">
                <a:solidFill>
                  <a:srgbClr val="0000FF"/>
                </a:solidFill>
                <a:latin typeface="楷体_GB2312" pitchFamily="1" charset="-122"/>
                <a:ea typeface="楷体_GB2312" pitchFamily="1" charset="-122"/>
              </a:rPr>
              <a:t>3</a:t>
            </a:r>
            <a:r>
              <a:rPr lang="zh-CN" altLang="zh-CN" sz="2400" baseline="30000" dirty="0">
                <a:solidFill>
                  <a:srgbClr val="0000FF"/>
                </a:solidFill>
                <a:latin typeface="楷体_GB2312" pitchFamily="1" charset="-122"/>
                <a:ea typeface="楷体_GB2312" pitchFamily="1" charset="-122"/>
              </a:rPr>
              <a:t>n</a:t>
            </a:r>
            <a:r>
              <a:rPr lang="zh-CN" altLang="zh-CN" sz="2400" dirty="0">
                <a:solidFill>
                  <a:srgbClr val="0000FF"/>
                </a:solidFill>
                <a:latin typeface="楷体_GB2312" pitchFamily="1" charset="-122"/>
                <a:ea typeface="楷体_GB2312" pitchFamily="1" charset="-122"/>
              </a:rPr>
              <a:t>=n+2</a:t>
            </a:r>
            <a:r>
              <a:rPr lang="zh-CN" sz="2400" dirty="0">
                <a:solidFill>
                  <a:srgbClr val="0000FF"/>
                </a:solidFill>
                <a:latin typeface="楷体_GB2312" pitchFamily="1" charset="-122"/>
                <a:ea typeface="楷体_GB2312" pitchFamily="1" charset="-122"/>
              </a:rPr>
              <a:t>。因此，</a:t>
            </a:r>
            <a:r>
              <a:rPr lang="zh-CN" altLang="zh-CN" sz="2400" dirty="0">
                <a:solidFill>
                  <a:srgbClr val="0000FF"/>
                </a:solidFill>
                <a:latin typeface="楷体_GB2312" pitchFamily="1" charset="-122"/>
                <a:ea typeface="楷体_GB2312" pitchFamily="1" charset="-122"/>
              </a:rPr>
              <a:t>&lt;Z</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是循环群。</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464B753-607A-4558-93DC-39C3214AA8E5}"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50A94125-F06F-4177-A801-98E4FC2523E6}" type="slidenum">
              <a:rPr lang="zh-CN" altLang="zh-CN"/>
              <a:pPr/>
              <a:t>122</a:t>
            </a:fld>
            <a:r>
              <a:rPr lang="zh-CN" altLang="zh-CN"/>
              <a:t>/226</a:t>
            </a:r>
          </a:p>
        </p:txBody>
      </p:sp>
      <p:sp>
        <p:nvSpPr>
          <p:cNvPr id="126978" name="Rectangle 2"/>
          <p:cNvSpPr>
            <a:spLocks noGrp="1" noChangeArrowheads="1"/>
          </p:cNvSpPr>
          <p:nvPr>
            <p:ph type="title"/>
          </p:nvPr>
        </p:nvSpPr>
        <p:spPr/>
        <p:txBody>
          <a:bodyPr/>
          <a:lstStyle/>
          <a:p>
            <a:endParaRPr lang="zh-CN" altLang="zh-CN"/>
          </a:p>
        </p:txBody>
      </p:sp>
      <p:pic>
        <p:nvPicPr>
          <p:cNvPr id="126979"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125538"/>
            <a:ext cx="6985000"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26980" name="Rectangle 4"/>
          <p:cNvSpPr>
            <a:spLocks noChangeArrowheads="1"/>
          </p:cNvSpPr>
          <p:nvPr/>
        </p:nvSpPr>
        <p:spPr bwMode="auto">
          <a:xfrm>
            <a:off x="1331913" y="1773238"/>
            <a:ext cx="6985000" cy="453548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9F98D2-8CFA-4547-B6BC-66E736B6573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89683A8-511E-49F6-8906-36FF452AA2CB}" type="slidenum">
              <a:rPr lang="zh-CN" altLang="zh-CN"/>
              <a:pPr/>
              <a:t>123</a:t>
            </a:fld>
            <a:r>
              <a:rPr lang="zh-CN" altLang="zh-CN"/>
              <a:t>/226</a:t>
            </a:r>
          </a:p>
        </p:txBody>
      </p:sp>
      <p:sp>
        <p:nvSpPr>
          <p:cNvPr id="128002" name="Rectangle 2"/>
          <p:cNvSpPr>
            <a:spLocks noGrp="1" noChangeArrowheads="1"/>
          </p:cNvSpPr>
          <p:nvPr>
            <p:ph type="title"/>
          </p:nvPr>
        </p:nvSpPr>
        <p:spPr/>
        <p:txBody>
          <a:bodyPr/>
          <a:lstStyle/>
          <a:p>
            <a:endParaRPr lang="zh-CN" altLang="zh-CN"/>
          </a:p>
        </p:txBody>
      </p:sp>
      <p:pic>
        <p:nvPicPr>
          <p:cNvPr id="128003"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125538"/>
            <a:ext cx="6985000"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E81A519-3908-42A4-A9F6-B7D4237B434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690889A-9670-4E70-8B2D-F1CCFE1A1611}" type="slidenum">
              <a:rPr lang="zh-CN" altLang="zh-CN"/>
              <a:pPr/>
              <a:t>124</a:t>
            </a:fld>
            <a:r>
              <a:rPr lang="zh-CN" altLang="zh-CN"/>
              <a:t>/226</a:t>
            </a:r>
          </a:p>
        </p:txBody>
      </p:sp>
      <p:sp>
        <p:nvSpPr>
          <p:cNvPr id="129026" name="Rectangle 2"/>
          <p:cNvSpPr>
            <a:spLocks noGrp="1" noChangeArrowheads="1"/>
          </p:cNvSpPr>
          <p:nvPr>
            <p:ph type="title"/>
          </p:nvPr>
        </p:nvSpPr>
        <p:spPr/>
        <p:txBody>
          <a:bodyPr/>
          <a:lstStyle/>
          <a:p>
            <a:r>
              <a:rPr lang="zh-CN" sz="3600">
                <a:ea typeface="黑体" pitchFamily="49" charset="-122"/>
              </a:rPr>
              <a:t>元素的周期</a:t>
            </a:r>
          </a:p>
        </p:txBody>
      </p:sp>
      <p:sp>
        <p:nvSpPr>
          <p:cNvPr id="129027" name="Rectangle 3"/>
          <p:cNvSpPr>
            <a:spLocks noChangeArrowheads="1"/>
          </p:cNvSpPr>
          <p:nvPr/>
        </p:nvSpPr>
        <p:spPr bwMode="auto">
          <a:xfrm>
            <a:off x="1116013" y="1125538"/>
            <a:ext cx="755967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sz="2800" b="1">
                <a:solidFill>
                  <a:srgbClr val="0000FF"/>
                </a:solidFill>
                <a:latin typeface="楷体_GB2312" pitchFamily="1" charset="-122"/>
                <a:ea typeface="楷体_GB2312" pitchFamily="1" charset="-122"/>
              </a:rPr>
              <a:t>设a是群G的生成元，对（a）={a</a:t>
            </a:r>
            <a:r>
              <a:rPr lang="zh-CN" sz="2800" b="1" baseline="30000">
                <a:solidFill>
                  <a:srgbClr val="0000FF"/>
                </a:solidFill>
                <a:latin typeface="楷体_GB2312" pitchFamily="1" charset="-122"/>
                <a:ea typeface="楷体_GB2312" pitchFamily="1" charset="-122"/>
              </a:rPr>
              <a:t>n</a:t>
            </a:r>
            <a:r>
              <a:rPr lang="zh-CN" sz="2800" b="1">
                <a:solidFill>
                  <a:srgbClr val="0000FF"/>
                </a:solidFill>
                <a:latin typeface="楷体_GB2312" pitchFamily="1" charset="-122"/>
                <a:ea typeface="楷体_GB2312" pitchFamily="1" charset="-122"/>
              </a:rPr>
              <a:t>|n</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Z}，有以下两种不同的情况：</a:t>
            </a:r>
          </a:p>
          <a:p>
            <a:pPr marL="533400" indent="-533400" algn="just">
              <a:lnSpc>
                <a:spcPct val="120000"/>
              </a:lnSpc>
              <a:buClr>
                <a:srgbClr val="00FF00"/>
              </a:buClr>
              <a:buFont typeface="Wingdings" pitchFamily="2" charset="2"/>
              <a:buAutoNum type="arabicParenR"/>
            </a:pPr>
            <a:r>
              <a:rPr lang="zh-CN" sz="2800" b="1">
                <a:solidFill>
                  <a:srgbClr val="0000FF"/>
                </a:solidFill>
                <a:latin typeface="楷体_GB2312" pitchFamily="1" charset="-122"/>
                <a:ea typeface="楷体_GB2312" pitchFamily="1" charset="-122"/>
              </a:rPr>
              <a:t>存在整数i和j(i</a:t>
            </a:r>
            <a:r>
              <a:rPr lang="en-US"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j)，有: a</a:t>
            </a:r>
            <a:r>
              <a:rPr lang="zh-CN" sz="2800" b="1" baseline="30000">
                <a:solidFill>
                  <a:srgbClr val="0000FF"/>
                </a:solidFill>
                <a:latin typeface="楷体_GB2312" pitchFamily="1" charset="-122"/>
                <a:ea typeface="楷体_GB2312" pitchFamily="1" charset="-122"/>
              </a:rPr>
              <a:t>i</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j</a:t>
            </a:r>
          </a:p>
          <a:p>
            <a:pPr marL="533400" indent="-533400" algn="just">
              <a:lnSpc>
                <a:spcPct val="120000"/>
              </a:lnSpc>
              <a:buClr>
                <a:srgbClr val="00FF00"/>
              </a:buClr>
              <a:buFont typeface="Wingdings" pitchFamily="2" charset="2"/>
              <a:buAutoNum type="arabicParenR"/>
            </a:pPr>
            <a:r>
              <a:rPr lang="zh-CN" sz="2800" b="1">
                <a:solidFill>
                  <a:srgbClr val="0000FF"/>
                </a:solidFill>
                <a:latin typeface="楷体_GB2312" pitchFamily="1" charset="-122"/>
                <a:ea typeface="楷体_GB2312" pitchFamily="1" charset="-122"/>
              </a:rPr>
              <a:t>对任意的整数i和j(i</a:t>
            </a:r>
            <a:r>
              <a:rPr lang="en-US"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j) ，有:</a:t>
            </a:r>
          </a:p>
          <a:p>
            <a:pPr marL="533400" indent="-533400" algn="just">
              <a:lnSpc>
                <a:spcPct val="120000"/>
              </a:lnSpc>
              <a:buClr>
                <a:srgbClr val="00FF00"/>
              </a:buClr>
              <a:buFont typeface="Wingdings" pitchFamily="2" charset="2"/>
              <a:buNone/>
            </a:pPr>
            <a:r>
              <a:rPr lang="zh-CN" sz="2800">
                <a:solidFill>
                  <a:srgbClr val="0000FF"/>
                </a:solidFill>
                <a:latin typeface="楷体_GB2312" pitchFamily="1" charset="-122"/>
                <a:ea typeface="楷体_GB2312" pitchFamily="1" charset="-122"/>
              </a:rPr>
              <a:t>             </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i</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j</a:t>
            </a:r>
          </a:p>
          <a:p>
            <a:pPr marL="533400" indent="-5334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DDDDDD"/>
                </a:solidFill>
                <a:latin typeface="楷体_GB2312" pitchFamily="1" charset="-122"/>
                <a:ea typeface="楷体_GB2312" pitchFamily="1" charset="-122"/>
              </a:rPr>
              <a:t>第一种情况表明有无限多个整数n，使得</a:t>
            </a:r>
          </a:p>
          <a:p>
            <a:pPr marL="533400" indent="-533400" algn="just">
              <a:lnSpc>
                <a:spcPct val="120000"/>
              </a:lnSpc>
              <a:buClr>
                <a:srgbClr val="00FF00"/>
              </a:buClr>
              <a:buFont typeface="Wingdings" pitchFamily="2" charset="2"/>
              <a:buNone/>
            </a:pP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a:t>
            </a:r>
            <a:r>
              <a:rPr lang="zh-CN" sz="2800" b="1">
                <a:solidFill>
                  <a:srgbClr val="DDDDDD"/>
                </a:solidFill>
                <a:latin typeface="楷体_GB2312" pitchFamily="1" charset="-122"/>
                <a:ea typeface="楷体_GB2312" pitchFamily="1" charset="-122"/>
              </a:rPr>
              <a:t>=e 。</a:t>
            </a:r>
          </a:p>
          <a:p>
            <a:pPr marL="533400" indent="-533400" algn="just">
              <a:lnSpc>
                <a:spcPct val="120000"/>
              </a:lnSpc>
              <a:buClr>
                <a:srgbClr val="00FF00"/>
              </a:buClr>
              <a:buFont typeface="Wingdings" pitchFamily="2" charset="2"/>
              <a:buNone/>
            </a:pPr>
            <a:r>
              <a:rPr lang="zh-CN" sz="2800" b="1">
                <a:solidFill>
                  <a:srgbClr val="DDDDDD"/>
                </a:solidFill>
                <a:latin typeface="楷体_GB2312" pitchFamily="1" charset="-122"/>
                <a:ea typeface="楷体_GB2312" pitchFamily="1" charset="-122"/>
              </a:rPr>
              <a:t>     由此引出元素周期的概念。</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E3DF6B-6714-45B9-9D50-55F5E9DB052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DED87BF-2553-409D-BE16-23D07DCB6221}" type="slidenum">
              <a:rPr lang="zh-CN" altLang="zh-CN"/>
              <a:pPr/>
              <a:t>125</a:t>
            </a:fld>
            <a:r>
              <a:rPr lang="zh-CN" altLang="zh-CN"/>
              <a:t>/226</a:t>
            </a:r>
          </a:p>
        </p:txBody>
      </p:sp>
      <p:sp>
        <p:nvSpPr>
          <p:cNvPr id="130050" name="Rectangle 2"/>
          <p:cNvSpPr>
            <a:spLocks noGrp="1" noChangeArrowheads="1"/>
          </p:cNvSpPr>
          <p:nvPr>
            <p:ph type="title"/>
          </p:nvPr>
        </p:nvSpPr>
        <p:spPr/>
        <p:txBody>
          <a:bodyPr/>
          <a:lstStyle/>
          <a:p>
            <a:r>
              <a:rPr lang="zh-CN" sz="3600">
                <a:ea typeface="黑体" pitchFamily="49" charset="-122"/>
              </a:rPr>
              <a:t>元素的周期</a:t>
            </a:r>
          </a:p>
        </p:txBody>
      </p:sp>
      <p:sp>
        <p:nvSpPr>
          <p:cNvPr id="130051" name="Rectangle 3"/>
          <p:cNvSpPr>
            <a:spLocks noChangeArrowheads="1"/>
          </p:cNvSpPr>
          <p:nvPr/>
        </p:nvSpPr>
        <p:spPr bwMode="auto">
          <a:xfrm>
            <a:off x="1116013" y="1125538"/>
            <a:ext cx="755967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sz="2800" b="1" dirty="0">
                <a:latin typeface="楷体_GB2312" pitchFamily="1" charset="-122"/>
                <a:ea typeface="楷体_GB2312" pitchFamily="1" charset="-122"/>
              </a:rPr>
              <a:t>设a是群G的生成元，对（a）={a</a:t>
            </a:r>
            <a:r>
              <a:rPr lang="zh-CN" sz="2800" b="1" baseline="30000" dirty="0">
                <a:latin typeface="楷体_GB2312" pitchFamily="1" charset="-122"/>
                <a:ea typeface="楷体_GB2312" pitchFamily="1" charset="-122"/>
              </a:rPr>
              <a:t>n</a:t>
            </a:r>
            <a:r>
              <a:rPr lang="zh-CN" sz="2800" b="1" dirty="0">
                <a:latin typeface="楷体_GB2312" pitchFamily="1" charset="-122"/>
                <a:ea typeface="楷体_GB2312" pitchFamily="1" charset="-122"/>
              </a:rPr>
              <a:t>|n</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Z}，有以下两种不同的情况：</a:t>
            </a:r>
          </a:p>
          <a:p>
            <a:pPr marL="533400" indent="-533400" algn="just">
              <a:lnSpc>
                <a:spcPct val="120000"/>
              </a:lnSpc>
              <a:buClr>
                <a:srgbClr val="00FF00"/>
              </a:buClr>
              <a:buFont typeface="Wingdings" pitchFamily="2" charset="2"/>
              <a:buAutoNum type="arabicParenR"/>
            </a:pPr>
            <a:r>
              <a:rPr lang="zh-CN" sz="2800" b="1" dirty="0">
                <a:latin typeface="楷体_GB2312" pitchFamily="1" charset="-122"/>
                <a:ea typeface="楷体_GB2312" pitchFamily="1" charset="-122"/>
              </a:rPr>
              <a:t>存在整数i和j(i</a:t>
            </a:r>
            <a:r>
              <a:rPr lang="en-US" sz="2800" b="1" dirty="0">
                <a:latin typeface="楷体_GB2312" pitchFamily="1" charset="-122"/>
                <a:ea typeface="楷体_GB2312" pitchFamily="1" charset="-122"/>
              </a:rPr>
              <a:t>≠</a:t>
            </a:r>
            <a:r>
              <a:rPr lang="zh-CN" sz="2800" b="1" dirty="0">
                <a:latin typeface="楷体_GB2312" pitchFamily="1" charset="-122"/>
                <a:ea typeface="楷体_GB2312" pitchFamily="1" charset="-122"/>
              </a:rPr>
              <a:t>j)，有: a</a:t>
            </a:r>
            <a:r>
              <a:rPr lang="zh-CN" sz="2800" b="1" baseline="30000" dirty="0">
                <a:latin typeface="楷体_GB2312" pitchFamily="1" charset="-122"/>
                <a:ea typeface="楷体_GB2312" pitchFamily="1" charset="-122"/>
              </a:rPr>
              <a:t>i</a:t>
            </a:r>
            <a:r>
              <a:rPr lang="zh-CN" sz="2800" b="1" dirty="0">
                <a:latin typeface="楷体_GB2312" pitchFamily="1" charset="-122"/>
                <a:ea typeface="楷体_GB2312" pitchFamily="1" charset="-122"/>
              </a:rPr>
              <a:t>＝a</a:t>
            </a:r>
            <a:r>
              <a:rPr lang="zh-CN" sz="2800" b="1" baseline="30000" dirty="0">
                <a:latin typeface="楷体_GB2312" pitchFamily="1" charset="-122"/>
                <a:ea typeface="楷体_GB2312" pitchFamily="1" charset="-122"/>
              </a:rPr>
              <a:t>j</a:t>
            </a:r>
          </a:p>
          <a:p>
            <a:pPr marL="533400" indent="-533400" algn="just">
              <a:lnSpc>
                <a:spcPct val="120000"/>
              </a:lnSpc>
              <a:buClr>
                <a:srgbClr val="00FF00"/>
              </a:buClr>
              <a:buFont typeface="Wingdings" pitchFamily="2" charset="2"/>
              <a:buAutoNum type="arabicParenR"/>
            </a:pPr>
            <a:r>
              <a:rPr lang="zh-CN" sz="2800" b="1" dirty="0">
                <a:latin typeface="楷体_GB2312" pitchFamily="1" charset="-122"/>
                <a:ea typeface="楷体_GB2312" pitchFamily="1" charset="-122"/>
              </a:rPr>
              <a:t>对任意的整数i和j(i</a:t>
            </a:r>
            <a:r>
              <a:rPr lang="en-US" sz="2800" b="1" dirty="0">
                <a:latin typeface="楷体_GB2312" pitchFamily="1" charset="-122"/>
                <a:ea typeface="楷体_GB2312" pitchFamily="1" charset="-122"/>
              </a:rPr>
              <a:t>≠</a:t>
            </a:r>
            <a:r>
              <a:rPr lang="zh-CN" sz="2800" b="1" dirty="0">
                <a:latin typeface="楷体_GB2312" pitchFamily="1" charset="-122"/>
                <a:ea typeface="楷体_GB2312" pitchFamily="1" charset="-122"/>
              </a:rPr>
              <a:t>j) ，有:</a:t>
            </a:r>
          </a:p>
          <a:p>
            <a:pPr marL="533400" indent="-533400" algn="just">
              <a:lnSpc>
                <a:spcPct val="120000"/>
              </a:lnSpc>
              <a:buClr>
                <a:srgbClr val="00FF00"/>
              </a:buClr>
              <a:buFont typeface="Wingdings" pitchFamily="2" charset="2"/>
              <a:buNone/>
            </a:pPr>
            <a:r>
              <a:rPr lang="zh-CN" sz="2800" dirty="0">
                <a:latin typeface="楷体_GB2312" pitchFamily="1" charset="-122"/>
                <a:ea typeface="楷体_GB2312" pitchFamily="1" charset="-122"/>
              </a:rPr>
              <a:t>             </a:t>
            </a:r>
            <a:r>
              <a:rPr lang="zh-CN" sz="2800" b="1" dirty="0">
                <a:latin typeface="楷体_GB2312" pitchFamily="1" charset="-122"/>
                <a:ea typeface="楷体_GB2312" pitchFamily="1" charset="-122"/>
              </a:rPr>
              <a:t>a</a:t>
            </a:r>
            <a:r>
              <a:rPr lang="zh-CN" sz="2800" b="1" baseline="30000" dirty="0">
                <a:latin typeface="楷体_GB2312" pitchFamily="1" charset="-122"/>
                <a:ea typeface="楷体_GB2312" pitchFamily="1" charset="-122"/>
              </a:rPr>
              <a:t>i</a:t>
            </a:r>
            <a:r>
              <a:rPr lang="zh-CN" sz="2800" b="1" dirty="0">
                <a:latin typeface="楷体_GB2312" pitchFamily="1" charset="-122"/>
                <a:ea typeface="楷体_GB2312" pitchFamily="1" charset="-122"/>
              </a:rPr>
              <a:t>≠a</a:t>
            </a:r>
            <a:r>
              <a:rPr lang="zh-CN" sz="2800" b="1" baseline="30000" dirty="0">
                <a:latin typeface="楷体_GB2312" pitchFamily="1" charset="-122"/>
                <a:ea typeface="楷体_GB2312" pitchFamily="1" charset="-122"/>
              </a:rPr>
              <a:t>j</a:t>
            </a:r>
          </a:p>
          <a:p>
            <a:pPr marL="533400" indent="-533400" algn="just">
              <a:lnSpc>
                <a:spcPct val="12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第一种情况表明有无限多个整数n，使得a</a:t>
            </a:r>
            <a:r>
              <a:rPr lang="zh-CN" sz="2800" b="1" baseline="30000" dirty="0">
                <a:solidFill>
                  <a:srgbClr val="0000FF"/>
                </a:solidFill>
                <a:latin typeface="楷体_GB2312" pitchFamily="1" charset="-122"/>
                <a:ea typeface="楷体_GB2312" pitchFamily="1" charset="-122"/>
              </a:rPr>
              <a:t>n</a:t>
            </a:r>
            <a:r>
              <a:rPr lang="zh-CN" sz="2800" b="1" dirty="0">
                <a:solidFill>
                  <a:srgbClr val="0000FF"/>
                </a:solidFill>
                <a:latin typeface="楷体_GB2312" pitchFamily="1" charset="-122"/>
                <a:ea typeface="楷体_GB2312" pitchFamily="1" charset="-122"/>
              </a:rPr>
              <a:t>=e。</a:t>
            </a:r>
          </a:p>
          <a:p>
            <a:pPr marL="533400" indent="-533400" algn="just">
              <a:lnSpc>
                <a:spcPct val="120000"/>
              </a:lnSpc>
              <a:buClr>
                <a:srgbClr val="FF00FF"/>
              </a:buClr>
              <a:buFont typeface="Wingdings" pitchFamily="2" charset="2"/>
              <a:buChar char="n"/>
            </a:pPr>
            <a:endParaRPr lang="zh-CN" sz="2800" b="1" dirty="0">
              <a:solidFill>
                <a:srgbClr val="0000FF"/>
              </a:solidFill>
              <a:latin typeface="楷体_GB2312" pitchFamily="1" charset="-122"/>
              <a:ea typeface="楷体_GB2312" pitchFamily="1" charset="-122"/>
            </a:endParaRPr>
          </a:p>
          <a:p>
            <a:pPr marL="533400" indent="-533400" algn="just">
              <a:lnSpc>
                <a:spcPct val="120000"/>
              </a:lnSpc>
              <a:buClr>
                <a:srgbClr val="FF00FF"/>
              </a:buClr>
              <a:buFont typeface="Wingdings" pitchFamily="2" charset="2"/>
              <a:buChar char="n"/>
            </a:pPr>
            <a:r>
              <a:rPr lang="zh-CN" sz="2800" b="1" dirty="0">
                <a:latin typeface="楷体_GB2312" pitchFamily="1" charset="-122"/>
                <a:ea typeface="楷体_GB2312" pitchFamily="1" charset="-122"/>
              </a:rPr>
              <a:t>由此引出元素周期的概念。</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EB842B4-3C6E-4C26-AD73-6B77CD037F2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A1D51B6-22B5-466C-87FA-4F69B63756EF}" type="slidenum">
              <a:rPr lang="zh-CN" altLang="zh-CN"/>
              <a:pPr/>
              <a:t>126</a:t>
            </a:fld>
            <a:r>
              <a:rPr lang="zh-CN" altLang="zh-CN"/>
              <a:t>/226</a:t>
            </a:r>
          </a:p>
        </p:txBody>
      </p:sp>
      <p:sp>
        <p:nvSpPr>
          <p:cNvPr id="131074" name="Rectangle 2"/>
          <p:cNvSpPr>
            <a:spLocks noGrp="1" noChangeArrowheads="1"/>
          </p:cNvSpPr>
          <p:nvPr>
            <p:ph type="title"/>
          </p:nvPr>
        </p:nvSpPr>
        <p:spPr/>
        <p:txBody>
          <a:bodyPr/>
          <a:lstStyle/>
          <a:p>
            <a:endParaRPr lang="zh-CN" altLang="zh-CN"/>
          </a:p>
        </p:txBody>
      </p:sp>
      <p:sp>
        <p:nvSpPr>
          <p:cNvPr id="131075" name="Rectangle 3"/>
          <p:cNvSpPr>
            <a:spLocks noChangeArrowheads="1"/>
          </p:cNvSpPr>
          <p:nvPr/>
        </p:nvSpPr>
        <p:spPr bwMode="auto">
          <a:xfrm>
            <a:off x="1042988" y="1125538"/>
            <a:ext cx="7561262"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定义</a:t>
            </a:r>
            <a:r>
              <a:rPr lang="zh-CN" sz="2800" b="1">
                <a:solidFill>
                  <a:srgbClr val="CC00CC"/>
                </a:solidFill>
                <a:latin typeface="楷体_GB2312" pitchFamily="1" charset="-122"/>
                <a:ea typeface="楷体_GB2312" pitchFamily="1" charset="-122"/>
              </a:rPr>
              <a:t>15.5</a:t>
            </a:r>
            <a:r>
              <a:rPr lang="zh-CN" sz="2800" b="1">
                <a:solidFill>
                  <a:srgbClr val="FF3399"/>
                </a:solidFill>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设&lt;</a:t>
            </a:r>
            <a:r>
              <a:rPr lang="zh-CN" sz="2800" b="1">
                <a:solidFill>
                  <a:srgbClr val="0000FF"/>
                </a:solidFill>
                <a:latin typeface="楷体_GB2312" pitchFamily="1" charset="-122"/>
                <a:ea typeface="楷体_GB2312" pitchFamily="1" charset="-122"/>
              </a:rPr>
              <a:t>G，*&gt;</a:t>
            </a:r>
            <a:r>
              <a:rPr lang="en-US" sz="2800" b="1">
                <a:solidFill>
                  <a:srgbClr val="0000FF"/>
                </a:solidFill>
                <a:latin typeface="楷体_GB2312" pitchFamily="1" charset="-122"/>
                <a:ea typeface="楷体_GB2312" pitchFamily="1" charset="-122"/>
              </a:rPr>
              <a:t>是一个群，对</a:t>
            </a:r>
            <a:r>
              <a:rPr lang="en-US"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G，</a:t>
            </a:r>
            <a:r>
              <a:rPr lang="en-US" sz="2800" b="1">
                <a:solidFill>
                  <a:srgbClr val="0000FF"/>
                </a:solidFill>
                <a:latin typeface="楷体_GB2312" pitchFamily="1" charset="-122"/>
                <a:ea typeface="楷体_GB2312" pitchFamily="1" charset="-122"/>
              </a:rPr>
              <a:t>若有</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n</a:t>
            </a:r>
            <a:r>
              <a:rPr lang="zh-CN" sz="2800" b="1">
                <a:solidFill>
                  <a:srgbClr val="0000FF"/>
                </a:solidFill>
                <a:latin typeface="楷体_GB2312" pitchFamily="1" charset="-122"/>
                <a:ea typeface="楷体_GB2312" pitchFamily="1" charset="-122"/>
              </a:rPr>
              <a:t>=e，</a:t>
            </a:r>
            <a:r>
              <a:rPr lang="zh-CN" sz="2800" b="1">
                <a:latin typeface="楷体_GB2312" pitchFamily="1" charset="-122"/>
                <a:ea typeface="楷体_GB2312" pitchFamily="1" charset="-122"/>
              </a:rPr>
              <a:t>(</a:t>
            </a:r>
            <a:r>
              <a:rPr lang="en-US" sz="2800" b="1">
                <a:latin typeface="楷体_GB2312" pitchFamily="1" charset="-122"/>
                <a:ea typeface="楷体_GB2312" pitchFamily="1" charset="-122"/>
              </a:rPr>
              <a:t>其中：</a:t>
            </a:r>
            <a:r>
              <a:rPr lang="zh-CN" sz="2800" b="1">
                <a:latin typeface="楷体_GB2312" pitchFamily="1" charset="-122"/>
                <a:ea typeface="楷体_GB2312" pitchFamily="1" charset="-122"/>
              </a:rPr>
              <a:t>n</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Z</a:t>
            </a:r>
            <a:r>
              <a:rPr lang="zh-CN" sz="2800" b="1" baseline="30000">
                <a:latin typeface="楷体_GB2312" pitchFamily="1" charset="-122"/>
                <a:ea typeface="楷体_GB2312" pitchFamily="1" charset="-122"/>
              </a:rPr>
              <a:t>+</a:t>
            </a:r>
            <a:r>
              <a:rPr lang="zh-CN" sz="2800" b="1">
                <a:latin typeface="楷体_GB2312" pitchFamily="1" charset="-122"/>
                <a:ea typeface="楷体_GB2312" pitchFamily="1" charset="-122"/>
              </a:rPr>
              <a:t>，</a:t>
            </a:r>
            <a:r>
              <a:rPr lang="en-US" sz="2800" b="1">
                <a:latin typeface="楷体_GB2312" pitchFamily="1" charset="-122"/>
                <a:ea typeface="楷体_GB2312" pitchFamily="1" charset="-122"/>
              </a:rPr>
              <a:t>且</a:t>
            </a:r>
            <a:r>
              <a:rPr lang="zh-CN" sz="2800" b="1">
                <a:latin typeface="楷体_GB2312" pitchFamily="1" charset="-122"/>
                <a:ea typeface="楷体_GB2312" pitchFamily="1" charset="-122"/>
              </a:rPr>
              <a:t>n</a:t>
            </a:r>
            <a:r>
              <a:rPr lang="en-US" sz="2800" b="1">
                <a:latin typeface="楷体_GB2312" pitchFamily="1" charset="-122"/>
                <a:ea typeface="楷体_GB2312" pitchFamily="1" charset="-122"/>
              </a:rPr>
              <a:t>是使得</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n</a:t>
            </a:r>
            <a:r>
              <a:rPr lang="zh-CN" sz="2800" b="1">
                <a:latin typeface="楷体_GB2312" pitchFamily="1" charset="-122"/>
                <a:ea typeface="楷体_GB2312" pitchFamily="1" charset="-122"/>
              </a:rPr>
              <a:t>=e</a:t>
            </a:r>
            <a:r>
              <a:rPr lang="en-US" sz="2800" b="1">
                <a:latin typeface="楷体_GB2312" pitchFamily="1" charset="-122"/>
                <a:ea typeface="楷体_GB2312" pitchFamily="1" charset="-122"/>
              </a:rPr>
              <a:t>成立的</a:t>
            </a:r>
            <a:r>
              <a:rPr lang="en-US" sz="2800" b="1">
                <a:solidFill>
                  <a:srgbClr val="FF0000"/>
                </a:solidFill>
                <a:latin typeface="楷体_GB2312" pitchFamily="1" charset="-122"/>
                <a:ea typeface="楷体_GB2312" pitchFamily="1" charset="-122"/>
              </a:rPr>
              <a:t>最小的</a:t>
            </a:r>
            <a:r>
              <a:rPr lang="en-US" sz="2800" b="1">
                <a:latin typeface="楷体_GB2312" pitchFamily="1" charset="-122"/>
                <a:ea typeface="楷体_GB2312" pitchFamily="1" charset="-122"/>
              </a:rPr>
              <a:t>正整数)，</a:t>
            </a:r>
            <a:r>
              <a:rPr lang="en-US" sz="2800" b="1">
                <a:solidFill>
                  <a:srgbClr val="0000FF"/>
                </a:solidFill>
                <a:latin typeface="楷体_GB2312" pitchFamily="1" charset="-122"/>
                <a:ea typeface="楷体_GB2312" pitchFamily="1" charset="-122"/>
              </a:rPr>
              <a:t>则称</a:t>
            </a:r>
            <a:r>
              <a:rPr lang="zh-CN" sz="2800" b="1">
                <a:solidFill>
                  <a:srgbClr val="0000FF"/>
                </a:solidFill>
                <a:latin typeface="楷体_GB2312" pitchFamily="1" charset="-122"/>
                <a:ea typeface="楷体_GB2312" pitchFamily="1" charset="-122"/>
              </a:rPr>
              <a:t>n</a:t>
            </a:r>
            <a:r>
              <a:rPr lang="en-US" sz="2800" b="1">
                <a:solidFill>
                  <a:srgbClr val="FF00FF"/>
                </a:solidFill>
                <a:latin typeface="楷体_GB2312" pitchFamily="1" charset="-122"/>
                <a:ea typeface="楷体_GB2312" pitchFamily="1" charset="-122"/>
              </a:rPr>
              <a:t>为元素</a:t>
            </a:r>
            <a:r>
              <a:rPr lang="zh-CN" sz="2800" b="1">
                <a:solidFill>
                  <a:srgbClr val="FF00FF"/>
                </a:solidFill>
                <a:latin typeface="楷体_GB2312" pitchFamily="1" charset="-122"/>
                <a:ea typeface="楷体_GB2312" pitchFamily="1" charset="-122"/>
              </a:rPr>
              <a:t>a</a:t>
            </a:r>
            <a:r>
              <a:rPr lang="en-US" sz="2800" b="1">
                <a:solidFill>
                  <a:srgbClr val="FF00FF"/>
                </a:solidFill>
                <a:latin typeface="楷体_GB2312" pitchFamily="1" charset="-122"/>
                <a:ea typeface="楷体_GB2312" pitchFamily="1" charset="-122"/>
              </a:rPr>
              <a:t>的周期或为元素</a:t>
            </a:r>
            <a:r>
              <a:rPr lang="zh-CN" sz="2800" b="1">
                <a:solidFill>
                  <a:srgbClr val="FF00FF"/>
                </a:solidFill>
                <a:latin typeface="楷体_GB2312" pitchFamily="1" charset="-122"/>
                <a:ea typeface="楷体_GB2312" pitchFamily="1" charset="-122"/>
              </a:rPr>
              <a:t>a</a:t>
            </a:r>
            <a:r>
              <a:rPr lang="en-US" sz="2800" b="1">
                <a:solidFill>
                  <a:srgbClr val="FF00FF"/>
                </a:solidFill>
                <a:latin typeface="楷体_GB2312" pitchFamily="1" charset="-122"/>
                <a:ea typeface="楷体_GB2312" pitchFamily="1" charset="-122"/>
              </a:rPr>
              <a:t>的阶数</a:t>
            </a:r>
            <a:r>
              <a:rPr lang="zh-CN" sz="2800" b="1">
                <a:solidFill>
                  <a:srgbClr val="0000FF"/>
                </a:solidFill>
                <a:latin typeface="楷体_GB2312" pitchFamily="1" charset="-122"/>
                <a:ea typeface="楷体_GB2312" pitchFamily="1" charset="-122"/>
              </a:rPr>
              <a:t>；</a:t>
            </a:r>
            <a:r>
              <a:rPr lang="en-US" sz="2800" b="1">
                <a:solidFill>
                  <a:srgbClr val="0000FF"/>
                </a:solidFill>
                <a:latin typeface="楷体_GB2312" pitchFamily="1" charset="-122"/>
                <a:ea typeface="楷体_GB2312" pitchFamily="1" charset="-122"/>
              </a:rPr>
              <a:t>若对</a:t>
            </a:r>
            <a:r>
              <a:rPr 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G，</a:t>
            </a:r>
            <a:r>
              <a:rPr lang="en-US" sz="2800" b="1">
                <a:solidFill>
                  <a:srgbClr val="0000FF"/>
                </a:solidFill>
                <a:latin typeface="楷体_GB2312" pitchFamily="1" charset="-122"/>
                <a:ea typeface="楷体_GB2312" pitchFamily="1" charset="-122"/>
              </a:rPr>
              <a:t>这样的</a:t>
            </a:r>
            <a:r>
              <a:rPr lang="zh-CN" sz="2800" b="1">
                <a:solidFill>
                  <a:srgbClr val="0000FF"/>
                </a:solidFill>
                <a:latin typeface="楷体_GB2312" pitchFamily="1" charset="-122"/>
                <a:ea typeface="楷体_GB2312" pitchFamily="1" charset="-122"/>
              </a:rPr>
              <a:t>n</a:t>
            </a:r>
            <a:r>
              <a:rPr lang="en-US" sz="2800" b="1">
                <a:solidFill>
                  <a:srgbClr val="0000FF"/>
                </a:solidFill>
                <a:latin typeface="楷体_GB2312" pitchFamily="1" charset="-122"/>
                <a:ea typeface="楷体_GB2312" pitchFamily="1" charset="-122"/>
              </a:rPr>
              <a:t>不存在，则称元素</a:t>
            </a:r>
            <a:r>
              <a:rPr lang="zh-CN" sz="2800" b="1">
                <a:solidFill>
                  <a:srgbClr val="0000FF"/>
                </a:solidFill>
                <a:latin typeface="楷体_GB2312" pitchFamily="1" charset="-122"/>
                <a:ea typeface="楷体_GB2312" pitchFamily="1" charset="-122"/>
              </a:rPr>
              <a:t>a</a:t>
            </a:r>
            <a:r>
              <a:rPr lang="en-US" sz="2800" b="1">
                <a:solidFill>
                  <a:srgbClr val="0000FF"/>
                </a:solidFill>
                <a:latin typeface="楷体_GB2312" pitchFamily="1" charset="-122"/>
                <a:ea typeface="楷体_GB2312" pitchFamily="1" charset="-122"/>
              </a:rPr>
              <a:t>的</a:t>
            </a:r>
            <a:r>
              <a:rPr lang="en-US" sz="2800" b="1">
                <a:solidFill>
                  <a:srgbClr val="FF0066"/>
                </a:solidFill>
                <a:latin typeface="楷体_GB2312" pitchFamily="1" charset="-122"/>
                <a:ea typeface="楷体_GB2312" pitchFamily="1" charset="-122"/>
              </a:rPr>
              <a:t>周期为</a:t>
            </a:r>
            <a:r>
              <a:rPr lang="en-US" sz="2800" b="1">
                <a:solidFill>
                  <a:srgbClr val="FF0066"/>
                </a:solidFill>
                <a:latin typeface="楷体_GB2312" pitchFamily="1" charset="-122"/>
                <a:ea typeface="楷体_GB2312" pitchFamily="1" charset="-122"/>
                <a:sym typeface="Symbol" pitchFamily="18" charset="2"/>
              </a:rPr>
              <a:t></a:t>
            </a:r>
            <a:r>
              <a:rPr lang="en-US" sz="2800" b="1">
                <a:solidFill>
                  <a:srgbClr val="0000FF"/>
                </a:solidFill>
                <a:latin typeface="楷体_GB2312" pitchFamily="1" charset="-122"/>
                <a:ea typeface="楷体_GB2312" pitchFamily="1" charset="-122"/>
              </a:rPr>
              <a:t>。</a:t>
            </a:r>
            <a:endParaRPr lang="zh-CN" sz="2800" b="1">
              <a:latin typeface="楷体_GB2312" pitchFamily="1" charset="-122"/>
              <a:ea typeface="楷体_GB2312" pitchFamily="1" charset="-122"/>
            </a:endParaRPr>
          </a:p>
          <a:p>
            <a:pPr marL="342900" indent="-342900" algn="just">
              <a:lnSpc>
                <a:spcPct val="120000"/>
              </a:lnSpc>
              <a:buClr>
                <a:srgbClr val="DDDDDD"/>
              </a:buClr>
              <a:buFont typeface="Wingdings" pitchFamily="2" charset="2"/>
              <a:buChar char="n"/>
            </a:pPr>
            <a:r>
              <a:rPr lang="zh-CN" sz="2800" b="1">
                <a:solidFill>
                  <a:srgbClr val="DDDDDD"/>
                </a:solidFill>
                <a:latin typeface="楷体_GB2312" pitchFamily="1" charset="-122"/>
                <a:ea typeface="楷体_GB2312" pitchFamily="1" charset="-122"/>
              </a:rPr>
              <a:t>例如：在剩余类加群&lt;Z</a:t>
            </a:r>
            <a:r>
              <a:rPr lang="zh-CN" sz="2800" b="1" baseline="-25000">
                <a:solidFill>
                  <a:srgbClr val="DDDDDD"/>
                </a:solidFill>
                <a:latin typeface="楷体_GB2312" pitchFamily="1" charset="-122"/>
                <a:ea typeface="楷体_GB2312" pitchFamily="1" charset="-122"/>
              </a:rPr>
              <a:t>6</a:t>
            </a:r>
            <a:r>
              <a:rPr lang="zh-CN" sz="2800" b="1">
                <a:solidFill>
                  <a:srgbClr val="DDDDDD"/>
                </a:solidFill>
                <a:latin typeface="楷体_GB2312" pitchFamily="1" charset="-122"/>
                <a:ea typeface="楷体_GB2312" pitchFamily="1" charset="-122"/>
              </a:rPr>
              <a:t> ，</a:t>
            </a:r>
            <a:r>
              <a:rPr lang="zh-CN"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楷体_GB2312" pitchFamily="1" charset="-122"/>
                <a:ea typeface="楷体_GB2312" pitchFamily="1" charset="-122"/>
              </a:rPr>
              <a:t>&gt;中，</a:t>
            </a:r>
          </a:p>
          <a:p>
            <a:pPr marL="342900" indent="-342900" algn="just">
              <a:lnSpc>
                <a:spcPct val="120000"/>
              </a:lnSpc>
              <a:buClr>
                <a:srgbClr val="00FF00"/>
              </a:buClr>
              <a:buFont typeface="Wingdings" pitchFamily="2" charset="2"/>
              <a:buNone/>
            </a:pPr>
            <a:r>
              <a:rPr lang="zh-CN" sz="2800" b="1">
                <a:solidFill>
                  <a:srgbClr val="DDDDDD"/>
                </a:solidFill>
                <a:latin typeface="楷体_GB2312" pitchFamily="1" charset="-122"/>
                <a:ea typeface="楷体_GB2312" pitchFamily="1" charset="-122"/>
              </a:rPr>
              <a:t>     元素[1]、[5]的周期是6；</a:t>
            </a:r>
          </a:p>
          <a:p>
            <a:pPr marL="342900" indent="-342900" algn="just">
              <a:lnSpc>
                <a:spcPct val="120000"/>
              </a:lnSpc>
              <a:buClr>
                <a:srgbClr val="00FF00"/>
              </a:buClr>
              <a:buFont typeface="Wingdings" pitchFamily="2" charset="2"/>
              <a:buNone/>
            </a:pPr>
            <a:r>
              <a:rPr lang="zh-CN" sz="2800" b="1">
                <a:solidFill>
                  <a:srgbClr val="DDDDDD"/>
                </a:solidFill>
                <a:latin typeface="楷体_GB2312" pitchFamily="1" charset="-122"/>
                <a:ea typeface="楷体_GB2312" pitchFamily="1" charset="-122"/>
              </a:rPr>
              <a:t>     元素[2]、[4]的周期是3；</a:t>
            </a:r>
          </a:p>
          <a:p>
            <a:pPr marL="342900" indent="-342900" algn="just">
              <a:lnSpc>
                <a:spcPct val="120000"/>
              </a:lnSpc>
              <a:buClr>
                <a:srgbClr val="00FF00"/>
              </a:buClr>
              <a:buFont typeface="Wingdings" pitchFamily="2" charset="2"/>
              <a:buNone/>
            </a:pPr>
            <a:r>
              <a:rPr lang="zh-CN" sz="2800" b="1">
                <a:solidFill>
                  <a:srgbClr val="DDDDDD"/>
                </a:solidFill>
                <a:latin typeface="楷体_GB2312" pitchFamily="1" charset="-122"/>
                <a:ea typeface="楷体_GB2312" pitchFamily="1" charset="-122"/>
              </a:rPr>
              <a:t>     元素[3]的周期是2；元素[0]的周期是1。</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02215E6-8CB1-4EF1-BC0B-4BDF279DF940}"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FBFA6486-C148-4BCE-AECC-73B893070E42}" type="slidenum">
              <a:rPr lang="zh-CN" altLang="zh-CN"/>
              <a:pPr/>
              <a:t>127</a:t>
            </a:fld>
            <a:r>
              <a:rPr lang="zh-CN" altLang="zh-CN"/>
              <a:t>/226</a:t>
            </a:r>
          </a:p>
        </p:txBody>
      </p:sp>
      <p:sp>
        <p:nvSpPr>
          <p:cNvPr id="132098" name="Rectangle 2"/>
          <p:cNvSpPr>
            <a:spLocks noGrp="1" noChangeArrowheads="1"/>
          </p:cNvSpPr>
          <p:nvPr>
            <p:ph type="title"/>
          </p:nvPr>
        </p:nvSpPr>
        <p:spPr/>
        <p:txBody>
          <a:bodyPr/>
          <a:lstStyle/>
          <a:p>
            <a:endParaRPr lang="zh-CN" altLang="zh-CN"/>
          </a:p>
        </p:txBody>
      </p:sp>
      <p:sp>
        <p:nvSpPr>
          <p:cNvPr id="132099" name="Rectangle 3"/>
          <p:cNvSpPr>
            <a:spLocks noChangeArrowheads="1"/>
          </p:cNvSpPr>
          <p:nvPr/>
        </p:nvSpPr>
        <p:spPr bwMode="auto">
          <a:xfrm>
            <a:off x="1042988" y="1125538"/>
            <a:ext cx="7561262"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en-US" sz="2800" b="1" dirty="0" err="1">
                <a:solidFill>
                  <a:srgbClr val="CC00CC"/>
                </a:solidFill>
                <a:latin typeface="楷体_GB2312" pitchFamily="1" charset="-122"/>
                <a:ea typeface="楷体_GB2312" pitchFamily="1" charset="-122"/>
              </a:rPr>
              <a:t>定义</a:t>
            </a:r>
            <a:r>
              <a:rPr lang="zh-CN" sz="2800" b="1" dirty="0">
                <a:solidFill>
                  <a:srgbClr val="CC00CC"/>
                </a:solidFill>
                <a:latin typeface="楷体_GB2312" pitchFamily="1" charset="-122"/>
                <a:ea typeface="楷体_GB2312" pitchFamily="1" charset="-122"/>
              </a:rPr>
              <a:t>15.5</a:t>
            </a:r>
            <a:r>
              <a:rPr lang="zh-CN" sz="2800" b="1" dirty="0">
                <a:solidFill>
                  <a:srgbClr val="FF3399"/>
                </a:solidFill>
                <a:latin typeface="楷体_GB2312" pitchFamily="1" charset="-122"/>
                <a:ea typeface="楷体_GB2312" pitchFamily="1" charset="-122"/>
              </a:rPr>
              <a:t> </a:t>
            </a:r>
            <a:r>
              <a:rPr lang="en-US" sz="2800" b="1" dirty="0">
                <a:latin typeface="楷体_GB2312" pitchFamily="1" charset="-122"/>
                <a:ea typeface="楷体_GB2312" pitchFamily="1" charset="-122"/>
              </a:rPr>
              <a:t>设&lt;</a:t>
            </a:r>
            <a:r>
              <a:rPr lang="zh-CN" sz="2800" b="1" dirty="0">
                <a:latin typeface="楷体_GB2312" pitchFamily="1" charset="-122"/>
                <a:ea typeface="楷体_GB2312" pitchFamily="1" charset="-122"/>
              </a:rPr>
              <a:t>G，*&gt;</a:t>
            </a:r>
            <a:r>
              <a:rPr lang="en-US" sz="2800" b="1" dirty="0" err="1">
                <a:latin typeface="楷体_GB2312" pitchFamily="1" charset="-122"/>
                <a:ea typeface="楷体_GB2312" pitchFamily="1" charset="-122"/>
              </a:rPr>
              <a:t>是一个群，对</a:t>
            </a:r>
            <a:r>
              <a:rPr lang="en-US"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a</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G，</a:t>
            </a:r>
            <a:r>
              <a:rPr lang="en-US" sz="2800" b="1" dirty="0" err="1">
                <a:latin typeface="楷体_GB2312" pitchFamily="1" charset="-122"/>
                <a:ea typeface="楷体_GB2312" pitchFamily="1" charset="-122"/>
              </a:rPr>
              <a:t>若有</a:t>
            </a:r>
            <a:r>
              <a:rPr lang="zh-CN" sz="2800" b="1" dirty="0">
                <a:latin typeface="楷体_GB2312" pitchFamily="1" charset="-122"/>
                <a:ea typeface="楷体_GB2312" pitchFamily="1" charset="-122"/>
              </a:rPr>
              <a:t>a</a:t>
            </a:r>
            <a:r>
              <a:rPr lang="zh-CN" sz="2800" b="1" baseline="30000" dirty="0">
                <a:latin typeface="楷体_GB2312" pitchFamily="1" charset="-122"/>
                <a:ea typeface="楷体_GB2312" pitchFamily="1" charset="-122"/>
              </a:rPr>
              <a:t>n</a:t>
            </a:r>
            <a:r>
              <a:rPr lang="zh-CN" sz="2800" b="1" dirty="0">
                <a:latin typeface="楷体_GB2312" pitchFamily="1" charset="-122"/>
                <a:ea typeface="楷体_GB2312" pitchFamily="1" charset="-122"/>
              </a:rPr>
              <a:t>=e，(</a:t>
            </a:r>
            <a:r>
              <a:rPr lang="en-US" sz="2800" b="1" dirty="0" err="1">
                <a:latin typeface="楷体_GB2312" pitchFamily="1" charset="-122"/>
                <a:ea typeface="楷体_GB2312" pitchFamily="1" charset="-122"/>
              </a:rPr>
              <a:t>其中</a:t>
            </a:r>
            <a:r>
              <a:rPr lang="en-US" sz="2800" b="1" dirty="0">
                <a:latin typeface="楷体_GB2312" pitchFamily="1" charset="-122"/>
                <a:ea typeface="楷体_GB2312" pitchFamily="1" charset="-122"/>
              </a:rPr>
              <a:t>：</a:t>
            </a:r>
            <a:r>
              <a:rPr lang="zh-CN" sz="2800" b="1" dirty="0">
                <a:latin typeface="楷体_GB2312" pitchFamily="1" charset="-122"/>
                <a:ea typeface="楷体_GB2312" pitchFamily="1" charset="-122"/>
              </a:rPr>
              <a:t>n</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Z</a:t>
            </a:r>
            <a:r>
              <a:rPr lang="zh-CN" sz="2800" b="1" baseline="30000" dirty="0">
                <a:latin typeface="楷体_GB2312" pitchFamily="1" charset="-122"/>
                <a:ea typeface="楷体_GB2312" pitchFamily="1" charset="-122"/>
              </a:rPr>
              <a:t>+</a:t>
            </a:r>
            <a:r>
              <a:rPr lang="zh-CN" sz="2800" b="1" dirty="0">
                <a:latin typeface="楷体_GB2312" pitchFamily="1" charset="-122"/>
                <a:ea typeface="楷体_GB2312" pitchFamily="1" charset="-122"/>
              </a:rPr>
              <a:t>，</a:t>
            </a:r>
            <a:r>
              <a:rPr lang="en-US" sz="2800" b="1" dirty="0">
                <a:latin typeface="楷体_GB2312" pitchFamily="1" charset="-122"/>
                <a:ea typeface="楷体_GB2312" pitchFamily="1" charset="-122"/>
              </a:rPr>
              <a:t>且</a:t>
            </a:r>
            <a:r>
              <a:rPr lang="zh-CN" sz="2800" b="1" dirty="0">
                <a:latin typeface="楷体_GB2312" pitchFamily="1" charset="-122"/>
                <a:ea typeface="楷体_GB2312" pitchFamily="1" charset="-122"/>
              </a:rPr>
              <a:t>n</a:t>
            </a:r>
            <a:r>
              <a:rPr lang="en-US" sz="2800" b="1" dirty="0" err="1">
                <a:latin typeface="楷体_GB2312" pitchFamily="1" charset="-122"/>
                <a:ea typeface="楷体_GB2312" pitchFamily="1" charset="-122"/>
              </a:rPr>
              <a:t>是使得</a:t>
            </a:r>
            <a:r>
              <a:rPr lang="zh-CN" sz="2800" b="1" dirty="0">
                <a:latin typeface="楷体_GB2312" pitchFamily="1" charset="-122"/>
                <a:ea typeface="楷体_GB2312" pitchFamily="1" charset="-122"/>
              </a:rPr>
              <a:t>a</a:t>
            </a:r>
            <a:r>
              <a:rPr lang="zh-CN" sz="2800" b="1" baseline="30000" dirty="0">
                <a:latin typeface="楷体_GB2312" pitchFamily="1" charset="-122"/>
                <a:ea typeface="楷体_GB2312" pitchFamily="1" charset="-122"/>
              </a:rPr>
              <a:t>n</a:t>
            </a:r>
            <a:r>
              <a:rPr lang="zh-CN" sz="2800" b="1" dirty="0">
                <a:latin typeface="楷体_GB2312" pitchFamily="1" charset="-122"/>
                <a:ea typeface="楷体_GB2312" pitchFamily="1" charset="-122"/>
              </a:rPr>
              <a:t>=e</a:t>
            </a:r>
            <a:r>
              <a:rPr lang="en-US" sz="2800" b="1" dirty="0" err="1">
                <a:latin typeface="楷体_GB2312" pitchFamily="1" charset="-122"/>
                <a:ea typeface="楷体_GB2312" pitchFamily="1" charset="-122"/>
              </a:rPr>
              <a:t>成立的最小的正整数</a:t>
            </a:r>
            <a:r>
              <a:rPr lang="en-US" sz="2800" b="1" dirty="0">
                <a:latin typeface="楷体_GB2312" pitchFamily="1" charset="-122"/>
                <a:ea typeface="楷体_GB2312" pitchFamily="1" charset="-122"/>
              </a:rPr>
              <a:t>)，</a:t>
            </a:r>
            <a:r>
              <a:rPr lang="en-US" sz="2800" b="1" dirty="0" err="1">
                <a:latin typeface="楷体_GB2312" pitchFamily="1" charset="-122"/>
                <a:ea typeface="楷体_GB2312" pitchFamily="1" charset="-122"/>
              </a:rPr>
              <a:t>则称</a:t>
            </a:r>
            <a:r>
              <a:rPr lang="zh-CN" sz="2800" b="1" dirty="0">
                <a:latin typeface="楷体_GB2312" pitchFamily="1" charset="-122"/>
                <a:ea typeface="楷体_GB2312" pitchFamily="1" charset="-122"/>
              </a:rPr>
              <a:t>n</a:t>
            </a:r>
            <a:r>
              <a:rPr lang="en-US" sz="2800" b="1" dirty="0" err="1">
                <a:latin typeface="楷体_GB2312" pitchFamily="1" charset="-122"/>
                <a:ea typeface="楷体_GB2312" pitchFamily="1" charset="-122"/>
              </a:rPr>
              <a:t>为元素</a:t>
            </a:r>
            <a:r>
              <a:rPr lang="zh-CN" sz="2800" b="1" dirty="0">
                <a:latin typeface="楷体_GB2312" pitchFamily="1" charset="-122"/>
                <a:ea typeface="楷体_GB2312" pitchFamily="1" charset="-122"/>
              </a:rPr>
              <a:t>a</a:t>
            </a:r>
            <a:r>
              <a:rPr lang="en-US" sz="2800" b="1" dirty="0" err="1">
                <a:latin typeface="楷体_GB2312" pitchFamily="1" charset="-122"/>
                <a:ea typeface="楷体_GB2312" pitchFamily="1" charset="-122"/>
              </a:rPr>
              <a:t>的周期或为元素</a:t>
            </a:r>
            <a:r>
              <a:rPr lang="zh-CN" sz="2800" b="1" dirty="0">
                <a:latin typeface="楷体_GB2312" pitchFamily="1" charset="-122"/>
                <a:ea typeface="楷体_GB2312" pitchFamily="1" charset="-122"/>
              </a:rPr>
              <a:t>a</a:t>
            </a:r>
            <a:r>
              <a:rPr lang="en-US" sz="2800" b="1" dirty="0" err="1">
                <a:latin typeface="楷体_GB2312" pitchFamily="1" charset="-122"/>
                <a:ea typeface="楷体_GB2312" pitchFamily="1" charset="-122"/>
              </a:rPr>
              <a:t>的阶数</a:t>
            </a:r>
            <a:r>
              <a:rPr lang="zh-CN" sz="2800" b="1" dirty="0">
                <a:latin typeface="楷体_GB2312" pitchFamily="1" charset="-122"/>
                <a:ea typeface="楷体_GB2312" pitchFamily="1" charset="-122"/>
              </a:rPr>
              <a:t>；</a:t>
            </a:r>
            <a:r>
              <a:rPr lang="en-US" sz="2800" b="1" dirty="0" err="1">
                <a:latin typeface="楷体_GB2312" pitchFamily="1" charset="-122"/>
                <a:ea typeface="楷体_GB2312" pitchFamily="1" charset="-122"/>
              </a:rPr>
              <a:t>若对</a:t>
            </a:r>
            <a:r>
              <a:rPr lang="zh-CN" sz="2800" b="1" dirty="0">
                <a:latin typeface="楷体_GB2312" pitchFamily="1" charset="-122"/>
                <a:ea typeface="楷体_GB2312" pitchFamily="1" charset="-122"/>
              </a:rPr>
              <a:t>a</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G，</a:t>
            </a:r>
            <a:r>
              <a:rPr lang="en-US" sz="2800" b="1" dirty="0" err="1">
                <a:latin typeface="楷体_GB2312" pitchFamily="1" charset="-122"/>
                <a:ea typeface="楷体_GB2312" pitchFamily="1" charset="-122"/>
              </a:rPr>
              <a:t>这样的</a:t>
            </a:r>
            <a:r>
              <a:rPr lang="zh-CN" sz="2800" b="1" dirty="0">
                <a:latin typeface="楷体_GB2312" pitchFamily="1" charset="-122"/>
                <a:ea typeface="楷体_GB2312" pitchFamily="1" charset="-122"/>
              </a:rPr>
              <a:t>n</a:t>
            </a:r>
            <a:r>
              <a:rPr lang="en-US" sz="2800" b="1" dirty="0" err="1">
                <a:latin typeface="楷体_GB2312" pitchFamily="1" charset="-122"/>
                <a:ea typeface="楷体_GB2312" pitchFamily="1" charset="-122"/>
              </a:rPr>
              <a:t>不存在，则称元素</a:t>
            </a:r>
            <a:r>
              <a:rPr lang="zh-CN" sz="2800" b="1" dirty="0">
                <a:latin typeface="楷体_GB2312" pitchFamily="1" charset="-122"/>
                <a:ea typeface="楷体_GB2312" pitchFamily="1" charset="-122"/>
              </a:rPr>
              <a:t>a</a:t>
            </a:r>
            <a:r>
              <a:rPr lang="en-US" sz="2800" b="1" dirty="0" err="1">
                <a:latin typeface="楷体_GB2312" pitchFamily="1" charset="-122"/>
                <a:ea typeface="楷体_GB2312" pitchFamily="1" charset="-122"/>
              </a:rPr>
              <a:t>的周期为</a:t>
            </a:r>
            <a:r>
              <a:rPr lang="en-US" sz="2800" b="1" dirty="0">
                <a:latin typeface="楷体_GB2312" pitchFamily="1" charset="-122"/>
                <a:ea typeface="楷体_GB2312" pitchFamily="1" charset="-122"/>
                <a:sym typeface="Symbol" pitchFamily="18" charset="2"/>
              </a:rPr>
              <a:t></a:t>
            </a:r>
            <a:r>
              <a:rPr lang="en-US" sz="2800" b="1" dirty="0">
                <a:latin typeface="楷体_GB2312" pitchFamily="1" charset="-122"/>
                <a:ea typeface="楷体_GB2312" pitchFamily="1" charset="-122"/>
              </a:rPr>
              <a:t>。</a:t>
            </a:r>
            <a:endParaRPr lang="zh-CN" sz="2800" b="1" dirty="0">
              <a:latin typeface="楷体_GB2312" pitchFamily="1" charset="-122"/>
              <a:ea typeface="楷体_GB2312" pitchFamily="1" charset="-122"/>
            </a:endParaRPr>
          </a:p>
          <a:p>
            <a:pPr marL="342900" indent="-342900" algn="just">
              <a:lnSpc>
                <a:spcPct val="120000"/>
              </a:lnSpc>
              <a:buClr>
                <a:srgbClr val="FF0000"/>
              </a:buClr>
              <a:buFont typeface="Wingdings" pitchFamily="2" charset="2"/>
              <a:buChar char="n"/>
            </a:pPr>
            <a:r>
              <a:rPr lang="zh-CN" sz="2800" b="1" dirty="0">
                <a:solidFill>
                  <a:srgbClr val="FF00FF"/>
                </a:solidFill>
                <a:latin typeface="楷体_GB2312" pitchFamily="1" charset="-122"/>
                <a:ea typeface="楷体_GB2312" pitchFamily="1" charset="-122"/>
              </a:rPr>
              <a:t>例如：</a:t>
            </a:r>
            <a:r>
              <a:rPr lang="zh-CN" sz="2800" b="1" dirty="0">
                <a:solidFill>
                  <a:srgbClr val="0000FF"/>
                </a:solidFill>
                <a:latin typeface="楷体_GB2312" pitchFamily="1" charset="-122"/>
                <a:ea typeface="楷体_GB2312" pitchFamily="1" charset="-122"/>
              </a:rPr>
              <a:t>在剩余类加群&lt;Z</a:t>
            </a:r>
            <a:r>
              <a:rPr lang="zh-CN" sz="2800" b="1" baseline="-25000" dirty="0">
                <a:solidFill>
                  <a:srgbClr val="0000FF"/>
                </a:solidFill>
                <a:latin typeface="楷体_GB2312" pitchFamily="1" charset="-122"/>
                <a:ea typeface="楷体_GB2312" pitchFamily="1" charset="-122"/>
              </a:rPr>
              <a:t>6</a:t>
            </a:r>
            <a:r>
              <a:rPr lang="zh-CN" sz="2800" b="1" dirty="0">
                <a:solidFill>
                  <a:srgbClr val="0000FF"/>
                </a:solidFill>
                <a:latin typeface="楷体_GB2312" pitchFamily="1" charset="-122"/>
                <a:ea typeface="楷体_GB2312" pitchFamily="1" charset="-122"/>
              </a:rPr>
              <a:t> ，</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&gt;中，</a:t>
            </a:r>
          </a:p>
          <a:p>
            <a:pPr marL="342900" indent="-342900" algn="just">
              <a:lnSpc>
                <a:spcPct val="12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元素[1]、[5]的周期是6；</a:t>
            </a:r>
            <a:r>
              <a:rPr lang="zh-CN" sz="2800" b="1" dirty="0">
                <a:solidFill>
                  <a:srgbClr val="FF00FF"/>
                </a:solidFill>
                <a:latin typeface="楷体_GB2312" pitchFamily="1" charset="-122"/>
                <a:ea typeface="楷体_GB2312" pitchFamily="1" charset="-122"/>
              </a:rPr>
              <a:t>（教材</a:t>
            </a:r>
            <a:r>
              <a:rPr lang="zh-CN" sz="2800" b="1" dirty="0" smtClean="0">
                <a:solidFill>
                  <a:srgbClr val="FF00FF"/>
                </a:solidFill>
                <a:latin typeface="楷体_GB2312" pitchFamily="1" charset="-122"/>
                <a:ea typeface="楷体_GB2312" pitchFamily="1" charset="-122"/>
              </a:rPr>
              <a:t>p</a:t>
            </a:r>
            <a:r>
              <a:rPr lang="en-US" altLang="zh-CN" sz="2800" b="1" dirty="0" smtClean="0">
                <a:solidFill>
                  <a:srgbClr val="FF00FF"/>
                </a:solidFill>
                <a:latin typeface="楷体_GB2312" pitchFamily="1" charset="-122"/>
                <a:ea typeface="楷体_GB2312" pitchFamily="1" charset="-122"/>
              </a:rPr>
              <a:t>187</a:t>
            </a:r>
            <a:r>
              <a:rPr lang="zh-CN" sz="2800" b="1" dirty="0" smtClean="0">
                <a:solidFill>
                  <a:srgbClr val="FF00FF"/>
                </a:solidFill>
                <a:latin typeface="楷体_GB2312" pitchFamily="1" charset="-122"/>
                <a:ea typeface="楷体_GB2312" pitchFamily="1" charset="-122"/>
              </a:rPr>
              <a:t>）</a:t>
            </a:r>
            <a:endParaRPr lang="zh-CN" sz="2800" b="1" dirty="0">
              <a:solidFill>
                <a:srgbClr val="FF00FF"/>
              </a:solidFill>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元素[2]、[4]的周期是3；</a:t>
            </a:r>
          </a:p>
          <a:p>
            <a:pPr marL="342900" indent="-342900" algn="just">
              <a:lnSpc>
                <a:spcPct val="12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元素[3]的周期是2；元素[0]的周期是1。</a:t>
            </a:r>
          </a:p>
        </p:txBody>
      </p:sp>
      <p:sp>
        <p:nvSpPr>
          <p:cNvPr id="132100" name="AutoShape 4"/>
          <p:cNvSpPr>
            <a:spLocks noChangeArrowheads="1"/>
          </p:cNvSpPr>
          <p:nvPr/>
        </p:nvSpPr>
        <p:spPr bwMode="auto">
          <a:xfrm>
            <a:off x="6659563" y="3213100"/>
            <a:ext cx="2233612" cy="825500"/>
          </a:xfrm>
          <a:prstGeom prst="cloudCallout">
            <a:avLst>
              <a:gd name="adj1" fmla="val -37773"/>
              <a:gd name="adj2" fmla="val 64806"/>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b="1">
                <a:solidFill>
                  <a:srgbClr val="FF0000"/>
                </a:solidFill>
                <a:effectLst>
                  <a:outerShdw blurRad="38100" dist="38100" dir="2700000" algn="tl">
                    <a:srgbClr val="000000"/>
                  </a:outerShdw>
                </a:effectLst>
              </a:rPr>
              <a:t>幺元为</a:t>
            </a:r>
            <a:r>
              <a:rPr lang="zh-CN" altLang="zh-CN" b="1">
                <a:solidFill>
                  <a:srgbClr val="FF0000"/>
                </a:solidFill>
                <a:effectLst>
                  <a:outerShdw blurRad="38100" dist="38100" dir="2700000" algn="tl">
                    <a:srgbClr val="000000"/>
                  </a:outerShdw>
                </a:effectLst>
              </a:rPr>
              <a:t>[0]</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2E9CF78-265B-4052-BC2D-5AC3EF28BC25}"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597CA68-78F4-4804-A506-D90A60919FA1}" type="slidenum">
              <a:rPr lang="zh-CN" altLang="zh-CN"/>
              <a:pPr/>
              <a:t>128</a:t>
            </a:fld>
            <a:r>
              <a:rPr lang="zh-CN" altLang="zh-CN"/>
              <a:t>/226</a:t>
            </a:r>
          </a:p>
        </p:txBody>
      </p:sp>
      <p:sp>
        <p:nvSpPr>
          <p:cNvPr id="133122" name="Rectangle 2"/>
          <p:cNvSpPr>
            <a:spLocks noGrp="1" noChangeArrowheads="1"/>
          </p:cNvSpPr>
          <p:nvPr>
            <p:ph type="title"/>
          </p:nvPr>
        </p:nvSpPr>
        <p:spPr/>
        <p:txBody>
          <a:bodyPr/>
          <a:lstStyle/>
          <a:p>
            <a:endParaRPr lang="zh-CN" altLang="zh-CN"/>
          </a:p>
        </p:txBody>
      </p:sp>
      <p:sp>
        <p:nvSpPr>
          <p:cNvPr id="133123" name="Rectangle 3"/>
          <p:cNvSpPr>
            <a:spLocks noChangeArrowheads="1"/>
          </p:cNvSpPr>
          <p:nvPr/>
        </p:nvSpPr>
        <p:spPr bwMode="auto">
          <a:xfrm>
            <a:off x="1042988" y="1052513"/>
            <a:ext cx="7608887"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10000"/>
              </a:lnSpc>
              <a:buClr>
                <a:srgbClr val="FF0000"/>
              </a:buClr>
              <a:buFont typeface="Wingdings" pitchFamily="2" charset="2"/>
              <a:buChar char="n"/>
            </a:pPr>
            <a:r>
              <a:rPr lang="en-US" sz="2800" b="1" dirty="0" err="1">
                <a:solidFill>
                  <a:srgbClr val="CC00CC"/>
                </a:solidFill>
                <a:latin typeface="楷体_GB2312" pitchFamily="1" charset="-122"/>
                <a:ea typeface="楷体_GB2312" pitchFamily="1" charset="-122"/>
              </a:rPr>
              <a:t>定理</a:t>
            </a:r>
            <a:r>
              <a:rPr lang="zh-CN" sz="2800" b="1" dirty="0">
                <a:solidFill>
                  <a:srgbClr val="CC00CC"/>
                </a:solidFill>
                <a:latin typeface="楷体_GB2312" pitchFamily="1" charset="-122"/>
                <a:ea typeface="楷体_GB2312" pitchFamily="1" charset="-122"/>
              </a:rPr>
              <a:t>15.10  </a:t>
            </a:r>
          </a:p>
          <a:p>
            <a:pPr marL="457200" indent="-457200" algn="just">
              <a:lnSpc>
                <a:spcPct val="110000"/>
              </a:lnSpc>
              <a:buClr>
                <a:srgbClr val="00FF00"/>
              </a:buClr>
              <a:buFont typeface="Wingdings" pitchFamily="2" charset="2"/>
              <a:buNone/>
            </a:pPr>
            <a:r>
              <a:rPr lang="zh-CN" sz="2800" b="1" dirty="0">
                <a:solidFill>
                  <a:srgbClr val="CC00CC"/>
                </a:solidFill>
                <a:latin typeface="楷体_GB2312" pitchFamily="1" charset="-122"/>
                <a:ea typeface="楷体_GB2312" pitchFamily="1" charset="-122"/>
              </a:rPr>
              <a:t>  </a:t>
            </a:r>
            <a:r>
              <a:rPr lang="en-US" sz="2800" b="1" dirty="0">
                <a:solidFill>
                  <a:srgbClr val="0000FF"/>
                </a:solidFill>
                <a:latin typeface="楷体_GB2312" pitchFamily="1" charset="-122"/>
                <a:ea typeface="楷体_GB2312" pitchFamily="1" charset="-122"/>
              </a:rPr>
              <a:t>设&lt;</a:t>
            </a:r>
            <a:r>
              <a:rPr lang="zh-CN" sz="2800" b="1" dirty="0">
                <a:solidFill>
                  <a:srgbClr val="0000FF"/>
                </a:solidFill>
                <a:latin typeface="楷体_GB2312" pitchFamily="1" charset="-122"/>
                <a:ea typeface="楷体_GB2312" pitchFamily="1" charset="-122"/>
              </a:rPr>
              <a:t>G，*&gt;</a:t>
            </a:r>
            <a:r>
              <a:rPr lang="en-US" sz="2800" b="1" dirty="0" err="1">
                <a:solidFill>
                  <a:srgbClr val="0000FF"/>
                </a:solidFill>
                <a:latin typeface="楷体_GB2312" pitchFamily="1" charset="-122"/>
                <a:ea typeface="楷体_GB2312" pitchFamily="1" charset="-122"/>
              </a:rPr>
              <a:t>是一个群，对</a:t>
            </a:r>
            <a:r>
              <a:rPr lang="en-US"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a</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G，</a:t>
            </a:r>
            <a:r>
              <a:rPr lang="en-US" sz="2800" b="1" dirty="0">
                <a:solidFill>
                  <a:srgbClr val="0000FF"/>
                </a:solidFill>
                <a:latin typeface="楷体_GB2312" pitchFamily="1" charset="-122"/>
                <a:ea typeface="楷体_GB2312" pitchFamily="1" charset="-122"/>
              </a:rPr>
              <a:t>若</a:t>
            </a:r>
            <a:r>
              <a:rPr lang="zh-CN" sz="2800" b="1" dirty="0">
                <a:solidFill>
                  <a:srgbClr val="0000FF"/>
                </a:solidFill>
                <a:latin typeface="楷体_GB2312" pitchFamily="1" charset="-122"/>
                <a:ea typeface="楷体_GB2312" pitchFamily="1" charset="-122"/>
              </a:rPr>
              <a:t>a</a:t>
            </a:r>
            <a:r>
              <a:rPr lang="en-US" sz="2800" b="1" dirty="0" err="1">
                <a:solidFill>
                  <a:srgbClr val="0000FF"/>
                </a:solidFill>
                <a:latin typeface="楷体_GB2312" pitchFamily="1" charset="-122"/>
                <a:ea typeface="楷体_GB2312" pitchFamily="1" charset="-122"/>
              </a:rPr>
              <a:t>的周期为</a:t>
            </a:r>
            <a:r>
              <a:rPr lang="zh-CN" sz="2800" b="1" dirty="0">
                <a:solidFill>
                  <a:srgbClr val="0000FF"/>
                </a:solidFill>
                <a:latin typeface="楷体_GB2312" pitchFamily="1" charset="-122"/>
                <a:ea typeface="楷体_GB2312" pitchFamily="1" charset="-122"/>
              </a:rPr>
              <a:t>n，</a:t>
            </a:r>
            <a:r>
              <a:rPr lang="en-US" sz="2800" b="1" dirty="0">
                <a:solidFill>
                  <a:srgbClr val="0000FF"/>
                </a:solidFill>
                <a:latin typeface="楷体_GB2312" pitchFamily="1" charset="-122"/>
                <a:ea typeface="楷体_GB2312" pitchFamily="1" charset="-122"/>
              </a:rPr>
              <a:t>则</a:t>
            </a:r>
            <a:r>
              <a:rPr lang="zh-CN" sz="2800" b="1" dirty="0">
                <a:solidFill>
                  <a:srgbClr val="0000FF"/>
                </a:solidFill>
                <a:latin typeface="楷体_GB2312" pitchFamily="1" charset="-122"/>
                <a:ea typeface="楷体_GB2312" pitchFamily="1" charset="-122"/>
              </a:rPr>
              <a:t>：</a:t>
            </a:r>
          </a:p>
          <a:p>
            <a:pPr marL="457200" indent="-457200" algn="just">
              <a:lnSpc>
                <a:spcPct val="110000"/>
              </a:lnSpc>
              <a:buClr>
                <a:srgbClr val="FF00FF"/>
              </a:buClr>
              <a:buFont typeface="Wingdings" pitchFamily="2" charset="2"/>
              <a:buAutoNum type="circleNumDbPlain"/>
            </a:pPr>
            <a:r>
              <a:rPr lang="zh-CN" sz="2800" b="1" dirty="0">
                <a:solidFill>
                  <a:srgbClr val="0000FF"/>
                </a:solidFill>
                <a:latin typeface="楷体_GB2312" pitchFamily="1" charset="-122"/>
                <a:ea typeface="楷体_GB2312" pitchFamily="1" charset="-122"/>
              </a:rPr>
              <a:t>a</a:t>
            </a:r>
            <a:r>
              <a:rPr lang="zh-CN" sz="2800" b="1" baseline="30000" dirty="0">
                <a:solidFill>
                  <a:srgbClr val="0000FF"/>
                </a:solidFill>
                <a:latin typeface="楷体_GB2312" pitchFamily="1" charset="-122"/>
                <a:ea typeface="楷体_GB2312" pitchFamily="1" charset="-122"/>
              </a:rPr>
              <a:t>m </a:t>
            </a:r>
            <a:r>
              <a:rPr lang="zh-CN" sz="2800" b="1" dirty="0">
                <a:solidFill>
                  <a:srgbClr val="0000FF"/>
                </a:solidFill>
                <a:latin typeface="楷体_GB2312" pitchFamily="1" charset="-122"/>
                <a:ea typeface="楷体_GB2312" pitchFamily="1" charset="-122"/>
              </a:rPr>
              <a:t>=e</a:t>
            </a:r>
            <a:r>
              <a:rPr lang="en-US" sz="2800" b="1" dirty="0" err="1">
                <a:solidFill>
                  <a:srgbClr val="0000FF"/>
                </a:solidFill>
                <a:latin typeface="楷体_GB2312" pitchFamily="1" charset="-122"/>
                <a:ea typeface="楷体_GB2312" pitchFamily="1" charset="-122"/>
              </a:rPr>
              <a:t>当且仅当</a:t>
            </a:r>
            <a:r>
              <a:rPr lang="zh-CN" sz="2800" b="1" dirty="0">
                <a:solidFill>
                  <a:srgbClr val="0000FF"/>
                </a:solidFill>
                <a:latin typeface="楷体_GB2312" pitchFamily="1" charset="-122"/>
                <a:ea typeface="楷体_GB2312" pitchFamily="1" charset="-122"/>
              </a:rPr>
              <a:t> n|m；</a:t>
            </a:r>
          </a:p>
          <a:p>
            <a:pPr marL="457200" indent="-457200" algn="just">
              <a:lnSpc>
                <a:spcPct val="110000"/>
              </a:lnSpc>
              <a:buClr>
                <a:srgbClr val="FF00FF"/>
              </a:buClr>
              <a:buFont typeface="Wingdings" pitchFamily="2" charset="2"/>
              <a:buAutoNum type="circleNumDbPlain"/>
            </a:pPr>
            <a:r>
              <a:rPr lang="zh-CN" sz="2800" b="1" dirty="0">
                <a:solidFill>
                  <a:srgbClr val="0000FF"/>
                </a:solidFill>
                <a:latin typeface="楷体_GB2312" pitchFamily="1" charset="-122"/>
                <a:ea typeface="楷体_GB2312" pitchFamily="1" charset="-122"/>
              </a:rPr>
              <a:t>a</a:t>
            </a:r>
            <a:r>
              <a:rPr lang="zh-CN" sz="2800" b="1" baseline="30000" dirty="0">
                <a:solidFill>
                  <a:srgbClr val="0000FF"/>
                </a:solidFill>
                <a:latin typeface="楷体_GB2312" pitchFamily="1" charset="-122"/>
                <a:ea typeface="楷体_GB2312" pitchFamily="1" charset="-122"/>
              </a:rPr>
              <a:t>i</a:t>
            </a:r>
            <a:r>
              <a:rPr lang="zh-CN" sz="2800" b="1" dirty="0">
                <a:solidFill>
                  <a:srgbClr val="0000FF"/>
                </a:solidFill>
                <a:latin typeface="楷体_GB2312" pitchFamily="1" charset="-122"/>
                <a:ea typeface="楷体_GB2312" pitchFamily="1" charset="-122"/>
              </a:rPr>
              <a:t>＝a</a:t>
            </a:r>
            <a:r>
              <a:rPr lang="zh-CN" sz="2800" b="1" baseline="30000" dirty="0">
                <a:solidFill>
                  <a:srgbClr val="0000FF"/>
                </a:solidFill>
                <a:latin typeface="楷体_GB2312" pitchFamily="1" charset="-122"/>
                <a:ea typeface="楷体_GB2312" pitchFamily="1" charset="-122"/>
              </a:rPr>
              <a:t>j</a:t>
            </a:r>
            <a:r>
              <a:rPr lang="zh-CN" sz="2800" b="1" dirty="0">
                <a:solidFill>
                  <a:srgbClr val="0000FF"/>
                </a:solidFill>
                <a:latin typeface="楷体_GB2312" pitchFamily="1" charset="-122"/>
                <a:ea typeface="楷体_GB2312" pitchFamily="1" charset="-122"/>
              </a:rPr>
              <a:t> </a:t>
            </a:r>
            <a:r>
              <a:rPr lang="en-US" sz="2800" b="1" dirty="0" err="1">
                <a:solidFill>
                  <a:srgbClr val="0000FF"/>
                </a:solidFill>
                <a:latin typeface="楷体_GB2312" pitchFamily="1" charset="-122"/>
                <a:ea typeface="楷体_GB2312" pitchFamily="1" charset="-122"/>
              </a:rPr>
              <a:t>当且仅当</a:t>
            </a:r>
            <a:r>
              <a:rPr lang="zh-CN" sz="2800" b="1" dirty="0">
                <a:solidFill>
                  <a:srgbClr val="0000FF"/>
                </a:solidFill>
                <a:latin typeface="楷体_GB2312" pitchFamily="1" charset="-122"/>
                <a:ea typeface="楷体_GB2312" pitchFamily="1" charset="-122"/>
              </a:rPr>
              <a:t> n|（i-j）</a:t>
            </a:r>
          </a:p>
          <a:p>
            <a:pPr marL="457200" indent="-457200" algn="just">
              <a:lnSpc>
                <a:spcPct val="110000"/>
              </a:lnSpc>
              <a:buClr>
                <a:srgbClr val="FF00FF"/>
              </a:buClr>
              <a:buFont typeface="Wingdings" pitchFamily="2" charset="2"/>
              <a:buAutoNum type="circleNumDbPlain"/>
            </a:pPr>
            <a:r>
              <a:rPr lang="zh-CN" sz="2800" b="1" dirty="0">
                <a:solidFill>
                  <a:srgbClr val="0000FF"/>
                </a:solidFill>
                <a:latin typeface="楷体_GB2312" pitchFamily="1" charset="-122"/>
                <a:ea typeface="楷体_GB2312" pitchFamily="1" charset="-122"/>
              </a:rPr>
              <a:t>由a生成的子群恰有n个元素，即</a:t>
            </a:r>
          </a:p>
          <a:p>
            <a:pPr marL="457200" indent="-457200" algn="just">
              <a:lnSpc>
                <a:spcPct val="110000"/>
              </a:lnSpc>
              <a:buClr>
                <a:srgbClr val="FF00FF"/>
              </a:buClr>
              <a:buFont typeface="Wingdings" pitchFamily="2" charset="2"/>
              <a:buNone/>
            </a:pPr>
            <a:r>
              <a:rPr lang="zh-CN" sz="2800" b="1" dirty="0">
                <a:solidFill>
                  <a:srgbClr val="0000FF"/>
                </a:solidFill>
                <a:latin typeface="楷体_GB2312" pitchFamily="1" charset="-122"/>
                <a:ea typeface="楷体_GB2312" pitchFamily="1" charset="-122"/>
              </a:rPr>
              <a:t>      （a）= ｛e，a，a</a:t>
            </a:r>
            <a:r>
              <a:rPr lang="zh-CN" sz="2800" b="1" baseline="30000" dirty="0">
                <a:solidFill>
                  <a:srgbClr val="0000FF"/>
                </a:solidFill>
                <a:latin typeface="楷体_GB2312" pitchFamily="1" charset="-122"/>
                <a:ea typeface="楷体_GB2312" pitchFamily="1" charset="-122"/>
              </a:rPr>
              <a:t>2</a:t>
            </a:r>
            <a:r>
              <a:rPr lang="zh-CN" sz="2800" b="1" dirty="0">
                <a:solidFill>
                  <a:srgbClr val="0000FF"/>
                </a:solidFill>
                <a:latin typeface="楷体_GB2312" pitchFamily="1" charset="-122"/>
                <a:ea typeface="楷体_GB2312" pitchFamily="1" charset="-122"/>
              </a:rPr>
              <a:t>，a</a:t>
            </a:r>
            <a:r>
              <a:rPr lang="zh-CN" sz="2800" b="1" baseline="30000" dirty="0">
                <a:solidFill>
                  <a:srgbClr val="0000FF"/>
                </a:solidFill>
                <a:latin typeface="楷体_GB2312" pitchFamily="1" charset="-122"/>
                <a:ea typeface="楷体_GB2312" pitchFamily="1" charset="-122"/>
              </a:rPr>
              <a:t>3</a:t>
            </a:r>
            <a:r>
              <a:rPr lang="zh-CN" sz="2800" b="1" dirty="0">
                <a:solidFill>
                  <a:srgbClr val="0000FF"/>
                </a:solidFill>
                <a:latin typeface="楷体_GB2312" pitchFamily="1" charset="-122"/>
                <a:ea typeface="楷体_GB2312" pitchFamily="1" charset="-122"/>
              </a:rPr>
              <a:t>，</a:t>
            </a:r>
            <a:r>
              <a:rPr lang="zh-CN" sz="2800" b="1" dirty="0">
                <a:solidFill>
                  <a:srgbClr val="0000FF"/>
                </a:solidFill>
                <a:latin typeface="Times New Roman"/>
                <a:ea typeface="楷体_GB2312" pitchFamily="1" charset="-122"/>
              </a:rPr>
              <a:t>…</a:t>
            </a:r>
            <a:r>
              <a:rPr lang="zh-CN" sz="2800" b="1" dirty="0">
                <a:solidFill>
                  <a:srgbClr val="0000FF"/>
                </a:solidFill>
                <a:latin typeface="楷体_GB2312" pitchFamily="1" charset="-122"/>
                <a:ea typeface="楷体_GB2312" pitchFamily="1" charset="-122"/>
              </a:rPr>
              <a:t>，a</a:t>
            </a:r>
            <a:r>
              <a:rPr lang="zh-CN" sz="2800" b="1" baseline="30000" dirty="0">
                <a:solidFill>
                  <a:srgbClr val="0000FF"/>
                </a:solidFill>
                <a:latin typeface="楷体_GB2312" pitchFamily="1" charset="-122"/>
                <a:ea typeface="楷体_GB2312" pitchFamily="1" charset="-122"/>
              </a:rPr>
              <a:t>n-1</a:t>
            </a:r>
            <a:r>
              <a:rPr lang="zh-CN" sz="2800" b="1" dirty="0">
                <a:solidFill>
                  <a:srgbClr val="0000FF"/>
                </a:solidFill>
                <a:latin typeface="楷体_GB2312" pitchFamily="1" charset="-122"/>
                <a:ea typeface="楷体_GB2312" pitchFamily="1" charset="-122"/>
              </a:rPr>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8B8FD4-B6BC-4818-9049-22B3F1BB34AD}"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51F8F33-000A-4469-BBB3-2431FF6D6BAF}" type="slidenum">
              <a:rPr lang="zh-CN" altLang="zh-CN"/>
              <a:pPr/>
              <a:t>129</a:t>
            </a:fld>
            <a:r>
              <a:rPr lang="zh-CN" altLang="zh-CN"/>
              <a:t>/226</a:t>
            </a:r>
          </a:p>
        </p:txBody>
      </p:sp>
      <p:sp>
        <p:nvSpPr>
          <p:cNvPr id="134146" name="Rectangle 2"/>
          <p:cNvSpPr>
            <a:spLocks noGrp="1" noChangeArrowheads="1"/>
          </p:cNvSpPr>
          <p:nvPr>
            <p:ph type="title"/>
          </p:nvPr>
        </p:nvSpPr>
        <p:spPr/>
        <p:txBody>
          <a:bodyPr/>
          <a:lstStyle/>
          <a:p>
            <a:endParaRPr lang="zh-CN" altLang="zh-CN"/>
          </a:p>
        </p:txBody>
      </p:sp>
      <p:sp>
        <p:nvSpPr>
          <p:cNvPr id="134147" name="Rectangle 3"/>
          <p:cNvSpPr>
            <a:spLocks noChangeArrowheads="1"/>
          </p:cNvSpPr>
          <p:nvPr/>
        </p:nvSpPr>
        <p:spPr bwMode="auto">
          <a:xfrm>
            <a:off x="1042988" y="1125538"/>
            <a:ext cx="7608887"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10000"/>
              </a:lnSpc>
              <a:buClr>
                <a:srgbClr val="00FF00"/>
              </a:buClr>
              <a:buFont typeface="Wingdings" pitchFamily="2" charset="2"/>
              <a:buNone/>
            </a:pPr>
            <a:r>
              <a:rPr lang="en-US" sz="2800" b="1">
                <a:solidFill>
                  <a:srgbClr val="FF0000"/>
                </a:solidFill>
                <a:latin typeface="楷体_GB2312" pitchFamily="1" charset="-122"/>
                <a:ea typeface="楷体_GB2312" pitchFamily="1" charset="-122"/>
              </a:rPr>
              <a:t>证明：</a:t>
            </a:r>
            <a:r>
              <a:rPr lang="en-US" sz="2800" b="1">
                <a:solidFill>
                  <a:srgbClr val="FF00FF"/>
                </a:solidFill>
                <a:latin typeface="楷体_GB2312" pitchFamily="1" charset="-122"/>
                <a:ea typeface="楷体_GB2312" pitchFamily="1" charset="-122"/>
              </a:rPr>
              <a:t>①</a:t>
            </a:r>
            <a:r>
              <a:rPr lang="en-US" b="1">
                <a:latin typeface="楷体_GB2312" pitchFamily="1" charset="-122"/>
                <a:ea typeface="楷体_GB2312" pitchFamily="1" charset="-122"/>
              </a:rPr>
              <a:t> </a:t>
            </a:r>
            <a:r>
              <a:rPr lang="en-US" sz="2800" b="1">
                <a:solidFill>
                  <a:srgbClr val="FF0066"/>
                </a:solidFill>
                <a:latin typeface="Times New Roman"/>
                <a:ea typeface="楷体_GB2312" pitchFamily="1" charset="-122"/>
              </a:rPr>
              <a:t>“</a:t>
            </a:r>
            <a:r>
              <a:rPr lang="en-US" sz="2800" b="1">
                <a:solidFill>
                  <a:srgbClr val="FF0066"/>
                </a:solidFill>
                <a:latin typeface="楷体_GB2312" pitchFamily="1" charset="-122"/>
                <a:ea typeface="楷体_GB2312" pitchFamily="1" charset="-122"/>
                <a:sym typeface="Symbol" pitchFamily="18" charset="2"/>
              </a:rPr>
              <a:t></a:t>
            </a:r>
            <a:r>
              <a:rPr lang="en-US" sz="2800" b="1">
                <a:solidFill>
                  <a:srgbClr val="FF0066"/>
                </a:solidFill>
                <a:latin typeface="Lucida Sans Unicode"/>
                <a:ea typeface="楷体_GB2312" pitchFamily="1" charset="-122"/>
              </a:rPr>
              <a:t>”</a:t>
            </a:r>
            <a:r>
              <a:rPr lang="zh-CN" sz="2800" b="1">
                <a:solidFill>
                  <a:srgbClr val="FF0066"/>
                </a:solidFill>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设</a:t>
            </a:r>
            <a:r>
              <a:rPr lang="zh-CN" sz="2800" b="1">
                <a:solidFill>
                  <a:srgbClr val="0000FF"/>
                </a:solidFill>
                <a:latin typeface="楷体_GB2312" pitchFamily="1" charset="-122"/>
                <a:ea typeface="楷体_GB2312" pitchFamily="1" charset="-122"/>
              </a:rPr>
              <a:t> a</a:t>
            </a:r>
            <a:r>
              <a:rPr lang="zh-CN" sz="2800" b="1" baseline="30000">
                <a:solidFill>
                  <a:srgbClr val="0000FF"/>
                </a:solidFill>
                <a:latin typeface="楷体_GB2312" pitchFamily="1" charset="-122"/>
                <a:ea typeface="楷体_GB2312" pitchFamily="1" charset="-122"/>
              </a:rPr>
              <a:t>m</a:t>
            </a:r>
            <a:r>
              <a:rPr lang="zh-CN" sz="2800" b="1">
                <a:solidFill>
                  <a:srgbClr val="0000FF"/>
                </a:solidFill>
                <a:latin typeface="楷体_GB2312" pitchFamily="1" charset="-122"/>
                <a:ea typeface="楷体_GB2312" pitchFamily="1" charset="-122"/>
              </a:rPr>
              <a:t>=e。</a:t>
            </a:r>
            <a:r>
              <a:rPr lang="zh-CN" sz="2800" b="1">
                <a:solidFill>
                  <a:srgbClr val="FF0000"/>
                </a:solidFill>
                <a:latin typeface="楷体_GB2312" pitchFamily="1" charset="-122"/>
                <a:ea typeface="楷体_GB2312" pitchFamily="1" charset="-122"/>
              </a:rPr>
              <a:t>(</a:t>
            </a:r>
            <a:r>
              <a:rPr lang="en-US" sz="2800" b="1">
                <a:solidFill>
                  <a:srgbClr val="FF0000"/>
                </a:solidFill>
                <a:latin typeface="楷体_GB2312" pitchFamily="1" charset="-122"/>
                <a:ea typeface="楷体_GB2312" pitchFamily="1" charset="-122"/>
              </a:rPr>
              <a:t>反证法)</a:t>
            </a:r>
          </a:p>
          <a:p>
            <a:pPr marL="457200" indent="-457200" algn="just">
              <a:lnSpc>
                <a:spcPct val="11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若</a:t>
            </a:r>
            <a:r>
              <a:rPr lang="zh-CN" sz="2800" b="1">
                <a:solidFill>
                  <a:srgbClr val="0000FF"/>
                </a:solidFill>
                <a:latin typeface="楷体_GB2312" pitchFamily="1" charset="-122"/>
                <a:ea typeface="楷体_GB2312" pitchFamily="1" charset="-122"/>
              </a:rPr>
              <a:t>n|m不成立，</a:t>
            </a:r>
            <a:r>
              <a:rPr lang="en-US" sz="2800" b="1">
                <a:solidFill>
                  <a:srgbClr val="0000FF"/>
                </a:solidFill>
                <a:latin typeface="楷体_GB2312" pitchFamily="1" charset="-122"/>
                <a:ea typeface="楷体_GB2312" pitchFamily="1" charset="-122"/>
              </a:rPr>
              <a:t>则</a:t>
            </a:r>
            <a:r>
              <a:rPr lang="en-US"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q</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Z，</a:t>
            </a:r>
            <a:r>
              <a:rPr lang="en-US" sz="2800" b="1">
                <a:solidFill>
                  <a:srgbClr val="0000FF"/>
                </a:solidFill>
                <a:latin typeface="楷体_GB2312" pitchFamily="1" charset="-122"/>
                <a:ea typeface="楷体_GB2312" pitchFamily="1" charset="-122"/>
              </a:rPr>
              <a:t>使得</a:t>
            </a:r>
          </a:p>
          <a:p>
            <a:pPr marL="457200" indent="-457200" algn="ctr">
              <a:lnSpc>
                <a:spcPct val="11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m=nq+r(1</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r</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n-1)，</a:t>
            </a:r>
          </a:p>
          <a:p>
            <a:pPr marL="457200" indent="-457200">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en-US" sz="2800" b="1">
                <a:solidFill>
                  <a:srgbClr val="DDDDDD"/>
                </a:solidFill>
                <a:latin typeface="楷体_GB2312" pitchFamily="1" charset="-122"/>
                <a:ea typeface="楷体_GB2312" pitchFamily="1" charset="-122"/>
              </a:rPr>
              <a:t>由</a:t>
            </a:r>
            <a:r>
              <a:rPr lang="zh-CN" sz="2800" b="1">
                <a:solidFill>
                  <a:srgbClr val="DDDDDD"/>
                </a:solidFill>
                <a:latin typeface="楷体_GB2312" pitchFamily="1" charset="-122"/>
                <a:ea typeface="楷体_GB2312" pitchFamily="1" charset="-122"/>
              </a:rPr>
              <a:t>a</a:t>
            </a:r>
            <a:r>
              <a:rPr lang="en-US" sz="2800" b="1">
                <a:solidFill>
                  <a:srgbClr val="DDDDDD"/>
                </a:solidFill>
                <a:latin typeface="楷体_GB2312" pitchFamily="1" charset="-122"/>
                <a:ea typeface="楷体_GB2312" pitchFamily="1" charset="-122"/>
              </a:rPr>
              <a:t>的周期为</a:t>
            </a:r>
            <a:r>
              <a:rPr lang="zh-CN" sz="2800" b="1">
                <a:solidFill>
                  <a:srgbClr val="DDDDDD"/>
                </a:solidFill>
                <a:latin typeface="楷体_GB2312" pitchFamily="1" charset="-122"/>
                <a:ea typeface="楷体_GB2312" pitchFamily="1" charset="-122"/>
              </a:rPr>
              <a:t>n，且a</a:t>
            </a:r>
            <a:r>
              <a:rPr lang="zh-CN" sz="2800" b="1" baseline="30000">
                <a:solidFill>
                  <a:srgbClr val="DDDDDD"/>
                </a:solidFill>
                <a:latin typeface="楷体_GB2312" pitchFamily="1" charset="-122"/>
                <a:ea typeface="楷体_GB2312" pitchFamily="1" charset="-122"/>
              </a:rPr>
              <a:t>m</a:t>
            </a:r>
            <a:r>
              <a:rPr lang="zh-CN" sz="2800" b="1">
                <a:solidFill>
                  <a:srgbClr val="DDDDDD"/>
                </a:solidFill>
                <a:latin typeface="楷体_GB2312" pitchFamily="1" charset="-122"/>
                <a:ea typeface="楷体_GB2312" pitchFamily="1" charset="-122"/>
              </a:rPr>
              <a:t>=e，</a:t>
            </a:r>
            <a:r>
              <a:rPr lang="en-US" sz="2800" b="1">
                <a:solidFill>
                  <a:srgbClr val="DDDDDD"/>
                </a:solidFill>
                <a:latin typeface="楷体_GB2312" pitchFamily="1" charset="-122"/>
                <a:ea typeface="楷体_GB2312" pitchFamily="1" charset="-122"/>
              </a:rPr>
              <a:t>有：</a:t>
            </a:r>
          </a:p>
          <a:p>
            <a:pPr marL="457200" indent="-457200" algn="ctr">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m</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nq+r</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nq</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r</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a:t>
            </a:r>
            <a:r>
              <a:rPr lang="zh-CN" sz="2800" b="1">
                <a:solidFill>
                  <a:srgbClr val="DDDDDD"/>
                </a:solidFill>
                <a:latin typeface="楷体_GB2312" pitchFamily="1" charset="-122"/>
                <a:ea typeface="楷体_GB2312" pitchFamily="1" charset="-122"/>
              </a:rPr>
              <a:t>)</a:t>
            </a:r>
            <a:r>
              <a:rPr lang="zh-CN" sz="2800" b="1" baseline="30000">
                <a:solidFill>
                  <a:srgbClr val="DDDDDD"/>
                </a:solidFill>
                <a:latin typeface="楷体_GB2312" pitchFamily="1" charset="-122"/>
                <a:ea typeface="楷体_GB2312" pitchFamily="1" charset="-122"/>
              </a:rPr>
              <a:t>q</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r</a:t>
            </a:r>
            <a:r>
              <a:rPr lang="zh-CN" sz="2800" b="1">
                <a:solidFill>
                  <a:srgbClr val="DDDDDD"/>
                </a:solidFill>
                <a:latin typeface="楷体_GB2312" pitchFamily="1" charset="-122"/>
                <a:ea typeface="楷体_GB2312" pitchFamily="1" charset="-122"/>
              </a:rPr>
              <a:t>＝e</a:t>
            </a:r>
            <a:r>
              <a:rPr lang="zh-CN" sz="2800" b="1" baseline="30000">
                <a:solidFill>
                  <a:srgbClr val="DDDDDD"/>
                </a:solidFill>
                <a:latin typeface="楷体_GB2312" pitchFamily="1" charset="-122"/>
                <a:ea typeface="楷体_GB2312" pitchFamily="1" charset="-122"/>
              </a:rPr>
              <a:t>q</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r</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r</a:t>
            </a:r>
            <a:r>
              <a:rPr lang="zh-CN" sz="2800" b="1">
                <a:solidFill>
                  <a:srgbClr val="DDDDDD"/>
                </a:solidFill>
                <a:latin typeface="楷体_GB2312" pitchFamily="1" charset="-122"/>
                <a:ea typeface="楷体_GB2312" pitchFamily="1" charset="-122"/>
              </a:rPr>
              <a:t>＝e</a:t>
            </a:r>
          </a:p>
          <a:p>
            <a:pPr marL="457200" indent="-457200" algn="just">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由于1</a:t>
            </a:r>
            <a:r>
              <a:rPr lang="en-US"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楷体_GB2312" pitchFamily="1" charset="-122"/>
                <a:ea typeface="楷体_GB2312" pitchFamily="1" charset="-122"/>
              </a:rPr>
              <a:t>r</a:t>
            </a:r>
            <a:r>
              <a:rPr lang="zh-CN"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楷体_GB2312" pitchFamily="1" charset="-122"/>
                <a:ea typeface="楷体_GB2312" pitchFamily="1" charset="-122"/>
              </a:rPr>
              <a:t>n-1，</a:t>
            </a:r>
            <a:r>
              <a:rPr lang="en-US" sz="2800" b="1">
                <a:solidFill>
                  <a:srgbClr val="DDDDDD"/>
                </a:solidFill>
                <a:latin typeface="楷体_GB2312" pitchFamily="1" charset="-122"/>
                <a:ea typeface="楷体_GB2312" pitchFamily="1" charset="-122"/>
              </a:rPr>
              <a:t>这就与</a:t>
            </a:r>
            <a:r>
              <a:rPr lang="zh-CN" sz="2800" b="1">
                <a:solidFill>
                  <a:srgbClr val="DDDDDD"/>
                </a:solidFill>
                <a:latin typeface="楷体_GB2312" pitchFamily="1" charset="-122"/>
                <a:ea typeface="楷体_GB2312" pitchFamily="1" charset="-122"/>
              </a:rPr>
              <a:t>a的周期为n矛盾</a:t>
            </a:r>
            <a:r>
              <a:rPr lang="en-US" sz="2800" b="1">
                <a:solidFill>
                  <a:srgbClr val="DDDDDD"/>
                </a:solidFill>
                <a:latin typeface="楷体_GB2312" pitchFamily="1" charset="-122"/>
                <a:ea typeface="楷体_GB2312" pitchFamily="1" charset="-122"/>
              </a:rPr>
              <a:t>，</a:t>
            </a:r>
          </a:p>
          <a:p>
            <a:pPr marL="457200" indent="-457200" algn="just">
              <a:lnSpc>
                <a:spcPct val="110000"/>
              </a:lnSpc>
              <a:buClr>
                <a:srgbClr val="00FF00"/>
              </a:buClr>
              <a:buFont typeface="Wingdings" pitchFamily="2" charset="2"/>
              <a:buNone/>
            </a:pPr>
            <a:r>
              <a:rPr lang="zh-CN" sz="2800" b="1">
                <a:solidFill>
                  <a:srgbClr val="DDDDDD"/>
                </a:solidFill>
                <a:latin typeface="楷体_GB2312" pitchFamily="1" charset="-122"/>
                <a:ea typeface="楷体_GB2312" pitchFamily="1" charset="-122"/>
              </a:rPr>
              <a:t>　　</a:t>
            </a:r>
            <a:r>
              <a:rPr lang="en-US" sz="2800" b="1">
                <a:solidFill>
                  <a:srgbClr val="DDDDDD"/>
                </a:solidFill>
                <a:latin typeface="楷体_GB2312" pitchFamily="1" charset="-122"/>
                <a:ea typeface="楷体_GB2312" pitchFamily="1" charset="-122"/>
              </a:rPr>
              <a:t>所以有</a:t>
            </a:r>
            <a:r>
              <a:rPr lang="zh-CN" sz="2800" b="1">
                <a:solidFill>
                  <a:srgbClr val="DDDDDD"/>
                </a:solidFill>
                <a:latin typeface="楷体_GB2312" pitchFamily="1" charset="-122"/>
                <a:ea typeface="楷体_GB2312" pitchFamily="1" charset="-122"/>
              </a:rPr>
              <a:t> n|m。</a:t>
            </a:r>
          </a:p>
          <a:p>
            <a:pPr marL="457200" indent="-457200" algn="just">
              <a:lnSpc>
                <a:spcPct val="110000"/>
              </a:lnSpc>
              <a:buClr>
                <a:srgbClr val="00FF00"/>
              </a:buClr>
              <a:buFont typeface="Wingdings" pitchFamily="2" charset="2"/>
              <a:buNone/>
            </a:pPr>
            <a:r>
              <a:rPr lang="zh-CN" sz="2800" b="1">
                <a:solidFill>
                  <a:srgbClr val="DDDDDD"/>
                </a:solidFill>
                <a:latin typeface="楷体_GB2312" pitchFamily="1" charset="-122"/>
                <a:ea typeface="楷体_GB2312" pitchFamily="1" charset="-122"/>
              </a:rPr>
              <a:t>     </a:t>
            </a:r>
            <a:r>
              <a:rPr lang="zh-CN" sz="2800" b="1">
                <a:solidFill>
                  <a:srgbClr val="DDDDDD"/>
                </a:solidFill>
                <a:latin typeface="Times New Roman"/>
                <a:ea typeface="楷体_GB2312" pitchFamily="1" charset="-122"/>
              </a:rPr>
              <a:t>“</a:t>
            </a:r>
            <a:r>
              <a:rPr lang="zh-CN"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Lucida Sans Unicode"/>
                <a:ea typeface="楷体_GB2312" pitchFamily="1" charset="-122"/>
              </a:rPr>
              <a:t>”</a:t>
            </a:r>
            <a:r>
              <a:rPr lang="zh-CN" sz="2800" b="1">
                <a:solidFill>
                  <a:srgbClr val="DDDDDD"/>
                </a:solidFill>
                <a:latin typeface="楷体_GB2312" pitchFamily="1" charset="-122"/>
                <a:ea typeface="楷体_GB2312" pitchFamily="1" charset="-122"/>
              </a:rPr>
              <a:t> </a:t>
            </a:r>
            <a:r>
              <a:rPr lang="en-US" sz="2800" b="1">
                <a:solidFill>
                  <a:srgbClr val="DDDDDD"/>
                </a:solidFill>
                <a:latin typeface="楷体_GB2312" pitchFamily="1" charset="-122"/>
                <a:ea typeface="楷体_GB2312" pitchFamily="1" charset="-122"/>
              </a:rPr>
              <a:t>设</a:t>
            </a:r>
            <a:r>
              <a:rPr lang="zh-CN" sz="2800" b="1">
                <a:solidFill>
                  <a:srgbClr val="DDDDDD"/>
                </a:solidFill>
                <a:latin typeface="楷体_GB2312" pitchFamily="1" charset="-122"/>
                <a:ea typeface="楷体_GB2312" pitchFamily="1" charset="-122"/>
              </a:rPr>
              <a:t> n|m。</a:t>
            </a:r>
          </a:p>
          <a:p>
            <a:pPr marL="457200" indent="-457200" algn="just">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则</a:t>
            </a:r>
            <a:r>
              <a:rPr lang="en-US"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楷体_GB2312" pitchFamily="1" charset="-122"/>
                <a:ea typeface="楷体_GB2312" pitchFamily="1" charset="-122"/>
              </a:rPr>
              <a:t>k</a:t>
            </a:r>
            <a:r>
              <a:rPr lang="zh-CN"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楷体_GB2312" pitchFamily="1" charset="-122"/>
                <a:ea typeface="楷体_GB2312" pitchFamily="1" charset="-122"/>
              </a:rPr>
              <a:t>Z，</a:t>
            </a:r>
            <a:r>
              <a:rPr lang="en-US" sz="2800" b="1">
                <a:solidFill>
                  <a:srgbClr val="DDDDDD"/>
                </a:solidFill>
                <a:latin typeface="楷体_GB2312" pitchFamily="1" charset="-122"/>
                <a:ea typeface="楷体_GB2312" pitchFamily="1" charset="-122"/>
              </a:rPr>
              <a:t>使得</a:t>
            </a:r>
            <a:r>
              <a:rPr lang="zh-CN" sz="2800" b="1">
                <a:solidFill>
                  <a:srgbClr val="DDDDDD"/>
                </a:solidFill>
                <a:latin typeface="楷体_GB2312" pitchFamily="1" charset="-122"/>
                <a:ea typeface="楷体_GB2312" pitchFamily="1" charset="-122"/>
              </a:rPr>
              <a:t>m=nk，</a:t>
            </a:r>
            <a:r>
              <a:rPr lang="en-US" sz="2800" b="1">
                <a:solidFill>
                  <a:srgbClr val="DDDDDD"/>
                </a:solidFill>
                <a:latin typeface="楷体_GB2312" pitchFamily="1" charset="-122"/>
                <a:ea typeface="楷体_GB2312" pitchFamily="1" charset="-122"/>
              </a:rPr>
              <a:t>于是有：</a:t>
            </a:r>
          </a:p>
          <a:p>
            <a:pPr marL="457200" indent="-457200" algn="ctr">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m</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nk</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a:t>
            </a:r>
            <a:r>
              <a:rPr lang="zh-CN" sz="2800" b="1">
                <a:solidFill>
                  <a:srgbClr val="DDDDDD"/>
                </a:solidFill>
                <a:latin typeface="楷体_GB2312" pitchFamily="1" charset="-122"/>
                <a:ea typeface="楷体_GB2312" pitchFamily="1" charset="-122"/>
              </a:rPr>
              <a:t>)</a:t>
            </a:r>
            <a:r>
              <a:rPr lang="zh-CN" sz="2800" b="1" baseline="30000">
                <a:solidFill>
                  <a:srgbClr val="DDDDDD"/>
                </a:solidFill>
                <a:latin typeface="楷体_GB2312" pitchFamily="1" charset="-122"/>
                <a:ea typeface="楷体_GB2312" pitchFamily="1" charset="-122"/>
              </a:rPr>
              <a:t>k</a:t>
            </a:r>
            <a:r>
              <a:rPr lang="zh-CN" sz="2800" b="1">
                <a:solidFill>
                  <a:srgbClr val="DDDDDD"/>
                </a:solidFill>
                <a:latin typeface="楷体_GB2312" pitchFamily="1" charset="-122"/>
                <a:ea typeface="楷体_GB2312" pitchFamily="1" charset="-122"/>
              </a:rPr>
              <a:t>＝e</a:t>
            </a:r>
            <a:r>
              <a:rPr lang="zh-CN" sz="2800" b="1" baseline="30000">
                <a:solidFill>
                  <a:srgbClr val="DDDDDD"/>
                </a:solidFill>
                <a:latin typeface="楷体_GB2312" pitchFamily="1" charset="-122"/>
                <a:ea typeface="楷体_GB2312" pitchFamily="1" charset="-122"/>
              </a:rPr>
              <a:t>k</a:t>
            </a:r>
            <a:r>
              <a:rPr lang="zh-CN" sz="2800" b="1">
                <a:solidFill>
                  <a:srgbClr val="DDDDDD"/>
                </a:solidFill>
                <a:latin typeface="楷体_GB2312" pitchFamily="1" charset="-122"/>
                <a:ea typeface="楷体_GB2312" pitchFamily="1" charset="-122"/>
              </a:rPr>
              <a:t>＝e</a:t>
            </a:r>
            <a:endParaRPr lang="en-US" sz="2800" b="1">
              <a:solidFill>
                <a:srgbClr val="DDDDDD"/>
              </a:solidFill>
              <a:latin typeface="楷体_GB2312" pitchFamily="1" charset="-122"/>
              <a:ea typeface="楷体_GB2312" pitchFamily="1" charset="-122"/>
            </a:endParaRPr>
          </a:p>
          <a:p>
            <a:pPr marL="457200" indent="-457200" algn="just">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所以有</a:t>
            </a:r>
            <a:r>
              <a:rPr lang="zh-CN" sz="2800" b="1">
                <a:solidFill>
                  <a:srgbClr val="DDDDDD"/>
                </a:solidFill>
                <a:latin typeface="楷体_GB2312" pitchFamily="1" charset="-122"/>
                <a:ea typeface="楷体_GB2312" pitchFamily="1" charset="-122"/>
              </a:rPr>
              <a:t> a</a:t>
            </a:r>
            <a:r>
              <a:rPr lang="zh-CN" sz="2800" b="1" baseline="30000">
                <a:solidFill>
                  <a:srgbClr val="DDDDDD"/>
                </a:solidFill>
                <a:latin typeface="楷体_GB2312" pitchFamily="1" charset="-122"/>
                <a:ea typeface="楷体_GB2312" pitchFamily="1" charset="-122"/>
              </a:rPr>
              <a:t>m</a:t>
            </a:r>
            <a:r>
              <a:rPr lang="zh-CN" sz="2800" b="1">
                <a:solidFill>
                  <a:srgbClr val="DDDDDD"/>
                </a:solidFill>
                <a:latin typeface="楷体_GB2312" pitchFamily="1" charset="-122"/>
                <a:ea typeface="楷体_GB2312" pitchFamily="1" charset="-122"/>
              </a:rPr>
              <a:t>=e。证毕。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46A1F7C-514C-4975-809C-AB37D108C0E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69A7105A-B6EB-408D-B4CC-2DEF70DAD6CF}" type="slidenum">
              <a:rPr lang="zh-CN" altLang="zh-CN"/>
              <a:pPr/>
              <a:t>13</a:t>
            </a:fld>
            <a:r>
              <a:rPr lang="zh-CN" altLang="zh-CN"/>
              <a:t>/226</a:t>
            </a:r>
          </a:p>
        </p:txBody>
      </p:sp>
      <p:sp>
        <p:nvSpPr>
          <p:cNvPr id="15362" name="Rectangle 2"/>
          <p:cNvSpPr>
            <a:spLocks noGrp="1" noChangeArrowheads="1"/>
          </p:cNvSpPr>
          <p:nvPr>
            <p:ph type="title"/>
          </p:nvPr>
        </p:nvSpPr>
        <p:spPr/>
        <p:txBody>
          <a:bodyPr/>
          <a:lstStyle/>
          <a:p>
            <a:r>
              <a:rPr lang="zh-CN"/>
              <a:t>幂</a:t>
            </a:r>
          </a:p>
        </p:txBody>
      </p:sp>
      <p:sp>
        <p:nvSpPr>
          <p:cNvPr id="15363" name="Rectangle 3"/>
          <p:cNvSpPr>
            <a:spLocks noChangeArrowheads="1"/>
          </p:cNvSpPr>
          <p:nvPr/>
        </p:nvSpPr>
        <p:spPr bwMode="auto">
          <a:xfrm>
            <a:off x="1258888" y="1052513"/>
            <a:ext cx="746760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5000"/>
              </a:lnSpc>
              <a:buClr>
                <a:srgbClr val="00FF00"/>
              </a:buClr>
              <a:buFont typeface="Wingdings" pitchFamily="2" charset="2"/>
              <a:buNone/>
            </a:pPr>
            <a:r>
              <a:rPr lang="zh-CN" altLang="zh-CN" sz="2800" b="1" dirty="0">
                <a:latin typeface="楷体_GB2312" pitchFamily="1" charset="-122"/>
                <a:ea typeface="楷体_GB2312" pitchFamily="1" charset="-122"/>
              </a:rPr>
              <a:t>      </a:t>
            </a:r>
            <a:r>
              <a:rPr lang="zh-CN" sz="2800" b="1" dirty="0">
                <a:solidFill>
                  <a:srgbClr val="0000FF"/>
                </a:solidFill>
                <a:latin typeface="楷体_GB2312" pitchFamily="1" charset="-122"/>
                <a:ea typeface="楷体_GB2312" pitchFamily="1" charset="-122"/>
              </a:rPr>
              <a:t>设</a:t>
            </a:r>
            <a:r>
              <a:rPr lang="zh-CN" altLang="zh-CN" sz="2800" b="1" dirty="0">
                <a:solidFill>
                  <a:srgbClr val="0000FF"/>
                </a:solidFill>
                <a:latin typeface="楷体_GB2312" pitchFamily="1" charset="-122"/>
                <a:ea typeface="楷体_GB2312" pitchFamily="1" charset="-122"/>
              </a:rPr>
              <a:t>&lt;S, *&gt;</a:t>
            </a:r>
            <a:r>
              <a:rPr lang="zh-CN" sz="2800" b="1" dirty="0">
                <a:solidFill>
                  <a:srgbClr val="0000FF"/>
                </a:solidFill>
                <a:latin typeface="楷体_GB2312" pitchFamily="1" charset="-122"/>
                <a:ea typeface="楷体_GB2312" pitchFamily="1" charset="-122"/>
              </a:rPr>
              <a:t>是一个半群</a:t>
            </a:r>
            <a:r>
              <a:rPr lang="zh-CN" altLang="zh-CN" sz="2800" b="1" dirty="0">
                <a:solidFill>
                  <a:srgbClr val="0000FF"/>
                </a:solidFill>
                <a:latin typeface="楷体_GB2312" pitchFamily="1" charset="-122"/>
                <a:ea typeface="楷体_GB2312" pitchFamily="1" charset="-122"/>
              </a:rPr>
              <a:t>,</a:t>
            </a:r>
            <a:r>
              <a:rPr lang="zh-CN" sz="2800" b="1" dirty="0">
                <a:solidFill>
                  <a:srgbClr val="0000FF"/>
                </a:solidFill>
                <a:latin typeface="楷体_GB2312" pitchFamily="1" charset="-122"/>
                <a:ea typeface="楷体_GB2312" pitchFamily="1" charset="-122"/>
              </a:rPr>
              <a:t>由于*满足结合律，可定义幂运算，即对</a:t>
            </a:r>
            <a:r>
              <a:rPr lang="zh-CN" sz="2800" b="1" dirty="0">
                <a:solidFill>
                  <a:srgbClr val="0000FF"/>
                </a:solidFill>
                <a:latin typeface="楷体_GB2312" pitchFamily="1" charset="-122"/>
                <a:ea typeface="楷体_GB2312" pitchFamily="1" charset="-122"/>
                <a:sym typeface="Symbol" pitchFamily="18" charset="2"/>
              </a:rPr>
              <a:t></a:t>
            </a:r>
            <a:r>
              <a:rPr lang="zh-CN" altLang="zh-CN" sz="2800" b="1" dirty="0">
                <a:solidFill>
                  <a:srgbClr val="0000FF"/>
                </a:solidFill>
                <a:latin typeface="楷体_GB2312" pitchFamily="1" charset="-122"/>
                <a:ea typeface="楷体_GB2312" pitchFamily="1" charset="-122"/>
              </a:rPr>
              <a:t>x</a:t>
            </a:r>
            <a:r>
              <a:rPr lang="zh-CN" altLang="zh-CN" sz="2800" b="1" dirty="0">
                <a:solidFill>
                  <a:srgbClr val="0000FF"/>
                </a:solidFill>
                <a:latin typeface="楷体_GB2312" pitchFamily="1" charset="-122"/>
                <a:ea typeface="楷体_GB2312" pitchFamily="1" charset="-122"/>
                <a:sym typeface="Symbol" pitchFamily="18" charset="2"/>
              </a:rPr>
              <a:t></a:t>
            </a:r>
            <a:r>
              <a:rPr lang="zh-CN" altLang="zh-CN" sz="2800" b="1" dirty="0">
                <a:solidFill>
                  <a:srgbClr val="0000FF"/>
                </a:solidFill>
                <a:latin typeface="楷体_GB2312" pitchFamily="1" charset="-122"/>
                <a:ea typeface="楷体_GB2312" pitchFamily="1" charset="-122"/>
              </a:rPr>
              <a:t>S</a:t>
            </a:r>
            <a:r>
              <a:rPr lang="zh-CN" sz="2800" b="1" dirty="0">
                <a:solidFill>
                  <a:srgbClr val="0000FF"/>
                </a:solidFill>
                <a:latin typeface="楷体_GB2312" pitchFamily="1" charset="-122"/>
                <a:ea typeface="楷体_GB2312" pitchFamily="1" charset="-122"/>
              </a:rPr>
              <a:t>，可定义：</a:t>
            </a:r>
          </a:p>
          <a:p>
            <a:pPr marL="342900" indent="-342900" algn="just">
              <a:lnSpc>
                <a:spcPct val="115000"/>
              </a:lnSpc>
              <a:buClr>
                <a:srgbClr val="00FF00"/>
              </a:buClr>
              <a:buFont typeface="Wingdings" pitchFamily="2" charset="2"/>
              <a:buNone/>
            </a:pPr>
            <a:r>
              <a:rPr lang="zh-CN" sz="2800" b="1" dirty="0">
                <a:latin typeface="楷体_GB2312" pitchFamily="1" charset="-122"/>
                <a:ea typeface="楷体_GB2312" pitchFamily="1" charset="-122"/>
              </a:rPr>
              <a:t>		</a:t>
            </a:r>
            <a:r>
              <a:rPr lang="zh-CN" altLang="zh-CN" sz="2800" b="1" dirty="0">
                <a:solidFill>
                  <a:srgbClr val="FF0000"/>
                </a:solidFill>
                <a:latin typeface="楷体_GB2312" pitchFamily="1" charset="-122"/>
                <a:ea typeface="楷体_GB2312" pitchFamily="1" charset="-122"/>
              </a:rPr>
              <a:t>x</a:t>
            </a:r>
            <a:r>
              <a:rPr lang="zh-CN" altLang="zh-CN" sz="2800" b="1" baseline="30000" dirty="0">
                <a:solidFill>
                  <a:srgbClr val="FF0000"/>
                </a:solidFill>
                <a:latin typeface="Lucida Sans Unicode"/>
                <a:ea typeface="楷体_GB2312" pitchFamily="1" charset="-122"/>
              </a:rPr>
              <a:t>¹</a:t>
            </a:r>
            <a:r>
              <a:rPr lang="zh-CN" altLang="zh-CN" sz="2800" b="1" dirty="0">
                <a:solidFill>
                  <a:srgbClr val="FF0000"/>
                </a:solidFill>
                <a:latin typeface="楷体_GB2312" pitchFamily="1" charset="-122"/>
                <a:ea typeface="楷体_GB2312" pitchFamily="1" charset="-122"/>
              </a:rPr>
              <a:t>=x</a:t>
            </a:r>
            <a:r>
              <a:rPr lang="zh-CN" sz="2800" b="1" dirty="0">
                <a:solidFill>
                  <a:srgbClr val="0000FF"/>
                </a:solidFill>
                <a:latin typeface="楷体_GB2312" pitchFamily="1" charset="-122"/>
                <a:ea typeface="楷体_GB2312" pitchFamily="1" charset="-122"/>
              </a:rPr>
              <a:t>，</a:t>
            </a:r>
          </a:p>
          <a:p>
            <a:pPr marL="342900" indent="-342900" algn="just">
              <a:lnSpc>
                <a:spcPct val="115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a:t>
            </a:r>
            <a:r>
              <a:rPr lang="zh-CN" altLang="zh-CN" sz="2800" b="1" dirty="0">
                <a:solidFill>
                  <a:srgbClr val="0000FF"/>
                </a:solidFill>
                <a:latin typeface="楷体_GB2312" pitchFamily="1" charset="-122"/>
                <a:ea typeface="楷体_GB2312" pitchFamily="1" charset="-122"/>
              </a:rPr>
              <a:t>x</a:t>
            </a:r>
            <a:r>
              <a:rPr lang="zh-CN" altLang="zh-CN" sz="2800" b="1" baseline="30000" dirty="0">
                <a:solidFill>
                  <a:srgbClr val="0000FF"/>
                </a:solidFill>
                <a:latin typeface="Lucida Sans Unicode"/>
                <a:ea typeface="楷体_GB2312" pitchFamily="1" charset="-122"/>
              </a:rPr>
              <a:t>²</a:t>
            </a:r>
            <a:r>
              <a:rPr lang="zh-CN" altLang="zh-CN" sz="2800" b="1" dirty="0">
                <a:solidFill>
                  <a:srgbClr val="0000FF"/>
                </a:solidFill>
                <a:latin typeface="楷体_GB2312" pitchFamily="1" charset="-122"/>
                <a:ea typeface="楷体_GB2312" pitchFamily="1" charset="-122"/>
              </a:rPr>
              <a:t>=x*x</a:t>
            </a:r>
            <a:r>
              <a:rPr lang="zh-CN" sz="2800" b="1" dirty="0">
                <a:solidFill>
                  <a:srgbClr val="0000FF"/>
                </a:solidFill>
                <a:latin typeface="楷体_GB2312" pitchFamily="1" charset="-122"/>
                <a:ea typeface="楷体_GB2312" pitchFamily="1" charset="-122"/>
              </a:rPr>
              <a:t>，</a:t>
            </a:r>
          </a:p>
          <a:p>
            <a:pPr marL="342900" indent="-342900" algn="just">
              <a:lnSpc>
                <a:spcPct val="115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a:t>
            </a:r>
            <a:r>
              <a:rPr lang="zh-CN" altLang="zh-CN" sz="2800" b="1" dirty="0">
                <a:solidFill>
                  <a:srgbClr val="0000FF"/>
                </a:solidFill>
                <a:latin typeface="楷体_GB2312" pitchFamily="1" charset="-122"/>
                <a:ea typeface="楷体_GB2312" pitchFamily="1" charset="-122"/>
              </a:rPr>
              <a:t>x</a:t>
            </a:r>
            <a:r>
              <a:rPr lang="zh-CN" altLang="zh-CN" sz="2800" b="1" baseline="30000" dirty="0">
                <a:solidFill>
                  <a:srgbClr val="0000FF"/>
                </a:solidFill>
                <a:latin typeface="Lucida Sans Unicode"/>
                <a:ea typeface="楷体_GB2312" pitchFamily="1" charset="-122"/>
              </a:rPr>
              <a:t>³</a:t>
            </a:r>
            <a:r>
              <a:rPr lang="zh-CN" altLang="zh-CN" sz="2800" b="1" dirty="0">
                <a:solidFill>
                  <a:srgbClr val="0000FF"/>
                </a:solidFill>
                <a:latin typeface="楷体_GB2312" pitchFamily="1" charset="-122"/>
                <a:ea typeface="楷体_GB2312" pitchFamily="1" charset="-122"/>
              </a:rPr>
              <a:t>=x*x</a:t>
            </a:r>
            <a:r>
              <a:rPr lang="zh-CN" altLang="zh-CN" sz="2800" b="1" baseline="30000" dirty="0">
                <a:solidFill>
                  <a:srgbClr val="0000FF"/>
                </a:solidFill>
                <a:latin typeface="Lucida Sans Unicode"/>
                <a:ea typeface="楷体_GB2312" pitchFamily="1" charset="-122"/>
              </a:rPr>
              <a:t>²</a:t>
            </a:r>
            <a:r>
              <a:rPr lang="zh-CN" altLang="zh-CN" sz="2800" b="1" dirty="0">
                <a:solidFill>
                  <a:srgbClr val="0000FF"/>
                </a:solidFill>
                <a:latin typeface="楷体_GB2312" pitchFamily="1" charset="-122"/>
                <a:ea typeface="楷体_GB2312" pitchFamily="1" charset="-122"/>
              </a:rPr>
              <a:t>=x</a:t>
            </a:r>
            <a:r>
              <a:rPr lang="zh-CN" altLang="zh-CN" sz="2800" b="1" baseline="30000" dirty="0">
                <a:solidFill>
                  <a:srgbClr val="0000FF"/>
                </a:solidFill>
                <a:latin typeface="Lucida Sans Unicode"/>
                <a:ea typeface="楷体_GB2312" pitchFamily="1" charset="-122"/>
              </a:rPr>
              <a:t>²</a:t>
            </a:r>
            <a:r>
              <a:rPr lang="zh-CN" altLang="zh-CN" sz="2800" b="1" dirty="0">
                <a:solidFill>
                  <a:srgbClr val="0000FF"/>
                </a:solidFill>
                <a:latin typeface="楷体_GB2312" pitchFamily="1" charset="-122"/>
                <a:ea typeface="楷体_GB2312" pitchFamily="1" charset="-122"/>
              </a:rPr>
              <a:t>*x=x*x*x</a:t>
            </a:r>
            <a:r>
              <a:rPr lang="zh-CN" sz="2800" b="1" dirty="0">
                <a:solidFill>
                  <a:srgbClr val="0000FF"/>
                </a:solidFill>
                <a:latin typeface="楷体_GB2312" pitchFamily="1" charset="-122"/>
                <a:ea typeface="楷体_GB2312" pitchFamily="1" charset="-122"/>
              </a:rPr>
              <a:t>，</a:t>
            </a:r>
          </a:p>
          <a:p>
            <a:pPr marL="342900" indent="-342900" algn="just">
              <a:lnSpc>
                <a:spcPct val="115000"/>
              </a:lnSpc>
              <a:buClr>
                <a:srgbClr val="00FF00"/>
              </a:buClr>
              <a:buFont typeface="Wingdings" pitchFamily="2" charset="2"/>
              <a:buNone/>
            </a:pPr>
            <a:r>
              <a:rPr lang="zh-CN" sz="2800" b="1" dirty="0">
                <a:latin typeface="楷体_GB2312" pitchFamily="1" charset="-122"/>
                <a:ea typeface="楷体_GB2312" pitchFamily="1" charset="-122"/>
              </a:rPr>
              <a:t>			</a:t>
            </a:r>
            <a:r>
              <a:rPr lang="zh-CN" altLang="zh-CN" sz="2800" b="1" dirty="0">
                <a:solidFill>
                  <a:srgbClr val="0000FF"/>
                </a:solidFill>
                <a:latin typeface="Lucida Sans Unicode"/>
                <a:ea typeface="楷体_GB2312" pitchFamily="1" charset="-122"/>
              </a:rPr>
              <a:t>……</a:t>
            </a:r>
            <a:endParaRPr lang="zh-CN" altLang="zh-CN" sz="2800" b="1" dirty="0">
              <a:solidFill>
                <a:srgbClr val="0000FF"/>
              </a:solidFill>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zh-CN" altLang="zh-CN" sz="2800" b="1" dirty="0">
                <a:latin typeface="楷体_GB2312" pitchFamily="1" charset="-122"/>
                <a:ea typeface="楷体_GB2312" pitchFamily="1" charset="-122"/>
              </a:rPr>
              <a:t>		</a:t>
            </a:r>
            <a:r>
              <a:rPr lang="zh-CN" altLang="zh-CN" sz="2800" b="1" dirty="0">
                <a:solidFill>
                  <a:srgbClr val="FF0000"/>
                </a:solidFill>
                <a:latin typeface="楷体_GB2312" pitchFamily="1" charset="-122"/>
                <a:ea typeface="楷体_GB2312" pitchFamily="1" charset="-122"/>
              </a:rPr>
              <a:t>x</a:t>
            </a:r>
            <a:r>
              <a:rPr lang="zh-CN" altLang="zh-CN" sz="2800" b="1" baseline="30000" dirty="0">
                <a:solidFill>
                  <a:srgbClr val="FF0000"/>
                </a:solidFill>
                <a:latin typeface="楷体_GB2312" pitchFamily="1" charset="-122"/>
                <a:ea typeface="楷体_GB2312" pitchFamily="1" charset="-122"/>
              </a:rPr>
              <a:t>n</a:t>
            </a:r>
            <a:r>
              <a:rPr lang="zh-CN" altLang="zh-CN" sz="2800" b="1" dirty="0">
                <a:solidFill>
                  <a:srgbClr val="FF0000"/>
                </a:solidFill>
                <a:latin typeface="楷体_GB2312" pitchFamily="1" charset="-122"/>
                <a:ea typeface="楷体_GB2312" pitchFamily="1" charset="-122"/>
              </a:rPr>
              <a:t>=x</a:t>
            </a:r>
            <a:r>
              <a:rPr lang="zh-CN" altLang="zh-CN" sz="2800" b="1" baseline="30000" dirty="0">
                <a:solidFill>
                  <a:srgbClr val="FF0000"/>
                </a:solidFill>
                <a:latin typeface="楷体_GB2312" pitchFamily="1" charset="-122"/>
                <a:ea typeface="楷体_GB2312" pitchFamily="1" charset="-122"/>
              </a:rPr>
              <a:t>n-1</a:t>
            </a:r>
            <a:r>
              <a:rPr lang="zh-CN" altLang="zh-CN" sz="2800" b="1" dirty="0">
                <a:solidFill>
                  <a:srgbClr val="FF0000"/>
                </a:solidFill>
                <a:latin typeface="楷体_GB2312" pitchFamily="1" charset="-122"/>
                <a:ea typeface="楷体_GB2312" pitchFamily="1" charset="-122"/>
              </a:rPr>
              <a:t>*x=x*x</a:t>
            </a:r>
            <a:r>
              <a:rPr lang="zh-CN" altLang="zh-CN" sz="2800" b="1" baseline="30000" dirty="0">
                <a:solidFill>
                  <a:srgbClr val="FF0000"/>
                </a:solidFill>
                <a:latin typeface="楷体_GB2312" pitchFamily="1" charset="-122"/>
                <a:ea typeface="楷体_GB2312" pitchFamily="1" charset="-122"/>
              </a:rPr>
              <a:t>n-1</a:t>
            </a:r>
            <a:r>
              <a:rPr lang="zh-CN" altLang="zh-CN" sz="2800" b="1" dirty="0">
                <a:solidFill>
                  <a:srgbClr val="0000FF"/>
                </a:solidFill>
                <a:latin typeface="楷体_GB2312" pitchFamily="1" charset="-122"/>
                <a:ea typeface="楷体_GB2312" pitchFamily="1" charset="-122"/>
              </a:rPr>
              <a:t>=x*x*x*</a:t>
            </a:r>
            <a:r>
              <a:rPr lang="zh-CN" altLang="zh-CN" sz="2800" b="1" dirty="0">
                <a:solidFill>
                  <a:srgbClr val="0000FF"/>
                </a:solidFill>
                <a:latin typeface="Lucida Sans Unicode"/>
                <a:ea typeface="楷体_GB2312" pitchFamily="1" charset="-122"/>
              </a:rPr>
              <a:t>…</a:t>
            </a:r>
            <a:r>
              <a:rPr lang="zh-CN" altLang="zh-CN" sz="2800" b="1" dirty="0">
                <a:solidFill>
                  <a:srgbClr val="0000FF"/>
                </a:solidFill>
                <a:latin typeface="楷体_GB2312" pitchFamily="1" charset="-122"/>
                <a:ea typeface="楷体_GB2312" pitchFamily="1" charset="-122"/>
              </a:rPr>
              <a:t>*x</a:t>
            </a:r>
            <a:r>
              <a:rPr lang="zh-CN" sz="2800" b="1" dirty="0">
                <a:solidFill>
                  <a:srgbClr val="0000FF"/>
                </a:solidFill>
                <a:latin typeface="楷体_GB2312" pitchFamily="1" charset="-122"/>
                <a:ea typeface="楷体_GB2312" pitchFamily="1" charset="-122"/>
              </a:rPr>
              <a:t>。</a:t>
            </a:r>
          </a:p>
          <a:p>
            <a:pPr marL="342900" indent="-342900" algn="just">
              <a:lnSpc>
                <a:spcPct val="115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a:t>
            </a:r>
            <a:r>
              <a:rPr lang="zh-CN" altLang="zh-CN" sz="2800" b="1" dirty="0">
                <a:solidFill>
                  <a:srgbClr val="0000FF"/>
                </a:solidFill>
                <a:latin typeface="Lucida Sans Unicode"/>
                <a:ea typeface="楷体_GB2312" pitchFamily="1" charset="-122"/>
              </a:rPr>
              <a:t>…… </a:t>
            </a:r>
            <a:endParaRPr lang="zh-CN" altLang="zh-CN" sz="2800" b="1" dirty="0">
              <a:solidFill>
                <a:srgbClr val="0000FF"/>
              </a:solidFill>
              <a:latin typeface="楷体_GB2312" pitchFamily="1" charset="-122"/>
              <a:ea typeface="楷体_GB2312" pitchFamily="1" charset="-122"/>
            </a:endParaRPr>
          </a:p>
          <a:p>
            <a:pPr marL="342900" indent="-342900" algn="just">
              <a:lnSpc>
                <a:spcPct val="115000"/>
              </a:lnSpc>
              <a:buClr>
                <a:srgbClr val="00FF00"/>
              </a:buClr>
              <a:buFont typeface="Wingdings" pitchFamily="2" charset="2"/>
              <a:buNone/>
            </a:pPr>
            <a:r>
              <a:rPr lang="zh-CN" sz="2800" b="1" dirty="0">
                <a:solidFill>
                  <a:srgbClr val="FF00FF"/>
                </a:solidFill>
                <a:latin typeface="楷体_GB2312" pitchFamily="1" charset="-122"/>
                <a:ea typeface="楷体_GB2312" pitchFamily="1" charset="-122"/>
              </a:rPr>
              <a:t>如果</a:t>
            </a:r>
            <a:r>
              <a:rPr lang="zh-CN" altLang="zh-CN" sz="2800" b="1" dirty="0">
                <a:solidFill>
                  <a:srgbClr val="FF00FF"/>
                </a:solidFill>
                <a:latin typeface="楷体_GB2312" pitchFamily="1" charset="-122"/>
                <a:ea typeface="楷体_GB2312" pitchFamily="1" charset="-122"/>
              </a:rPr>
              <a:t>&lt;S, *&gt;</a:t>
            </a:r>
            <a:r>
              <a:rPr lang="zh-CN" sz="2800" b="1" dirty="0">
                <a:solidFill>
                  <a:srgbClr val="FF00FF"/>
                </a:solidFill>
                <a:latin typeface="楷体_GB2312" pitchFamily="1" charset="-122"/>
                <a:ea typeface="楷体_GB2312" pitchFamily="1" charset="-122"/>
              </a:rPr>
              <a:t>有单位元</a:t>
            </a:r>
            <a:r>
              <a:rPr lang="zh-CN" altLang="zh-CN" sz="2800" b="1" dirty="0">
                <a:solidFill>
                  <a:srgbClr val="FF00FF"/>
                </a:solidFill>
                <a:latin typeface="楷体_GB2312" pitchFamily="1" charset="-122"/>
                <a:ea typeface="楷体_GB2312" pitchFamily="1" charset="-122"/>
              </a:rPr>
              <a:t>e</a:t>
            </a:r>
            <a:r>
              <a:rPr lang="zh-CN" sz="2800" b="1" dirty="0">
                <a:solidFill>
                  <a:srgbClr val="0000FF"/>
                </a:solidFill>
                <a:latin typeface="楷体_GB2312" pitchFamily="1" charset="-122"/>
                <a:ea typeface="楷体_GB2312" pitchFamily="1" charset="-122"/>
              </a:rPr>
              <a:t>，可以定义：</a:t>
            </a:r>
            <a:r>
              <a:rPr lang="zh-CN" altLang="zh-CN" sz="2800" b="1" dirty="0">
                <a:solidFill>
                  <a:srgbClr val="FF00FF"/>
                </a:solidFill>
                <a:latin typeface="楷体_GB2312" pitchFamily="1" charset="-122"/>
                <a:ea typeface="楷体_GB2312" pitchFamily="1" charset="-122"/>
              </a:rPr>
              <a:t>x</a:t>
            </a:r>
            <a:r>
              <a:rPr lang="zh-CN" altLang="zh-CN" sz="2800" b="1" baseline="30000" dirty="0">
                <a:solidFill>
                  <a:srgbClr val="FF00FF"/>
                </a:solidFill>
                <a:latin typeface="楷体_GB2312" pitchFamily="1" charset="-122"/>
                <a:ea typeface="楷体_GB2312" pitchFamily="1" charset="-122"/>
              </a:rPr>
              <a:t>0</a:t>
            </a:r>
            <a:r>
              <a:rPr lang="zh-CN" altLang="zh-CN" sz="2800" b="1" dirty="0">
                <a:solidFill>
                  <a:srgbClr val="FF00FF"/>
                </a:solidFill>
                <a:latin typeface="楷体_GB2312" pitchFamily="1" charset="-122"/>
                <a:ea typeface="楷体_GB2312" pitchFamily="1" charset="-122"/>
              </a:rPr>
              <a:t>=e</a:t>
            </a:r>
          </a:p>
          <a:p>
            <a:pPr marL="342900" indent="-342900" algn="just">
              <a:lnSpc>
                <a:spcPct val="115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幂运算有如下的公式：（见下页）</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BAEA60-7246-4230-BFF3-40730B5DD1A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2BF6796-20D0-4023-88E3-A8E96E335AE0}" type="slidenum">
              <a:rPr lang="zh-CN" altLang="zh-CN"/>
              <a:pPr/>
              <a:t>130</a:t>
            </a:fld>
            <a:r>
              <a:rPr lang="zh-CN" altLang="zh-CN"/>
              <a:t>/226</a:t>
            </a:r>
          </a:p>
        </p:txBody>
      </p:sp>
      <p:sp>
        <p:nvSpPr>
          <p:cNvPr id="135170" name="Rectangle 2"/>
          <p:cNvSpPr>
            <a:spLocks noGrp="1" noChangeArrowheads="1"/>
          </p:cNvSpPr>
          <p:nvPr>
            <p:ph type="title"/>
          </p:nvPr>
        </p:nvSpPr>
        <p:spPr/>
        <p:txBody>
          <a:bodyPr/>
          <a:lstStyle/>
          <a:p>
            <a:endParaRPr lang="zh-CN" altLang="zh-CN"/>
          </a:p>
        </p:txBody>
      </p:sp>
      <p:sp>
        <p:nvSpPr>
          <p:cNvPr id="135171" name="Rectangle 3"/>
          <p:cNvSpPr>
            <a:spLocks noChangeArrowheads="1"/>
          </p:cNvSpPr>
          <p:nvPr/>
        </p:nvSpPr>
        <p:spPr bwMode="auto">
          <a:xfrm>
            <a:off x="1042988" y="1125538"/>
            <a:ext cx="7608887"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10000"/>
              </a:lnSpc>
              <a:buClr>
                <a:srgbClr val="00FF00"/>
              </a:buClr>
              <a:buFont typeface="Wingdings" pitchFamily="2" charset="2"/>
              <a:buNone/>
            </a:pPr>
            <a:r>
              <a:rPr lang="en-US" sz="2800" b="1">
                <a:solidFill>
                  <a:srgbClr val="FF0000"/>
                </a:solidFill>
                <a:latin typeface="楷体_GB2312" pitchFamily="1" charset="-122"/>
                <a:ea typeface="楷体_GB2312" pitchFamily="1" charset="-122"/>
              </a:rPr>
              <a:t>证明：</a:t>
            </a:r>
            <a:r>
              <a:rPr lang="en-US" sz="2800" b="1">
                <a:solidFill>
                  <a:srgbClr val="FF00FF"/>
                </a:solidFill>
                <a:latin typeface="楷体_GB2312" pitchFamily="1" charset="-122"/>
                <a:ea typeface="楷体_GB2312" pitchFamily="1" charset="-122"/>
              </a:rPr>
              <a:t>①</a:t>
            </a:r>
            <a:r>
              <a:rPr lang="en-US" b="1">
                <a:latin typeface="楷体_GB2312" pitchFamily="1" charset="-122"/>
                <a:ea typeface="楷体_GB2312" pitchFamily="1" charset="-122"/>
              </a:rPr>
              <a:t> </a:t>
            </a:r>
            <a:r>
              <a:rPr lang="en-US" sz="2800" b="1">
                <a:solidFill>
                  <a:srgbClr val="FF0066"/>
                </a:solidFill>
                <a:latin typeface="Times New Roman"/>
                <a:ea typeface="楷体_GB2312" pitchFamily="1" charset="-122"/>
              </a:rPr>
              <a:t>“</a:t>
            </a:r>
            <a:r>
              <a:rPr lang="en-US" sz="2800" b="1">
                <a:solidFill>
                  <a:srgbClr val="FF0066"/>
                </a:solidFill>
                <a:latin typeface="楷体_GB2312" pitchFamily="1" charset="-122"/>
                <a:ea typeface="楷体_GB2312" pitchFamily="1" charset="-122"/>
                <a:sym typeface="Symbol" pitchFamily="18" charset="2"/>
              </a:rPr>
              <a:t></a:t>
            </a:r>
            <a:r>
              <a:rPr lang="en-US" sz="2800" b="1">
                <a:solidFill>
                  <a:srgbClr val="FF0066"/>
                </a:solidFill>
                <a:latin typeface="Lucida Sans Unicode"/>
                <a:ea typeface="楷体_GB2312" pitchFamily="1" charset="-122"/>
              </a:rPr>
              <a:t>”</a:t>
            </a:r>
            <a:r>
              <a:rPr lang="zh-CN" sz="2800" b="1">
                <a:solidFill>
                  <a:srgbClr val="FF0066"/>
                </a:solidFill>
                <a:latin typeface="楷体_GB2312" pitchFamily="1" charset="-122"/>
                <a:ea typeface="楷体_GB2312" pitchFamily="1" charset="-122"/>
              </a:rPr>
              <a:t> </a:t>
            </a:r>
            <a:r>
              <a:rPr lang="en-US" sz="2800" b="1">
                <a:latin typeface="楷体_GB2312" pitchFamily="1" charset="-122"/>
                <a:ea typeface="楷体_GB2312" pitchFamily="1" charset="-122"/>
              </a:rPr>
              <a:t>设</a:t>
            </a:r>
            <a:r>
              <a:rPr lang="zh-CN" sz="2800" b="1">
                <a:latin typeface="楷体_GB2312" pitchFamily="1" charset="-122"/>
                <a:ea typeface="楷体_GB2312" pitchFamily="1" charset="-122"/>
              </a:rPr>
              <a:t> a</a:t>
            </a:r>
            <a:r>
              <a:rPr lang="zh-CN" sz="2800" b="1" baseline="30000">
                <a:latin typeface="楷体_GB2312" pitchFamily="1" charset="-122"/>
                <a:ea typeface="楷体_GB2312" pitchFamily="1" charset="-122"/>
              </a:rPr>
              <a:t>m</a:t>
            </a:r>
            <a:r>
              <a:rPr lang="zh-CN" sz="2800" b="1">
                <a:latin typeface="楷体_GB2312" pitchFamily="1" charset="-122"/>
                <a:ea typeface="楷体_GB2312" pitchFamily="1" charset="-122"/>
              </a:rPr>
              <a:t>=e。(</a:t>
            </a:r>
            <a:r>
              <a:rPr lang="en-US" sz="2800" b="1">
                <a:latin typeface="楷体_GB2312" pitchFamily="1" charset="-122"/>
                <a:ea typeface="楷体_GB2312" pitchFamily="1" charset="-122"/>
              </a:rPr>
              <a:t>反证法)</a:t>
            </a:r>
          </a:p>
          <a:p>
            <a:pPr marL="457200" indent="-457200" algn="just">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en-US" sz="2800" b="1">
                <a:latin typeface="楷体_GB2312" pitchFamily="1" charset="-122"/>
                <a:ea typeface="楷体_GB2312" pitchFamily="1" charset="-122"/>
              </a:rPr>
              <a:t>若</a:t>
            </a:r>
            <a:r>
              <a:rPr lang="zh-CN" sz="2800" b="1">
                <a:latin typeface="楷体_GB2312" pitchFamily="1" charset="-122"/>
                <a:ea typeface="楷体_GB2312" pitchFamily="1" charset="-122"/>
              </a:rPr>
              <a:t>n|m不成立，</a:t>
            </a:r>
            <a:r>
              <a:rPr lang="en-US" sz="2800" b="1">
                <a:latin typeface="楷体_GB2312" pitchFamily="1" charset="-122"/>
                <a:ea typeface="楷体_GB2312" pitchFamily="1" charset="-122"/>
              </a:rPr>
              <a:t>则</a:t>
            </a:r>
            <a:r>
              <a:rPr lang="en-US"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q</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Z，</a:t>
            </a:r>
            <a:r>
              <a:rPr lang="en-US" sz="2800" b="1">
                <a:latin typeface="楷体_GB2312" pitchFamily="1" charset="-122"/>
                <a:ea typeface="楷体_GB2312" pitchFamily="1" charset="-122"/>
              </a:rPr>
              <a:t>使得</a:t>
            </a:r>
          </a:p>
          <a:p>
            <a:pPr marL="457200" indent="-457200" algn="ctr">
              <a:lnSpc>
                <a:spcPct val="110000"/>
              </a:lnSpc>
              <a:buClr>
                <a:srgbClr val="00FF00"/>
              </a:buClr>
              <a:buFont typeface="Wingdings" pitchFamily="2" charset="2"/>
              <a:buNone/>
            </a:pPr>
            <a:r>
              <a:rPr lang="zh-CN" sz="2800" b="1">
                <a:latin typeface="楷体_GB2312" pitchFamily="1" charset="-122"/>
                <a:ea typeface="楷体_GB2312" pitchFamily="1" charset="-122"/>
              </a:rPr>
              <a:t>m=nq+r(1</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r</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n-1)，</a:t>
            </a:r>
          </a:p>
          <a:p>
            <a:pPr marL="457200" indent="-457200">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由</a:t>
            </a:r>
            <a:r>
              <a:rPr lang="zh-CN" sz="2800" b="1">
                <a:solidFill>
                  <a:srgbClr val="0000FF"/>
                </a:solidFill>
                <a:latin typeface="楷体_GB2312" pitchFamily="1" charset="-122"/>
                <a:ea typeface="楷体_GB2312" pitchFamily="1" charset="-122"/>
              </a:rPr>
              <a:t>a</a:t>
            </a:r>
            <a:r>
              <a:rPr lang="en-US" sz="2800" b="1">
                <a:solidFill>
                  <a:srgbClr val="0000FF"/>
                </a:solidFill>
                <a:latin typeface="楷体_GB2312" pitchFamily="1" charset="-122"/>
                <a:ea typeface="楷体_GB2312" pitchFamily="1" charset="-122"/>
              </a:rPr>
              <a:t>的周期为</a:t>
            </a:r>
            <a:r>
              <a:rPr lang="zh-CN" sz="2800" b="1">
                <a:solidFill>
                  <a:srgbClr val="0000FF"/>
                </a:solidFill>
                <a:latin typeface="楷体_GB2312" pitchFamily="1" charset="-122"/>
                <a:ea typeface="楷体_GB2312" pitchFamily="1" charset="-122"/>
              </a:rPr>
              <a:t>n，且a</a:t>
            </a:r>
            <a:r>
              <a:rPr lang="zh-CN" sz="2800" b="1" baseline="30000">
                <a:solidFill>
                  <a:srgbClr val="0000FF"/>
                </a:solidFill>
                <a:latin typeface="楷体_GB2312" pitchFamily="1" charset="-122"/>
                <a:ea typeface="楷体_GB2312" pitchFamily="1" charset="-122"/>
              </a:rPr>
              <a:t>m</a:t>
            </a:r>
            <a:r>
              <a:rPr lang="zh-CN" sz="2800" b="1">
                <a:solidFill>
                  <a:srgbClr val="0000FF"/>
                </a:solidFill>
                <a:latin typeface="楷体_GB2312" pitchFamily="1" charset="-122"/>
                <a:ea typeface="楷体_GB2312" pitchFamily="1" charset="-122"/>
              </a:rPr>
              <a:t>=e，</a:t>
            </a:r>
            <a:r>
              <a:rPr lang="en-US" sz="2800" b="1">
                <a:solidFill>
                  <a:srgbClr val="0000FF"/>
                </a:solidFill>
                <a:latin typeface="楷体_GB2312" pitchFamily="1" charset="-122"/>
                <a:ea typeface="楷体_GB2312" pitchFamily="1" charset="-122"/>
              </a:rPr>
              <a:t>有：</a:t>
            </a:r>
          </a:p>
          <a:p>
            <a:pPr marL="457200" indent="-457200" algn="ctr">
              <a:lnSpc>
                <a:spcPct val="110000"/>
              </a:lnSpc>
              <a:buClr>
                <a:srgbClr val="00FF00"/>
              </a:buClr>
              <a:buFont typeface="Wingdings" pitchFamily="2" charset="2"/>
              <a:buNone/>
            </a:pPr>
            <a:r>
              <a:rPr lang="en-US"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m</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nq+r</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nq</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r</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n</a:t>
            </a:r>
            <a:r>
              <a:rPr lang="zh-CN" sz="2800" b="1">
                <a:solidFill>
                  <a:srgbClr val="0000FF"/>
                </a:solidFill>
                <a:latin typeface="楷体_GB2312" pitchFamily="1" charset="-122"/>
                <a:ea typeface="楷体_GB2312" pitchFamily="1" charset="-122"/>
              </a:rPr>
              <a:t>)</a:t>
            </a:r>
            <a:r>
              <a:rPr lang="zh-CN" sz="2800" b="1" baseline="30000">
                <a:solidFill>
                  <a:srgbClr val="0000FF"/>
                </a:solidFill>
                <a:latin typeface="楷体_GB2312" pitchFamily="1" charset="-122"/>
                <a:ea typeface="楷体_GB2312" pitchFamily="1" charset="-122"/>
              </a:rPr>
              <a:t>q</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r</a:t>
            </a:r>
            <a:r>
              <a:rPr lang="zh-CN" sz="2800" b="1">
                <a:solidFill>
                  <a:srgbClr val="0000FF"/>
                </a:solidFill>
                <a:latin typeface="楷体_GB2312" pitchFamily="1" charset="-122"/>
                <a:ea typeface="楷体_GB2312" pitchFamily="1" charset="-122"/>
              </a:rPr>
              <a:t>＝e</a:t>
            </a:r>
            <a:r>
              <a:rPr lang="zh-CN" sz="2800" b="1" baseline="30000">
                <a:solidFill>
                  <a:srgbClr val="0000FF"/>
                </a:solidFill>
                <a:latin typeface="楷体_GB2312" pitchFamily="1" charset="-122"/>
                <a:ea typeface="楷体_GB2312" pitchFamily="1" charset="-122"/>
              </a:rPr>
              <a:t>q</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r</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r</a:t>
            </a:r>
            <a:r>
              <a:rPr lang="zh-CN" sz="2800" b="1">
                <a:solidFill>
                  <a:srgbClr val="0000FF"/>
                </a:solidFill>
                <a:latin typeface="楷体_GB2312" pitchFamily="1" charset="-122"/>
                <a:ea typeface="楷体_GB2312" pitchFamily="1" charset="-122"/>
              </a:rPr>
              <a:t>＝e</a:t>
            </a:r>
          </a:p>
          <a:p>
            <a:pPr marL="457200" indent="-457200" algn="just">
              <a:lnSpc>
                <a:spcPct val="110000"/>
              </a:lnSpc>
              <a:buClr>
                <a:srgbClr val="00FF00"/>
              </a:buClr>
              <a:buFont typeface="Wingdings" pitchFamily="2" charset="2"/>
              <a:buNone/>
            </a:pPr>
            <a:r>
              <a:rPr lang="en-US" sz="2800" b="1">
                <a:solidFill>
                  <a:srgbClr val="0000FF"/>
                </a:solidFill>
                <a:latin typeface="楷体_GB2312" pitchFamily="1" charset="-122"/>
                <a:ea typeface="楷体_GB2312" pitchFamily="1" charset="-122"/>
              </a:rPr>
              <a:t>由于1</a:t>
            </a:r>
            <a:r>
              <a:rPr lang="en-US"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r</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n-1，</a:t>
            </a:r>
            <a:r>
              <a:rPr lang="en-US" sz="2800" b="1">
                <a:solidFill>
                  <a:srgbClr val="0000FF"/>
                </a:solidFill>
                <a:latin typeface="楷体_GB2312" pitchFamily="1" charset="-122"/>
                <a:ea typeface="楷体_GB2312" pitchFamily="1" charset="-122"/>
              </a:rPr>
              <a:t>这就与</a:t>
            </a:r>
            <a:r>
              <a:rPr lang="zh-CN" sz="2800" b="1">
                <a:solidFill>
                  <a:srgbClr val="0000FF"/>
                </a:solidFill>
                <a:latin typeface="楷体_GB2312" pitchFamily="1" charset="-122"/>
                <a:ea typeface="楷体_GB2312" pitchFamily="1" charset="-122"/>
              </a:rPr>
              <a:t>a的周期为n矛盾</a:t>
            </a:r>
            <a:r>
              <a:rPr lang="en-US" sz="2800" b="1">
                <a:solidFill>
                  <a:srgbClr val="0000FF"/>
                </a:solidFill>
                <a:latin typeface="楷体_GB2312" pitchFamily="1" charset="-122"/>
                <a:ea typeface="楷体_GB2312" pitchFamily="1" charset="-122"/>
              </a:rPr>
              <a:t>，</a:t>
            </a:r>
          </a:p>
          <a:p>
            <a:pPr marL="457200" indent="-457200" algn="just">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en-US" sz="2800" b="1">
                <a:solidFill>
                  <a:srgbClr val="FF0000"/>
                </a:solidFill>
                <a:latin typeface="楷体_GB2312" pitchFamily="1" charset="-122"/>
                <a:ea typeface="楷体_GB2312" pitchFamily="1" charset="-122"/>
              </a:rPr>
              <a:t>所以有</a:t>
            </a:r>
            <a:r>
              <a:rPr lang="zh-CN" sz="2800" b="1">
                <a:solidFill>
                  <a:srgbClr val="FF0000"/>
                </a:solidFill>
                <a:latin typeface="楷体_GB2312" pitchFamily="1" charset="-122"/>
                <a:ea typeface="楷体_GB2312" pitchFamily="1" charset="-122"/>
              </a:rPr>
              <a:t> n|m。</a:t>
            </a:r>
          </a:p>
          <a:p>
            <a:pPr marL="457200" indent="-457200" algn="just">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zh-CN" sz="2800" b="1">
                <a:solidFill>
                  <a:srgbClr val="DDDDDD"/>
                </a:solidFill>
                <a:latin typeface="Times New Roman"/>
                <a:ea typeface="楷体_GB2312" pitchFamily="1" charset="-122"/>
              </a:rPr>
              <a:t>“</a:t>
            </a:r>
            <a:r>
              <a:rPr lang="zh-CN"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Lucida Sans Unicode"/>
                <a:ea typeface="楷体_GB2312" pitchFamily="1" charset="-122"/>
              </a:rPr>
              <a:t>”</a:t>
            </a:r>
            <a:r>
              <a:rPr lang="zh-CN" sz="2800" b="1">
                <a:solidFill>
                  <a:srgbClr val="DDDDDD"/>
                </a:solidFill>
                <a:latin typeface="楷体_GB2312" pitchFamily="1" charset="-122"/>
                <a:ea typeface="楷体_GB2312" pitchFamily="1" charset="-122"/>
              </a:rPr>
              <a:t> </a:t>
            </a:r>
            <a:r>
              <a:rPr lang="en-US" sz="2800" b="1">
                <a:solidFill>
                  <a:srgbClr val="DDDDDD"/>
                </a:solidFill>
                <a:latin typeface="楷体_GB2312" pitchFamily="1" charset="-122"/>
                <a:ea typeface="楷体_GB2312" pitchFamily="1" charset="-122"/>
              </a:rPr>
              <a:t>设</a:t>
            </a:r>
            <a:r>
              <a:rPr lang="zh-CN" sz="2800" b="1">
                <a:solidFill>
                  <a:srgbClr val="DDDDDD"/>
                </a:solidFill>
                <a:latin typeface="楷体_GB2312" pitchFamily="1" charset="-122"/>
                <a:ea typeface="楷体_GB2312" pitchFamily="1" charset="-122"/>
              </a:rPr>
              <a:t> n|m。</a:t>
            </a:r>
          </a:p>
          <a:p>
            <a:pPr marL="457200" indent="-457200" algn="just">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则</a:t>
            </a:r>
            <a:r>
              <a:rPr lang="en-US"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楷体_GB2312" pitchFamily="1" charset="-122"/>
                <a:ea typeface="楷体_GB2312" pitchFamily="1" charset="-122"/>
              </a:rPr>
              <a:t>k</a:t>
            </a:r>
            <a:r>
              <a:rPr lang="zh-CN" sz="2800" b="1">
                <a:solidFill>
                  <a:srgbClr val="DDDDDD"/>
                </a:solidFill>
                <a:latin typeface="楷体_GB2312" pitchFamily="1" charset="-122"/>
                <a:ea typeface="楷体_GB2312" pitchFamily="1" charset="-122"/>
                <a:sym typeface="Symbol" pitchFamily="18" charset="2"/>
              </a:rPr>
              <a:t></a:t>
            </a:r>
            <a:r>
              <a:rPr lang="zh-CN" sz="2800" b="1">
                <a:solidFill>
                  <a:srgbClr val="DDDDDD"/>
                </a:solidFill>
                <a:latin typeface="楷体_GB2312" pitchFamily="1" charset="-122"/>
                <a:ea typeface="楷体_GB2312" pitchFamily="1" charset="-122"/>
              </a:rPr>
              <a:t>Z，</a:t>
            </a:r>
            <a:r>
              <a:rPr lang="en-US" sz="2800" b="1">
                <a:solidFill>
                  <a:srgbClr val="DDDDDD"/>
                </a:solidFill>
                <a:latin typeface="楷体_GB2312" pitchFamily="1" charset="-122"/>
                <a:ea typeface="楷体_GB2312" pitchFamily="1" charset="-122"/>
              </a:rPr>
              <a:t>使得</a:t>
            </a:r>
            <a:r>
              <a:rPr lang="zh-CN" sz="2800" b="1">
                <a:solidFill>
                  <a:srgbClr val="DDDDDD"/>
                </a:solidFill>
                <a:latin typeface="楷体_GB2312" pitchFamily="1" charset="-122"/>
                <a:ea typeface="楷体_GB2312" pitchFamily="1" charset="-122"/>
              </a:rPr>
              <a:t>m=nk，</a:t>
            </a:r>
            <a:r>
              <a:rPr lang="en-US" sz="2800" b="1">
                <a:solidFill>
                  <a:srgbClr val="DDDDDD"/>
                </a:solidFill>
                <a:latin typeface="楷体_GB2312" pitchFamily="1" charset="-122"/>
                <a:ea typeface="楷体_GB2312" pitchFamily="1" charset="-122"/>
              </a:rPr>
              <a:t>于是有：</a:t>
            </a:r>
          </a:p>
          <a:p>
            <a:pPr marL="457200" indent="-457200" algn="ctr">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m</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nk</a:t>
            </a:r>
            <a:r>
              <a:rPr lang="zh-CN" sz="2800" b="1">
                <a:solidFill>
                  <a:srgbClr val="DDDDDD"/>
                </a:solidFill>
                <a:latin typeface="楷体_GB2312" pitchFamily="1" charset="-122"/>
                <a:ea typeface="楷体_GB2312" pitchFamily="1" charset="-122"/>
              </a:rPr>
              <a:t>＝(a</a:t>
            </a:r>
            <a:r>
              <a:rPr lang="zh-CN" sz="2800" b="1" baseline="30000">
                <a:solidFill>
                  <a:srgbClr val="DDDDDD"/>
                </a:solidFill>
                <a:latin typeface="楷体_GB2312" pitchFamily="1" charset="-122"/>
                <a:ea typeface="楷体_GB2312" pitchFamily="1" charset="-122"/>
              </a:rPr>
              <a:t>n</a:t>
            </a:r>
            <a:r>
              <a:rPr lang="zh-CN" sz="2800" b="1">
                <a:solidFill>
                  <a:srgbClr val="DDDDDD"/>
                </a:solidFill>
                <a:latin typeface="楷体_GB2312" pitchFamily="1" charset="-122"/>
                <a:ea typeface="楷体_GB2312" pitchFamily="1" charset="-122"/>
              </a:rPr>
              <a:t>)</a:t>
            </a:r>
            <a:r>
              <a:rPr lang="zh-CN" sz="2800" b="1" baseline="30000">
                <a:solidFill>
                  <a:srgbClr val="DDDDDD"/>
                </a:solidFill>
                <a:latin typeface="楷体_GB2312" pitchFamily="1" charset="-122"/>
                <a:ea typeface="楷体_GB2312" pitchFamily="1" charset="-122"/>
              </a:rPr>
              <a:t>k</a:t>
            </a:r>
            <a:r>
              <a:rPr lang="zh-CN" sz="2800" b="1">
                <a:solidFill>
                  <a:srgbClr val="DDDDDD"/>
                </a:solidFill>
                <a:latin typeface="楷体_GB2312" pitchFamily="1" charset="-122"/>
                <a:ea typeface="楷体_GB2312" pitchFamily="1" charset="-122"/>
              </a:rPr>
              <a:t>＝e</a:t>
            </a:r>
            <a:r>
              <a:rPr lang="zh-CN" sz="2800" b="1" baseline="30000">
                <a:solidFill>
                  <a:srgbClr val="DDDDDD"/>
                </a:solidFill>
                <a:latin typeface="楷体_GB2312" pitchFamily="1" charset="-122"/>
                <a:ea typeface="楷体_GB2312" pitchFamily="1" charset="-122"/>
              </a:rPr>
              <a:t>k</a:t>
            </a:r>
            <a:r>
              <a:rPr lang="zh-CN" sz="2800" b="1">
                <a:solidFill>
                  <a:srgbClr val="DDDDDD"/>
                </a:solidFill>
                <a:latin typeface="楷体_GB2312" pitchFamily="1" charset="-122"/>
                <a:ea typeface="楷体_GB2312" pitchFamily="1" charset="-122"/>
              </a:rPr>
              <a:t>＝e</a:t>
            </a:r>
            <a:endParaRPr lang="en-US" sz="2800" b="1">
              <a:solidFill>
                <a:srgbClr val="DDDDDD"/>
              </a:solidFill>
              <a:latin typeface="楷体_GB2312" pitchFamily="1" charset="-122"/>
              <a:ea typeface="楷体_GB2312" pitchFamily="1" charset="-122"/>
            </a:endParaRPr>
          </a:p>
          <a:p>
            <a:pPr marL="457200" indent="-457200" algn="just">
              <a:lnSpc>
                <a:spcPct val="110000"/>
              </a:lnSpc>
              <a:buClr>
                <a:srgbClr val="00FF00"/>
              </a:buClr>
              <a:buFont typeface="Wingdings" pitchFamily="2" charset="2"/>
              <a:buNone/>
            </a:pPr>
            <a:r>
              <a:rPr lang="en-US" sz="2800" b="1">
                <a:solidFill>
                  <a:srgbClr val="DDDDDD"/>
                </a:solidFill>
                <a:latin typeface="楷体_GB2312" pitchFamily="1" charset="-122"/>
                <a:ea typeface="楷体_GB2312" pitchFamily="1" charset="-122"/>
              </a:rPr>
              <a:t>所以有</a:t>
            </a:r>
            <a:r>
              <a:rPr lang="zh-CN" sz="2800" b="1">
                <a:solidFill>
                  <a:srgbClr val="DDDDDD"/>
                </a:solidFill>
                <a:latin typeface="楷体_GB2312" pitchFamily="1" charset="-122"/>
                <a:ea typeface="楷体_GB2312" pitchFamily="1" charset="-122"/>
              </a:rPr>
              <a:t> a</a:t>
            </a:r>
            <a:r>
              <a:rPr lang="zh-CN" sz="2800" b="1" baseline="30000">
                <a:solidFill>
                  <a:srgbClr val="DDDDDD"/>
                </a:solidFill>
                <a:latin typeface="楷体_GB2312" pitchFamily="1" charset="-122"/>
                <a:ea typeface="楷体_GB2312" pitchFamily="1" charset="-122"/>
              </a:rPr>
              <a:t>m</a:t>
            </a:r>
            <a:r>
              <a:rPr lang="zh-CN" sz="2800" b="1">
                <a:solidFill>
                  <a:srgbClr val="DDDDDD"/>
                </a:solidFill>
                <a:latin typeface="楷体_GB2312" pitchFamily="1" charset="-122"/>
                <a:ea typeface="楷体_GB2312" pitchFamily="1" charset="-122"/>
              </a:rPr>
              <a:t>=e。证毕。</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4B9A218-E336-4FDA-A6D2-60DE76917B3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A9889B3-BEA3-4F85-8982-1A4997D84689}" type="slidenum">
              <a:rPr lang="zh-CN" altLang="zh-CN"/>
              <a:pPr/>
              <a:t>131</a:t>
            </a:fld>
            <a:r>
              <a:rPr lang="zh-CN" altLang="zh-CN"/>
              <a:t>/226</a:t>
            </a:r>
          </a:p>
        </p:txBody>
      </p:sp>
      <p:sp>
        <p:nvSpPr>
          <p:cNvPr id="136194" name="Rectangle 2"/>
          <p:cNvSpPr>
            <a:spLocks noGrp="1" noChangeArrowheads="1"/>
          </p:cNvSpPr>
          <p:nvPr>
            <p:ph type="title"/>
          </p:nvPr>
        </p:nvSpPr>
        <p:spPr/>
        <p:txBody>
          <a:bodyPr/>
          <a:lstStyle/>
          <a:p>
            <a:endParaRPr lang="zh-CN" altLang="zh-CN"/>
          </a:p>
        </p:txBody>
      </p:sp>
      <p:sp>
        <p:nvSpPr>
          <p:cNvPr id="136195" name="Rectangle 3"/>
          <p:cNvSpPr>
            <a:spLocks noChangeArrowheads="1"/>
          </p:cNvSpPr>
          <p:nvPr/>
        </p:nvSpPr>
        <p:spPr bwMode="auto">
          <a:xfrm>
            <a:off x="1042988" y="1125538"/>
            <a:ext cx="7608887"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10000"/>
              </a:lnSpc>
              <a:buClr>
                <a:srgbClr val="00FF00"/>
              </a:buClr>
              <a:buFont typeface="Wingdings" pitchFamily="2" charset="2"/>
              <a:buNone/>
            </a:pPr>
            <a:r>
              <a:rPr lang="en-US" sz="2800" b="1">
                <a:solidFill>
                  <a:srgbClr val="FF0000"/>
                </a:solidFill>
                <a:latin typeface="楷体_GB2312" pitchFamily="1" charset="-122"/>
                <a:ea typeface="楷体_GB2312" pitchFamily="1" charset="-122"/>
              </a:rPr>
              <a:t>证明：</a:t>
            </a:r>
            <a:r>
              <a:rPr lang="en-US" sz="2800" b="1">
                <a:solidFill>
                  <a:srgbClr val="FF00FF"/>
                </a:solidFill>
                <a:latin typeface="楷体_GB2312" pitchFamily="1" charset="-122"/>
                <a:ea typeface="楷体_GB2312" pitchFamily="1" charset="-122"/>
              </a:rPr>
              <a:t>①</a:t>
            </a:r>
            <a:r>
              <a:rPr lang="en-US" b="1">
                <a:latin typeface="楷体_GB2312" pitchFamily="1" charset="-122"/>
                <a:ea typeface="楷体_GB2312" pitchFamily="1" charset="-122"/>
              </a:rPr>
              <a:t> </a:t>
            </a:r>
            <a:r>
              <a:rPr lang="en-US" sz="2800" b="1">
                <a:solidFill>
                  <a:srgbClr val="FF0066"/>
                </a:solidFill>
                <a:latin typeface="Times New Roman"/>
                <a:ea typeface="楷体_GB2312" pitchFamily="1" charset="-122"/>
              </a:rPr>
              <a:t>“</a:t>
            </a:r>
            <a:r>
              <a:rPr lang="en-US" sz="2800" b="1">
                <a:solidFill>
                  <a:srgbClr val="FF0066"/>
                </a:solidFill>
                <a:latin typeface="楷体_GB2312" pitchFamily="1" charset="-122"/>
                <a:ea typeface="楷体_GB2312" pitchFamily="1" charset="-122"/>
                <a:sym typeface="Symbol" pitchFamily="18" charset="2"/>
              </a:rPr>
              <a:t></a:t>
            </a:r>
            <a:r>
              <a:rPr lang="en-US" sz="2800" b="1">
                <a:solidFill>
                  <a:srgbClr val="FF0066"/>
                </a:solidFill>
                <a:latin typeface="Lucida Sans Unicode"/>
                <a:ea typeface="楷体_GB2312" pitchFamily="1" charset="-122"/>
              </a:rPr>
              <a:t>”</a:t>
            </a:r>
            <a:r>
              <a:rPr lang="zh-CN" sz="2800" b="1">
                <a:solidFill>
                  <a:srgbClr val="FF0066"/>
                </a:solidFill>
                <a:latin typeface="楷体_GB2312" pitchFamily="1" charset="-122"/>
                <a:ea typeface="楷体_GB2312" pitchFamily="1" charset="-122"/>
              </a:rPr>
              <a:t> </a:t>
            </a:r>
            <a:r>
              <a:rPr lang="en-US" sz="2800" b="1">
                <a:latin typeface="楷体_GB2312" pitchFamily="1" charset="-122"/>
                <a:ea typeface="楷体_GB2312" pitchFamily="1" charset="-122"/>
              </a:rPr>
              <a:t>设</a:t>
            </a:r>
            <a:r>
              <a:rPr lang="zh-CN" sz="2800" b="1">
                <a:latin typeface="楷体_GB2312" pitchFamily="1" charset="-122"/>
                <a:ea typeface="楷体_GB2312" pitchFamily="1" charset="-122"/>
              </a:rPr>
              <a:t> a</a:t>
            </a:r>
            <a:r>
              <a:rPr lang="zh-CN" sz="2800" b="1" baseline="30000">
                <a:latin typeface="楷体_GB2312" pitchFamily="1" charset="-122"/>
                <a:ea typeface="楷体_GB2312" pitchFamily="1" charset="-122"/>
              </a:rPr>
              <a:t>m</a:t>
            </a:r>
            <a:r>
              <a:rPr lang="zh-CN" sz="2800" b="1">
                <a:latin typeface="楷体_GB2312" pitchFamily="1" charset="-122"/>
                <a:ea typeface="楷体_GB2312" pitchFamily="1" charset="-122"/>
              </a:rPr>
              <a:t>=e。(</a:t>
            </a:r>
            <a:r>
              <a:rPr lang="en-US" sz="2800" b="1">
                <a:latin typeface="楷体_GB2312" pitchFamily="1" charset="-122"/>
                <a:ea typeface="楷体_GB2312" pitchFamily="1" charset="-122"/>
              </a:rPr>
              <a:t>反证法)</a:t>
            </a:r>
          </a:p>
          <a:p>
            <a:pPr marL="457200" indent="-457200" algn="just">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en-US" sz="2800" b="1">
                <a:latin typeface="楷体_GB2312" pitchFamily="1" charset="-122"/>
                <a:ea typeface="楷体_GB2312" pitchFamily="1" charset="-122"/>
              </a:rPr>
              <a:t>若</a:t>
            </a:r>
            <a:r>
              <a:rPr lang="zh-CN" sz="2800" b="1">
                <a:latin typeface="楷体_GB2312" pitchFamily="1" charset="-122"/>
                <a:ea typeface="楷体_GB2312" pitchFamily="1" charset="-122"/>
              </a:rPr>
              <a:t>n|m不成立，</a:t>
            </a:r>
            <a:r>
              <a:rPr lang="en-US" sz="2800" b="1">
                <a:latin typeface="楷体_GB2312" pitchFamily="1" charset="-122"/>
                <a:ea typeface="楷体_GB2312" pitchFamily="1" charset="-122"/>
              </a:rPr>
              <a:t>则</a:t>
            </a:r>
            <a:r>
              <a:rPr lang="en-US"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q</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Z，</a:t>
            </a:r>
            <a:r>
              <a:rPr lang="en-US" sz="2800" b="1">
                <a:latin typeface="楷体_GB2312" pitchFamily="1" charset="-122"/>
                <a:ea typeface="楷体_GB2312" pitchFamily="1" charset="-122"/>
              </a:rPr>
              <a:t>使得</a:t>
            </a:r>
          </a:p>
          <a:p>
            <a:pPr marL="457200" indent="-457200" algn="ctr">
              <a:lnSpc>
                <a:spcPct val="110000"/>
              </a:lnSpc>
              <a:buClr>
                <a:srgbClr val="00FF00"/>
              </a:buClr>
              <a:buFont typeface="Wingdings" pitchFamily="2" charset="2"/>
              <a:buNone/>
            </a:pPr>
            <a:r>
              <a:rPr lang="zh-CN" sz="2800" b="1">
                <a:latin typeface="楷体_GB2312" pitchFamily="1" charset="-122"/>
                <a:ea typeface="楷体_GB2312" pitchFamily="1" charset="-122"/>
              </a:rPr>
              <a:t>m=nq+r(1</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r</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n-1)，</a:t>
            </a:r>
          </a:p>
          <a:p>
            <a:pPr marL="457200" indent="-457200">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en-US" sz="2800" b="1">
                <a:latin typeface="楷体_GB2312" pitchFamily="1" charset="-122"/>
                <a:ea typeface="楷体_GB2312" pitchFamily="1" charset="-122"/>
              </a:rPr>
              <a:t>由</a:t>
            </a:r>
            <a:r>
              <a:rPr lang="zh-CN" sz="2800" b="1">
                <a:latin typeface="楷体_GB2312" pitchFamily="1" charset="-122"/>
                <a:ea typeface="楷体_GB2312" pitchFamily="1" charset="-122"/>
              </a:rPr>
              <a:t>a</a:t>
            </a:r>
            <a:r>
              <a:rPr lang="en-US" sz="2800" b="1">
                <a:latin typeface="楷体_GB2312" pitchFamily="1" charset="-122"/>
                <a:ea typeface="楷体_GB2312" pitchFamily="1" charset="-122"/>
              </a:rPr>
              <a:t>的周期为</a:t>
            </a:r>
            <a:r>
              <a:rPr lang="zh-CN" sz="2800" b="1">
                <a:latin typeface="楷体_GB2312" pitchFamily="1" charset="-122"/>
                <a:ea typeface="楷体_GB2312" pitchFamily="1" charset="-122"/>
              </a:rPr>
              <a:t>n，且a</a:t>
            </a:r>
            <a:r>
              <a:rPr lang="zh-CN" sz="2800" b="1" baseline="30000">
                <a:latin typeface="楷体_GB2312" pitchFamily="1" charset="-122"/>
                <a:ea typeface="楷体_GB2312" pitchFamily="1" charset="-122"/>
              </a:rPr>
              <a:t>m</a:t>
            </a:r>
            <a:r>
              <a:rPr lang="zh-CN" sz="2800" b="1">
                <a:latin typeface="楷体_GB2312" pitchFamily="1" charset="-122"/>
                <a:ea typeface="楷体_GB2312" pitchFamily="1" charset="-122"/>
              </a:rPr>
              <a:t>=e，</a:t>
            </a:r>
            <a:r>
              <a:rPr lang="en-US" sz="2800" b="1">
                <a:latin typeface="楷体_GB2312" pitchFamily="1" charset="-122"/>
                <a:ea typeface="楷体_GB2312" pitchFamily="1" charset="-122"/>
              </a:rPr>
              <a:t>有：</a:t>
            </a:r>
          </a:p>
          <a:p>
            <a:pPr marL="457200" indent="-457200" algn="ctr">
              <a:lnSpc>
                <a:spcPct val="110000"/>
              </a:lnSpc>
              <a:buClr>
                <a:srgbClr val="00FF00"/>
              </a:buClr>
              <a:buFont typeface="Wingdings" pitchFamily="2" charset="2"/>
              <a:buNone/>
            </a:pPr>
            <a:r>
              <a:rPr lang="en-US" sz="2800" b="1">
                <a:latin typeface="楷体_GB2312" pitchFamily="1" charset="-122"/>
                <a:ea typeface="楷体_GB2312" pitchFamily="1" charset="-122"/>
              </a:rPr>
              <a:t>a</a:t>
            </a:r>
            <a:r>
              <a:rPr lang="zh-CN" sz="2800" b="1" baseline="30000">
                <a:latin typeface="楷体_GB2312" pitchFamily="1" charset="-122"/>
                <a:ea typeface="楷体_GB2312" pitchFamily="1" charset="-122"/>
              </a:rPr>
              <a:t>m</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nq+r</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nq</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r</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n</a:t>
            </a:r>
            <a:r>
              <a:rPr lang="zh-CN" sz="2800" b="1">
                <a:latin typeface="楷体_GB2312" pitchFamily="1" charset="-122"/>
                <a:ea typeface="楷体_GB2312" pitchFamily="1" charset="-122"/>
              </a:rPr>
              <a:t>)</a:t>
            </a:r>
            <a:r>
              <a:rPr lang="zh-CN" sz="2800" b="1" baseline="30000">
                <a:latin typeface="楷体_GB2312" pitchFamily="1" charset="-122"/>
                <a:ea typeface="楷体_GB2312" pitchFamily="1" charset="-122"/>
              </a:rPr>
              <a:t>q</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r</a:t>
            </a:r>
            <a:r>
              <a:rPr lang="zh-CN" sz="2800" b="1">
                <a:latin typeface="楷体_GB2312" pitchFamily="1" charset="-122"/>
                <a:ea typeface="楷体_GB2312" pitchFamily="1" charset="-122"/>
              </a:rPr>
              <a:t>＝e</a:t>
            </a:r>
            <a:r>
              <a:rPr lang="zh-CN" sz="2800" b="1" baseline="30000">
                <a:latin typeface="楷体_GB2312" pitchFamily="1" charset="-122"/>
                <a:ea typeface="楷体_GB2312" pitchFamily="1" charset="-122"/>
              </a:rPr>
              <a:t>q</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r</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r</a:t>
            </a:r>
            <a:r>
              <a:rPr lang="zh-CN" sz="2800" b="1">
                <a:latin typeface="楷体_GB2312" pitchFamily="1" charset="-122"/>
                <a:ea typeface="楷体_GB2312" pitchFamily="1" charset="-122"/>
              </a:rPr>
              <a:t>＝e</a:t>
            </a:r>
          </a:p>
          <a:p>
            <a:pPr marL="457200" indent="-457200" algn="just">
              <a:lnSpc>
                <a:spcPct val="110000"/>
              </a:lnSpc>
              <a:buClr>
                <a:srgbClr val="00FF00"/>
              </a:buClr>
              <a:buFont typeface="Wingdings" pitchFamily="2" charset="2"/>
              <a:buNone/>
            </a:pPr>
            <a:r>
              <a:rPr lang="en-US" sz="2800" b="1">
                <a:latin typeface="楷体_GB2312" pitchFamily="1" charset="-122"/>
                <a:ea typeface="楷体_GB2312" pitchFamily="1" charset="-122"/>
              </a:rPr>
              <a:t>由于1</a:t>
            </a:r>
            <a:r>
              <a:rPr lang="en-US"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r</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n-1，</a:t>
            </a:r>
            <a:r>
              <a:rPr lang="en-US" sz="2800" b="1">
                <a:latin typeface="楷体_GB2312" pitchFamily="1" charset="-122"/>
                <a:ea typeface="楷体_GB2312" pitchFamily="1" charset="-122"/>
              </a:rPr>
              <a:t>这就与</a:t>
            </a:r>
            <a:r>
              <a:rPr lang="zh-CN" sz="2800" b="1">
                <a:latin typeface="楷体_GB2312" pitchFamily="1" charset="-122"/>
                <a:ea typeface="楷体_GB2312" pitchFamily="1" charset="-122"/>
              </a:rPr>
              <a:t>a的周期为n矛盾</a:t>
            </a:r>
            <a:r>
              <a:rPr lang="en-US" sz="2800" b="1">
                <a:latin typeface="楷体_GB2312" pitchFamily="1" charset="-122"/>
                <a:ea typeface="楷体_GB2312" pitchFamily="1" charset="-122"/>
              </a:rPr>
              <a:t>，</a:t>
            </a:r>
          </a:p>
          <a:p>
            <a:pPr marL="457200" indent="-457200" algn="just">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en-US" sz="2800" b="1">
                <a:latin typeface="楷体_GB2312" pitchFamily="1" charset="-122"/>
                <a:ea typeface="楷体_GB2312" pitchFamily="1" charset="-122"/>
              </a:rPr>
              <a:t>所以有</a:t>
            </a:r>
            <a:r>
              <a:rPr lang="zh-CN" sz="2800" b="1">
                <a:latin typeface="楷体_GB2312" pitchFamily="1" charset="-122"/>
                <a:ea typeface="楷体_GB2312" pitchFamily="1" charset="-122"/>
              </a:rPr>
              <a:t> n|m。</a:t>
            </a:r>
          </a:p>
          <a:p>
            <a:pPr marL="457200" indent="-457200" algn="just">
              <a:lnSpc>
                <a:spcPct val="110000"/>
              </a:lnSpc>
              <a:buClr>
                <a:srgbClr val="00FF00"/>
              </a:buClr>
              <a:buFont typeface="Wingdings" pitchFamily="2" charset="2"/>
              <a:buNone/>
            </a:pPr>
            <a:r>
              <a:rPr lang="zh-CN" sz="2800" b="1">
                <a:latin typeface="楷体_GB2312" pitchFamily="1" charset="-122"/>
                <a:ea typeface="楷体_GB2312" pitchFamily="1" charset="-122"/>
              </a:rPr>
              <a:t>     </a:t>
            </a:r>
            <a:r>
              <a:rPr lang="zh-CN" sz="2800" b="1">
                <a:solidFill>
                  <a:srgbClr val="FF0066"/>
                </a:solidFill>
                <a:latin typeface="Times New Roman"/>
                <a:ea typeface="楷体_GB2312" pitchFamily="1" charset="-122"/>
              </a:rPr>
              <a:t>“</a:t>
            </a:r>
            <a:r>
              <a:rPr lang="zh-CN" sz="2800" b="1">
                <a:solidFill>
                  <a:srgbClr val="FF0066"/>
                </a:solidFill>
                <a:latin typeface="楷体_GB2312" pitchFamily="1" charset="-122"/>
                <a:ea typeface="楷体_GB2312" pitchFamily="1" charset="-122"/>
                <a:sym typeface="Symbol" pitchFamily="18" charset="2"/>
              </a:rPr>
              <a:t></a:t>
            </a:r>
            <a:r>
              <a:rPr lang="zh-CN" sz="2800" b="1">
                <a:solidFill>
                  <a:srgbClr val="FF0066"/>
                </a:solidFill>
                <a:latin typeface="Lucida Sans Unicode"/>
                <a:ea typeface="楷体_GB2312" pitchFamily="1" charset="-122"/>
              </a:rPr>
              <a:t>”</a:t>
            </a:r>
            <a:r>
              <a:rPr lang="zh-CN" sz="2800" b="1">
                <a:solidFill>
                  <a:srgbClr val="FF0066"/>
                </a:solidFill>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设</a:t>
            </a:r>
            <a:r>
              <a:rPr lang="zh-CN" sz="2800" b="1">
                <a:solidFill>
                  <a:srgbClr val="0000FF"/>
                </a:solidFill>
                <a:latin typeface="楷体_GB2312" pitchFamily="1" charset="-122"/>
                <a:ea typeface="楷体_GB2312" pitchFamily="1" charset="-122"/>
              </a:rPr>
              <a:t> n|m。</a:t>
            </a:r>
          </a:p>
          <a:p>
            <a:pPr marL="457200" indent="-457200" algn="just">
              <a:lnSpc>
                <a:spcPct val="110000"/>
              </a:lnSpc>
              <a:buClr>
                <a:srgbClr val="00FF00"/>
              </a:buClr>
              <a:buFont typeface="Wingdings" pitchFamily="2" charset="2"/>
              <a:buNone/>
            </a:pPr>
            <a:r>
              <a:rPr lang="en-US" sz="2800" b="1">
                <a:solidFill>
                  <a:srgbClr val="0000FF"/>
                </a:solidFill>
                <a:latin typeface="楷体_GB2312" pitchFamily="1" charset="-122"/>
                <a:ea typeface="楷体_GB2312" pitchFamily="1" charset="-122"/>
              </a:rPr>
              <a:t>则</a:t>
            </a:r>
            <a:r>
              <a:rPr lang="en-US"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k</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Z，</a:t>
            </a:r>
            <a:r>
              <a:rPr lang="en-US" sz="2800" b="1">
                <a:solidFill>
                  <a:srgbClr val="0000FF"/>
                </a:solidFill>
                <a:latin typeface="楷体_GB2312" pitchFamily="1" charset="-122"/>
                <a:ea typeface="楷体_GB2312" pitchFamily="1" charset="-122"/>
              </a:rPr>
              <a:t>使得</a:t>
            </a:r>
            <a:r>
              <a:rPr lang="zh-CN" sz="2800" b="1">
                <a:solidFill>
                  <a:srgbClr val="0000FF"/>
                </a:solidFill>
                <a:latin typeface="楷体_GB2312" pitchFamily="1" charset="-122"/>
                <a:ea typeface="楷体_GB2312" pitchFamily="1" charset="-122"/>
              </a:rPr>
              <a:t>m=nk，</a:t>
            </a:r>
            <a:r>
              <a:rPr lang="en-US" sz="2800" b="1">
                <a:solidFill>
                  <a:srgbClr val="0000FF"/>
                </a:solidFill>
                <a:latin typeface="楷体_GB2312" pitchFamily="1" charset="-122"/>
                <a:ea typeface="楷体_GB2312" pitchFamily="1" charset="-122"/>
              </a:rPr>
              <a:t>于是有：</a:t>
            </a:r>
          </a:p>
          <a:p>
            <a:pPr marL="457200" indent="-457200" algn="ctr">
              <a:lnSpc>
                <a:spcPct val="110000"/>
              </a:lnSpc>
              <a:buClr>
                <a:srgbClr val="00FF00"/>
              </a:buClr>
              <a:buFont typeface="Wingdings" pitchFamily="2" charset="2"/>
              <a:buNone/>
            </a:pPr>
            <a:r>
              <a:rPr lang="en-US"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m</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nk</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n</a:t>
            </a:r>
            <a:r>
              <a:rPr lang="zh-CN" sz="2800" b="1">
                <a:solidFill>
                  <a:srgbClr val="0000FF"/>
                </a:solidFill>
                <a:latin typeface="楷体_GB2312" pitchFamily="1" charset="-122"/>
                <a:ea typeface="楷体_GB2312" pitchFamily="1" charset="-122"/>
              </a:rPr>
              <a:t>)</a:t>
            </a:r>
            <a:r>
              <a:rPr lang="zh-CN" sz="2800" b="1" baseline="30000">
                <a:solidFill>
                  <a:srgbClr val="0000FF"/>
                </a:solidFill>
                <a:latin typeface="楷体_GB2312" pitchFamily="1" charset="-122"/>
                <a:ea typeface="楷体_GB2312" pitchFamily="1" charset="-122"/>
              </a:rPr>
              <a:t>k</a:t>
            </a:r>
            <a:r>
              <a:rPr lang="zh-CN" sz="2800" b="1">
                <a:solidFill>
                  <a:srgbClr val="0000FF"/>
                </a:solidFill>
                <a:latin typeface="楷体_GB2312" pitchFamily="1" charset="-122"/>
                <a:ea typeface="楷体_GB2312" pitchFamily="1" charset="-122"/>
              </a:rPr>
              <a:t>＝e</a:t>
            </a:r>
            <a:r>
              <a:rPr lang="zh-CN" sz="2800" b="1" baseline="30000">
                <a:solidFill>
                  <a:srgbClr val="0000FF"/>
                </a:solidFill>
                <a:latin typeface="楷体_GB2312" pitchFamily="1" charset="-122"/>
                <a:ea typeface="楷体_GB2312" pitchFamily="1" charset="-122"/>
              </a:rPr>
              <a:t>k</a:t>
            </a:r>
            <a:r>
              <a:rPr lang="zh-CN" sz="2800" b="1">
                <a:solidFill>
                  <a:srgbClr val="0000FF"/>
                </a:solidFill>
                <a:latin typeface="楷体_GB2312" pitchFamily="1" charset="-122"/>
                <a:ea typeface="楷体_GB2312" pitchFamily="1" charset="-122"/>
              </a:rPr>
              <a:t>＝e</a:t>
            </a:r>
            <a:endParaRPr lang="en-US" sz="2800" b="1">
              <a:solidFill>
                <a:srgbClr val="0000FF"/>
              </a:solidFill>
              <a:latin typeface="楷体_GB2312" pitchFamily="1" charset="-122"/>
              <a:ea typeface="楷体_GB2312" pitchFamily="1" charset="-122"/>
            </a:endParaRPr>
          </a:p>
          <a:p>
            <a:pPr marL="457200" indent="-457200" algn="just">
              <a:lnSpc>
                <a:spcPct val="110000"/>
              </a:lnSpc>
              <a:buClr>
                <a:srgbClr val="00FF00"/>
              </a:buClr>
              <a:buFont typeface="Wingdings" pitchFamily="2" charset="2"/>
              <a:buNone/>
            </a:pPr>
            <a:r>
              <a:rPr lang="en-US" sz="2800" b="1">
                <a:solidFill>
                  <a:srgbClr val="0000FF"/>
                </a:solidFill>
                <a:latin typeface="楷体_GB2312" pitchFamily="1" charset="-122"/>
                <a:ea typeface="楷体_GB2312" pitchFamily="1" charset="-122"/>
              </a:rPr>
              <a:t>所以有</a:t>
            </a:r>
            <a:r>
              <a:rPr lang="zh-CN" sz="2800" b="1">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a</a:t>
            </a:r>
            <a:r>
              <a:rPr lang="zh-CN" sz="2800" b="1" baseline="30000">
                <a:solidFill>
                  <a:srgbClr val="FF0000"/>
                </a:solidFill>
                <a:latin typeface="楷体_GB2312" pitchFamily="1" charset="-122"/>
                <a:ea typeface="楷体_GB2312" pitchFamily="1" charset="-122"/>
              </a:rPr>
              <a:t>m</a:t>
            </a:r>
            <a:r>
              <a:rPr lang="zh-CN" sz="2800" b="1">
                <a:solidFill>
                  <a:srgbClr val="FF0000"/>
                </a:solidFill>
                <a:latin typeface="楷体_GB2312" pitchFamily="1" charset="-122"/>
                <a:ea typeface="楷体_GB2312" pitchFamily="1" charset="-122"/>
              </a:rPr>
              <a:t>=e</a:t>
            </a:r>
            <a:r>
              <a:rPr lang="zh-CN" sz="2800" b="1">
                <a:latin typeface="楷体_GB2312" pitchFamily="1" charset="-122"/>
                <a:ea typeface="楷体_GB2312" pitchFamily="1" charset="-122"/>
              </a:rPr>
              <a:t>。</a:t>
            </a:r>
            <a:r>
              <a:rPr lang="zh-CN" sz="2800" b="1">
                <a:solidFill>
                  <a:srgbClr val="FF0000"/>
                </a:solidFill>
                <a:latin typeface="楷体_GB2312" pitchFamily="1" charset="-122"/>
                <a:ea typeface="楷体_GB2312" pitchFamily="1" charset="-122"/>
              </a:rPr>
              <a:t>证毕。</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4086673-6ABE-415D-A3C0-19428FBBE340}"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818500DF-BF91-48CE-B19A-C41A66DFCC2C}" type="slidenum">
              <a:rPr lang="zh-CN" altLang="zh-CN"/>
              <a:pPr/>
              <a:t>132</a:t>
            </a:fld>
            <a:r>
              <a:rPr lang="zh-CN" altLang="zh-CN"/>
              <a:t>/226</a:t>
            </a:r>
          </a:p>
        </p:txBody>
      </p:sp>
      <p:sp>
        <p:nvSpPr>
          <p:cNvPr id="137218" name="Rectangle 2"/>
          <p:cNvSpPr>
            <a:spLocks noGrp="1" noChangeArrowheads="1"/>
          </p:cNvSpPr>
          <p:nvPr>
            <p:ph type="title"/>
          </p:nvPr>
        </p:nvSpPr>
        <p:spPr/>
        <p:txBody>
          <a:bodyPr/>
          <a:lstStyle/>
          <a:p>
            <a:endParaRPr lang="zh-CN" altLang="zh-CN"/>
          </a:p>
        </p:txBody>
      </p:sp>
      <p:sp>
        <p:nvSpPr>
          <p:cNvPr id="137219" name="Rectangle 3"/>
          <p:cNvSpPr>
            <a:spLocks noChangeArrowheads="1"/>
          </p:cNvSpPr>
          <p:nvPr/>
        </p:nvSpPr>
        <p:spPr bwMode="auto">
          <a:xfrm>
            <a:off x="1042988" y="1052513"/>
            <a:ext cx="7608887"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1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15.10  </a:t>
            </a:r>
          </a:p>
          <a:p>
            <a:pPr marL="457200" indent="-457200" algn="just">
              <a:lnSpc>
                <a:spcPct val="11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设&lt;</a:t>
            </a:r>
            <a:r>
              <a:rPr lang="zh-CN" sz="2800" b="1">
                <a:solidFill>
                  <a:srgbClr val="0000FF"/>
                </a:solidFill>
                <a:latin typeface="楷体_GB2312" pitchFamily="1" charset="-122"/>
                <a:ea typeface="楷体_GB2312" pitchFamily="1" charset="-122"/>
              </a:rPr>
              <a:t>G，*&gt;</a:t>
            </a:r>
            <a:r>
              <a:rPr lang="en-US" sz="2800" b="1">
                <a:solidFill>
                  <a:srgbClr val="0000FF"/>
                </a:solidFill>
                <a:latin typeface="楷体_GB2312" pitchFamily="1" charset="-122"/>
                <a:ea typeface="楷体_GB2312" pitchFamily="1" charset="-122"/>
              </a:rPr>
              <a:t>是一个群，对</a:t>
            </a:r>
            <a:r>
              <a:rPr lang="en-US"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G，</a:t>
            </a:r>
            <a:r>
              <a:rPr lang="en-US" sz="2800" b="1">
                <a:solidFill>
                  <a:srgbClr val="0000FF"/>
                </a:solidFill>
                <a:latin typeface="楷体_GB2312" pitchFamily="1" charset="-122"/>
                <a:ea typeface="楷体_GB2312" pitchFamily="1" charset="-122"/>
              </a:rPr>
              <a:t>若</a:t>
            </a:r>
            <a:r>
              <a:rPr lang="zh-CN" sz="2800" b="1">
                <a:solidFill>
                  <a:srgbClr val="0000FF"/>
                </a:solidFill>
                <a:latin typeface="楷体_GB2312" pitchFamily="1" charset="-122"/>
                <a:ea typeface="楷体_GB2312" pitchFamily="1" charset="-122"/>
              </a:rPr>
              <a:t>a</a:t>
            </a:r>
            <a:r>
              <a:rPr lang="en-US" sz="2800" b="1">
                <a:solidFill>
                  <a:srgbClr val="0000FF"/>
                </a:solidFill>
                <a:latin typeface="楷体_GB2312" pitchFamily="1" charset="-122"/>
                <a:ea typeface="楷体_GB2312" pitchFamily="1" charset="-122"/>
              </a:rPr>
              <a:t>的周期为</a:t>
            </a:r>
            <a:r>
              <a:rPr lang="zh-CN" sz="2800" b="1">
                <a:solidFill>
                  <a:srgbClr val="0000FF"/>
                </a:solidFill>
                <a:latin typeface="楷体_GB2312" pitchFamily="1" charset="-122"/>
                <a:ea typeface="楷体_GB2312" pitchFamily="1" charset="-122"/>
              </a:rPr>
              <a:t>n，</a:t>
            </a:r>
            <a:r>
              <a:rPr lang="en-US" sz="2800" b="1">
                <a:solidFill>
                  <a:srgbClr val="0000FF"/>
                </a:solidFill>
                <a:latin typeface="楷体_GB2312" pitchFamily="1" charset="-122"/>
                <a:ea typeface="楷体_GB2312" pitchFamily="1" charset="-122"/>
              </a:rPr>
              <a:t>则</a:t>
            </a:r>
            <a:r>
              <a:rPr lang="zh-CN" sz="2800" b="1">
                <a:solidFill>
                  <a:srgbClr val="0000FF"/>
                </a:solidFill>
                <a:latin typeface="楷体_GB2312" pitchFamily="1" charset="-122"/>
                <a:ea typeface="楷体_GB2312" pitchFamily="1" charset="-122"/>
              </a:rPr>
              <a:t>：</a:t>
            </a:r>
          </a:p>
          <a:p>
            <a:pPr marL="457200" indent="-457200" algn="just">
              <a:lnSpc>
                <a:spcPct val="110000"/>
              </a:lnSpc>
              <a:buClr>
                <a:srgbClr val="FF00FF"/>
              </a:buClr>
              <a:buFont typeface="Wingdings" pitchFamily="2" charset="2"/>
              <a:buAutoNum type="circleNumDbPlain"/>
            </a:pP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m </a:t>
            </a:r>
            <a:r>
              <a:rPr lang="zh-CN" sz="2800" b="1">
                <a:latin typeface="楷体_GB2312" pitchFamily="1" charset="-122"/>
                <a:ea typeface="楷体_GB2312" pitchFamily="1" charset="-122"/>
              </a:rPr>
              <a:t>=e</a:t>
            </a:r>
            <a:r>
              <a:rPr lang="en-US" sz="2800" b="1">
                <a:latin typeface="楷体_GB2312" pitchFamily="1" charset="-122"/>
                <a:ea typeface="楷体_GB2312" pitchFamily="1" charset="-122"/>
              </a:rPr>
              <a:t>当且仅当</a:t>
            </a:r>
            <a:r>
              <a:rPr lang="zh-CN" sz="2800" b="1">
                <a:latin typeface="楷体_GB2312" pitchFamily="1" charset="-122"/>
                <a:ea typeface="楷体_GB2312" pitchFamily="1" charset="-122"/>
              </a:rPr>
              <a:t> n|m；</a:t>
            </a:r>
          </a:p>
          <a:p>
            <a:pPr marL="457200" indent="-457200" algn="just">
              <a:lnSpc>
                <a:spcPct val="110000"/>
              </a:lnSpc>
              <a:buClr>
                <a:srgbClr val="FF00FF"/>
              </a:buClr>
              <a:buFont typeface="Wingdings" pitchFamily="2" charset="2"/>
              <a:buAutoNum type="circleNumDbPlain"/>
            </a:pP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i</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j</a:t>
            </a:r>
            <a:r>
              <a:rPr lang="zh-CN" sz="2800" b="1">
                <a:solidFill>
                  <a:srgbClr val="0000FF"/>
                </a:solidFill>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当且仅当</a:t>
            </a:r>
            <a:r>
              <a:rPr lang="zh-CN" sz="2800" b="1">
                <a:solidFill>
                  <a:srgbClr val="0000FF"/>
                </a:solidFill>
                <a:latin typeface="楷体_GB2312" pitchFamily="1" charset="-122"/>
                <a:ea typeface="楷体_GB2312" pitchFamily="1" charset="-122"/>
              </a:rPr>
              <a:t> n|（i-j）</a:t>
            </a:r>
          </a:p>
          <a:p>
            <a:pPr marL="457200" indent="-457200" algn="just">
              <a:lnSpc>
                <a:spcPct val="110000"/>
              </a:lnSpc>
              <a:buClr>
                <a:srgbClr val="FF00FF"/>
              </a:buClr>
              <a:buFont typeface="Wingdings" pitchFamily="2" charset="2"/>
              <a:buAutoNum type="circleNumDbPlain"/>
            </a:pPr>
            <a:r>
              <a:rPr lang="zh-CN" sz="2800" b="1">
                <a:latin typeface="楷体_GB2312" pitchFamily="1" charset="-122"/>
                <a:ea typeface="楷体_GB2312" pitchFamily="1" charset="-122"/>
              </a:rPr>
              <a:t>由a生成的子群恰有n个元素，即</a:t>
            </a:r>
          </a:p>
          <a:p>
            <a:pPr marL="457200" indent="-457200" algn="just">
              <a:lnSpc>
                <a:spcPct val="110000"/>
              </a:lnSpc>
              <a:buClr>
                <a:srgbClr val="FF00FF"/>
              </a:buClr>
              <a:buFont typeface="Wingdings" pitchFamily="2" charset="2"/>
              <a:buNone/>
            </a:pPr>
            <a:r>
              <a:rPr lang="zh-CN" sz="2800" b="1">
                <a:latin typeface="楷体_GB2312" pitchFamily="1" charset="-122"/>
                <a:ea typeface="楷体_GB2312" pitchFamily="1" charset="-122"/>
              </a:rPr>
              <a:t>      （a）= ｛e，a，a</a:t>
            </a:r>
            <a:r>
              <a:rPr lang="zh-CN" sz="2800" b="1" baseline="30000">
                <a:latin typeface="楷体_GB2312" pitchFamily="1" charset="-122"/>
                <a:ea typeface="楷体_GB2312" pitchFamily="1" charset="-122"/>
              </a:rPr>
              <a:t>2</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3</a:t>
            </a:r>
            <a:r>
              <a:rPr lang="zh-CN" sz="2800" b="1">
                <a:latin typeface="楷体_GB2312" pitchFamily="1" charset="-122"/>
                <a:ea typeface="楷体_GB2312" pitchFamily="1" charset="-122"/>
              </a:rPr>
              <a:t>，</a:t>
            </a:r>
            <a:r>
              <a:rPr lang="zh-CN" sz="2800" b="1">
                <a:latin typeface="Times New Roman"/>
                <a:ea typeface="楷体_GB2312" pitchFamily="1" charset="-122"/>
              </a:rPr>
              <a:t>…</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n-1</a:t>
            </a:r>
            <a:r>
              <a:rPr lang="zh-CN" sz="2800" b="1">
                <a:latin typeface="楷体_GB2312" pitchFamily="1" charset="-122"/>
                <a:ea typeface="楷体_GB2312" pitchFamily="1" charset="-122"/>
              </a:rPr>
              <a:t>｝</a:t>
            </a:r>
          </a:p>
        </p:txBody>
      </p:sp>
      <p:sp>
        <p:nvSpPr>
          <p:cNvPr id="137220" name="Text Box 4"/>
          <p:cNvSpPr txBox="1">
            <a:spLocks noChangeArrowheads="1"/>
          </p:cNvSpPr>
          <p:nvPr/>
        </p:nvSpPr>
        <p:spPr bwMode="auto">
          <a:xfrm>
            <a:off x="971550" y="4652963"/>
            <a:ext cx="7921625" cy="9461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FF00FF"/>
                </a:solidFill>
                <a:latin typeface="楷体_GB2312" pitchFamily="1" charset="-122"/>
                <a:ea typeface="楷体_GB2312" pitchFamily="1" charset="-122"/>
              </a:rPr>
              <a:t>证明：</a:t>
            </a:r>
            <a:r>
              <a:rPr lang="zh-CN" sz="2800" b="1">
                <a:solidFill>
                  <a:srgbClr val="0000FF"/>
                </a:solidFill>
                <a:latin typeface="楷体_GB2312" pitchFamily="1" charset="-122"/>
                <a:ea typeface="楷体_GB2312" pitchFamily="1" charset="-122"/>
              </a:rPr>
              <a:t>②由群的消去律，</a:t>
            </a: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i</a:t>
            </a:r>
            <a:r>
              <a:rPr lang="zh-CN" altLang="zh-CN" sz="2800" b="1">
                <a:solidFill>
                  <a:srgbClr val="0000FF"/>
                </a:solidFill>
                <a:latin typeface="楷体_GB2312" pitchFamily="1" charset="-122"/>
                <a:ea typeface="楷体_GB2312" pitchFamily="1" charset="-122"/>
              </a:rPr>
              <a:t>= a</a:t>
            </a:r>
            <a:r>
              <a:rPr lang="zh-CN" altLang="zh-CN" sz="2800" b="1" baseline="30000">
                <a:solidFill>
                  <a:srgbClr val="0000FF"/>
                </a:solidFill>
                <a:latin typeface="楷体_GB2312" pitchFamily="1" charset="-122"/>
                <a:ea typeface="楷体_GB2312" pitchFamily="1" charset="-122"/>
              </a:rPr>
              <a:t>j</a:t>
            </a:r>
            <a:r>
              <a:rPr lang="zh-CN" sz="2800" b="1">
                <a:solidFill>
                  <a:srgbClr val="0000FF"/>
                </a:solidFill>
                <a:latin typeface="楷体_GB2312" pitchFamily="1" charset="-122"/>
                <a:ea typeface="楷体_GB2312" pitchFamily="1" charset="-122"/>
              </a:rPr>
              <a:t>当且仅当</a:t>
            </a: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i-j</a:t>
            </a:r>
            <a:r>
              <a:rPr lang="zh-CN" altLang="zh-CN" sz="2800" b="1">
                <a:solidFill>
                  <a:srgbClr val="0000FF"/>
                </a:solidFill>
                <a:latin typeface="楷体_GB2312" pitchFamily="1" charset="-122"/>
                <a:ea typeface="楷体_GB2312" pitchFamily="1" charset="-122"/>
              </a:rPr>
              <a:t>=e</a:t>
            </a:r>
            <a:r>
              <a:rPr lang="zh-CN" sz="2800" b="1">
                <a:solidFill>
                  <a:srgbClr val="0000FF"/>
                </a:solidFill>
                <a:latin typeface="楷体_GB2312" pitchFamily="1" charset="-122"/>
                <a:ea typeface="楷体_GB2312" pitchFamily="1" charset="-122"/>
              </a:rPr>
              <a:t>， </a:t>
            </a:r>
          </a:p>
          <a:p>
            <a:r>
              <a:rPr lang="zh-CN" sz="2800" b="1">
                <a:solidFill>
                  <a:srgbClr val="0000FF"/>
                </a:solidFill>
                <a:latin typeface="楷体_GB2312" pitchFamily="1" charset="-122"/>
                <a:ea typeface="楷体_GB2312" pitchFamily="1" charset="-122"/>
              </a:rPr>
              <a:t>      再由①的结论知道</a:t>
            </a:r>
            <a:r>
              <a:rPr lang="zh-CN" altLang="zh-CN" sz="2800" b="1">
                <a:solidFill>
                  <a:srgbClr val="0000FF"/>
                </a:solidFill>
                <a:latin typeface="楷体_GB2312" pitchFamily="1" charset="-122"/>
                <a:ea typeface="楷体_GB2312" pitchFamily="1" charset="-122"/>
              </a:rPr>
              <a:t>n|(i-j)</a:t>
            </a:r>
            <a:r>
              <a:rPr lang="zh-CN" sz="2800" b="1">
                <a:solidFill>
                  <a:srgbClr val="0000FF"/>
                </a:solidFill>
                <a:latin typeface="楷体_GB2312" pitchFamily="1" charset="-122"/>
                <a:ea typeface="楷体_GB2312" pitchFamily="1" charset="-122"/>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365C151-B237-4283-94E3-295D703A8ED3}"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9A77084A-A6AF-46BE-9D4B-AFB5CECDD4C1}" type="slidenum">
              <a:rPr lang="zh-CN" altLang="zh-CN"/>
              <a:pPr/>
              <a:t>133</a:t>
            </a:fld>
            <a:r>
              <a:rPr lang="zh-CN" altLang="zh-CN"/>
              <a:t>/226</a:t>
            </a:r>
          </a:p>
        </p:txBody>
      </p:sp>
      <p:sp>
        <p:nvSpPr>
          <p:cNvPr id="138242" name="Rectangle 2"/>
          <p:cNvSpPr>
            <a:spLocks noGrp="1" noChangeArrowheads="1"/>
          </p:cNvSpPr>
          <p:nvPr>
            <p:ph type="title"/>
          </p:nvPr>
        </p:nvSpPr>
        <p:spPr/>
        <p:txBody>
          <a:bodyPr/>
          <a:lstStyle/>
          <a:p>
            <a:endParaRPr lang="zh-CN" altLang="zh-CN"/>
          </a:p>
        </p:txBody>
      </p:sp>
      <p:sp>
        <p:nvSpPr>
          <p:cNvPr id="138243" name="Rectangle 3"/>
          <p:cNvSpPr>
            <a:spLocks noChangeArrowheads="1"/>
          </p:cNvSpPr>
          <p:nvPr/>
        </p:nvSpPr>
        <p:spPr bwMode="auto">
          <a:xfrm>
            <a:off x="1042988" y="1052513"/>
            <a:ext cx="7608887"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1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15.10  </a:t>
            </a:r>
          </a:p>
          <a:p>
            <a:pPr marL="457200" indent="-457200" algn="just">
              <a:lnSpc>
                <a:spcPct val="11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  </a:t>
            </a:r>
            <a:r>
              <a:rPr lang="en-US" sz="2800" b="1">
                <a:solidFill>
                  <a:srgbClr val="0000FF"/>
                </a:solidFill>
                <a:latin typeface="楷体_GB2312" pitchFamily="1" charset="-122"/>
                <a:ea typeface="楷体_GB2312" pitchFamily="1" charset="-122"/>
              </a:rPr>
              <a:t>设&lt;</a:t>
            </a:r>
            <a:r>
              <a:rPr lang="zh-CN" sz="2800" b="1">
                <a:solidFill>
                  <a:srgbClr val="0000FF"/>
                </a:solidFill>
                <a:latin typeface="楷体_GB2312" pitchFamily="1" charset="-122"/>
                <a:ea typeface="楷体_GB2312" pitchFamily="1" charset="-122"/>
              </a:rPr>
              <a:t>G，*&gt;</a:t>
            </a:r>
            <a:r>
              <a:rPr lang="en-US" sz="2800" b="1">
                <a:solidFill>
                  <a:srgbClr val="0000FF"/>
                </a:solidFill>
                <a:latin typeface="楷体_GB2312" pitchFamily="1" charset="-122"/>
                <a:ea typeface="楷体_GB2312" pitchFamily="1" charset="-122"/>
              </a:rPr>
              <a:t>是一个群，对</a:t>
            </a:r>
            <a:r>
              <a:rPr lang="en-US"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G，</a:t>
            </a:r>
            <a:r>
              <a:rPr lang="en-US" sz="2800" b="1">
                <a:solidFill>
                  <a:srgbClr val="0000FF"/>
                </a:solidFill>
                <a:latin typeface="楷体_GB2312" pitchFamily="1" charset="-122"/>
                <a:ea typeface="楷体_GB2312" pitchFamily="1" charset="-122"/>
              </a:rPr>
              <a:t>若</a:t>
            </a:r>
            <a:r>
              <a:rPr lang="zh-CN" sz="2800" b="1">
                <a:solidFill>
                  <a:srgbClr val="0000FF"/>
                </a:solidFill>
                <a:latin typeface="楷体_GB2312" pitchFamily="1" charset="-122"/>
                <a:ea typeface="楷体_GB2312" pitchFamily="1" charset="-122"/>
              </a:rPr>
              <a:t>a</a:t>
            </a:r>
            <a:r>
              <a:rPr lang="en-US" sz="2800" b="1">
                <a:solidFill>
                  <a:srgbClr val="0000FF"/>
                </a:solidFill>
                <a:latin typeface="楷体_GB2312" pitchFamily="1" charset="-122"/>
                <a:ea typeface="楷体_GB2312" pitchFamily="1" charset="-122"/>
              </a:rPr>
              <a:t>的周期为</a:t>
            </a:r>
            <a:r>
              <a:rPr lang="zh-CN" sz="2800" b="1">
                <a:solidFill>
                  <a:srgbClr val="0000FF"/>
                </a:solidFill>
                <a:latin typeface="楷体_GB2312" pitchFamily="1" charset="-122"/>
                <a:ea typeface="楷体_GB2312" pitchFamily="1" charset="-122"/>
              </a:rPr>
              <a:t>n，</a:t>
            </a:r>
            <a:r>
              <a:rPr lang="en-US" sz="2800" b="1">
                <a:solidFill>
                  <a:srgbClr val="0000FF"/>
                </a:solidFill>
                <a:latin typeface="楷体_GB2312" pitchFamily="1" charset="-122"/>
                <a:ea typeface="楷体_GB2312" pitchFamily="1" charset="-122"/>
              </a:rPr>
              <a:t>则</a:t>
            </a:r>
            <a:r>
              <a:rPr lang="zh-CN" sz="2800" b="1">
                <a:solidFill>
                  <a:srgbClr val="0000FF"/>
                </a:solidFill>
                <a:latin typeface="楷体_GB2312" pitchFamily="1" charset="-122"/>
                <a:ea typeface="楷体_GB2312" pitchFamily="1" charset="-122"/>
              </a:rPr>
              <a:t>：</a:t>
            </a:r>
          </a:p>
          <a:p>
            <a:pPr marL="457200" indent="-457200" algn="just">
              <a:lnSpc>
                <a:spcPct val="110000"/>
              </a:lnSpc>
              <a:buClr>
                <a:srgbClr val="FF00FF"/>
              </a:buClr>
              <a:buFont typeface="Wingdings" pitchFamily="2" charset="2"/>
              <a:buAutoNum type="circleNumDbPlain"/>
            </a:pP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m </a:t>
            </a:r>
            <a:r>
              <a:rPr lang="zh-CN" sz="2800" b="1">
                <a:latin typeface="楷体_GB2312" pitchFamily="1" charset="-122"/>
                <a:ea typeface="楷体_GB2312" pitchFamily="1" charset="-122"/>
              </a:rPr>
              <a:t>=e</a:t>
            </a:r>
            <a:r>
              <a:rPr lang="en-US" sz="2800" b="1">
                <a:latin typeface="楷体_GB2312" pitchFamily="1" charset="-122"/>
                <a:ea typeface="楷体_GB2312" pitchFamily="1" charset="-122"/>
              </a:rPr>
              <a:t>当且仅当</a:t>
            </a:r>
            <a:r>
              <a:rPr lang="zh-CN" sz="2800" b="1">
                <a:latin typeface="楷体_GB2312" pitchFamily="1" charset="-122"/>
                <a:ea typeface="楷体_GB2312" pitchFamily="1" charset="-122"/>
              </a:rPr>
              <a:t> n|m；</a:t>
            </a:r>
          </a:p>
          <a:p>
            <a:pPr marL="457200" indent="-457200" algn="just">
              <a:lnSpc>
                <a:spcPct val="110000"/>
              </a:lnSpc>
              <a:buClr>
                <a:srgbClr val="FF00FF"/>
              </a:buClr>
              <a:buFont typeface="Wingdings" pitchFamily="2" charset="2"/>
              <a:buAutoNum type="circleNumDbPlain"/>
            </a:pP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i</a:t>
            </a:r>
            <a:r>
              <a:rPr lang="zh-CN" sz="2800" b="1">
                <a:latin typeface="楷体_GB2312" pitchFamily="1" charset="-122"/>
                <a:ea typeface="楷体_GB2312" pitchFamily="1" charset="-122"/>
              </a:rPr>
              <a:t>＝a</a:t>
            </a:r>
            <a:r>
              <a:rPr lang="zh-CN" sz="2800" b="1" baseline="30000">
                <a:latin typeface="楷体_GB2312" pitchFamily="1" charset="-122"/>
                <a:ea typeface="楷体_GB2312" pitchFamily="1" charset="-122"/>
              </a:rPr>
              <a:t>j</a:t>
            </a:r>
            <a:r>
              <a:rPr lang="zh-CN" sz="2800" b="1">
                <a:latin typeface="楷体_GB2312" pitchFamily="1" charset="-122"/>
                <a:ea typeface="楷体_GB2312" pitchFamily="1" charset="-122"/>
              </a:rPr>
              <a:t> </a:t>
            </a:r>
            <a:r>
              <a:rPr lang="en-US" sz="2800" b="1">
                <a:latin typeface="楷体_GB2312" pitchFamily="1" charset="-122"/>
                <a:ea typeface="楷体_GB2312" pitchFamily="1" charset="-122"/>
              </a:rPr>
              <a:t>当且仅当</a:t>
            </a:r>
            <a:r>
              <a:rPr lang="zh-CN" sz="2800" b="1">
                <a:latin typeface="楷体_GB2312" pitchFamily="1" charset="-122"/>
                <a:ea typeface="楷体_GB2312" pitchFamily="1" charset="-122"/>
              </a:rPr>
              <a:t> n|（i-j）</a:t>
            </a:r>
          </a:p>
          <a:p>
            <a:pPr marL="457200" indent="-457200" algn="just">
              <a:lnSpc>
                <a:spcPct val="110000"/>
              </a:lnSpc>
              <a:buClr>
                <a:srgbClr val="FF00FF"/>
              </a:buClr>
              <a:buFont typeface="Wingdings" pitchFamily="2" charset="2"/>
              <a:buAutoNum type="circleNumDbPlain"/>
            </a:pPr>
            <a:r>
              <a:rPr lang="zh-CN" sz="2800" b="1">
                <a:solidFill>
                  <a:srgbClr val="0000FF"/>
                </a:solidFill>
                <a:latin typeface="楷体_GB2312" pitchFamily="1" charset="-122"/>
                <a:ea typeface="楷体_GB2312" pitchFamily="1" charset="-122"/>
              </a:rPr>
              <a:t>由a生成的子群恰有n个元素，即</a:t>
            </a:r>
          </a:p>
          <a:p>
            <a:pPr marL="457200" indent="-457200" algn="just">
              <a:lnSpc>
                <a:spcPct val="110000"/>
              </a:lnSpc>
              <a:buClr>
                <a:srgbClr val="FF00FF"/>
              </a:buClr>
              <a:buFont typeface="Wingdings" pitchFamily="2" charset="2"/>
              <a:buNone/>
            </a:pPr>
            <a:r>
              <a:rPr lang="zh-CN" sz="2800" b="1">
                <a:solidFill>
                  <a:srgbClr val="0000FF"/>
                </a:solidFill>
                <a:latin typeface="楷体_GB2312" pitchFamily="1" charset="-122"/>
                <a:ea typeface="楷体_GB2312" pitchFamily="1" charset="-122"/>
              </a:rPr>
              <a:t>      （a）= ｛e，a，a</a:t>
            </a:r>
            <a:r>
              <a:rPr lang="zh-CN" sz="2800" b="1" baseline="30000">
                <a:solidFill>
                  <a:srgbClr val="0000FF"/>
                </a:solidFill>
                <a:latin typeface="楷体_GB2312" pitchFamily="1" charset="-122"/>
                <a:ea typeface="楷体_GB2312" pitchFamily="1" charset="-122"/>
              </a:rPr>
              <a:t>2</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3</a:t>
            </a:r>
            <a:r>
              <a:rPr lang="zh-CN" sz="2800" b="1">
                <a:solidFill>
                  <a:srgbClr val="0000FF"/>
                </a:solidFill>
                <a:latin typeface="楷体_GB2312" pitchFamily="1" charset="-122"/>
                <a:ea typeface="楷体_GB2312" pitchFamily="1" charset="-122"/>
              </a:rPr>
              <a:t>，</a:t>
            </a:r>
            <a:r>
              <a:rPr lang="zh-CN" sz="2800" b="1">
                <a:solidFill>
                  <a:srgbClr val="0000FF"/>
                </a:solidFill>
                <a:latin typeface="Times New Roman"/>
                <a:ea typeface="楷体_GB2312" pitchFamily="1" charset="-122"/>
              </a:rPr>
              <a:t>…</a:t>
            </a:r>
            <a:r>
              <a:rPr lang="zh-CN" sz="2800" b="1">
                <a:solidFill>
                  <a:srgbClr val="0000FF"/>
                </a:solidFill>
                <a:latin typeface="楷体_GB2312" pitchFamily="1" charset="-122"/>
                <a:ea typeface="楷体_GB2312" pitchFamily="1" charset="-122"/>
              </a:rPr>
              <a:t>，a</a:t>
            </a:r>
            <a:r>
              <a:rPr lang="zh-CN" sz="2800" b="1" baseline="30000">
                <a:solidFill>
                  <a:srgbClr val="0000FF"/>
                </a:solidFill>
                <a:latin typeface="楷体_GB2312" pitchFamily="1" charset="-122"/>
                <a:ea typeface="楷体_GB2312" pitchFamily="1" charset="-122"/>
              </a:rPr>
              <a:t>n-1</a:t>
            </a:r>
            <a:r>
              <a:rPr lang="zh-CN" sz="2800" b="1">
                <a:solidFill>
                  <a:srgbClr val="0000FF"/>
                </a:solidFill>
                <a:latin typeface="楷体_GB2312" pitchFamily="1" charset="-122"/>
                <a:ea typeface="楷体_GB2312" pitchFamily="1" charset="-122"/>
              </a:rPr>
              <a:t>｝</a:t>
            </a:r>
          </a:p>
        </p:txBody>
      </p:sp>
      <p:sp>
        <p:nvSpPr>
          <p:cNvPr id="138244" name="Text Box 4"/>
          <p:cNvSpPr txBox="1">
            <a:spLocks noChangeArrowheads="1"/>
          </p:cNvSpPr>
          <p:nvPr/>
        </p:nvSpPr>
        <p:spPr bwMode="auto">
          <a:xfrm>
            <a:off x="971550" y="4652963"/>
            <a:ext cx="7921625" cy="16144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sz="2800" b="1" dirty="0">
                <a:solidFill>
                  <a:srgbClr val="FF00FF"/>
                </a:solidFill>
                <a:latin typeface="楷体_GB2312" pitchFamily="1" charset="-122"/>
                <a:ea typeface="楷体_GB2312" pitchFamily="1" charset="-122"/>
              </a:rPr>
              <a:t>证明：</a:t>
            </a:r>
            <a:r>
              <a:rPr lang="zh-CN" b="1" dirty="0">
                <a:solidFill>
                  <a:srgbClr val="FF00FF"/>
                </a:solidFill>
              </a:rPr>
              <a:t>③</a:t>
            </a:r>
            <a:r>
              <a:rPr lang="zh-CN" b="1" dirty="0">
                <a:solidFill>
                  <a:srgbClr val="0000FF"/>
                </a:solidFill>
                <a:latin typeface="楷体_GB2312" pitchFamily="1" charset="-122"/>
                <a:ea typeface="楷体_GB2312" pitchFamily="1" charset="-122"/>
              </a:rPr>
              <a:t>由②的结论，</a:t>
            </a:r>
            <a:r>
              <a:rPr lang="zh-CN" altLang="zh-CN" b="1" dirty="0">
                <a:solidFill>
                  <a:srgbClr val="0000FF"/>
                </a:solidFill>
                <a:latin typeface="楷体_GB2312" pitchFamily="1" charset="-122"/>
                <a:ea typeface="楷体_GB2312" pitchFamily="1" charset="-122"/>
              </a:rPr>
              <a:t>e</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n-1</a:t>
            </a:r>
            <a:r>
              <a:rPr lang="zh-CN" b="1" dirty="0">
                <a:solidFill>
                  <a:srgbClr val="0000FF"/>
                </a:solidFill>
                <a:latin typeface="楷体_GB2312" pitchFamily="1" charset="-122"/>
                <a:ea typeface="楷体_GB2312" pitchFamily="1" charset="-122"/>
              </a:rPr>
              <a:t>中没有两个是 相同的；此外，由①的证明过程知道，对任何使</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m</a:t>
            </a:r>
            <a:r>
              <a:rPr lang="zh-CN" altLang="zh-CN" b="1" dirty="0">
                <a:solidFill>
                  <a:srgbClr val="0000FF"/>
                </a:solidFill>
                <a:latin typeface="楷体_GB2312" pitchFamily="1" charset="-122"/>
                <a:ea typeface="楷体_GB2312" pitchFamily="1" charset="-122"/>
              </a:rPr>
              <a:t>=e</a:t>
            </a:r>
            <a:r>
              <a:rPr lang="zh-CN" b="1" dirty="0">
                <a:solidFill>
                  <a:srgbClr val="0000FF"/>
                </a:solidFill>
                <a:latin typeface="楷体_GB2312" pitchFamily="1" charset="-122"/>
                <a:ea typeface="楷体_GB2312" pitchFamily="1" charset="-122"/>
              </a:rPr>
              <a:t>的</a:t>
            </a:r>
            <a:r>
              <a:rPr lang="zh-CN" altLang="zh-CN" b="1" dirty="0">
                <a:solidFill>
                  <a:srgbClr val="0000FF"/>
                </a:solidFill>
                <a:latin typeface="楷体_GB2312" pitchFamily="1" charset="-122"/>
                <a:ea typeface="楷体_GB2312" pitchFamily="1" charset="-122"/>
              </a:rPr>
              <a:t>m</a:t>
            </a:r>
            <a:r>
              <a:rPr lang="zh-CN" b="1" dirty="0">
                <a:solidFill>
                  <a:srgbClr val="0000FF"/>
                </a:solidFill>
                <a:latin typeface="楷体_GB2312" pitchFamily="1" charset="-122"/>
                <a:ea typeface="楷体_GB2312" pitchFamily="1" charset="-122"/>
              </a:rPr>
              <a:t>，都存在</a:t>
            </a:r>
            <a:r>
              <a:rPr lang="zh-CN" altLang="zh-CN" b="1" dirty="0">
                <a:solidFill>
                  <a:srgbClr val="0000FF"/>
                </a:solidFill>
                <a:latin typeface="楷体_GB2312" pitchFamily="1" charset="-122"/>
                <a:ea typeface="楷体_GB2312" pitchFamily="1" charset="-122"/>
              </a:rPr>
              <a:t>0≤r</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使</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m</a:t>
            </a:r>
            <a:r>
              <a:rPr lang="zh-CN" altLang="zh-CN" b="1" dirty="0">
                <a:solidFill>
                  <a:srgbClr val="0000FF"/>
                </a:solidFill>
                <a:latin typeface="楷体_GB2312" pitchFamily="1" charset="-122"/>
                <a:ea typeface="楷体_GB2312" pitchFamily="1" charset="-122"/>
              </a:rPr>
              <a:t>= a</a:t>
            </a:r>
            <a:r>
              <a:rPr lang="zh-CN" altLang="zh-CN" b="1" baseline="30000" dirty="0">
                <a:solidFill>
                  <a:srgbClr val="0000FF"/>
                </a:solidFill>
                <a:latin typeface="楷体_GB2312" pitchFamily="1" charset="-122"/>
                <a:ea typeface="楷体_GB2312" pitchFamily="1" charset="-122"/>
              </a:rPr>
              <a:t>r</a:t>
            </a:r>
            <a:r>
              <a:rPr lang="zh-CN" altLang="zh-CN" b="1" dirty="0">
                <a:solidFill>
                  <a:srgbClr val="0000FF"/>
                </a:solidFill>
                <a:latin typeface="楷体_GB2312" pitchFamily="1" charset="-122"/>
                <a:ea typeface="楷体_GB2312" pitchFamily="1" charset="-122"/>
              </a:rPr>
              <a:t>∈{e</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n-1</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，因而</a:t>
            </a:r>
            <a:r>
              <a:rPr lang="zh-CN" altLang="zh-CN" b="1" dirty="0">
                <a:solidFill>
                  <a:srgbClr val="0000FF"/>
                </a:solidFill>
                <a:latin typeface="楷体_GB2312" pitchFamily="1" charset="-122"/>
                <a:ea typeface="楷体_GB2312" pitchFamily="1" charset="-122"/>
              </a:rPr>
              <a:t>(a)={e</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t>
            </a:r>
            <a:r>
              <a:rPr lang="zh-CN" altLang="zh-CN" b="1" baseline="30000" dirty="0">
                <a:solidFill>
                  <a:srgbClr val="0000FF"/>
                </a:solidFill>
                <a:latin typeface="楷体_GB2312" pitchFamily="1" charset="-122"/>
                <a:ea typeface="楷体_GB2312" pitchFamily="1" charset="-122"/>
              </a:rPr>
              <a:t>n-1</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6625E8D-6D99-48F9-9761-1401D72A2315}"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1F777912-E4C8-4B79-A74F-38772451EE35}" type="slidenum">
              <a:rPr lang="zh-CN" altLang="zh-CN"/>
              <a:pPr/>
              <a:t>134</a:t>
            </a:fld>
            <a:r>
              <a:rPr lang="zh-CN" altLang="zh-CN"/>
              <a:t>/226</a:t>
            </a:r>
          </a:p>
        </p:txBody>
      </p:sp>
      <p:sp>
        <p:nvSpPr>
          <p:cNvPr id="139266" name="Rectangle 2"/>
          <p:cNvSpPr>
            <a:spLocks noChangeArrowheads="1"/>
          </p:cNvSpPr>
          <p:nvPr/>
        </p:nvSpPr>
        <p:spPr bwMode="auto">
          <a:xfrm>
            <a:off x="1042988" y="1125538"/>
            <a:ext cx="77771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SzPct val="75000"/>
              <a:buFont typeface="Wingdings" pitchFamily="2" charset="2"/>
              <a:buChar char="n"/>
            </a:pPr>
            <a:r>
              <a:rPr lang="zh-CN" b="1">
                <a:solidFill>
                  <a:srgbClr val="FF00FF"/>
                </a:solidFill>
                <a:latin typeface="楷体_GB2312" pitchFamily="1" charset="-122"/>
                <a:ea typeface="楷体_GB2312" pitchFamily="1" charset="-122"/>
              </a:rPr>
              <a:t>例 </a:t>
            </a:r>
            <a:r>
              <a:rPr lang="zh-CN" b="1">
                <a:solidFill>
                  <a:srgbClr val="0000FF"/>
                </a:solidFill>
                <a:latin typeface="楷体_GB2312" pitchFamily="1" charset="-122"/>
                <a:ea typeface="楷体_GB2312" pitchFamily="1" charset="-122"/>
              </a:rPr>
              <a:t>设</a:t>
            </a:r>
            <a:r>
              <a:rPr lang="en-US" b="1">
                <a:solidFill>
                  <a:srgbClr val="0000FF"/>
                </a:solidFill>
                <a:latin typeface="楷体_GB2312" pitchFamily="1" charset="-122"/>
                <a:ea typeface="楷体_GB2312" pitchFamily="1" charset="-122"/>
              </a:rPr>
              <a:t>&lt;</a:t>
            </a:r>
            <a:r>
              <a:rPr lang="zh-CN" b="1">
                <a:solidFill>
                  <a:srgbClr val="0000FF"/>
                </a:solidFill>
                <a:latin typeface="楷体_GB2312" pitchFamily="1" charset="-122"/>
                <a:ea typeface="楷体_GB2312" pitchFamily="1" charset="-122"/>
              </a:rPr>
              <a:t>G，*&gt;</a:t>
            </a:r>
            <a:r>
              <a:rPr lang="en-US" b="1">
                <a:solidFill>
                  <a:srgbClr val="0000FF"/>
                </a:solidFill>
                <a:latin typeface="楷体_GB2312" pitchFamily="1" charset="-122"/>
                <a:ea typeface="楷体_GB2312" pitchFamily="1" charset="-122"/>
              </a:rPr>
              <a:t>是一个群，对</a:t>
            </a:r>
            <a:r>
              <a:rPr lang="en-US"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a，b</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G，</a:t>
            </a:r>
            <a:r>
              <a:rPr lang="en-US" b="1">
                <a:solidFill>
                  <a:srgbClr val="0000FF"/>
                </a:solidFill>
                <a:latin typeface="楷体_GB2312" pitchFamily="1" charset="-122"/>
                <a:ea typeface="楷体_GB2312" pitchFamily="1" charset="-122"/>
              </a:rPr>
              <a:t>若</a:t>
            </a:r>
            <a:r>
              <a:rPr lang="zh-CN" b="1">
                <a:solidFill>
                  <a:srgbClr val="0000FF"/>
                </a:solidFill>
                <a:latin typeface="楷体_GB2312" pitchFamily="1" charset="-122"/>
                <a:ea typeface="楷体_GB2312" pitchFamily="1" charset="-122"/>
              </a:rPr>
              <a:t>a</a:t>
            </a:r>
            <a:r>
              <a:rPr lang="en-US" b="1">
                <a:solidFill>
                  <a:srgbClr val="0000FF"/>
                </a:solidFill>
                <a:latin typeface="楷体_GB2312" pitchFamily="1" charset="-122"/>
                <a:ea typeface="楷体_GB2312" pitchFamily="1" charset="-122"/>
              </a:rPr>
              <a:t>的周期为2，</a:t>
            </a:r>
            <a:r>
              <a:rPr lang="zh-CN" b="1">
                <a:solidFill>
                  <a:srgbClr val="0000FF"/>
                </a:solidFill>
                <a:latin typeface="楷体_GB2312" pitchFamily="1" charset="-122"/>
                <a:ea typeface="楷体_GB2312" pitchFamily="1" charset="-122"/>
              </a:rPr>
              <a:t>b</a:t>
            </a:r>
            <a:r>
              <a:rPr lang="en-US" b="1">
                <a:solidFill>
                  <a:srgbClr val="0000FF"/>
                </a:solidFill>
                <a:latin typeface="楷体_GB2312" pitchFamily="1" charset="-122"/>
                <a:ea typeface="楷体_GB2312" pitchFamily="1" charset="-122"/>
              </a:rPr>
              <a:t>的周期为3，且有：</a:t>
            </a:r>
            <a:r>
              <a:rPr lang="zh-CN" b="1">
                <a:solidFill>
                  <a:srgbClr val="0000FF"/>
                </a:solidFill>
                <a:latin typeface="楷体_GB2312" pitchFamily="1" charset="-122"/>
                <a:ea typeface="楷体_GB2312" pitchFamily="1" charset="-122"/>
              </a:rPr>
              <a:t>a*b=b*a，证明a*b</a:t>
            </a:r>
            <a:r>
              <a:rPr lang="en-US" b="1">
                <a:solidFill>
                  <a:srgbClr val="0000FF"/>
                </a:solidFill>
                <a:latin typeface="楷体_GB2312" pitchFamily="1" charset="-122"/>
                <a:ea typeface="楷体_GB2312" pitchFamily="1" charset="-122"/>
              </a:rPr>
              <a:t>的周期为6。</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解：设</a:t>
            </a:r>
            <a:r>
              <a:rPr lang="zh-CN" b="1">
                <a:solidFill>
                  <a:srgbClr val="DDDDDD"/>
                </a:solidFill>
                <a:latin typeface="楷体_GB2312" pitchFamily="1" charset="-122"/>
                <a:ea typeface="楷体_GB2312" pitchFamily="1" charset="-122"/>
              </a:rPr>
              <a:t>a*b</a:t>
            </a:r>
            <a:r>
              <a:rPr lang="en-US" b="1">
                <a:solidFill>
                  <a:srgbClr val="DDDDDD"/>
                </a:solidFill>
                <a:latin typeface="楷体_GB2312" pitchFamily="1" charset="-122"/>
                <a:ea typeface="楷体_GB2312" pitchFamily="1" charset="-122"/>
              </a:rPr>
              <a:t>的周期为</a:t>
            </a:r>
            <a:r>
              <a:rPr lang="zh-CN" b="1">
                <a:solidFill>
                  <a:srgbClr val="DDDDDD"/>
                </a:solidFill>
                <a:latin typeface="楷体_GB2312" pitchFamily="1" charset="-122"/>
                <a:ea typeface="楷体_GB2312" pitchFamily="1" charset="-122"/>
              </a:rPr>
              <a:t>n，</a:t>
            </a:r>
            <a:r>
              <a:rPr lang="en-US" b="1">
                <a:solidFill>
                  <a:srgbClr val="DDDDDD"/>
                </a:solidFill>
                <a:latin typeface="楷体_GB2312" pitchFamily="1" charset="-122"/>
                <a:ea typeface="楷体_GB2312" pitchFamily="1" charset="-122"/>
              </a:rPr>
              <a:t>则有 </a:t>
            </a:r>
            <a:r>
              <a:rPr lang="zh-CN" b="1">
                <a:solidFill>
                  <a:srgbClr val="B2B2B2"/>
                </a:solidFill>
                <a:latin typeface="楷体_GB2312" pitchFamily="1" charset="-122"/>
                <a:ea typeface="楷体_GB2312" pitchFamily="1" charset="-122"/>
              </a:rPr>
              <a:t>(a*b)</a:t>
            </a:r>
            <a:r>
              <a:rPr lang="zh-CN" b="1" baseline="30000">
                <a:solidFill>
                  <a:srgbClr val="B2B2B2"/>
                </a:solidFill>
                <a:latin typeface="楷体_GB2312" pitchFamily="1" charset="-122"/>
                <a:ea typeface="楷体_GB2312" pitchFamily="1" charset="-122"/>
              </a:rPr>
              <a:t>n</a:t>
            </a:r>
            <a:r>
              <a:rPr lang="zh-CN" b="1">
                <a:solidFill>
                  <a:srgbClr val="B2B2B2"/>
                </a:solidFill>
                <a:latin typeface="楷体_GB2312" pitchFamily="1" charset="-122"/>
                <a:ea typeface="楷体_GB2312" pitchFamily="1" charset="-122"/>
              </a:rPr>
              <a:t>=e</a:t>
            </a: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由于</a:t>
            </a:r>
            <a:r>
              <a:rPr lang="zh-CN" b="1">
                <a:solidFill>
                  <a:srgbClr val="DDDDDD"/>
                </a:solidFill>
                <a:latin typeface="楷体_GB2312" pitchFamily="1" charset="-122"/>
                <a:ea typeface="楷体_GB2312" pitchFamily="1" charset="-122"/>
              </a:rPr>
              <a:t>a*b=b*a，</a:t>
            </a:r>
            <a:r>
              <a:rPr lang="en-US" b="1">
                <a:solidFill>
                  <a:srgbClr val="DDDDDD"/>
                </a:solidFill>
                <a:latin typeface="楷体_GB2312" pitchFamily="1" charset="-122"/>
                <a:ea typeface="楷体_GB2312" pitchFamily="1" charset="-122"/>
              </a:rPr>
              <a:t>且运算</a:t>
            </a:r>
            <a:r>
              <a:rPr lang="en-US" b="1">
                <a:solidFill>
                  <a:srgbClr val="DDDDDD"/>
                </a:solidFill>
                <a:latin typeface="Lucida Sans Unicode"/>
                <a:ea typeface="楷体_GB2312" pitchFamily="1" charset="-122"/>
              </a:rPr>
              <a:t>“</a:t>
            </a:r>
            <a:r>
              <a:rPr lang="en-US" b="1">
                <a:solidFill>
                  <a:srgbClr val="DDDDDD"/>
                </a:solidFill>
                <a:latin typeface="楷体_GB2312" pitchFamily="1" charset="-122"/>
                <a:ea typeface="楷体_GB2312" pitchFamily="1" charset="-122"/>
              </a:rPr>
              <a:t>*</a:t>
            </a:r>
            <a:r>
              <a:rPr lang="en-US" b="1">
                <a:solidFill>
                  <a:srgbClr val="DDDDDD"/>
                </a:solidFill>
                <a:latin typeface="Lucida Sans Unicode"/>
                <a:ea typeface="楷体_GB2312" pitchFamily="1" charset="-122"/>
              </a:rPr>
              <a:t>”</a:t>
            </a:r>
            <a:r>
              <a:rPr lang="en-US" b="1">
                <a:solidFill>
                  <a:srgbClr val="DDDDDD"/>
                </a:solidFill>
                <a:latin typeface="楷体_GB2312" pitchFamily="1" charset="-122"/>
                <a:ea typeface="楷体_GB2312" pitchFamily="1" charset="-122"/>
              </a:rPr>
              <a:t>满足结合定律，所以有：</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baseline="30000">
                <a:solidFill>
                  <a:srgbClr val="DDDDDD"/>
                </a:solidFill>
                <a:latin typeface="楷体_GB2312" pitchFamily="1" charset="-122"/>
                <a:ea typeface="楷体_GB2312" pitchFamily="1" charset="-122"/>
              </a:rPr>
              <a:t>6</a:t>
            </a:r>
            <a:r>
              <a:rPr lang="zh-CN" b="1">
                <a:solidFill>
                  <a:srgbClr val="DDDDDD"/>
                </a:solidFill>
                <a:latin typeface="楷体_GB2312" pitchFamily="1" charset="-122"/>
                <a:ea typeface="楷体_GB2312" pitchFamily="1" charset="-122"/>
              </a:rPr>
              <a:t>=a</a:t>
            </a:r>
            <a:r>
              <a:rPr lang="zh-CN" b="1" baseline="30000">
                <a:solidFill>
                  <a:srgbClr val="DDDDDD"/>
                </a:solidFill>
                <a:latin typeface="楷体_GB2312" pitchFamily="1" charset="-122"/>
                <a:ea typeface="楷体_GB2312" pitchFamily="1" charset="-122"/>
              </a:rPr>
              <a:t>6</a:t>
            </a:r>
            <a:r>
              <a:rPr lang="zh-CN" b="1">
                <a:solidFill>
                  <a:srgbClr val="DDDDDD"/>
                </a:solidFill>
                <a:latin typeface="楷体_GB2312" pitchFamily="1" charset="-122"/>
                <a:ea typeface="楷体_GB2312" pitchFamily="1" charset="-122"/>
              </a:rPr>
              <a:t>*b</a:t>
            </a:r>
            <a:r>
              <a:rPr lang="zh-CN" b="1" baseline="30000">
                <a:solidFill>
                  <a:srgbClr val="DDDDDD"/>
                </a:solidFill>
                <a:latin typeface="楷体_GB2312" pitchFamily="1" charset="-122"/>
                <a:ea typeface="楷体_GB2312" pitchFamily="1" charset="-122"/>
              </a:rPr>
              <a:t>6</a:t>
            </a:r>
            <a:r>
              <a:rPr lang="zh-CN" b="1">
                <a:solidFill>
                  <a:srgbClr val="DDDDDD"/>
                </a:solidFill>
                <a:latin typeface="楷体_GB2312" pitchFamily="1" charset="-122"/>
                <a:ea typeface="楷体_GB2312" pitchFamily="1" charset="-122"/>
              </a:rPr>
              <a:t>=e*e=e，</a:t>
            </a:r>
          </a:p>
          <a:p>
            <a:pPr marL="342900" indent="-342900" algn="just">
              <a:lnSpc>
                <a:spcPct val="120000"/>
              </a:lnSpc>
              <a:buClr>
                <a:srgbClr val="00FF00"/>
              </a:buClr>
              <a:buFont typeface="Wingdings" pitchFamily="2" charset="2"/>
              <a:buNone/>
            </a:pP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由定理知：  </a:t>
            </a:r>
            <a:r>
              <a:rPr lang="zh-CN" b="1">
                <a:solidFill>
                  <a:srgbClr val="DDDDDD"/>
                </a:solidFill>
                <a:latin typeface="楷体_GB2312" pitchFamily="1" charset="-122"/>
                <a:ea typeface="楷体_GB2312" pitchFamily="1" charset="-122"/>
              </a:rPr>
              <a:t>n|6，</a:t>
            </a:r>
            <a:r>
              <a:rPr lang="en-US" b="1">
                <a:solidFill>
                  <a:srgbClr val="DDDDDD"/>
                </a:solidFill>
                <a:latin typeface="楷体_GB2312" pitchFamily="1" charset="-122"/>
                <a:ea typeface="楷体_GB2312" pitchFamily="1" charset="-122"/>
              </a:rPr>
              <a:t>即</a:t>
            </a:r>
            <a:r>
              <a:rPr lang="zh-CN" b="1">
                <a:solidFill>
                  <a:srgbClr val="DDDDDD"/>
                </a:solidFill>
                <a:latin typeface="楷体_GB2312" pitchFamily="1" charset="-122"/>
                <a:ea typeface="楷体_GB2312" pitchFamily="1" charset="-122"/>
              </a:rPr>
              <a:t>n=1，2，3，6，</a:t>
            </a:r>
          </a:p>
          <a:p>
            <a:pPr marL="342900" indent="-342900" algn="just">
              <a:lnSpc>
                <a:spcPct val="120000"/>
              </a:lnSpc>
              <a:buClr>
                <a:srgbClr val="00FF00"/>
              </a:buClr>
              <a:buFont typeface="Wingdings" pitchFamily="2" charset="2"/>
              <a:buNone/>
            </a:pP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若</a:t>
            </a:r>
            <a:r>
              <a:rPr lang="zh-CN" b="1">
                <a:solidFill>
                  <a:srgbClr val="DDDDDD"/>
                </a:solidFill>
                <a:latin typeface="楷体_GB2312" pitchFamily="1" charset="-122"/>
                <a:ea typeface="楷体_GB2312" pitchFamily="1" charset="-122"/>
              </a:rPr>
              <a:t>n=1，2，3，</a:t>
            </a:r>
            <a:r>
              <a:rPr lang="en-US" b="1">
                <a:solidFill>
                  <a:srgbClr val="DDDDDD"/>
                </a:solidFill>
                <a:latin typeface="楷体_GB2312" pitchFamily="1" charset="-122"/>
                <a:ea typeface="楷体_GB2312" pitchFamily="1" charset="-122"/>
              </a:rPr>
              <a:t>则有： </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¹</a:t>
            </a:r>
            <a:r>
              <a:rPr lang="zh-CN" b="1">
                <a:solidFill>
                  <a:srgbClr val="DDDDDD"/>
                </a:solidFill>
                <a:latin typeface="楷体_GB2312" pitchFamily="1" charset="-122"/>
                <a:ea typeface="楷体_GB2312" pitchFamily="1" charset="-122"/>
              </a:rPr>
              <a:t>=a*b</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因若</a:t>
            </a:r>
            <a:r>
              <a:rPr lang="zh-CN" b="1">
                <a:solidFill>
                  <a:srgbClr val="DDDDDD"/>
                </a:solidFill>
                <a:latin typeface="楷体_GB2312" pitchFamily="1" charset="-122"/>
                <a:ea typeface="楷体_GB2312" pitchFamily="1" charset="-122"/>
              </a:rPr>
              <a:t>a*b=e，</a:t>
            </a:r>
            <a:r>
              <a:rPr lang="en-US" b="1">
                <a:solidFill>
                  <a:srgbClr val="DDDDDD"/>
                </a:solidFill>
                <a:latin typeface="楷体_GB2312" pitchFamily="1" charset="-122"/>
                <a:ea typeface="楷体_GB2312" pitchFamily="1" charset="-122"/>
              </a:rPr>
              <a:t>则由</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=e，</a:t>
            </a:r>
          </a:p>
          <a:p>
            <a:pPr marL="342900" indent="-342900" algn="just">
              <a:lnSpc>
                <a:spcPct val="120000"/>
              </a:lnSpc>
              <a:buClr>
                <a:srgbClr val="00FF00"/>
              </a:buClr>
              <a:buFont typeface="Wingdings" pitchFamily="2" charset="2"/>
              <a:buNone/>
            </a:pP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有</a:t>
            </a:r>
            <a:r>
              <a:rPr lang="zh-CN" b="1">
                <a:solidFill>
                  <a:srgbClr val="DDDDDD"/>
                </a:solidFill>
                <a:latin typeface="楷体_GB2312" pitchFamily="1" charset="-122"/>
                <a:ea typeface="楷体_GB2312" pitchFamily="1" charset="-122"/>
              </a:rPr>
              <a:t>a*a=a*b，</a:t>
            </a:r>
            <a:r>
              <a:rPr lang="en-US" b="1">
                <a:solidFill>
                  <a:srgbClr val="DDDDDD"/>
                </a:solidFill>
                <a:latin typeface="楷体_GB2312" pitchFamily="1" charset="-122"/>
                <a:ea typeface="楷体_GB2312" pitchFamily="1" charset="-122"/>
              </a:rPr>
              <a:t>由消去律知：</a:t>
            </a:r>
            <a:r>
              <a:rPr lang="zh-CN" b="1">
                <a:solidFill>
                  <a:srgbClr val="DDDDDD"/>
                </a:solidFill>
                <a:latin typeface="楷体_GB2312" pitchFamily="1" charset="-122"/>
                <a:ea typeface="楷体_GB2312" pitchFamily="1" charset="-122"/>
              </a:rPr>
              <a:t>a=b，</a:t>
            </a:r>
            <a:r>
              <a:rPr lang="en-US" b="1">
                <a:solidFill>
                  <a:srgbClr val="DDDDDD"/>
                </a:solidFill>
                <a:latin typeface="楷体_GB2312" pitchFamily="1" charset="-122"/>
                <a:ea typeface="楷体_GB2312" pitchFamily="1" charset="-122"/>
              </a:rPr>
              <a:t>矛盾)</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=e*b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a:t>
            </a:r>
            <a:r>
              <a:rPr lang="zh-CN" b="1">
                <a:solidFill>
                  <a:srgbClr val="DDDDDD"/>
                </a:solidFill>
                <a:latin typeface="楷体_GB2312" pitchFamily="1" charset="-122"/>
                <a:ea typeface="楷体_GB2312" pitchFamily="1" charset="-122"/>
              </a:rPr>
              <a:t>b</a:t>
            </a:r>
            <a:r>
              <a:rPr lang="en-US" b="1">
                <a:solidFill>
                  <a:srgbClr val="DDDDDD"/>
                </a:solidFill>
                <a:latin typeface="楷体_GB2312" pitchFamily="1" charset="-122"/>
                <a:ea typeface="楷体_GB2312" pitchFamily="1" charset="-122"/>
              </a:rPr>
              <a:t>的周期为3)，</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*e=a</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a:t>
            </a:r>
            <a:r>
              <a:rPr lang="zh-CN" b="1">
                <a:solidFill>
                  <a:srgbClr val="DDDDDD"/>
                </a:solidFill>
                <a:latin typeface="楷体_GB2312" pitchFamily="1" charset="-122"/>
                <a:ea typeface="楷体_GB2312" pitchFamily="1" charset="-122"/>
              </a:rPr>
              <a:t>a</a:t>
            </a:r>
            <a:r>
              <a:rPr lang="en-US" b="1">
                <a:solidFill>
                  <a:srgbClr val="DDDDDD"/>
                </a:solidFill>
                <a:latin typeface="楷体_GB2312" pitchFamily="1" charset="-122"/>
                <a:ea typeface="楷体_GB2312" pitchFamily="1" charset="-122"/>
              </a:rPr>
              <a:t>的周期为2)，</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所以，只有当</a:t>
            </a:r>
            <a:r>
              <a:rPr lang="zh-CN" b="1">
                <a:solidFill>
                  <a:srgbClr val="DDDDDD"/>
                </a:solidFill>
                <a:latin typeface="楷体_GB2312" pitchFamily="1" charset="-122"/>
                <a:ea typeface="楷体_GB2312" pitchFamily="1" charset="-122"/>
              </a:rPr>
              <a:t>n=6</a:t>
            </a:r>
            <a:r>
              <a:rPr lang="en-US" b="1">
                <a:solidFill>
                  <a:srgbClr val="DDDDDD"/>
                </a:solidFill>
                <a:latin typeface="楷体_GB2312" pitchFamily="1" charset="-122"/>
                <a:ea typeface="楷体_GB2312" pitchFamily="1" charset="-122"/>
              </a:rPr>
              <a:t>时，才有  (</a:t>
            </a:r>
            <a:r>
              <a:rPr lang="zh-CN" b="1">
                <a:solidFill>
                  <a:srgbClr val="DDDDDD"/>
                </a:solidFill>
                <a:latin typeface="楷体_GB2312" pitchFamily="1" charset="-122"/>
                <a:ea typeface="楷体_GB2312" pitchFamily="1" charset="-122"/>
              </a:rPr>
              <a:t>a*b)</a:t>
            </a:r>
            <a:r>
              <a:rPr lang="zh-CN" b="1" baseline="30000">
                <a:solidFill>
                  <a:srgbClr val="DDDDDD"/>
                </a:solidFill>
                <a:latin typeface="楷体_GB2312" pitchFamily="1" charset="-122"/>
                <a:ea typeface="楷体_GB2312" pitchFamily="1" charset="-122"/>
              </a:rPr>
              <a:t>n</a:t>
            </a:r>
            <a:r>
              <a:rPr lang="zh-CN" b="1">
                <a:solidFill>
                  <a:srgbClr val="DDDDDD"/>
                </a:solidFill>
                <a:latin typeface="楷体_GB2312" pitchFamily="1" charset="-122"/>
                <a:ea typeface="楷体_GB2312" pitchFamily="1" charset="-122"/>
              </a:rPr>
              <a:t>=e。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38A3A088-AA4D-4298-A6D2-E227A6BC0A22}"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2E6436B0-8E4A-4C60-97A0-19A2EBF4A82D}" type="slidenum">
              <a:rPr lang="zh-CN" altLang="zh-CN"/>
              <a:pPr/>
              <a:t>135</a:t>
            </a:fld>
            <a:r>
              <a:rPr lang="zh-CN" altLang="zh-CN"/>
              <a:t>/226</a:t>
            </a:r>
          </a:p>
        </p:txBody>
      </p:sp>
      <p:sp>
        <p:nvSpPr>
          <p:cNvPr id="140290" name="Rectangle 2"/>
          <p:cNvSpPr>
            <a:spLocks noChangeArrowheads="1"/>
          </p:cNvSpPr>
          <p:nvPr/>
        </p:nvSpPr>
        <p:spPr bwMode="auto">
          <a:xfrm>
            <a:off x="1042988" y="1125538"/>
            <a:ext cx="77771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SzPct val="75000"/>
              <a:buFont typeface="Wingdings" pitchFamily="2" charset="2"/>
              <a:buChar char="n"/>
            </a:pPr>
            <a:r>
              <a:rPr lang="zh-CN" b="1" dirty="0">
                <a:solidFill>
                  <a:srgbClr val="FF00FF"/>
                </a:solidFill>
                <a:latin typeface="楷体_GB2312" pitchFamily="1" charset="-122"/>
                <a:ea typeface="楷体_GB2312" pitchFamily="1" charset="-122"/>
              </a:rPr>
              <a:t>例 </a:t>
            </a:r>
            <a:r>
              <a:rPr lang="en-US" b="1" dirty="0">
                <a:latin typeface="楷体_GB2312" pitchFamily="1" charset="-122"/>
                <a:ea typeface="楷体_GB2312" pitchFamily="1" charset="-122"/>
              </a:rPr>
              <a:t>设&lt;</a:t>
            </a:r>
            <a:r>
              <a:rPr lang="zh-CN" b="1" dirty="0">
                <a:latin typeface="楷体_GB2312" pitchFamily="1" charset="-122"/>
                <a:ea typeface="楷体_GB2312" pitchFamily="1" charset="-122"/>
              </a:rPr>
              <a:t>G，*&gt;</a:t>
            </a:r>
            <a:r>
              <a:rPr lang="en-US" b="1" dirty="0" err="1">
                <a:latin typeface="楷体_GB2312" pitchFamily="1" charset="-122"/>
                <a:ea typeface="楷体_GB2312" pitchFamily="1" charset="-122"/>
              </a:rPr>
              <a:t>是一个群，对</a:t>
            </a:r>
            <a:r>
              <a:rPr lang="en-US"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a，b</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G，</a:t>
            </a:r>
            <a:r>
              <a:rPr lang="en-US" b="1" dirty="0">
                <a:latin typeface="楷体_GB2312" pitchFamily="1" charset="-122"/>
                <a:ea typeface="楷体_GB2312" pitchFamily="1" charset="-122"/>
              </a:rPr>
              <a:t>若</a:t>
            </a:r>
            <a:r>
              <a:rPr lang="zh-CN" b="1" dirty="0">
                <a:latin typeface="楷体_GB2312" pitchFamily="1" charset="-122"/>
                <a:ea typeface="楷体_GB2312" pitchFamily="1" charset="-122"/>
              </a:rPr>
              <a:t>a</a:t>
            </a:r>
            <a:r>
              <a:rPr lang="en-US" b="1" dirty="0">
                <a:latin typeface="楷体_GB2312" pitchFamily="1" charset="-122"/>
                <a:ea typeface="楷体_GB2312" pitchFamily="1" charset="-122"/>
              </a:rPr>
              <a:t>的周期为2，</a:t>
            </a:r>
            <a:r>
              <a:rPr lang="zh-CN" b="1" dirty="0">
                <a:latin typeface="楷体_GB2312" pitchFamily="1" charset="-122"/>
                <a:ea typeface="楷体_GB2312" pitchFamily="1" charset="-122"/>
              </a:rPr>
              <a:t>b</a:t>
            </a:r>
            <a:r>
              <a:rPr lang="en-US" b="1" dirty="0">
                <a:latin typeface="楷体_GB2312" pitchFamily="1" charset="-122"/>
                <a:ea typeface="楷体_GB2312" pitchFamily="1" charset="-122"/>
              </a:rPr>
              <a:t>的周期为3，且有：</a:t>
            </a:r>
            <a:r>
              <a:rPr lang="zh-CN" b="1" dirty="0">
                <a:latin typeface="楷体_GB2312" pitchFamily="1" charset="-122"/>
                <a:ea typeface="楷体_GB2312" pitchFamily="1" charset="-122"/>
              </a:rPr>
              <a:t>a*b=b*a，证明a*b</a:t>
            </a:r>
            <a:r>
              <a:rPr lang="en-US" b="1" dirty="0">
                <a:latin typeface="楷体_GB2312" pitchFamily="1" charset="-122"/>
                <a:ea typeface="楷体_GB2312" pitchFamily="1" charset="-122"/>
              </a:rPr>
              <a:t>的周期为6。</a:t>
            </a:r>
          </a:p>
          <a:p>
            <a:pPr marL="342900" indent="-342900" algn="just">
              <a:lnSpc>
                <a:spcPct val="120000"/>
              </a:lnSpc>
              <a:buClr>
                <a:srgbClr val="00FF00"/>
              </a:buClr>
              <a:buFont typeface="Wingdings" pitchFamily="2" charset="2"/>
              <a:buNone/>
            </a:pPr>
            <a:r>
              <a:rPr lang="en-US" b="1" dirty="0" err="1">
                <a:solidFill>
                  <a:srgbClr val="FF3399"/>
                </a:solidFill>
                <a:latin typeface="楷体_GB2312" pitchFamily="1" charset="-122"/>
                <a:ea typeface="楷体_GB2312" pitchFamily="1" charset="-122"/>
              </a:rPr>
              <a:t>解</a:t>
            </a:r>
            <a:r>
              <a:rPr lang="en-US" b="1" dirty="0" err="1">
                <a:solidFill>
                  <a:srgbClr val="FF00FF"/>
                </a:solidFill>
                <a:latin typeface="楷体_GB2312" pitchFamily="1" charset="-122"/>
                <a:ea typeface="楷体_GB2312" pitchFamily="1" charset="-122"/>
              </a:rPr>
              <a:t>：</a:t>
            </a:r>
            <a:r>
              <a:rPr lang="en-US" b="1" dirty="0" err="1">
                <a:solidFill>
                  <a:srgbClr val="0000FF"/>
                </a:solidFill>
                <a:latin typeface="楷体_GB2312" pitchFamily="1" charset="-122"/>
                <a:ea typeface="楷体_GB2312" pitchFamily="1" charset="-122"/>
              </a:rPr>
              <a:t>设</a:t>
            </a:r>
            <a:r>
              <a:rPr lang="zh-CN" b="1" dirty="0">
                <a:solidFill>
                  <a:srgbClr val="0000FF"/>
                </a:solidFill>
                <a:latin typeface="楷体_GB2312" pitchFamily="1" charset="-122"/>
                <a:ea typeface="楷体_GB2312" pitchFamily="1" charset="-122"/>
              </a:rPr>
              <a:t>a*b</a:t>
            </a:r>
            <a:r>
              <a:rPr lang="en-US" b="1" dirty="0" err="1">
                <a:solidFill>
                  <a:srgbClr val="0000FF"/>
                </a:solidFill>
                <a:latin typeface="楷体_GB2312" pitchFamily="1" charset="-122"/>
                <a:ea typeface="楷体_GB2312" pitchFamily="1" charset="-122"/>
              </a:rPr>
              <a:t>的周期为</a:t>
            </a:r>
            <a:r>
              <a:rPr lang="zh-CN" b="1" dirty="0">
                <a:solidFill>
                  <a:srgbClr val="0000FF"/>
                </a:solidFill>
                <a:latin typeface="楷体_GB2312" pitchFamily="1" charset="-122"/>
                <a:ea typeface="楷体_GB2312" pitchFamily="1" charset="-122"/>
              </a:rPr>
              <a:t>n，</a:t>
            </a:r>
            <a:r>
              <a:rPr lang="en-US" b="1" dirty="0" err="1">
                <a:solidFill>
                  <a:srgbClr val="0000FF"/>
                </a:solidFill>
                <a:latin typeface="楷体_GB2312" pitchFamily="1" charset="-122"/>
                <a:ea typeface="楷体_GB2312" pitchFamily="1" charset="-122"/>
              </a:rPr>
              <a:t>则有</a:t>
            </a:r>
            <a:r>
              <a:rPr lang="zh-CN" b="1" dirty="0">
                <a:solidFill>
                  <a:srgbClr val="0000FF"/>
                </a:solidFill>
                <a:latin typeface="楷体_GB2312" pitchFamily="1" charset="-122"/>
                <a:ea typeface="楷体_GB2312" pitchFamily="1" charset="-122"/>
              </a:rPr>
              <a:t>(a*b)</a:t>
            </a:r>
            <a:r>
              <a:rPr lang="zh-CN" b="1" baseline="30000"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=e，</a:t>
            </a:r>
            <a:r>
              <a:rPr lang="en-US" b="1" dirty="0" err="1">
                <a:solidFill>
                  <a:srgbClr val="0000FF"/>
                </a:solidFill>
                <a:latin typeface="楷体_GB2312" pitchFamily="1" charset="-122"/>
                <a:ea typeface="楷体_GB2312" pitchFamily="1" charset="-122"/>
              </a:rPr>
              <a:t>由于</a:t>
            </a:r>
            <a:r>
              <a:rPr lang="zh-CN" b="1" dirty="0">
                <a:solidFill>
                  <a:srgbClr val="0000FF"/>
                </a:solidFill>
                <a:latin typeface="楷体_GB2312" pitchFamily="1" charset="-122"/>
                <a:ea typeface="楷体_GB2312" pitchFamily="1" charset="-122"/>
              </a:rPr>
              <a:t>a*b=b*a，</a:t>
            </a:r>
            <a:r>
              <a:rPr lang="en-US" b="1" dirty="0" err="1">
                <a:solidFill>
                  <a:srgbClr val="0000FF"/>
                </a:solidFill>
                <a:latin typeface="楷体_GB2312" pitchFamily="1" charset="-122"/>
                <a:ea typeface="楷体_GB2312" pitchFamily="1" charset="-122"/>
              </a:rPr>
              <a:t>且运算</a:t>
            </a:r>
            <a:r>
              <a:rPr lang="en-US" b="1" dirty="0">
                <a:solidFill>
                  <a:srgbClr val="0000FF"/>
                </a:solidFill>
                <a:latin typeface="Lucida Sans Unicode"/>
                <a:ea typeface="楷体_GB2312" pitchFamily="1" charset="-122"/>
              </a:rPr>
              <a:t>“</a:t>
            </a:r>
            <a:r>
              <a:rPr lang="en-US" b="1" dirty="0">
                <a:solidFill>
                  <a:srgbClr val="0000FF"/>
                </a:solidFill>
                <a:latin typeface="楷体_GB2312" pitchFamily="1" charset="-122"/>
                <a:ea typeface="楷体_GB2312" pitchFamily="1" charset="-122"/>
              </a:rPr>
              <a:t>*</a:t>
            </a:r>
            <a:r>
              <a:rPr lang="en-US" b="1" dirty="0">
                <a:solidFill>
                  <a:srgbClr val="0000FF"/>
                </a:solidFill>
                <a:latin typeface="Lucida Sans Unicode"/>
                <a:ea typeface="楷体_GB2312" pitchFamily="1" charset="-122"/>
              </a:rPr>
              <a:t>”</a:t>
            </a:r>
            <a:r>
              <a:rPr lang="en-US" b="1" dirty="0" err="1">
                <a:solidFill>
                  <a:srgbClr val="0000FF"/>
                </a:solidFill>
                <a:latin typeface="楷体_GB2312" pitchFamily="1" charset="-122"/>
                <a:ea typeface="楷体_GB2312" pitchFamily="1" charset="-122"/>
              </a:rPr>
              <a:t>满足结合定律，所以有</a:t>
            </a:r>
            <a:r>
              <a:rPr lang="en-US" b="1" dirty="0">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en-US"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a*b)</a:t>
            </a:r>
            <a:r>
              <a:rPr lang="zh-CN" b="1" baseline="30000" dirty="0">
                <a:solidFill>
                  <a:srgbClr val="0000FF"/>
                </a:solidFill>
                <a:latin typeface="楷体_GB2312" pitchFamily="1" charset="-122"/>
                <a:ea typeface="楷体_GB2312" pitchFamily="1" charset="-122"/>
              </a:rPr>
              <a:t>6</a:t>
            </a:r>
            <a:r>
              <a:rPr lang="zh-CN" b="1" dirty="0">
                <a:solidFill>
                  <a:srgbClr val="0000FF"/>
                </a:solidFill>
                <a:latin typeface="楷体_GB2312" pitchFamily="1" charset="-122"/>
                <a:ea typeface="楷体_GB2312" pitchFamily="1" charset="-122"/>
              </a:rPr>
              <a:t>=</a:t>
            </a:r>
            <a:r>
              <a:rPr lang="zh-CN" b="1" u="sng" dirty="0">
                <a:solidFill>
                  <a:srgbClr val="FF00FF"/>
                </a:solidFill>
                <a:latin typeface="楷体_GB2312" pitchFamily="1" charset="-122"/>
                <a:ea typeface="楷体_GB2312" pitchFamily="1" charset="-122"/>
              </a:rPr>
              <a:t>a</a:t>
            </a:r>
            <a:r>
              <a:rPr lang="zh-CN" b="1" u="sng" baseline="30000" dirty="0">
                <a:solidFill>
                  <a:srgbClr val="FF00FF"/>
                </a:solidFill>
                <a:latin typeface="楷体_GB2312" pitchFamily="1" charset="-122"/>
                <a:ea typeface="楷体_GB2312" pitchFamily="1" charset="-122"/>
              </a:rPr>
              <a:t>6</a:t>
            </a:r>
            <a:r>
              <a:rPr lang="zh-CN" b="1" u="sng" dirty="0">
                <a:solidFill>
                  <a:srgbClr val="FF00FF"/>
                </a:solidFill>
                <a:latin typeface="楷体_GB2312" pitchFamily="1" charset="-122"/>
                <a:ea typeface="楷体_GB2312" pitchFamily="1" charset="-122"/>
              </a:rPr>
              <a:t>*b</a:t>
            </a:r>
            <a:r>
              <a:rPr lang="zh-CN" b="1" u="sng" baseline="30000" dirty="0">
                <a:solidFill>
                  <a:srgbClr val="FF00FF"/>
                </a:solidFill>
                <a:latin typeface="楷体_GB2312" pitchFamily="1" charset="-122"/>
                <a:ea typeface="楷体_GB2312" pitchFamily="1" charset="-122"/>
              </a:rPr>
              <a:t>6</a:t>
            </a:r>
            <a:r>
              <a:rPr lang="zh-CN" b="1" dirty="0">
                <a:solidFill>
                  <a:srgbClr val="0000FF"/>
                </a:solidFill>
                <a:latin typeface="楷体_GB2312" pitchFamily="1" charset="-122"/>
                <a:ea typeface="楷体_GB2312" pitchFamily="1" charset="-122"/>
              </a:rPr>
              <a:t>=e*e=e，</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en-US" b="1" dirty="0" err="1">
                <a:solidFill>
                  <a:srgbClr val="DDDDDD"/>
                </a:solidFill>
                <a:latin typeface="楷体_GB2312" pitchFamily="1" charset="-122"/>
                <a:ea typeface="楷体_GB2312" pitchFamily="1" charset="-122"/>
              </a:rPr>
              <a:t>由定理知</a:t>
            </a:r>
            <a:r>
              <a:rPr lang="en-US" b="1" dirty="0">
                <a:solidFill>
                  <a:srgbClr val="DDDDDD"/>
                </a:solidFill>
                <a:latin typeface="楷体_GB2312" pitchFamily="1" charset="-122"/>
                <a:ea typeface="楷体_GB2312" pitchFamily="1" charset="-122"/>
              </a:rPr>
              <a:t>：  </a:t>
            </a:r>
            <a:r>
              <a:rPr lang="zh-CN" b="1" dirty="0">
                <a:solidFill>
                  <a:srgbClr val="DDDDDD"/>
                </a:solidFill>
                <a:latin typeface="楷体_GB2312" pitchFamily="1" charset="-122"/>
                <a:ea typeface="楷体_GB2312" pitchFamily="1" charset="-122"/>
              </a:rPr>
              <a:t>n|6，</a:t>
            </a:r>
            <a:r>
              <a:rPr lang="en-US" b="1" dirty="0">
                <a:solidFill>
                  <a:srgbClr val="DDDDDD"/>
                </a:solidFill>
                <a:latin typeface="楷体_GB2312" pitchFamily="1" charset="-122"/>
                <a:ea typeface="楷体_GB2312" pitchFamily="1" charset="-122"/>
              </a:rPr>
              <a:t>即</a:t>
            </a:r>
            <a:r>
              <a:rPr lang="zh-CN" b="1" dirty="0">
                <a:solidFill>
                  <a:srgbClr val="DDDDDD"/>
                </a:solidFill>
                <a:latin typeface="楷体_GB2312" pitchFamily="1" charset="-122"/>
                <a:ea typeface="楷体_GB2312" pitchFamily="1" charset="-122"/>
              </a:rPr>
              <a:t>n=1，2，3，6，</a:t>
            </a:r>
          </a:p>
          <a:p>
            <a:pPr marL="342900" indent="-342900" algn="just">
              <a:lnSpc>
                <a:spcPct val="120000"/>
              </a:lnSpc>
              <a:buClr>
                <a:srgbClr val="00FF00"/>
              </a:buClr>
              <a:buFont typeface="Wingdings" pitchFamily="2" charset="2"/>
              <a:buNone/>
            </a:pPr>
            <a:r>
              <a:rPr lang="zh-CN" b="1" dirty="0">
                <a:solidFill>
                  <a:srgbClr val="DDDDDD"/>
                </a:solidFill>
                <a:latin typeface="楷体_GB2312" pitchFamily="1" charset="-122"/>
                <a:ea typeface="楷体_GB2312" pitchFamily="1" charset="-122"/>
              </a:rPr>
              <a:t> </a:t>
            </a:r>
            <a:r>
              <a:rPr lang="en-US" b="1" dirty="0">
                <a:solidFill>
                  <a:srgbClr val="DDDDDD"/>
                </a:solidFill>
                <a:latin typeface="楷体_GB2312" pitchFamily="1" charset="-122"/>
                <a:ea typeface="楷体_GB2312" pitchFamily="1" charset="-122"/>
              </a:rPr>
              <a:t>若</a:t>
            </a:r>
            <a:r>
              <a:rPr lang="zh-CN" b="1" dirty="0">
                <a:solidFill>
                  <a:srgbClr val="DDDDDD"/>
                </a:solidFill>
                <a:latin typeface="楷体_GB2312" pitchFamily="1" charset="-122"/>
                <a:ea typeface="楷体_GB2312" pitchFamily="1" charset="-122"/>
              </a:rPr>
              <a:t>n=1，2，3，</a:t>
            </a:r>
            <a:r>
              <a:rPr lang="en-US" b="1" dirty="0" err="1">
                <a:solidFill>
                  <a:srgbClr val="DDDDDD"/>
                </a:solidFill>
                <a:latin typeface="楷体_GB2312" pitchFamily="1" charset="-122"/>
                <a:ea typeface="楷体_GB2312" pitchFamily="1" charset="-122"/>
              </a:rPr>
              <a:t>则有</a:t>
            </a:r>
            <a:r>
              <a:rPr lang="en-US" b="1" dirty="0">
                <a:solidFill>
                  <a:srgbClr val="DDDDDD"/>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en-US" b="1" dirty="0">
                <a:solidFill>
                  <a:srgbClr val="DDDDDD"/>
                </a:solidFill>
                <a:latin typeface="楷体_GB2312" pitchFamily="1" charset="-122"/>
                <a:ea typeface="楷体_GB2312" pitchFamily="1" charset="-122"/>
              </a:rPr>
              <a:t>    (</a:t>
            </a:r>
            <a:r>
              <a:rPr lang="zh-CN" b="1" dirty="0">
                <a:solidFill>
                  <a:srgbClr val="DDDDDD"/>
                </a:solidFill>
                <a:latin typeface="楷体_GB2312" pitchFamily="1" charset="-122"/>
                <a:ea typeface="楷体_GB2312" pitchFamily="1" charset="-122"/>
              </a:rPr>
              <a:t>a*b)</a:t>
            </a:r>
            <a:r>
              <a:rPr lang="zh-CN" b="1" dirty="0">
                <a:solidFill>
                  <a:srgbClr val="DDDDDD"/>
                </a:solidFill>
                <a:latin typeface="Lucida Sans Unicode"/>
                <a:ea typeface="楷体_GB2312" pitchFamily="1" charset="-122"/>
              </a:rPr>
              <a:t>¹</a:t>
            </a:r>
            <a:r>
              <a:rPr lang="zh-CN" b="1" dirty="0">
                <a:solidFill>
                  <a:srgbClr val="DDDDDD"/>
                </a:solidFill>
                <a:latin typeface="楷体_GB2312" pitchFamily="1" charset="-122"/>
                <a:ea typeface="楷体_GB2312" pitchFamily="1" charset="-122"/>
              </a:rPr>
              <a:t>=a*b</a:t>
            </a:r>
            <a:r>
              <a:rPr lang="zh-CN" b="1" dirty="0">
                <a:solidFill>
                  <a:srgbClr val="DDDDDD"/>
                </a:solidFill>
                <a:latin typeface="楷体_GB2312" pitchFamily="1" charset="-122"/>
                <a:ea typeface="楷体_GB2312" pitchFamily="1" charset="-122"/>
                <a:sym typeface="Symbol" pitchFamily="18" charset="2"/>
              </a:rPr>
              <a:t></a:t>
            </a:r>
            <a:r>
              <a:rPr lang="zh-CN" b="1" dirty="0">
                <a:solidFill>
                  <a:srgbClr val="DDDDDD"/>
                </a:solidFill>
                <a:latin typeface="楷体_GB2312" pitchFamily="1" charset="-122"/>
                <a:ea typeface="楷体_GB2312" pitchFamily="1" charset="-122"/>
              </a:rPr>
              <a:t>e  (</a:t>
            </a:r>
            <a:r>
              <a:rPr lang="en-US" b="1" dirty="0" err="1">
                <a:solidFill>
                  <a:srgbClr val="DDDDDD"/>
                </a:solidFill>
                <a:latin typeface="楷体_GB2312" pitchFamily="1" charset="-122"/>
                <a:ea typeface="楷体_GB2312" pitchFamily="1" charset="-122"/>
              </a:rPr>
              <a:t>因若</a:t>
            </a:r>
            <a:r>
              <a:rPr lang="zh-CN" b="1" dirty="0">
                <a:solidFill>
                  <a:srgbClr val="DDDDDD"/>
                </a:solidFill>
                <a:latin typeface="楷体_GB2312" pitchFamily="1" charset="-122"/>
                <a:ea typeface="楷体_GB2312" pitchFamily="1" charset="-122"/>
              </a:rPr>
              <a:t>a*b=e，</a:t>
            </a:r>
            <a:r>
              <a:rPr lang="en-US" b="1" dirty="0" err="1">
                <a:solidFill>
                  <a:srgbClr val="DDDDDD"/>
                </a:solidFill>
                <a:latin typeface="楷体_GB2312" pitchFamily="1" charset="-122"/>
                <a:ea typeface="楷体_GB2312" pitchFamily="1" charset="-122"/>
              </a:rPr>
              <a:t>则由</a:t>
            </a:r>
            <a:r>
              <a:rPr lang="zh-CN" b="1" dirty="0">
                <a:solidFill>
                  <a:srgbClr val="DDDDDD"/>
                </a:solidFill>
                <a:latin typeface="楷体_GB2312" pitchFamily="1" charset="-122"/>
                <a:ea typeface="楷体_GB2312" pitchFamily="1" charset="-122"/>
              </a:rPr>
              <a:t>a</a:t>
            </a:r>
            <a:r>
              <a:rPr lang="zh-CN" b="1" dirty="0">
                <a:solidFill>
                  <a:srgbClr val="DDDDDD"/>
                </a:solidFill>
                <a:latin typeface="Lucida Sans Unicode"/>
                <a:ea typeface="楷体_GB2312" pitchFamily="1" charset="-122"/>
              </a:rPr>
              <a:t>²</a:t>
            </a:r>
            <a:r>
              <a:rPr lang="zh-CN" b="1" dirty="0">
                <a:solidFill>
                  <a:srgbClr val="DDDDDD"/>
                </a:solidFill>
                <a:latin typeface="楷体_GB2312" pitchFamily="1" charset="-122"/>
                <a:ea typeface="楷体_GB2312" pitchFamily="1" charset="-122"/>
              </a:rPr>
              <a:t>=e，</a:t>
            </a:r>
          </a:p>
          <a:p>
            <a:pPr marL="342900" indent="-342900" algn="just">
              <a:lnSpc>
                <a:spcPct val="120000"/>
              </a:lnSpc>
              <a:buClr>
                <a:srgbClr val="00FF00"/>
              </a:buClr>
              <a:buFont typeface="Wingdings" pitchFamily="2" charset="2"/>
              <a:buNone/>
            </a:pPr>
            <a:r>
              <a:rPr lang="zh-CN" b="1" dirty="0">
                <a:solidFill>
                  <a:srgbClr val="DDDDDD"/>
                </a:solidFill>
                <a:latin typeface="楷体_GB2312" pitchFamily="1" charset="-122"/>
                <a:ea typeface="楷体_GB2312" pitchFamily="1" charset="-122"/>
              </a:rPr>
              <a:t>  </a:t>
            </a:r>
            <a:r>
              <a:rPr lang="en-US" b="1" dirty="0">
                <a:solidFill>
                  <a:srgbClr val="DDDDDD"/>
                </a:solidFill>
                <a:latin typeface="楷体_GB2312" pitchFamily="1" charset="-122"/>
                <a:ea typeface="楷体_GB2312" pitchFamily="1" charset="-122"/>
              </a:rPr>
              <a:t>有</a:t>
            </a:r>
            <a:r>
              <a:rPr lang="zh-CN" b="1" dirty="0">
                <a:solidFill>
                  <a:srgbClr val="DDDDDD"/>
                </a:solidFill>
                <a:latin typeface="楷体_GB2312" pitchFamily="1" charset="-122"/>
                <a:ea typeface="楷体_GB2312" pitchFamily="1" charset="-122"/>
              </a:rPr>
              <a:t>a*a=a*b，</a:t>
            </a:r>
            <a:r>
              <a:rPr lang="en-US" b="1" dirty="0" err="1">
                <a:solidFill>
                  <a:srgbClr val="DDDDDD"/>
                </a:solidFill>
                <a:latin typeface="楷体_GB2312" pitchFamily="1" charset="-122"/>
                <a:ea typeface="楷体_GB2312" pitchFamily="1" charset="-122"/>
              </a:rPr>
              <a:t>由消去律知</a:t>
            </a:r>
            <a:r>
              <a:rPr lang="en-US" b="1" dirty="0">
                <a:solidFill>
                  <a:srgbClr val="DDDDDD"/>
                </a:solidFill>
                <a:latin typeface="楷体_GB2312" pitchFamily="1" charset="-122"/>
                <a:ea typeface="楷体_GB2312" pitchFamily="1" charset="-122"/>
              </a:rPr>
              <a:t>：</a:t>
            </a:r>
            <a:r>
              <a:rPr lang="zh-CN" b="1" dirty="0">
                <a:solidFill>
                  <a:srgbClr val="DDDDDD"/>
                </a:solidFill>
                <a:latin typeface="楷体_GB2312" pitchFamily="1" charset="-122"/>
                <a:ea typeface="楷体_GB2312" pitchFamily="1" charset="-122"/>
              </a:rPr>
              <a:t>a=b，</a:t>
            </a:r>
            <a:r>
              <a:rPr lang="en-US" b="1" dirty="0" err="1">
                <a:solidFill>
                  <a:srgbClr val="DDDDDD"/>
                </a:solidFill>
                <a:latin typeface="楷体_GB2312" pitchFamily="1" charset="-122"/>
                <a:ea typeface="楷体_GB2312" pitchFamily="1" charset="-122"/>
              </a:rPr>
              <a:t>矛盾</a:t>
            </a:r>
            <a:r>
              <a:rPr lang="en-US" b="1" dirty="0">
                <a:solidFill>
                  <a:srgbClr val="DDDDDD"/>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en-US" b="1" dirty="0">
                <a:solidFill>
                  <a:srgbClr val="DDDDDD"/>
                </a:solidFill>
                <a:latin typeface="楷体_GB2312" pitchFamily="1" charset="-122"/>
                <a:ea typeface="楷体_GB2312" pitchFamily="1" charset="-122"/>
              </a:rPr>
              <a:t>    (</a:t>
            </a:r>
            <a:r>
              <a:rPr lang="zh-CN" b="1" dirty="0">
                <a:solidFill>
                  <a:srgbClr val="DDDDDD"/>
                </a:solidFill>
                <a:latin typeface="楷体_GB2312" pitchFamily="1" charset="-122"/>
                <a:ea typeface="楷体_GB2312" pitchFamily="1" charset="-122"/>
              </a:rPr>
              <a:t>a*b)</a:t>
            </a:r>
            <a:r>
              <a:rPr lang="zh-CN" b="1" dirty="0">
                <a:solidFill>
                  <a:srgbClr val="DDDDDD"/>
                </a:solidFill>
                <a:latin typeface="Lucida Sans Unicode"/>
                <a:ea typeface="楷体_GB2312" pitchFamily="1" charset="-122"/>
              </a:rPr>
              <a:t>²</a:t>
            </a:r>
            <a:r>
              <a:rPr lang="zh-CN" b="1" dirty="0">
                <a:solidFill>
                  <a:srgbClr val="DDDDDD"/>
                </a:solidFill>
                <a:latin typeface="楷体_GB2312" pitchFamily="1" charset="-122"/>
                <a:ea typeface="楷体_GB2312" pitchFamily="1" charset="-122"/>
              </a:rPr>
              <a:t>=a</a:t>
            </a:r>
            <a:r>
              <a:rPr lang="zh-CN" b="1" dirty="0">
                <a:solidFill>
                  <a:srgbClr val="DDDDDD"/>
                </a:solidFill>
                <a:latin typeface="Lucida Sans Unicode"/>
                <a:ea typeface="楷体_GB2312" pitchFamily="1" charset="-122"/>
              </a:rPr>
              <a:t>²</a:t>
            </a:r>
            <a:r>
              <a:rPr lang="zh-CN" b="1" dirty="0">
                <a:solidFill>
                  <a:srgbClr val="DDDDDD"/>
                </a:solidFill>
                <a:latin typeface="楷体_GB2312" pitchFamily="1" charset="-122"/>
                <a:ea typeface="楷体_GB2312" pitchFamily="1" charset="-122"/>
              </a:rPr>
              <a:t>*b</a:t>
            </a:r>
            <a:r>
              <a:rPr lang="zh-CN" b="1" dirty="0">
                <a:solidFill>
                  <a:srgbClr val="DDDDDD"/>
                </a:solidFill>
                <a:latin typeface="Lucida Sans Unicode"/>
                <a:ea typeface="楷体_GB2312" pitchFamily="1" charset="-122"/>
              </a:rPr>
              <a:t>²</a:t>
            </a:r>
            <a:r>
              <a:rPr lang="zh-CN" b="1" dirty="0">
                <a:solidFill>
                  <a:srgbClr val="DDDDDD"/>
                </a:solidFill>
                <a:latin typeface="楷体_GB2312" pitchFamily="1" charset="-122"/>
                <a:ea typeface="楷体_GB2312" pitchFamily="1" charset="-122"/>
              </a:rPr>
              <a:t>=e*b</a:t>
            </a:r>
            <a:r>
              <a:rPr lang="zh-CN" b="1" dirty="0">
                <a:solidFill>
                  <a:srgbClr val="DDDDDD"/>
                </a:solidFill>
                <a:latin typeface="Lucida Sans Unicode"/>
                <a:ea typeface="楷体_GB2312" pitchFamily="1" charset="-122"/>
              </a:rPr>
              <a:t>²</a:t>
            </a:r>
            <a:r>
              <a:rPr lang="zh-CN" b="1" dirty="0">
                <a:solidFill>
                  <a:srgbClr val="DDDDDD"/>
                </a:solidFill>
                <a:latin typeface="楷体_GB2312" pitchFamily="1" charset="-122"/>
                <a:ea typeface="楷体_GB2312" pitchFamily="1" charset="-122"/>
              </a:rPr>
              <a:t>=b</a:t>
            </a:r>
            <a:r>
              <a:rPr lang="zh-CN" b="1" dirty="0">
                <a:solidFill>
                  <a:srgbClr val="DDDDDD"/>
                </a:solidFill>
                <a:latin typeface="Lucida Sans Unicode"/>
                <a:ea typeface="楷体_GB2312" pitchFamily="1" charset="-122"/>
              </a:rPr>
              <a:t>²</a:t>
            </a:r>
            <a:r>
              <a:rPr lang="zh-CN" b="1" dirty="0">
                <a:solidFill>
                  <a:srgbClr val="DDDDDD"/>
                </a:solidFill>
                <a:latin typeface="楷体_GB2312" pitchFamily="1" charset="-122"/>
                <a:ea typeface="楷体_GB2312" pitchFamily="1" charset="-122"/>
                <a:sym typeface="Symbol" pitchFamily="18" charset="2"/>
              </a:rPr>
              <a:t></a:t>
            </a:r>
            <a:r>
              <a:rPr lang="zh-CN" b="1" dirty="0">
                <a:solidFill>
                  <a:srgbClr val="DDDDDD"/>
                </a:solidFill>
                <a:latin typeface="楷体_GB2312" pitchFamily="1" charset="-122"/>
                <a:ea typeface="楷体_GB2312" pitchFamily="1" charset="-122"/>
              </a:rPr>
              <a:t>e  (</a:t>
            </a:r>
            <a:r>
              <a:rPr lang="en-US" b="1" dirty="0">
                <a:solidFill>
                  <a:srgbClr val="DDDDDD"/>
                </a:solidFill>
                <a:latin typeface="楷体_GB2312" pitchFamily="1" charset="-122"/>
                <a:ea typeface="楷体_GB2312" pitchFamily="1" charset="-122"/>
              </a:rPr>
              <a:t>因</a:t>
            </a:r>
            <a:r>
              <a:rPr lang="zh-CN" b="1" dirty="0">
                <a:solidFill>
                  <a:srgbClr val="DDDDDD"/>
                </a:solidFill>
                <a:latin typeface="楷体_GB2312" pitchFamily="1" charset="-122"/>
                <a:ea typeface="楷体_GB2312" pitchFamily="1" charset="-122"/>
              </a:rPr>
              <a:t>b</a:t>
            </a:r>
            <a:r>
              <a:rPr lang="en-US" b="1" dirty="0">
                <a:solidFill>
                  <a:srgbClr val="DDDDDD"/>
                </a:solidFill>
                <a:latin typeface="楷体_GB2312" pitchFamily="1" charset="-122"/>
                <a:ea typeface="楷体_GB2312" pitchFamily="1" charset="-122"/>
              </a:rPr>
              <a:t>的周期为3)，</a:t>
            </a:r>
          </a:p>
          <a:p>
            <a:pPr marL="342900" indent="-342900" algn="just">
              <a:lnSpc>
                <a:spcPct val="120000"/>
              </a:lnSpc>
              <a:buClr>
                <a:srgbClr val="00FF00"/>
              </a:buClr>
              <a:buFont typeface="Wingdings" pitchFamily="2" charset="2"/>
              <a:buNone/>
            </a:pPr>
            <a:r>
              <a:rPr lang="en-US" b="1" dirty="0">
                <a:solidFill>
                  <a:srgbClr val="DDDDDD"/>
                </a:solidFill>
                <a:latin typeface="楷体_GB2312" pitchFamily="1" charset="-122"/>
                <a:ea typeface="楷体_GB2312" pitchFamily="1" charset="-122"/>
              </a:rPr>
              <a:t>    (</a:t>
            </a:r>
            <a:r>
              <a:rPr lang="zh-CN" b="1" dirty="0">
                <a:solidFill>
                  <a:srgbClr val="DDDDDD"/>
                </a:solidFill>
                <a:latin typeface="楷体_GB2312" pitchFamily="1" charset="-122"/>
                <a:ea typeface="楷体_GB2312" pitchFamily="1" charset="-122"/>
              </a:rPr>
              <a:t>a*b)</a:t>
            </a:r>
            <a:r>
              <a:rPr lang="zh-CN" b="1" dirty="0">
                <a:solidFill>
                  <a:srgbClr val="DDDDDD"/>
                </a:solidFill>
                <a:latin typeface="Lucida Sans Unicode"/>
                <a:ea typeface="楷体_GB2312" pitchFamily="1" charset="-122"/>
              </a:rPr>
              <a:t>³</a:t>
            </a:r>
            <a:r>
              <a:rPr lang="zh-CN" b="1" dirty="0">
                <a:solidFill>
                  <a:srgbClr val="DDDDDD"/>
                </a:solidFill>
                <a:latin typeface="楷体_GB2312" pitchFamily="1" charset="-122"/>
                <a:ea typeface="楷体_GB2312" pitchFamily="1" charset="-122"/>
              </a:rPr>
              <a:t>=a</a:t>
            </a:r>
            <a:r>
              <a:rPr lang="zh-CN" b="1" dirty="0">
                <a:solidFill>
                  <a:srgbClr val="DDDDDD"/>
                </a:solidFill>
                <a:latin typeface="Lucida Sans Unicode"/>
                <a:ea typeface="楷体_GB2312" pitchFamily="1" charset="-122"/>
              </a:rPr>
              <a:t>³</a:t>
            </a:r>
            <a:r>
              <a:rPr lang="zh-CN" b="1" dirty="0">
                <a:solidFill>
                  <a:srgbClr val="DDDDDD"/>
                </a:solidFill>
                <a:latin typeface="楷体_GB2312" pitchFamily="1" charset="-122"/>
                <a:ea typeface="楷体_GB2312" pitchFamily="1" charset="-122"/>
              </a:rPr>
              <a:t>*b</a:t>
            </a:r>
            <a:r>
              <a:rPr lang="zh-CN" b="1" dirty="0">
                <a:solidFill>
                  <a:srgbClr val="DDDDDD"/>
                </a:solidFill>
                <a:latin typeface="Lucida Sans Unicode"/>
                <a:ea typeface="楷体_GB2312" pitchFamily="1" charset="-122"/>
              </a:rPr>
              <a:t>³</a:t>
            </a:r>
            <a:r>
              <a:rPr lang="zh-CN" b="1" dirty="0">
                <a:solidFill>
                  <a:srgbClr val="DDDDDD"/>
                </a:solidFill>
                <a:latin typeface="楷体_GB2312" pitchFamily="1" charset="-122"/>
                <a:ea typeface="楷体_GB2312" pitchFamily="1" charset="-122"/>
              </a:rPr>
              <a:t>=a</a:t>
            </a:r>
            <a:r>
              <a:rPr lang="zh-CN" b="1" dirty="0">
                <a:solidFill>
                  <a:srgbClr val="DDDDDD"/>
                </a:solidFill>
                <a:latin typeface="Lucida Sans Unicode"/>
                <a:ea typeface="楷体_GB2312" pitchFamily="1" charset="-122"/>
              </a:rPr>
              <a:t>³</a:t>
            </a:r>
            <a:r>
              <a:rPr lang="zh-CN" b="1" dirty="0">
                <a:solidFill>
                  <a:srgbClr val="DDDDDD"/>
                </a:solidFill>
                <a:latin typeface="楷体_GB2312" pitchFamily="1" charset="-122"/>
                <a:ea typeface="楷体_GB2312" pitchFamily="1" charset="-122"/>
              </a:rPr>
              <a:t>*e=a</a:t>
            </a:r>
            <a:r>
              <a:rPr lang="zh-CN" b="1" dirty="0">
                <a:solidFill>
                  <a:srgbClr val="DDDDDD"/>
                </a:solidFill>
                <a:latin typeface="楷体_GB2312" pitchFamily="1" charset="-122"/>
                <a:ea typeface="楷体_GB2312" pitchFamily="1" charset="-122"/>
                <a:sym typeface="Symbol" pitchFamily="18" charset="2"/>
              </a:rPr>
              <a:t></a:t>
            </a:r>
            <a:r>
              <a:rPr lang="zh-CN" b="1" dirty="0">
                <a:solidFill>
                  <a:srgbClr val="DDDDDD"/>
                </a:solidFill>
                <a:latin typeface="楷体_GB2312" pitchFamily="1" charset="-122"/>
                <a:ea typeface="楷体_GB2312" pitchFamily="1" charset="-122"/>
              </a:rPr>
              <a:t>e (</a:t>
            </a:r>
            <a:r>
              <a:rPr lang="en-US" b="1" dirty="0">
                <a:solidFill>
                  <a:srgbClr val="DDDDDD"/>
                </a:solidFill>
                <a:latin typeface="楷体_GB2312" pitchFamily="1" charset="-122"/>
                <a:ea typeface="楷体_GB2312" pitchFamily="1" charset="-122"/>
              </a:rPr>
              <a:t>因</a:t>
            </a:r>
            <a:r>
              <a:rPr lang="zh-CN" b="1" dirty="0">
                <a:solidFill>
                  <a:srgbClr val="DDDDDD"/>
                </a:solidFill>
                <a:latin typeface="楷体_GB2312" pitchFamily="1" charset="-122"/>
                <a:ea typeface="楷体_GB2312" pitchFamily="1" charset="-122"/>
              </a:rPr>
              <a:t>a</a:t>
            </a:r>
            <a:r>
              <a:rPr lang="en-US" b="1" dirty="0">
                <a:solidFill>
                  <a:srgbClr val="DDDDDD"/>
                </a:solidFill>
                <a:latin typeface="楷体_GB2312" pitchFamily="1" charset="-122"/>
                <a:ea typeface="楷体_GB2312" pitchFamily="1" charset="-122"/>
              </a:rPr>
              <a:t>的周期为2)，</a:t>
            </a:r>
          </a:p>
          <a:p>
            <a:pPr marL="342900" indent="-342900" algn="just">
              <a:lnSpc>
                <a:spcPct val="120000"/>
              </a:lnSpc>
              <a:buClr>
                <a:srgbClr val="00FF00"/>
              </a:buClr>
              <a:buFont typeface="Wingdings" pitchFamily="2" charset="2"/>
              <a:buNone/>
            </a:pPr>
            <a:r>
              <a:rPr lang="en-US" b="1" dirty="0">
                <a:solidFill>
                  <a:srgbClr val="DDDDDD"/>
                </a:solidFill>
                <a:latin typeface="楷体_GB2312" pitchFamily="1" charset="-122"/>
                <a:ea typeface="楷体_GB2312" pitchFamily="1" charset="-122"/>
              </a:rPr>
              <a:t>     </a:t>
            </a:r>
            <a:r>
              <a:rPr lang="en-US" b="1" dirty="0" err="1">
                <a:solidFill>
                  <a:srgbClr val="DDDDDD"/>
                </a:solidFill>
                <a:latin typeface="楷体_GB2312" pitchFamily="1" charset="-122"/>
                <a:ea typeface="楷体_GB2312" pitchFamily="1" charset="-122"/>
              </a:rPr>
              <a:t>所以，只有当</a:t>
            </a:r>
            <a:r>
              <a:rPr lang="zh-CN" b="1" dirty="0">
                <a:solidFill>
                  <a:srgbClr val="DDDDDD"/>
                </a:solidFill>
                <a:latin typeface="楷体_GB2312" pitchFamily="1" charset="-122"/>
                <a:ea typeface="楷体_GB2312" pitchFamily="1" charset="-122"/>
              </a:rPr>
              <a:t>n=6</a:t>
            </a:r>
            <a:r>
              <a:rPr lang="en-US" b="1" dirty="0" err="1">
                <a:solidFill>
                  <a:srgbClr val="DDDDDD"/>
                </a:solidFill>
                <a:latin typeface="楷体_GB2312" pitchFamily="1" charset="-122"/>
                <a:ea typeface="楷体_GB2312" pitchFamily="1" charset="-122"/>
              </a:rPr>
              <a:t>时，才有</a:t>
            </a:r>
            <a:r>
              <a:rPr lang="en-US" b="1" dirty="0">
                <a:solidFill>
                  <a:srgbClr val="DDDDDD"/>
                </a:solidFill>
                <a:latin typeface="楷体_GB2312" pitchFamily="1" charset="-122"/>
                <a:ea typeface="楷体_GB2312" pitchFamily="1" charset="-122"/>
              </a:rPr>
              <a:t>  (</a:t>
            </a:r>
            <a:r>
              <a:rPr lang="zh-CN" b="1" dirty="0">
                <a:solidFill>
                  <a:srgbClr val="DDDDDD"/>
                </a:solidFill>
                <a:latin typeface="楷体_GB2312" pitchFamily="1" charset="-122"/>
                <a:ea typeface="楷体_GB2312" pitchFamily="1" charset="-122"/>
              </a:rPr>
              <a:t>a*b)</a:t>
            </a:r>
            <a:r>
              <a:rPr lang="zh-CN" b="1" baseline="30000" dirty="0">
                <a:solidFill>
                  <a:srgbClr val="DDDDDD"/>
                </a:solidFill>
                <a:latin typeface="楷体_GB2312" pitchFamily="1" charset="-122"/>
                <a:ea typeface="楷体_GB2312" pitchFamily="1" charset="-122"/>
              </a:rPr>
              <a:t>n</a:t>
            </a:r>
            <a:r>
              <a:rPr lang="zh-CN" b="1" dirty="0">
                <a:solidFill>
                  <a:srgbClr val="DDDDDD"/>
                </a:solidFill>
                <a:latin typeface="楷体_GB2312" pitchFamily="1" charset="-122"/>
                <a:ea typeface="楷体_GB2312" pitchFamily="1" charset="-122"/>
              </a:rPr>
              <a:t>=e。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5A918D-C9C4-4769-A109-F22940336305}"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3645B286-32EC-44B6-9048-97D41EF2E975}" type="slidenum">
              <a:rPr lang="zh-CN" altLang="zh-CN"/>
              <a:pPr/>
              <a:t>136</a:t>
            </a:fld>
            <a:r>
              <a:rPr lang="zh-CN" altLang="zh-CN"/>
              <a:t>/226</a:t>
            </a:r>
          </a:p>
        </p:txBody>
      </p:sp>
      <p:sp>
        <p:nvSpPr>
          <p:cNvPr id="141314" name="Rectangle 2"/>
          <p:cNvSpPr>
            <a:spLocks noChangeArrowheads="1"/>
          </p:cNvSpPr>
          <p:nvPr/>
        </p:nvSpPr>
        <p:spPr bwMode="auto">
          <a:xfrm>
            <a:off x="1042988" y="1125538"/>
            <a:ext cx="77771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SzPct val="75000"/>
              <a:buFont typeface="Wingdings" pitchFamily="2" charset="2"/>
              <a:buChar char="n"/>
            </a:pPr>
            <a:r>
              <a:rPr lang="zh-CN" b="1">
                <a:solidFill>
                  <a:srgbClr val="FF00FF"/>
                </a:solidFill>
                <a:latin typeface="楷体_GB2312" pitchFamily="1" charset="-122"/>
                <a:ea typeface="楷体_GB2312" pitchFamily="1" charset="-122"/>
              </a:rPr>
              <a:t>例 </a:t>
            </a:r>
            <a:r>
              <a:rPr lang="en-US" b="1">
                <a:latin typeface="楷体_GB2312" pitchFamily="1" charset="-122"/>
                <a:ea typeface="楷体_GB2312" pitchFamily="1" charset="-122"/>
              </a:rPr>
              <a:t>设&lt;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是一个群，对</a:t>
            </a:r>
            <a:r>
              <a:rPr lang="en-US"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a，b</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a:t>
            </a:r>
            <a:r>
              <a:rPr lang="en-US" b="1">
                <a:latin typeface="楷体_GB2312" pitchFamily="1" charset="-122"/>
                <a:ea typeface="楷体_GB2312" pitchFamily="1" charset="-122"/>
              </a:rPr>
              <a:t>若</a:t>
            </a:r>
            <a:r>
              <a:rPr lang="zh-CN" b="1">
                <a:latin typeface="楷体_GB2312" pitchFamily="1" charset="-122"/>
                <a:ea typeface="楷体_GB2312" pitchFamily="1" charset="-122"/>
              </a:rPr>
              <a:t>a</a:t>
            </a:r>
            <a:r>
              <a:rPr lang="en-US" b="1">
                <a:latin typeface="楷体_GB2312" pitchFamily="1" charset="-122"/>
                <a:ea typeface="楷体_GB2312" pitchFamily="1" charset="-122"/>
              </a:rPr>
              <a:t>的周期为2，</a:t>
            </a:r>
            <a:r>
              <a:rPr lang="zh-CN" b="1">
                <a:latin typeface="楷体_GB2312" pitchFamily="1" charset="-122"/>
                <a:ea typeface="楷体_GB2312" pitchFamily="1" charset="-122"/>
              </a:rPr>
              <a:t>b</a:t>
            </a:r>
            <a:r>
              <a:rPr lang="en-US" b="1">
                <a:latin typeface="楷体_GB2312" pitchFamily="1" charset="-122"/>
                <a:ea typeface="楷体_GB2312" pitchFamily="1" charset="-122"/>
              </a:rPr>
              <a:t>的周期为3，且有：</a:t>
            </a:r>
            <a:r>
              <a:rPr lang="zh-CN" b="1">
                <a:latin typeface="楷体_GB2312" pitchFamily="1" charset="-122"/>
                <a:ea typeface="楷体_GB2312" pitchFamily="1" charset="-122"/>
              </a:rPr>
              <a:t>a*b=b*a，证明a*b</a:t>
            </a:r>
            <a:r>
              <a:rPr lang="en-US" b="1">
                <a:latin typeface="楷体_GB2312" pitchFamily="1" charset="-122"/>
                <a:ea typeface="楷体_GB2312" pitchFamily="1" charset="-122"/>
              </a:rPr>
              <a:t>的周期为6。</a:t>
            </a:r>
          </a:p>
          <a:p>
            <a:pPr marL="342900" indent="-342900" algn="just">
              <a:lnSpc>
                <a:spcPct val="120000"/>
              </a:lnSpc>
              <a:buClr>
                <a:srgbClr val="00FF00"/>
              </a:buClr>
              <a:buFont typeface="Wingdings" pitchFamily="2" charset="2"/>
              <a:buNone/>
            </a:pPr>
            <a:r>
              <a:rPr lang="en-US" b="1">
                <a:solidFill>
                  <a:srgbClr val="FF3399"/>
                </a:solidFill>
                <a:latin typeface="楷体_GB2312" pitchFamily="1" charset="-122"/>
                <a:ea typeface="楷体_GB2312" pitchFamily="1" charset="-122"/>
              </a:rPr>
              <a:t>解</a:t>
            </a:r>
            <a:r>
              <a:rPr lang="en-US" b="1">
                <a:solidFill>
                  <a:srgbClr val="FF00FF"/>
                </a:solidFill>
                <a:latin typeface="楷体_GB2312" pitchFamily="1" charset="-122"/>
                <a:ea typeface="楷体_GB2312" pitchFamily="1" charset="-122"/>
              </a:rPr>
              <a:t>：</a:t>
            </a:r>
            <a:r>
              <a:rPr lang="en-US" b="1">
                <a:latin typeface="楷体_GB2312" pitchFamily="1" charset="-122"/>
                <a:ea typeface="楷体_GB2312" pitchFamily="1" charset="-122"/>
              </a:rPr>
              <a:t>设</a:t>
            </a:r>
            <a:r>
              <a:rPr lang="zh-CN" b="1">
                <a:latin typeface="楷体_GB2312" pitchFamily="1" charset="-122"/>
                <a:ea typeface="楷体_GB2312" pitchFamily="1" charset="-122"/>
              </a:rPr>
              <a:t>a*b</a:t>
            </a:r>
            <a:r>
              <a:rPr lang="en-US" b="1">
                <a:latin typeface="楷体_GB2312" pitchFamily="1" charset="-122"/>
                <a:ea typeface="楷体_GB2312" pitchFamily="1" charset="-122"/>
              </a:rPr>
              <a:t>的周期为</a:t>
            </a:r>
            <a:r>
              <a:rPr lang="zh-CN" b="1">
                <a:latin typeface="楷体_GB2312" pitchFamily="1" charset="-122"/>
                <a:ea typeface="楷体_GB2312" pitchFamily="1" charset="-122"/>
              </a:rPr>
              <a:t>n，</a:t>
            </a:r>
            <a:r>
              <a:rPr lang="en-US" b="1">
                <a:latin typeface="楷体_GB2312" pitchFamily="1" charset="-122"/>
                <a:ea typeface="楷体_GB2312" pitchFamily="1" charset="-122"/>
              </a:rPr>
              <a:t>则有</a:t>
            </a:r>
            <a:r>
              <a:rPr lang="zh-CN" b="1">
                <a:latin typeface="楷体_GB2312" pitchFamily="1" charset="-122"/>
                <a:ea typeface="楷体_GB2312" pitchFamily="1" charset="-122"/>
              </a:rPr>
              <a:t>(a*b)</a:t>
            </a:r>
            <a:r>
              <a:rPr lang="zh-CN" b="1" baseline="30000">
                <a:latin typeface="楷体_GB2312" pitchFamily="1" charset="-122"/>
                <a:ea typeface="楷体_GB2312" pitchFamily="1" charset="-122"/>
              </a:rPr>
              <a:t>n</a:t>
            </a:r>
            <a:r>
              <a:rPr lang="zh-CN" b="1">
                <a:latin typeface="楷体_GB2312" pitchFamily="1" charset="-122"/>
                <a:ea typeface="楷体_GB2312" pitchFamily="1" charset="-122"/>
              </a:rPr>
              <a:t>=e，</a:t>
            </a:r>
            <a:r>
              <a:rPr lang="en-US" b="1">
                <a:latin typeface="楷体_GB2312" pitchFamily="1" charset="-122"/>
                <a:ea typeface="楷体_GB2312" pitchFamily="1" charset="-122"/>
              </a:rPr>
              <a:t>由于</a:t>
            </a:r>
            <a:r>
              <a:rPr lang="zh-CN" b="1">
                <a:latin typeface="楷体_GB2312" pitchFamily="1" charset="-122"/>
                <a:ea typeface="楷体_GB2312" pitchFamily="1" charset="-122"/>
              </a:rPr>
              <a:t>a*b=b*a，</a:t>
            </a:r>
            <a:r>
              <a:rPr lang="en-US" b="1">
                <a:latin typeface="楷体_GB2312" pitchFamily="1" charset="-122"/>
                <a:ea typeface="楷体_GB2312" pitchFamily="1" charset="-122"/>
              </a:rPr>
              <a:t>且运算</a:t>
            </a:r>
            <a:r>
              <a:rPr lang="en-US" b="1">
                <a:latin typeface="Lucida Sans Unicode"/>
                <a:ea typeface="楷体_GB2312" pitchFamily="1" charset="-122"/>
              </a:rPr>
              <a:t>“</a:t>
            </a:r>
            <a:r>
              <a:rPr lang="en-US" b="1">
                <a:latin typeface="楷体_GB2312" pitchFamily="1" charset="-122"/>
                <a:ea typeface="楷体_GB2312" pitchFamily="1" charset="-122"/>
              </a:rPr>
              <a:t>*</a:t>
            </a:r>
            <a:r>
              <a:rPr lang="en-US" b="1">
                <a:latin typeface="Lucida Sans Unicode"/>
                <a:ea typeface="楷体_GB2312" pitchFamily="1" charset="-122"/>
              </a:rPr>
              <a:t>”</a:t>
            </a:r>
            <a:r>
              <a:rPr lang="en-US" b="1">
                <a:latin typeface="楷体_GB2312" pitchFamily="1" charset="-122"/>
                <a:ea typeface="楷体_GB2312" pitchFamily="1" charset="-122"/>
              </a:rPr>
              <a:t>满足结合定律，所以有：</a:t>
            </a:r>
          </a:p>
          <a:p>
            <a:pPr marL="342900" indent="-342900" algn="just">
              <a:lnSpc>
                <a:spcPct val="120000"/>
              </a:lnSpc>
              <a:buClr>
                <a:srgbClr val="00FF00"/>
              </a:buClr>
              <a:buFont typeface="Wingdings" pitchFamily="2" charset="2"/>
              <a:buNone/>
            </a:pPr>
            <a:r>
              <a:rPr lang="en-US" b="1">
                <a:latin typeface="楷体_GB2312" pitchFamily="1" charset="-122"/>
                <a:ea typeface="楷体_GB2312" pitchFamily="1" charset="-122"/>
              </a:rPr>
              <a:t>      (</a:t>
            </a:r>
            <a:r>
              <a:rPr lang="zh-CN" b="1">
                <a:latin typeface="楷体_GB2312" pitchFamily="1" charset="-122"/>
                <a:ea typeface="楷体_GB2312" pitchFamily="1" charset="-122"/>
              </a:rPr>
              <a:t>a*b)</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=a</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*b</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=e*e=e，</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由定理知：  </a:t>
            </a:r>
            <a:r>
              <a:rPr lang="zh-CN" b="1">
                <a:solidFill>
                  <a:srgbClr val="0000FF"/>
                </a:solidFill>
                <a:latin typeface="楷体_GB2312" pitchFamily="1" charset="-122"/>
                <a:ea typeface="楷体_GB2312" pitchFamily="1" charset="-122"/>
              </a:rPr>
              <a:t>n|6，</a:t>
            </a:r>
            <a:r>
              <a:rPr lang="en-US" b="1">
                <a:solidFill>
                  <a:srgbClr val="0000FF"/>
                </a:solidFill>
                <a:latin typeface="楷体_GB2312" pitchFamily="1" charset="-122"/>
                <a:ea typeface="楷体_GB2312" pitchFamily="1" charset="-122"/>
              </a:rPr>
              <a:t>即</a:t>
            </a:r>
            <a:r>
              <a:rPr lang="zh-CN" b="1">
                <a:solidFill>
                  <a:srgbClr val="0000FF"/>
                </a:solidFill>
                <a:latin typeface="楷体_GB2312" pitchFamily="1" charset="-122"/>
                <a:ea typeface="楷体_GB2312" pitchFamily="1" charset="-122"/>
              </a:rPr>
              <a:t>n=1，2，3，6，</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若</a:t>
            </a:r>
            <a:r>
              <a:rPr lang="zh-CN" b="1">
                <a:solidFill>
                  <a:srgbClr val="DDDDDD"/>
                </a:solidFill>
                <a:latin typeface="楷体_GB2312" pitchFamily="1" charset="-122"/>
                <a:ea typeface="楷体_GB2312" pitchFamily="1" charset="-122"/>
              </a:rPr>
              <a:t>n=1，2，3，</a:t>
            </a:r>
            <a:r>
              <a:rPr lang="en-US" b="1">
                <a:solidFill>
                  <a:srgbClr val="DDDDDD"/>
                </a:solidFill>
                <a:latin typeface="楷体_GB2312" pitchFamily="1" charset="-122"/>
                <a:ea typeface="楷体_GB2312" pitchFamily="1" charset="-122"/>
              </a:rPr>
              <a:t>则有： </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¹</a:t>
            </a:r>
            <a:r>
              <a:rPr lang="zh-CN" b="1">
                <a:solidFill>
                  <a:srgbClr val="DDDDDD"/>
                </a:solidFill>
                <a:latin typeface="楷体_GB2312" pitchFamily="1" charset="-122"/>
                <a:ea typeface="楷体_GB2312" pitchFamily="1" charset="-122"/>
              </a:rPr>
              <a:t>=a*b</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因若</a:t>
            </a:r>
            <a:r>
              <a:rPr lang="zh-CN" b="1">
                <a:solidFill>
                  <a:srgbClr val="DDDDDD"/>
                </a:solidFill>
                <a:latin typeface="楷体_GB2312" pitchFamily="1" charset="-122"/>
                <a:ea typeface="楷体_GB2312" pitchFamily="1" charset="-122"/>
              </a:rPr>
              <a:t>a*b=e，</a:t>
            </a:r>
            <a:r>
              <a:rPr lang="en-US" b="1">
                <a:solidFill>
                  <a:srgbClr val="DDDDDD"/>
                </a:solidFill>
                <a:latin typeface="楷体_GB2312" pitchFamily="1" charset="-122"/>
                <a:ea typeface="楷体_GB2312" pitchFamily="1" charset="-122"/>
              </a:rPr>
              <a:t>则由</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=e，</a:t>
            </a:r>
          </a:p>
          <a:p>
            <a:pPr marL="342900" indent="-342900" algn="just">
              <a:lnSpc>
                <a:spcPct val="120000"/>
              </a:lnSpc>
              <a:buClr>
                <a:srgbClr val="00FF00"/>
              </a:buClr>
              <a:buFont typeface="Wingdings" pitchFamily="2" charset="2"/>
              <a:buNone/>
            </a:pPr>
            <a:r>
              <a:rPr lang="zh-CN" b="1">
                <a:solidFill>
                  <a:srgbClr val="DDDDDD"/>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有</a:t>
            </a:r>
            <a:r>
              <a:rPr lang="zh-CN" b="1">
                <a:solidFill>
                  <a:srgbClr val="DDDDDD"/>
                </a:solidFill>
                <a:latin typeface="楷体_GB2312" pitchFamily="1" charset="-122"/>
                <a:ea typeface="楷体_GB2312" pitchFamily="1" charset="-122"/>
              </a:rPr>
              <a:t>a*a=a*b，</a:t>
            </a:r>
            <a:r>
              <a:rPr lang="en-US" b="1">
                <a:solidFill>
                  <a:srgbClr val="DDDDDD"/>
                </a:solidFill>
                <a:latin typeface="楷体_GB2312" pitchFamily="1" charset="-122"/>
                <a:ea typeface="楷体_GB2312" pitchFamily="1" charset="-122"/>
              </a:rPr>
              <a:t>由消去律知：</a:t>
            </a:r>
            <a:r>
              <a:rPr lang="zh-CN" b="1">
                <a:solidFill>
                  <a:srgbClr val="DDDDDD"/>
                </a:solidFill>
                <a:latin typeface="楷体_GB2312" pitchFamily="1" charset="-122"/>
                <a:ea typeface="楷体_GB2312" pitchFamily="1" charset="-122"/>
              </a:rPr>
              <a:t>a=b，</a:t>
            </a:r>
            <a:r>
              <a:rPr lang="en-US" b="1">
                <a:solidFill>
                  <a:srgbClr val="DDDDDD"/>
                </a:solidFill>
                <a:latin typeface="楷体_GB2312" pitchFamily="1" charset="-122"/>
                <a:ea typeface="楷体_GB2312" pitchFamily="1" charset="-122"/>
              </a:rPr>
              <a:t>矛盾)</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=e*b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a:t>
            </a:r>
            <a:r>
              <a:rPr lang="zh-CN" b="1">
                <a:solidFill>
                  <a:srgbClr val="DDDDDD"/>
                </a:solidFill>
                <a:latin typeface="楷体_GB2312" pitchFamily="1" charset="-122"/>
                <a:ea typeface="楷体_GB2312" pitchFamily="1" charset="-122"/>
              </a:rPr>
              <a:t>b</a:t>
            </a:r>
            <a:r>
              <a:rPr lang="en-US" b="1">
                <a:solidFill>
                  <a:srgbClr val="DDDDDD"/>
                </a:solidFill>
                <a:latin typeface="楷体_GB2312" pitchFamily="1" charset="-122"/>
                <a:ea typeface="楷体_GB2312" pitchFamily="1" charset="-122"/>
              </a:rPr>
              <a:t>的周期为3)，</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*e=a</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a:t>
            </a:r>
            <a:r>
              <a:rPr lang="zh-CN" b="1">
                <a:solidFill>
                  <a:srgbClr val="DDDDDD"/>
                </a:solidFill>
                <a:latin typeface="楷体_GB2312" pitchFamily="1" charset="-122"/>
                <a:ea typeface="楷体_GB2312" pitchFamily="1" charset="-122"/>
              </a:rPr>
              <a:t>a</a:t>
            </a:r>
            <a:r>
              <a:rPr lang="en-US" b="1">
                <a:solidFill>
                  <a:srgbClr val="DDDDDD"/>
                </a:solidFill>
                <a:latin typeface="楷体_GB2312" pitchFamily="1" charset="-122"/>
                <a:ea typeface="楷体_GB2312" pitchFamily="1" charset="-122"/>
              </a:rPr>
              <a:t>的周期为2)，</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所以，只有当</a:t>
            </a:r>
            <a:r>
              <a:rPr lang="zh-CN" b="1">
                <a:solidFill>
                  <a:srgbClr val="DDDDDD"/>
                </a:solidFill>
                <a:latin typeface="楷体_GB2312" pitchFamily="1" charset="-122"/>
                <a:ea typeface="楷体_GB2312" pitchFamily="1" charset="-122"/>
              </a:rPr>
              <a:t>n=6</a:t>
            </a:r>
            <a:r>
              <a:rPr lang="en-US" b="1">
                <a:solidFill>
                  <a:srgbClr val="DDDDDD"/>
                </a:solidFill>
                <a:latin typeface="楷体_GB2312" pitchFamily="1" charset="-122"/>
                <a:ea typeface="楷体_GB2312" pitchFamily="1" charset="-122"/>
              </a:rPr>
              <a:t>时，才有  (</a:t>
            </a:r>
            <a:r>
              <a:rPr lang="zh-CN" b="1">
                <a:solidFill>
                  <a:srgbClr val="DDDDDD"/>
                </a:solidFill>
                <a:latin typeface="楷体_GB2312" pitchFamily="1" charset="-122"/>
                <a:ea typeface="楷体_GB2312" pitchFamily="1" charset="-122"/>
              </a:rPr>
              <a:t>a*b)</a:t>
            </a:r>
            <a:r>
              <a:rPr lang="zh-CN" b="1" baseline="30000">
                <a:solidFill>
                  <a:srgbClr val="DDDDDD"/>
                </a:solidFill>
                <a:latin typeface="楷体_GB2312" pitchFamily="1" charset="-122"/>
                <a:ea typeface="楷体_GB2312" pitchFamily="1" charset="-122"/>
              </a:rPr>
              <a:t>n</a:t>
            </a:r>
            <a:r>
              <a:rPr lang="zh-CN" b="1">
                <a:solidFill>
                  <a:srgbClr val="DDDDDD"/>
                </a:solidFill>
                <a:latin typeface="楷体_GB2312" pitchFamily="1" charset="-122"/>
                <a:ea typeface="楷体_GB2312" pitchFamily="1" charset="-122"/>
              </a:rPr>
              <a:t>=e。</a:t>
            </a:r>
          </a:p>
        </p:txBody>
      </p:sp>
      <p:sp>
        <p:nvSpPr>
          <p:cNvPr id="141315" name="Rectangle 3"/>
          <p:cNvSpPr>
            <a:spLocks noGrp="1" noChangeArrowheads="1"/>
          </p:cNvSpPr>
          <p:nvPr>
            <p:ph type="title"/>
          </p:nvPr>
        </p:nvSpPr>
        <p:spPr/>
        <p:txBody>
          <a:bodyPr/>
          <a:lstStyle/>
          <a:p>
            <a:endParaRPr lang="zh-CN"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4A3C850-0C85-4545-A347-705236406AC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AB39472-5D08-4B05-930D-84D2934D4FDD}" type="slidenum">
              <a:rPr lang="zh-CN" altLang="zh-CN"/>
              <a:pPr/>
              <a:t>137</a:t>
            </a:fld>
            <a:r>
              <a:rPr lang="zh-CN" altLang="zh-CN"/>
              <a:t>/226</a:t>
            </a:r>
          </a:p>
        </p:txBody>
      </p:sp>
      <p:sp>
        <p:nvSpPr>
          <p:cNvPr id="142338" name="Rectangle 2"/>
          <p:cNvSpPr>
            <a:spLocks noChangeArrowheads="1"/>
          </p:cNvSpPr>
          <p:nvPr/>
        </p:nvSpPr>
        <p:spPr bwMode="auto">
          <a:xfrm>
            <a:off x="1042988" y="1125538"/>
            <a:ext cx="77771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SzPct val="75000"/>
              <a:buFont typeface="Wingdings" pitchFamily="2" charset="2"/>
              <a:buChar char="n"/>
            </a:pPr>
            <a:r>
              <a:rPr lang="zh-CN" b="1">
                <a:solidFill>
                  <a:srgbClr val="FF00FF"/>
                </a:solidFill>
                <a:latin typeface="楷体_GB2312" pitchFamily="1" charset="-122"/>
                <a:ea typeface="楷体_GB2312" pitchFamily="1" charset="-122"/>
              </a:rPr>
              <a:t>例 </a:t>
            </a:r>
            <a:r>
              <a:rPr lang="en-US" b="1">
                <a:latin typeface="楷体_GB2312" pitchFamily="1" charset="-122"/>
                <a:ea typeface="楷体_GB2312" pitchFamily="1" charset="-122"/>
              </a:rPr>
              <a:t>设&lt;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是一个群，对</a:t>
            </a:r>
            <a:r>
              <a:rPr lang="en-US"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a，b</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a:t>
            </a:r>
            <a:r>
              <a:rPr lang="en-US" b="1">
                <a:latin typeface="楷体_GB2312" pitchFamily="1" charset="-122"/>
                <a:ea typeface="楷体_GB2312" pitchFamily="1" charset="-122"/>
              </a:rPr>
              <a:t>若</a:t>
            </a:r>
            <a:r>
              <a:rPr lang="zh-CN" b="1">
                <a:latin typeface="楷体_GB2312" pitchFamily="1" charset="-122"/>
                <a:ea typeface="楷体_GB2312" pitchFamily="1" charset="-122"/>
              </a:rPr>
              <a:t>a</a:t>
            </a:r>
            <a:r>
              <a:rPr lang="en-US" b="1">
                <a:latin typeface="楷体_GB2312" pitchFamily="1" charset="-122"/>
                <a:ea typeface="楷体_GB2312" pitchFamily="1" charset="-122"/>
              </a:rPr>
              <a:t>的周期为2，</a:t>
            </a:r>
            <a:r>
              <a:rPr lang="zh-CN" b="1">
                <a:latin typeface="楷体_GB2312" pitchFamily="1" charset="-122"/>
                <a:ea typeface="楷体_GB2312" pitchFamily="1" charset="-122"/>
              </a:rPr>
              <a:t>b</a:t>
            </a:r>
            <a:r>
              <a:rPr lang="en-US" b="1">
                <a:latin typeface="楷体_GB2312" pitchFamily="1" charset="-122"/>
                <a:ea typeface="楷体_GB2312" pitchFamily="1" charset="-122"/>
              </a:rPr>
              <a:t>的周期为3，且有：</a:t>
            </a:r>
            <a:r>
              <a:rPr lang="zh-CN" b="1">
                <a:latin typeface="楷体_GB2312" pitchFamily="1" charset="-122"/>
                <a:ea typeface="楷体_GB2312" pitchFamily="1" charset="-122"/>
              </a:rPr>
              <a:t>a*b=b*a，证明a*b</a:t>
            </a:r>
            <a:r>
              <a:rPr lang="en-US" b="1">
                <a:latin typeface="楷体_GB2312" pitchFamily="1" charset="-122"/>
                <a:ea typeface="楷体_GB2312" pitchFamily="1" charset="-122"/>
              </a:rPr>
              <a:t>的周期为6。</a:t>
            </a:r>
          </a:p>
          <a:p>
            <a:pPr marL="342900" indent="-342900" algn="just">
              <a:lnSpc>
                <a:spcPct val="120000"/>
              </a:lnSpc>
              <a:buClr>
                <a:srgbClr val="00FF00"/>
              </a:buClr>
              <a:buFont typeface="Wingdings" pitchFamily="2" charset="2"/>
              <a:buNone/>
            </a:pPr>
            <a:r>
              <a:rPr lang="en-US" b="1">
                <a:solidFill>
                  <a:srgbClr val="FF3399"/>
                </a:solidFill>
                <a:latin typeface="楷体_GB2312" pitchFamily="1" charset="-122"/>
                <a:ea typeface="楷体_GB2312" pitchFamily="1" charset="-122"/>
              </a:rPr>
              <a:t>解</a:t>
            </a:r>
            <a:r>
              <a:rPr lang="en-US" b="1">
                <a:solidFill>
                  <a:srgbClr val="FF00FF"/>
                </a:solidFill>
                <a:latin typeface="楷体_GB2312" pitchFamily="1" charset="-122"/>
                <a:ea typeface="楷体_GB2312" pitchFamily="1" charset="-122"/>
              </a:rPr>
              <a:t>：</a:t>
            </a:r>
            <a:r>
              <a:rPr lang="en-US" b="1">
                <a:latin typeface="楷体_GB2312" pitchFamily="1" charset="-122"/>
                <a:ea typeface="楷体_GB2312" pitchFamily="1" charset="-122"/>
              </a:rPr>
              <a:t>设</a:t>
            </a:r>
            <a:r>
              <a:rPr lang="zh-CN" b="1">
                <a:latin typeface="楷体_GB2312" pitchFamily="1" charset="-122"/>
                <a:ea typeface="楷体_GB2312" pitchFamily="1" charset="-122"/>
              </a:rPr>
              <a:t>a*b</a:t>
            </a:r>
            <a:r>
              <a:rPr lang="en-US" b="1">
                <a:latin typeface="楷体_GB2312" pitchFamily="1" charset="-122"/>
                <a:ea typeface="楷体_GB2312" pitchFamily="1" charset="-122"/>
              </a:rPr>
              <a:t>的周期为</a:t>
            </a:r>
            <a:r>
              <a:rPr lang="zh-CN" b="1">
                <a:latin typeface="楷体_GB2312" pitchFamily="1" charset="-122"/>
                <a:ea typeface="楷体_GB2312" pitchFamily="1" charset="-122"/>
              </a:rPr>
              <a:t>n，</a:t>
            </a:r>
            <a:r>
              <a:rPr lang="en-US" b="1">
                <a:latin typeface="楷体_GB2312" pitchFamily="1" charset="-122"/>
                <a:ea typeface="楷体_GB2312" pitchFamily="1" charset="-122"/>
              </a:rPr>
              <a:t>则有</a:t>
            </a:r>
            <a:r>
              <a:rPr lang="zh-CN" b="1">
                <a:latin typeface="楷体_GB2312" pitchFamily="1" charset="-122"/>
                <a:ea typeface="楷体_GB2312" pitchFamily="1" charset="-122"/>
              </a:rPr>
              <a:t>(a*b)</a:t>
            </a:r>
            <a:r>
              <a:rPr lang="zh-CN" b="1" baseline="30000">
                <a:latin typeface="楷体_GB2312" pitchFamily="1" charset="-122"/>
                <a:ea typeface="楷体_GB2312" pitchFamily="1" charset="-122"/>
              </a:rPr>
              <a:t>n</a:t>
            </a:r>
            <a:r>
              <a:rPr lang="zh-CN" b="1">
                <a:latin typeface="楷体_GB2312" pitchFamily="1" charset="-122"/>
                <a:ea typeface="楷体_GB2312" pitchFamily="1" charset="-122"/>
              </a:rPr>
              <a:t>=e ，</a:t>
            </a:r>
            <a:r>
              <a:rPr lang="en-US" b="1">
                <a:latin typeface="楷体_GB2312" pitchFamily="1" charset="-122"/>
                <a:ea typeface="楷体_GB2312" pitchFamily="1" charset="-122"/>
              </a:rPr>
              <a:t>由于</a:t>
            </a:r>
            <a:r>
              <a:rPr lang="zh-CN" b="1">
                <a:latin typeface="楷体_GB2312" pitchFamily="1" charset="-122"/>
                <a:ea typeface="楷体_GB2312" pitchFamily="1" charset="-122"/>
              </a:rPr>
              <a:t>a*b=b*a，</a:t>
            </a:r>
            <a:r>
              <a:rPr lang="en-US" b="1">
                <a:latin typeface="楷体_GB2312" pitchFamily="1" charset="-122"/>
                <a:ea typeface="楷体_GB2312" pitchFamily="1" charset="-122"/>
              </a:rPr>
              <a:t>且运算</a:t>
            </a:r>
            <a:r>
              <a:rPr lang="en-US" b="1">
                <a:latin typeface="Lucida Sans Unicode"/>
                <a:ea typeface="楷体_GB2312" pitchFamily="1" charset="-122"/>
              </a:rPr>
              <a:t>“</a:t>
            </a:r>
            <a:r>
              <a:rPr lang="en-US" b="1">
                <a:latin typeface="楷体_GB2312" pitchFamily="1" charset="-122"/>
                <a:ea typeface="楷体_GB2312" pitchFamily="1" charset="-122"/>
              </a:rPr>
              <a:t>*</a:t>
            </a:r>
            <a:r>
              <a:rPr lang="en-US" b="1">
                <a:latin typeface="Lucida Sans Unicode"/>
                <a:ea typeface="楷体_GB2312" pitchFamily="1" charset="-122"/>
              </a:rPr>
              <a:t>”</a:t>
            </a:r>
            <a:r>
              <a:rPr lang="en-US" b="1">
                <a:latin typeface="楷体_GB2312" pitchFamily="1" charset="-122"/>
                <a:ea typeface="楷体_GB2312" pitchFamily="1" charset="-122"/>
              </a:rPr>
              <a:t>满足结合定律，所以有：</a:t>
            </a:r>
          </a:p>
          <a:p>
            <a:pPr marL="342900" indent="-342900" algn="just">
              <a:lnSpc>
                <a:spcPct val="120000"/>
              </a:lnSpc>
              <a:buClr>
                <a:srgbClr val="00FF00"/>
              </a:buClr>
              <a:buFont typeface="Wingdings" pitchFamily="2" charset="2"/>
              <a:buNone/>
            </a:pPr>
            <a:r>
              <a:rPr lang="en-US" b="1">
                <a:latin typeface="楷体_GB2312" pitchFamily="1" charset="-122"/>
                <a:ea typeface="楷体_GB2312" pitchFamily="1" charset="-122"/>
              </a:rPr>
              <a:t>      (</a:t>
            </a:r>
            <a:r>
              <a:rPr lang="zh-CN" b="1">
                <a:latin typeface="楷体_GB2312" pitchFamily="1" charset="-122"/>
                <a:ea typeface="楷体_GB2312" pitchFamily="1" charset="-122"/>
              </a:rPr>
              <a:t>a*b)</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=a</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*b</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=e*e=e，</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latin typeface="楷体_GB2312" pitchFamily="1" charset="-122"/>
                <a:ea typeface="楷体_GB2312" pitchFamily="1" charset="-122"/>
              </a:rPr>
              <a:t>由定理知：  </a:t>
            </a:r>
            <a:r>
              <a:rPr lang="zh-CN" b="1">
                <a:latin typeface="楷体_GB2312" pitchFamily="1" charset="-122"/>
                <a:ea typeface="楷体_GB2312" pitchFamily="1" charset="-122"/>
              </a:rPr>
              <a:t>n|6，</a:t>
            </a:r>
            <a:r>
              <a:rPr lang="en-US" b="1">
                <a:latin typeface="楷体_GB2312" pitchFamily="1" charset="-122"/>
                <a:ea typeface="楷体_GB2312" pitchFamily="1" charset="-122"/>
              </a:rPr>
              <a:t>即</a:t>
            </a:r>
            <a:r>
              <a:rPr lang="zh-CN" b="1">
                <a:latin typeface="楷体_GB2312" pitchFamily="1" charset="-122"/>
                <a:ea typeface="楷体_GB2312" pitchFamily="1" charset="-122"/>
              </a:rPr>
              <a:t>n=1，2，3，6，</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若</a:t>
            </a:r>
            <a:r>
              <a:rPr lang="zh-CN" b="1">
                <a:solidFill>
                  <a:srgbClr val="0000FF"/>
                </a:solidFill>
                <a:latin typeface="楷体_GB2312" pitchFamily="1" charset="-122"/>
                <a:ea typeface="楷体_GB2312" pitchFamily="1" charset="-122"/>
              </a:rPr>
              <a:t>n=1，2，3，</a:t>
            </a:r>
            <a:r>
              <a:rPr lang="en-US" b="1">
                <a:solidFill>
                  <a:srgbClr val="0000FF"/>
                </a:solidFill>
                <a:latin typeface="楷体_GB2312" pitchFamily="1" charset="-122"/>
                <a:ea typeface="楷体_GB2312" pitchFamily="1" charset="-122"/>
              </a:rPr>
              <a:t>则有： </a:t>
            </a:r>
          </a:p>
          <a:p>
            <a:pPr marL="342900" indent="-342900" algn="just">
              <a:lnSpc>
                <a:spcPct val="120000"/>
              </a:lnSpc>
              <a:buClr>
                <a:srgbClr val="00FF00"/>
              </a:buClr>
              <a:buFont typeface="Wingdings" pitchFamily="2" charset="2"/>
              <a:buNone/>
            </a:pPr>
            <a:r>
              <a:rPr lang="en-US" b="1">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a*b)</a:t>
            </a:r>
            <a:r>
              <a:rPr lang="zh-CN" b="1">
                <a:solidFill>
                  <a:srgbClr val="0000FF"/>
                </a:solidFill>
                <a:latin typeface="Lucida Sans Unicode"/>
                <a:ea typeface="楷体_GB2312" pitchFamily="1" charset="-122"/>
              </a:rPr>
              <a:t>¹</a:t>
            </a:r>
            <a:r>
              <a:rPr lang="zh-CN" b="1">
                <a:solidFill>
                  <a:srgbClr val="0000FF"/>
                </a:solidFill>
                <a:latin typeface="楷体_GB2312" pitchFamily="1" charset="-122"/>
                <a:ea typeface="楷体_GB2312" pitchFamily="1" charset="-122"/>
              </a:rPr>
              <a:t>=a*b</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e  </a:t>
            </a:r>
            <a:r>
              <a:rPr lang="zh-CN" b="1">
                <a:solidFill>
                  <a:srgbClr val="006600"/>
                </a:solidFill>
                <a:latin typeface="楷体_GB2312" pitchFamily="1" charset="-122"/>
                <a:ea typeface="楷体_GB2312" pitchFamily="1" charset="-122"/>
              </a:rPr>
              <a:t>(</a:t>
            </a:r>
            <a:r>
              <a:rPr lang="en-US" b="1">
                <a:solidFill>
                  <a:srgbClr val="006600"/>
                </a:solidFill>
                <a:latin typeface="楷体_GB2312" pitchFamily="1" charset="-122"/>
                <a:ea typeface="楷体_GB2312" pitchFamily="1" charset="-122"/>
              </a:rPr>
              <a:t>因若</a:t>
            </a:r>
            <a:r>
              <a:rPr lang="zh-CN" b="1">
                <a:solidFill>
                  <a:srgbClr val="006600"/>
                </a:solidFill>
                <a:latin typeface="楷体_GB2312" pitchFamily="1" charset="-122"/>
                <a:ea typeface="楷体_GB2312" pitchFamily="1" charset="-122"/>
              </a:rPr>
              <a:t>a*b=e，</a:t>
            </a:r>
            <a:r>
              <a:rPr lang="en-US" b="1">
                <a:solidFill>
                  <a:srgbClr val="006600"/>
                </a:solidFill>
                <a:latin typeface="楷体_GB2312" pitchFamily="1" charset="-122"/>
                <a:ea typeface="楷体_GB2312" pitchFamily="1" charset="-122"/>
              </a:rPr>
              <a:t>则由</a:t>
            </a:r>
            <a:r>
              <a:rPr lang="zh-CN" b="1">
                <a:solidFill>
                  <a:srgbClr val="006600"/>
                </a:solidFill>
                <a:latin typeface="楷体_GB2312" pitchFamily="1" charset="-122"/>
                <a:ea typeface="楷体_GB2312" pitchFamily="1" charset="-122"/>
              </a:rPr>
              <a:t>a</a:t>
            </a:r>
            <a:r>
              <a:rPr lang="zh-CN" b="1">
                <a:solidFill>
                  <a:srgbClr val="006600"/>
                </a:solidFill>
                <a:latin typeface="Lucida Sans Unicode"/>
                <a:ea typeface="楷体_GB2312" pitchFamily="1" charset="-122"/>
              </a:rPr>
              <a:t>²</a:t>
            </a:r>
            <a:r>
              <a:rPr lang="zh-CN" b="1">
                <a:solidFill>
                  <a:srgbClr val="006600"/>
                </a:solidFill>
                <a:latin typeface="楷体_GB2312" pitchFamily="1" charset="-122"/>
                <a:ea typeface="楷体_GB2312" pitchFamily="1" charset="-122"/>
              </a:rPr>
              <a:t>=e，</a:t>
            </a:r>
          </a:p>
          <a:p>
            <a:pPr marL="342900" indent="-342900" algn="just">
              <a:lnSpc>
                <a:spcPct val="120000"/>
              </a:lnSpc>
              <a:buClr>
                <a:srgbClr val="00FF00"/>
              </a:buClr>
              <a:buFont typeface="Wingdings" pitchFamily="2" charset="2"/>
              <a:buNone/>
            </a:pPr>
            <a:r>
              <a:rPr lang="zh-CN" b="1">
                <a:solidFill>
                  <a:srgbClr val="006600"/>
                </a:solidFill>
                <a:latin typeface="楷体_GB2312" pitchFamily="1" charset="-122"/>
                <a:ea typeface="楷体_GB2312" pitchFamily="1" charset="-122"/>
              </a:rPr>
              <a:t>  </a:t>
            </a:r>
            <a:r>
              <a:rPr lang="en-US" b="1">
                <a:solidFill>
                  <a:srgbClr val="006600"/>
                </a:solidFill>
                <a:latin typeface="楷体_GB2312" pitchFamily="1" charset="-122"/>
                <a:ea typeface="楷体_GB2312" pitchFamily="1" charset="-122"/>
              </a:rPr>
              <a:t>有</a:t>
            </a:r>
            <a:r>
              <a:rPr lang="zh-CN" b="1">
                <a:solidFill>
                  <a:srgbClr val="006600"/>
                </a:solidFill>
                <a:latin typeface="楷体_GB2312" pitchFamily="1" charset="-122"/>
                <a:ea typeface="楷体_GB2312" pitchFamily="1" charset="-122"/>
              </a:rPr>
              <a:t>a*a=a*b，</a:t>
            </a:r>
            <a:r>
              <a:rPr lang="en-US" b="1">
                <a:solidFill>
                  <a:srgbClr val="006600"/>
                </a:solidFill>
                <a:latin typeface="楷体_GB2312" pitchFamily="1" charset="-122"/>
                <a:ea typeface="楷体_GB2312" pitchFamily="1" charset="-122"/>
              </a:rPr>
              <a:t>由消去律知：</a:t>
            </a:r>
            <a:r>
              <a:rPr lang="zh-CN" b="1">
                <a:solidFill>
                  <a:srgbClr val="006600"/>
                </a:solidFill>
                <a:latin typeface="楷体_GB2312" pitchFamily="1" charset="-122"/>
                <a:ea typeface="楷体_GB2312" pitchFamily="1" charset="-122"/>
              </a:rPr>
              <a:t>a=b，</a:t>
            </a:r>
            <a:r>
              <a:rPr lang="en-US" b="1">
                <a:solidFill>
                  <a:srgbClr val="006600"/>
                </a:solidFill>
                <a:latin typeface="楷体_GB2312" pitchFamily="1" charset="-122"/>
                <a:ea typeface="楷体_GB2312" pitchFamily="1" charset="-122"/>
              </a:rPr>
              <a:t>矛盾)</a:t>
            </a:r>
          </a:p>
          <a:p>
            <a:pPr marL="342900" indent="-342900" algn="just">
              <a:lnSpc>
                <a:spcPct val="120000"/>
              </a:lnSpc>
              <a:buClr>
                <a:srgbClr val="00FF00"/>
              </a:buClr>
              <a:buFont typeface="Wingdings" pitchFamily="2" charset="2"/>
              <a:buNone/>
            </a:pPr>
            <a:r>
              <a:rPr lang="en-US" b="1">
                <a:solidFill>
                  <a:srgbClr val="0000FF"/>
                </a:solidFill>
                <a:latin typeface="楷体_GB2312" pitchFamily="1" charset="-122"/>
                <a:ea typeface="楷体_GB2312" pitchFamily="1" charset="-122"/>
              </a:rPr>
              <a:t>    </a:t>
            </a:r>
            <a:r>
              <a:rPr lang="en-US" b="1">
                <a:solidFill>
                  <a:srgbClr val="DDDDDD"/>
                </a:solidFill>
                <a:latin typeface="楷体_GB2312" pitchFamily="1" charset="-122"/>
                <a:ea typeface="楷体_GB2312" pitchFamily="1" charset="-122"/>
              </a:rPr>
              <a:t>(</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=e*b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²</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a:t>
            </a:r>
            <a:r>
              <a:rPr lang="zh-CN" b="1">
                <a:solidFill>
                  <a:srgbClr val="DDDDDD"/>
                </a:solidFill>
                <a:latin typeface="楷体_GB2312" pitchFamily="1" charset="-122"/>
                <a:ea typeface="楷体_GB2312" pitchFamily="1" charset="-122"/>
              </a:rPr>
              <a:t>b</a:t>
            </a:r>
            <a:r>
              <a:rPr lang="en-US" b="1">
                <a:solidFill>
                  <a:srgbClr val="DDDDDD"/>
                </a:solidFill>
                <a:latin typeface="楷体_GB2312" pitchFamily="1" charset="-122"/>
                <a:ea typeface="楷体_GB2312" pitchFamily="1" charset="-122"/>
              </a:rPr>
              <a:t>的周期为3)，</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*e=a</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a:t>
            </a:r>
            <a:r>
              <a:rPr lang="zh-CN" b="1">
                <a:solidFill>
                  <a:srgbClr val="DDDDDD"/>
                </a:solidFill>
                <a:latin typeface="楷体_GB2312" pitchFamily="1" charset="-122"/>
                <a:ea typeface="楷体_GB2312" pitchFamily="1" charset="-122"/>
              </a:rPr>
              <a:t>a</a:t>
            </a:r>
            <a:r>
              <a:rPr lang="en-US" b="1">
                <a:solidFill>
                  <a:srgbClr val="DDDDDD"/>
                </a:solidFill>
                <a:latin typeface="楷体_GB2312" pitchFamily="1" charset="-122"/>
                <a:ea typeface="楷体_GB2312" pitchFamily="1" charset="-122"/>
              </a:rPr>
              <a:t>的周期为2)，</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所以，只有当</a:t>
            </a:r>
            <a:r>
              <a:rPr lang="zh-CN" b="1">
                <a:solidFill>
                  <a:srgbClr val="DDDDDD"/>
                </a:solidFill>
                <a:latin typeface="楷体_GB2312" pitchFamily="1" charset="-122"/>
                <a:ea typeface="楷体_GB2312" pitchFamily="1" charset="-122"/>
              </a:rPr>
              <a:t>n=6</a:t>
            </a:r>
            <a:r>
              <a:rPr lang="en-US" b="1">
                <a:solidFill>
                  <a:srgbClr val="DDDDDD"/>
                </a:solidFill>
                <a:latin typeface="楷体_GB2312" pitchFamily="1" charset="-122"/>
                <a:ea typeface="楷体_GB2312" pitchFamily="1" charset="-122"/>
              </a:rPr>
              <a:t>时，才有  (</a:t>
            </a:r>
            <a:r>
              <a:rPr lang="zh-CN" b="1">
                <a:solidFill>
                  <a:srgbClr val="DDDDDD"/>
                </a:solidFill>
                <a:latin typeface="楷体_GB2312" pitchFamily="1" charset="-122"/>
                <a:ea typeface="楷体_GB2312" pitchFamily="1" charset="-122"/>
              </a:rPr>
              <a:t>a*b)</a:t>
            </a:r>
            <a:r>
              <a:rPr lang="zh-CN" b="1" baseline="30000">
                <a:solidFill>
                  <a:srgbClr val="DDDDDD"/>
                </a:solidFill>
                <a:latin typeface="楷体_GB2312" pitchFamily="1" charset="-122"/>
                <a:ea typeface="楷体_GB2312" pitchFamily="1" charset="-122"/>
              </a:rPr>
              <a:t>n</a:t>
            </a:r>
            <a:r>
              <a:rPr lang="zh-CN" b="1">
                <a:solidFill>
                  <a:srgbClr val="DDDDDD"/>
                </a:solidFill>
                <a:latin typeface="楷体_GB2312" pitchFamily="1" charset="-122"/>
                <a:ea typeface="楷体_GB2312" pitchFamily="1" charset="-122"/>
              </a:rPr>
              <a:t>=e。</a:t>
            </a:r>
          </a:p>
        </p:txBody>
      </p:sp>
      <p:sp>
        <p:nvSpPr>
          <p:cNvPr id="142339" name="Rectangle 3"/>
          <p:cNvSpPr>
            <a:spLocks noGrp="1" noChangeArrowheads="1"/>
          </p:cNvSpPr>
          <p:nvPr>
            <p:ph type="title"/>
          </p:nvPr>
        </p:nvSpPr>
        <p:spPr/>
        <p:txBody>
          <a:bodyPr/>
          <a:lstStyle/>
          <a:p>
            <a:endParaRPr lang="zh-CN"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DDC580-F515-4927-83A3-FAC1D105E74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680BA1A-F4D5-439B-ABB8-5D217EBA7C27}" type="slidenum">
              <a:rPr lang="zh-CN" altLang="zh-CN"/>
              <a:pPr/>
              <a:t>138</a:t>
            </a:fld>
            <a:r>
              <a:rPr lang="zh-CN" altLang="zh-CN"/>
              <a:t>/226</a:t>
            </a:r>
          </a:p>
        </p:txBody>
      </p:sp>
      <p:sp>
        <p:nvSpPr>
          <p:cNvPr id="143362" name="Rectangle 2"/>
          <p:cNvSpPr>
            <a:spLocks noChangeArrowheads="1"/>
          </p:cNvSpPr>
          <p:nvPr/>
        </p:nvSpPr>
        <p:spPr bwMode="auto">
          <a:xfrm>
            <a:off x="1042988" y="1125538"/>
            <a:ext cx="77771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SzPct val="75000"/>
              <a:buFont typeface="Wingdings" pitchFamily="2" charset="2"/>
              <a:buChar char="n"/>
            </a:pPr>
            <a:r>
              <a:rPr lang="zh-CN" b="1">
                <a:solidFill>
                  <a:srgbClr val="FF00FF"/>
                </a:solidFill>
                <a:latin typeface="楷体_GB2312" pitchFamily="1" charset="-122"/>
                <a:ea typeface="楷体_GB2312" pitchFamily="1" charset="-122"/>
              </a:rPr>
              <a:t>例 </a:t>
            </a:r>
            <a:r>
              <a:rPr lang="en-US" b="1">
                <a:latin typeface="楷体_GB2312" pitchFamily="1" charset="-122"/>
                <a:ea typeface="楷体_GB2312" pitchFamily="1" charset="-122"/>
              </a:rPr>
              <a:t>设&lt;</a:t>
            </a:r>
            <a:r>
              <a:rPr lang="zh-CN" b="1">
                <a:latin typeface="楷体_GB2312" pitchFamily="1" charset="-122"/>
                <a:ea typeface="楷体_GB2312" pitchFamily="1" charset="-122"/>
              </a:rPr>
              <a:t>G，*&gt;</a:t>
            </a:r>
            <a:r>
              <a:rPr lang="en-US" b="1">
                <a:latin typeface="楷体_GB2312" pitchFamily="1" charset="-122"/>
                <a:ea typeface="楷体_GB2312" pitchFamily="1" charset="-122"/>
              </a:rPr>
              <a:t>是一个群，对</a:t>
            </a:r>
            <a:r>
              <a:rPr lang="en-US"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a，b</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a:t>
            </a:r>
            <a:r>
              <a:rPr lang="en-US" b="1">
                <a:latin typeface="楷体_GB2312" pitchFamily="1" charset="-122"/>
                <a:ea typeface="楷体_GB2312" pitchFamily="1" charset="-122"/>
              </a:rPr>
              <a:t>若</a:t>
            </a:r>
            <a:r>
              <a:rPr lang="zh-CN" b="1">
                <a:latin typeface="楷体_GB2312" pitchFamily="1" charset="-122"/>
                <a:ea typeface="楷体_GB2312" pitchFamily="1" charset="-122"/>
              </a:rPr>
              <a:t>a</a:t>
            </a:r>
            <a:r>
              <a:rPr lang="en-US" b="1">
                <a:latin typeface="楷体_GB2312" pitchFamily="1" charset="-122"/>
                <a:ea typeface="楷体_GB2312" pitchFamily="1" charset="-122"/>
              </a:rPr>
              <a:t>的周期为2，</a:t>
            </a:r>
            <a:r>
              <a:rPr lang="zh-CN" b="1">
                <a:latin typeface="楷体_GB2312" pitchFamily="1" charset="-122"/>
                <a:ea typeface="楷体_GB2312" pitchFamily="1" charset="-122"/>
              </a:rPr>
              <a:t>b</a:t>
            </a:r>
            <a:r>
              <a:rPr lang="en-US" b="1">
                <a:latin typeface="楷体_GB2312" pitchFamily="1" charset="-122"/>
                <a:ea typeface="楷体_GB2312" pitchFamily="1" charset="-122"/>
              </a:rPr>
              <a:t>的周期为3，且有：</a:t>
            </a:r>
            <a:r>
              <a:rPr lang="zh-CN" b="1">
                <a:latin typeface="楷体_GB2312" pitchFamily="1" charset="-122"/>
                <a:ea typeface="楷体_GB2312" pitchFamily="1" charset="-122"/>
              </a:rPr>
              <a:t>a*b=b*a，证明a*b</a:t>
            </a:r>
            <a:r>
              <a:rPr lang="en-US" b="1">
                <a:latin typeface="楷体_GB2312" pitchFamily="1" charset="-122"/>
                <a:ea typeface="楷体_GB2312" pitchFamily="1" charset="-122"/>
              </a:rPr>
              <a:t>的周期为6。</a:t>
            </a:r>
          </a:p>
          <a:p>
            <a:pPr marL="342900" indent="-342900" algn="just">
              <a:lnSpc>
                <a:spcPct val="120000"/>
              </a:lnSpc>
              <a:buClr>
                <a:srgbClr val="00FF00"/>
              </a:buClr>
              <a:buFont typeface="Wingdings" pitchFamily="2" charset="2"/>
              <a:buNone/>
            </a:pPr>
            <a:r>
              <a:rPr lang="en-US" b="1">
                <a:solidFill>
                  <a:srgbClr val="FF3399"/>
                </a:solidFill>
                <a:latin typeface="楷体_GB2312" pitchFamily="1" charset="-122"/>
                <a:ea typeface="楷体_GB2312" pitchFamily="1" charset="-122"/>
              </a:rPr>
              <a:t>解</a:t>
            </a:r>
            <a:r>
              <a:rPr lang="en-US" b="1">
                <a:solidFill>
                  <a:srgbClr val="FF00FF"/>
                </a:solidFill>
                <a:latin typeface="楷体_GB2312" pitchFamily="1" charset="-122"/>
                <a:ea typeface="楷体_GB2312" pitchFamily="1" charset="-122"/>
              </a:rPr>
              <a:t>：</a:t>
            </a:r>
            <a:r>
              <a:rPr lang="en-US" b="1">
                <a:latin typeface="楷体_GB2312" pitchFamily="1" charset="-122"/>
                <a:ea typeface="楷体_GB2312" pitchFamily="1" charset="-122"/>
              </a:rPr>
              <a:t>设</a:t>
            </a:r>
            <a:r>
              <a:rPr lang="zh-CN" b="1">
                <a:latin typeface="楷体_GB2312" pitchFamily="1" charset="-122"/>
                <a:ea typeface="楷体_GB2312" pitchFamily="1" charset="-122"/>
              </a:rPr>
              <a:t>a*b</a:t>
            </a:r>
            <a:r>
              <a:rPr lang="en-US" b="1">
                <a:latin typeface="楷体_GB2312" pitchFamily="1" charset="-122"/>
                <a:ea typeface="楷体_GB2312" pitchFamily="1" charset="-122"/>
              </a:rPr>
              <a:t>的周期为</a:t>
            </a:r>
            <a:r>
              <a:rPr lang="zh-CN" b="1">
                <a:latin typeface="楷体_GB2312" pitchFamily="1" charset="-122"/>
                <a:ea typeface="楷体_GB2312" pitchFamily="1" charset="-122"/>
              </a:rPr>
              <a:t>n，</a:t>
            </a:r>
            <a:r>
              <a:rPr lang="en-US" b="1">
                <a:latin typeface="楷体_GB2312" pitchFamily="1" charset="-122"/>
                <a:ea typeface="楷体_GB2312" pitchFamily="1" charset="-122"/>
              </a:rPr>
              <a:t>则有</a:t>
            </a:r>
            <a:r>
              <a:rPr lang="zh-CN" b="1">
                <a:latin typeface="楷体_GB2312" pitchFamily="1" charset="-122"/>
                <a:ea typeface="楷体_GB2312" pitchFamily="1" charset="-122"/>
              </a:rPr>
              <a:t>(a*b)</a:t>
            </a:r>
            <a:r>
              <a:rPr lang="zh-CN" b="1" baseline="30000">
                <a:latin typeface="楷体_GB2312" pitchFamily="1" charset="-122"/>
                <a:ea typeface="楷体_GB2312" pitchFamily="1" charset="-122"/>
              </a:rPr>
              <a:t>n</a:t>
            </a:r>
            <a:r>
              <a:rPr lang="zh-CN" b="1">
                <a:latin typeface="楷体_GB2312" pitchFamily="1" charset="-122"/>
                <a:ea typeface="楷体_GB2312" pitchFamily="1" charset="-122"/>
              </a:rPr>
              <a:t>=e ，</a:t>
            </a:r>
            <a:r>
              <a:rPr lang="en-US" b="1">
                <a:latin typeface="楷体_GB2312" pitchFamily="1" charset="-122"/>
                <a:ea typeface="楷体_GB2312" pitchFamily="1" charset="-122"/>
              </a:rPr>
              <a:t>由于</a:t>
            </a:r>
            <a:r>
              <a:rPr lang="zh-CN" b="1">
                <a:latin typeface="楷体_GB2312" pitchFamily="1" charset="-122"/>
                <a:ea typeface="楷体_GB2312" pitchFamily="1" charset="-122"/>
              </a:rPr>
              <a:t>a*b=b*a，</a:t>
            </a:r>
            <a:r>
              <a:rPr lang="en-US" b="1">
                <a:latin typeface="楷体_GB2312" pitchFamily="1" charset="-122"/>
                <a:ea typeface="楷体_GB2312" pitchFamily="1" charset="-122"/>
              </a:rPr>
              <a:t>且运算</a:t>
            </a:r>
            <a:r>
              <a:rPr lang="en-US" b="1">
                <a:latin typeface="Lucida Sans Unicode"/>
                <a:ea typeface="楷体_GB2312" pitchFamily="1" charset="-122"/>
              </a:rPr>
              <a:t>“</a:t>
            </a:r>
            <a:r>
              <a:rPr lang="en-US" b="1">
                <a:latin typeface="楷体_GB2312" pitchFamily="1" charset="-122"/>
                <a:ea typeface="楷体_GB2312" pitchFamily="1" charset="-122"/>
              </a:rPr>
              <a:t>*</a:t>
            </a:r>
            <a:r>
              <a:rPr lang="en-US" b="1">
                <a:latin typeface="Lucida Sans Unicode"/>
                <a:ea typeface="楷体_GB2312" pitchFamily="1" charset="-122"/>
              </a:rPr>
              <a:t>”</a:t>
            </a:r>
            <a:r>
              <a:rPr lang="en-US" b="1">
                <a:latin typeface="楷体_GB2312" pitchFamily="1" charset="-122"/>
                <a:ea typeface="楷体_GB2312" pitchFamily="1" charset="-122"/>
              </a:rPr>
              <a:t>满足结合定律，所以有：</a:t>
            </a:r>
          </a:p>
          <a:p>
            <a:pPr marL="342900" indent="-342900" algn="just">
              <a:lnSpc>
                <a:spcPct val="120000"/>
              </a:lnSpc>
              <a:buClr>
                <a:srgbClr val="00FF00"/>
              </a:buClr>
              <a:buFont typeface="Wingdings" pitchFamily="2" charset="2"/>
              <a:buNone/>
            </a:pPr>
            <a:r>
              <a:rPr lang="en-US" b="1">
                <a:latin typeface="楷体_GB2312" pitchFamily="1" charset="-122"/>
                <a:ea typeface="楷体_GB2312" pitchFamily="1" charset="-122"/>
              </a:rPr>
              <a:t>      (</a:t>
            </a:r>
            <a:r>
              <a:rPr lang="zh-CN" b="1">
                <a:latin typeface="楷体_GB2312" pitchFamily="1" charset="-122"/>
                <a:ea typeface="楷体_GB2312" pitchFamily="1" charset="-122"/>
              </a:rPr>
              <a:t>a*b)</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=a</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*b</a:t>
            </a:r>
            <a:r>
              <a:rPr lang="zh-CN" b="1" baseline="30000">
                <a:latin typeface="楷体_GB2312" pitchFamily="1" charset="-122"/>
                <a:ea typeface="楷体_GB2312" pitchFamily="1" charset="-122"/>
              </a:rPr>
              <a:t>6</a:t>
            </a:r>
            <a:r>
              <a:rPr lang="zh-CN" b="1">
                <a:latin typeface="楷体_GB2312" pitchFamily="1" charset="-122"/>
                <a:ea typeface="楷体_GB2312" pitchFamily="1" charset="-122"/>
              </a:rPr>
              <a:t>=e*e=e，</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latin typeface="楷体_GB2312" pitchFamily="1" charset="-122"/>
                <a:ea typeface="楷体_GB2312" pitchFamily="1" charset="-122"/>
              </a:rPr>
              <a:t>由定理知：  </a:t>
            </a:r>
            <a:r>
              <a:rPr lang="zh-CN" b="1">
                <a:latin typeface="楷体_GB2312" pitchFamily="1" charset="-122"/>
                <a:ea typeface="楷体_GB2312" pitchFamily="1" charset="-122"/>
              </a:rPr>
              <a:t>n|6，</a:t>
            </a:r>
            <a:r>
              <a:rPr lang="en-US" b="1">
                <a:latin typeface="楷体_GB2312" pitchFamily="1" charset="-122"/>
                <a:ea typeface="楷体_GB2312" pitchFamily="1" charset="-122"/>
              </a:rPr>
              <a:t>即</a:t>
            </a:r>
            <a:r>
              <a:rPr lang="zh-CN" b="1">
                <a:latin typeface="楷体_GB2312" pitchFamily="1" charset="-122"/>
                <a:ea typeface="楷体_GB2312" pitchFamily="1" charset="-122"/>
              </a:rPr>
              <a:t>n=1，2，3，6，</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若</a:t>
            </a:r>
            <a:r>
              <a:rPr lang="zh-CN" b="1">
                <a:solidFill>
                  <a:srgbClr val="0000FF"/>
                </a:solidFill>
                <a:latin typeface="楷体_GB2312" pitchFamily="1" charset="-122"/>
                <a:ea typeface="楷体_GB2312" pitchFamily="1" charset="-122"/>
              </a:rPr>
              <a:t>n=1，2，3，</a:t>
            </a:r>
            <a:r>
              <a:rPr lang="en-US" b="1">
                <a:solidFill>
                  <a:srgbClr val="0000FF"/>
                </a:solidFill>
                <a:latin typeface="楷体_GB2312" pitchFamily="1" charset="-122"/>
                <a:ea typeface="楷体_GB2312" pitchFamily="1" charset="-122"/>
              </a:rPr>
              <a:t>则有： </a:t>
            </a:r>
          </a:p>
          <a:p>
            <a:pPr marL="342900" indent="-342900" algn="just">
              <a:lnSpc>
                <a:spcPct val="120000"/>
              </a:lnSpc>
              <a:buClr>
                <a:srgbClr val="00FF00"/>
              </a:buClr>
              <a:buFont typeface="Wingdings" pitchFamily="2" charset="2"/>
              <a:buNone/>
            </a:pPr>
            <a:r>
              <a:rPr lang="en-US" b="1">
                <a:solidFill>
                  <a:srgbClr val="0000FF"/>
                </a:solidFill>
                <a:latin typeface="楷体_GB2312" pitchFamily="1" charset="-122"/>
                <a:ea typeface="楷体_GB2312" pitchFamily="1" charset="-122"/>
              </a:rPr>
              <a:t>    </a:t>
            </a:r>
            <a:r>
              <a:rPr lang="en-US" b="1">
                <a:latin typeface="楷体_GB2312" pitchFamily="1" charset="-122"/>
                <a:ea typeface="楷体_GB2312" pitchFamily="1" charset="-122"/>
              </a:rPr>
              <a:t>(</a:t>
            </a:r>
            <a:r>
              <a:rPr lang="zh-CN" b="1">
                <a:latin typeface="楷体_GB2312" pitchFamily="1" charset="-122"/>
                <a:ea typeface="楷体_GB2312" pitchFamily="1" charset="-122"/>
              </a:rPr>
              <a:t>a*b)</a:t>
            </a:r>
            <a:r>
              <a:rPr lang="zh-CN" b="1">
                <a:latin typeface="Lucida Sans Unicode"/>
                <a:ea typeface="楷体_GB2312" pitchFamily="1" charset="-122"/>
              </a:rPr>
              <a:t>¹</a:t>
            </a:r>
            <a:r>
              <a:rPr lang="zh-CN" b="1">
                <a:latin typeface="楷体_GB2312" pitchFamily="1" charset="-122"/>
                <a:ea typeface="楷体_GB2312" pitchFamily="1" charset="-122"/>
              </a:rPr>
              <a:t>=a*b</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e  (</a:t>
            </a:r>
            <a:r>
              <a:rPr lang="en-US" b="1">
                <a:latin typeface="楷体_GB2312" pitchFamily="1" charset="-122"/>
                <a:ea typeface="楷体_GB2312" pitchFamily="1" charset="-122"/>
              </a:rPr>
              <a:t>因若</a:t>
            </a:r>
            <a:r>
              <a:rPr lang="zh-CN" b="1">
                <a:latin typeface="楷体_GB2312" pitchFamily="1" charset="-122"/>
                <a:ea typeface="楷体_GB2312" pitchFamily="1" charset="-122"/>
              </a:rPr>
              <a:t>a*b=e，</a:t>
            </a:r>
            <a:r>
              <a:rPr lang="en-US" b="1">
                <a:latin typeface="楷体_GB2312" pitchFamily="1" charset="-122"/>
                <a:ea typeface="楷体_GB2312" pitchFamily="1" charset="-122"/>
              </a:rPr>
              <a:t>则由</a:t>
            </a:r>
            <a:r>
              <a:rPr lang="zh-CN" b="1">
                <a:latin typeface="楷体_GB2312" pitchFamily="1" charset="-122"/>
                <a:ea typeface="楷体_GB2312" pitchFamily="1" charset="-122"/>
              </a:rPr>
              <a:t>a</a:t>
            </a:r>
            <a:r>
              <a:rPr lang="zh-CN" b="1">
                <a:latin typeface="Lucida Sans Unicode"/>
                <a:ea typeface="楷体_GB2312" pitchFamily="1" charset="-122"/>
              </a:rPr>
              <a:t>²</a:t>
            </a:r>
            <a:r>
              <a:rPr lang="zh-CN" b="1">
                <a:latin typeface="楷体_GB2312" pitchFamily="1" charset="-122"/>
                <a:ea typeface="楷体_GB2312" pitchFamily="1" charset="-122"/>
              </a:rPr>
              <a:t>=e，</a:t>
            </a: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a:t>
            </a:r>
            <a:r>
              <a:rPr lang="en-US" b="1">
                <a:latin typeface="楷体_GB2312" pitchFamily="1" charset="-122"/>
                <a:ea typeface="楷体_GB2312" pitchFamily="1" charset="-122"/>
              </a:rPr>
              <a:t>有</a:t>
            </a:r>
            <a:r>
              <a:rPr lang="zh-CN" b="1">
                <a:latin typeface="楷体_GB2312" pitchFamily="1" charset="-122"/>
                <a:ea typeface="楷体_GB2312" pitchFamily="1" charset="-122"/>
              </a:rPr>
              <a:t>a*a=a*b，</a:t>
            </a:r>
            <a:r>
              <a:rPr lang="en-US" b="1">
                <a:latin typeface="楷体_GB2312" pitchFamily="1" charset="-122"/>
                <a:ea typeface="楷体_GB2312" pitchFamily="1" charset="-122"/>
              </a:rPr>
              <a:t>由消去律知：</a:t>
            </a:r>
            <a:r>
              <a:rPr lang="zh-CN" b="1">
                <a:latin typeface="楷体_GB2312" pitchFamily="1" charset="-122"/>
                <a:ea typeface="楷体_GB2312" pitchFamily="1" charset="-122"/>
              </a:rPr>
              <a:t>a=b，</a:t>
            </a:r>
            <a:r>
              <a:rPr lang="en-US" b="1">
                <a:latin typeface="楷体_GB2312" pitchFamily="1" charset="-122"/>
                <a:ea typeface="楷体_GB2312" pitchFamily="1" charset="-122"/>
              </a:rPr>
              <a:t>矛盾)</a:t>
            </a:r>
          </a:p>
          <a:p>
            <a:pPr marL="342900" indent="-342900" algn="just">
              <a:lnSpc>
                <a:spcPct val="120000"/>
              </a:lnSpc>
              <a:buClr>
                <a:srgbClr val="00FF00"/>
              </a:buClr>
              <a:buFont typeface="Wingdings" pitchFamily="2" charset="2"/>
              <a:buNone/>
            </a:pPr>
            <a:r>
              <a:rPr lang="en-US" b="1">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a*b)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=a</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=e*b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rPr>
              <a:t>=b</a:t>
            </a:r>
            <a:r>
              <a:rPr lang="zh-CN" b="1">
                <a:solidFill>
                  <a:srgbClr val="0000FF"/>
                </a:solidFill>
                <a:latin typeface="Lucida Sans Unicode"/>
                <a:ea typeface="楷体_GB2312" pitchFamily="1" charset="-122"/>
              </a:rPr>
              <a:t>²</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e  (</a:t>
            </a:r>
            <a:r>
              <a:rPr lang="en-US" b="1">
                <a:solidFill>
                  <a:srgbClr val="0000FF"/>
                </a:solidFill>
                <a:latin typeface="楷体_GB2312" pitchFamily="1" charset="-122"/>
                <a:ea typeface="楷体_GB2312" pitchFamily="1" charset="-122"/>
              </a:rPr>
              <a:t>因</a:t>
            </a:r>
            <a:r>
              <a:rPr lang="zh-CN" b="1">
                <a:solidFill>
                  <a:srgbClr val="0000FF"/>
                </a:solidFill>
                <a:latin typeface="楷体_GB2312" pitchFamily="1" charset="-122"/>
                <a:ea typeface="楷体_GB2312" pitchFamily="1" charset="-122"/>
              </a:rPr>
              <a:t>b</a:t>
            </a:r>
            <a:r>
              <a:rPr lang="en-US" b="1">
                <a:solidFill>
                  <a:srgbClr val="0000FF"/>
                </a:solidFill>
                <a:latin typeface="楷体_GB2312" pitchFamily="1" charset="-122"/>
                <a:ea typeface="楷体_GB2312" pitchFamily="1" charset="-122"/>
              </a:rPr>
              <a:t>的周期为3)，</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a:t>
            </a:r>
            <a:r>
              <a:rPr lang="zh-CN" b="1">
                <a:solidFill>
                  <a:srgbClr val="DDDDDD"/>
                </a:solidFill>
                <a:latin typeface="楷体_GB2312" pitchFamily="1" charset="-122"/>
                <a:ea typeface="楷体_GB2312" pitchFamily="1" charset="-122"/>
              </a:rPr>
              <a:t>a*b)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*b</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=a</a:t>
            </a:r>
            <a:r>
              <a:rPr lang="zh-CN" b="1">
                <a:solidFill>
                  <a:srgbClr val="DDDDDD"/>
                </a:solidFill>
                <a:latin typeface="Lucida Sans Unicode"/>
                <a:ea typeface="楷体_GB2312" pitchFamily="1" charset="-122"/>
              </a:rPr>
              <a:t>³</a:t>
            </a:r>
            <a:r>
              <a:rPr lang="zh-CN" b="1">
                <a:solidFill>
                  <a:srgbClr val="DDDDDD"/>
                </a:solidFill>
                <a:latin typeface="楷体_GB2312" pitchFamily="1" charset="-122"/>
                <a:ea typeface="楷体_GB2312" pitchFamily="1" charset="-122"/>
              </a:rPr>
              <a:t>*e=a</a:t>
            </a:r>
            <a:r>
              <a:rPr lang="zh-CN" b="1">
                <a:solidFill>
                  <a:srgbClr val="DDDDDD"/>
                </a:solidFill>
                <a:latin typeface="楷体_GB2312" pitchFamily="1" charset="-122"/>
                <a:ea typeface="楷体_GB2312" pitchFamily="1" charset="-122"/>
                <a:sym typeface="Symbol" pitchFamily="18" charset="2"/>
              </a:rPr>
              <a:t></a:t>
            </a:r>
            <a:r>
              <a:rPr lang="zh-CN" b="1">
                <a:solidFill>
                  <a:srgbClr val="DDDDDD"/>
                </a:solidFill>
                <a:latin typeface="楷体_GB2312" pitchFamily="1" charset="-122"/>
                <a:ea typeface="楷体_GB2312" pitchFamily="1" charset="-122"/>
              </a:rPr>
              <a:t>e (</a:t>
            </a:r>
            <a:r>
              <a:rPr lang="en-US" b="1">
                <a:solidFill>
                  <a:srgbClr val="DDDDDD"/>
                </a:solidFill>
                <a:latin typeface="楷体_GB2312" pitchFamily="1" charset="-122"/>
                <a:ea typeface="楷体_GB2312" pitchFamily="1" charset="-122"/>
              </a:rPr>
              <a:t>因</a:t>
            </a:r>
            <a:r>
              <a:rPr lang="zh-CN" b="1">
                <a:solidFill>
                  <a:srgbClr val="DDDDDD"/>
                </a:solidFill>
                <a:latin typeface="楷体_GB2312" pitchFamily="1" charset="-122"/>
                <a:ea typeface="楷体_GB2312" pitchFamily="1" charset="-122"/>
              </a:rPr>
              <a:t>a</a:t>
            </a:r>
            <a:r>
              <a:rPr lang="en-US" b="1">
                <a:solidFill>
                  <a:srgbClr val="DDDDDD"/>
                </a:solidFill>
                <a:latin typeface="楷体_GB2312" pitchFamily="1" charset="-122"/>
                <a:ea typeface="楷体_GB2312" pitchFamily="1" charset="-122"/>
              </a:rPr>
              <a:t>的周期为2)，</a:t>
            </a:r>
          </a:p>
          <a:p>
            <a:pPr marL="342900" indent="-342900" algn="just">
              <a:lnSpc>
                <a:spcPct val="120000"/>
              </a:lnSpc>
              <a:buClr>
                <a:srgbClr val="00FF00"/>
              </a:buClr>
              <a:buFont typeface="Wingdings" pitchFamily="2" charset="2"/>
              <a:buNone/>
            </a:pPr>
            <a:r>
              <a:rPr lang="en-US" b="1">
                <a:solidFill>
                  <a:srgbClr val="DDDDDD"/>
                </a:solidFill>
                <a:latin typeface="楷体_GB2312" pitchFamily="1" charset="-122"/>
                <a:ea typeface="楷体_GB2312" pitchFamily="1" charset="-122"/>
              </a:rPr>
              <a:t>     所以，只有当</a:t>
            </a:r>
            <a:r>
              <a:rPr lang="zh-CN" b="1">
                <a:solidFill>
                  <a:srgbClr val="DDDDDD"/>
                </a:solidFill>
                <a:latin typeface="楷体_GB2312" pitchFamily="1" charset="-122"/>
                <a:ea typeface="楷体_GB2312" pitchFamily="1" charset="-122"/>
              </a:rPr>
              <a:t>n=6</a:t>
            </a:r>
            <a:r>
              <a:rPr lang="en-US" b="1">
                <a:solidFill>
                  <a:srgbClr val="DDDDDD"/>
                </a:solidFill>
                <a:latin typeface="楷体_GB2312" pitchFamily="1" charset="-122"/>
                <a:ea typeface="楷体_GB2312" pitchFamily="1" charset="-122"/>
              </a:rPr>
              <a:t>时，才有  (</a:t>
            </a:r>
            <a:r>
              <a:rPr lang="zh-CN" b="1">
                <a:solidFill>
                  <a:srgbClr val="DDDDDD"/>
                </a:solidFill>
                <a:latin typeface="楷体_GB2312" pitchFamily="1" charset="-122"/>
                <a:ea typeface="楷体_GB2312" pitchFamily="1" charset="-122"/>
              </a:rPr>
              <a:t>a*b)</a:t>
            </a:r>
            <a:r>
              <a:rPr lang="zh-CN" b="1" baseline="30000">
                <a:solidFill>
                  <a:srgbClr val="DDDDDD"/>
                </a:solidFill>
                <a:latin typeface="楷体_GB2312" pitchFamily="1" charset="-122"/>
                <a:ea typeface="楷体_GB2312" pitchFamily="1" charset="-122"/>
              </a:rPr>
              <a:t>n</a:t>
            </a:r>
            <a:r>
              <a:rPr lang="zh-CN" b="1">
                <a:solidFill>
                  <a:srgbClr val="DDDDDD"/>
                </a:solidFill>
                <a:latin typeface="楷体_GB2312" pitchFamily="1" charset="-122"/>
                <a:ea typeface="楷体_GB2312" pitchFamily="1" charset="-122"/>
              </a:rPr>
              <a:t>=e。</a:t>
            </a:r>
          </a:p>
        </p:txBody>
      </p:sp>
      <p:sp>
        <p:nvSpPr>
          <p:cNvPr id="143363" name="Rectangle 3"/>
          <p:cNvSpPr>
            <a:spLocks noGrp="1" noChangeArrowheads="1"/>
          </p:cNvSpPr>
          <p:nvPr>
            <p:ph type="title"/>
          </p:nvPr>
        </p:nvSpPr>
        <p:spPr/>
        <p:txBody>
          <a:bodyPr/>
          <a:lstStyle/>
          <a:p>
            <a:endParaRPr lang="zh-CN"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4B4EA1-B4F4-492B-AF05-34C9B0F0070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3047D6B1-30FE-42E3-A205-E82EBA76783C}" type="slidenum">
              <a:rPr lang="zh-CN" altLang="zh-CN"/>
              <a:pPr/>
              <a:t>139</a:t>
            </a:fld>
            <a:r>
              <a:rPr lang="zh-CN" altLang="zh-CN"/>
              <a:t>/226</a:t>
            </a:r>
          </a:p>
        </p:txBody>
      </p:sp>
      <p:sp>
        <p:nvSpPr>
          <p:cNvPr id="144386" name="Rectangle 2"/>
          <p:cNvSpPr>
            <a:spLocks noChangeArrowheads="1"/>
          </p:cNvSpPr>
          <p:nvPr/>
        </p:nvSpPr>
        <p:spPr bwMode="auto">
          <a:xfrm>
            <a:off x="1042988" y="1125538"/>
            <a:ext cx="77771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SzPct val="75000"/>
              <a:buFont typeface="Wingdings" pitchFamily="2" charset="2"/>
              <a:buChar char="n"/>
            </a:pPr>
            <a:r>
              <a:rPr lang="zh-CN" b="1" dirty="0">
                <a:solidFill>
                  <a:srgbClr val="FF00FF"/>
                </a:solidFill>
                <a:latin typeface="楷体_GB2312" pitchFamily="1" charset="-122"/>
                <a:ea typeface="楷体_GB2312" pitchFamily="1" charset="-122"/>
              </a:rPr>
              <a:t>例 </a:t>
            </a:r>
            <a:r>
              <a:rPr lang="en-US" b="1" dirty="0">
                <a:latin typeface="楷体_GB2312" pitchFamily="1" charset="-122"/>
                <a:ea typeface="楷体_GB2312" pitchFamily="1" charset="-122"/>
              </a:rPr>
              <a:t>设&lt;</a:t>
            </a:r>
            <a:r>
              <a:rPr lang="zh-CN" b="1" dirty="0">
                <a:latin typeface="楷体_GB2312" pitchFamily="1" charset="-122"/>
                <a:ea typeface="楷体_GB2312" pitchFamily="1" charset="-122"/>
              </a:rPr>
              <a:t>G，*&gt;</a:t>
            </a:r>
            <a:r>
              <a:rPr lang="en-US" b="1" dirty="0" err="1">
                <a:latin typeface="楷体_GB2312" pitchFamily="1" charset="-122"/>
                <a:ea typeface="楷体_GB2312" pitchFamily="1" charset="-122"/>
              </a:rPr>
              <a:t>是一个群，对</a:t>
            </a:r>
            <a:r>
              <a:rPr lang="en-US"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a，b</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G，</a:t>
            </a:r>
            <a:r>
              <a:rPr lang="en-US" b="1" dirty="0">
                <a:latin typeface="楷体_GB2312" pitchFamily="1" charset="-122"/>
                <a:ea typeface="楷体_GB2312" pitchFamily="1" charset="-122"/>
              </a:rPr>
              <a:t>若</a:t>
            </a:r>
            <a:r>
              <a:rPr lang="zh-CN" b="1" dirty="0">
                <a:latin typeface="楷体_GB2312" pitchFamily="1" charset="-122"/>
                <a:ea typeface="楷体_GB2312" pitchFamily="1" charset="-122"/>
              </a:rPr>
              <a:t>a</a:t>
            </a:r>
            <a:r>
              <a:rPr lang="en-US" b="1" dirty="0">
                <a:latin typeface="楷体_GB2312" pitchFamily="1" charset="-122"/>
                <a:ea typeface="楷体_GB2312" pitchFamily="1" charset="-122"/>
              </a:rPr>
              <a:t>的周期为2，</a:t>
            </a:r>
            <a:r>
              <a:rPr lang="zh-CN" b="1" dirty="0">
                <a:latin typeface="楷体_GB2312" pitchFamily="1" charset="-122"/>
                <a:ea typeface="楷体_GB2312" pitchFamily="1" charset="-122"/>
              </a:rPr>
              <a:t>b</a:t>
            </a:r>
            <a:r>
              <a:rPr lang="en-US" b="1" dirty="0">
                <a:latin typeface="楷体_GB2312" pitchFamily="1" charset="-122"/>
                <a:ea typeface="楷体_GB2312" pitchFamily="1" charset="-122"/>
              </a:rPr>
              <a:t>的周期为3，且有：</a:t>
            </a:r>
            <a:r>
              <a:rPr lang="zh-CN" b="1" dirty="0">
                <a:latin typeface="楷体_GB2312" pitchFamily="1" charset="-122"/>
                <a:ea typeface="楷体_GB2312" pitchFamily="1" charset="-122"/>
              </a:rPr>
              <a:t>a*b=b*a，证明a*b</a:t>
            </a:r>
            <a:r>
              <a:rPr lang="en-US" b="1" dirty="0">
                <a:latin typeface="楷体_GB2312" pitchFamily="1" charset="-122"/>
                <a:ea typeface="楷体_GB2312" pitchFamily="1" charset="-122"/>
              </a:rPr>
              <a:t>的周期为6。</a:t>
            </a:r>
          </a:p>
          <a:p>
            <a:pPr marL="342900" indent="-342900" algn="just">
              <a:lnSpc>
                <a:spcPct val="120000"/>
              </a:lnSpc>
              <a:buClr>
                <a:srgbClr val="00FF00"/>
              </a:buClr>
              <a:buFont typeface="Wingdings" pitchFamily="2" charset="2"/>
              <a:buNone/>
            </a:pPr>
            <a:r>
              <a:rPr lang="en-US" b="1" dirty="0" err="1">
                <a:solidFill>
                  <a:srgbClr val="FF3399"/>
                </a:solidFill>
                <a:latin typeface="楷体_GB2312" pitchFamily="1" charset="-122"/>
                <a:ea typeface="楷体_GB2312" pitchFamily="1" charset="-122"/>
              </a:rPr>
              <a:t>解</a:t>
            </a:r>
            <a:r>
              <a:rPr lang="en-US" b="1" dirty="0" err="1">
                <a:solidFill>
                  <a:srgbClr val="FF00FF"/>
                </a:solidFill>
                <a:latin typeface="楷体_GB2312" pitchFamily="1" charset="-122"/>
                <a:ea typeface="楷体_GB2312" pitchFamily="1" charset="-122"/>
              </a:rPr>
              <a:t>：</a:t>
            </a:r>
            <a:r>
              <a:rPr lang="en-US" b="1" dirty="0" err="1">
                <a:latin typeface="楷体_GB2312" pitchFamily="1" charset="-122"/>
                <a:ea typeface="楷体_GB2312" pitchFamily="1" charset="-122"/>
              </a:rPr>
              <a:t>设</a:t>
            </a:r>
            <a:r>
              <a:rPr lang="zh-CN" b="1" dirty="0">
                <a:latin typeface="楷体_GB2312" pitchFamily="1" charset="-122"/>
                <a:ea typeface="楷体_GB2312" pitchFamily="1" charset="-122"/>
              </a:rPr>
              <a:t>a*b</a:t>
            </a:r>
            <a:r>
              <a:rPr lang="en-US" b="1" dirty="0" err="1">
                <a:latin typeface="楷体_GB2312" pitchFamily="1" charset="-122"/>
                <a:ea typeface="楷体_GB2312" pitchFamily="1" charset="-122"/>
              </a:rPr>
              <a:t>的周期为</a:t>
            </a:r>
            <a:r>
              <a:rPr lang="zh-CN" b="1" dirty="0">
                <a:latin typeface="楷体_GB2312" pitchFamily="1" charset="-122"/>
                <a:ea typeface="楷体_GB2312" pitchFamily="1" charset="-122"/>
              </a:rPr>
              <a:t>n，</a:t>
            </a:r>
            <a:r>
              <a:rPr lang="en-US" b="1" dirty="0" err="1">
                <a:latin typeface="楷体_GB2312" pitchFamily="1" charset="-122"/>
                <a:ea typeface="楷体_GB2312" pitchFamily="1" charset="-122"/>
              </a:rPr>
              <a:t>则有</a:t>
            </a:r>
            <a:r>
              <a:rPr lang="zh-CN" b="1" dirty="0">
                <a:latin typeface="楷体_GB2312" pitchFamily="1" charset="-122"/>
                <a:ea typeface="楷体_GB2312" pitchFamily="1" charset="-122"/>
              </a:rPr>
              <a:t>(a*b)</a:t>
            </a:r>
            <a:r>
              <a:rPr lang="zh-CN" b="1" baseline="30000" dirty="0">
                <a:latin typeface="楷体_GB2312" pitchFamily="1" charset="-122"/>
                <a:ea typeface="楷体_GB2312" pitchFamily="1" charset="-122"/>
              </a:rPr>
              <a:t>n</a:t>
            </a:r>
            <a:r>
              <a:rPr lang="zh-CN" b="1" dirty="0">
                <a:latin typeface="楷体_GB2312" pitchFamily="1" charset="-122"/>
                <a:ea typeface="楷体_GB2312" pitchFamily="1" charset="-122"/>
              </a:rPr>
              <a:t>=e ，</a:t>
            </a:r>
            <a:r>
              <a:rPr lang="en-US" b="1" dirty="0" err="1">
                <a:latin typeface="楷体_GB2312" pitchFamily="1" charset="-122"/>
                <a:ea typeface="楷体_GB2312" pitchFamily="1" charset="-122"/>
              </a:rPr>
              <a:t>由于</a:t>
            </a:r>
            <a:r>
              <a:rPr lang="zh-CN" b="1" dirty="0">
                <a:latin typeface="楷体_GB2312" pitchFamily="1" charset="-122"/>
                <a:ea typeface="楷体_GB2312" pitchFamily="1" charset="-122"/>
              </a:rPr>
              <a:t>a*b=b*a，</a:t>
            </a:r>
            <a:r>
              <a:rPr lang="en-US" b="1" dirty="0" err="1">
                <a:latin typeface="楷体_GB2312" pitchFamily="1" charset="-122"/>
                <a:ea typeface="楷体_GB2312" pitchFamily="1" charset="-122"/>
              </a:rPr>
              <a:t>且运算</a:t>
            </a:r>
            <a:r>
              <a:rPr lang="en-US" b="1" dirty="0">
                <a:latin typeface="Lucida Sans Unicode"/>
                <a:ea typeface="楷体_GB2312" pitchFamily="1" charset="-122"/>
              </a:rPr>
              <a:t>“</a:t>
            </a:r>
            <a:r>
              <a:rPr lang="en-US" b="1" dirty="0">
                <a:latin typeface="楷体_GB2312" pitchFamily="1" charset="-122"/>
                <a:ea typeface="楷体_GB2312" pitchFamily="1" charset="-122"/>
              </a:rPr>
              <a:t>*</a:t>
            </a:r>
            <a:r>
              <a:rPr lang="en-US" b="1" dirty="0">
                <a:latin typeface="Lucida Sans Unicode"/>
                <a:ea typeface="楷体_GB2312" pitchFamily="1" charset="-122"/>
              </a:rPr>
              <a:t>”</a:t>
            </a:r>
            <a:r>
              <a:rPr lang="en-US" b="1" dirty="0" err="1">
                <a:latin typeface="楷体_GB2312" pitchFamily="1" charset="-122"/>
                <a:ea typeface="楷体_GB2312" pitchFamily="1" charset="-122"/>
              </a:rPr>
              <a:t>满足结合定律，所以有</a:t>
            </a:r>
            <a:r>
              <a:rPr lang="en-US" b="1" dirty="0">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en-US" b="1" dirty="0">
                <a:latin typeface="楷体_GB2312" pitchFamily="1" charset="-122"/>
                <a:ea typeface="楷体_GB2312" pitchFamily="1" charset="-122"/>
              </a:rPr>
              <a:t>      (</a:t>
            </a:r>
            <a:r>
              <a:rPr lang="zh-CN" b="1" dirty="0">
                <a:latin typeface="楷体_GB2312" pitchFamily="1" charset="-122"/>
                <a:ea typeface="楷体_GB2312" pitchFamily="1" charset="-122"/>
              </a:rPr>
              <a:t>a*b)</a:t>
            </a:r>
            <a:r>
              <a:rPr lang="zh-CN" b="1" baseline="30000" dirty="0">
                <a:latin typeface="楷体_GB2312" pitchFamily="1" charset="-122"/>
                <a:ea typeface="楷体_GB2312" pitchFamily="1" charset="-122"/>
              </a:rPr>
              <a:t>6</a:t>
            </a:r>
            <a:r>
              <a:rPr lang="zh-CN" b="1" dirty="0">
                <a:latin typeface="楷体_GB2312" pitchFamily="1" charset="-122"/>
                <a:ea typeface="楷体_GB2312" pitchFamily="1" charset="-122"/>
              </a:rPr>
              <a:t>=a</a:t>
            </a:r>
            <a:r>
              <a:rPr lang="zh-CN" b="1" baseline="30000" dirty="0">
                <a:latin typeface="楷体_GB2312" pitchFamily="1" charset="-122"/>
                <a:ea typeface="楷体_GB2312" pitchFamily="1" charset="-122"/>
              </a:rPr>
              <a:t>6</a:t>
            </a:r>
            <a:r>
              <a:rPr lang="zh-CN" b="1" dirty="0">
                <a:latin typeface="楷体_GB2312" pitchFamily="1" charset="-122"/>
                <a:ea typeface="楷体_GB2312" pitchFamily="1" charset="-122"/>
              </a:rPr>
              <a:t>*b</a:t>
            </a:r>
            <a:r>
              <a:rPr lang="zh-CN" b="1" baseline="30000" dirty="0">
                <a:latin typeface="楷体_GB2312" pitchFamily="1" charset="-122"/>
                <a:ea typeface="楷体_GB2312" pitchFamily="1" charset="-122"/>
              </a:rPr>
              <a:t>6</a:t>
            </a:r>
            <a:r>
              <a:rPr lang="zh-CN" b="1" dirty="0">
                <a:latin typeface="楷体_GB2312" pitchFamily="1" charset="-122"/>
                <a:ea typeface="楷体_GB2312" pitchFamily="1" charset="-122"/>
              </a:rPr>
              <a:t>=e*e=e，</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en-US" b="1" dirty="0" err="1">
                <a:latin typeface="楷体_GB2312" pitchFamily="1" charset="-122"/>
                <a:ea typeface="楷体_GB2312" pitchFamily="1" charset="-122"/>
              </a:rPr>
              <a:t>由定理知</a:t>
            </a:r>
            <a:r>
              <a:rPr lang="en-US" b="1" dirty="0">
                <a:latin typeface="楷体_GB2312" pitchFamily="1" charset="-122"/>
                <a:ea typeface="楷体_GB2312" pitchFamily="1" charset="-122"/>
              </a:rPr>
              <a:t>：  </a:t>
            </a:r>
            <a:r>
              <a:rPr lang="zh-CN" b="1" dirty="0">
                <a:latin typeface="楷体_GB2312" pitchFamily="1" charset="-122"/>
                <a:ea typeface="楷体_GB2312" pitchFamily="1" charset="-122"/>
              </a:rPr>
              <a:t>n|6，</a:t>
            </a:r>
            <a:r>
              <a:rPr lang="en-US" b="1" dirty="0">
                <a:latin typeface="楷体_GB2312" pitchFamily="1" charset="-122"/>
                <a:ea typeface="楷体_GB2312" pitchFamily="1" charset="-122"/>
              </a:rPr>
              <a:t>即</a:t>
            </a:r>
            <a:r>
              <a:rPr lang="zh-CN" b="1" dirty="0">
                <a:latin typeface="楷体_GB2312" pitchFamily="1" charset="-122"/>
                <a:ea typeface="楷体_GB2312" pitchFamily="1" charset="-122"/>
              </a:rPr>
              <a:t>n=1，2，3，6，</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en-US" b="1" dirty="0">
                <a:solidFill>
                  <a:srgbClr val="0000FF"/>
                </a:solidFill>
                <a:latin typeface="楷体_GB2312" pitchFamily="1" charset="-122"/>
                <a:ea typeface="楷体_GB2312" pitchFamily="1" charset="-122"/>
              </a:rPr>
              <a:t>若</a:t>
            </a:r>
            <a:r>
              <a:rPr lang="zh-CN" b="1" dirty="0">
                <a:solidFill>
                  <a:srgbClr val="0000FF"/>
                </a:solidFill>
                <a:latin typeface="楷体_GB2312" pitchFamily="1" charset="-122"/>
                <a:ea typeface="楷体_GB2312" pitchFamily="1" charset="-122"/>
              </a:rPr>
              <a:t>n=1，2，3，</a:t>
            </a:r>
            <a:r>
              <a:rPr lang="en-US" b="1" dirty="0" err="1">
                <a:solidFill>
                  <a:srgbClr val="0000FF"/>
                </a:solidFill>
                <a:latin typeface="楷体_GB2312" pitchFamily="1" charset="-122"/>
                <a:ea typeface="楷体_GB2312" pitchFamily="1" charset="-122"/>
              </a:rPr>
              <a:t>则有</a:t>
            </a:r>
            <a:r>
              <a:rPr lang="en-US" b="1" dirty="0">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en-US" b="1" dirty="0">
                <a:solidFill>
                  <a:srgbClr val="0000FF"/>
                </a:solidFill>
                <a:latin typeface="楷体_GB2312" pitchFamily="1" charset="-122"/>
                <a:ea typeface="楷体_GB2312" pitchFamily="1" charset="-122"/>
              </a:rPr>
              <a:t>    </a:t>
            </a:r>
            <a:r>
              <a:rPr lang="en-US" b="1" dirty="0">
                <a:latin typeface="楷体_GB2312" pitchFamily="1" charset="-122"/>
                <a:ea typeface="楷体_GB2312" pitchFamily="1" charset="-122"/>
              </a:rPr>
              <a:t>(</a:t>
            </a:r>
            <a:r>
              <a:rPr lang="zh-CN" b="1" dirty="0">
                <a:latin typeface="楷体_GB2312" pitchFamily="1" charset="-122"/>
                <a:ea typeface="楷体_GB2312" pitchFamily="1" charset="-122"/>
              </a:rPr>
              <a:t>a*b)</a:t>
            </a:r>
            <a:r>
              <a:rPr lang="zh-CN" b="1" dirty="0">
                <a:latin typeface="Lucida Sans Unicode"/>
                <a:ea typeface="楷体_GB2312" pitchFamily="1" charset="-122"/>
              </a:rPr>
              <a:t>¹</a:t>
            </a:r>
            <a:r>
              <a:rPr lang="zh-CN" b="1" dirty="0">
                <a:latin typeface="楷体_GB2312" pitchFamily="1" charset="-122"/>
                <a:ea typeface="楷体_GB2312" pitchFamily="1" charset="-122"/>
              </a:rPr>
              <a:t>=a*b</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e  (</a:t>
            </a:r>
            <a:r>
              <a:rPr lang="en-US" b="1" dirty="0" err="1">
                <a:latin typeface="楷体_GB2312" pitchFamily="1" charset="-122"/>
                <a:ea typeface="楷体_GB2312" pitchFamily="1" charset="-122"/>
              </a:rPr>
              <a:t>因若</a:t>
            </a:r>
            <a:r>
              <a:rPr lang="zh-CN" b="1" dirty="0">
                <a:latin typeface="楷体_GB2312" pitchFamily="1" charset="-122"/>
                <a:ea typeface="楷体_GB2312" pitchFamily="1" charset="-122"/>
              </a:rPr>
              <a:t>a*b=e，</a:t>
            </a:r>
            <a:r>
              <a:rPr lang="en-US" b="1" dirty="0" err="1">
                <a:latin typeface="楷体_GB2312" pitchFamily="1" charset="-122"/>
                <a:ea typeface="楷体_GB2312" pitchFamily="1" charset="-122"/>
              </a:rPr>
              <a:t>则由</a:t>
            </a:r>
            <a:r>
              <a:rPr lang="zh-CN" b="1" dirty="0">
                <a:latin typeface="楷体_GB2312" pitchFamily="1" charset="-122"/>
                <a:ea typeface="楷体_GB2312" pitchFamily="1" charset="-122"/>
              </a:rPr>
              <a:t>a</a:t>
            </a:r>
            <a:r>
              <a:rPr lang="zh-CN" b="1" dirty="0">
                <a:latin typeface="Lucida Sans Unicode"/>
                <a:ea typeface="楷体_GB2312" pitchFamily="1" charset="-122"/>
              </a:rPr>
              <a:t>²</a:t>
            </a:r>
            <a:r>
              <a:rPr lang="zh-CN" b="1" dirty="0">
                <a:latin typeface="楷体_GB2312" pitchFamily="1" charset="-122"/>
                <a:ea typeface="楷体_GB2312" pitchFamily="1" charset="-122"/>
              </a:rPr>
              <a:t>=e，</a:t>
            </a:r>
          </a:p>
          <a:p>
            <a:pPr marL="342900" indent="-342900" algn="just">
              <a:lnSpc>
                <a:spcPct val="120000"/>
              </a:lnSpc>
              <a:buClr>
                <a:srgbClr val="00FF00"/>
              </a:buClr>
              <a:buFont typeface="Wingdings" pitchFamily="2" charset="2"/>
              <a:buNone/>
            </a:pPr>
            <a:r>
              <a:rPr lang="zh-CN" b="1" dirty="0">
                <a:latin typeface="楷体_GB2312" pitchFamily="1" charset="-122"/>
                <a:ea typeface="楷体_GB2312" pitchFamily="1" charset="-122"/>
              </a:rPr>
              <a:t>  </a:t>
            </a:r>
            <a:r>
              <a:rPr lang="en-US" b="1" dirty="0">
                <a:latin typeface="楷体_GB2312" pitchFamily="1" charset="-122"/>
                <a:ea typeface="楷体_GB2312" pitchFamily="1" charset="-122"/>
              </a:rPr>
              <a:t>有</a:t>
            </a:r>
            <a:r>
              <a:rPr lang="zh-CN" b="1" dirty="0">
                <a:latin typeface="楷体_GB2312" pitchFamily="1" charset="-122"/>
                <a:ea typeface="楷体_GB2312" pitchFamily="1" charset="-122"/>
              </a:rPr>
              <a:t>a*a=a*b，</a:t>
            </a:r>
            <a:r>
              <a:rPr lang="en-US" b="1" dirty="0" err="1">
                <a:latin typeface="楷体_GB2312" pitchFamily="1" charset="-122"/>
                <a:ea typeface="楷体_GB2312" pitchFamily="1" charset="-122"/>
              </a:rPr>
              <a:t>由消去律知</a:t>
            </a:r>
            <a:r>
              <a:rPr lang="en-US" b="1" dirty="0">
                <a:latin typeface="楷体_GB2312" pitchFamily="1" charset="-122"/>
                <a:ea typeface="楷体_GB2312" pitchFamily="1" charset="-122"/>
              </a:rPr>
              <a:t>：</a:t>
            </a:r>
            <a:r>
              <a:rPr lang="zh-CN" b="1" dirty="0">
                <a:latin typeface="楷体_GB2312" pitchFamily="1" charset="-122"/>
                <a:ea typeface="楷体_GB2312" pitchFamily="1" charset="-122"/>
              </a:rPr>
              <a:t>a=b，</a:t>
            </a:r>
            <a:r>
              <a:rPr lang="en-US" b="1" dirty="0" err="1">
                <a:latin typeface="楷体_GB2312" pitchFamily="1" charset="-122"/>
                <a:ea typeface="楷体_GB2312" pitchFamily="1" charset="-122"/>
              </a:rPr>
              <a:t>矛盾</a:t>
            </a:r>
            <a:r>
              <a:rPr lang="en-US" b="1" dirty="0">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en-US" b="1" dirty="0">
                <a:latin typeface="楷体_GB2312" pitchFamily="1" charset="-122"/>
                <a:ea typeface="楷体_GB2312" pitchFamily="1" charset="-122"/>
              </a:rPr>
              <a:t>    (</a:t>
            </a:r>
            <a:r>
              <a:rPr lang="zh-CN" b="1" dirty="0">
                <a:latin typeface="楷体_GB2312" pitchFamily="1" charset="-122"/>
                <a:ea typeface="楷体_GB2312" pitchFamily="1" charset="-122"/>
              </a:rPr>
              <a:t>a*b)</a:t>
            </a:r>
            <a:r>
              <a:rPr lang="zh-CN" b="1" dirty="0">
                <a:latin typeface="Lucida Sans Unicode"/>
                <a:ea typeface="楷体_GB2312" pitchFamily="1" charset="-122"/>
              </a:rPr>
              <a:t>²</a:t>
            </a:r>
            <a:r>
              <a:rPr lang="zh-CN" b="1" dirty="0">
                <a:latin typeface="楷体_GB2312" pitchFamily="1" charset="-122"/>
                <a:ea typeface="楷体_GB2312" pitchFamily="1" charset="-122"/>
              </a:rPr>
              <a:t>=a</a:t>
            </a:r>
            <a:r>
              <a:rPr lang="zh-CN" b="1" dirty="0">
                <a:latin typeface="Lucida Sans Unicode"/>
                <a:ea typeface="楷体_GB2312" pitchFamily="1" charset="-122"/>
              </a:rPr>
              <a:t>²</a:t>
            </a:r>
            <a:r>
              <a:rPr lang="zh-CN" b="1" dirty="0">
                <a:latin typeface="楷体_GB2312" pitchFamily="1" charset="-122"/>
                <a:ea typeface="楷体_GB2312" pitchFamily="1" charset="-122"/>
              </a:rPr>
              <a:t>*b</a:t>
            </a:r>
            <a:r>
              <a:rPr lang="zh-CN" b="1" dirty="0">
                <a:latin typeface="Lucida Sans Unicode"/>
                <a:ea typeface="楷体_GB2312" pitchFamily="1" charset="-122"/>
              </a:rPr>
              <a:t>²</a:t>
            </a:r>
            <a:r>
              <a:rPr lang="zh-CN" b="1" dirty="0">
                <a:latin typeface="楷体_GB2312" pitchFamily="1" charset="-122"/>
                <a:ea typeface="楷体_GB2312" pitchFamily="1" charset="-122"/>
              </a:rPr>
              <a:t>=e*b</a:t>
            </a:r>
            <a:r>
              <a:rPr lang="zh-CN" b="1" dirty="0">
                <a:latin typeface="Lucida Sans Unicode"/>
                <a:ea typeface="楷体_GB2312" pitchFamily="1" charset="-122"/>
              </a:rPr>
              <a:t>²</a:t>
            </a:r>
            <a:r>
              <a:rPr lang="zh-CN" b="1" dirty="0">
                <a:latin typeface="楷体_GB2312" pitchFamily="1" charset="-122"/>
                <a:ea typeface="楷体_GB2312" pitchFamily="1" charset="-122"/>
              </a:rPr>
              <a:t>=b</a:t>
            </a:r>
            <a:r>
              <a:rPr lang="zh-CN" b="1" dirty="0">
                <a:latin typeface="Lucida Sans Unicode"/>
                <a:ea typeface="楷体_GB2312" pitchFamily="1" charset="-122"/>
              </a:rPr>
              <a:t>²</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e  (</a:t>
            </a:r>
            <a:r>
              <a:rPr lang="en-US" b="1" dirty="0">
                <a:latin typeface="楷体_GB2312" pitchFamily="1" charset="-122"/>
                <a:ea typeface="楷体_GB2312" pitchFamily="1" charset="-122"/>
              </a:rPr>
              <a:t>因</a:t>
            </a:r>
            <a:r>
              <a:rPr lang="zh-CN" b="1" dirty="0">
                <a:latin typeface="楷体_GB2312" pitchFamily="1" charset="-122"/>
                <a:ea typeface="楷体_GB2312" pitchFamily="1" charset="-122"/>
              </a:rPr>
              <a:t>b</a:t>
            </a:r>
            <a:r>
              <a:rPr lang="en-US" b="1" dirty="0">
                <a:latin typeface="楷体_GB2312" pitchFamily="1" charset="-122"/>
                <a:ea typeface="楷体_GB2312" pitchFamily="1" charset="-122"/>
              </a:rPr>
              <a:t>的周期为3)，</a:t>
            </a:r>
          </a:p>
          <a:p>
            <a:pPr marL="342900" indent="-342900" algn="just">
              <a:lnSpc>
                <a:spcPct val="120000"/>
              </a:lnSpc>
              <a:buClr>
                <a:srgbClr val="00FF00"/>
              </a:buClr>
              <a:buFont typeface="Wingdings" pitchFamily="2" charset="2"/>
              <a:buNone/>
            </a:pPr>
            <a:r>
              <a:rPr lang="en-US" b="1" dirty="0">
                <a:solidFill>
                  <a:srgbClr val="DDDDDD"/>
                </a:solidFill>
                <a:latin typeface="楷体_GB2312" pitchFamily="1" charset="-122"/>
                <a:ea typeface="楷体_GB2312" pitchFamily="1" charset="-122"/>
              </a:rPr>
              <a:t>    </a:t>
            </a:r>
            <a:r>
              <a:rPr lang="en-US"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a*b)</a:t>
            </a:r>
            <a:r>
              <a:rPr lang="zh-CN" b="1" dirty="0">
                <a:solidFill>
                  <a:srgbClr val="0000FF"/>
                </a:solidFill>
                <a:latin typeface="Lucida Sans Unicode"/>
                <a:ea typeface="楷体_GB2312" pitchFamily="1" charset="-122"/>
              </a:rPr>
              <a:t>³</a:t>
            </a:r>
            <a:r>
              <a:rPr lang="zh-CN" b="1" dirty="0">
                <a:solidFill>
                  <a:srgbClr val="0000FF"/>
                </a:solidFill>
                <a:latin typeface="楷体_GB2312" pitchFamily="1" charset="-122"/>
                <a:ea typeface="楷体_GB2312" pitchFamily="1" charset="-122"/>
              </a:rPr>
              <a:t>=a</a:t>
            </a:r>
            <a:r>
              <a:rPr lang="zh-CN" b="1" dirty="0">
                <a:solidFill>
                  <a:srgbClr val="0000FF"/>
                </a:solidFill>
                <a:latin typeface="Lucida Sans Unicode"/>
                <a:ea typeface="楷体_GB2312" pitchFamily="1" charset="-122"/>
              </a:rPr>
              <a:t>³</a:t>
            </a:r>
            <a:r>
              <a:rPr lang="zh-CN" b="1" dirty="0">
                <a:solidFill>
                  <a:srgbClr val="0000FF"/>
                </a:solidFill>
                <a:latin typeface="楷体_GB2312" pitchFamily="1" charset="-122"/>
                <a:ea typeface="楷体_GB2312" pitchFamily="1" charset="-122"/>
              </a:rPr>
              <a:t>*b</a:t>
            </a:r>
            <a:r>
              <a:rPr lang="zh-CN" b="1" dirty="0">
                <a:solidFill>
                  <a:srgbClr val="0000FF"/>
                </a:solidFill>
                <a:latin typeface="Lucida Sans Unicode"/>
                <a:ea typeface="楷体_GB2312" pitchFamily="1" charset="-122"/>
              </a:rPr>
              <a:t>³</a:t>
            </a:r>
            <a:r>
              <a:rPr lang="zh-CN" b="1" dirty="0">
                <a:solidFill>
                  <a:srgbClr val="0000FF"/>
                </a:solidFill>
                <a:latin typeface="楷体_GB2312" pitchFamily="1" charset="-122"/>
                <a:ea typeface="楷体_GB2312" pitchFamily="1" charset="-122"/>
              </a:rPr>
              <a:t>=a</a:t>
            </a:r>
            <a:r>
              <a:rPr lang="zh-CN" b="1" dirty="0">
                <a:solidFill>
                  <a:srgbClr val="0000FF"/>
                </a:solidFill>
                <a:latin typeface="Lucida Sans Unicode"/>
                <a:ea typeface="楷体_GB2312" pitchFamily="1" charset="-122"/>
              </a:rPr>
              <a:t>³</a:t>
            </a:r>
            <a:r>
              <a:rPr lang="zh-CN" b="1" dirty="0">
                <a:solidFill>
                  <a:srgbClr val="0000FF"/>
                </a:solidFill>
                <a:latin typeface="楷体_GB2312" pitchFamily="1" charset="-122"/>
                <a:ea typeface="楷体_GB2312" pitchFamily="1" charset="-122"/>
              </a:rPr>
              <a:t>*e=a</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e (</a:t>
            </a:r>
            <a:r>
              <a:rPr lang="en-US" b="1" dirty="0">
                <a:solidFill>
                  <a:srgbClr val="0000FF"/>
                </a:solidFill>
                <a:latin typeface="楷体_GB2312" pitchFamily="1" charset="-122"/>
                <a:ea typeface="楷体_GB2312" pitchFamily="1" charset="-122"/>
              </a:rPr>
              <a:t>因</a:t>
            </a:r>
            <a:r>
              <a:rPr lang="zh-CN" b="1" dirty="0">
                <a:solidFill>
                  <a:srgbClr val="0000FF"/>
                </a:solidFill>
                <a:latin typeface="楷体_GB2312" pitchFamily="1" charset="-122"/>
                <a:ea typeface="楷体_GB2312" pitchFamily="1" charset="-122"/>
              </a:rPr>
              <a:t>a</a:t>
            </a:r>
            <a:r>
              <a:rPr lang="en-US" b="1" dirty="0">
                <a:solidFill>
                  <a:srgbClr val="0000FF"/>
                </a:solidFill>
                <a:latin typeface="楷体_GB2312" pitchFamily="1" charset="-122"/>
                <a:ea typeface="楷体_GB2312" pitchFamily="1" charset="-122"/>
              </a:rPr>
              <a:t>的周期为2)，</a:t>
            </a:r>
          </a:p>
          <a:p>
            <a:pPr marL="342900" indent="-342900" algn="just">
              <a:lnSpc>
                <a:spcPct val="120000"/>
              </a:lnSpc>
              <a:buClr>
                <a:srgbClr val="00FF00"/>
              </a:buClr>
              <a:buFont typeface="Wingdings" pitchFamily="2" charset="2"/>
              <a:buNone/>
            </a:pPr>
            <a:r>
              <a:rPr lang="en-US" b="1" dirty="0">
                <a:solidFill>
                  <a:srgbClr val="0000FF"/>
                </a:solidFill>
                <a:latin typeface="楷体_GB2312" pitchFamily="1" charset="-122"/>
                <a:ea typeface="楷体_GB2312" pitchFamily="1" charset="-122"/>
              </a:rPr>
              <a:t>     </a:t>
            </a:r>
            <a:r>
              <a:rPr lang="en-US" b="1" dirty="0" err="1">
                <a:solidFill>
                  <a:srgbClr val="0000FF"/>
                </a:solidFill>
                <a:latin typeface="楷体_GB2312" pitchFamily="1" charset="-122"/>
                <a:ea typeface="楷体_GB2312" pitchFamily="1" charset="-122"/>
              </a:rPr>
              <a:t>所以，只有当</a:t>
            </a:r>
            <a:r>
              <a:rPr lang="zh-CN" b="1" dirty="0">
                <a:solidFill>
                  <a:srgbClr val="0000FF"/>
                </a:solidFill>
                <a:latin typeface="楷体_GB2312" pitchFamily="1" charset="-122"/>
                <a:ea typeface="楷体_GB2312" pitchFamily="1" charset="-122"/>
              </a:rPr>
              <a:t>n=6</a:t>
            </a:r>
            <a:r>
              <a:rPr lang="en-US" b="1" dirty="0" err="1">
                <a:solidFill>
                  <a:srgbClr val="0000FF"/>
                </a:solidFill>
                <a:latin typeface="楷体_GB2312" pitchFamily="1" charset="-122"/>
                <a:ea typeface="楷体_GB2312" pitchFamily="1" charset="-122"/>
              </a:rPr>
              <a:t>时，才有</a:t>
            </a:r>
            <a:r>
              <a:rPr lang="en-US"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a*b)</a:t>
            </a:r>
            <a:r>
              <a:rPr lang="zh-CN" b="1" baseline="30000"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=e。</a:t>
            </a:r>
          </a:p>
        </p:txBody>
      </p:sp>
      <p:sp>
        <p:nvSpPr>
          <p:cNvPr id="144387" name="Rectangle 3"/>
          <p:cNvSpPr>
            <a:spLocks noGrp="1" noChangeArrowheads="1"/>
          </p:cNvSpPr>
          <p:nvPr>
            <p:ph type="title"/>
          </p:nvPr>
        </p:nvSpPr>
        <p:spPr/>
        <p:txBody>
          <a:bodyPr/>
          <a:lstStyle/>
          <a:p>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C16AFC-BCBC-4B03-BE4B-0A943CEDDDD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81F688A-CDF5-4E73-8023-61A2D30B8F61}" type="slidenum">
              <a:rPr lang="zh-CN" altLang="zh-CN"/>
              <a:pPr/>
              <a:t>14</a:t>
            </a:fld>
            <a:r>
              <a:rPr lang="zh-CN" altLang="zh-CN"/>
              <a:t>/226</a:t>
            </a:r>
          </a:p>
        </p:txBody>
      </p:sp>
      <p:sp>
        <p:nvSpPr>
          <p:cNvPr id="16386" name="Rectangle 2"/>
          <p:cNvSpPr>
            <a:spLocks noGrp="1" noChangeArrowheads="1"/>
          </p:cNvSpPr>
          <p:nvPr>
            <p:ph type="title"/>
          </p:nvPr>
        </p:nvSpPr>
        <p:spPr/>
        <p:txBody>
          <a:bodyPr/>
          <a:lstStyle/>
          <a:p>
            <a:endParaRPr lang="zh-CN" altLang="zh-CN"/>
          </a:p>
        </p:txBody>
      </p:sp>
      <p:sp>
        <p:nvSpPr>
          <p:cNvPr id="16387" name="Rectangle 3"/>
          <p:cNvSpPr>
            <a:spLocks noGrp="1" noChangeArrowheads="1"/>
          </p:cNvSpPr>
          <p:nvPr>
            <p:ph type="body" idx="1"/>
          </p:nvPr>
        </p:nvSpPr>
        <p:spPr>
          <a:xfrm>
            <a:off x="1042988" y="1166813"/>
            <a:ext cx="7850187" cy="5330825"/>
          </a:xfrm>
        </p:spPr>
        <p:txBody>
          <a:bodyPr/>
          <a:lstStyle/>
          <a:p>
            <a:pPr marL="533400" indent="-533400">
              <a:buClr>
                <a:srgbClr val="FF0000"/>
              </a:buClr>
              <a:buFont typeface="Wingdings" pitchFamily="2" charset="2"/>
              <a:buChar char="n"/>
            </a:pPr>
            <a:r>
              <a:rPr lang="zh-CN" sz="2400" dirty="0">
                <a:solidFill>
                  <a:srgbClr val="C000C0"/>
                </a:solidFill>
                <a:latin typeface="楷体_GB2312" pitchFamily="1" charset="-122"/>
                <a:ea typeface="楷体_GB2312" pitchFamily="1" charset="-122"/>
              </a:rPr>
              <a:t>定理15.1 </a:t>
            </a:r>
            <a:r>
              <a:rPr lang="zh-CN" sz="2400" dirty="0">
                <a:solidFill>
                  <a:srgbClr val="0000FF"/>
                </a:solidFill>
                <a:latin typeface="楷体_GB2312" pitchFamily="1" charset="-122"/>
                <a:ea typeface="楷体_GB2312" pitchFamily="1" charset="-122"/>
              </a:rPr>
              <a:t>设&lt;S，*&gt;是半群，a</a:t>
            </a:r>
            <a:r>
              <a:rPr lang="zh-CN" sz="24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S，m和n是正整数，则：</a:t>
            </a:r>
            <a:r>
              <a:rPr lang="zh-CN" sz="2400" dirty="0">
                <a:solidFill>
                  <a:srgbClr val="FF0000"/>
                </a:solidFill>
                <a:ea typeface="黑体" pitchFamily="49" charset="-122"/>
              </a:rPr>
              <a:t>①</a:t>
            </a:r>
            <a:r>
              <a:rPr lang="zh-CN" sz="2400" dirty="0">
                <a:solidFill>
                  <a:srgbClr val="0000FF"/>
                </a:solidFill>
                <a:latin typeface="楷体_GB2312" pitchFamily="1" charset="-122"/>
                <a:ea typeface="楷体_GB2312" pitchFamily="1" charset="-122"/>
              </a:rPr>
              <a:t> a</a:t>
            </a:r>
            <a:r>
              <a:rPr lang="zh-CN" sz="2400" baseline="30000" dirty="0">
                <a:solidFill>
                  <a:srgbClr val="0000FF"/>
                </a:solidFill>
                <a:latin typeface="楷体_GB2312" pitchFamily="1" charset="-122"/>
                <a:ea typeface="楷体_GB2312" pitchFamily="1" charset="-122"/>
              </a:rPr>
              <a:t>m</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 </a:t>
            </a:r>
            <a:r>
              <a:rPr lang="zh-CN" sz="2400" dirty="0">
                <a:solidFill>
                  <a:srgbClr val="FF0000"/>
                </a:solidFill>
                <a:ea typeface="黑体" pitchFamily="49" charset="-122"/>
              </a:rPr>
              <a:t>②</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m</a:t>
            </a:r>
            <a:r>
              <a:rPr lang="zh-CN" sz="2400" dirty="0">
                <a:solidFill>
                  <a:srgbClr val="0000FF"/>
                </a:solidFill>
                <a:latin typeface="楷体_GB2312" pitchFamily="1" charset="-122"/>
                <a:ea typeface="楷体_GB2312" pitchFamily="1" charset="-122"/>
              </a:rPr>
              <a:t>)</a:t>
            </a:r>
            <a:r>
              <a:rPr lang="zh-CN" sz="2400" baseline="300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 。当&lt;S，*&gt;是含幺半群时，上述结论对任意非负整数m和n都成立。</a:t>
            </a: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证明：设m是一个固定的正整数，对n进行归纳。</a:t>
            </a:r>
          </a:p>
          <a:p>
            <a:pPr marL="533400" indent="-533400">
              <a:buFont typeface="Wingdings" pitchFamily="2" charset="2"/>
              <a:buNone/>
            </a:pPr>
            <a:r>
              <a:rPr lang="zh-CN" sz="2400" dirty="0">
                <a:solidFill>
                  <a:srgbClr val="B2B2B2"/>
                </a:solidFill>
                <a:latin typeface="楷体_GB2312" pitchFamily="1" charset="-122"/>
                <a:ea typeface="楷体_GB2312" pitchFamily="1" charset="-122"/>
              </a:rPr>
              <a:t>    对于</a:t>
            </a:r>
            <a:r>
              <a:rPr lang="zh-CN" sz="2400" dirty="0">
                <a:solidFill>
                  <a:srgbClr val="B2B2B2"/>
                </a:solidFill>
                <a:ea typeface="黑体" pitchFamily="49" charset="-122"/>
              </a:rPr>
              <a:t>①：</a:t>
            </a:r>
          </a:p>
          <a:p>
            <a:pPr marL="533400" indent="-533400">
              <a:buFont typeface="Wingdings" pitchFamily="2" charset="2"/>
              <a:buNone/>
            </a:pPr>
            <a:r>
              <a:rPr lang="zh-CN" sz="2400" dirty="0">
                <a:solidFill>
                  <a:srgbClr val="B2B2B2"/>
                </a:solidFill>
                <a:ea typeface="黑体" pitchFamily="49" charset="-122"/>
              </a:rPr>
              <a:t>        </a:t>
            </a:r>
            <a:r>
              <a:rPr lang="zh-CN" sz="2400" dirty="0">
                <a:solidFill>
                  <a:srgbClr val="B2B2B2"/>
                </a:solidFill>
                <a:latin typeface="楷体_GB2312" pitchFamily="1" charset="-122"/>
                <a:ea typeface="楷体_GB2312" pitchFamily="1" charset="-122"/>
              </a:rPr>
              <a:t>当n=1时，由幂的定义可知结论成立；</a:t>
            </a:r>
          </a:p>
          <a:p>
            <a:pPr marL="533400" indent="-533400">
              <a:buFont typeface="Wingdings" pitchFamily="2" charset="2"/>
              <a:buNone/>
            </a:pPr>
            <a:r>
              <a:rPr lang="zh-CN" sz="2400" dirty="0">
                <a:solidFill>
                  <a:srgbClr val="B2B2B2"/>
                </a:solidFill>
                <a:latin typeface="楷体_GB2312" pitchFamily="1" charset="-122"/>
                <a:ea typeface="楷体_GB2312" pitchFamily="1" charset="-122"/>
              </a:rPr>
              <a:t>    设结论对n=k时成立，则</a:t>
            </a:r>
          </a:p>
          <a:p>
            <a:pPr marL="533400" indent="-533400">
              <a:buFont typeface="Wingdings" pitchFamily="2" charset="2"/>
              <a:buNone/>
            </a:pPr>
            <a:r>
              <a:rPr lang="zh-CN" sz="2400" dirty="0">
                <a:solidFill>
                  <a:srgbClr val="B2B2B2"/>
                </a:solidFill>
                <a:latin typeface="楷体_GB2312" pitchFamily="1" charset="-122"/>
                <a:ea typeface="楷体_GB2312" pitchFamily="1" charset="-122"/>
              </a:rPr>
              <a:t>      a</a:t>
            </a:r>
            <a:r>
              <a:rPr lang="zh-CN" sz="2400" baseline="30000" dirty="0">
                <a:solidFill>
                  <a:srgbClr val="B2B2B2"/>
                </a:solidFill>
                <a:latin typeface="楷体_GB2312" pitchFamily="1" charset="-122"/>
                <a:ea typeface="楷体_GB2312" pitchFamily="1" charset="-122"/>
              </a:rPr>
              <a:t>m</a:t>
            </a:r>
            <a:r>
              <a:rPr lang="zh-CN" sz="2400" dirty="0">
                <a:solidFill>
                  <a:srgbClr val="B2B2B2"/>
                </a:solidFill>
                <a:latin typeface="楷体_GB2312" pitchFamily="1" charset="-122"/>
                <a:ea typeface="楷体_GB2312" pitchFamily="1" charset="-122"/>
              </a:rPr>
              <a:t>*a</a:t>
            </a:r>
            <a:r>
              <a:rPr lang="zh-CN" sz="2400" baseline="30000" dirty="0">
                <a:solidFill>
                  <a:srgbClr val="B2B2B2"/>
                </a:solidFill>
                <a:latin typeface="楷体_GB2312" pitchFamily="1" charset="-122"/>
                <a:ea typeface="楷体_GB2312" pitchFamily="1" charset="-122"/>
              </a:rPr>
              <a:t>k+1 </a:t>
            </a:r>
            <a:r>
              <a:rPr lang="zh-CN" sz="2400" dirty="0">
                <a:solidFill>
                  <a:srgbClr val="B2B2B2"/>
                </a:solidFill>
                <a:latin typeface="楷体_GB2312" pitchFamily="1" charset="-122"/>
                <a:ea typeface="楷体_GB2312" pitchFamily="1" charset="-122"/>
              </a:rPr>
              <a:t>= a</a:t>
            </a:r>
            <a:r>
              <a:rPr lang="zh-CN" sz="2400" baseline="30000" dirty="0">
                <a:solidFill>
                  <a:srgbClr val="B2B2B2"/>
                </a:solidFill>
                <a:latin typeface="楷体_GB2312" pitchFamily="1" charset="-122"/>
                <a:ea typeface="楷体_GB2312" pitchFamily="1" charset="-122"/>
              </a:rPr>
              <a:t>m</a:t>
            </a:r>
            <a:r>
              <a:rPr lang="zh-CN" sz="2400" dirty="0">
                <a:solidFill>
                  <a:srgbClr val="B2B2B2"/>
                </a:solidFill>
                <a:latin typeface="楷体_GB2312" pitchFamily="1" charset="-122"/>
                <a:ea typeface="楷体_GB2312" pitchFamily="1" charset="-122"/>
              </a:rPr>
              <a:t>*(a</a:t>
            </a:r>
            <a:r>
              <a:rPr lang="zh-CN" sz="2400" baseline="30000" dirty="0">
                <a:solidFill>
                  <a:srgbClr val="B2B2B2"/>
                </a:solidFill>
                <a:latin typeface="楷体_GB2312" pitchFamily="1" charset="-122"/>
                <a:ea typeface="楷体_GB2312" pitchFamily="1" charset="-122"/>
              </a:rPr>
              <a:t>k</a:t>
            </a:r>
            <a:r>
              <a:rPr lang="zh-CN" sz="2400" dirty="0">
                <a:solidFill>
                  <a:srgbClr val="B2B2B2"/>
                </a:solidFill>
                <a:latin typeface="楷体_GB2312" pitchFamily="1" charset="-122"/>
                <a:ea typeface="楷体_GB2312" pitchFamily="1" charset="-122"/>
              </a:rPr>
              <a:t>*a)  (由幂的定义)</a:t>
            </a:r>
            <a:r>
              <a:rPr lang="zh-CN" sz="2400" baseline="30000" dirty="0">
                <a:solidFill>
                  <a:srgbClr val="B2B2B2"/>
                </a:solidFill>
                <a:latin typeface="楷体_GB2312" pitchFamily="1" charset="-122"/>
                <a:ea typeface="楷体_GB2312" pitchFamily="1" charset="-122"/>
              </a:rPr>
              <a:t> </a:t>
            </a:r>
            <a:endParaRPr lang="zh-CN" sz="2400" dirty="0">
              <a:solidFill>
                <a:srgbClr val="B2B2B2"/>
              </a:solidFill>
              <a:latin typeface="楷体_GB2312" pitchFamily="1" charset="-122"/>
              <a:ea typeface="楷体_GB2312" pitchFamily="1" charset="-122"/>
            </a:endParaRPr>
          </a:p>
          <a:p>
            <a:pPr marL="533400" indent="-533400">
              <a:buFont typeface="Wingdings" pitchFamily="2" charset="2"/>
              <a:buNone/>
            </a:pPr>
            <a:r>
              <a:rPr lang="zh-CN" sz="2400" dirty="0">
                <a:solidFill>
                  <a:srgbClr val="B2B2B2"/>
                </a:solidFill>
                <a:latin typeface="楷体_GB2312" pitchFamily="1" charset="-122"/>
                <a:ea typeface="楷体_GB2312" pitchFamily="1" charset="-122"/>
              </a:rPr>
              <a:t>             = (a</a:t>
            </a:r>
            <a:r>
              <a:rPr lang="zh-CN" sz="2400" baseline="30000" dirty="0">
                <a:solidFill>
                  <a:srgbClr val="B2B2B2"/>
                </a:solidFill>
                <a:latin typeface="楷体_GB2312" pitchFamily="1" charset="-122"/>
                <a:ea typeface="楷体_GB2312" pitchFamily="1" charset="-122"/>
              </a:rPr>
              <a:t>m</a:t>
            </a:r>
            <a:r>
              <a:rPr lang="zh-CN" sz="2400" dirty="0">
                <a:solidFill>
                  <a:srgbClr val="B2B2B2"/>
                </a:solidFill>
                <a:latin typeface="楷体_GB2312" pitchFamily="1" charset="-122"/>
                <a:ea typeface="楷体_GB2312" pitchFamily="1" charset="-122"/>
              </a:rPr>
              <a:t>*a</a:t>
            </a:r>
            <a:r>
              <a:rPr lang="zh-CN" sz="2400" baseline="30000" dirty="0">
                <a:solidFill>
                  <a:srgbClr val="B2B2B2"/>
                </a:solidFill>
                <a:latin typeface="楷体_GB2312" pitchFamily="1" charset="-122"/>
                <a:ea typeface="楷体_GB2312" pitchFamily="1" charset="-122"/>
              </a:rPr>
              <a:t>k</a:t>
            </a:r>
            <a:r>
              <a:rPr lang="zh-CN" sz="2400" dirty="0">
                <a:solidFill>
                  <a:srgbClr val="B2B2B2"/>
                </a:solidFill>
                <a:latin typeface="楷体_GB2312" pitchFamily="1" charset="-122"/>
                <a:ea typeface="楷体_GB2312" pitchFamily="1" charset="-122"/>
              </a:rPr>
              <a:t>)*a   (可结合性）</a:t>
            </a:r>
          </a:p>
          <a:p>
            <a:pPr marL="533400" indent="-533400">
              <a:buFont typeface="Wingdings" pitchFamily="2" charset="2"/>
              <a:buNone/>
            </a:pPr>
            <a:r>
              <a:rPr lang="zh-CN" sz="2400" dirty="0">
                <a:solidFill>
                  <a:srgbClr val="B2B2B2"/>
                </a:solidFill>
                <a:latin typeface="楷体_GB2312" pitchFamily="1" charset="-122"/>
                <a:ea typeface="楷体_GB2312" pitchFamily="1" charset="-122"/>
              </a:rPr>
              <a:t>             = (a</a:t>
            </a:r>
            <a:r>
              <a:rPr lang="zh-CN" sz="2400" baseline="30000" dirty="0">
                <a:solidFill>
                  <a:srgbClr val="B2B2B2"/>
                </a:solidFill>
                <a:latin typeface="楷体_GB2312" pitchFamily="1" charset="-122"/>
                <a:ea typeface="楷体_GB2312" pitchFamily="1" charset="-122"/>
              </a:rPr>
              <a:t>m+k</a:t>
            </a:r>
            <a:r>
              <a:rPr lang="zh-CN" sz="2400" dirty="0">
                <a:solidFill>
                  <a:srgbClr val="B2B2B2"/>
                </a:solidFill>
                <a:latin typeface="楷体_GB2312" pitchFamily="1" charset="-122"/>
                <a:ea typeface="楷体_GB2312" pitchFamily="1" charset="-122"/>
              </a:rPr>
              <a:t>)*a    （归纳假设）</a:t>
            </a:r>
          </a:p>
          <a:p>
            <a:pPr marL="533400" indent="-533400">
              <a:buFont typeface="Wingdings" pitchFamily="2" charset="2"/>
              <a:buNone/>
            </a:pPr>
            <a:r>
              <a:rPr lang="zh-CN" sz="2400" dirty="0">
                <a:solidFill>
                  <a:srgbClr val="B2B2B2"/>
                </a:solidFill>
                <a:latin typeface="楷体_GB2312" pitchFamily="1" charset="-122"/>
                <a:ea typeface="楷体_GB2312" pitchFamily="1" charset="-122"/>
              </a:rPr>
              <a:t>             = a</a:t>
            </a:r>
            <a:r>
              <a:rPr lang="zh-CN" sz="2400" baseline="30000" dirty="0">
                <a:solidFill>
                  <a:srgbClr val="B2B2B2"/>
                </a:solidFill>
                <a:latin typeface="楷体_GB2312" pitchFamily="1" charset="-122"/>
                <a:ea typeface="楷体_GB2312" pitchFamily="1" charset="-122"/>
              </a:rPr>
              <a:t>m+(k+1)</a:t>
            </a:r>
            <a:r>
              <a:rPr lang="zh-CN" sz="2400" dirty="0">
                <a:solidFill>
                  <a:srgbClr val="B2B2B2"/>
                </a:solidFill>
                <a:latin typeface="楷体_GB2312" pitchFamily="1" charset="-122"/>
                <a:ea typeface="楷体_GB2312" pitchFamily="1" charset="-122"/>
              </a:rPr>
              <a:t>    </a:t>
            </a:r>
          </a:p>
          <a:p>
            <a:pPr marL="533400" indent="-533400">
              <a:buFont typeface="Wingdings" pitchFamily="2" charset="2"/>
              <a:buNone/>
            </a:pPr>
            <a:r>
              <a:rPr lang="zh-CN" sz="2400" dirty="0">
                <a:solidFill>
                  <a:srgbClr val="B2B2B2"/>
                </a:solidFill>
                <a:latin typeface="楷体_GB2312" pitchFamily="1" charset="-122"/>
                <a:ea typeface="楷体_GB2312" pitchFamily="1" charset="-122"/>
              </a:rPr>
              <a:t>    由归纳法可知，结论成立。</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C97190-0BD1-4CC0-BCB0-C69B8B34FD9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530E714-0AC5-4734-952B-5E038525B4DC}" type="slidenum">
              <a:rPr lang="zh-CN" altLang="zh-CN"/>
              <a:pPr/>
              <a:t>140</a:t>
            </a:fld>
            <a:r>
              <a:rPr lang="zh-CN" altLang="zh-CN"/>
              <a:t>/226</a:t>
            </a:r>
          </a:p>
        </p:txBody>
      </p:sp>
      <p:sp>
        <p:nvSpPr>
          <p:cNvPr id="145410" name="Rectangle 2"/>
          <p:cNvSpPr>
            <a:spLocks noGrp="1" noChangeArrowheads="1"/>
          </p:cNvSpPr>
          <p:nvPr>
            <p:ph type="title"/>
          </p:nvPr>
        </p:nvSpPr>
        <p:spPr/>
        <p:txBody>
          <a:bodyPr/>
          <a:lstStyle/>
          <a:p>
            <a:r>
              <a:rPr lang="zh-CN">
                <a:solidFill>
                  <a:schemeClr val="tx1"/>
                </a:solidFill>
              </a:rPr>
              <a:t>补充例题</a:t>
            </a:r>
          </a:p>
        </p:txBody>
      </p:sp>
      <p:pic>
        <p:nvPicPr>
          <p:cNvPr id="145411"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20" y="1125538"/>
            <a:ext cx="7704137"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A91B56-7528-410C-BA9F-6C4A03516E7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9572E9C-3E5C-4520-9E13-D641666D6638}" type="slidenum">
              <a:rPr lang="zh-CN" altLang="zh-CN"/>
              <a:pPr/>
              <a:t>141</a:t>
            </a:fld>
            <a:r>
              <a:rPr lang="zh-CN" altLang="zh-CN"/>
              <a:t>/226</a:t>
            </a:r>
          </a:p>
        </p:txBody>
      </p:sp>
      <p:sp>
        <p:nvSpPr>
          <p:cNvPr id="146434" name="Rectangle 2"/>
          <p:cNvSpPr>
            <a:spLocks noGrp="1" noChangeArrowheads="1"/>
          </p:cNvSpPr>
          <p:nvPr>
            <p:ph type="title"/>
          </p:nvPr>
        </p:nvSpPr>
        <p:spPr/>
        <p:txBody>
          <a:bodyPr/>
          <a:lstStyle/>
          <a:p>
            <a:r>
              <a:rPr lang="zh-CN"/>
              <a:t>作业</a:t>
            </a:r>
          </a:p>
        </p:txBody>
      </p:sp>
      <p:sp>
        <p:nvSpPr>
          <p:cNvPr id="146435" name="Rectangle 3"/>
          <p:cNvSpPr>
            <a:spLocks noGrp="1" noChangeArrowheads="1"/>
          </p:cNvSpPr>
          <p:nvPr>
            <p:ph type="body" idx="1"/>
          </p:nvPr>
        </p:nvSpPr>
        <p:spPr>
          <a:xfrm>
            <a:off x="1066800" y="1166813"/>
            <a:ext cx="7620000" cy="657225"/>
          </a:xfrm>
        </p:spPr>
        <p:txBody>
          <a:bodyPr/>
          <a:lstStyle/>
          <a:p>
            <a:r>
              <a:rPr lang="zh-CN" altLang="zh-CN" sz="3200" dirty="0" smtClean="0">
                <a:solidFill>
                  <a:srgbClr val="FF00FF"/>
                </a:solidFill>
              </a:rPr>
              <a:t>P</a:t>
            </a:r>
            <a:r>
              <a:rPr lang="en-US" altLang="zh-CN" sz="3200" baseline="-25000" dirty="0" smtClean="0">
                <a:solidFill>
                  <a:srgbClr val="FF00FF"/>
                </a:solidFill>
              </a:rPr>
              <a:t>193</a:t>
            </a:r>
            <a:r>
              <a:rPr lang="zh-CN" altLang="zh-CN" sz="3200" dirty="0" smtClean="0">
                <a:solidFill>
                  <a:srgbClr val="FF00FF"/>
                </a:solidFill>
              </a:rPr>
              <a:t>  </a:t>
            </a:r>
            <a:r>
              <a:rPr lang="zh-CN" sz="3200" dirty="0">
                <a:solidFill>
                  <a:srgbClr val="FF00FF"/>
                </a:solidFill>
              </a:rPr>
              <a:t>：</a:t>
            </a:r>
            <a:r>
              <a:rPr lang="zh-CN" altLang="zh-CN" sz="3200" dirty="0">
                <a:solidFill>
                  <a:srgbClr val="FF00FF"/>
                </a:solidFill>
              </a:rPr>
              <a:t>15</a:t>
            </a:r>
            <a:r>
              <a:rPr lang="zh-CN" sz="3200" dirty="0">
                <a:solidFill>
                  <a:srgbClr val="FF00FF"/>
                </a:solidFill>
              </a:rPr>
              <a:t>、</a:t>
            </a:r>
            <a:r>
              <a:rPr lang="zh-CN" altLang="zh-CN" sz="3200" dirty="0">
                <a:solidFill>
                  <a:srgbClr val="FF00FF"/>
                </a:solidFill>
              </a:rPr>
              <a:t>17</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DB2E1CE-8879-4C60-8350-F729B183C25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EF0F2DDA-33DE-4A48-BCC6-BFF0D4486462}" type="slidenum">
              <a:rPr lang="zh-CN" altLang="zh-CN"/>
              <a:pPr/>
              <a:t>142</a:t>
            </a:fld>
            <a:r>
              <a:rPr lang="zh-CN" altLang="zh-CN"/>
              <a:t>/226</a:t>
            </a:r>
          </a:p>
        </p:txBody>
      </p:sp>
      <p:sp>
        <p:nvSpPr>
          <p:cNvPr id="147458" name="Rectangle 2"/>
          <p:cNvSpPr>
            <a:spLocks noGrp="1" noChangeArrowheads="1"/>
          </p:cNvSpPr>
          <p:nvPr>
            <p:ph type="title"/>
          </p:nvPr>
        </p:nvSpPr>
        <p:spPr/>
        <p:txBody>
          <a:bodyPr/>
          <a:lstStyle/>
          <a:p>
            <a:endParaRPr lang="zh-CN" altLang="zh-CN"/>
          </a:p>
        </p:txBody>
      </p:sp>
      <p:sp>
        <p:nvSpPr>
          <p:cNvPr id="147459" name="Rectangle 3"/>
          <p:cNvSpPr>
            <a:spLocks noGrp="1" noChangeArrowheads="1"/>
          </p:cNvSpPr>
          <p:nvPr>
            <p:ph type="body" idx="1"/>
          </p:nvPr>
        </p:nvSpPr>
        <p:spPr>
          <a:xfrm>
            <a:off x="1116013" y="2852738"/>
            <a:ext cx="7620000" cy="585787"/>
          </a:xfrm>
        </p:spPr>
        <p:txBody>
          <a:bodyPr/>
          <a:lstStyle/>
          <a:p>
            <a:pPr algn="ctr">
              <a:buFont typeface="Wingdings" pitchFamily="2" charset="2"/>
              <a:buNone/>
            </a:pPr>
            <a:r>
              <a:rPr lang="zh-CN" altLang="zh-CN">
                <a:solidFill>
                  <a:srgbClr val="FF0000"/>
                </a:solidFill>
              </a:rPr>
              <a:t>15.4  </a:t>
            </a:r>
            <a:r>
              <a:rPr lang="zh-CN">
                <a:solidFill>
                  <a:srgbClr val="FF0000"/>
                </a:solidFill>
              </a:rPr>
              <a:t>陪集与拉格朗日定理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33F3F5A9-7AE7-4FEF-A0B5-7D6CF4AB1B36}" type="datetime1">
              <a:rPr lang="zh-CN" altLang="en-US"/>
              <a:pPr/>
              <a:t>2018/12/10</a:t>
            </a:fld>
            <a:endParaRPr lang="zh-CN" altLang="zh-CN"/>
          </a:p>
        </p:txBody>
      </p:sp>
      <p:sp>
        <p:nvSpPr>
          <p:cNvPr id="7" name="页脚占位符 4"/>
          <p:cNvSpPr>
            <a:spLocks noGrp="1"/>
          </p:cNvSpPr>
          <p:nvPr>
            <p:ph type="ftr" sz="quarter" idx="11"/>
          </p:nvPr>
        </p:nvSpPr>
        <p:spPr/>
        <p:txBody>
          <a:bodyPr/>
          <a:lstStyle/>
          <a:p>
            <a:r>
              <a:rPr lang="zh-CN"/>
              <a:t>计算机学院</a:t>
            </a:r>
          </a:p>
        </p:txBody>
      </p:sp>
      <p:sp>
        <p:nvSpPr>
          <p:cNvPr id="8" name="灯片编号占位符 5"/>
          <p:cNvSpPr>
            <a:spLocks noGrp="1"/>
          </p:cNvSpPr>
          <p:nvPr>
            <p:ph type="sldNum" sz="quarter" idx="12"/>
          </p:nvPr>
        </p:nvSpPr>
        <p:spPr/>
        <p:txBody>
          <a:bodyPr/>
          <a:lstStyle/>
          <a:p>
            <a:fld id="{2646DA6B-E57C-42C9-8F27-4D3B588BFA9A}" type="slidenum">
              <a:rPr lang="zh-CN" altLang="zh-CN"/>
              <a:pPr/>
              <a:t>143</a:t>
            </a:fld>
            <a:r>
              <a:rPr lang="zh-CN" altLang="zh-CN"/>
              <a:t>/226</a:t>
            </a:r>
          </a:p>
        </p:txBody>
      </p:sp>
      <p:sp>
        <p:nvSpPr>
          <p:cNvPr id="148482" name="Rectangle 2"/>
          <p:cNvSpPr>
            <a:spLocks noGrp="1" noChangeArrowheads="1"/>
          </p:cNvSpPr>
          <p:nvPr>
            <p:ph type="title"/>
          </p:nvPr>
        </p:nvSpPr>
        <p:spPr/>
        <p:txBody>
          <a:bodyPr/>
          <a:lstStyle/>
          <a:p>
            <a:r>
              <a:rPr lang="zh-CN" sz="3600">
                <a:solidFill>
                  <a:srgbClr val="FF0000"/>
                </a:solidFill>
                <a:latin typeface="楷体_GB2312" pitchFamily="1" charset="-122"/>
                <a:ea typeface="楷体_GB2312" pitchFamily="1" charset="-122"/>
              </a:rPr>
              <a:t>置 换</a:t>
            </a:r>
            <a:r>
              <a:rPr lang="zh-CN" altLang="zh-CN" sz="3600">
                <a:solidFill>
                  <a:schemeClr val="tx1"/>
                </a:solidFill>
                <a:latin typeface="楷体_GB2312" pitchFamily="1" charset="-122"/>
                <a:ea typeface="楷体_GB2312" pitchFamily="1" charset="-122"/>
              </a:rPr>
              <a:t>(</a:t>
            </a:r>
            <a:r>
              <a:rPr lang="zh-CN" sz="3600">
                <a:solidFill>
                  <a:schemeClr val="tx1"/>
                </a:solidFill>
                <a:latin typeface="楷体_GB2312" pitchFamily="1" charset="-122"/>
                <a:ea typeface="楷体_GB2312" pitchFamily="1" charset="-122"/>
              </a:rPr>
              <a:t>复习</a:t>
            </a:r>
            <a:r>
              <a:rPr lang="zh-CN" altLang="zh-CN" sz="3600">
                <a:solidFill>
                  <a:schemeClr val="tx1"/>
                </a:solidFill>
                <a:latin typeface="楷体_GB2312" pitchFamily="1" charset="-122"/>
                <a:ea typeface="楷体_GB2312" pitchFamily="1" charset="-122"/>
              </a:rPr>
              <a:t>)</a:t>
            </a:r>
          </a:p>
        </p:txBody>
      </p:sp>
      <p:sp>
        <p:nvSpPr>
          <p:cNvPr id="148483" name="Rectangle 3"/>
          <p:cNvSpPr>
            <a:spLocks noChangeArrowheads="1"/>
          </p:cNvSpPr>
          <p:nvPr/>
        </p:nvSpPr>
        <p:spPr bwMode="auto">
          <a:xfrm>
            <a:off x="1042988" y="1052513"/>
            <a:ext cx="77724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nSpc>
                <a:spcPct val="120000"/>
              </a:lnSpc>
              <a:buClr>
                <a:srgbClr val="FF0000"/>
              </a:buClr>
              <a:buFont typeface="Wingdings" pitchFamily="2" charset="2"/>
              <a:buChar char="n"/>
            </a:pPr>
            <a:r>
              <a:rPr lang="zh-CN" sz="2800" dirty="0">
                <a:latin typeface="楷体_GB2312" pitchFamily="1" charset="-122"/>
                <a:ea typeface="楷体_GB2312" pitchFamily="1" charset="-122"/>
              </a:rPr>
              <a:t>定义  设A是有限集合，A={a</a:t>
            </a:r>
            <a:r>
              <a:rPr lang="zh-CN" sz="2800" baseline="-30000" dirty="0">
                <a:latin typeface="楷体_GB2312" pitchFamily="1" charset="-122"/>
                <a:ea typeface="楷体_GB2312" pitchFamily="1" charset="-122"/>
              </a:rPr>
              <a:t>1</a:t>
            </a:r>
            <a:r>
              <a:rPr lang="zh-CN" sz="2800" dirty="0">
                <a:latin typeface="楷体_GB2312" pitchFamily="1" charset="-122"/>
                <a:ea typeface="楷体_GB2312" pitchFamily="1" charset="-122"/>
              </a:rPr>
              <a:t>,a</a:t>
            </a:r>
            <a:r>
              <a:rPr lang="zh-CN" sz="2800" baseline="-30000" dirty="0">
                <a:latin typeface="楷体_GB2312" pitchFamily="1" charset="-122"/>
                <a:ea typeface="楷体_GB2312" pitchFamily="1" charset="-122"/>
              </a:rPr>
              <a:t>2</a:t>
            </a:r>
            <a:r>
              <a:rPr lang="zh-CN" sz="2800" dirty="0">
                <a:latin typeface="楷体_GB2312" pitchFamily="1" charset="-122"/>
                <a:ea typeface="楷体_GB2312" pitchFamily="1" charset="-122"/>
              </a:rPr>
              <a:t>,</a:t>
            </a:r>
            <a:r>
              <a:rPr lang="zh-CN" sz="2800" dirty="0">
                <a:latin typeface="Times New Roman"/>
                <a:ea typeface="楷体_GB2312" pitchFamily="1" charset="-122"/>
              </a:rPr>
              <a:t>…</a:t>
            </a:r>
            <a:r>
              <a:rPr lang="zh-CN" sz="2800" dirty="0">
                <a:latin typeface="楷体_GB2312" pitchFamily="1" charset="-122"/>
                <a:ea typeface="楷体_GB2312" pitchFamily="1" charset="-122"/>
              </a:rPr>
              <a:t>,a</a:t>
            </a:r>
            <a:r>
              <a:rPr lang="zh-CN" sz="2800" baseline="-30000" dirty="0">
                <a:latin typeface="楷体_GB2312" pitchFamily="1" charset="-122"/>
                <a:ea typeface="楷体_GB2312" pitchFamily="1" charset="-122"/>
              </a:rPr>
              <a:t>n</a:t>
            </a:r>
            <a:r>
              <a:rPr lang="zh-CN" sz="2800" dirty="0">
                <a:latin typeface="楷体_GB2312" pitchFamily="1" charset="-122"/>
                <a:ea typeface="楷体_GB2312" pitchFamily="1" charset="-122"/>
              </a:rPr>
              <a:t>}。</a:t>
            </a:r>
          </a:p>
          <a:p>
            <a:pPr marL="342900" indent="-342900">
              <a:lnSpc>
                <a:spcPct val="120000"/>
              </a:lnSpc>
              <a:buClr>
                <a:srgbClr val="00FF00"/>
              </a:buClr>
              <a:buFont typeface="Wingdings" pitchFamily="2" charset="2"/>
              <a:buNone/>
            </a:pPr>
            <a:r>
              <a:rPr lang="zh-CN" sz="2800" dirty="0">
                <a:latin typeface="楷体_GB2312" pitchFamily="1" charset="-122"/>
                <a:ea typeface="楷体_GB2312" pitchFamily="1" charset="-122"/>
              </a:rPr>
              <a:t>	从A到A的双射函数称为A上的n阶置换或排列，记为</a:t>
            </a:r>
            <a:r>
              <a:rPr lang="el-GR" sz="2800" dirty="0"/>
              <a:t>π</a:t>
            </a:r>
            <a:r>
              <a:rPr lang="zh-CN" sz="2800" dirty="0"/>
              <a:t> </a:t>
            </a:r>
            <a:r>
              <a:rPr lang="zh-CN" sz="2800" dirty="0">
                <a:latin typeface="楷体_GB2312" pitchFamily="1" charset="-122"/>
                <a:ea typeface="楷体_GB2312" pitchFamily="1" charset="-122"/>
              </a:rPr>
              <a:t>：A→A，n称为置换的阶。</a:t>
            </a:r>
            <a:r>
              <a:rPr lang="zh-CN" sz="2800" dirty="0">
                <a:ea typeface="楷体_GB2312" pitchFamily="1" charset="-122"/>
              </a:rPr>
              <a:t>常表示为：</a:t>
            </a:r>
            <a:r>
              <a:rPr lang="zh-CN" sz="2800" b="1" dirty="0">
                <a:latin typeface="楷体_GB2312" pitchFamily="1" charset="-122"/>
                <a:ea typeface="楷体_GB2312" pitchFamily="1" charset="-122"/>
              </a:rPr>
              <a:t> </a:t>
            </a:r>
          </a:p>
        </p:txBody>
      </p:sp>
      <p:sp>
        <p:nvSpPr>
          <p:cNvPr id="148484" name="Rectangle 4"/>
          <p:cNvSpPr>
            <a:spLocks noChangeArrowheads="1"/>
          </p:cNvSpPr>
          <p:nvPr/>
        </p:nvSpPr>
        <p:spPr bwMode="auto">
          <a:xfrm>
            <a:off x="1258888" y="3860800"/>
            <a:ext cx="7561262"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a:latin typeface="楷体_GB2312" pitchFamily="1" charset="-122"/>
                <a:ea typeface="楷体_GB2312" pitchFamily="1" charset="-122"/>
                <a:sym typeface="Symbol" pitchFamily="18" charset="2"/>
              </a:rPr>
              <a:t>∵A</a:t>
            </a:r>
            <a:r>
              <a:rPr lang="zh-CN" sz="2800">
                <a:latin typeface="楷体_GB2312" pitchFamily="1" charset="-122"/>
                <a:ea typeface="楷体_GB2312" pitchFamily="1" charset="-122"/>
                <a:sym typeface="Symbol" pitchFamily="18" charset="2"/>
              </a:rPr>
              <a:t>上的每一个</a:t>
            </a:r>
            <a:r>
              <a:rPr lang="zh-CN" sz="2800">
                <a:latin typeface="楷体_GB2312" pitchFamily="1" charset="-122"/>
                <a:ea typeface="楷体_GB2312" pitchFamily="1" charset="-122"/>
              </a:rPr>
              <a:t>置换结果都得到</a:t>
            </a:r>
            <a:r>
              <a:rPr lang="zh-CN" altLang="zh-CN" sz="2800">
                <a:latin typeface="楷体_GB2312" pitchFamily="1" charset="-122"/>
                <a:ea typeface="楷体_GB2312" pitchFamily="1" charset="-122"/>
              </a:rPr>
              <a:t>A</a:t>
            </a:r>
            <a:r>
              <a:rPr lang="zh-CN" sz="2800">
                <a:latin typeface="楷体_GB2312" pitchFamily="1" charset="-122"/>
                <a:ea typeface="楷体_GB2312" pitchFamily="1" charset="-122"/>
              </a:rPr>
              <a:t>中元素的一种排列。</a:t>
            </a:r>
            <a:endParaRPr lang="zh-CN" sz="2800">
              <a:latin typeface="楷体_GB2312" pitchFamily="1" charset="-122"/>
              <a:ea typeface="楷体_GB2312" pitchFamily="1" charset="-122"/>
              <a:sym typeface="Symbol" pitchFamily="18" charset="2"/>
            </a:endParaRPr>
          </a:p>
          <a:p>
            <a:pPr>
              <a:lnSpc>
                <a:spcPct val="120000"/>
              </a:lnSpc>
            </a:pPr>
            <a:r>
              <a:rPr lang="zh-CN" sz="2800">
                <a:latin typeface="楷体_GB2312" pitchFamily="1" charset="-122"/>
                <a:ea typeface="楷体_GB2312" pitchFamily="1" charset="-122"/>
                <a:sym typeface="Symbol" pitchFamily="18" charset="2"/>
              </a:rPr>
              <a:t>∴</a:t>
            </a:r>
            <a:r>
              <a:rPr lang="zh-CN" altLang="zh-CN" sz="2800">
                <a:latin typeface="楷体_GB2312" pitchFamily="1" charset="-122"/>
                <a:ea typeface="楷体_GB2312" pitchFamily="1" charset="-122"/>
                <a:sym typeface="Symbol" pitchFamily="18" charset="2"/>
              </a:rPr>
              <a:t>A</a:t>
            </a:r>
            <a:r>
              <a:rPr lang="zh-CN" sz="2800">
                <a:latin typeface="楷体_GB2312" pitchFamily="1" charset="-122"/>
                <a:ea typeface="楷体_GB2312" pitchFamily="1" charset="-122"/>
                <a:sym typeface="Symbol" pitchFamily="18" charset="2"/>
              </a:rPr>
              <a:t>上的</a:t>
            </a:r>
            <a:r>
              <a:rPr lang="zh-CN" altLang="zh-CN" sz="2800">
                <a:latin typeface="楷体_GB2312" pitchFamily="1" charset="-122"/>
                <a:ea typeface="楷体_GB2312" pitchFamily="1" charset="-122"/>
                <a:sym typeface="Symbol" pitchFamily="18" charset="2"/>
              </a:rPr>
              <a:t>n</a:t>
            </a:r>
            <a:r>
              <a:rPr lang="zh-CN" sz="2800">
                <a:latin typeface="楷体_GB2312" pitchFamily="1" charset="-122"/>
                <a:ea typeface="楷体_GB2312" pitchFamily="1" charset="-122"/>
                <a:sym typeface="Symbol" pitchFamily="18" charset="2"/>
              </a:rPr>
              <a:t>阶</a:t>
            </a:r>
            <a:r>
              <a:rPr lang="zh-CN" sz="2800">
                <a:latin typeface="楷体_GB2312" pitchFamily="1" charset="-122"/>
                <a:ea typeface="楷体_GB2312" pitchFamily="1" charset="-122"/>
              </a:rPr>
              <a:t>置换的数目为</a:t>
            </a:r>
            <a:r>
              <a:rPr lang="zh-CN" altLang="zh-CN" sz="2800">
                <a:latin typeface="楷体_GB2312" pitchFamily="1" charset="-122"/>
                <a:ea typeface="楷体_GB2312" pitchFamily="1" charset="-122"/>
              </a:rPr>
              <a:t>n!</a:t>
            </a:r>
            <a:r>
              <a:rPr lang="zh-CN" sz="2800">
                <a:latin typeface="楷体_GB2312" pitchFamily="1" charset="-122"/>
                <a:ea typeface="楷体_GB2312" pitchFamily="1" charset="-122"/>
                <a:sym typeface="Symbol" pitchFamily="18" charset="2"/>
              </a:rPr>
              <a:t>。</a:t>
            </a:r>
          </a:p>
          <a:p>
            <a:pPr>
              <a:lnSpc>
                <a:spcPct val="120000"/>
              </a:lnSpc>
              <a:buClr>
                <a:srgbClr val="FF0000"/>
              </a:buClr>
              <a:buFont typeface="Wingdings" pitchFamily="2" charset="2"/>
              <a:buChar char="n"/>
            </a:pPr>
            <a:r>
              <a:rPr lang="zh-CN" sz="2800" b="1">
                <a:solidFill>
                  <a:srgbClr val="0000FF"/>
                </a:solidFill>
                <a:latin typeface="楷体_GB2312" pitchFamily="1" charset="-122"/>
                <a:ea typeface="楷体_GB2312" pitchFamily="1" charset="-122"/>
              </a:rPr>
              <a:t>把每个元素映射到自身的置换称为</a:t>
            </a:r>
            <a:r>
              <a:rPr lang="zh-CN" sz="2800" b="1">
                <a:solidFill>
                  <a:srgbClr val="FF0000"/>
                </a:solidFill>
                <a:latin typeface="楷体_GB2312" pitchFamily="1" charset="-122"/>
                <a:ea typeface="楷体_GB2312" pitchFamily="1" charset="-122"/>
              </a:rPr>
              <a:t>单位</a:t>
            </a:r>
            <a:r>
              <a:rPr lang="zh-CN" altLang="zh-CN" sz="2800" b="1">
                <a:solidFill>
                  <a:srgbClr val="FF0000"/>
                </a:solidFill>
                <a:latin typeface="楷体_GB2312" pitchFamily="1" charset="-122"/>
                <a:ea typeface="楷体_GB2312" pitchFamily="1" charset="-122"/>
              </a:rPr>
              <a:t>(</a:t>
            </a:r>
            <a:r>
              <a:rPr lang="zh-CN" sz="2800" b="1">
                <a:solidFill>
                  <a:srgbClr val="FF0000"/>
                </a:solidFill>
                <a:latin typeface="楷体_GB2312" pitchFamily="1" charset="-122"/>
                <a:ea typeface="楷体_GB2312" pitchFamily="1" charset="-122"/>
              </a:rPr>
              <a:t>恒等</a:t>
            </a:r>
            <a:r>
              <a:rPr lang="zh-CN" altLang="zh-CN" sz="2800" b="1">
                <a:solidFill>
                  <a:srgbClr val="FF0000"/>
                </a:solidFill>
                <a:latin typeface="楷体_GB2312" pitchFamily="1" charset="-122"/>
                <a:ea typeface="楷体_GB2312" pitchFamily="1" charset="-122"/>
              </a:rPr>
              <a:t>)</a:t>
            </a:r>
            <a:r>
              <a:rPr lang="zh-CN" sz="2800" b="1">
                <a:solidFill>
                  <a:srgbClr val="FF0000"/>
                </a:solidFill>
                <a:latin typeface="楷体_GB2312" pitchFamily="1" charset="-122"/>
                <a:ea typeface="楷体_GB2312" pitchFamily="1" charset="-122"/>
              </a:rPr>
              <a:t>置换</a:t>
            </a:r>
            <a:r>
              <a:rPr lang="zh-CN" sz="2800" b="1">
                <a:latin typeface="楷体_GB2312" pitchFamily="1" charset="-122"/>
                <a:ea typeface="楷体_GB2312" pitchFamily="1" charset="-122"/>
              </a:rPr>
              <a:t>。</a:t>
            </a:r>
          </a:p>
        </p:txBody>
      </p:sp>
      <p:graphicFrame>
        <p:nvGraphicFramePr>
          <p:cNvPr id="148485" name="Object 5"/>
          <p:cNvGraphicFramePr>
            <a:graphicFrameLocks noGrp="1" noChangeAspect="1"/>
          </p:cNvGraphicFramePr>
          <p:nvPr>
            <p:ph idx="1"/>
          </p:nvPr>
        </p:nvGraphicFramePr>
        <p:xfrm>
          <a:off x="2195513" y="2997200"/>
          <a:ext cx="4984750" cy="1076325"/>
        </p:xfrm>
        <a:graphic>
          <a:graphicData uri="http://schemas.openxmlformats.org/presentationml/2006/ole">
            <mc:AlternateContent xmlns:mc="http://schemas.openxmlformats.org/markup-compatibility/2006">
              <mc:Choice xmlns:v="urn:schemas-microsoft-com:vml" Requires="v">
                <p:oleObj spid="_x0000_s148505" r:id="rId3" imgW="2234547" imgH="482708" progId="Equation.DSMT4">
                  <p:embed/>
                </p:oleObj>
              </mc:Choice>
              <mc:Fallback>
                <p:oleObj r:id="rId3" imgW="2234547" imgH="482708"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997200"/>
                        <a:ext cx="498475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half" idx="10"/>
          </p:nvPr>
        </p:nvSpPr>
        <p:spPr/>
        <p:txBody>
          <a:bodyPr/>
          <a:lstStyle/>
          <a:p>
            <a:fld id="{17BB2E5F-5588-4F51-85CE-903F12C9537D}" type="datetime1">
              <a:rPr lang="zh-CN" altLang="en-US"/>
              <a:pPr/>
              <a:t>2018/12/10</a:t>
            </a:fld>
            <a:endParaRPr lang="zh-CN" altLang="zh-CN"/>
          </a:p>
        </p:txBody>
      </p:sp>
      <p:sp>
        <p:nvSpPr>
          <p:cNvPr id="9" name="页脚占位符 5"/>
          <p:cNvSpPr>
            <a:spLocks noGrp="1"/>
          </p:cNvSpPr>
          <p:nvPr>
            <p:ph type="ftr" sz="quarter" idx="11"/>
          </p:nvPr>
        </p:nvSpPr>
        <p:spPr/>
        <p:txBody>
          <a:bodyPr/>
          <a:lstStyle/>
          <a:p>
            <a:r>
              <a:rPr lang="zh-CN"/>
              <a:t>计算机学院</a:t>
            </a:r>
          </a:p>
        </p:txBody>
      </p:sp>
      <p:sp>
        <p:nvSpPr>
          <p:cNvPr id="10" name="灯片编号占位符 6"/>
          <p:cNvSpPr>
            <a:spLocks noGrp="1"/>
          </p:cNvSpPr>
          <p:nvPr>
            <p:ph type="sldNum" sz="quarter" idx="12"/>
          </p:nvPr>
        </p:nvSpPr>
        <p:spPr/>
        <p:txBody>
          <a:bodyPr/>
          <a:lstStyle/>
          <a:p>
            <a:fld id="{6B357087-39E5-4413-8337-99030EFBA773}" type="slidenum">
              <a:rPr lang="zh-CN" altLang="zh-CN"/>
              <a:pPr/>
              <a:t>144</a:t>
            </a:fld>
            <a:r>
              <a:rPr lang="zh-CN" altLang="zh-CN"/>
              <a:t>/226</a:t>
            </a:r>
          </a:p>
        </p:txBody>
      </p:sp>
      <p:sp>
        <p:nvSpPr>
          <p:cNvPr id="149506" name="Rectangle 2"/>
          <p:cNvSpPr>
            <a:spLocks noGrp="1" noChangeArrowheads="1"/>
          </p:cNvSpPr>
          <p:nvPr>
            <p:ph type="title"/>
          </p:nvPr>
        </p:nvSpPr>
        <p:spPr/>
        <p:txBody>
          <a:bodyPr/>
          <a:lstStyle/>
          <a:p>
            <a:r>
              <a:rPr lang="zh-CN" sz="3600">
                <a:solidFill>
                  <a:srgbClr val="FF0000"/>
                </a:solidFill>
                <a:latin typeface="楷体_GB2312" pitchFamily="1" charset="-122"/>
                <a:ea typeface="楷体_GB2312" pitchFamily="1" charset="-122"/>
              </a:rPr>
              <a:t>例</a:t>
            </a:r>
            <a:r>
              <a:rPr lang="zh-CN" altLang="zh-CN" sz="3600">
                <a:solidFill>
                  <a:srgbClr val="FF0000"/>
                </a:solidFill>
                <a:latin typeface="楷体_GB2312" pitchFamily="1" charset="-122"/>
                <a:ea typeface="楷体_GB2312" pitchFamily="1" charset="-122"/>
              </a:rPr>
              <a:t>6.5</a:t>
            </a:r>
            <a:r>
              <a:rPr lang="zh-CN" sz="3600">
                <a:solidFill>
                  <a:srgbClr val="FF0000"/>
                </a:solidFill>
                <a:latin typeface="楷体_GB2312" pitchFamily="1" charset="-122"/>
                <a:ea typeface="楷体_GB2312" pitchFamily="1" charset="-122"/>
              </a:rPr>
              <a:t>： </a:t>
            </a:r>
            <a:r>
              <a:rPr lang="zh-CN" altLang="zh-CN" sz="3600">
                <a:solidFill>
                  <a:schemeClr val="tx1"/>
                </a:solidFill>
                <a:latin typeface="楷体_GB2312" pitchFamily="1" charset="-122"/>
                <a:ea typeface="楷体_GB2312" pitchFamily="1" charset="-122"/>
              </a:rPr>
              <a:t>(</a:t>
            </a:r>
            <a:r>
              <a:rPr lang="zh-CN" sz="3600">
                <a:solidFill>
                  <a:schemeClr val="tx1"/>
                </a:solidFill>
                <a:latin typeface="楷体_GB2312" pitchFamily="1" charset="-122"/>
                <a:ea typeface="楷体_GB2312" pitchFamily="1" charset="-122"/>
              </a:rPr>
              <a:t>复习</a:t>
            </a:r>
            <a:r>
              <a:rPr lang="zh-CN" altLang="zh-CN" sz="3600">
                <a:solidFill>
                  <a:schemeClr val="tx1"/>
                </a:solidFill>
                <a:latin typeface="楷体_GB2312" pitchFamily="1" charset="-122"/>
                <a:ea typeface="楷体_GB2312" pitchFamily="1" charset="-122"/>
              </a:rPr>
              <a:t>)</a:t>
            </a:r>
          </a:p>
        </p:txBody>
      </p:sp>
      <p:sp>
        <p:nvSpPr>
          <p:cNvPr id="149507" name="Rectangle 3"/>
          <p:cNvSpPr>
            <a:spLocks noGrp="1" noChangeArrowheads="1"/>
          </p:cNvSpPr>
          <p:nvPr>
            <p:ph type="body" sz="half" idx="1"/>
          </p:nvPr>
        </p:nvSpPr>
        <p:spPr>
          <a:xfrm>
            <a:off x="1066800" y="1166813"/>
            <a:ext cx="7753350" cy="585787"/>
          </a:xfrm>
        </p:spPr>
        <p:txBody>
          <a:bodyPr/>
          <a:lstStyle/>
          <a:p>
            <a:pPr>
              <a:buClr>
                <a:srgbClr val="CC0099"/>
              </a:buClr>
              <a:buFont typeface="Wingdings" pitchFamily="2" charset="2"/>
              <a:buChar char="n"/>
            </a:pPr>
            <a:r>
              <a:rPr lang="zh-CN">
                <a:solidFill>
                  <a:srgbClr val="0000FF"/>
                </a:solidFill>
                <a:latin typeface="楷体_GB2312" pitchFamily="1" charset="-122"/>
                <a:ea typeface="楷体_GB2312" pitchFamily="1" charset="-122"/>
              </a:rPr>
              <a:t>集合</a:t>
            </a:r>
            <a:r>
              <a:rPr lang="zh-CN" altLang="zh-CN">
                <a:solidFill>
                  <a:srgbClr val="0000FF"/>
                </a:solidFill>
                <a:latin typeface="楷体_GB2312" pitchFamily="1" charset="-122"/>
                <a:ea typeface="楷体_GB2312" pitchFamily="1" charset="-122"/>
              </a:rPr>
              <a:t>A={1,2,3}</a:t>
            </a:r>
            <a:r>
              <a:rPr lang="zh-CN">
                <a:solidFill>
                  <a:srgbClr val="0000FF"/>
                </a:solidFill>
                <a:latin typeface="楷体_GB2312" pitchFamily="1" charset="-122"/>
                <a:ea typeface="楷体_GB2312" pitchFamily="1" charset="-122"/>
              </a:rPr>
              <a:t>上的置换共有</a:t>
            </a:r>
            <a:r>
              <a:rPr lang="zh-CN" altLang="zh-CN">
                <a:solidFill>
                  <a:srgbClr val="0000FF"/>
                </a:solidFill>
                <a:latin typeface="楷体_GB2312" pitchFamily="1" charset="-122"/>
                <a:ea typeface="楷体_GB2312" pitchFamily="1" charset="-122"/>
              </a:rPr>
              <a:t>6</a:t>
            </a:r>
            <a:r>
              <a:rPr lang="zh-CN">
                <a:solidFill>
                  <a:srgbClr val="0000FF"/>
                </a:solidFill>
                <a:latin typeface="楷体_GB2312" pitchFamily="1" charset="-122"/>
                <a:ea typeface="楷体_GB2312" pitchFamily="1" charset="-122"/>
              </a:rPr>
              <a:t>个</a:t>
            </a:r>
            <a:r>
              <a:rPr lang="zh-CN" altLang="zh-CN">
                <a:solidFill>
                  <a:srgbClr val="0000FF"/>
                </a:solidFill>
                <a:latin typeface="楷体_GB2312" pitchFamily="1" charset="-122"/>
                <a:ea typeface="楷体_GB2312" pitchFamily="1" charset="-122"/>
              </a:rPr>
              <a:t>:</a:t>
            </a:r>
          </a:p>
        </p:txBody>
      </p:sp>
      <p:graphicFrame>
        <p:nvGraphicFramePr>
          <p:cNvPr id="149508" name="Object 4"/>
          <p:cNvGraphicFramePr>
            <a:graphicFrameLocks noGrp="1" noChangeAspect="1"/>
          </p:cNvGraphicFramePr>
          <p:nvPr>
            <p:ph sz="half" idx="2"/>
          </p:nvPr>
        </p:nvGraphicFramePr>
        <p:xfrm>
          <a:off x="1692275" y="1885950"/>
          <a:ext cx="5400675" cy="1028700"/>
        </p:xfrm>
        <a:graphic>
          <a:graphicData uri="http://schemas.openxmlformats.org/presentationml/2006/ole">
            <mc:AlternateContent xmlns:mc="http://schemas.openxmlformats.org/markup-compatibility/2006">
              <mc:Choice xmlns:v="urn:schemas-microsoft-com:vml" Requires="v">
                <p:oleObj spid="_x0000_s149550" r:id="rId3" imgW="2400617" imgH="457517" progId="Equation.DSMT4">
                  <p:embed/>
                </p:oleObj>
              </mc:Choice>
              <mc:Fallback>
                <p:oleObj r:id="rId3" imgW="2400617" imgH="4575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885950"/>
                        <a:ext cx="54006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09" name="Object 5"/>
          <p:cNvGraphicFramePr>
            <a:graphicFrameLocks noChangeAspect="1"/>
          </p:cNvGraphicFramePr>
          <p:nvPr/>
        </p:nvGraphicFramePr>
        <p:xfrm>
          <a:off x="1692275" y="3068638"/>
          <a:ext cx="5472113" cy="1184275"/>
        </p:xfrm>
        <a:graphic>
          <a:graphicData uri="http://schemas.openxmlformats.org/presentationml/2006/ole">
            <mc:AlternateContent xmlns:mc="http://schemas.openxmlformats.org/markup-compatibility/2006">
              <mc:Choice xmlns:v="urn:schemas-microsoft-com:vml" Requires="v">
                <p:oleObj spid="_x0000_s149551" r:id="rId5" imgW="2413317" imgH="457517" progId="Equation.DSMT4">
                  <p:embed/>
                </p:oleObj>
              </mc:Choice>
              <mc:Fallback>
                <p:oleObj r:id="rId5" imgW="2413317" imgH="45751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068638"/>
                        <a:ext cx="5472113"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0" name="Rectangle 6"/>
          <p:cNvSpPr>
            <a:spLocks noChangeArrowheads="1"/>
          </p:cNvSpPr>
          <p:nvPr/>
        </p:nvSpPr>
        <p:spPr bwMode="auto">
          <a:xfrm>
            <a:off x="1476375" y="4365625"/>
            <a:ext cx="6408738"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A50021"/>
              </a:buClr>
              <a:buSzPct val="75000"/>
              <a:buFont typeface="Wingdings" pitchFamily="2" charset="2"/>
              <a:buNone/>
            </a:pPr>
            <a:r>
              <a:rPr lang="zh-CN" sz="2800" b="1" dirty="0">
                <a:solidFill>
                  <a:srgbClr val="FF0000"/>
                </a:solidFill>
                <a:ea typeface="楷体_GB2312" pitchFamily="1" charset="-122"/>
              </a:rPr>
              <a:t>第一个为单位置换。</a:t>
            </a:r>
          </a:p>
          <a:p>
            <a:pPr>
              <a:lnSpc>
                <a:spcPct val="90000"/>
              </a:lnSpc>
              <a:spcBef>
                <a:spcPct val="20000"/>
              </a:spcBef>
              <a:buClr>
                <a:srgbClr val="A50021"/>
              </a:buClr>
              <a:buSzPct val="75000"/>
              <a:buFont typeface="Wingdings" pitchFamily="2" charset="2"/>
              <a:buNone/>
            </a:pPr>
            <a:r>
              <a:rPr lang="zh-CN" sz="2800" b="1" dirty="0">
                <a:solidFill>
                  <a:srgbClr val="0000FF"/>
                </a:solidFill>
                <a:ea typeface="楷体_GB2312" pitchFamily="1" charset="-122"/>
              </a:rPr>
              <a:t>以上</a:t>
            </a:r>
            <a:r>
              <a:rPr lang="zh-CN" altLang="zh-CN" sz="2800" b="1" dirty="0">
                <a:solidFill>
                  <a:srgbClr val="0000FF"/>
                </a:solidFill>
                <a:ea typeface="楷体_GB2312" pitchFamily="1" charset="-122"/>
              </a:rPr>
              <a:t>6</a:t>
            </a:r>
            <a:r>
              <a:rPr lang="zh-CN" sz="2800" b="1" dirty="0">
                <a:solidFill>
                  <a:srgbClr val="0000FF"/>
                </a:solidFill>
                <a:ea typeface="楷体_GB2312" pitchFamily="1" charset="-122"/>
              </a:rPr>
              <a:t>个置换也可以写成：</a:t>
            </a:r>
          </a:p>
          <a:p>
            <a:pPr>
              <a:lnSpc>
                <a:spcPct val="90000"/>
              </a:lnSpc>
              <a:spcBef>
                <a:spcPct val="20000"/>
              </a:spcBef>
              <a:buClr>
                <a:srgbClr val="A50021"/>
              </a:buClr>
              <a:buSzPct val="75000"/>
              <a:buFont typeface="Wingdings" pitchFamily="2" charset="2"/>
              <a:buNone/>
            </a:pPr>
            <a:r>
              <a:rPr lang="zh-CN" altLang="zh-CN" sz="2800" b="1" dirty="0">
                <a:solidFill>
                  <a:srgbClr val="FF00FF"/>
                </a:solidFill>
                <a:ea typeface="楷体_GB2312" pitchFamily="1" charset="-122"/>
              </a:rPr>
              <a:t>(1),  (2,3),  (1,2),  (1,2,3),  (1,3,2),  (1,3)</a:t>
            </a:r>
          </a:p>
        </p:txBody>
      </p:sp>
      <p:sp>
        <p:nvSpPr>
          <p:cNvPr id="149511" name="Text Box 7"/>
          <p:cNvSpPr txBox="1">
            <a:spLocks noChangeArrowheads="1"/>
          </p:cNvSpPr>
          <p:nvPr/>
        </p:nvSpPr>
        <p:spPr bwMode="auto">
          <a:xfrm>
            <a:off x="1763713" y="4437063"/>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CACB6D0-A0A6-46E6-A9D2-65F49F9E453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3D0C769-BB3D-4DA3-871E-053E7129A12F}" type="slidenum">
              <a:rPr lang="zh-CN" altLang="zh-CN"/>
              <a:pPr/>
              <a:t>145</a:t>
            </a:fld>
            <a:r>
              <a:rPr lang="zh-CN" altLang="zh-CN"/>
              <a:t>/226</a:t>
            </a:r>
          </a:p>
        </p:txBody>
      </p:sp>
      <p:sp>
        <p:nvSpPr>
          <p:cNvPr id="150530" name="Rectangle 2"/>
          <p:cNvSpPr>
            <a:spLocks noGrp="1" noChangeArrowheads="1"/>
          </p:cNvSpPr>
          <p:nvPr>
            <p:ph type="title"/>
          </p:nvPr>
        </p:nvSpPr>
        <p:spPr/>
        <p:txBody>
          <a:bodyPr/>
          <a:lstStyle/>
          <a:p>
            <a:r>
              <a:rPr lang="zh-CN" sz="3600">
                <a:solidFill>
                  <a:srgbClr val="FF0000"/>
                </a:solidFill>
                <a:ea typeface="楷体_GB2312" pitchFamily="1" charset="-122"/>
              </a:rPr>
              <a:t>循 环</a:t>
            </a:r>
            <a:r>
              <a:rPr lang="zh-CN" altLang="zh-CN" sz="3600">
                <a:solidFill>
                  <a:schemeClr val="tx1"/>
                </a:solidFill>
                <a:latin typeface="楷体_GB2312" pitchFamily="1" charset="-122"/>
                <a:ea typeface="楷体_GB2312" pitchFamily="1" charset="-122"/>
              </a:rPr>
              <a:t>(</a:t>
            </a:r>
            <a:r>
              <a:rPr lang="zh-CN" sz="3600">
                <a:solidFill>
                  <a:schemeClr val="tx1"/>
                </a:solidFill>
                <a:latin typeface="楷体_GB2312" pitchFamily="1" charset="-122"/>
                <a:ea typeface="楷体_GB2312" pitchFamily="1" charset="-122"/>
              </a:rPr>
              <a:t>复习</a:t>
            </a:r>
            <a:r>
              <a:rPr lang="zh-CN" altLang="zh-CN" sz="3600">
                <a:solidFill>
                  <a:schemeClr val="tx1"/>
                </a:solidFill>
                <a:latin typeface="楷体_GB2312" pitchFamily="1" charset="-122"/>
                <a:ea typeface="楷体_GB2312" pitchFamily="1" charset="-122"/>
              </a:rPr>
              <a:t>)</a:t>
            </a:r>
          </a:p>
        </p:txBody>
      </p:sp>
      <p:sp>
        <p:nvSpPr>
          <p:cNvPr id="150531" name="Rectangle 3"/>
          <p:cNvSpPr>
            <a:spLocks noChangeArrowheads="1"/>
          </p:cNvSpPr>
          <p:nvPr/>
        </p:nvSpPr>
        <p:spPr bwMode="auto">
          <a:xfrm>
            <a:off x="1116013" y="1196975"/>
            <a:ext cx="7632700"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0000"/>
              </a:lnSpc>
              <a:buClr>
                <a:srgbClr val="FF0000"/>
              </a:buClr>
              <a:buFont typeface="Wingdings" pitchFamily="2" charset="2"/>
              <a:buChar char="n"/>
            </a:pPr>
            <a:r>
              <a:rPr lang="zh-CN" b="1" dirty="0">
                <a:solidFill>
                  <a:srgbClr val="0000FF"/>
                </a:solidFill>
                <a:latin typeface="楷体_GB2312" pitchFamily="1" charset="-122"/>
                <a:ea typeface="楷体_GB2312" pitchFamily="1" charset="-122"/>
              </a:rPr>
              <a:t>通过前面例子可以看到，前面用两行表示法有时显得很繁琐，不易直观看到元素之间的变化关系。下面介绍一种将</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置换</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表示成</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循环</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的积的形式，即可方便对置换运算进行处理。</a:t>
            </a:r>
          </a:p>
          <a:p>
            <a:pPr marL="342900" indent="-342900" algn="just">
              <a:lnSpc>
                <a:spcPct val="110000"/>
              </a:lnSpc>
              <a:buClr>
                <a:srgbClr val="FF0000"/>
              </a:buClr>
              <a:buFont typeface="Wingdings" pitchFamily="2" charset="2"/>
              <a:buChar char="n"/>
            </a:pPr>
            <a:endParaRPr lang="zh-CN" b="1" dirty="0">
              <a:solidFill>
                <a:srgbClr val="0000FF"/>
              </a:solidFill>
              <a:latin typeface="楷体_GB2312" pitchFamily="1" charset="-122"/>
              <a:ea typeface="楷体_GB2312" pitchFamily="1" charset="-122"/>
            </a:endParaRPr>
          </a:p>
          <a:p>
            <a:pPr marL="342900" indent="-342900" algn="just">
              <a:lnSpc>
                <a:spcPct val="110000"/>
              </a:lnSpc>
              <a:buClr>
                <a:srgbClr val="FF0000"/>
              </a:buClr>
              <a:buFont typeface="Wingdings" pitchFamily="2" charset="2"/>
              <a:buChar char="n"/>
            </a:pPr>
            <a:r>
              <a:rPr lang="zh-CN" b="1" dirty="0">
                <a:solidFill>
                  <a:srgbClr val="FF0000"/>
                </a:solidFill>
                <a:latin typeface="楷体_GB2312" pitchFamily="1" charset="-122"/>
                <a:ea typeface="楷体_GB2312" pitchFamily="1" charset="-122"/>
              </a:rPr>
              <a:t>方法思路：</a:t>
            </a:r>
            <a:r>
              <a:rPr lang="zh-CN" b="1" dirty="0">
                <a:solidFill>
                  <a:srgbClr val="0000FF"/>
                </a:solidFill>
                <a:latin typeface="楷体_GB2312" pitchFamily="1" charset="-122"/>
                <a:ea typeface="楷体_GB2312" pitchFamily="1" charset="-122"/>
              </a:rPr>
              <a:t>当置换中出现一条循环链：</a:t>
            </a:r>
            <a:r>
              <a:rPr lang="zh-CN" altLang="zh-CN" b="1" dirty="0">
                <a:solidFill>
                  <a:srgbClr val="0000FF"/>
                </a:solidFill>
                <a:latin typeface="楷体_GB2312" pitchFamily="1" charset="-122"/>
                <a:ea typeface="楷体_GB2312" pitchFamily="1" charset="-122"/>
              </a:rPr>
              <a:t>i</a:t>
            </a:r>
            <a:r>
              <a:rPr lang="zh-CN" b="1" dirty="0">
                <a:solidFill>
                  <a:srgbClr val="0000FF"/>
                </a:solidFill>
                <a:latin typeface="楷体_GB2312" pitchFamily="1" charset="-122"/>
                <a:ea typeface="楷体_GB2312" pitchFamily="1" charset="-122"/>
              </a:rPr>
              <a:t>变成</a:t>
            </a:r>
            <a:r>
              <a:rPr lang="zh-CN" altLang="zh-CN" b="1" dirty="0">
                <a:solidFill>
                  <a:srgbClr val="0000FF"/>
                </a:solidFill>
                <a:latin typeface="楷体_GB2312" pitchFamily="1" charset="-122"/>
                <a:ea typeface="楷体_GB2312" pitchFamily="1" charset="-122"/>
              </a:rPr>
              <a:t>j</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j</a:t>
            </a:r>
            <a:r>
              <a:rPr lang="zh-CN" b="1" dirty="0">
                <a:solidFill>
                  <a:srgbClr val="0000FF"/>
                </a:solidFill>
                <a:latin typeface="楷体_GB2312" pitchFamily="1" charset="-122"/>
                <a:ea typeface="楷体_GB2312" pitchFamily="1" charset="-122"/>
              </a:rPr>
              <a:t>变成</a:t>
            </a:r>
            <a:r>
              <a:rPr lang="zh-CN" altLang="zh-CN" b="1" dirty="0">
                <a:solidFill>
                  <a:srgbClr val="0000FF"/>
                </a:solidFill>
                <a:latin typeface="楷体_GB2312" pitchFamily="1" charset="-122"/>
                <a:ea typeface="楷体_GB2312" pitchFamily="1" charset="-122"/>
              </a:rPr>
              <a:t>k</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p</a:t>
            </a:r>
            <a:r>
              <a:rPr lang="zh-CN" b="1" dirty="0">
                <a:solidFill>
                  <a:srgbClr val="0000FF"/>
                </a:solidFill>
                <a:latin typeface="楷体_GB2312" pitchFamily="1" charset="-122"/>
                <a:ea typeface="楷体_GB2312" pitchFamily="1" charset="-122"/>
              </a:rPr>
              <a:t>变成</a:t>
            </a:r>
            <a:r>
              <a:rPr lang="zh-CN" altLang="zh-CN" b="1" dirty="0">
                <a:solidFill>
                  <a:srgbClr val="0000FF"/>
                </a:solidFill>
                <a:latin typeface="楷体_GB2312" pitchFamily="1" charset="-122"/>
                <a:ea typeface="楷体_GB2312" pitchFamily="1" charset="-122"/>
              </a:rPr>
              <a:t>q</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q</a:t>
            </a:r>
            <a:r>
              <a:rPr lang="zh-CN" b="1" dirty="0">
                <a:solidFill>
                  <a:srgbClr val="0000FF"/>
                </a:solidFill>
                <a:latin typeface="楷体_GB2312" pitchFamily="1" charset="-122"/>
                <a:ea typeface="楷体_GB2312" pitchFamily="1" charset="-122"/>
              </a:rPr>
              <a:t>变成</a:t>
            </a:r>
            <a:r>
              <a:rPr lang="zh-CN" altLang="zh-CN" b="1" dirty="0">
                <a:solidFill>
                  <a:srgbClr val="0000FF"/>
                </a:solidFill>
                <a:latin typeface="楷体_GB2312" pitchFamily="1" charset="-122"/>
                <a:ea typeface="楷体_GB2312" pitchFamily="1" charset="-122"/>
              </a:rPr>
              <a:t>i</a:t>
            </a:r>
            <a:r>
              <a:rPr lang="zh-CN" b="1" dirty="0">
                <a:solidFill>
                  <a:srgbClr val="0000FF"/>
                </a:solidFill>
                <a:latin typeface="楷体_GB2312" pitchFamily="1" charset="-122"/>
                <a:ea typeface="楷体_GB2312" pitchFamily="1" charset="-122"/>
              </a:rPr>
              <a:t>时，把这组变化表示成（</a:t>
            </a:r>
            <a:r>
              <a:rPr lang="zh-CN" altLang="zh-CN" b="1" dirty="0">
                <a:solidFill>
                  <a:srgbClr val="0000FF"/>
                </a:solidFill>
                <a:latin typeface="楷体_GB2312" pitchFamily="1" charset="-122"/>
                <a:ea typeface="楷体_GB2312" pitchFamily="1" charset="-122"/>
              </a:rPr>
              <a:t>ijk</a:t>
            </a:r>
            <a:r>
              <a:rPr lang="zh-CN" altLang="zh-CN" b="1" dirty="0">
                <a:solidFill>
                  <a:srgbClr val="0000FF"/>
                </a:solidFill>
                <a:latin typeface="Times New Roman"/>
                <a:ea typeface="楷体_GB2312" pitchFamily="1" charset="-122"/>
              </a:rPr>
              <a:t>…</a:t>
            </a:r>
            <a:r>
              <a:rPr lang="zh-CN" altLang="zh-CN" b="1" dirty="0">
                <a:solidFill>
                  <a:srgbClr val="0000FF"/>
                </a:solidFill>
                <a:latin typeface="楷体_GB2312" pitchFamily="1" charset="-122"/>
                <a:ea typeface="楷体_GB2312" pitchFamily="1" charset="-122"/>
              </a:rPr>
              <a:t>pq</a:t>
            </a:r>
            <a:r>
              <a:rPr lang="zh-CN" b="1" dirty="0">
                <a:solidFill>
                  <a:srgbClr val="0000FF"/>
                </a:solidFill>
                <a:latin typeface="楷体_GB2312" pitchFamily="1" charset="-122"/>
                <a:ea typeface="楷体_GB2312" pitchFamily="1" charset="-122"/>
              </a:rPr>
              <a:t>）的循环形式，</a:t>
            </a:r>
            <a:r>
              <a:rPr lang="zh-CN" altLang="zh-CN" b="1" dirty="0">
                <a:solidFill>
                  <a:srgbClr val="0000FF"/>
                </a:solidFill>
                <a:latin typeface="楷体_GB2312" pitchFamily="1" charset="-122"/>
                <a:ea typeface="楷体_GB2312" pitchFamily="1" charset="-122"/>
              </a:rPr>
              <a:t>i</a:t>
            </a:r>
            <a:r>
              <a:rPr lang="zh-CN" b="1" dirty="0">
                <a:solidFill>
                  <a:srgbClr val="0000FF"/>
                </a:solidFill>
                <a:latin typeface="楷体_GB2312" pitchFamily="1" charset="-122"/>
                <a:ea typeface="楷体_GB2312" pitchFamily="1" charset="-122"/>
              </a:rPr>
              <a:t>变成</a:t>
            </a:r>
            <a:r>
              <a:rPr lang="zh-CN" altLang="zh-CN" b="1" dirty="0">
                <a:solidFill>
                  <a:srgbClr val="0000FF"/>
                </a:solidFill>
                <a:latin typeface="楷体_GB2312" pitchFamily="1" charset="-122"/>
                <a:ea typeface="楷体_GB2312" pitchFamily="1" charset="-122"/>
              </a:rPr>
              <a:t>i</a:t>
            </a:r>
            <a:r>
              <a:rPr lang="zh-CN" b="1" dirty="0">
                <a:solidFill>
                  <a:srgbClr val="0000FF"/>
                </a:solidFill>
                <a:latin typeface="楷体_GB2312" pitchFamily="1" charset="-122"/>
                <a:ea typeface="楷体_GB2312" pitchFamily="1" charset="-122"/>
              </a:rPr>
              <a:t>的情况则略而不写。这样即可把置换中所有的循环变化链都转换成循环形式，置换就表示成了</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循环的积</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a:t>
            </a:r>
          </a:p>
          <a:p>
            <a:pPr marL="342900" indent="-342900" algn="just">
              <a:lnSpc>
                <a:spcPct val="110000"/>
              </a:lnSpc>
              <a:buClr>
                <a:srgbClr val="FF0000"/>
              </a:buClr>
              <a:buFont typeface="Wingdings" pitchFamily="2" charset="2"/>
              <a:buChar char="n"/>
            </a:pPr>
            <a:endParaRPr lang="zh-CN" b="1" dirty="0">
              <a:solidFill>
                <a:srgbClr val="0000FF"/>
              </a:solidFill>
              <a:latin typeface="楷体_GB2312" pitchFamily="1" charset="-122"/>
              <a:ea typeface="楷体_GB2312" pitchFamily="1" charset="-122"/>
            </a:endParaRPr>
          </a:p>
          <a:p>
            <a:pPr marL="342900" indent="-342900" algn="just">
              <a:lnSpc>
                <a:spcPct val="110000"/>
              </a:lnSpc>
              <a:buClr>
                <a:srgbClr val="FF0000"/>
              </a:buClr>
              <a:buFont typeface="Wingdings" pitchFamily="2" charset="2"/>
              <a:buChar char="n"/>
            </a:pPr>
            <a:r>
              <a:rPr lang="zh-CN" b="1" dirty="0">
                <a:solidFill>
                  <a:srgbClr val="FF0000"/>
                </a:solidFill>
                <a:latin typeface="楷体_GB2312" pitchFamily="1" charset="-122"/>
                <a:ea typeface="楷体_GB2312" pitchFamily="1" charset="-122"/>
              </a:rPr>
              <a:t>注意：</a:t>
            </a:r>
            <a:r>
              <a:rPr lang="zh-CN" b="1" dirty="0">
                <a:solidFill>
                  <a:srgbClr val="0000FF"/>
                </a:solidFill>
                <a:latin typeface="楷体_GB2312" pitchFamily="1" charset="-122"/>
                <a:ea typeface="楷体_GB2312" pitchFamily="1" charset="-122"/>
              </a:rPr>
              <a:t>单位置换只需要表示成由一个元素</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构成的循环：（</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a:t>
            </a:r>
            <a:r>
              <a:rPr lang="zh-CN" b="1" dirty="0">
                <a:solidFill>
                  <a:srgbClr val="CC0099"/>
                </a:solidFill>
                <a:latin typeface="楷体_GB2312" pitchFamily="1" charset="-122"/>
                <a:ea typeface="楷体_GB2312" pitchFamily="1" charset="-122"/>
              </a:rPr>
              <a:t>见下页示例。</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4"/>
          <p:cNvSpPr>
            <a:spLocks noGrp="1"/>
          </p:cNvSpPr>
          <p:nvPr>
            <p:ph type="dt" sz="half" idx="10"/>
          </p:nvPr>
        </p:nvSpPr>
        <p:spPr/>
        <p:txBody>
          <a:bodyPr/>
          <a:lstStyle/>
          <a:p>
            <a:fld id="{FB95FF9D-37EA-40BE-8486-5311A764BD1F}" type="datetime1">
              <a:rPr lang="zh-CN" altLang="en-US"/>
              <a:pPr/>
              <a:t>2018/12/10</a:t>
            </a:fld>
            <a:endParaRPr lang="zh-CN" altLang="zh-CN"/>
          </a:p>
        </p:txBody>
      </p:sp>
      <p:sp>
        <p:nvSpPr>
          <p:cNvPr id="11" name="页脚占位符 5"/>
          <p:cNvSpPr>
            <a:spLocks noGrp="1"/>
          </p:cNvSpPr>
          <p:nvPr>
            <p:ph type="ftr" sz="quarter" idx="11"/>
          </p:nvPr>
        </p:nvSpPr>
        <p:spPr/>
        <p:txBody>
          <a:bodyPr/>
          <a:lstStyle/>
          <a:p>
            <a:r>
              <a:rPr lang="zh-CN"/>
              <a:t>计算机学院</a:t>
            </a:r>
          </a:p>
        </p:txBody>
      </p:sp>
      <p:sp>
        <p:nvSpPr>
          <p:cNvPr id="12" name="灯片编号占位符 6"/>
          <p:cNvSpPr>
            <a:spLocks noGrp="1"/>
          </p:cNvSpPr>
          <p:nvPr>
            <p:ph type="sldNum" sz="quarter" idx="12"/>
          </p:nvPr>
        </p:nvSpPr>
        <p:spPr/>
        <p:txBody>
          <a:bodyPr/>
          <a:lstStyle/>
          <a:p>
            <a:fld id="{1D8AEF1F-5E1C-421B-9468-3D95F5D3E225}" type="slidenum">
              <a:rPr lang="zh-CN" altLang="zh-CN"/>
              <a:pPr/>
              <a:t>146</a:t>
            </a:fld>
            <a:r>
              <a:rPr lang="zh-CN" altLang="zh-CN"/>
              <a:t>/226</a:t>
            </a:r>
          </a:p>
        </p:txBody>
      </p:sp>
      <p:sp>
        <p:nvSpPr>
          <p:cNvPr id="151554" name="Rectangle 2"/>
          <p:cNvSpPr>
            <a:spLocks noGrp="1" noChangeArrowheads="1"/>
          </p:cNvSpPr>
          <p:nvPr>
            <p:ph type="title"/>
          </p:nvPr>
        </p:nvSpPr>
        <p:spPr/>
        <p:txBody>
          <a:bodyPr/>
          <a:lstStyle/>
          <a:p>
            <a:r>
              <a:rPr lang="zh-CN" sz="3600">
                <a:solidFill>
                  <a:srgbClr val="FF0000"/>
                </a:solidFill>
                <a:latin typeface="楷体_GB2312" pitchFamily="1" charset="-122"/>
                <a:ea typeface="楷体_GB2312" pitchFamily="1" charset="-122"/>
              </a:rPr>
              <a:t>例</a:t>
            </a:r>
            <a:r>
              <a:rPr lang="zh-CN" altLang="zh-CN" sz="3600">
                <a:solidFill>
                  <a:srgbClr val="FF0000"/>
                </a:solidFill>
                <a:latin typeface="楷体_GB2312" pitchFamily="1" charset="-122"/>
                <a:ea typeface="楷体_GB2312" pitchFamily="1" charset="-122"/>
              </a:rPr>
              <a:t>6.6</a:t>
            </a:r>
            <a:r>
              <a:rPr lang="zh-CN" sz="3600">
                <a:solidFill>
                  <a:srgbClr val="FF0000"/>
                </a:solidFill>
                <a:latin typeface="楷体_GB2312" pitchFamily="1" charset="-122"/>
                <a:ea typeface="楷体_GB2312" pitchFamily="1" charset="-122"/>
              </a:rPr>
              <a:t>： </a:t>
            </a:r>
            <a:r>
              <a:rPr lang="zh-CN" altLang="zh-CN" sz="3600">
                <a:solidFill>
                  <a:schemeClr val="tx1"/>
                </a:solidFill>
                <a:latin typeface="楷体_GB2312" pitchFamily="1" charset="-122"/>
                <a:ea typeface="楷体_GB2312" pitchFamily="1" charset="-122"/>
              </a:rPr>
              <a:t>(</a:t>
            </a:r>
            <a:r>
              <a:rPr lang="zh-CN" sz="3600">
                <a:solidFill>
                  <a:schemeClr val="tx1"/>
                </a:solidFill>
                <a:latin typeface="楷体_GB2312" pitchFamily="1" charset="-122"/>
                <a:ea typeface="楷体_GB2312" pitchFamily="1" charset="-122"/>
              </a:rPr>
              <a:t>复习</a:t>
            </a:r>
            <a:r>
              <a:rPr lang="zh-CN" altLang="zh-CN" sz="3600">
                <a:solidFill>
                  <a:schemeClr val="tx1"/>
                </a:solidFill>
                <a:latin typeface="楷体_GB2312" pitchFamily="1" charset="-122"/>
                <a:ea typeface="楷体_GB2312" pitchFamily="1" charset="-122"/>
              </a:rPr>
              <a:t>)</a:t>
            </a:r>
          </a:p>
        </p:txBody>
      </p:sp>
      <p:sp>
        <p:nvSpPr>
          <p:cNvPr id="151555" name="Rectangle 3"/>
          <p:cNvSpPr>
            <a:spLocks noGrp="1" noChangeArrowheads="1"/>
          </p:cNvSpPr>
          <p:nvPr>
            <p:ph type="body" sz="half" idx="1"/>
          </p:nvPr>
        </p:nvSpPr>
        <p:spPr>
          <a:xfrm>
            <a:off x="1066800" y="1166813"/>
            <a:ext cx="3733800" cy="511175"/>
          </a:xfrm>
        </p:spPr>
        <p:txBody>
          <a:bodyPr/>
          <a:lstStyle/>
          <a:p>
            <a:pPr>
              <a:buClr>
                <a:srgbClr val="CC0099"/>
              </a:buClr>
              <a:buFont typeface="Wingdings" pitchFamily="2" charset="2"/>
              <a:buChar char="n"/>
            </a:pPr>
            <a:r>
              <a:rPr lang="zh-CN" sz="2400">
                <a:solidFill>
                  <a:srgbClr val="0000FF"/>
                </a:solidFill>
              </a:rPr>
              <a:t>设</a:t>
            </a:r>
          </a:p>
        </p:txBody>
      </p:sp>
      <p:graphicFrame>
        <p:nvGraphicFramePr>
          <p:cNvPr id="151556" name="Object 4"/>
          <p:cNvGraphicFramePr>
            <a:graphicFrameLocks noGrp="1" noChangeAspect="1"/>
          </p:cNvGraphicFramePr>
          <p:nvPr>
            <p:ph sz="half" idx="2"/>
          </p:nvPr>
        </p:nvGraphicFramePr>
        <p:xfrm>
          <a:off x="1979613" y="1200150"/>
          <a:ext cx="6072187" cy="769938"/>
        </p:xfrm>
        <a:graphic>
          <a:graphicData uri="http://schemas.openxmlformats.org/presentationml/2006/ole">
            <mc:AlternateContent xmlns:mc="http://schemas.openxmlformats.org/markup-compatibility/2006">
              <mc:Choice xmlns:v="urn:schemas-microsoft-com:vml" Requires="v">
                <p:oleObj spid="_x0000_s151638" r:id="rId3" imgW="3607117" imgH="457517" progId="Equation.DSMT4">
                  <p:embed/>
                </p:oleObj>
              </mc:Choice>
              <mc:Fallback>
                <p:oleObj r:id="rId3" imgW="3607117" imgH="4575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200150"/>
                        <a:ext cx="6072187"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7" name="Object 5"/>
          <p:cNvGraphicFramePr>
            <a:graphicFrameLocks noChangeAspect="1"/>
          </p:cNvGraphicFramePr>
          <p:nvPr/>
        </p:nvGraphicFramePr>
        <p:xfrm>
          <a:off x="1908175" y="2060575"/>
          <a:ext cx="6335713" cy="747713"/>
        </p:xfrm>
        <a:graphic>
          <a:graphicData uri="http://schemas.openxmlformats.org/presentationml/2006/ole">
            <mc:AlternateContent xmlns:mc="http://schemas.openxmlformats.org/markup-compatibility/2006">
              <mc:Choice xmlns:v="urn:schemas-microsoft-com:vml" Requires="v">
                <p:oleObj spid="_x0000_s151639" r:id="rId5" imgW="3607117" imgH="457517" progId="Equation.DSMT4">
                  <p:embed/>
                </p:oleObj>
              </mc:Choice>
              <mc:Fallback>
                <p:oleObj r:id="rId5" imgW="3607117" imgH="45751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060575"/>
                        <a:ext cx="6335713"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8" name="Text Box 6"/>
          <p:cNvSpPr txBox="1">
            <a:spLocks noChangeArrowheads="1"/>
          </p:cNvSpPr>
          <p:nvPr/>
        </p:nvSpPr>
        <p:spPr bwMode="auto">
          <a:xfrm>
            <a:off x="1187450" y="2852738"/>
            <a:ext cx="758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solidFill>
                  <a:srgbClr val="0000FF"/>
                </a:solidFill>
              </a:rPr>
              <a:t>则：</a:t>
            </a:r>
          </a:p>
        </p:txBody>
      </p:sp>
      <p:graphicFrame>
        <p:nvGraphicFramePr>
          <p:cNvPr id="151559" name="Object 7"/>
          <p:cNvGraphicFramePr>
            <a:graphicFrameLocks noChangeAspect="1"/>
          </p:cNvGraphicFramePr>
          <p:nvPr/>
        </p:nvGraphicFramePr>
        <p:xfrm>
          <a:off x="1619250" y="3357563"/>
          <a:ext cx="6481763" cy="731837"/>
        </p:xfrm>
        <a:graphic>
          <a:graphicData uri="http://schemas.openxmlformats.org/presentationml/2006/ole">
            <mc:AlternateContent xmlns:mc="http://schemas.openxmlformats.org/markup-compatibility/2006">
              <mc:Choice xmlns:v="urn:schemas-microsoft-com:vml" Requires="v">
                <p:oleObj spid="_x0000_s151640" r:id="rId7" imgW="4064317" imgH="457517" progId="Equation.DSMT4">
                  <p:embed/>
                </p:oleObj>
              </mc:Choice>
              <mc:Fallback>
                <p:oleObj r:id="rId7" imgW="4064317" imgH="45751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357563"/>
                        <a:ext cx="6481763" cy="731837"/>
                      </a:xfrm>
                      <a:prstGeom prst="rect">
                        <a:avLst/>
                      </a:prstGeom>
                      <a:noFill/>
                      <a:ln>
                        <a:noFill/>
                      </a:ln>
                      <a:effectLst/>
                      <a:extLst>
                        <a:ext uri="{909E8E84-426E-40DD-AFC4-6F175D3DCCD1}">
                          <a14:hiddenFill xmlns:a14="http://schemas.microsoft.com/office/drawing/2010/main">
                            <a:solidFill>
                              <a:srgbClr val="78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0" name="Object 8"/>
          <p:cNvGraphicFramePr>
            <a:graphicFrameLocks noChangeAspect="1"/>
          </p:cNvGraphicFramePr>
          <p:nvPr/>
        </p:nvGraphicFramePr>
        <p:xfrm>
          <a:off x="1692275" y="4292600"/>
          <a:ext cx="6480175" cy="1911350"/>
        </p:xfrm>
        <a:graphic>
          <a:graphicData uri="http://schemas.openxmlformats.org/presentationml/2006/ole">
            <mc:AlternateContent xmlns:mc="http://schemas.openxmlformats.org/markup-compatibility/2006">
              <mc:Choice xmlns:v="urn:schemas-microsoft-com:vml" Requires="v">
                <p:oleObj spid="_x0000_s151641" r:id="rId9" imgW="2222817" imgH="965517" progId="Equation.DSMT4">
                  <p:embed/>
                </p:oleObj>
              </mc:Choice>
              <mc:Fallback>
                <p:oleObj r:id="rId9" imgW="2222817" imgH="965517"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4292600"/>
                        <a:ext cx="6480175"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1" name="AutoShape 9"/>
          <p:cNvSpPr>
            <a:spLocks noChangeArrowheads="1"/>
          </p:cNvSpPr>
          <p:nvPr/>
        </p:nvSpPr>
        <p:spPr bwMode="auto">
          <a:xfrm>
            <a:off x="6732588" y="4868863"/>
            <a:ext cx="1657350" cy="576262"/>
          </a:xfrm>
          <a:prstGeom prst="wedgeRoundRectCallout">
            <a:avLst>
              <a:gd name="adj1" fmla="val -178162"/>
              <a:gd name="adj2" fmla="val -72588"/>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b="1" dirty="0">
                <a:solidFill>
                  <a:srgbClr val="B2B2B2"/>
                </a:solidFill>
                <a:ea typeface="楷体_GB2312" pitchFamily="1" charset="-122"/>
              </a:rPr>
              <a:t>循环的积</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4"/>
          <p:cNvSpPr>
            <a:spLocks noGrp="1"/>
          </p:cNvSpPr>
          <p:nvPr>
            <p:ph type="dt" sz="half" idx="10"/>
          </p:nvPr>
        </p:nvSpPr>
        <p:spPr/>
        <p:txBody>
          <a:bodyPr/>
          <a:lstStyle/>
          <a:p>
            <a:fld id="{45B39A5E-9D3B-4792-A501-7FAC266D310F}" type="datetime1">
              <a:rPr lang="zh-CN" altLang="en-US"/>
              <a:pPr/>
              <a:t>2018/12/10</a:t>
            </a:fld>
            <a:endParaRPr lang="zh-CN" altLang="zh-CN"/>
          </a:p>
        </p:txBody>
      </p:sp>
      <p:sp>
        <p:nvSpPr>
          <p:cNvPr id="11" name="页脚占位符 5"/>
          <p:cNvSpPr>
            <a:spLocks noGrp="1"/>
          </p:cNvSpPr>
          <p:nvPr>
            <p:ph type="ftr" sz="quarter" idx="11"/>
          </p:nvPr>
        </p:nvSpPr>
        <p:spPr/>
        <p:txBody>
          <a:bodyPr/>
          <a:lstStyle/>
          <a:p>
            <a:r>
              <a:rPr lang="zh-CN"/>
              <a:t>计算机学院</a:t>
            </a:r>
          </a:p>
        </p:txBody>
      </p:sp>
      <p:sp>
        <p:nvSpPr>
          <p:cNvPr id="12" name="灯片编号占位符 6"/>
          <p:cNvSpPr>
            <a:spLocks noGrp="1"/>
          </p:cNvSpPr>
          <p:nvPr>
            <p:ph type="sldNum" sz="quarter" idx="12"/>
          </p:nvPr>
        </p:nvSpPr>
        <p:spPr/>
        <p:txBody>
          <a:bodyPr/>
          <a:lstStyle/>
          <a:p>
            <a:fld id="{319D0789-2D30-4D73-882A-52D2ADDBC88B}" type="slidenum">
              <a:rPr lang="zh-CN" altLang="zh-CN"/>
              <a:pPr/>
              <a:t>147</a:t>
            </a:fld>
            <a:r>
              <a:rPr lang="zh-CN" altLang="zh-CN"/>
              <a:t>/226</a:t>
            </a:r>
          </a:p>
        </p:txBody>
      </p:sp>
      <p:sp>
        <p:nvSpPr>
          <p:cNvPr id="152578" name="Rectangle 2"/>
          <p:cNvSpPr>
            <a:spLocks noGrp="1" noChangeArrowheads="1"/>
          </p:cNvSpPr>
          <p:nvPr>
            <p:ph type="title"/>
          </p:nvPr>
        </p:nvSpPr>
        <p:spPr/>
        <p:txBody>
          <a:bodyPr/>
          <a:lstStyle/>
          <a:p>
            <a:r>
              <a:rPr lang="zh-CN" sz="3600">
                <a:solidFill>
                  <a:srgbClr val="FF0000"/>
                </a:solidFill>
                <a:latin typeface="楷体_GB2312" pitchFamily="1" charset="-122"/>
                <a:ea typeface="楷体_GB2312" pitchFamily="1" charset="-122"/>
              </a:rPr>
              <a:t>例</a:t>
            </a:r>
            <a:r>
              <a:rPr lang="zh-CN" altLang="zh-CN" sz="3600">
                <a:solidFill>
                  <a:srgbClr val="FF0000"/>
                </a:solidFill>
                <a:latin typeface="楷体_GB2312" pitchFamily="1" charset="-122"/>
                <a:ea typeface="楷体_GB2312" pitchFamily="1" charset="-122"/>
              </a:rPr>
              <a:t>6.6</a:t>
            </a:r>
            <a:r>
              <a:rPr lang="zh-CN" sz="3600">
                <a:solidFill>
                  <a:srgbClr val="FF0000"/>
                </a:solidFill>
                <a:latin typeface="楷体_GB2312" pitchFamily="1" charset="-122"/>
                <a:ea typeface="楷体_GB2312" pitchFamily="1" charset="-122"/>
              </a:rPr>
              <a:t>： </a:t>
            </a:r>
            <a:r>
              <a:rPr lang="zh-CN" altLang="zh-CN" sz="3600">
                <a:solidFill>
                  <a:schemeClr val="tx1"/>
                </a:solidFill>
                <a:latin typeface="楷体_GB2312" pitchFamily="1" charset="-122"/>
                <a:ea typeface="楷体_GB2312" pitchFamily="1" charset="-122"/>
              </a:rPr>
              <a:t>(</a:t>
            </a:r>
            <a:r>
              <a:rPr lang="zh-CN" sz="3600">
                <a:solidFill>
                  <a:schemeClr val="tx1"/>
                </a:solidFill>
                <a:latin typeface="楷体_GB2312" pitchFamily="1" charset="-122"/>
                <a:ea typeface="楷体_GB2312" pitchFamily="1" charset="-122"/>
              </a:rPr>
              <a:t>复习</a:t>
            </a:r>
            <a:r>
              <a:rPr lang="zh-CN" altLang="zh-CN" sz="3600">
                <a:solidFill>
                  <a:schemeClr val="tx1"/>
                </a:solidFill>
                <a:latin typeface="楷体_GB2312" pitchFamily="1" charset="-122"/>
                <a:ea typeface="楷体_GB2312" pitchFamily="1" charset="-122"/>
              </a:rPr>
              <a:t>)</a:t>
            </a:r>
          </a:p>
        </p:txBody>
      </p:sp>
      <p:sp>
        <p:nvSpPr>
          <p:cNvPr id="152579" name="Rectangle 3"/>
          <p:cNvSpPr>
            <a:spLocks noGrp="1" noChangeArrowheads="1"/>
          </p:cNvSpPr>
          <p:nvPr>
            <p:ph type="body" sz="half" idx="1"/>
          </p:nvPr>
        </p:nvSpPr>
        <p:spPr>
          <a:xfrm>
            <a:off x="1066800" y="1166813"/>
            <a:ext cx="3733800" cy="511175"/>
          </a:xfrm>
        </p:spPr>
        <p:txBody>
          <a:bodyPr/>
          <a:lstStyle/>
          <a:p>
            <a:pPr>
              <a:buClr>
                <a:srgbClr val="CC0099"/>
              </a:buClr>
              <a:buFont typeface="Wingdings" pitchFamily="2" charset="2"/>
              <a:buChar char="n"/>
            </a:pPr>
            <a:r>
              <a:rPr lang="zh-CN" sz="2400">
                <a:solidFill>
                  <a:srgbClr val="0000FF"/>
                </a:solidFill>
              </a:rPr>
              <a:t>设</a:t>
            </a:r>
          </a:p>
        </p:txBody>
      </p:sp>
      <p:graphicFrame>
        <p:nvGraphicFramePr>
          <p:cNvPr id="152580" name="Object 4"/>
          <p:cNvGraphicFramePr>
            <a:graphicFrameLocks noGrp="1" noChangeAspect="1"/>
          </p:cNvGraphicFramePr>
          <p:nvPr>
            <p:ph sz="half" idx="2"/>
          </p:nvPr>
        </p:nvGraphicFramePr>
        <p:xfrm>
          <a:off x="1979613" y="1200150"/>
          <a:ext cx="6072187" cy="769938"/>
        </p:xfrm>
        <a:graphic>
          <a:graphicData uri="http://schemas.openxmlformats.org/presentationml/2006/ole">
            <mc:AlternateContent xmlns:mc="http://schemas.openxmlformats.org/markup-compatibility/2006">
              <mc:Choice xmlns:v="urn:schemas-microsoft-com:vml" Requires="v">
                <p:oleObj spid="_x0000_s152662" r:id="rId3" imgW="3607117" imgH="457517" progId="Equation.DSMT4">
                  <p:embed/>
                </p:oleObj>
              </mc:Choice>
              <mc:Fallback>
                <p:oleObj r:id="rId3" imgW="3607117" imgH="4575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200150"/>
                        <a:ext cx="6072187"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1" name="Object 5"/>
          <p:cNvGraphicFramePr>
            <a:graphicFrameLocks noChangeAspect="1"/>
          </p:cNvGraphicFramePr>
          <p:nvPr/>
        </p:nvGraphicFramePr>
        <p:xfrm>
          <a:off x="1908175" y="2060575"/>
          <a:ext cx="6335713" cy="747713"/>
        </p:xfrm>
        <a:graphic>
          <a:graphicData uri="http://schemas.openxmlformats.org/presentationml/2006/ole">
            <mc:AlternateContent xmlns:mc="http://schemas.openxmlformats.org/markup-compatibility/2006">
              <mc:Choice xmlns:v="urn:schemas-microsoft-com:vml" Requires="v">
                <p:oleObj spid="_x0000_s152663" r:id="rId5" imgW="3607117" imgH="457517" progId="Equation.DSMT4">
                  <p:embed/>
                </p:oleObj>
              </mc:Choice>
              <mc:Fallback>
                <p:oleObj r:id="rId5" imgW="3607117" imgH="45751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060575"/>
                        <a:ext cx="6335713"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82" name="Text Box 6"/>
          <p:cNvSpPr txBox="1">
            <a:spLocks noChangeArrowheads="1"/>
          </p:cNvSpPr>
          <p:nvPr/>
        </p:nvSpPr>
        <p:spPr bwMode="auto">
          <a:xfrm>
            <a:off x="1187450" y="2852738"/>
            <a:ext cx="758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solidFill>
                  <a:srgbClr val="0000FF"/>
                </a:solidFill>
              </a:rPr>
              <a:t>则：</a:t>
            </a:r>
          </a:p>
        </p:txBody>
      </p:sp>
      <p:graphicFrame>
        <p:nvGraphicFramePr>
          <p:cNvPr id="152583" name="Object 7"/>
          <p:cNvGraphicFramePr>
            <a:graphicFrameLocks noChangeAspect="1"/>
          </p:cNvGraphicFramePr>
          <p:nvPr/>
        </p:nvGraphicFramePr>
        <p:xfrm>
          <a:off x="1619250" y="3357563"/>
          <a:ext cx="6481763" cy="731837"/>
        </p:xfrm>
        <a:graphic>
          <a:graphicData uri="http://schemas.openxmlformats.org/presentationml/2006/ole">
            <mc:AlternateContent xmlns:mc="http://schemas.openxmlformats.org/markup-compatibility/2006">
              <mc:Choice xmlns:v="urn:schemas-microsoft-com:vml" Requires="v">
                <p:oleObj spid="_x0000_s152664" r:id="rId7" imgW="4064317" imgH="457517" progId="Equation.DSMT4">
                  <p:embed/>
                </p:oleObj>
              </mc:Choice>
              <mc:Fallback>
                <p:oleObj r:id="rId7" imgW="4064317" imgH="45751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357563"/>
                        <a:ext cx="6481763" cy="731837"/>
                      </a:xfrm>
                      <a:prstGeom prst="rect">
                        <a:avLst/>
                      </a:prstGeom>
                      <a:noFill/>
                      <a:ln>
                        <a:noFill/>
                      </a:ln>
                      <a:effectLst/>
                      <a:extLst>
                        <a:ext uri="{909E8E84-426E-40DD-AFC4-6F175D3DCCD1}">
                          <a14:hiddenFill xmlns:a14="http://schemas.microsoft.com/office/drawing/2010/main">
                            <a:solidFill>
                              <a:srgbClr val="78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4" name="Object 8"/>
          <p:cNvGraphicFramePr>
            <a:graphicFrameLocks noChangeAspect="1"/>
          </p:cNvGraphicFramePr>
          <p:nvPr/>
        </p:nvGraphicFramePr>
        <p:xfrm>
          <a:off x="1692275" y="4292600"/>
          <a:ext cx="6480175" cy="1911350"/>
        </p:xfrm>
        <a:graphic>
          <a:graphicData uri="http://schemas.openxmlformats.org/presentationml/2006/ole">
            <mc:AlternateContent xmlns:mc="http://schemas.openxmlformats.org/markup-compatibility/2006">
              <mc:Choice xmlns:v="urn:schemas-microsoft-com:vml" Requires="v">
                <p:oleObj spid="_x0000_s152665" r:id="rId9" imgW="2222817" imgH="965517" progId="Equation.DSMT4">
                  <p:embed/>
                </p:oleObj>
              </mc:Choice>
              <mc:Fallback>
                <p:oleObj r:id="rId9" imgW="2222817" imgH="965517"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4292600"/>
                        <a:ext cx="6480175"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5" name="AutoShape 9"/>
          <p:cNvSpPr>
            <a:spLocks noChangeArrowheads="1"/>
          </p:cNvSpPr>
          <p:nvPr/>
        </p:nvSpPr>
        <p:spPr bwMode="auto">
          <a:xfrm>
            <a:off x="6732588" y="4868863"/>
            <a:ext cx="1657350" cy="576262"/>
          </a:xfrm>
          <a:prstGeom prst="wedgeRoundRectCallout">
            <a:avLst>
              <a:gd name="adj1" fmla="val -178162"/>
              <a:gd name="adj2" fmla="val -72588"/>
              <a:gd name="adj3" fmla="val 16667"/>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b="1">
                <a:solidFill>
                  <a:srgbClr val="FF0000"/>
                </a:solidFill>
                <a:ea typeface="楷体_GB2312" pitchFamily="1" charset="-122"/>
              </a:rPr>
              <a:t>循环的积</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7656F9B-A824-4D5B-BE0A-1B934965CA50}" type="datetime1">
              <a:rPr lang="zh-CN" altLang="en-US"/>
              <a:pPr/>
              <a:t>2018/12/10</a:t>
            </a:fld>
            <a:endParaRPr lang="zh-CN" altLang="zh-CN"/>
          </a:p>
        </p:txBody>
      </p:sp>
      <p:sp>
        <p:nvSpPr>
          <p:cNvPr id="6" name="页脚占位符 5"/>
          <p:cNvSpPr>
            <a:spLocks noGrp="1"/>
          </p:cNvSpPr>
          <p:nvPr>
            <p:ph type="ftr" sz="quarter" idx="11"/>
          </p:nvPr>
        </p:nvSpPr>
        <p:spPr/>
        <p:txBody>
          <a:bodyPr/>
          <a:lstStyle/>
          <a:p>
            <a:r>
              <a:rPr lang="zh-CN"/>
              <a:t>计算机学院</a:t>
            </a:r>
          </a:p>
        </p:txBody>
      </p:sp>
      <p:sp>
        <p:nvSpPr>
          <p:cNvPr id="7" name="灯片编号占位符 6"/>
          <p:cNvSpPr>
            <a:spLocks noGrp="1"/>
          </p:cNvSpPr>
          <p:nvPr>
            <p:ph type="sldNum" sz="quarter" idx="12"/>
          </p:nvPr>
        </p:nvSpPr>
        <p:spPr/>
        <p:txBody>
          <a:bodyPr/>
          <a:lstStyle/>
          <a:p>
            <a:fld id="{CDB94386-B74E-43FE-893F-FDF88B3BD08B}" type="slidenum">
              <a:rPr lang="zh-CN" altLang="zh-CN"/>
              <a:pPr/>
              <a:t>148</a:t>
            </a:fld>
            <a:r>
              <a:rPr lang="zh-CN" altLang="zh-CN"/>
              <a:t>/226</a:t>
            </a:r>
          </a:p>
        </p:txBody>
      </p:sp>
      <p:sp>
        <p:nvSpPr>
          <p:cNvPr id="153602" name="Rectangle 2"/>
          <p:cNvSpPr>
            <a:spLocks noGrp="1" noChangeArrowheads="1"/>
          </p:cNvSpPr>
          <p:nvPr>
            <p:ph type="title"/>
          </p:nvPr>
        </p:nvSpPr>
        <p:spPr/>
        <p:txBody>
          <a:bodyPr/>
          <a:lstStyle/>
          <a:p>
            <a:r>
              <a:rPr lang="zh-CN">
                <a:solidFill>
                  <a:srgbClr val="FF0000"/>
                </a:solidFill>
              </a:rPr>
              <a:t>循环的积</a:t>
            </a:r>
            <a:r>
              <a:rPr lang="zh-CN" altLang="zh-CN">
                <a:solidFill>
                  <a:schemeClr val="tx1"/>
                </a:solidFill>
                <a:latin typeface="楷体_GB2312" pitchFamily="1" charset="-122"/>
                <a:ea typeface="楷体_GB2312" pitchFamily="1" charset="-122"/>
              </a:rPr>
              <a:t>(</a:t>
            </a:r>
            <a:r>
              <a:rPr lang="zh-CN">
                <a:solidFill>
                  <a:schemeClr val="tx1"/>
                </a:solidFill>
                <a:latin typeface="楷体_GB2312" pitchFamily="1" charset="-122"/>
                <a:ea typeface="楷体_GB2312" pitchFamily="1" charset="-122"/>
              </a:rPr>
              <a:t>复习</a:t>
            </a:r>
            <a:r>
              <a:rPr lang="zh-CN" altLang="zh-CN">
                <a:solidFill>
                  <a:schemeClr val="tx1"/>
                </a:solidFill>
                <a:latin typeface="楷体_GB2312" pitchFamily="1" charset="-122"/>
                <a:ea typeface="楷体_GB2312" pitchFamily="1" charset="-122"/>
              </a:rPr>
              <a:t>)</a:t>
            </a:r>
          </a:p>
        </p:txBody>
      </p:sp>
      <p:sp>
        <p:nvSpPr>
          <p:cNvPr id="153603" name="Rectangle 3"/>
          <p:cNvSpPr>
            <a:spLocks noGrp="1" noChangeArrowheads="1"/>
          </p:cNvSpPr>
          <p:nvPr>
            <p:ph type="body" sz="half" idx="1"/>
          </p:nvPr>
        </p:nvSpPr>
        <p:spPr>
          <a:xfrm>
            <a:off x="1066800" y="1166813"/>
            <a:ext cx="7753350" cy="4687887"/>
          </a:xfrm>
        </p:spPr>
        <p:txBody>
          <a:bodyPr/>
          <a:lstStyle/>
          <a:p>
            <a:pPr>
              <a:buClr>
                <a:srgbClr val="FF0000"/>
              </a:buClr>
              <a:buFont typeface="Wingdings" pitchFamily="2" charset="2"/>
              <a:buChar char="n"/>
            </a:pPr>
            <a:r>
              <a:rPr lang="zh-CN" dirty="0">
                <a:solidFill>
                  <a:srgbClr val="0000FF"/>
                </a:solidFill>
                <a:latin typeface="楷体_GB2312" pitchFamily="1" charset="-122"/>
                <a:ea typeface="楷体_GB2312" pitchFamily="1" charset="-122"/>
              </a:rPr>
              <a:t>一个置换可能由一个单一的循环表示出来，也可能由多个循环连接在一起表示，称之为循环的积（置换的复合）。</a:t>
            </a:r>
          </a:p>
          <a:p>
            <a:pPr>
              <a:buClr>
                <a:srgbClr val="FF0000"/>
              </a:buClr>
              <a:buFont typeface="Wingdings" pitchFamily="2" charset="2"/>
              <a:buChar char="n"/>
            </a:pPr>
            <a:endParaRPr lang="zh-CN" dirty="0">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dirty="0">
                <a:solidFill>
                  <a:srgbClr val="0000FF"/>
                </a:solidFill>
                <a:latin typeface="楷体_GB2312" pitchFamily="1" charset="-122"/>
                <a:ea typeface="楷体_GB2312" pitchFamily="1" charset="-122"/>
              </a:rPr>
              <a:t>当两个循环没有公共元素时，它们的积仍是原来的两个循环；当两个循环有公共元素时，它们的积按照复合的意义变成了新的循环的积。</a:t>
            </a:r>
          </a:p>
          <a:p>
            <a:pPr>
              <a:buClr>
                <a:srgbClr val="FF0000"/>
              </a:buClr>
              <a:buFont typeface="Wingdings" pitchFamily="2" charset="2"/>
              <a:buChar char="n"/>
            </a:pPr>
            <a:endParaRPr lang="zh-CN" dirty="0">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dirty="0">
                <a:solidFill>
                  <a:srgbClr val="FF0000"/>
                </a:solidFill>
                <a:latin typeface="楷体_GB2312" pitchFamily="1" charset="-122"/>
                <a:ea typeface="楷体_GB2312" pitchFamily="1" charset="-122"/>
              </a:rPr>
              <a:t>例如：</a:t>
            </a:r>
          </a:p>
        </p:txBody>
      </p:sp>
      <p:graphicFrame>
        <p:nvGraphicFramePr>
          <p:cNvPr id="153604" name="Object 4"/>
          <p:cNvGraphicFramePr>
            <a:graphicFrameLocks noGrp="1" noChangeAspect="1"/>
          </p:cNvGraphicFramePr>
          <p:nvPr>
            <p:ph sz="half" idx="2"/>
          </p:nvPr>
        </p:nvGraphicFramePr>
        <p:xfrm>
          <a:off x="2484438" y="5445125"/>
          <a:ext cx="2644775" cy="465138"/>
        </p:xfrm>
        <a:graphic>
          <a:graphicData uri="http://schemas.openxmlformats.org/presentationml/2006/ole">
            <mc:AlternateContent xmlns:mc="http://schemas.openxmlformats.org/markup-compatibility/2006">
              <mc:Choice xmlns:v="urn:schemas-microsoft-com:vml" Requires="v">
                <p:oleObj spid="_x0000_s153624" r:id="rId3" imgW="1155015" imgH="203341" progId="Equation.DSMT4">
                  <p:embed/>
                </p:oleObj>
              </mc:Choice>
              <mc:Fallback>
                <p:oleObj r:id="rId3" imgW="1155015" imgH="20334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445125"/>
                        <a:ext cx="26447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B0382B1-5CD5-4B93-BC96-7C33EE9FA37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0F4C8C7-8BF4-461E-A91A-C32880CA5055}" type="slidenum">
              <a:rPr lang="zh-CN" altLang="zh-CN"/>
              <a:pPr/>
              <a:t>149</a:t>
            </a:fld>
            <a:r>
              <a:rPr lang="zh-CN" altLang="zh-CN"/>
              <a:t>/226</a:t>
            </a:r>
          </a:p>
        </p:txBody>
      </p:sp>
      <p:sp>
        <p:nvSpPr>
          <p:cNvPr id="154626" name="Rectangle 2"/>
          <p:cNvSpPr>
            <a:spLocks noGrp="1" noChangeArrowheads="1"/>
          </p:cNvSpPr>
          <p:nvPr>
            <p:ph type="title"/>
          </p:nvPr>
        </p:nvSpPr>
        <p:spPr/>
        <p:txBody>
          <a:bodyPr/>
          <a:lstStyle/>
          <a:p>
            <a:r>
              <a:rPr lang="zh-CN" sz="3600">
                <a:ea typeface="黑体" pitchFamily="49" charset="-122"/>
              </a:rPr>
              <a:t>陪集</a:t>
            </a:r>
          </a:p>
        </p:txBody>
      </p:sp>
      <p:sp>
        <p:nvSpPr>
          <p:cNvPr id="154627" name="Rectangle 3"/>
          <p:cNvSpPr>
            <a:spLocks noChangeArrowheads="1"/>
          </p:cNvSpPr>
          <p:nvPr/>
        </p:nvSpPr>
        <p:spPr bwMode="auto">
          <a:xfrm>
            <a:off x="971550" y="981075"/>
            <a:ext cx="7777163"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50000"/>
              </a:lnSpc>
              <a:buClr>
                <a:srgbClr val="FF0000"/>
              </a:buClr>
              <a:buFont typeface="Wingdings" pitchFamily="2" charset="2"/>
              <a:buChar char="n"/>
            </a:pPr>
            <a:r>
              <a:rPr lang="zh-CN" b="1">
                <a:solidFill>
                  <a:srgbClr val="0000FF"/>
                </a:solidFill>
                <a:latin typeface="楷体_GB2312" pitchFamily="1" charset="-122"/>
                <a:ea typeface="楷体_GB2312" pitchFamily="1" charset="-122"/>
              </a:rPr>
              <a:t>群的子群反映了</a:t>
            </a:r>
            <a:r>
              <a:rPr lang="zh-CN" b="1">
                <a:solidFill>
                  <a:srgbClr val="FF00FF"/>
                </a:solidFill>
                <a:latin typeface="楷体_GB2312" pitchFamily="1" charset="-122"/>
                <a:ea typeface="楷体_GB2312" pitchFamily="1" charset="-122"/>
              </a:rPr>
              <a:t>群的结构和性质</a:t>
            </a:r>
            <a:r>
              <a:rPr lang="zh-CN" b="1">
                <a:solidFill>
                  <a:srgbClr val="0000FF"/>
                </a:solidFill>
                <a:latin typeface="楷体_GB2312" pitchFamily="1" charset="-122"/>
                <a:ea typeface="楷体_GB2312" pitchFamily="1" charset="-122"/>
              </a:rPr>
              <a:t>，因此需要研究群与子群的关系和子群的性质。</a:t>
            </a:r>
          </a:p>
          <a:p>
            <a:pPr marL="342900" indent="-342900" algn="just">
              <a:lnSpc>
                <a:spcPct val="120000"/>
              </a:lnSpc>
              <a:buClr>
                <a:srgbClr val="B2B2B2"/>
              </a:buClr>
              <a:buFont typeface="Wingdings" pitchFamily="2" charset="2"/>
              <a:buChar char="n"/>
            </a:pPr>
            <a:r>
              <a:rPr lang="zh-CN" b="1">
                <a:solidFill>
                  <a:srgbClr val="B2B2B2"/>
                </a:solidFill>
                <a:latin typeface="楷体_GB2312" pitchFamily="1" charset="-122"/>
                <a:ea typeface="楷体_GB2312" pitchFamily="1" charset="-122"/>
              </a:rPr>
              <a:t>定义15-4.1　设&lt;G，*&gt;是一个群，&lt;H，*&gt;是&lt;G，*&gt;的任一个子群，a</a:t>
            </a:r>
            <a:r>
              <a:rPr lang="zh-CN" b="1">
                <a:solidFill>
                  <a:srgbClr val="B2B2B2"/>
                </a:solidFill>
                <a:latin typeface="楷体_GB2312" pitchFamily="1" charset="-122"/>
                <a:ea typeface="楷体_GB2312" pitchFamily="1" charset="-122"/>
                <a:sym typeface="Symbol" pitchFamily="18" charset="2"/>
              </a:rPr>
              <a:t>G。</a:t>
            </a:r>
          </a:p>
          <a:p>
            <a:pPr marL="342900" indent="-342900" algn="just">
              <a:lnSpc>
                <a:spcPct val="120000"/>
              </a:lnSpc>
              <a:buClr>
                <a:srgbClr val="B2B2B2"/>
              </a:buClr>
              <a:buFont typeface="Wingdings" pitchFamily="2" charset="2"/>
              <a:buNone/>
            </a:pPr>
            <a:r>
              <a:rPr lang="zh-CN" b="1">
                <a:solidFill>
                  <a:srgbClr val="B2B2B2"/>
                </a:solidFill>
                <a:sym typeface="Symbol" pitchFamily="18" charset="2"/>
              </a:rPr>
              <a:t>    ①</a:t>
            </a:r>
            <a:r>
              <a:rPr lang="zh-CN" b="1">
                <a:solidFill>
                  <a:srgbClr val="B2B2B2"/>
                </a:solidFill>
                <a:latin typeface="楷体_GB2312" pitchFamily="1" charset="-122"/>
                <a:ea typeface="楷体_GB2312" pitchFamily="1" charset="-122"/>
              </a:rPr>
              <a:t>集合：Ha＝{b*a|b</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H} 称为由a确定的H在&lt;G，*&gt;中的一个右陪集；元素a</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Ha称为右陪集的代表元。</a:t>
            </a:r>
          </a:p>
          <a:p>
            <a:pPr marL="342900" indent="-342900" algn="just">
              <a:lnSpc>
                <a:spcPct val="120000"/>
              </a:lnSpc>
              <a:buClr>
                <a:srgbClr val="B2B2B2"/>
              </a:buClr>
              <a:buFont typeface="Wingdings" pitchFamily="2" charset="2"/>
              <a:buNone/>
            </a:pPr>
            <a:r>
              <a:rPr lang="zh-CN" b="1">
                <a:solidFill>
                  <a:srgbClr val="B2B2B2"/>
                </a:solidFill>
                <a:latin typeface="楷体_GB2312" pitchFamily="1" charset="-122"/>
                <a:ea typeface="楷体_GB2312" pitchFamily="1" charset="-122"/>
              </a:rPr>
              <a:t>  </a:t>
            </a:r>
            <a:r>
              <a:rPr lang="zh-CN" b="1">
                <a:solidFill>
                  <a:srgbClr val="B2B2B2"/>
                </a:solidFill>
              </a:rPr>
              <a:t>②</a:t>
            </a:r>
            <a:r>
              <a:rPr lang="zh-CN" b="1">
                <a:solidFill>
                  <a:srgbClr val="B2B2B2"/>
                </a:solidFill>
                <a:latin typeface="楷体_GB2312" pitchFamily="1" charset="-122"/>
                <a:ea typeface="楷体_GB2312" pitchFamily="1" charset="-122"/>
              </a:rPr>
              <a:t>集合：aH＝{a*b|b</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H)}称为由a确定的H在&lt;G，*&gt;中的一个左陪集；元素a</a:t>
            </a:r>
            <a:r>
              <a:rPr lang="zh-CN" b="1">
                <a:solidFill>
                  <a:srgbClr val="B2B2B2"/>
                </a:solidFill>
                <a:latin typeface="楷体_GB2312" pitchFamily="1" charset="-122"/>
                <a:ea typeface="楷体_GB2312" pitchFamily="1" charset="-122"/>
                <a:sym typeface="Symbol" pitchFamily="18" charset="2"/>
              </a:rPr>
              <a:t>a</a:t>
            </a:r>
            <a:r>
              <a:rPr lang="zh-CN" b="1">
                <a:solidFill>
                  <a:srgbClr val="B2B2B2"/>
                </a:solidFill>
                <a:latin typeface="楷体_GB2312" pitchFamily="1" charset="-122"/>
                <a:ea typeface="楷体_GB2312" pitchFamily="1" charset="-122"/>
              </a:rPr>
              <a:t>H称为左陪集的代表元。</a:t>
            </a:r>
          </a:p>
          <a:p>
            <a:pPr marL="342900" indent="-342900" algn="just">
              <a:lnSpc>
                <a:spcPct val="120000"/>
              </a:lnSpc>
              <a:buClr>
                <a:srgbClr val="B2B2B2"/>
              </a:buClr>
              <a:buFont typeface="Wingdings" pitchFamily="2" charset="2"/>
              <a:buChar char="n"/>
            </a:pPr>
            <a:r>
              <a:rPr lang="zh-CN" b="1">
                <a:solidFill>
                  <a:srgbClr val="B2B2B2"/>
                </a:solidFill>
                <a:latin typeface="楷体_GB2312" pitchFamily="1" charset="-122"/>
                <a:ea typeface="楷体_GB2312" pitchFamily="1" charset="-122"/>
              </a:rPr>
              <a:t>群中任一元素a与子群H中所有元素左*运算所得的结果集为a确定的H在G中的左陪集。</a:t>
            </a:r>
          </a:p>
          <a:p>
            <a:pPr marL="342900" indent="-342900" algn="just">
              <a:lnSpc>
                <a:spcPct val="120000"/>
              </a:lnSpc>
              <a:buClr>
                <a:srgbClr val="B2B2B2"/>
              </a:buClr>
              <a:buFont typeface="Wingdings" pitchFamily="2" charset="2"/>
              <a:buChar char="n"/>
            </a:pPr>
            <a:r>
              <a:rPr lang="zh-CN" b="1">
                <a:solidFill>
                  <a:srgbClr val="B2B2B2"/>
                </a:solidFill>
                <a:latin typeface="楷体_GB2312" pitchFamily="1" charset="-122"/>
                <a:ea typeface="楷体_GB2312" pitchFamily="1" charset="-122"/>
              </a:rPr>
              <a:t>由左（右）陪集构成的集合的基数称为子群的指数。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53B584B-1350-44C8-8C5C-922D861EB742}"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0856E07-BD12-47C9-9EF0-2C5B2013DC04}" type="slidenum">
              <a:rPr lang="zh-CN" altLang="zh-CN"/>
              <a:pPr/>
              <a:t>15</a:t>
            </a:fld>
            <a:r>
              <a:rPr lang="zh-CN" altLang="zh-CN"/>
              <a:t>/226</a:t>
            </a:r>
          </a:p>
        </p:txBody>
      </p:sp>
      <p:sp>
        <p:nvSpPr>
          <p:cNvPr id="17410" name="Rectangle 2"/>
          <p:cNvSpPr>
            <a:spLocks noGrp="1" noChangeArrowheads="1"/>
          </p:cNvSpPr>
          <p:nvPr>
            <p:ph type="title"/>
          </p:nvPr>
        </p:nvSpPr>
        <p:spPr/>
        <p:txBody>
          <a:bodyPr/>
          <a:lstStyle/>
          <a:p>
            <a:endParaRPr lang="zh-CN" altLang="zh-CN"/>
          </a:p>
        </p:txBody>
      </p:sp>
      <p:sp>
        <p:nvSpPr>
          <p:cNvPr id="17411" name="Rectangle 3"/>
          <p:cNvSpPr>
            <a:spLocks noGrp="1" noChangeArrowheads="1"/>
          </p:cNvSpPr>
          <p:nvPr>
            <p:ph type="body" idx="1"/>
          </p:nvPr>
        </p:nvSpPr>
        <p:spPr>
          <a:xfrm>
            <a:off x="971550" y="1166813"/>
            <a:ext cx="7848600" cy="5391082"/>
          </a:xfrm>
        </p:spPr>
        <p:txBody>
          <a:bodyPr/>
          <a:lstStyle/>
          <a:p>
            <a:pPr marL="533400" indent="-533400">
              <a:buClr>
                <a:srgbClr val="FF0000"/>
              </a:buClr>
              <a:buFont typeface="Wingdings" pitchFamily="2" charset="2"/>
              <a:buChar char="n"/>
            </a:pPr>
            <a:r>
              <a:rPr lang="zh-CN" sz="2400" dirty="0">
                <a:solidFill>
                  <a:srgbClr val="C000C0"/>
                </a:solidFill>
                <a:latin typeface="楷体_GB2312" pitchFamily="1" charset="-122"/>
                <a:ea typeface="楷体_GB2312" pitchFamily="1" charset="-122"/>
              </a:rPr>
              <a:t>定理15.1 </a:t>
            </a:r>
            <a:r>
              <a:rPr lang="zh-CN" sz="2400" dirty="0">
                <a:latin typeface="楷体_GB2312" pitchFamily="1" charset="-122"/>
                <a:ea typeface="楷体_GB2312" pitchFamily="1" charset="-122"/>
              </a:rPr>
              <a:t>设&lt;S，*&gt;是半群，a</a:t>
            </a:r>
            <a:r>
              <a:rPr lang="zh-CN" sz="24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rPr>
              <a:t>S，m和n是正整数，则：</a:t>
            </a:r>
            <a:r>
              <a:rPr lang="zh-CN" sz="2400" dirty="0">
                <a:ea typeface="黑体" pitchFamily="49" charset="-122"/>
              </a:rPr>
              <a:t>①</a:t>
            </a:r>
            <a:r>
              <a:rPr lang="zh-CN" sz="2400" dirty="0">
                <a:latin typeface="楷体_GB2312" pitchFamily="1" charset="-122"/>
                <a:ea typeface="楷体_GB2312" pitchFamily="1" charset="-122"/>
              </a:rPr>
              <a:t> a</a:t>
            </a:r>
            <a:r>
              <a:rPr lang="zh-CN" sz="2400" baseline="30000" dirty="0">
                <a:latin typeface="楷体_GB2312" pitchFamily="1" charset="-122"/>
                <a:ea typeface="楷体_GB2312" pitchFamily="1" charset="-122"/>
              </a:rPr>
              <a:t>m</a:t>
            </a:r>
            <a:r>
              <a:rPr lang="zh-CN" sz="2400" dirty="0">
                <a:latin typeface="楷体_GB2312" pitchFamily="1" charset="-122"/>
                <a:ea typeface="楷体_GB2312" pitchFamily="1" charset="-122"/>
              </a:rPr>
              <a:t>*a</a:t>
            </a:r>
            <a:r>
              <a:rPr lang="zh-CN" sz="2400" baseline="30000" dirty="0">
                <a:latin typeface="楷体_GB2312" pitchFamily="1" charset="-122"/>
                <a:ea typeface="楷体_GB2312" pitchFamily="1" charset="-122"/>
              </a:rPr>
              <a:t>n</a:t>
            </a:r>
            <a:r>
              <a:rPr lang="zh-CN" sz="2400" dirty="0">
                <a:latin typeface="楷体_GB2312" pitchFamily="1" charset="-122"/>
                <a:ea typeface="楷体_GB2312" pitchFamily="1" charset="-122"/>
              </a:rPr>
              <a:t>=a</a:t>
            </a:r>
            <a:r>
              <a:rPr lang="zh-CN" sz="2400" baseline="30000" dirty="0">
                <a:latin typeface="楷体_GB2312" pitchFamily="1" charset="-122"/>
                <a:ea typeface="楷体_GB2312" pitchFamily="1" charset="-122"/>
              </a:rPr>
              <a:t>m+n</a:t>
            </a:r>
            <a:r>
              <a:rPr lang="zh-CN" sz="2400" dirty="0">
                <a:latin typeface="楷体_GB2312" pitchFamily="1" charset="-122"/>
                <a:ea typeface="楷体_GB2312" pitchFamily="1" charset="-122"/>
              </a:rPr>
              <a:t>； </a:t>
            </a:r>
            <a:r>
              <a:rPr lang="zh-CN" sz="2400" dirty="0">
                <a:ea typeface="黑体" pitchFamily="49" charset="-122"/>
              </a:rPr>
              <a:t>②</a:t>
            </a:r>
            <a:r>
              <a:rPr lang="zh-CN" sz="2400" dirty="0">
                <a:latin typeface="楷体_GB2312" pitchFamily="1" charset="-122"/>
                <a:ea typeface="楷体_GB2312" pitchFamily="1" charset="-122"/>
              </a:rPr>
              <a:t>(a</a:t>
            </a:r>
            <a:r>
              <a:rPr lang="zh-CN" sz="2400" baseline="30000" dirty="0">
                <a:latin typeface="楷体_GB2312" pitchFamily="1" charset="-122"/>
                <a:ea typeface="楷体_GB2312" pitchFamily="1" charset="-122"/>
              </a:rPr>
              <a:t>m</a:t>
            </a:r>
            <a:r>
              <a:rPr lang="zh-CN" sz="2400" dirty="0">
                <a:latin typeface="楷体_GB2312" pitchFamily="1" charset="-122"/>
                <a:ea typeface="楷体_GB2312" pitchFamily="1" charset="-122"/>
              </a:rPr>
              <a:t>)</a:t>
            </a:r>
            <a:r>
              <a:rPr lang="zh-CN" sz="2400" baseline="30000" dirty="0">
                <a:latin typeface="楷体_GB2312" pitchFamily="1" charset="-122"/>
                <a:ea typeface="楷体_GB2312" pitchFamily="1" charset="-122"/>
              </a:rPr>
              <a:t>n</a:t>
            </a:r>
            <a:r>
              <a:rPr lang="zh-CN" sz="2400" dirty="0">
                <a:latin typeface="楷体_GB2312" pitchFamily="1" charset="-122"/>
                <a:ea typeface="楷体_GB2312" pitchFamily="1" charset="-122"/>
              </a:rPr>
              <a:t>=a</a:t>
            </a:r>
            <a:r>
              <a:rPr lang="zh-CN" sz="2400" baseline="30000" dirty="0">
                <a:latin typeface="楷体_GB2312" pitchFamily="1" charset="-122"/>
                <a:ea typeface="楷体_GB2312" pitchFamily="1" charset="-122"/>
              </a:rPr>
              <a:t>mn</a:t>
            </a:r>
            <a:r>
              <a:rPr lang="zh-CN" sz="2400" dirty="0">
                <a:latin typeface="楷体_GB2312" pitchFamily="1" charset="-122"/>
                <a:ea typeface="楷体_GB2312" pitchFamily="1" charset="-122"/>
              </a:rPr>
              <a:t> 。当&lt;S，*&gt;是含幺半群时，上述结论对任意非负整数m和n都成立。</a:t>
            </a: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00"/>
                </a:solidFill>
                <a:latin typeface="楷体_GB2312" pitchFamily="1" charset="-122"/>
                <a:ea typeface="楷体_GB2312" pitchFamily="1" charset="-122"/>
              </a:rPr>
              <a:t>证明：</a:t>
            </a:r>
            <a:r>
              <a:rPr lang="zh-CN" sz="2400" dirty="0">
                <a:solidFill>
                  <a:srgbClr val="0000FF"/>
                </a:solidFill>
                <a:latin typeface="楷体_GB2312" pitchFamily="1" charset="-122"/>
                <a:ea typeface="楷体_GB2312" pitchFamily="1" charset="-122"/>
              </a:rPr>
              <a:t>设m是一个固定的正整数，对n进行归纳。</a:t>
            </a: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对于</a:t>
            </a:r>
            <a:r>
              <a:rPr lang="zh-CN" sz="2400" dirty="0">
                <a:solidFill>
                  <a:srgbClr val="FF0000"/>
                </a:solidFill>
                <a:ea typeface="黑体" pitchFamily="49" charset="-122"/>
              </a:rPr>
              <a:t>①：</a:t>
            </a:r>
          </a:p>
          <a:p>
            <a:pPr marL="533400" indent="-533400">
              <a:buFont typeface="Wingdings" pitchFamily="2" charset="2"/>
              <a:buNone/>
            </a:pPr>
            <a:r>
              <a:rPr lang="zh-CN" sz="2400" dirty="0">
                <a:solidFill>
                  <a:srgbClr val="FF0000"/>
                </a:solidFill>
                <a:ea typeface="黑体" pitchFamily="49" charset="-122"/>
              </a:rPr>
              <a:t>        </a:t>
            </a:r>
            <a:r>
              <a:rPr lang="zh-CN" sz="2400" dirty="0">
                <a:solidFill>
                  <a:srgbClr val="0000FF"/>
                </a:solidFill>
                <a:latin typeface="楷体_GB2312" pitchFamily="1" charset="-122"/>
                <a:ea typeface="楷体_GB2312" pitchFamily="1" charset="-122"/>
              </a:rPr>
              <a:t>当n=1时，由幂的定义可知结论成立；</a:t>
            </a:r>
          </a:p>
          <a:p>
            <a:pPr marL="533400" indent="-533400">
              <a:buNone/>
            </a:pPr>
            <a:r>
              <a:rPr lang="zh-CN" sz="2400" dirty="0">
                <a:solidFill>
                  <a:srgbClr val="0000FF"/>
                </a:solidFill>
                <a:latin typeface="楷体_GB2312" pitchFamily="1" charset="-122"/>
                <a:ea typeface="楷体_GB2312" pitchFamily="1" charset="-122"/>
              </a:rPr>
              <a:t>    设结论对n=k时成立</a:t>
            </a:r>
            <a:r>
              <a:rPr lang="zh-CN" sz="2400" dirty="0" smtClean="0">
                <a:solidFill>
                  <a:srgbClr val="0000FF"/>
                </a:solidFill>
                <a:latin typeface="楷体_GB2312" pitchFamily="1" charset="-122"/>
                <a:ea typeface="楷体_GB2312" pitchFamily="1" charset="-122"/>
              </a:rPr>
              <a:t>，</a:t>
            </a:r>
            <a:r>
              <a:rPr lang="zh-CN" altLang="en-US" sz="2400" dirty="0" smtClean="0">
                <a:solidFill>
                  <a:srgbClr val="0000FF"/>
                </a:solidFill>
                <a:latin typeface="楷体_GB2312" pitchFamily="1" charset="-122"/>
                <a:ea typeface="楷体_GB2312" pitchFamily="1" charset="-122"/>
              </a:rPr>
              <a:t>即</a:t>
            </a:r>
            <a:r>
              <a:rPr lang="zh-CN" altLang="zh-CN" sz="2400" dirty="0">
                <a:solidFill>
                  <a:srgbClr val="0000FF"/>
                </a:solidFill>
                <a:latin typeface="楷体_GB2312" pitchFamily="1" charset="-122"/>
                <a:ea typeface="楷体_GB2312" pitchFamily="1" charset="-122"/>
              </a:rPr>
              <a:t>a</a:t>
            </a:r>
            <a:r>
              <a:rPr lang="zh-CN" altLang="zh-CN" sz="2400" baseline="30000" dirty="0">
                <a:solidFill>
                  <a:srgbClr val="0000FF"/>
                </a:solidFill>
                <a:latin typeface="楷体_GB2312" pitchFamily="1" charset="-122"/>
                <a:ea typeface="楷体_GB2312" pitchFamily="1" charset="-122"/>
              </a:rPr>
              <a:t>m</a:t>
            </a:r>
            <a:r>
              <a:rPr lang="zh-CN" altLang="zh-CN" sz="2400" dirty="0">
                <a:solidFill>
                  <a:srgbClr val="0000FF"/>
                </a:solidFill>
                <a:latin typeface="楷体_GB2312" pitchFamily="1" charset="-122"/>
                <a:ea typeface="楷体_GB2312" pitchFamily="1" charset="-122"/>
              </a:rPr>
              <a:t>*</a:t>
            </a:r>
            <a:r>
              <a:rPr lang="zh-CN" altLang="zh-CN" sz="2400" dirty="0" smtClean="0">
                <a:solidFill>
                  <a:srgbClr val="0000FF"/>
                </a:solidFill>
                <a:latin typeface="楷体_GB2312" pitchFamily="1" charset="-122"/>
                <a:ea typeface="楷体_GB2312" pitchFamily="1" charset="-122"/>
              </a:rPr>
              <a:t>a</a:t>
            </a:r>
            <a:r>
              <a:rPr lang="zh-CN" altLang="zh-CN" sz="2400" baseline="30000" dirty="0" smtClean="0">
                <a:solidFill>
                  <a:srgbClr val="0000FF"/>
                </a:solidFill>
                <a:latin typeface="楷体_GB2312" pitchFamily="1" charset="-122"/>
                <a:ea typeface="楷体_GB2312" pitchFamily="1" charset="-122"/>
              </a:rPr>
              <a:t>k</a:t>
            </a:r>
            <a:r>
              <a:rPr lang="en-US" altLang="zh-CN" sz="2400" baseline="30000" dirty="0" smtClean="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 </a:t>
            </a:r>
            <a:r>
              <a:rPr lang="zh-CN" altLang="zh-CN" sz="2400" dirty="0" smtClean="0">
                <a:solidFill>
                  <a:srgbClr val="0000FF"/>
                </a:solidFill>
                <a:latin typeface="楷体_GB2312" pitchFamily="1" charset="-122"/>
                <a:ea typeface="楷体_GB2312" pitchFamily="1" charset="-122"/>
              </a:rPr>
              <a:t>a</a:t>
            </a:r>
            <a:r>
              <a:rPr lang="zh-CN" altLang="zh-CN" sz="2400" baseline="30000" dirty="0" smtClean="0">
                <a:solidFill>
                  <a:srgbClr val="0000FF"/>
                </a:solidFill>
                <a:latin typeface="楷体_GB2312" pitchFamily="1" charset="-122"/>
                <a:ea typeface="楷体_GB2312" pitchFamily="1" charset="-122"/>
              </a:rPr>
              <a:t>m</a:t>
            </a:r>
            <a:r>
              <a:rPr lang="en-US" altLang="zh-CN" sz="2400" baseline="30000" dirty="0" smtClean="0">
                <a:solidFill>
                  <a:srgbClr val="0000FF"/>
                </a:solidFill>
                <a:latin typeface="楷体_GB2312" pitchFamily="1" charset="-122"/>
                <a:ea typeface="楷体_GB2312" pitchFamily="1" charset="-122"/>
              </a:rPr>
              <a:t>+k</a:t>
            </a:r>
            <a:r>
              <a:rPr lang="zh-CN" altLang="en-US" sz="2400" dirty="0" smtClean="0">
                <a:solidFill>
                  <a:srgbClr val="0000FF"/>
                </a:solidFill>
                <a:latin typeface="楷体_GB2312" pitchFamily="1" charset="-122"/>
                <a:ea typeface="楷体_GB2312" pitchFamily="1" charset="-122"/>
              </a:rPr>
              <a:t>，</a:t>
            </a:r>
            <a:r>
              <a:rPr lang="zh-CN" sz="2400" dirty="0" smtClean="0">
                <a:solidFill>
                  <a:srgbClr val="0000FF"/>
                </a:solidFill>
                <a:latin typeface="楷体_GB2312" pitchFamily="1" charset="-122"/>
                <a:ea typeface="楷体_GB2312" pitchFamily="1" charset="-122"/>
              </a:rPr>
              <a:t>则</a:t>
            </a:r>
            <a:endParaRPr lang="zh-CN" sz="2400" dirty="0">
              <a:solidFill>
                <a:srgbClr val="0000FF"/>
              </a:solidFill>
              <a:latin typeface="楷体_GB2312" pitchFamily="1" charset="-122"/>
              <a:ea typeface="楷体_GB2312" pitchFamily="1" charset="-122"/>
            </a:endParaRP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a</a:t>
            </a:r>
            <a:r>
              <a:rPr lang="zh-CN" sz="2400" baseline="30000" dirty="0">
                <a:solidFill>
                  <a:srgbClr val="0000FF"/>
                </a:solidFill>
                <a:latin typeface="楷体_GB2312" pitchFamily="1" charset="-122"/>
                <a:ea typeface="楷体_GB2312" pitchFamily="1" charset="-122"/>
              </a:rPr>
              <a:t>m</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k+1 </a:t>
            </a:r>
            <a:r>
              <a:rPr lang="zh-CN" sz="2400" dirty="0">
                <a:solidFill>
                  <a:srgbClr val="0000FF"/>
                </a:solidFill>
                <a:latin typeface="楷体_GB2312" pitchFamily="1" charset="-122"/>
                <a:ea typeface="楷体_GB2312" pitchFamily="1" charset="-122"/>
              </a:rPr>
              <a:t>= a</a:t>
            </a:r>
            <a:r>
              <a:rPr lang="zh-CN" sz="2400" baseline="30000" dirty="0">
                <a:solidFill>
                  <a:srgbClr val="0000FF"/>
                </a:solidFill>
                <a:latin typeface="楷体_GB2312" pitchFamily="1" charset="-122"/>
                <a:ea typeface="楷体_GB2312" pitchFamily="1" charset="-122"/>
              </a:rPr>
              <a:t>m</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k</a:t>
            </a:r>
            <a:r>
              <a:rPr lang="zh-CN" sz="2400" dirty="0">
                <a:solidFill>
                  <a:srgbClr val="0000FF"/>
                </a:solidFill>
                <a:latin typeface="楷体_GB2312" pitchFamily="1" charset="-122"/>
                <a:ea typeface="楷体_GB2312" pitchFamily="1" charset="-122"/>
              </a:rPr>
              <a:t>*a)  (由幂的定义)</a:t>
            </a:r>
            <a:r>
              <a:rPr lang="zh-CN" sz="2400" baseline="30000" dirty="0">
                <a:solidFill>
                  <a:srgbClr val="0000FF"/>
                </a:solidFill>
                <a:latin typeface="楷体_GB2312" pitchFamily="1" charset="-122"/>
                <a:ea typeface="楷体_GB2312" pitchFamily="1" charset="-122"/>
              </a:rPr>
              <a:t> </a:t>
            </a:r>
            <a:endParaRPr lang="zh-CN" sz="2400" dirty="0">
              <a:solidFill>
                <a:srgbClr val="0000FF"/>
              </a:solidFill>
              <a:latin typeface="楷体_GB2312" pitchFamily="1" charset="-122"/>
              <a:ea typeface="楷体_GB2312" pitchFamily="1" charset="-122"/>
            </a:endParaRP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 (a</a:t>
            </a:r>
            <a:r>
              <a:rPr lang="zh-CN" sz="2400" baseline="30000" dirty="0">
                <a:solidFill>
                  <a:srgbClr val="0000FF"/>
                </a:solidFill>
                <a:latin typeface="楷体_GB2312" pitchFamily="1" charset="-122"/>
                <a:ea typeface="楷体_GB2312" pitchFamily="1" charset="-122"/>
              </a:rPr>
              <a:t>m</a:t>
            </a:r>
            <a:r>
              <a:rPr lang="zh-CN" sz="2400" dirty="0">
                <a:solidFill>
                  <a:srgbClr val="0000FF"/>
                </a:solidFill>
                <a:latin typeface="楷体_GB2312" pitchFamily="1" charset="-122"/>
                <a:ea typeface="楷体_GB2312" pitchFamily="1" charset="-122"/>
              </a:rPr>
              <a:t>*a</a:t>
            </a:r>
            <a:r>
              <a:rPr lang="zh-CN" sz="2400" baseline="30000" dirty="0">
                <a:solidFill>
                  <a:srgbClr val="0000FF"/>
                </a:solidFill>
                <a:latin typeface="楷体_GB2312" pitchFamily="1" charset="-122"/>
                <a:ea typeface="楷体_GB2312" pitchFamily="1" charset="-122"/>
              </a:rPr>
              <a:t>k</a:t>
            </a:r>
            <a:r>
              <a:rPr lang="zh-CN" sz="2400" dirty="0">
                <a:solidFill>
                  <a:srgbClr val="0000FF"/>
                </a:solidFill>
                <a:latin typeface="楷体_GB2312" pitchFamily="1" charset="-122"/>
                <a:ea typeface="楷体_GB2312" pitchFamily="1" charset="-122"/>
              </a:rPr>
              <a:t>)*a   (可结合性）</a:t>
            </a: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 (a</a:t>
            </a:r>
            <a:r>
              <a:rPr lang="zh-CN" sz="2400" baseline="30000" dirty="0">
                <a:solidFill>
                  <a:srgbClr val="0000FF"/>
                </a:solidFill>
                <a:latin typeface="楷体_GB2312" pitchFamily="1" charset="-122"/>
                <a:ea typeface="楷体_GB2312" pitchFamily="1" charset="-122"/>
              </a:rPr>
              <a:t>m+k</a:t>
            </a:r>
            <a:r>
              <a:rPr lang="zh-CN" sz="2400" dirty="0">
                <a:solidFill>
                  <a:srgbClr val="0000FF"/>
                </a:solidFill>
                <a:latin typeface="楷体_GB2312" pitchFamily="1" charset="-122"/>
                <a:ea typeface="楷体_GB2312" pitchFamily="1" charset="-122"/>
              </a:rPr>
              <a:t>)*a    （归纳假设）</a:t>
            </a: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 a</a:t>
            </a:r>
            <a:r>
              <a:rPr lang="zh-CN" sz="2400" baseline="30000" dirty="0">
                <a:solidFill>
                  <a:srgbClr val="0000FF"/>
                </a:solidFill>
                <a:latin typeface="楷体_GB2312" pitchFamily="1" charset="-122"/>
                <a:ea typeface="楷体_GB2312" pitchFamily="1" charset="-122"/>
              </a:rPr>
              <a:t>m+(k+1)</a:t>
            </a:r>
            <a:r>
              <a:rPr lang="zh-CN" sz="2400" dirty="0">
                <a:solidFill>
                  <a:srgbClr val="0000FF"/>
                </a:solidFill>
                <a:latin typeface="楷体_GB2312" pitchFamily="1" charset="-122"/>
                <a:ea typeface="楷体_GB2312" pitchFamily="1" charset="-122"/>
              </a:rPr>
              <a:t>    </a:t>
            </a:r>
          </a:p>
          <a:p>
            <a:pPr marL="533400" indent="-533400">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FF"/>
                </a:solidFill>
                <a:latin typeface="楷体_GB2312" pitchFamily="1" charset="-122"/>
                <a:ea typeface="楷体_GB2312" pitchFamily="1" charset="-122"/>
              </a:rPr>
              <a:t>由归纳法可知，结论成立。</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B8D94B2-B5ED-4742-AA5F-C96F1A62C4D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690BC4B-D2D0-4D25-AE29-5779173EDB4A}" type="slidenum">
              <a:rPr lang="zh-CN" altLang="zh-CN"/>
              <a:pPr/>
              <a:t>150</a:t>
            </a:fld>
            <a:r>
              <a:rPr lang="zh-CN" altLang="zh-CN"/>
              <a:t>/226</a:t>
            </a:r>
          </a:p>
        </p:txBody>
      </p:sp>
      <p:sp>
        <p:nvSpPr>
          <p:cNvPr id="155650" name="Rectangle 2"/>
          <p:cNvSpPr>
            <a:spLocks noGrp="1" noChangeArrowheads="1"/>
          </p:cNvSpPr>
          <p:nvPr>
            <p:ph type="title"/>
          </p:nvPr>
        </p:nvSpPr>
        <p:spPr/>
        <p:txBody>
          <a:bodyPr/>
          <a:lstStyle/>
          <a:p>
            <a:r>
              <a:rPr lang="zh-CN" sz="3600">
                <a:ea typeface="黑体" pitchFamily="49" charset="-122"/>
              </a:rPr>
              <a:t>陪集</a:t>
            </a:r>
          </a:p>
        </p:txBody>
      </p:sp>
      <p:sp>
        <p:nvSpPr>
          <p:cNvPr id="155651" name="Rectangle 3"/>
          <p:cNvSpPr>
            <a:spLocks noChangeArrowheads="1"/>
          </p:cNvSpPr>
          <p:nvPr/>
        </p:nvSpPr>
        <p:spPr bwMode="auto">
          <a:xfrm>
            <a:off x="971550" y="981075"/>
            <a:ext cx="7777163"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50000"/>
              </a:lnSpc>
              <a:buClr>
                <a:srgbClr val="FF0000"/>
              </a:buClr>
              <a:buFont typeface="Wingdings" pitchFamily="2" charset="2"/>
              <a:buChar char="n"/>
            </a:pPr>
            <a:r>
              <a:rPr lang="zh-CN" b="1" dirty="0">
                <a:latin typeface="楷体_GB2312" pitchFamily="1" charset="-122"/>
                <a:ea typeface="楷体_GB2312" pitchFamily="1" charset="-122"/>
              </a:rPr>
              <a:t>群的子群反映了群的结构和性质，因此需要研究群与子群的关系和子群的性质。</a:t>
            </a:r>
          </a:p>
          <a:p>
            <a:pPr marL="342900" indent="-342900" algn="just">
              <a:lnSpc>
                <a:spcPct val="120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定义15.6</a:t>
            </a:r>
            <a:r>
              <a:rPr lang="zh-CN" b="1" dirty="0">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设&lt;G，*&gt;是一个群，&lt;H，*&gt;是&lt;G，*&gt;的任一个子群，a</a:t>
            </a:r>
            <a:r>
              <a:rPr lang="zh-CN" b="1" dirty="0">
                <a:solidFill>
                  <a:srgbClr val="0000FF"/>
                </a:solidFill>
                <a:latin typeface="楷体_GB2312" pitchFamily="1" charset="-122"/>
                <a:ea typeface="楷体_GB2312" pitchFamily="1" charset="-122"/>
                <a:sym typeface="Symbol" pitchFamily="18" charset="2"/>
              </a:rPr>
              <a:t>G。</a:t>
            </a:r>
          </a:p>
          <a:p>
            <a:pPr marL="342900" indent="-342900" algn="just">
              <a:lnSpc>
                <a:spcPct val="120000"/>
              </a:lnSpc>
              <a:buClr>
                <a:srgbClr val="FF0000"/>
              </a:buClr>
              <a:buFont typeface="Wingdings" pitchFamily="2" charset="2"/>
              <a:buNone/>
            </a:pPr>
            <a:r>
              <a:rPr lang="zh-CN" b="1" dirty="0">
                <a:solidFill>
                  <a:srgbClr val="FF0000"/>
                </a:solidFill>
                <a:sym typeface="Symbol" pitchFamily="18" charset="2"/>
              </a:rPr>
              <a:t>    ①</a:t>
            </a:r>
            <a:r>
              <a:rPr lang="zh-CN" b="1" dirty="0">
                <a:solidFill>
                  <a:srgbClr val="0000FF"/>
                </a:solidFill>
                <a:latin typeface="楷体_GB2312" pitchFamily="1" charset="-122"/>
                <a:ea typeface="楷体_GB2312" pitchFamily="1" charset="-122"/>
              </a:rPr>
              <a:t>集合：Ha＝{b*a|b</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H} 称为由a确定的H在&lt;G，*&gt;中的一个</a:t>
            </a:r>
            <a:r>
              <a:rPr lang="zh-CN" b="1" dirty="0">
                <a:solidFill>
                  <a:srgbClr val="FF0000"/>
                </a:solidFill>
                <a:latin typeface="楷体_GB2312" pitchFamily="1" charset="-122"/>
                <a:ea typeface="楷体_GB2312" pitchFamily="1" charset="-122"/>
              </a:rPr>
              <a:t>右陪集</a:t>
            </a:r>
            <a:r>
              <a:rPr lang="zh-CN" b="1" dirty="0">
                <a:solidFill>
                  <a:srgbClr val="0000FF"/>
                </a:solidFill>
                <a:latin typeface="楷体_GB2312" pitchFamily="1" charset="-122"/>
                <a:ea typeface="楷体_GB2312" pitchFamily="1" charset="-122"/>
              </a:rPr>
              <a:t>；</a:t>
            </a:r>
            <a:r>
              <a:rPr lang="zh-CN" b="1" dirty="0">
                <a:latin typeface="楷体_GB2312" pitchFamily="1" charset="-122"/>
                <a:ea typeface="楷体_GB2312" pitchFamily="1" charset="-122"/>
              </a:rPr>
              <a:t>元素a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Ha称为右陪集的代表元。</a:t>
            </a:r>
          </a:p>
          <a:p>
            <a:pPr marL="342900" indent="-342900" algn="just">
              <a:lnSpc>
                <a:spcPct val="120000"/>
              </a:lnSpc>
              <a:buClr>
                <a:srgbClr val="FF0000"/>
              </a:buClr>
              <a:buFont typeface="Wingdings" pitchFamily="2" charset="2"/>
              <a:buNone/>
            </a:pPr>
            <a:r>
              <a:rPr lang="zh-CN" b="1" dirty="0">
                <a:latin typeface="楷体_GB2312" pitchFamily="1" charset="-122"/>
                <a:ea typeface="楷体_GB2312" pitchFamily="1" charset="-122"/>
              </a:rPr>
              <a:t>  </a:t>
            </a:r>
            <a:r>
              <a:rPr lang="zh-CN" b="1" dirty="0">
                <a:solidFill>
                  <a:srgbClr val="FF0000"/>
                </a:solidFill>
              </a:rPr>
              <a:t>②</a:t>
            </a:r>
            <a:r>
              <a:rPr lang="zh-CN" b="1" dirty="0">
                <a:solidFill>
                  <a:srgbClr val="0000FF"/>
                </a:solidFill>
                <a:latin typeface="楷体_GB2312" pitchFamily="1" charset="-122"/>
                <a:ea typeface="楷体_GB2312" pitchFamily="1" charset="-122"/>
              </a:rPr>
              <a:t>集合：aH＝{a*b|b</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H)}称为由a确定的H在&lt;G，*&gt;中的一个</a:t>
            </a:r>
            <a:r>
              <a:rPr lang="zh-CN" b="1" dirty="0">
                <a:solidFill>
                  <a:srgbClr val="FF0000"/>
                </a:solidFill>
                <a:latin typeface="楷体_GB2312" pitchFamily="1" charset="-122"/>
                <a:ea typeface="楷体_GB2312" pitchFamily="1" charset="-122"/>
              </a:rPr>
              <a:t>左陪集</a:t>
            </a:r>
            <a:r>
              <a:rPr lang="zh-CN" b="1" dirty="0">
                <a:solidFill>
                  <a:srgbClr val="0000FF"/>
                </a:solidFill>
                <a:latin typeface="楷体_GB2312" pitchFamily="1" charset="-122"/>
                <a:ea typeface="楷体_GB2312" pitchFamily="1" charset="-122"/>
              </a:rPr>
              <a:t>；</a:t>
            </a:r>
            <a:r>
              <a:rPr lang="zh-CN" b="1" dirty="0">
                <a:latin typeface="楷体_GB2312" pitchFamily="1" charset="-122"/>
                <a:ea typeface="楷体_GB2312" pitchFamily="1" charset="-122"/>
              </a:rPr>
              <a:t>元素a</a:t>
            </a:r>
            <a:r>
              <a:rPr lang="zh-CN" b="1" dirty="0">
                <a:latin typeface="楷体_GB2312" pitchFamily="1" charset="-122"/>
                <a:ea typeface="楷体_GB2312" pitchFamily="1" charset="-122"/>
                <a:sym typeface="Symbol" pitchFamily="18" charset="2"/>
              </a:rPr>
              <a:t>a</a:t>
            </a:r>
            <a:r>
              <a:rPr lang="zh-CN" b="1" dirty="0">
                <a:latin typeface="楷体_GB2312" pitchFamily="1" charset="-122"/>
                <a:ea typeface="楷体_GB2312" pitchFamily="1" charset="-122"/>
              </a:rPr>
              <a:t>H称为左陪集的代表元。</a:t>
            </a:r>
          </a:p>
          <a:p>
            <a:pPr marL="342900" indent="-342900" algn="just">
              <a:lnSpc>
                <a:spcPct val="120000"/>
              </a:lnSpc>
              <a:buClr>
                <a:srgbClr val="B2B2B2"/>
              </a:buClr>
              <a:buFont typeface="Wingdings" pitchFamily="2" charset="2"/>
              <a:buChar char="n"/>
            </a:pPr>
            <a:r>
              <a:rPr lang="zh-CN" b="1" dirty="0">
                <a:solidFill>
                  <a:srgbClr val="B2B2B2"/>
                </a:solidFill>
                <a:latin typeface="楷体_GB2312" pitchFamily="1" charset="-122"/>
                <a:ea typeface="楷体_GB2312" pitchFamily="1" charset="-122"/>
              </a:rPr>
              <a:t>群中任一元素a与子群H中所有元素左*运算所得的结果集为a确定的H在G中的左陪集。</a:t>
            </a:r>
          </a:p>
          <a:p>
            <a:pPr marL="342900" indent="-342900" algn="just">
              <a:lnSpc>
                <a:spcPct val="120000"/>
              </a:lnSpc>
              <a:buClr>
                <a:srgbClr val="B2B2B2"/>
              </a:buClr>
              <a:buFont typeface="Wingdings" pitchFamily="2" charset="2"/>
              <a:buChar char="n"/>
            </a:pPr>
            <a:r>
              <a:rPr lang="zh-CN" b="1" dirty="0">
                <a:solidFill>
                  <a:srgbClr val="B2B2B2"/>
                </a:solidFill>
                <a:latin typeface="楷体_GB2312" pitchFamily="1" charset="-122"/>
                <a:ea typeface="楷体_GB2312" pitchFamily="1" charset="-122"/>
              </a:rPr>
              <a:t>由左（右）陪集构成的集合的基数称为子群的指数。</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38B844F-2FFD-427F-BD38-FABBFDF75BFD}"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DAA5165-44E6-457E-B5E4-BBA7F46A75B4}" type="slidenum">
              <a:rPr lang="zh-CN" altLang="zh-CN"/>
              <a:pPr/>
              <a:t>151</a:t>
            </a:fld>
            <a:r>
              <a:rPr lang="zh-CN" altLang="zh-CN"/>
              <a:t>/226</a:t>
            </a:r>
          </a:p>
        </p:txBody>
      </p:sp>
      <p:sp>
        <p:nvSpPr>
          <p:cNvPr id="156674" name="Rectangle 2"/>
          <p:cNvSpPr>
            <a:spLocks noGrp="1" noChangeArrowheads="1"/>
          </p:cNvSpPr>
          <p:nvPr>
            <p:ph type="title"/>
          </p:nvPr>
        </p:nvSpPr>
        <p:spPr/>
        <p:txBody>
          <a:bodyPr/>
          <a:lstStyle/>
          <a:p>
            <a:r>
              <a:rPr lang="zh-CN" sz="3600">
                <a:ea typeface="黑体" pitchFamily="49" charset="-122"/>
              </a:rPr>
              <a:t>陪集</a:t>
            </a:r>
          </a:p>
        </p:txBody>
      </p:sp>
      <p:sp>
        <p:nvSpPr>
          <p:cNvPr id="156675" name="Rectangle 3"/>
          <p:cNvSpPr>
            <a:spLocks noChangeArrowheads="1"/>
          </p:cNvSpPr>
          <p:nvPr/>
        </p:nvSpPr>
        <p:spPr bwMode="auto">
          <a:xfrm>
            <a:off x="971550" y="981075"/>
            <a:ext cx="7777163"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50000"/>
              </a:lnSpc>
              <a:buClr>
                <a:srgbClr val="FF0000"/>
              </a:buClr>
              <a:buFont typeface="Wingdings" pitchFamily="2" charset="2"/>
              <a:buChar char="n"/>
            </a:pPr>
            <a:r>
              <a:rPr lang="zh-CN" b="1" dirty="0">
                <a:latin typeface="楷体_GB2312" pitchFamily="1" charset="-122"/>
                <a:ea typeface="楷体_GB2312" pitchFamily="1" charset="-122"/>
              </a:rPr>
              <a:t>群的子群反映了群的结构和性质，因此需要研究群与子群的关系和子群的性质。</a:t>
            </a:r>
          </a:p>
          <a:p>
            <a:pPr marL="342900" indent="-342900" algn="just">
              <a:lnSpc>
                <a:spcPct val="120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定义15.6</a:t>
            </a:r>
            <a:r>
              <a:rPr lang="zh-CN" b="1" dirty="0">
                <a:latin typeface="楷体_GB2312" pitchFamily="1" charset="-122"/>
                <a:ea typeface="楷体_GB2312" pitchFamily="1" charset="-122"/>
              </a:rPr>
              <a:t>　设&lt;G，*&gt;是一个群，&lt;H，*&gt;是&lt;G，*&gt;的任一个子群，a</a:t>
            </a:r>
            <a:r>
              <a:rPr lang="zh-CN" b="1" dirty="0">
                <a:latin typeface="楷体_GB2312" pitchFamily="1" charset="-122"/>
                <a:ea typeface="楷体_GB2312" pitchFamily="1" charset="-122"/>
                <a:sym typeface="Symbol" pitchFamily="18" charset="2"/>
              </a:rPr>
              <a:t>G。</a:t>
            </a:r>
          </a:p>
          <a:p>
            <a:pPr marL="342900" indent="-342900" algn="just">
              <a:lnSpc>
                <a:spcPct val="120000"/>
              </a:lnSpc>
              <a:buClr>
                <a:srgbClr val="FF0000"/>
              </a:buClr>
              <a:buFont typeface="Wingdings" pitchFamily="2" charset="2"/>
              <a:buNone/>
            </a:pPr>
            <a:r>
              <a:rPr lang="zh-CN" b="1" dirty="0">
                <a:solidFill>
                  <a:srgbClr val="FF0000"/>
                </a:solidFill>
                <a:sym typeface="Symbol" pitchFamily="18" charset="2"/>
              </a:rPr>
              <a:t>    ①</a:t>
            </a:r>
            <a:r>
              <a:rPr lang="zh-CN" b="1" dirty="0">
                <a:latin typeface="楷体_GB2312" pitchFamily="1" charset="-122"/>
                <a:ea typeface="楷体_GB2312" pitchFamily="1" charset="-122"/>
              </a:rPr>
              <a:t>集合：Ha＝{b*a|b</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H} 称为由a确定的H在&lt;G，*&gt;中的一个右陪集；元素a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Ha称为右陪集的代表元。</a:t>
            </a:r>
          </a:p>
          <a:p>
            <a:pPr marL="342900" indent="-342900" algn="just">
              <a:lnSpc>
                <a:spcPct val="120000"/>
              </a:lnSpc>
              <a:buClr>
                <a:srgbClr val="FF0000"/>
              </a:buClr>
              <a:buFont typeface="Wingdings" pitchFamily="2" charset="2"/>
              <a:buNone/>
            </a:pPr>
            <a:r>
              <a:rPr lang="zh-CN" b="1" dirty="0">
                <a:latin typeface="楷体_GB2312" pitchFamily="1" charset="-122"/>
                <a:ea typeface="楷体_GB2312" pitchFamily="1" charset="-122"/>
              </a:rPr>
              <a:t>  </a:t>
            </a:r>
            <a:r>
              <a:rPr lang="zh-CN" b="1" dirty="0">
                <a:solidFill>
                  <a:srgbClr val="FF0000"/>
                </a:solidFill>
              </a:rPr>
              <a:t>②</a:t>
            </a:r>
            <a:r>
              <a:rPr lang="zh-CN" b="1" dirty="0">
                <a:latin typeface="楷体_GB2312" pitchFamily="1" charset="-122"/>
                <a:ea typeface="楷体_GB2312" pitchFamily="1" charset="-122"/>
              </a:rPr>
              <a:t>集合：aH＝{a*b|b</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H)}称为由a确定的H在&lt;G，*&gt;中的一个左陪集；元素a</a:t>
            </a:r>
            <a:r>
              <a:rPr lang="zh-CN" b="1" dirty="0">
                <a:latin typeface="楷体_GB2312" pitchFamily="1" charset="-122"/>
                <a:ea typeface="楷体_GB2312" pitchFamily="1" charset="-122"/>
                <a:sym typeface="Symbol" pitchFamily="18" charset="2"/>
              </a:rPr>
              <a:t>a</a:t>
            </a:r>
            <a:r>
              <a:rPr lang="zh-CN" b="1" dirty="0">
                <a:latin typeface="楷体_GB2312" pitchFamily="1" charset="-122"/>
                <a:ea typeface="楷体_GB2312" pitchFamily="1" charset="-122"/>
              </a:rPr>
              <a:t>H称为左陪集的代表元。</a:t>
            </a:r>
          </a:p>
          <a:p>
            <a:pPr marL="342900" indent="-342900" algn="just">
              <a:lnSpc>
                <a:spcPct val="120000"/>
              </a:lnSpc>
              <a:buClr>
                <a:srgbClr val="FF00FF"/>
              </a:buClr>
              <a:buFont typeface="Wingdings" pitchFamily="2" charset="2"/>
              <a:buChar char="n"/>
            </a:pPr>
            <a:r>
              <a:rPr lang="zh-CN" b="1" dirty="0">
                <a:solidFill>
                  <a:srgbClr val="0000FF"/>
                </a:solidFill>
                <a:latin typeface="楷体_GB2312" pitchFamily="1" charset="-122"/>
                <a:ea typeface="楷体_GB2312" pitchFamily="1" charset="-122"/>
              </a:rPr>
              <a:t>群中任一元素a与子群H中所有元素左*运算所得的</a:t>
            </a:r>
            <a:r>
              <a:rPr lang="zh-CN" b="1" dirty="0">
                <a:solidFill>
                  <a:srgbClr val="FF00FF"/>
                </a:solidFill>
                <a:latin typeface="楷体_GB2312" pitchFamily="1" charset="-122"/>
                <a:ea typeface="楷体_GB2312" pitchFamily="1" charset="-122"/>
              </a:rPr>
              <a:t>结果集</a:t>
            </a:r>
            <a:r>
              <a:rPr lang="zh-CN" b="1" dirty="0">
                <a:solidFill>
                  <a:srgbClr val="0000FF"/>
                </a:solidFill>
                <a:latin typeface="楷体_GB2312" pitchFamily="1" charset="-122"/>
                <a:ea typeface="楷体_GB2312" pitchFamily="1" charset="-122"/>
              </a:rPr>
              <a:t>为a确定的H在G中的左陪集。</a:t>
            </a:r>
          </a:p>
          <a:p>
            <a:pPr marL="342900" indent="-342900" algn="just">
              <a:lnSpc>
                <a:spcPct val="120000"/>
              </a:lnSpc>
              <a:buClr>
                <a:srgbClr val="FF0000"/>
              </a:buClr>
              <a:buFont typeface="Wingdings" pitchFamily="2" charset="2"/>
              <a:buChar char="n"/>
            </a:pPr>
            <a:r>
              <a:rPr lang="zh-CN" b="1" dirty="0">
                <a:solidFill>
                  <a:srgbClr val="0000FF"/>
                </a:solidFill>
                <a:latin typeface="楷体_GB2312" pitchFamily="1" charset="-122"/>
                <a:ea typeface="楷体_GB2312" pitchFamily="1" charset="-122"/>
              </a:rPr>
              <a:t>由</a:t>
            </a:r>
            <a:r>
              <a:rPr lang="zh-CN" b="1" dirty="0">
                <a:solidFill>
                  <a:srgbClr val="FF00FF"/>
                </a:solidFill>
                <a:latin typeface="楷体_GB2312" pitchFamily="1" charset="-122"/>
                <a:ea typeface="楷体_GB2312" pitchFamily="1" charset="-122"/>
              </a:rPr>
              <a:t>左（右）陪集</a:t>
            </a:r>
            <a:r>
              <a:rPr lang="zh-CN" b="1" dirty="0">
                <a:solidFill>
                  <a:srgbClr val="0000FF"/>
                </a:solidFill>
                <a:latin typeface="楷体_GB2312" pitchFamily="1" charset="-122"/>
                <a:ea typeface="楷体_GB2312" pitchFamily="1" charset="-122"/>
              </a:rPr>
              <a:t>构成的</a:t>
            </a:r>
            <a:r>
              <a:rPr lang="zh-CN" b="1" dirty="0">
                <a:solidFill>
                  <a:srgbClr val="FF00FF"/>
                </a:solidFill>
                <a:latin typeface="楷体_GB2312" pitchFamily="1" charset="-122"/>
                <a:ea typeface="楷体_GB2312" pitchFamily="1" charset="-122"/>
              </a:rPr>
              <a:t>集合的基数</a:t>
            </a:r>
            <a:r>
              <a:rPr lang="zh-CN" b="1" dirty="0">
                <a:solidFill>
                  <a:srgbClr val="0000FF"/>
                </a:solidFill>
                <a:latin typeface="楷体_GB2312" pitchFamily="1" charset="-122"/>
                <a:ea typeface="楷体_GB2312" pitchFamily="1" charset="-122"/>
              </a:rPr>
              <a:t>称为</a:t>
            </a:r>
            <a:r>
              <a:rPr lang="zh-CN" b="1" dirty="0">
                <a:solidFill>
                  <a:srgbClr val="FF0000"/>
                </a:solidFill>
                <a:latin typeface="楷体_GB2312" pitchFamily="1" charset="-122"/>
                <a:ea typeface="楷体_GB2312" pitchFamily="1" charset="-122"/>
              </a:rPr>
              <a:t>子群的指数。</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3DB142C7-5819-4C30-9E5C-2C45D552A0A0}" type="datetime1">
              <a:rPr lang="zh-CN" altLang="en-US"/>
              <a:pPr/>
              <a:t>2018/12/10</a:t>
            </a:fld>
            <a:endParaRPr lang="zh-CN" altLang="zh-CN"/>
          </a:p>
        </p:txBody>
      </p:sp>
      <p:sp>
        <p:nvSpPr>
          <p:cNvPr id="7" name="页脚占位符 5"/>
          <p:cNvSpPr>
            <a:spLocks noGrp="1"/>
          </p:cNvSpPr>
          <p:nvPr>
            <p:ph type="ftr" sz="quarter" idx="11"/>
          </p:nvPr>
        </p:nvSpPr>
        <p:spPr/>
        <p:txBody>
          <a:bodyPr/>
          <a:lstStyle/>
          <a:p>
            <a:r>
              <a:rPr lang="zh-CN"/>
              <a:t>计算机学院</a:t>
            </a:r>
          </a:p>
        </p:txBody>
      </p:sp>
      <p:sp>
        <p:nvSpPr>
          <p:cNvPr id="8" name="灯片编号占位符 6"/>
          <p:cNvSpPr>
            <a:spLocks noGrp="1"/>
          </p:cNvSpPr>
          <p:nvPr>
            <p:ph type="sldNum" sz="quarter" idx="12"/>
          </p:nvPr>
        </p:nvSpPr>
        <p:spPr/>
        <p:txBody>
          <a:bodyPr/>
          <a:lstStyle/>
          <a:p>
            <a:fld id="{8B88513A-01F3-4998-B5F0-E32DECB62EEB}" type="slidenum">
              <a:rPr lang="zh-CN" altLang="zh-CN"/>
              <a:pPr/>
              <a:t>152</a:t>
            </a:fld>
            <a:r>
              <a:rPr lang="zh-CN" altLang="zh-CN"/>
              <a:t>/226</a:t>
            </a:r>
          </a:p>
        </p:txBody>
      </p:sp>
      <p:sp>
        <p:nvSpPr>
          <p:cNvPr id="157698" name="Rectangle 2"/>
          <p:cNvSpPr>
            <a:spLocks noGrp="1" noChangeArrowheads="1"/>
          </p:cNvSpPr>
          <p:nvPr>
            <p:ph type="title"/>
          </p:nvPr>
        </p:nvSpPr>
        <p:spPr/>
        <p:txBody>
          <a:bodyPr/>
          <a:lstStyle/>
          <a:p>
            <a:endParaRPr lang="zh-CN" altLang="zh-CN"/>
          </a:p>
        </p:txBody>
      </p:sp>
      <p:sp>
        <p:nvSpPr>
          <p:cNvPr id="157699" name="Rectangle 3"/>
          <p:cNvSpPr>
            <a:spLocks noGrp="1" noChangeArrowheads="1"/>
          </p:cNvSpPr>
          <p:nvPr>
            <p:ph type="body" sz="half" idx="1"/>
          </p:nvPr>
        </p:nvSpPr>
        <p:spPr>
          <a:xfrm>
            <a:off x="1066800" y="1166813"/>
            <a:ext cx="7392988" cy="511175"/>
          </a:xfrm>
        </p:spPr>
        <p:txBody>
          <a:bodyPr/>
          <a:lstStyle/>
          <a:p>
            <a:pPr>
              <a:buClr>
                <a:srgbClr val="FF0000"/>
              </a:buClr>
              <a:buFont typeface="Wingdings" pitchFamily="2" charset="2"/>
              <a:buChar char="n"/>
            </a:pPr>
            <a:r>
              <a:rPr lang="zh-CN" sz="2400">
                <a:solidFill>
                  <a:srgbClr val="FF00FF"/>
                </a:solidFill>
                <a:latin typeface="楷体_GB2312" pitchFamily="1" charset="-122"/>
                <a:ea typeface="楷体_GB2312" pitchFamily="1" charset="-122"/>
              </a:rPr>
              <a:t>例：</a:t>
            </a:r>
            <a:r>
              <a:rPr lang="zh-CN" sz="2400">
                <a:solidFill>
                  <a:srgbClr val="0000FF"/>
                </a:solidFill>
                <a:latin typeface="楷体_GB2312" pitchFamily="1" charset="-122"/>
                <a:ea typeface="楷体_GB2312" pitchFamily="1" charset="-122"/>
              </a:rPr>
              <a:t>四阶群</a:t>
            </a:r>
            <a:r>
              <a:rPr lang="zh-CN" altLang="zh-CN" sz="2400">
                <a:solidFill>
                  <a:srgbClr val="0000FF"/>
                </a:solidFill>
                <a:latin typeface="楷体_GB2312" pitchFamily="1" charset="-122"/>
                <a:ea typeface="楷体_GB2312" pitchFamily="1" charset="-122"/>
              </a:rPr>
              <a:t>&lt;G</a:t>
            </a:r>
            <a:r>
              <a:rPr lang="zh-CN" sz="2400">
                <a:solidFill>
                  <a:srgbClr val="0000FF"/>
                </a:solidFill>
                <a:latin typeface="楷体_GB2312" pitchFamily="1" charset="-122"/>
                <a:ea typeface="楷体_GB2312" pitchFamily="1" charset="-122"/>
              </a:rPr>
              <a:t>，*</a:t>
            </a:r>
            <a:r>
              <a:rPr lang="zh-CN" altLang="zh-CN" sz="2400">
                <a:solidFill>
                  <a:srgbClr val="0000FF"/>
                </a:solidFill>
                <a:latin typeface="楷体_GB2312" pitchFamily="1" charset="-122"/>
                <a:ea typeface="楷体_GB2312" pitchFamily="1" charset="-122"/>
              </a:rPr>
              <a:t>&gt;</a:t>
            </a:r>
            <a:r>
              <a:rPr lang="zh-CN" sz="2400">
                <a:solidFill>
                  <a:srgbClr val="0000FF"/>
                </a:solidFill>
                <a:latin typeface="楷体_GB2312" pitchFamily="1" charset="-122"/>
                <a:ea typeface="楷体_GB2312" pitchFamily="1" charset="-122"/>
              </a:rPr>
              <a:t>的运算表如下：</a:t>
            </a:r>
          </a:p>
        </p:txBody>
      </p:sp>
      <p:sp>
        <p:nvSpPr>
          <p:cNvPr id="157700" name="Rectangle 4"/>
          <p:cNvSpPr>
            <a:spLocks noChangeArrowheads="1"/>
          </p:cNvSpPr>
          <p:nvPr/>
        </p:nvSpPr>
        <p:spPr bwMode="auto">
          <a:xfrm>
            <a:off x="1524000" y="4508500"/>
            <a:ext cx="7224713"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None/>
            </a:pPr>
            <a:r>
              <a:rPr lang="zh-CN" altLang="zh-CN" sz="2800" b="1" dirty="0">
                <a:solidFill>
                  <a:srgbClr val="FF00FF"/>
                </a:solidFill>
                <a:latin typeface="楷体_GB2312" pitchFamily="1" charset="-122"/>
                <a:ea typeface="楷体_GB2312" pitchFamily="1" charset="-122"/>
              </a:rPr>
              <a:t>  </a:t>
            </a:r>
            <a:r>
              <a:rPr lang="zh-CN" altLang="zh-CN" b="1" dirty="0">
                <a:solidFill>
                  <a:srgbClr val="0000FF"/>
                </a:solidFill>
                <a:latin typeface="楷体_GB2312" pitchFamily="1" charset="-122"/>
                <a:ea typeface="楷体_GB2312" pitchFamily="1" charset="-122"/>
              </a:rPr>
              <a:t>H={e,a} </a:t>
            </a:r>
            <a:r>
              <a:rPr lang="zh-CN" altLang="zh-CN" b="1" dirty="0">
                <a:solidFill>
                  <a:srgbClr val="0000FF"/>
                </a:solidFill>
                <a:latin typeface="楷体_GB2312" pitchFamily="1" charset="-122"/>
                <a:ea typeface="楷体_GB2312" pitchFamily="1" charset="-122"/>
                <a:sym typeface="Symbol" pitchFamily="18" charset="2"/>
              </a:rPr>
              <a:t>G</a:t>
            </a:r>
            <a:r>
              <a:rPr lang="zh-CN" b="1" dirty="0">
                <a:solidFill>
                  <a:srgbClr val="0000FF"/>
                </a:solidFill>
                <a:latin typeface="楷体_GB2312" pitchFamily="1" charset="-122"/>
                <a:ea typeface="楷体_GB2312" pitchFamily="1" charset="-122"/>
                <a:sym typeface="Symbol" pitchFamily="18" charset="2"/>
              </a:rPr>
              <a:t>，显然</a:t>
            </a:r>
            <a:r>
              <a:rPr lang="zh-CN" altLang="zh-CN" b="1" dirty="0">
                <a:solidFill>
                  <a:srgbClr val="0000FF"/>
                </a:solidFill>
                <a:latin typeface="楷体_GB2312" pitchFamily="1" charset="-122"/>
                <a:ea typeface="楷体_GB2312" pitchFamily="1" charset="-122"/>
                <a:sym typeface="Symbol" pitchFamily="18" charset="2"/>
              </a:rPr>
              <a:t>&lt;H</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sym typeface="Symbol" pitchFamily="18" charset="2"/>
              </a:rPr>
              <a:t>&gt;</a:t>
            </a:r>
            <a:r>
              <a:rPr lang="zh-CN" b="1" dirty="0">
                <a:solidFill>
                  <a:srgbClr val="0000FF"/>
                </a:solidFill>
                <a:latin typeface="楷体_GB2312" pitchFamily="1" charset="-122"/>
                <a:ea typeface="楷体_GB2312" pitchFamily="1" charset="-122"/>
                <a:sym typeface="Symbol" pitchFamily="18" charset="2"/>
              </a:rPr>
              <a:t>是</a:t>
            </a:r>
            <a:r>
              <a:rPr lang="zh-CN" altLang="zh-CN" b="1" dirty="0">
                <a:solidFill>
                  <a:srgbClr val="0000FF"/>
                </a:solidFill>
                <a:latin typeface="楷体_GB2312" pitchFamily="1" charset="-122"/>
                <a:ea typeface="楷体_GB2312" pitchFamily="1" charset="-122"/>
                <a:sym typeface="Symbol" pitchFamily="18" charset="2"/>
              </a:rPr>
              <a:t>&lt;G</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sym typeface="Symbol" pitchFamily="18" charset="2"/>
              </a:rPr>
              <a:t>&gt;</a:t>
            </a:r>
            <a:r>
              <a:rPr lang="zh-CN" b="1" dirty="0">
                <a:solidFill>
                  <a:srgbClr val="0000FF"/>
                </a:solidFill>
                <a:latin typeface="楷体_GB2312" pitchFamily="1" charset="-122"/>
                <a:ea typeface="楷体_GB2312" pitchFamily="1" charset="-122"/>
                <a:sym typeface="Symbol" pitchFamily="18" charset="2"/>
              </a:rPr>
              <a:t>的子群，写出</a:t>
            </a:r>
            <a:r>
              <a:rPr lang="zh-CN" altLang="zh-CN" b="1" dirty="0">
                <a:solidFill>
                  <a:srgbClr val="0000FF"/>
                </a:solidFill>
                <a:latin typeface="楷体_GB2312" pitchFamily="1" charset="-122"/>
                <a:ea typeface="楷体_GB2312" pitchFamily="1" charset="-122"/>
                <a:sym typeface="Symbol" pitchFamily="18" charset="2"/>
              </a:rPr>
              <a:t>H</a:t>
            </a:r>
            <a:r>
              <a:rPr lang="zh-CN" b="1" dirty="0">
                <a:solidFill>
                  <a:srgbClr val="0000FF"/>
                </a:solidFill>
                <a:latin typeface="楷体_GB2312" pitchFamily="1" charset="-122"/>
                <a:ea typeface="楷体_GB2312" pitchFamily="1" charset="-122"/>
                <a:sym typeface="Symbol" pitchFamily="18" charset="2"/>
              </a:rPr>
              <a:t>关于</a:t>
            </a:r>
            <a:r>
              <a:rPr lang="zh-CN" altLang="zh-CN" b="1" dirty="0">
                <a:solidFill>
                  <a:srgbClr val="0000FF"/>
                </a:solidFill>
                <a:latin typeface="楷体_GB2312" pitchFamily="1" charset="-122"/>
                <a:ea typeface="楷体_GB2312" pitchFamily="1" charset="-122"/>
                <a:sym typeface="Symbol" pitchFamily="18" charset="2"/>
              </a:rPr>
              <a:t>G</a:t>
            </a:r>
            <a:r>
              <a:rPr lang="zh-CN" b="1" dirty="0">
                <a:solidFill>
                  <a:srgbClr val="0000FF"/>
                </a:solidFill>
                <a:latin typeface="楷体_GB2312" pitchFamily="1" charset="-122"/>
                <a:ea typeface="楷体_GB2312" pitchFamily="1" charset="-122"/>
                <a:sym typeface="Symbol" pitchFamily="18" charset="2"/>
              </a:rPr>
              <a:t>的所有陪集。</a:t>
            </a:r>
            <a:endParaRPr lang="zh-CN" b="1" dirty="0">
              <a:solidFill>
                <a:srgbClr val="0000FF"/>
              </a:solidFill>
              <a:latin typeface="楷体_GB2312" pitchFamily="1" charset="-122"/>
              <a:ea typeface="楷体_GB2312" pitchFamily="1" charset="-122"/>
            </a:endParaRPr>
          </a:p>
        </p:txBody>
      </p:sp>
      <p:graphicFrame>
        <p:nvGraphicFramePr>
          <p:cNvPr id="157701" name="Object 5"/>
          <p:cNvGraphicFramePr>
            <a:graphicFrameLocks noGrp="1" noChangeAspect="1"/>
          </p:cNvGraphicFramePr>
          <p:nvPr>
            <p:ph sz="half" idx="2"/>
          </p:nvPr>
        </p:nvGraphicFramePr>
        <p:xfrm>
          <a:off x="2051050" y="1844675"/>
          <a:ext cx="2592388" cy="2511425"/>
        </p:xfrm>
        <a:graphic>
          <a:graphicData uri="http://schemas.openxmlformats.org/presentationml/2006/ole">
            <mc:AlternateContent xmlns:mc="http://schemas.openxmlformats.org/markup-compatibility/2006">
              <mc:Choice xmlns:v="urn:schemas-microsoft-com:vml" Requires="v">
                <p:oleObj spid="_x0000_s157721" r:id="rId3" imgW="2472120" imgH="2023920" progId="Visio.Drawing.11">
                  <p:embed/>
                </p:oleObj>
              </mc:Choice>
              <mc:Fallback>
                <p:oleObj r:id="rId3" imgW="2472120" imgH="20239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844675"/>
                        <a:ext cx="2592388"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DEA061C6-0A35-4CF0-ACC6-B096CBF5863A}" type="datetime1">
              <a:rPr lang="zh-CN" altLang="en-US"/>
              <a:pPr/>
              <a:t>2018/12/10</a:t>
            </a:fld>
            <a:endParaRPr lang="zh-CN" altLang="zh-CN"/>
          </a:p>
        </p:txBody>
      </p:sp>
      <p:sp>
        <p:nvSpPr>
          <p:cNvPr id="7" name="页脚占位符 5"/>
          <p:cNvSpPr>
            <a:spLocks noGrp="1"/>
          </p:cNvSpPr>
          <p:nvPr>
            <p:ph type="ftr" sz="quarter" idx="11"/>
          </p:nvPr>
        </p:nvSpPr>
        <p:spPr/>
        <p:txBody>
          <a:bodyPr/>
          <a:lstStyle/>
          <a:p>
            <a:r>
              <a:rPr lang="zh-CN"/>
              <a:t>计算机学院</a:t>
            </a:r>
          </a:p>
        </p:txBody>
      </p:sp>
      <p:sp>
        <p:nvSpPr>
          <p:cNvPr id="8" name="灯片编号占位符 6"/>
          <p:cNvSpPr>
            <a:spLocks noGrp="1"/>
          </p:cNvSpPr>
          <p:nvPr>
            <p:ph type="sldNum" sz="quarter" idx="12"/>
          </p:nvPr>
        </p:nvSpPr>
        <p:spPr/>
        <p:txBody>
          <a:bodyPr/>
          <a:lstStyle/>
          <a:p>
            <a:fld id="{8293DA67-190D-4397-B3C3-92BA5B7BCCDE}" type="slidenum">
              <a:rPr lang="zh-CN" altLang="zh-CN"/>
              <a:pPr/>
              <a:t>153</a:t>
            </a:fld>
            <a:r>
              <a:rPr lang="zh-CN" altLang="zh-CN"/>
              <a:t>/226</a:t>
            </a:r>
          </a:p>
        </p:txBody>
      </p:sp>
      <p:sp>
        <p:nvSpPr>
          <p:cNvPr id="158722" name="Rectangle 2"/>
          <p:cNvSpPr>
            <a:spLocks noGrp="1" noChangeArrowheads="1"/>
          </p:cNvSpPr>
          <p:nvPr>
            <p:ph type="title"/>
          </p:nvPr>
        </p:nvSpPr>
        <p:spPr/>
        <p:txBody>
          <a:bodyPr/>
          <a:lstStyle/>
          <a:p>
            <a:endParaRPr lang="zh-CN" altLang="zh-CN"/>
          </a:p>
        </p:txBody>
      </p:sp>
      <p:sp>
        <p:nvSpPr>
          <p:cNvPr id="158723" name="Rectangle 3"/>
          <p:cNvSpPr>
            <a:spLocks noGrp="1" noChangeArrowheads="1"/>
          </p:cNvSpPr>
          <p:nvPr>
            <p:ph type="body" sz="half" idx="1"/>
          </p:nvPr>
        </p:nvSpPr>
        <p:spPr>
          <a:xfrm>
            <a:off x="1066800" y="1166813"/>
            <a:ext cx="7392988" cy="511175"/>
          </a:xfrm>
        </p:spPr>
        <p:txBody>
          <a:bodyPr/>
          <a:lstStyle/>
          <a:p>
            <a:pPr>
              <a:buClr>
                <a:srgbClr val="FF0000"/>
              </a:buClr>
              <a:buFont typeface="Wingdings" pitchFamily="2" charset="2"/>
              <a:buChar char="n"/>
            </a:pPr>
            <a:r>
              <a:rPr lang="zh-CN" sz="2400">
                <a:solidFill>
                  <a:srgbClr val="FF00FF"/>
                </a:solidFill>
                <a:latin typeface="楷体_GB2312" pitchFamily="1" charset="-122"/>
                <a:ea typeface="楷体_GB2312" pitchFamily="1" charset="-122"/>
              </a:rPr>
              <a:t>解：</a:t>
            </a:r>
            <a:endParaRPr lang="zh-CN" sz="2400">
              <a:solidFill>
                <a:srgbClr val="0000FF"/>
              </a:solidFill>
              <a:latin typeface="楷体_GB2312" pitchFamily="1" charset="-122"/>
              <a:ea typeface="楷体_GB2312" pitchFamily="1" charset="-122"/>
            </a:endParaRPr>
          </a:p>
        </p:txBody>
      </p:sp>
      <p:sp>
        <p:nvSpPr>
          <p:cNvPr id="158724" name="Rectangle 4"/>
          <p:cNvSpPr>
            <a:spLocks noChangeArrowheads="1"/>
          </p:cNvSpPr>
          <p:nvPr/>
        </p:nvSpPr>
        <p:spPr bwMode="auto">
          <a:xfrm>
            <a:off x="1403350" y="3429000"/>
            <a:ext cx="7224713"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None/>
            </a:pPr>
            <a:r>
              <a:rPr lang="zh-CN" b="1" dirty="0">
                <a:solidFill>
                  <a:srgbClr val="FF00FF"/>
                </a:solidFill>
                <a:latin typeface="楷体_GB2312" pitchFamily="1" charset="-122"/>
                <a:ea typeface="楷体_GB2312" pitchFamily="1" charset="-122"/>
              </a:rPr>
              <a:t>左陪集： </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eH</a:t>
            </a:r>
            <a:r>
              <a:rPr lang="zh-CN" altLang="zh-CN" b="1" dirty="0">
                <a:solidFill>
                  <a:srgbClr val="0000FF"/>
                </a:solidFill>
                <a:latin typeface="楷体_GB2312" pitchFamily="1" charset="-122"/>
                <a:ea typeface="楷体_GB2312" pitchFamily="1" charset="-122"/>
              </a:rPr>
              <a:t>={e}H={e*e,e*a}={e,a}</a:t>
            </a:r>
            <a:r>
              <a:rPr lang="zh-CN" b="1" dirty="0">
                <a:solidFill>
                  <a:srgbClr val="0000FF"/>
                </a:solidFill>
                <a:latin typeface="楷体_GB2312" pitchFamily="1" charset="-122"/>
                <a:ea typeface="楷体_GB2312" pitchFamily="1" charset="-122"/>
              </a:rPr>
              <a:t>，</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aH</a:t>
            </a:r>
            <a:r>
              <a:rPr lang="zh-CN" altLang="zh-CN" b="1" dirty="0">
                <a:solidFill>
                  <a:srgbClr val="0000FF"/>
                </a:solidFill>
                <a:latin typeface="楷体_GB2312" pitchFamily="1" charset="-122"/>
                <a:ea typeface="楷体_GB2312" pitchFamily="1" charset="-122"/>
              </a:rPr>
              <a:t>={a}H={a*e,a*a}={a,e}=eH,</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bH</a:t>
            </a:r>
            <a:r>
              <a:rPr lang="zh-CN" altLang="zh-CN" b="1" dirty="0">
                <a:solidFill>
                  <a:srgbClr val="0000FF"/>
                </a:solidFill>
                <a:latin typeface="楷体_GB2312" pitchFamily="1" charset="-122"/>
                <a:ea typeface="楷体_GB2312" pitchFamily="1" charset="-122"/>
              </a:rPr>
              <a:t>={b}H={b*e,b*a}={b,c},</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cH</a:t>
            </a:r>
            <a:r>
              <a:rPr lang="zh-CN" altLang="zh-CN" b="1" dirty="0">
                <a:solidFill>
                  <a:srgbClr val="0000FF"/>
                </a:solidFill>
                <a:latin typeface="楷体_GB2312" pitchFamily="1" charset="-122"/>
                <a:ea typeface="楷体_GB2312" pitchFamily="1" charset="-122"/>
              </a:rPr>
              <a:t>={c}H={c*e,c*a}={c,b}=bH</a:t>
            </a:r>
          </a:p>
        </p:txBody>
      </p:sp>
      <p:graphicFrame>
        <p:nvGraphicFramePr>
          <p:cNvPr id="158725" name="Object 5"/>
          <p:cNvGraphicFramePr>
            <a:graphicFrameLocks noGrp="1" noChangeAspect="1"/>
          </p:cNvGraphicFramePr>
          <p:nvPr>
            <p:ph sz="half" idx="2"/>
          </p:nvPr>
        </p:nvGraphicFramePr>
        <p:xfrm>
          <a:off x="1979613" y="1125538"/>
          <a:ext cx="2305050" cy="2233612"/>
        </p:xfrm>
        <a:graphic>
          <a:graphicData uri="http://schemas.openxmlformats.org/presentationml/2006/ole">
            <mc:AlternateContent xmlns:mc="http://schemas.openxmlformats.org/markup-compatibility/2006">
              <mc:Choice xmlns:v="urn:schemas-microsoft-com:vml" Requires="v">
                <p:oleObj spid="_x0000_s158745" r:id="rId3" imgW="2472120" imgH="2023920" progId="Visio.Drawing.11">
                  <p:embed/>
                </p:oleObj>
              </mc:Choice>
              <mc:Fallback>
                <p:oleObj r:id="rId3" imgW="2472120" imgH="20239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25538"/>
                        <a:ext cx="2305050"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D69F29-B910-402C-A5E6-E8D1EE71D176}" type="datetime1">
              <a:rPr lang="zh-CN" altLang="en-US"/>
              <a:pPr/>
              <a:t>2018/12/10</a:t>
            </a:fld>
            <a:endParaRPr lang="zh-CN" altLang="zh-CN"/>
          </a:p>
        </p:txBody>
      </p:sp>
      <p:sp>
        <p:nvSpPr>
          <p:cNvPr id="7" name="页脚占位符 5"/>
          <p:cNvSpPr>
            <a:spLocks noGrp="1"/>
          </p:cNvSpPr>
          <p:nvPr>
            <p:ph type="ftr" sz="quarter" idx="11"/>
          </p:nvPr>
        </p:nvSpPr>
        <p:spPr/>
        <p:txBody>
          <a:bodyPr/>
          <a:lstStyle/>
          <a:p>
            <a:r>
              <a:rPr lang="zh-CN"/>
              <a:t>计算机学院</a:t>
            </a:r>
          </a:p>
        </p:txBody>
      </p:sp>
      <p:sp>
        <p:nvSpPr>
          <p:cNvPr id="8" name="灯片编号占位符 6"/>
          <p:cNvSpPr>
            <a:spLocks noGrp="1"/>
          </p:cNvSpPr>
          <p:nvPr>
            <p:ph type="sldNum" sz="quarter" idx="12"/>
          </p:nvPr>
        </p:nvSpPr>
        <p:spPr/>
        <p:txBody>
          <a:bodyPr/>
          <a:lstStyle/>
          <a:p>
            <a:fld id="{822C8C7A-991E-496F-9B0F-89371AD38CF0}" type="slidenum">
              <a:rPr lang="zh-CN" altLang="zh-CN"/>
              <a:pPr/>
              <a:t>154</a:t>
            </a:fld>
            <a:r>
              <a:rPr lang="zh-CN" altLang="zh-CN"/>
              <a:t>/226</a:t>
            </a:r>
          </a:p>
        </p:txBody>
      </p:sp>
      <p:sp>
        <p:nvSpPr>
          <p:cNvPr id="159746" name="Rectangle 2"/>
          <p:cNvSpPr>
            <a:spLocks noGrp="1" noChangeArrowheads="1"/>
          </p:cNvSpPr>
          <p:nvPr>
            <p:ph type="title"/>
          </p:nvPr>
        </p:nvSpPr>
        <p:spPr/>
        <p:txBody>
          <a:bodyPr/>
          <a:lstStyle/>
          <a:p>
            <a:endParaRPr lang="zh-CN" altLang="zh-CN"/>
          </a:p>
        </p:txBody>
      </p:sp>
      <p:sp>
        <p:nvSpPr>
          <p:cNvPr id="159747" name="Rectangle 3"/>
          <p:cNvSpPr>
            <a:spLocks noGrp="1" noChangeArrowheads="1"/>
          </p:cNvSpPr>
          <p:nvPr>
            <p:ph type="body" sz="half" idx="1"/>
          </p:nvPr>
        </p:nvSpPr>
        <p:spPr>
          <a:xfrm>
            <a:off x="1066800" y="1166813"/>
            <a:ext cx="7392988" cy="511175"/>
          </a:xfrm>
        </p:spPr>
        <p:txBody>
          <a:bodyPr/>
          <a:lstStyle/>
          <a:p>
            <a:pPr>
              <a:buClr>
                <a:srgbClr val="FF0000"/>
              </a:buClr>
              <a:buFont typeface="Wingdings" pitchFamily="2" charset="2"/>
              <a:buChar char="n"/>
            </a:pPr>
            <a:r>
              <a:rPr lang="zh-CN" sz="2400">
                <a:solidFill>
                  <a:srgbClr val="FF00FF"/>
                </a:solidFill>
                <a:latin typeface="楷体_GB2312" pitchFamily="1" charset="-122"/>
                <a:ea typeface="楷体_GB2312" pitchFamily="1" charset="-122"/>
              </a:rPr>
              <a:t>解：</a:t>
            </a:r>
            <a:endParaRPr lang="zh-CN" sz="2400">
              <a:solidFill>
                <a:srgbClr val="0000FF"/>
              </a:solidFill>
              <a:latin typeface="楷体_GB2312" pitchFamily="1" charset="-122"/>
              <a:ea typeface="楷体_GB2312" pitchFamily="1" charset="-122"/>
            </a:endParaRPr>
          </a:p>
        </p:txBody>
      </p:sp>
      <p:sp>
        <p:nvSpPr>
          <p:cNvPr id="159748" name="Rectangle 4"/>
          <p:cNvSpPr>
            <a:spLocks noChangeArrowheads="1"/>
          </p:cNvSpPr>
          <p:nvPr/>
        </p:nvSpPr>
        <p:spPr bwMode="auto">
          <a:xfrm>
            <a:off x="1403350" y="3429000"/>
            <a:ext cx="7224713"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None/>
            </a:pPr>
            <a:r>
              <a:rPr lang="zh-CN" b="1" dirty="0">
                <a:solidFill>
                  <a:srgbClr val="FF00FF"/>
                </a:solidFill>
                <a:latin typeface="楷体_GB2312" pitchFamily="1" charset="-122"/>
                <a:ea typeface="楷体_GB2312" pitchFamily="1" charset="-122"/>
              </a:rPr>
              <a:t>右陪集： </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He</a:t>
            </a:r>
            <a:r>
              <a:rPr lang="zh-CN" altLang="zh-CN" b="1" dirty="0">
                <a:solidFill>
                  <a:srgbClr val="0000FF"/>
                </a:solidFill>
                <a:latin typeface="楷体_GB2312" pitchFamily="1" charset="-122"/>
                <a:ea typeface="楷体_GB2312" pitchFamily="1" charset="-122"/>
              </a:rPr>
              <a:t>=H{e}={e*e,a*e}={e,a}</a:t>
            </a:r>
            <a:r>
              <a:rPr lang="zh-CN" b="1" dirty="0">
                <a:solidFill>
                  <a:srgbClr val="0000FF"/>
                </a:solidFill>
                <a:latin typeface="楷体_GB2312" pitchFamily="1" charset="-122"/>
                <a:ea typeface="楷体_GB2312" pitchFamily="1" charset="-122"/>
              </a:rPr>
              <a:t>，</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Ha</a:t>
            </a:r>
            <a:r>
              <a:rPr lang="zh-CN" altLang="zh-CN" b="1" dirty="0">
                <a:solidFill>
                  <a:srgbClr val="0000FF"/>
                </a:solidFill>
                <a:latin typeface="楷体_GB2312" pitchFamily="1" charset="-122"/>
                <a:ea typeface="楷体_GB2312" pitchFamily="1" charset="-122"/>
              </a:rPr>
              <a:t>=H{a}={e*a,a*a}={a,e}=He,</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Hb</a:t>
            </a:r>
            <a:r>
              <a:rPr lang="zh-CN" altLang="zh-CN" b="1" dirty="0">
                <a:solidFill>
                  <a:srgbClr val="0000FF"/>
                </a:solidFill>
                <a:latin typeface="楷体_GB2312" pitchFamily="1" charset="-122"/>
                <a:ea typeface="楷体_GB2312" pitchFamily="1" charset="-122"/>
              </a:rPr>
              <a:t>=H{b}={e*b,a*b}={b,c},</a:t>
            </a:r>
          </a:p>
          <a:p>
            <a:pPr marL="342900" indent="-342900">
              <a:lnSpc>
                <a:spcPct val="120000"/>
              </a:lnSpc>
              <a:buClr>
                <a:srgbClr val="FF0000"/>
              </a:buClr>
              <a:buFont typeface="Wingdings" pitchFamily="2" charset="2"/>
              <a:buNone/>
            </a:pPr>
            <a:r>
              <a:rPr lang="zh-CN" altLang="zh-CN" b="1" dirty="0">
                <a:solidFill>
                  <a:srgbClr val="FF00FF"/>
                </a:solidFill>
                <a:latin typeface="楷体_GB2312" pitchFamily="1" charset="-122"/>
                <a:ea typeface="楷体_GB2312" pitchFamily="1" charset="-122"/>
              </a:rPr>
              <a:t>Hc</a:t>
            </a:r>
            <a:r>
              <a:rPr lang="zh-CN" altLang="zh-CN" b="1" dirty="0">
                <a:solidFill>
                  <a:srgbClr val="0000FF"/>
                </a:solidFill>
                <a:latin typeface="楷体_GB2312" pitchFamily="1" charset="-122"/>
                <a:ea typeface="楷体_GB2312" pitchFamily="1" charset="-122"/>
              </a:rPr>
              <a:t>=H{c}={e*c,a*c}={c,b}=Hb</a:t>
            </a:r>
          </a:p>
        </p:txBody>
      </p:sp>
      <p:graphicFrame>
        <p:nvGraphicFramePr>
          <p:cNvPr id="159749" name="Object 5"/>
          <p:cNvGraphicFramePr>
            <a:graphicFrameLocks noGrp="1" noChangeAspect="1"/>
          </p:cNvGraphicFramePr>
          <p:nvPr>
            <p:ph sz="half" idx="2"/>
          </p:nvPr>
        </p:nvGraphicFramePr>
        <p:xfrm>
          <a:off x="1979613" y="1125538"/>
          <a:ext cx="2305050" cy="2233612"/>
        </p:xfrm>
        <a:graphic>
          <a:graphicData uri="http://schemas.openxmlformats.org/presentationml/2006/ole">
            <mc:AlternateContent xmlns:mc="http://schemas.openxmlformats.org/markup-compatibility/2006">
              <mc:Choice xmlns:v="urn:schemas-microsoft-com:vml" Requires="v">
                <p:oleObj spid="_x0000_s159769" r:id="rId3" imgW="2472120" imgH="2023920" progId="Visio.Drawing.11">
                  <p:embed/>
                </p:oleObj>
              </mc:Choice>
              <mc:Fallback>
                <p:oleObj r:id="rId3" imgW="2472120" imgH="20239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25538"/>
                        <a:ext cx="2305050"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0ABE1E3A-7D74-4418-9BE5-C83E3F6F498A}"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CB8765FD-24FE-4783-8A1E-DCED80F964F3}" type="slidenum">
              <a:rPr lang="zh-CN" altLang="zh-CN"/>
              <a:pPr/>
              <a:t>155</a:t>
            </a:fld>
            <a:r>
              <a:rPr lang="zh-CN" altLang="zh-CN"/>
              <a:t>/226</a:t>
            </a:r>
          </a:p>
        </p:txBody>
      </p:sp>
      <p:sp>
        <p:nvSpPr>
          <p:cNvPr id="160770" name="Rectangle 2"/>
          <p:cNvSpPr>
            <a:spLocks noGrp="1" noChangeArrowheads="1"/>
          </p:cNvSpPr>
          <p:nvPr>
            <p:ph type="body" idx="1"/>
          </p:nvPr>
        </p:nvSpPr>
        <p:spPr>
          <a:xfrm>
            <a:off x="1187450" y="1196975"/>
            <a:ext cx="7632700" cy="4491038"/>
          </a:xfrm>
        </p:spPr>
        <p:txBody>
          <a:bodyPr/>
          <a:lstStyle/>
          <a:p>
            <a:pPr>
              <a:lnSpc>
                <a:spcPct val="110000"/>
              </a:lnSpc>
              <a:buClr>
                <a:srgbClr val="FF0000"/>
              </a:buClr>
              <a:buSzPct val="75000"/>
              <a:buFont typeface="Wingdings" pitchFamily="2" charset="2"/>
              <a:buChar char="n"/>
            </a:pPr>
            <a:r>
              <a:rPr lang="zh-CN" sz="2400" dirty="0">
                <a:solidFill>
                  <a:srgbClr val="FF00FF"/>
                </a:solidFill>
                <a:latin typeface="楷体_GB2312" pitchFamily="1" charset="-122"/>
                <a:ea typeface="楷体_GB2312" pitchFamily="1" charset="-122"/>
              </a:rPr>
              <a:t>例 </a:t>
            </a:r>
            <a:r>
              <a:rPr lang="zh-CN" sz="2400" dirty="0">
                <a:solidFill>
                  <a:srgbClr val="0000FF"/>
                </a:solidFill>
                <a:latin typeface="楷体_GB2312" pitchFamily="1" charset="-122"/>
                <a:ea typeface="楷体_GB2312" pitchFamily="1" charset="-122"/>
              </a:rPr>
              <a:t>三次对称群</a:t>
            </a:r>
            <a:r>
              <a:rPr lang="zh-CN" altLang="zh-CN" sz="2400" dirty="0">
                <a:solidFill>
                  <a:srgbClr val="0000FF"/>
                </a:solidFill>
                <a:latin typeface="楷体_GB2312" pitchFamily="1" charset="-122"/>
                <a:ea typeface="楷体_GB2312" pitchFamily="1" charset="-122"/>
              </a:rPr>
              <a:t>&lt;S</a:t>
            </a:r>
            <a:r>
              <a:rPr lang="zh-CN" altLang="zh-CN" sz="2400" baseline="-25000" dirty="0">
                <a:solidFill>
                  <a:srgbClr val="0000FF"/>
                </a:solidFill>
                <a:latin typeface="楷体_GB2312" pitchFamily="1" charset="-122"/>
                <a:ea typeface="楷体_GB2312" pitchFamily="1" charset="-122"/>
              </a:rPr>
              <a:t>3</a:t>
            </a:r>
            <a:r>
              <a:rPr lang="zh-CN" sz="2400" dirty="0">
                <a:solidFill>
                  <a:srgbClr val="0000FF"/>
                </a:solidFill>
                <a:latin typeface="楷体_GB2312" pitchFamily="1" charset="-122"/>
                <a:ea typeface="楷体_GB2312" pitchFamily="1" charset="-122"/>
              </a:rPr>
              <a:t>，</a:t>
            </a:r>
            <a:r>
              <a:rPr lang="zh-CN" sz="2400" baseline="-100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的一个子集为</a:t>
            </a:r>
            <a:r>
              <a:rPr lang="zh-CN" altLang="zh-CN" sz="2400" dirty="0">
                <a:solidFill>
                  <a:srgbClr val="0000FF"/>
                </a:solidFill>
                <a:latin typeface="楷体_GB2312" pitchFamily="1" charset="-122"/>
                <a:ea typeface="楷体_GB2312" pitchFamily="1" charset="-122"/>
              </a:rPr>
              <a:t>H={(1),(1 2)}</a:t>
            </a:r>
            <a:r>
              <a:rPr lang="zh-CN" sz="2400" dirty="0">
                <a:solidFill>
                  <a:srgbClr val="0000FF"/>
                </a:solidFill>
                <a:latin typeface="楷体_GB2312" pitchFamily="1" charset="-122"/>
                <a:ea typeface="楷体_GB2312" pitchFamily="1" charset="-122"/>
              </a:rPr>
              <a:t>，其左、右陪集分别为：</a:t>
            </a:r>
          </a:p>
          <a:p>
            <a:pPr>
              <a:lnSpc>
                <a:spcPct val="110000"/>
              </a:lnSpc>
              <a:buFont typeface="Wingdings" pitchFamily="2" charset="2"/>
              <a:buNone/>
            </a:pPr>
            <a:r>
              <a:rPr lang="zh-CN" sz="2400" dirty="0">
                <a:solidFill>
                  <a:srgbClr val="FF00FF"/>
                </a:solidFill>
                <a:latin typeface="楷体_GB2312" pitchFamily="1" charset="-122"/>
                <a:ea typeface="楷体_GB2312" pitchFamily="1" charset="-122"/>
              </a:rPr>
              <a:t>左陪集：</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(1)H=</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1 2</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H=H</a:t>
            </a:r>
            <a:r>
              <a:rPr lang="zh-CN" sz="2400" dirty="0">
                <a:solidFill>
                  <a:srgbClr val="0000FF"/>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(1 3)H=(1 2 3)H={(1 3),(1 2 3)}</a:t>
            </a:r>
            <a:r>
              <a:rPr lang="zh-CN" sz="2400" dirty="0">
                <a:solidFill>
                  <a:srgbClr val="0000FF"/>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(2 3)H=(1 3 2)H={(2 3),(1 3 2)}</a:t>
            </a:r>
            <a:r>
              <a:rPr lang="zh-CN" sz="2400" dirty="0">
                <a:solidFill>
                  <a:srgbClr val="0000FF"/>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FF00FF"/>
                </a:solidFill>
                <a:latin typeface="楷体_GB2312" pitchFamily="1" charset="-122"/>
                <a:ea typeface="楷体_GB2312" pitchFamily="1" charset="-122"/>
              </a:rPr>
              <a:t>右陪集：</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H</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=H</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1 2</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=H</a:t>
            </a:r>
            <a:r>
              <a:rPr lang="zh-CN" sz="2400" dirty="0">
                <a:solidFill>
                  <a:srgbClr val="0000FF"/>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H</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1 3</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=H</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1 3 2</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 3),(1 3 2)}</a:t>
            </a:r>
            <a:r>
              <a:rPr lang="zh-CN" sz="2400" dirty="0">
                <a:solidFill>
                  <a:srgbClr val="0000FF"/>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H</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2 3</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=H</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1 2 3</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={(2 3),(1 2 3)}</a:t>
            </a:r>
            <a:r>
              <a:rPr lang="zh-CN" sz="2400" dirty="0">
                <a:solidFill>
                  <a:srgbClr val="0000FF"/>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FF"/>
                </a:solidFill>
                <a:latin typeface="楷体_GB2312" pitchFamily="1" charset="-122"/>
                <a:ea typeface="楷体_GB2312" pitchFamily="1" charset="-122"/>
              </a:rPr>
              <a:t>从此例我们可以发现以下</a:t>
            </a:r>
            <a:r>
              <a:rPr lang="zh-CN" sz="2400" dirty="0">
                <a:solidFill>
                  <a:srgbClr val="FF0000"/>
                </a:solidFill>
                <a:latin typeface="楷体_GB2312" pitchFamily="1" charset="-122"/>
                <a:ea typeface="楷体_GB2312" pitchFamily="1" charset="-122"/>
              </a:rPr>
              <a:t>事实</a:t>
            </a:r>
            <a:r>
              <a:rPr lang="zh-CN" sz="2400" dirty="0">
                <a:solidFill>
                  <a:srgbClr val="FF00FF"/>
                </a:solidFill>
                <a:latin typeface="楷体_GB2312" pitchFamily="1" charset="-122"/>
                <a:ea typeface="楷体_GB2312" pitchFamily="1" charset="-122"/>
              </a:rPr>
              <a:t>：</a:t>
            </a:r>
          </a:p>
        </p:txBody>
      </p:sp>
      <p:sp>
        <p:nvSpPr>
          <p:cNvPr id="2" name="圆角矩形标注 1"/>
          <p:cNvSpPr/>
          <p:nvPr/>
        </p:nvSpPr>
        <p:spPr bwMode="auto">
          <a:xfrm>
            <a:off x="6228184" y="1953131"/>
            <a:ext cx="1728192" cy="648072"/>
          </a:xfrm>
          <a:prstGeom prst="wedgeRoundRectCallout">
            <a:avLst>
              <a:gd name="adj1" fmla="val -71375"/>
              <a:gd name="adj2" fmla="val 68818"/>
              <a:gd name="adj3" fmla="val 16667"/>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rPr>
              <a:t>(1</a:t>
            </a:r>
            <a:r>
              <a:rPr kumimoji="0" lang="en-US" altLang="zh-CN" sz="2400" b="0" i="0" u="none" strike="noStrike" cap="none" normalizeH="0" dirty="0" smtClean="0">
                <a:ln>
                  <a:noFill/>
                </a:ln>
                <a:solidFill>
                  <a:srgbClr val="0000FF"/>
                </a:solidFill>
                <a:effectLst/>
                <a:latin typeface="Times New Roman" pitchFamily="18" charset="0"/>
                <a:ea typeface="宋体" pitchFamily="2" charset="-122"/>
              </a:rPr>
              <a:t> 3)</a:t>
            </a:r>
            <a:r>
              <a:rPr lang="zh-CN" altLang="zh-CN" baseline="-10000" dirty="0">
                <a:solidFill>
                  <a:srgbClr val="0000FF"/>
                </a:solidFill>
                <a:latin typeface="楷体_GB2312" pitchFamily="1" charset="-122"/>
                <a:ea typeface="楷体_GB2312" pitchFamily="1" charset="-122"/>
                <a:sym typeface="Symbol" pitchFamily="18" charset="2"/>
              </a:rPr>
              <a:t> </a:t>
            </a:r>
            <a:r>
              <a:rPr lang="zh-CN" altLang="zh-CN" baseline="-10000" dirty="0" smtClean="0">
                <a:solidFill>
                  <a:srgbClr val="0000FF"/>
                </a:solidFill>
                <a:latin typeface="楷体_GB2312" pitchFamily="1" charset="-122"/>
                <a:ea typeface="楷体_GB2312" pitchFamily="1" charset="-122"/>
                <a:sym typeface="Symbol" pitchFamily="18" charset="2"/>
              </a:rPr>
              <a:t></a:t>
            </a:r>
            <a:r>
              <a:rPr lang="en-US" altLang="zh-CN" dirty="0" smtClean="0">
                <a:solidFill>
                  <a:srgbClr val="0000FF"/>
                </a:solidFill>
                <a:latin typeface="楷体_GB2312" pitchFamily="1" charset="-122"/>
                <a:ea typeface="楷体_GB2312" pitchFamily="1" charset="-122"/>
                <a:sym typeface="Symbol" pitchFamily="18" charset="2"/>
              </a:rPr>
              <a:t>(1 2)</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2174696-D048-4AEC-91E1-65B1209009F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F900A62-84CC-4372-B86F-B7DBBF0C1A2D}" type="slidenum">
              <a:rPr lang="zh-CN" altLang="zh-CN"/>
              <a:pPr/>
              <a:t>156</a:t>
            </a:fld>
            <a:r>
              <a:rPr lang="zh-CN" altLang="zh-CN"/>
              <a:t>/226</a:t>
            </a:r>
          </a:p>
        </p:txBody>
      </p:sp>
      <p:sp>
        <p:nvSpPr>
          <p:cNvPr id="161794" name="Rectangle 2"/>
          <p:cNvSpPr>
            <a:spLocks noGrp="1" noChangeArrowheads="1"/>
          </p:cNvSpPr>
          <p:nvPr>
            <p:ph type="title"/>
          </p:nvPr>
        </p:nvSpPr>
        <p:spPr/>
        <p:txBody>
          <a:bodyPr/>
          <a:lstStyle/>
          <a:p>
            <a:r>
              <a:rPr lang="zh-CN" sz="3600">
                <a:ea typeface="黑体" pitchFamily="49" charset="-122"/>
              </a:rPr>
              <a:t>事实</a:t>
            </a:r>
          </a:p>
        </p:txBody>
      </p:sp>
      <p:sp>
        <p:nvSpPr>
          <p:cNvPr id="161795" name="Rectangle 3"/>
          <p:cNvSpPr>
            <a:spLocks noGrp="1" noChangeArrowheads="1"/>
          </p:cNvSpPr>
          <p:nvPr>
            <p:ph type="body" idx="1"/>
          </p:nvPr>
        </p:nvSpPr>
        <p:spPr>
          <a:xfrm>
            <a:off x="1066800" y="1166813"/>
            <a:ext cx="7620000" cy="5200650"/>
          </a:xfrm>
        </p:spPr>
        <p:txBody>
          <a:bodyPr/>
          <a:lstStyle/>
          <a:p>
            <a:pPr marL="533400" indent="-533400">
              <a:buClr>
                <a:srgbClr val="FF0000"/>
              </a:buClr>
              <a:buFont typeface="Wingdings" pitchFamily="2" charset="2"/>
              <a:buAutoNum type="circleNumDbPlain"/>
            </a:pPr>
            <a:r>
              <a:rPr lang="zh-CN" dirty="0">
                <a:solidFill>
                  <a:srgbClr val="0000FF"/>
                </a:solidFill>
                <a:latin typeface="楷体_GB2312" pitchFamily="1" charset="-122"/>
                <a:ea typeface="楷体_GB2312" pitchFamily="1" charset="-122"/>
              </a:rPr>
              <a:t>H关于同一元素的左（右）陪集可能不相同，如 （1 3）H</a:t>
            </a:r>
            <a:r>
              <a:rPr lang="en-US" dirty="0">
                <a:solidFill>
                  <a:srgbClr val="0000FF"/>
                </a:solidFill>
                <a:latin typeface="楷体_GB2312" pitchFamily="1" charset="-122"/>
                <a:ea typeface="楷体_GB2312" pitchFamily="1" charset="-122"/>
              </a:rPr>
              <a:t>≠</a:t>
            </a:r>
            <a:r>
              <a:rPr lang="zh-CN" dirty="0">
                <a:solidFill>
                  <a:srgbClr val="0000FF"/>
                </a:solidFill>
                <a:latin typeface="楷体_GB2312" pitchFamily="1" charset="-122"/>
                <a:ea typeface="楷体_GB2312" pitchFamily="1" charset="-122"/>
              </a:rPr>
              <a:t>H（1 3）；</a:t>
            </a:r>
          </a:p>
          <a:p>
            <a:pPr marL="533400" indent="-533400">
              <a:buClr>
                <a:srgbClr val="FF0000"/>
              </a:buClr>
              <a:buFont typeface="Wingdings" pitchFamily="2" charset="2"/>
              <a:buAutoNum type="circleNumDbPlain"/>
            </a:pPr>
            <a:r>
              <a:rPr lang="zh-CN" dirty="0">
                <a:solidFill>
                  <a:srgbClr val="0000FF"/>
                </a:solidFill>
                <a:latin typeface="楷体_GB2312" pitchFamily="1" charset="-122"/>
                <a:ea typeface="楷体_GB2312" pitchFamily="1" charset="-122"/>
              </a:rPr>
              <a:t>凡是同属某个左（右）陪集的元素，它们对应的左（右）陪集相同；</a:t>
            </a:r>
          </a:p>
          <a:p>
            <a:pPr marL="533400" indent="-533400">
              <a:buClr>
                <a:srgbClr val="FF0000"/>
              </a:buClr>
              <a:buFont typeface="Wingdings" pitchFamily="2" charset="2"/>
              <a:buAutoNum type="circleNumDbPlain"/>
            </a:pPr>
            <a:r>
              <a:rPr lang="zh-CN" dirty="0">
                <a:solidFill>
                  <a:srgbClr val="0000FF"/>
                </a:solidFill>
                <a:latin typeface="楷体_GB2312" pitchFamily="1" charset="-122"/>
                <a:ea typeface="楷体_GB2312" pitchFamily="1" charset="-122"/>
              </a:rPr>
              <a:t>任何两个左（右）陪集要么相同，要么无公共元素；</a:t>
            </a:r>
          </a:p>
          <a:p>
            <a:pPr marL="533400" indent="-533400">
              <a:buClr>
                <a:srgbClr val="FF0000"/>
              </a:buClr>
              <a:buFont typeface="Wingdings" pitchFamily="2" charset="2"/>
              <a:buAutoNum type="circleNumDbPlain"/>
            </a:pPr>
            <a:r>
              <a:rPr lang="zh-CN" dirty="0">
                <a:solidFill>
                  <a:srgbClr val="0000FF"/>
                </a:solidFill>
                <a:latin typeface="楷体_GB2312" pitchFamily="1" charset="-122"/>
                <a:ea typeface="楷体_GB2312" pitchFamily="1" charset="-122"/>
              </a:rPr>
              <a:t>所有左（右）陪集的元素数目相同。</a:t>
            </a:r>
          </a:p>
          <a:p>
            <a:pPr marL="533400" indent="-533400">
              <a:buClr>
                <a:srgbClr val="FF0000"/>
              </a:buClr>
              <a:buFont typeface="Wingdings" pitchFamily="2" charset="2"/>
              <a:buAutoNum type="circleNumDbPlain"/>
            </a:pPr>
            <a:endParaRPr lang="zh-CN" dirty="0">
              <a:latin typeface="楷体_GB2312" pitchFamily="1" charset="-122"/>
              <a:ea typeface="楷体_GB2312" pitchFamily="1" charset="-122"/>
            </a:endParaRPr>
          </a:p>
          <a:p>
            <a:pPr marL="533400" indent="-533400">
              <a:buClr>
                <a:srgbClr val="FF0000"/>
              </a:buClr>
              <a:buFont typeface="Wingdings" pitchFamily="2" charset="2"/>
              <a:buChar char="n"/>
            </a:pPr>
            <a:r>
              <a:rPr lang="zh-CN" dirty="0">
                <a:solidFill>
                  <a:srgbClr val="FF00FF"/>
                </a:solidFill>
                <a:latin typeface="楷体_GB2312" pitchFamily="1" charset="-122"/>
                <a:ea typeface="楷体_GB2312" pitchFamily="1" charset="-122"/>
              </a:rPr>
              <a:t>根据这些事实，我们可以建立下述关于群中元素间的等价二元关系。</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D60ED94-200D-49B6-8BB5-D5025AB283B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388E8F8D-55C1-44BA-8179-AB085A627958}" type="slidenum">
              <a:rPr lang="zh-CN" altLang="zh-CN"/>
              <a:pPr/>
              <a:t>157</a:t>
            </a:fld>
            <a:r>
              <a:rPr lang="zh-CN" altLang="zh-CN"/>
              <a:t>/226</a:t>
            </a:r>
          </a:p>
        </p:txBody>
      </p:sp>
      <p:sp>
        <p:nvSpPr>
          <p:cNvPr id="162818" name="Rectangle 2"/>
          <p:cNvSpPr>
            <a:spLocks noGrp="1" noChangeArrowheads="1"/>
          </p:cNvSpPr>
          <p:nvPr>
            <p:ph type="title"/>
          </p:nvPr>
        </p:nvSpPr>
        <p:spPr/>
        <p:txBody>
          <a:bodyPr/>
          <a:lstStyle/>
          <a:p>
            <a:endParaRPr lang="zh-CN" altLang="zh-CN"/>
          </a:p>
        </p:txBody>
      </p:sp>
      <p:sp>
        <p:nvSpPr>
          <p:cNvPr id="162819" name="Rectangle 3"/>
          <p:cNvSpPr>
            <a:spLocks noGrp="1" noChangeArrowheads="1"/>
          </p:cNvSpPr>
          <p:nvPr>
            <p:ph type="body" idx="1"/>
          </p:nvPr>
        </p:nvSpPr>
        <p:spPr>
          <a:xfrm>
            <a:off x="971550" y="1125538"/>
            <a:ext cx="7848600" cy="5480050"/>
          </a:xfrm>
        </p:spPr>
        <p:txBody>
          <a:bodyPr/>
          <a:lstStyle/>
          <a:p>
            <a:pPr>
              <a:buClr>
                <a:srgbClr val="FF0000"/>
              </a:buClr>
              <a:buFont typeface="Wingdings" pitchFamily="2" charset="2"/>
              <a:buChar char="n"/>
            </a:pPr>
            <a:r>
              <a:rPr lang="zh-CN" dirty="0">
                <a:solidFill>
                  <a:srgbClr val="CC00CC"/>
                </a:solidFill>
                <a:latin typeface="楷体_GB2312" pitchFamily="1" charset="-122"/>
                <a:ea typeface="楷体_GB2312" pitchFamily="1" charset="-122"/>
              </a:rPr>
              <a:t> </a:t>
            </a:r>
            <a:r>
              <a:rPr lang="en-US" sz="2400" dirty="0" err="1">
                <a:solidFill>
                  <a:srgbClr val="CC00CC"/>
                </a:solidFill>
                <a:latin typeface="楷体_GB2312" pitchFamily="1" charset="-122"/>
                <a:ea typeface="楷体_GB2312" pitchFamily="1" charset="-122"/>
              </a:rPr>
              <a:t>定理</a:t>
            </a:r>
            <a:r>
              <a:rPr lang="zh-CN" sz="2400" dirty="0">
                <a:solidFill>
                  <a:srgbClr val="CC00CC"/>
                </a:solidFill>
                <a:latin typeface="楷体_GB2312" pitchFamily="1" charset="-122"/>
                <a:ea typeface="楷体_GB2312" pitchFamily="1" charset="-122"/>
              </a:rPr>
              <a:t>15.11</a:t>
            </a:r>
          </a:p>
          <a:p>
            <a:pPr>
              <a:buFont typeface="Wingdings" pitchFamily="2" charset="2"/>
              <a:buNone/>
            </a:pPr>
            <a:r>
              <a:rPr lang="zh-CN" sz="2400" dirty="0">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设H是群G的子群，a，b</a:t>
            </a:r>
            <a:r>
              <a:rPr lang="zh-CN" sz="2400" dirty="0">
                <a:solidFill>
                  <a:srgbClr val="0000FF"/>
                </a:solidFill>
                <a:latin typeface="楷体_GB2312" pitchFamily="1" charset="-122"/>
                <a:ea typeface="楷体_GB2312" pitchFamily="1" charset="-122"/>
                <a:sym typeface="Symbol" pitchFamily="18" charset="2"/>
              </a:rPr>
              <a:t>G</a:t>
            </a:r>
            <a:r>
              <a:rPr lang="zh-CN" sz="2400" dirty="0">
                <a:solidFill>
                  <a:srgbClr val="0000FF"/>
                </a:solidFill>
                <a:latin typeface="楷体_GB2312" pitchFamily="1" charset="-122"/>
                <a:ea typeface="楷体_GB2312" pitchFamily="1" charset="-122"/>
              </a:rPr>
              <a:t>，在G中建立二元关系：aRb</a:t>
            </a:r>
            <a:r>
              <a:rPr lang="zh-CN" sz="24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b</a:t>
            </a:r>
            <a:r>
              <a:rPr lang="zh-CN" sz="24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aH，则R是G上的一个</a:t>
            </a:r>
            <a:r>
              <a:rPr lang="zh-CN" sz="2400" dirty="0">
                <a:solidFill>
                  <a:srgbClr val="FF00FF"/>
                </a:solidFill>
                <a:latin typeface="楷体_GB2312" pitchFamily="1" charset="-122"/>
                <a:ea typeface="楷体_GB2312" pitchFamily="1" charset="-122"/>
              </a:rPr>
              <a:t>等价关系</a:t>
            </a:r>
            <a:r>
              <a:rPr lang="zh-CN" sz="2400" dirty="0">
                <a:solidFill>
                  <a:srgbClr val="0000FF"/>
                </a:solidFill>
                <a:latin typeface="楷体_GB2312" pitchFamily="1" charset="-122"/>
                <a:ea typeface="楷体_GB2312" pitchFamily="1" charset="-122"/>
              </a:rPr>
              <a:t>。</a:t>
            </a:r>
            <a:r>
              <a:rPr lang="zh-CN" sz="2400" dirty="0">
                <a:solidFill>
                  <a:srgbClr val="00CC00"/>
                </a:solidFill>
                <a:latin typeface="楷体_GB2312" pitchFamily="1" charset="-122"/>
                <a:ea typeface="楷体_GB2312" pitchFamily="1" charset="-122"/>
              </a:rPr>
              <a:t>（这里的R是以同属一个左陪集为判断标准）</a:t>
            </a:r>
          </a:p>
          <a:p>
            <a:pPr>
              <a:buFont typeface="Wingdings" pitchFamily="2" charset="2"/>
              <a:buNone/>
            </a:pPr>
            <a:r>
              <a:rPr lang="zh-CN" sz="2400" dirty="0">
                <a:solidFill>
                  <a:srgbClr val="FF0000"/>
                </a:solidFill>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证明:</a:t>
            </a:r>
          </a:p>
          <a:p>
            <a:pPr>
              <a:buFont typeface="Wingdings" pitchFamily="2" charset="2"/>
              <a:buNone/>
            </a:pPr>
            <a:r>
              <a:rPr lang="zh-CN" sz="2400" dirty="0">
                <a:solidFill>
                  <a:srgbClr val="B2B2B2"/>
                </a:solidFill>
                <a:latin typeface="楷体_GB2312" pitchFamily="1" charset="-122"/>
                <a:ea typeface="楷体_GB2312" pitchFamily="1" charset="-122"/>
              </a:rPr>
              <a:t>  由于e∈H，a∈aH，即aRa，说明R是自反的。</a:t>
            </a:r>
          </a:p>
          <a:p>
            <a:pPr>
              <a:buFont typeface="Wingdings" pitchFamily="2" charset="2"/>
              <a:buNone/>
            </a:pPr>
            <a:r>
              <a:rPr lang="zh-CN" sz="2400" dirty="0">
                <a:solidFill>
                  <a:srgbClr val="B2B2B2"/>
                </a:solidFill>
                <a:latin typeface="楷体_GB2312" pitchFamily="1" charset="-122"/>
                <a:ea typeface="楷体_GB2312" pitchFamily="1" charset="-122"/>
              </a:rPr>
              <a:t>  如果aRb，则b∈aH,即存在h∈H使b=a</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h,或a=b</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h</a:t>
            </a:r>
            <a:r>
              <a:rPr lang="zh-CN" sz="2400" baseline="30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∈bH，说明R是对称的。</a:t>
            </a:r>
          </a:p>
          <a:p>
            <a:pPr>
              <a:buFont typeface="Wingdings" pitchFamily="2" charset="2"/>
              <a:buNone/>
            </a:pPr>
            <a:r>
              <a:rPr lang="zh-CN" sz="2400" dirty="0">
                <a:solidFill>
                  <a:srgbClr val="B2B2B2"/>
                </a:solidFill>
                <a:latin typeface="楷体_GB2312" pitchFamily="1" charset="-122"/>
                <a:ea typeface="楷体_GB2312" pitchFamily="1" charset="-122"/>
              </a:rPr>
              <a:t>      最后，设aRb且bRc，根据定义必存在h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∈H使b=ah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，且c=bh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，于是c=bh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，说明aRc成立。</a:t>
            </a:r>
          </a:p>
          <a:p>
            <a:pPr>
              <a:buFont typeface="Wingdings" pitchFamily="2" charset="2"/>
              <a:buNone/>
            </a:pPr>
            <a:r>
              <a:rPr lang="zh-CN" sz="2400" dirty="0">
                <a:solidFill>
                  <a:srgbClr val="B2B2B2"/>
                </a:solidFill>
                <a:latin typeface="楷体_GB2312" pitchFamily="1" charset="-122"/>
                <a:ea typeface="楷体_GB2312" pitchFamily="1" charset="-122"/>
              </a:rPr>
              <a:t>  综合上述，R是G上的一个等价关系。</a:t>
            </a:r>
            <a:r>
              <a:rPr lang="zh-CN" dirty="0">
                <a:solidFill>
                  <a:srgbClr val="B2B2B2"/>
                </a:solidFill>
              </a:rPr>
              <a:t> </a:t>
            </a:r>
            <a:r>
              <a:rPr lang="zh-CN" dirty="0">
                <a:solidFill>
                  <a:srgbClr val="B2B2B2"/>
                </a:solidFill>
                <a:latin typeface="楷体_GB2312" pitchFamily="1" charset="-122"/>
                <a:ea typeface="楷体_GB2312" pitchFamily="1" charset="-122"/>
              </a:rPr>
              <a:t>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6EB91E0-68A8-4D42-B45D-554A560AC8A5}"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F27D8F8-BEDC-4FDE-AC23-C83323B2D60E}" type="slidenum">
              <a:rPr lang="zh-CN" altLang="zh-CN"/>
              <a:pPr/>
              <a:t>158</a:t>
            </a:fld>
            <a:r>
              <a:rPr lang="zh-CN" altLang="zh-CN"/>
              <a:t>/226</a:t>
            </a:r>
          </a:p>
        </p:txBody>
      </p:sp>
      <p:sp>
        <p:nvSpPr>
          <p:cNvPr id="163842" name="Rectangle 2"/>
          <p:cNvSpPr>
            <a:spLocks noGrp="1" noChangeArrowheads="1"/>
          </p:cNvSpPr>
          <p:nvPr>
            <p:ph type="title"/>
          </p:nvPr>
        </p:nvSpPr>
        <p:spPr/>
        <p:txBody>
          <a:bodyPr/>
          <a:lstStyle/>
          <a:p>
            <a:endParaRPr lang="zh-CN" altLang="zh-CN"/>
          </a:p>
        </p:txBody>
      </p:sp>
      <p:sp>
        <p:nvSpPr>
          <p:cNvPr id="163843" name="Rectangle 3"/>
          <p:cNvSpPr>
            <a:spLocks noGrp="1" noChangeArrowheads="1"/>
          </p:cNvSpPr>
          <p:nvPr>
            <p:ph type="body" idx="1"/>
          </p:nvPr>
        </p:nvSpPr>
        <p:spPr>
          <a:xfrm>
            <a:off x="971550" y="1125538"/>
            <a:ext cx="7848600" cy="5480050"/>
          </a:xfrm>
        </p:spPr>
        <p:txBody>
          <a:bodyPr/>
          <a:lstStyle/>
          <a:p>
            <a:pPr>
              <a:buClr>
                <a:srgbClr val="FF0000"/>
              </a:buClr>
              <a:buFont typeface="Wingdings" pitchFamily="2" charset="2"/>
              <a:buChar char="n"/>
            </a:pPr>
            <a:r>
              <a:rPr lang="zh-CN" dirty="0">
                <a:solidFill>
                  <a:srgbClr val="CC00CC"/>
                </a:solidFill>
                <a:latin typeface="楷体_GB2312" pitchFamily="1" charset="-122"/>
                <a:ea typeface="楷体_GB2312" pitchFamily="1" charset="-122"/>
              </a:rPr>
              <a:t> </a:t>
            </a:r>
            <a:r>
              <a:rPr lang="en-US" sz="2400" dirty="0" err="1">
                <a:solidFill>
                  <a:srgbClr val="CC00CC"/>
                </a:solidFill>
                <a:latin typeface="楷体_GB2312" pitchFamily="1" charset="-122"/>
                <a:ea typeface="楷体_GB2312" pitchFamily="1" charset="-122"/>
              </a:rPr>
              <a:t>定理</a:t>
            </a:r>
            <a:r>
              <a:rPr lang="zh-CN" sz="2400" dirty="0">
                <a:solidFill>
                  <a:srgbClr val="CC00CC"/>
                </a:solidFill>
                <a:latin typeface="楷体_GB2312" pitchFamily="1" charset="-122"/>
                <a:ea typeface="楷体_GB2312" pitchFamily="1" charset="-122"/>
              </a:rPr>
              <a:t>15.11</a:t>
            </a:r>
          </a:p>
          <a:p>
            <a:pPr>
              <a:buFont typeface="Wingdings" pitchFamily="2" charset="2"/>
              <a:buNone/>
            </a:pPr>
            <a:r>
              <a:rPr lang="zh-CN" sz="2400" dirty="0">
                <a:latin typeface="楷体_GB2312" pitchFamily="1" charset="-122"/>
                <a:ea typeface="楷体_GB2312" pitchFamily="1" charset="-122"/>
              </a:rPr>
              <a:t>      设H是群G的子群，a，b</a:t>
            </a:r>
            <a:r>
              <a:rPr lang="zh-CN" sz="2400" dirty="0">
                <a:latin typeface="楷体_GB2312" pitchFamily="1" charset="-122"/>
                <a:ea typeface="楷体_GB2312" pitchFamily="1" charset="-122"/>
                <a:sym typeface="Symbol" pitchFamily="18" charset="2"/>
              </a:rPr>
              <a:t>G</a:t>
            </a:r>
            <a:r>
              <a:rPr lang="zh-CN" sz="2400" dirty="0">
                <a:latin typeface="楷体_GB2312" pitchFamily="1" charset="-122"/>
                <a:ea typeface="楷体_GB2312" pitchFamily="1" charset="-122"/>
              </a:rPr>
              <a:t>，在G中建立二元关系：aRb</a:t>
            </a:r>
            <a:r>
              <a:rPr lang="zh-CN" sz="24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rPr>
              <a:t>b</a:t>
            </a:r>
            <a:r>
              <a:rPr lang="zh-CN" sz="24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rPr>
              <a:t>aH，则R是G上的一个等价关系。（这里的R是以同属一个左陪集为判断标准）</a:t>
            </a:r>
          </a:p>
          <a:p>
            <a:pPr>
              <a:buFont typeface="Wingdings" pitchFamily="2" charset="2"/>
              <a:buNone/>
            </a:pPr>
            <a:r>
              <a:rPr lang="zh-CN" sz="2400" dirty="0">
                <a:solidFill>
                  <a:srgbClr val="FF0000"/>
                </a:solidFill>
                <a:latin typeface="楷体_GB2312" pitchFamily="1" charset="-122"/>
                <a:ea typeface="楷体_GB2312" pitchFamily="1" charset="-122"/>
              </a:rPr>
              <a:t>  证明:</a:t>
            </a:r>
          </a:p>
          <a:p>
            <a:pPr>
              <a:buFont typeface="Wingdings" pitchFamily="2" charset="2"/>
              <a:buNone/>
            </a:pPr>
            <a:r>
              <a:rPr lang="zh-CN" sz="2400" dirty="0">
                <a:solidFill>
                  <a:srgbClr val="FF0000"/>
                </a:solidFill>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由于e∈H，a∈aH，即aRa，说明R是</a:t>
            </a:r>
            <a:r>
              <a:rPr lang="zh-CN" sz="2400" dirty="0">
                <a:solidFill>
                  <a:srgbClr val="FF00FF"/>
                </a:solidFill>
                <a:latin typeface="楷体_GB2312" pitchFamily="1" charset="-122"/>
                <a:ea typeface="楷体_GB2312" pitchFamily="1" charset="-122"/>
              </a:rPr>
              <a:t>自反的</a:t>
            </a:r>
            <a:r>
              <a:rPr lang="zh-CN" sz="2400" dirty="0">
                <a:solidFill>
                  <a:srgbClr val="0000FF"/>
                </a:solidFill>
                <a:latin typeface="楷体_GB2312" pitchFamily="1" charset="-122"/>
                <a:ea typeface="楷体_GB2312" pitchFamily="1" charset="-122"/>
              </a:rPr>
              <a:t>。</a:t>
            </a:r>
          </a:p>
          <a:p>
            <a:pP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如果aRb，则b∈aH,即存在h∈H使b=a</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h,或a=b</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h</a:t>
            </a:r>
            <a:r>
              <a:rPr lang="zh-CN" sz="2400" baseline="30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∈bH，说明R是对称的。</a:t>
            </a:r>
          </a:p>
          <a:p>
            <a:pPr>
              <a:buFont typeface="Wingdings" pitchFamily="2" charset="2"/>
              <a:buNone/>
            </a:pPr>
            <a:r>
              <a:rPr lang="zh-CN" sz="2400" dirty="0">
                <a:solidFill>
                  <a:srgbClr val="B2B2B2"/>
                </a:solidFill>
                <a:latin typeface="楷体_GB2312" pitchFamily="1" charset="-122"/>
                <a:ea typeface="楷体_GB2312" pitchFamily="1" charset="-122"/>
              </a:rPr>
              <a:t>      最后，设aRb且bRc，根据定义必存在h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∈H使b=ah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，且c=bh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，于是c=bh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，说明aRc成立。</a:t>
            </a:r>
          </a:p>
          <a:p>
            <a:pPr>
              <a:buFont typeface="Wingdings" pitchFamily="2" charset="2"/>
              <a:buNone/>
            </a:pPr>
            <a:r>
              <a:rPr lang="zh-CN" sz="2400" dirty="0">
                <a:solidFill>
                  <a:srgbClr val="B2B2B2"/>
                </a:solidFill>
                <a:latin typeface="楷体_GB2312" pitchFamily="1" charset="-122"/>
                <a:ea typeface="楷体_GB2312" pitchFamily="1" charset="-122"/>
              </a:rPr>
              <a:t>  综合上述，R是G上的一个等价关系。</a:t>
            </a:r>
            <a:r>
              <a:rPr lang="zh-CN" dirty="0"/>
              <a:t> </a:t>
            </a:r>
            <a:r>
              <a:rPr lang="zh-CN" dirty="0">
                <a:solidFill>
                  <a:srgbClr val="0000FF"/>
                </a:solidFill>
                <a:latin typeface="楷体_GB2312" pitchFamily="1" charset="-122"/>
                <a:ea typeface="楷体_GB2312" pitchFamily="1" charset="-122"/>
              </a:rPr>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D2EB9A7-1EB5-4769-8A0A-3D3F0B81A26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6CE650C1-52A5-4AF8-B9AC-B2DF40751B8A}" type="slidenum">
              <a:rPr lang="zh-CN" altLang="zh-CN"/>
              <a:pPr/>
              <a:t>159</a:t>
            </a:fld>
            <a:r>
              <a:rPr lang="zh-CN" altLang="zh-CN"/>
              <a:t>/226</a:t>
            </a:r>
          </a:p>
        </p:txBody>
      </p:sp>
      <p:sp>
        <p:nvSpPr>
          <p:cNvPr id="164866" name="Rectangle 2"/>
          <p:cNvSpPr>
            <a:spLocks noGrp="1" noChangeArrowheads="1"/>
          </p:cNvSpPr>
          <p:nvPr>
            <p:ph type="title"/>
          </p:nvPr>
        </p:nvSpPr>
        <p:spPr/>
        <p:txBody>
          <a:bodyPr/>
          <a:lstStyle/>
          <a:p>
            <a:endParaRPr lang="zh-CN" altLang="zh-CN"/>
          </a:p>
        </p:txBody>
      </p:sp>
      <p:sp>
        <p:nvSpPr>
          <p:cNvPr id="164867" name="Rectangle 3"/>
          <p:cNvSpPr>
            <a:spLocks noGrp="1" noChangeArrowheads="1"/>
          </p:cNvSpPr>
          <p:nvPr>
            <p:ph type="body" idx="1"/>
          </p:nvPr>
        </p:nvSpPr>
        <p:spPr>
          <a:xfrm>
            <a:off x="971550" y="1125538"/>
            <a:ext cx="7848600" cy="5480050"/>
          </a:xfrm>
        </p:spPr>
        <p:txBody>
          <a:bodyPr/>
          <a:lstStyle/>
          <a:p>
            <a:pPr>
              <a:buClr>
                <a:srgbClr val="FF0000"/>
              </a:buClr>
              <a:buFont typeface="Wingdings" pitchFamily="2" charset="2"/>
              <a:buChar char="n"/>
            </a:pPr>
            <a:r>
              <a:rPr lang="zh-CN">
                <a:solidFill>
                  <a:srgbClr val="CC00CC"/>
                </a:solidFill>
                <a:latin typeface="楷体_GB2312" pitchFamily="1" charset="-122"/>
                <a:ea typeface="楷体_GB2312" pitchFamily="1" charset="-122"/>
              </a:rPr>
              <a:t> </a:t>
            </a: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15.11</a:t>
            </a:r>
          </a:p>
          <a:p>
            <a:pPr>
              <a:buFont typeface="Wingdings" pitchFamily="2" charset="2"/>
              <a:buNone/>
            </a:pPr>
            <a:r>
              <a:rPr lang="zh-CN" sz="2400">
                <a:latin typeface="楷体_GB2312" pitchFamily="1" charset="-122"/>
                <a:ea typeface="楷体_GB2312" pitchFamily="1" charset="-122"/>
              </a:rPr>
              <a:t>      设H是群G的子群，a，b</a:t>
            </a:r>
            <a:r>
              <a:rPr lang="zh-CN" sz="2400">
                <a:latin typeface="楷体_GB2312" pitchFamily="1" charset="-122"/>
                <a:ea typeface="楷体_GB2312" pitchFamily="1" charset="-122"/>
                <a:sym typeface="Symbol" pitchFamily="18" charset="2"/>
              </a:rPr>
              <a:t>G</a:t>
            </a:r>
            <a:r>
              <a:rPr lang="zh-CN" sz="2400">
                <a:latin typeface="楷体_GB2312" pitchFamily="1" charset="-122"/>
                <a:ea typeface="楷体_GB2312" pitchFamily="1" charset="-122"/>
              </a:rPr>
              <a:t>，在G中建立二元关系：aRb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aH，则R是G上的一个等价关系。（这里的R是以同属一个左陪集为判断标准）</a:t>
            </a:r>
          </a:p>
          <a:p>
            <a:pPr>
              <a:buFont typeface="Wingdings" pitchFamily="2" charset="2"/>
              <a:buNone/>
            </a:pPr>
            <a:r>
              <a:rPr lang="zh-CN" sz="2400">
                <a:solidFill>
                  <a:srgbClr val="FF0000"/>
                </a:solidFill>
                <a:latin typeface="楷体_GB2312" pitchFamily="1" charset="-122"/>
                <a:ea typeface="楷体_GB2312" pitchFamily="1" charset="-122"/>
              </a:rPr>
              <a:t>  证明:</a:t>
            </a:r>
          </a:p>
          <a:p>
            <a:pPr>
              <a:buFont typeface="Wingdings" pitchFamily="2" charset="2"/>
              <a:buNone/>
            </a:pPr>
            <a:r>
              <a:rPr lang="zh-CN" sz="2400">
                <a:solidFill>
                  <a:srgbClr val="FF0000"/>
                </a:solidFill>
                <a:latin typeface="楷体_GB2312" pitchFamily="1" charset="-122"/>
                <a:ea typeface="楷体_GB2312" pitchFamily="1" charset="-122"/>
              </a:rPr>
              <a:t>  </a:t>
            </a:r>
            <a:r>
              <a:rPr lang="zh-CN" sz="2400">
                <a:latin typeface="楷体_GB2312" pitchFamily="1" charset="-122"/>
                <a:ea typeface="楷体_GB2312" pitchFamily="1" charset="-122"/>
              </a:rPr>
              <a:t>由于e∈H，a∈aH，即aRa，说明R是自反的。</a:t>
            </a:r>
          </a:p>
          <a:p>
            <a:pPr>
              <a:buFont typeface="Wingdings" pitchFamily="2" charset="2"/>
              <a:buNone/>
            </a:pPr>
            <a:r>
              <a:rPr lang="zh-CN" sz="2400">
                <a:solidFill>
                  <a:srgbClr val="0000FF"/>
                </a:solidFill>
                <a:latin typeface="楷体_GB2312" pitchFamily="1" charset="-122"/>
                <a:ea typeface="楷体_GB2312" pitchFamily="1" charset="-122"/>
              </a:rPr>
              <a:t>  如果aRb，则b∈aH,即存在h∈H使b=a</a:t>
            </a:r>
            <a:r>
              <a:rPr lang="zh-CN" sz="2400">
                <a:solidFill>
                  <a:srgbClr val="0000FF"/>
                </a:solidFill>
                <a:latin typeface="Times New Roman"/>
                <a:ea typeface="楷体_GB2312" pitchFamily="1" charset="-122"/>
              </a:rPr>
              <a:t>·</a:t>
            </a:r>
            <a:r>
              <a:rPr lang="zh-CN" sz="2400">
                <a:solidFill>
                  <a:srgbClr val="0000FF"/>
                </a:solidFill>
                <a:latin typeface="楷体_GB2312" pitchFamily="1" charset="-122"/>
                <a:ea typeface="楷体_GB2312" pitchFamily="1" charset="-122"/>
              </a:rPr>
              <a:t>h,或a=b</a:t>
            </a:r>
            <a:r>
              <a:rPr lang="zh-CN" sz="2400">
                <a:solidFill>
                  <a:srgbClr val="0000FF"/>
                </a:solidFill>
                <a:latin typeface="Times New Roman"/>
                <a:ea typeface="楷体_GB2312" pitchFamily="1" charset="-122"/>
              </a:rPr>
              <a:t>·</a:t>
            </a:r>
            <a:r>
              <a:rPr lang="zh-CN" sz="2400">
                <a:solidFill>
                  <a:srgbClr val="0000FF"/>
                </a:solidFill>
                <a:latin typeface="楷体_GB2312" pitchFamily="1" charset="-122"/>
                <a:ea typeface="楷体_GB2312" pitchFamily="1" charset="-122"/>
              </a:rPr>
              <a:t>h</a:t>
            </a:r>
            <a:r>
              <a:rPr lang="zh-CN" sz="2400" baseline="30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∈bH，说明R是</a:t>
            </a:r>
            <a:r>
              <a:rPr lang="zh-CN" sz="2400">
                <a:solidFill>
                  <a:srgbClr val="FF00FF"/>
                </a:solidFill>
                <a:latin typeface="楷体_GB2312" pitchFamily="1" charset="-122"/>
                <a:ea typeface="楷体_GB2312" pitchFamily="1" charset="-122"/>
              </a:rPr>
              <a:t>对称的</a:t>
            </a:r>
            <a:r>
              <a:rPr lang="zh-CN" sz="2400">
                <a:solidFill>
                  <a:srgbClr val="0000FF"/>
                </a:solidFill>
                <a:latin typeface="楷体_GB2312" pitchFamily="1" charset="-122"/>
                <a:ea typeface="楷体_GB2312" pitchFamily="1" charset="-122"/>
              </a:rPr>
              <a:t>。</a:t>
            </a:r>
          </a:p>
          <a:p>
            <a:pPr>
              <a:buFont typeface="Wingdings" pitchFamily="2" charset="2"/>
              <a:buNone/>
            </a:pPr>
            <a:r>
              <a:rPr lang="zh-CN" sz="2400">
                <a:solidFill>
                  <a:srgbClr val="B2B2B2"/>
                </a:solidFill>
                <a:latin typeface="楷体_GB2312" pitchFamily="1" charset="-122"/>
                <a:ea typeface="楷体_GB2312" pitchFamily="1" charset="-122"/>
              </a:rPr>
              <a:t>      最后，设aRb且bRc，根据定义必存在h</a:t>
            </a:r>
            <a:r>
              <a:rPr lang="zh-CN" sz="2400" baseline="-250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，h</a:t>
            </a:r>
            <a:r>
              <a:rPr lang="zh-CN" sz="2400" baseline="-25000">
                <a:solidFill>
                  <a:srgbClr val="B2B2B2"/>
                </a:solidFill>
                <a:latin typeface="楷体_GB2312" pitchFamily="1" charset="-122"/>
                <a:ea typeface="楷体_GB2312" pitchFamily="1" charset="-122"/>
              </a:rPr>
              <a:t>2</a:t>
            </a:r>
            <a:r>
              <a:rPr lang="zh-CN" sz="2400">
                <a:solidFill>
                  <a:srgbClr val="B2B2B2"/>
                </a:solidFill>
                <a:latin typeface="楷体_GB2312" pitchFamily="1" charset="-122"/>
                <a:ea typeface="楷体_GB2312" pitchFamily="1" charset="-122"/>
              </a:rPr>
              <a:t>∈H使b=ah</a:t>
            </a:r>
            <a:r>
              <a:rPr lang="zh-CN" sz="2400" baseline="-250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，且c=bh</a:t>
            </a:r>
            <a:r>
              <a:rPr lang="zh-CN" sz="2400" baseline="-25000">
                <a:solidFill>
                  <a:srgbClr val="B2B2B2"/>
                </a:solidFill>
                <a:latin typeface="楷体_GB2312" pitchFamily="1" charset="-122"/>
                <a:ea typeface="楷体_GB2312" pitchFamily="1" charset="-122"/>
              </a:rPr>
              <a:t>2</a:t>
            </a:r>
            <a:r>
              <a:rPr lang="zh-CN" sz="2400">
                <a:solidFill>
                  <a:srgbClr val="B2B2B2"/>
                </a:solidFill>
                <a:latin typeface="楷体_GB2312" pitchFamily="1" charset="-122"/>
                <a:ea typeface="楷体_GB2312" pitchFamily="1" charset="-122"/>
              </a:rPr>
              <a:t>，于是c=bh</a:t>
            </a:r>
            <a:r>
              <a:rPr lang="zh-CN" sz="2400" baseline="-25000">
                <a:solidFill>
                  <a:srgbClr val="B2B2B2"/>
                </a:solidFill>
                <a:latin typeface="楷体_GB2312" pitchFamily="1" charset="-122"/>
                <a:ea typeface="楷体_GB2312" pitchFamily="1" charset="-122"/>
              </a:rPr>
              <a:t>2</a:t>
            </a:r>
            <a:r>
              <a:rPr lang="zh-CN" sz="2400">
                <a:solidFill>
                  <a:srgbClr val="B2B2B2"/>
                </a:solidFill>
                <a:latin typeface="楷体_GB2312" pitchFamily="1" charset="-122"/>
                <a:ea typeface="楷体_GB2312" pitchFamily="1" charset="-122"/>
              </a:rPr>
              <a:t>=ah</a:t>
            </a:r>
            <a:r>
              <a:rPr lang="zh-CN" sz="2400" baseline="-250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h</a:t>
            </a:r>
            <a:r>
              <a:rPr lang="zh-CN" sz="2400" baseline="-25000">
                <a:solidFill>
                  <a:srgbClr val="B2B2B2"/>
                </a:solidFill>
                <a:latin typeface="楷体_GB2312" pitchFamily="1" charset="-122"/>
                <a:ea typeface="楷体_GB2312" pitchFamily="1" charset="-122"/>
              </a:rPr>
              <a:t>2</a:t>
            </a:r>
            <a:r>
              <a:rPr lang="zh-CN" sz="2400">
                <a:solidFill>
                  <a:srgbClr val="B2B2B2"/>
                </a:solidFill>
                <a:latin typeface="楷体_GB2312" pitchFamily="1" charset="-122"/>
                <a:ea typeface="楷体_GB2312" pitchFamily="1" charset="-122"/>
              </a:rPr>
              <a:t>∈aH</a:t>
            </a:r>
            <a:r>
              <a:rPr lang="zh-CN" sz="2400" baseline="-25000">
                <a:solidFill>
                  <a:srgbClr val="B2B2B2"/>
                </a:solidFill>
                <a:latin typeface="楷体_GB2312" pitchFamily="1" charset="-122"/>
                <a:ea typeface="楷体_GB2312" pitchFamily="1" charset="-122"/>
              </a:rPr>
              <a:t> </a:t>
            </a:r>
            <a:r>
              <a:rPr lang="zh-CN" sz="2400">
                <a:solidFill>
                  <a:srgbClr val="B2B2B2"/>
                </a:solidFill>
                <a:latin typeface="楷体_GB2312" pitchFamily="1" charset="-122"/>
                <a:ea typeface="楷体_GB2312" pitchFamily="1" charset="-122"/>
              </a:rPr>
              <a:t>，说明aRc成立。</a:t>
            </a:r>
          </a:p>
          <a:p>
            <a:pPr>
              <a:buFont typeface="Wingdings" pitchFamily="2" charset="2"/>
              <a:buNone/>
            </a:pPr>
            <a:r>
              <a:rPr lang="zh-CN" sz="2400">
                <a:solidFill>
                  <a:srgbClr val="B2B2B2"/>
                </a:solidFill>
                <a:latin typeface="楷体_GB2312" pitchFamily="1" charset="-122"/>
                <a:ea typeface="楷体_GB2312" pitchFamily="1" charset="-122"/>
              </a:rPr>
              <a:t>  综合上述，R是G上的一个等价关系。</a:t>
            </a:r>
            <a:r>
              <a:rPr lang="zh-CN"/>
              <a:t> </a:t>
            </a:r>
            <a:r>
              <a:rPr lang="zh-CN">
                <a:solidFill>
                  <a:srgbClr val="0000FF"/>
                </a:solidFill>
                <a:latin typeface="楷体_GB2312" pitchFamily="1" charset="-122"/>
                <a:ea typeface="楷体_GB2312" pitchFamily="1"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33545D9-6B1F-4FAB-B111-E06FA82E3065}"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19A75215-7952-489F-B9CE-7A1F977E5E8D}" type="slidenum">
              <a:rPr lang="zh-CN" altLang="zh-CN"/>
              <a:pPr/>
              <a:t>16</a:t>
            </a:fld>
            <a:r>
              <a:rPr lang="zh-CN" altLang="zh-CN"/>
              <a:t>/226</a:t>
            </a:r>
          </a:p>
        </p:txBody>
      </p:sp>
      <p:sp>
        <p:nvSpPr>
          <p:cNvPr id="18434" name="Rectangle 2"/>
          <p:cNvSpPr>
            <a:spLocks noGrp="1" noChangeArrowheads="1"/>
          </p:cNvSpPr>
          <p:nvPr>
            <p:ph type="title"/>
          </p:nvPr>
        </p:nvSpPr>
        <p:spPr/>
        <p:txBody>
          <a:bodyPr/>
          <a:lstStyle/>
          <a:p>
            <a:endParaRPr lang="zh-CN" altLang="zh-CN"/>
          </a:p>
        </p:txBody>
      </p:sp>
      <p:sp>
        <p:nvSpPr>
          <p:cNvPr id="18435" name="Rectangle 3"/>
          <p:cNvSpPr>
            <a:spLocks noGrp="1" noChangeArrowheads="1"/>
          </p:cNvSpPr>
          <p:nvPr>
            <p:ph type="body" idx="1"/>
          </p:nvPr>
        </p:nvSpPr>
        <p:spPr>
          <a:xfrm>
            <a:off x="1042988" y="1166813"/>
            <a:ext cx="7777162" cy="5330825"/>
          </a:xfrm>
        </p:spPr>
        <p:txBody>
          <a:bodyPr/>
          <a:lstStyle/>
          <a:p>
            <a:pPr marL="533400" indent="-533400">
              <a:buClr>
                <a:srgbClr val="FF0000"/>
              </a:buClr>
              <a:buFont typeface="Wingdings" pitchFamily="2" charset="2"/>
              <a:buChar char="n"/>
            </a:pPr>
            <a:r>
              <a:rPr lang="zh-CN" sz="2400">
                <a:solidFill>
                  <a:srgbClr val="C000C0"/>
                </a:solidFill>
                <a:latin typeface="楷体_GB2312" pitchFamily="1" charset="-122"/>
                <a:ea typeface="楷体_GB2312" pitchFamily="1" charset="-122"/>
              </a:rPr>
              <a:t>定理15.1 </a:t>
            </a:r>
            <a:r>
              <a:rPr lang="zh-CN" sz="2400">
                <a:latin typeface="楷体_GB2312" pitchFamily="1" charset="-122"/>
                <a:ea typeface="楷体_GB2312" pitchFamily="1" charset="-122"/>
              </a:rPr>
              <a:t>设&lt;S，*&gt;是半群，a</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S，m和n是正整数，则：</a:t>
            </a:r>
            <a:r>
              <a:rPr lang="zh-CN" sz="2400">
                <a:ea typeface="黑体" pitchFamily="49" charset="-122"/>
              </a:rPr>
              <a:t>①</a:t>
            </a:r>
            <a:r>
              <a:rPr lang="zh-CN" sz="2400">
                <a:latin typeface="楷体_GB2312" pitchFamily="1" charset="-122"/>
                <a:ea typeface="楷体_GB2312" pitchFamily="1" charset="-122"/>
              </a:rPr>
              <a:t> a</a:t>
            </a:r>
            <a:r>
              <a:rPr lang="zh-CN" sz="2400" baseline="30000">
                <a:latin typeface="楷体_GB2312" pitchFamily="1" charset="-122"/>
                <a:ea typeface="楷体_GB2312" pitchFamily="1" charset="-122"/>
              </a:rPr>
              <a:t>m</a:t>
            </a:r>
            <a:r>
              <a:rPr lang="zh-CN" sz="2400">
                <a:latin typeface="楷体_GB2312" pitchFamily="1" charset="-122"/>
                <a:ea typeface="楷体_GB2312" pitchFamily="1" charset="-122"/>
              </a:rPr>
              <a:t>*a</a:t>
            </a:r>
            <a:r>
              <a:rPr lang="zh-CN" sz="2400" baseline="30000">
                <a:latin typeface="楷体_GB2312" pitchFamily="1" charset="-122"/>
                <a:ea typeface="楷体_GB2312" pitchFamily="1" charset="-122"/>
              </a:rPr>
              <a:t>n</a:t>
            </a:r>
            <a:r>
              <a:rPr lang="zh-CN" sz="2400">
                <a:latin typeface="楷体_GB2312" pitchFamily="1" charset="-122"/>
                <a:ea typeface="楷体_GB2312" pitchFamily="1" charset="-122"/>
              </a:rPr>
              <a:t>=a</a:t>
            </a:r>
            <a:r>
              <a:rPr lang="zh-CN" sz="2400" baseline="30000">
                <a:latin typeface="楷体_GB2312" pitchFamily="1" charset="-122"/>
                <a:ea typeface="楷体_GB2312" pitchFamily="1" charset="-122"/>
              </a:rPr>
              <a:t>m+n</a:t>
            </a:r>
            <a:r>
              <a:rPr lang="zh-CN" sz="2400">
                <a:latin typeface="楷体_GB2312" pitchFamily="1" charset="-122"/>
                <a:ea typeface="楷体_GB2312" pitchFamily="1" charset="-122"/>
              </a:rPr>
              <a:t>； </a:t>
            </a:r>
            <a:r>
              <a:rPr lang="zh-CN" sz="2400">
                <a:ea typeface="黑体" pitchFamily="49" charset="-122"/>
              </a:rPr>
              <a:t>②</a:t>
            </a:r>
            <a:r>
              <a:rPr lang="zh-CN" sz="2400">
                <a:latin typeface="楷体_GB2312" pitchFamily="1" charset="-122"/>
                <a:ea typeface="楷体_GB2312" pitchFamily="1" charset="-122"/>
              </a:rPr>
              <a:t>(a</a:t>
            </a:r>
            <a:r>
              <a:rPr lang="zh-CN" sz="2400" baseline="30000">
                <a:latin typeface="楷体_GB2312" pitchFamily="1" charset="-122"/>
                <a:ea typeface="楷体_GB2312" pitchFamily="1" charset="-122"/>
              </a:rPr>
              <a:t>m</a:t>
            </a:r>
            <a:r>
              <a:rPr lang="zh-CN" sz="2400">
                <a:latin typeface="楷体_GB2312" pitchFamily="1" charset="-122"/>
                <a:ea typeface="楷体_GB2312" pitchFamily="1" charset="-122"/>
              </a:rPr>
              <a:t>)</a:t>
            </a:r>
            <a:r>
              <a:rPr lang="zh-CN" sz="2400" baseline="30000">
                <a:latin typeface="楷体_GB2312" pitchFamily="1" charset="-122"/>
                <a:ea typeface="楷体_GB2312" pitchFamily="1" charset="-122"/>
              </a:rPr>
              <a:t>n</a:t>
            </a:r>
            <a:r>
              <a:rPr lang="zh-CN" sz="2400">
                <a:latin typeface="楷体_GB2312" pitchFamily="1" charset="-122"/>
                <a:ea typeface="楷体_GB2312" pitchFamily="1" charset="-122"/>
              </a:rPr>
              <a:t>=a</a:t>
            </a:r>
            <a:r>
              <a:rPr lang="zh-CN" sz="2400" baseline="30000">
                <a:latin typeface="楷体_GB2312" pitchFamily="1" charset="-122"/>
                <a:ea typeface="楷体_GB2312" pitchFamily="1" charset="-122"/>
              </a:rPr>
              <a:t>mn</a:t>
            </a:r>
            <a:r>
              <a:rPr lang="zh-CN" sz="2400">
                <a:latin typeface="楷体_GB2312" pitchFamily="1" charset="-122"/>
                <a:ea typeface="楷体_GB2312" pitchFamily="1" charset="-122"/>
              </a:rPr>
              <a:t> 。当&lt;S，*&gt;是含幺半群时，上述结论对任意非负整数m和n都成立。</a:t>
            </a:r>
          </a:p>
          <a:p>
            <a:pPr marL="533400" indent="-533400">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FF0000"/>
                </a:solidFill>
                <a:latin typeface="楷体_GB2312" pitchFamily="1" charset="-122"/>
                <a:ea typeface="楷体_GB2312" pitchFamily="1" charset="-122"/>
              </a:rPr>
              <a:t>证明：</a:t>
            </a:r>
            <a:r>
              <a:rPr lang="zh-CN" sz="2400">
                <a:solidFill>
                  <a:srgbClr val="0000FF"/>
                </a:solidFill>
                <a:latin typeface="楷体_GB2312" pitchFamily="1" charset="-122"/>
                <a:ea typeface="楷体_GB2312" pitchFamily="1" charset="-122"/>
              </a:rPr>
              <a:t>设m是一个固定的正整数，对n进行归纳。</a:t>
            </a:r>
          </a:p>
          <a:p>
            <a:pPr marL="533400" indent="-533400">
              <a:buFont typeface="Wingdings" pitchFamily="2" charset="2"/>
              <a:buNone/>
            </a:pPr>
            <a:r>
              <a:rPr lang="zh-CN" sz="2400">
                <a:solidFill>
                  <a:srgbClr val="0000FF"/>
                </a:solidFill>
                <a:latin typeface="楷体_GB2312" pitchFamily="1" charset="-122"/>
                <a:ea typeface="楷体_GB2312" pitchFamily="1" charset="-122"/>
              </a:rPr>
              <a:t>    对于</a:t>
            </a:r>
            <a:r>
              <a:rPr lang="zh-CN" sz="2400">
                <a:solidFill>
                  <a:srgbClr val="FF0000"/>
                </a:solidFill>
                <a:ea typeface="黑体" pitchFamily="49" charset="-122"/>
              </a:rPr>
              <a:t>①：</a:t>
            </a:r>
          </a:p>
          <a:p>
            <a:pPr marL="533400" indent="-533400">
              <a:buFont typeface="Wingdings" pitchFamily="2" charset="2"/>
              <a:buNone/>
            </a:pPr>
            <a:r>
              <a:rPr lang="zh-CN" sz="2400">
                <a:solidFill>
                  <a:srgbClr val="FF0000"/>
                </a:solidFill>
                <a:ea typeface="黑体" pitchFamily="49" charset="-122"/>
              </a:rPr>
              <a:t>        </a:t>
            </a:r>
            <a:r>
              <a:rPr lang="zh-CN" sz="2400">
                <a:solidFill>
                  <a:srgbClr val="0000FF"/>
                </a:solidFill>
                <a:latin typeface="楷体_GB2312" pitchFamily="1" charset="-122"/>
                <a:ea typeface="楷体_GB2312" pitchFamily="1" charset="-122"/>
              </a:rPr>
              <a:t>当n=1时，由幂的定义可知结论成立；</a:t>
            </a:r>
          </a:p>
          <a:p>
            <a:pPr marL="533400" indent="-533400">
              <a:buFont typeface="Wingdings" pitchFamily="2" charset="2"/>
              <a:buNone/>
            </a:pPr>
            <a:r>
              <a:rPr lang="zh-CN" sz="2400">
                <a:solidFill>
                  <a:srgbClr val="0000FF"/>
                </a:solidFill>
                <a:latin typeface="楷体_GB2312" pitchFamily="1" charset="-122"/>
                <a:ea typeface="楷体_GB2312" pitchFamily="1" charset="-122"/>
              </a:rPr>
              <a:t>    设结论对n=k时成立，则</a:t>
            </a:r>
          </a:p>
          <a:p>
            <a:pPr marL="533400" indent="-533400">
              <a:buFont typeface="Wingdings" pitchFamily="2" charset="2"/>
              <a:buNone/>
            </a:pPr>
            <a:r>
              <a:rPr lang="zh-CN" sz="2400">
                <a:solidFill>
                  <a:srgbClr val="0000FF"/>
                </a:solidFill>
                <a:latin typeface="楷体_GB2312" pitchFamily="1" charset="-122"/>
                <a:ea typeface="楷体_GB2312" pitchFamily="1" charset="-122"/>
              </a:rPr>
              <a:t>      a</a:t>
            </a:r>
            <a:r>
              <a:rPr lang="zh-CN" sz="2400" baseline="30000">
                <a:solidFill>
                  <a:srgbClr val="0000FF"/>
                </a:solidFill>
                <a:latin typeface="楷体_GB2312" pitchFamily="1" charset="-122"/>
                <a:ea typeface="楷体_GB2312" pitchFamily="1" charset="-122"/>
              </a:rPr>
              <a:t>m</a:t>
            </a:r>
            <a:r>
              <a:rPr lang="zh-CN" sz="2400">
                <a:solidFill>
                  <a:srgbClr val="0000FF"/>
                </a:solidFill>
                <a:latin typeface="楷体_GB2312" pitchFamily="1" charset="-122"/>
                <a:ea typeface="楷体_GB2312" pitchFamily="1" charset="-122"/>
              </a:rPr>
              <a:t>*a</a:t>
            </a:r>
            <a:r>
              <a:rPr lang="zh-CN" sz="2400" baseline="30000">
                <a:solidFill>
                  <a:srgbClr val="0000FF"/>
                </a:solidFill>
                <a:latin typeface="楷体_GB2312" pitchFamily="1" charset="-122"/>
                <a:ea typeface="楷体_GB2312" pitchFamily="1" charset="-122"/>
              </a:rPr>
              <a:t>k+1 </a:t>
            </a:r>
            <a:r>
              <a:rPr lang="zh-CN" sz="2400">
                <a:solidFill>
                  <a:srgbClr val="0000FF"/>
                </a:solidFill>
                <a:latin typeface="楷体_GB2312" pitchFamily="1" charset="-122"/>
                <a:ea typeface="楷体_GB2312" pitchFamily="1" charset="-122"/>
              </a:rPr>
              <a:t>= a</a:t>
            </a:r>
            <a:r>
              <a:rPr lang="zh-CN" sz="2400" baseline="30000">
                <a:solidFill>
                  <a:srgbClr val="0000FF"/>
                </a:solidFill>
                <a:latin typeface="楷体_GB2312" pitchFamily="1" charset="-122"/>
                <a:ea typeface="楷体_GB2312" pitchFamily="1" charset="-122"/>
              </a:rPr>
              <a:t>m</a:t>
            </a:r>
            <a:r>
              <a:rPr lang="zh-CN" sz="2400">
                <a:solidFill>
                  <a:srgbClr val="0000FF"/>
                </a:solidFill>
                <a:latin typeface="楷体_GB2312" pitchFamily="1" charset="-122"/>
                <a:ea typeface="楷体_GB2312" pitchFamily="1" charset="-122"/>
              </a:rPr>
              <a:t>*(a</a:t>
            </a:r>
            <a:r>
              <a:rPr lang="zh-CN" sz="2400" baseline="30000">
                <a:solidFill>
                  <a:srgbClr val="0000FF"/>
                </a:solidFill>
                <a:latin typeface="楷体_GB2312" pitchFamily="1" charset="-122"/>
                <a:ea typeface="楷体_GB2312" pitchFamily="1" charset="-122"/>
              </a:rPr>
              <a:t>k</a:t>
            </a:r>
            <a:r>
              <a:rPr lang="zh-CN" sz="2400">
                <a:solidFill>
                  <a:srgbClr val="0000FF"/>
                </a:solidFill>
                <a:latin typeface="楷体_GB2312" pitchFamily="1" charset="-122"/>
                <a:ea typeface="楷体_GB2312" pitchFamily="1" charset="-122"/>
              </a:rPr>
              <a:t>*a)  (由幂的定义)</a:t>
            </a:r>
            <a:r>
              <a:rPr lang="zh-CN" sz="2400" baseline="30000">
                <a:solidFill>
                  <a:srgbClr val="0000FF"/>
                </a:solidFill>
                <a:latin typeface="楷体_GB2312" pitchFamily="1" charset="-122"/>
                <a:ea typeface="楷体_GB2312" pitchFamily="1" charset="-122"/>
              </a:rPr>
              <a:t> </a:t>
            </a:r>
            <a:endParaRPr lang="zh-CN" sz="2400">
              <a:solidFill>
                <a:srgbClr val="0000FF"/>
              </a:solidFill>
              <a:latin typeface="楷体_GB2312" pitchFamily="1" charset="-122"/>
              <a:ea typeface="楷体_GB2312" pitchFamily="1" charset="-122"/>
            </a:endParaRPr>
          </a:p>
          <a:p>
            <a:pPr marL="533400" indent="-533400">
              <a:buFont typeface="Wingdings" pitchFamily="2" charset="2"/>
              <a:buNone/>
            </a:pPr>
            <a:r>
              <a:rPr lang="zh-CN" sz="2400">
                <a:solidFill>
                  <a:srgbClr val="0000FF"/>
                </a:solidFill>
                <a:latin typeface="楷体_GB2312" pitchFamily="1" charset="-122"/>
                <a:ea typeface="楷体_GB2312" pitchFamily="1" charset="-122"/>
              </a:rPr>
              <a:t>             = (a</a:t>
            </a:r>
            <a:r>
              <a:rPr lang="zh-CN" sz="2400" baseline="30000">
                <a:solidFill>
                  <a:srgbClr val="0000FF"/>
                </a:solidFill>
                <a:latin typeface="楷体_GB2312" pitchFamily="1" charset="-122"/>
                <a:ea typeface="楷体_GB2312" pitchFamily="1" charset="-122"/>
              </a:rPr>
              <a:t>m</a:t>
            </a:r>
            <a:r>
              <a:rPr lang="zh-CN" sz="2400">
                <a:solidFill>
                  <a:srgbClr val="0000FF"/>
                </a:solidFill>
                <a:latin typeface="楷体_GB2312" pitchFamily="1" charset="-122"/>
                <a:ea typeface="楷体_GB2312" pitchFamily="1" charset="-122"/>
              </a:rPr>
              <a:t>*a</a:t>
            </a:r>
            <a:r>
              <a:rPr lang="zh-CN" sz="2400" baseline="30000">
                <a:solidFill>
                  <a:srgbClr val="0000FF"/>
                </a:solidFill>
                <a:latin typeface="楷体_GB2312" pitchFamily="1" charset="-122"/>
                <a:ea typeface="楷体_GB2312" pitchFamily="1" charset="-122"/>
              </a:rPr>
              <a:t>k</a:t>
            </a:r>
            <a:r>
              <a:rPr lang="zh-CN" sz="2400">
                <a:solidFill>
                  <a:srgbClr val="0000FF"/>
                </a:solidFill>
                <a:latin typeface="楷体_GB2312" pitchFamily="1" charset="-122"/>
                <a:ea typeface="楷体_GB2312" pitchFamily="1" charset="-122"/>
              </a:rPr>
              <a:t>)*a   (可结合性）</a:t>
            </a:r>
          </a:p>
          <a:p>
            <a:pPr marL="533400" indent="-533400">
              <a:buFont typeface="Wingdings" pitchFamily="2" charset="2"/>
              <a:buNone/>
            </a:pPr>
            <a:r>
              <a:rPr lang="zh-CN" sz="2400">
                <a:solidFill>
                  <a:srgbClr val="0000FF"/>
                </a:solidFill>
                <a:latin typeface="楷体_GB2312" pitchFamily="1" charset="-122"/>
                <a:ea typeface="楷体_GB2312" pitchFamily="1" charset="-122"/>
              </a:rPr>
              <a:t>             = (a</a:t>
            </a:r>
            <a:r>
              <a:rPr lang="zh-CN" sz="2400" baseline="30000">
                <a:solidFill>
                  <a:srgbClr val="0000FF"/>
                </a:solidFill>
                <a:latin typeface="楷体_GB2312" pitchFamily="1" charset="-122"/>
                <a:ea typeface="楷体_GB2312" pitchFamily="1" charset="-122"/>
              </a:rPr>
              <a:t>m+k</a:t>
            </a:r>
            <a:r>
              <a:rPr lang="zh-CN" sz="2400">
                <a:solidFill>
                  <a:srgbClr val="0000FF"/>
                </a:solidFill>
                <a:latin typeface="楷体_GB2312" pitchFamily="1" charset="-122"/>
                <a:ea typeface="楷体_GB2312" pitchFamily="1" charset="-122"/>
              </a:rPr>
              <a:t>)*a    （归纳假设）</a:t>
            </a:r>
          </a:p>
          <a:p>
            <a:pPr marL="533400" indent="-533400">
              <a:buFont typeface="Wingdings" pitchFamily="2" charset="2"/>
              <a:buNone/>
            </a:pPr>
            <a:r>
              <a:rPr lang="zh-CN" sz="2400">
                <a:solidFill>
                  <a:srgbClr val="0000FF"/>
                </a:solidFill>
                <a:latin typeface="楷体_GB2312" pitchFamily="1" charset="-122"/>
                <a:ea typeface="楷体_GB2312" pitchFamily="1" charset="-122"/>
              </a:rPr>
              <a:t>             = a</a:t>
            </a:r>
            <a:r>
              <a:rPr lang="zh-CN" sz="2400" baseline="30000">
                <a:solidFill>
                  <a:srgbClr val="0000FF"/>
                </a:solidFill>
                <a:latin typeface="楷体_GB2312" pitchFamily="1" charset="-122"/>
                <a:ea typeface="楷体_GB2312" pitchFamily="1" charset="-122"/>
              </a:rPr>
              <a:t>m+(k+1)</a:t>
            </a:r>
            <a:r>
              <a:rPr lang="zh-CN" sz="2400">
                <a:solidFill>
                  <a:srgbClr val="0000FF"/>
                </a:solidFill>
                <a:latin typeface="楷体_GB2312" pitchFamily="1" charset="-122"/>
                <a:ea typeface="楷体_GB2312" pitchFamily="1" charset="-122"/>
              </a:rPr>
              <a:t>    </a:t>
            </a:r>
          </a:p>
          <a:p>
            <a:pPr marL="533400" indent="-533400">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FF00FF"/>
                </a:solidFill>
                <a:latin typeface="楷体_GB2312" pitchFamily="1" charset="-122"/>
                <a:ea typeface="楷体_GB2312" pitchFamily="1" charset="-122"/>
              </a:rPr>
              <a:t>由归纳法可知，结论成立。</a:t>
            </a:r>
          </a:p>
        </p:txBody>
      </p:sp>
      <p:sp>
        <p:nvSpPr>
          <p:cNvPr id="18436" name="AutoShape 4"/>
          <p:cNvSpPr>
            <a:spLocks noChangeArrowheads="1"/>
          </p:cNvSpPr>
          <p:nvPr/>
        </p:nvSpPr>
        <p:spPr bwMode="auto">
          <a:xfrm>
            <a:off x="1547813" y="5589588"/>
            <a:ext cx="6696075" cy="865187"/>
          </a:xfrm>
          <a:prstGeom prst="flowChartAlternateProcess">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800" b="1">
                <a:solidFill>
                  <a:srgbClr val="FF0000"/>
                </a:solidFill>
              </a:rPr>
              <a:t>对于</a:t>
            </a:r>
            <a:r>
              <a:rPr lang="zh-CN" b="1">
                <a:solidFill>
                  <a:srgbClr val="FF0000"/>
                </a:solidFill>
              </a:rPr>
              <a:t>②</a:t>
            </a:r>
            <a:r>
              <a:rPr lang="zh-CN" sz="2800" b="1">
                <a:solidFill>
                  <a:srgbClr val="FF0000"/>
                </a:solidFill>
              </a:rPr>
              <a:t>可以类似的进行归纳证明。</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16C283-F69D-4D89-B40B-87C78B0E9A5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2B90B83-ADCE-4597-A732-E55F94229B1B}" type="slidenum">
              <a:rPr lang="zh-CN" altLang="zh-CN"/>
              <a:pPr/>
              <a:t>160</a:t>
            </a:fld>
            <a:r>
              <a:rPr lang="zh-CN" altLang="zh-CN"/>
              <a:t>/226</a:t>
            </a:r>
          </a:p>
        </p:txBody>
      </p:sp>
      <p:sp>
        <p:nvSpPr>
          <p:cNvPr id="165890" name="Rectangle 2"/>
          <p:cNvSpPr>
            <a:spLocks noGrp="1" noChangeArrowheads="1"/>
          </p:cNvSpPr>
          <p:nvPr>
            <p:ph type="title"/>
          </p:nvPr>
        </p:nvSpPr>
        <p:spPr/>
        <p:txBody>
          <a:bodyPr/>
          <a:lstStyle/>
          <a:p>
            <a:endParaRPr lang="zh-CN" altLang="zh-CN"/>
          </a:p>
        </p:txBody>
      </p:sp>
      <p:sp>
        <p:nvSpPr>
          <p:cNvPr id="165891" name="Rectangle 3"/>
          <p:cNvSpPr>
            <a:spLocks noGrp="1" noChangeArrowheads="1"/>
          </p:cNvSpPr>
          <p:nvPr>
            <p:ph type="body" idx="1"/>
          </p:nvPr>
        </p:nvSpPr>
        <p:spPr>
          <a:xfrm>
            <a:off x="971550" y="1125538"/>
            <a:ext cx="7848600" cy="5480050"/>
          </a:xfrm>
        </p:spPr>
        <p:txBody>
          <a:bodyPr/>
          <a:lstStyle/>
          <a:p>
            <a:pPr>
              <a:buClr>
                <a:srgbClr val="FF0000"/>
              </a:buClr>
              <a:buFont typeface="Wingdings" pitchFamily="2" charset="2"/>
              <a:buChar char="n"/>
            </a:pPr>
            <a:r>
              <a:rPr lang="zh-CN">
                <a:solidFill>
                  <a:srgbClr val="CC00CC"/>
                </a:solidFill>
                <a:latin typeface="楷体_GB2312" pitchFamily="1" charset="-122"/>
                <a:ea typeface="楷体_GB2312" pitchFamily="1" charset="-122"/>
              </a:rPr>
              <a:t> </a:t>
            </a: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15.11</a:t>
            </a:r>
          </a:p>
          <a:p>
            <a:pPr>
              <a:buFont typeface="Wingdings" pitchFamily="2" charset="2"/>
              <a:buNone/>
            </a:pPr>
            <a:r>
              <a:rPr lang="zh-CN" sz="2400">
                <a:latin typeface="楷体_GB2312" pitchFamily="1" charset="-122"/>
                <a:ea typeface="楷体_GB2312" pitchFamily="1" charset="-122"/>
              </a:rPr>
              <a:t>      设H是群G的子群，a，b</a:t>
            </a:r>
            <a:r>
              <a:rPr lang="zh-CN" sz="2400">
                <a:latin typeface="楷体_GB2312" pitchFamily="1" charset="-122"/>
                <a:ea typeface="楷体_GB2312" pitchFamily="1" charset="-122"/>
                <a:sym typeface="Symbol" pitchFamily="18" charset="2"/>
              </a:rPr>
              <a:t>G</a:t>
            </a:r>
            <a:r>
              <a:rPr lang="zh-CN" sz="2400">
                <a:latin typeface="楷体_GB2312" pitchFamily="1" charset="-122"/>
                <a:ea typeface="楷体_GB2312" pitchFamily="1" charset="-122"/>
              </a:rPr>
              <a:t>，在G中建立二元关系：aRb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aH，则R是G上的一个等价关系。（这里的R是以同属一个左陪集为判断标准）</a:t>
            </a:r>
          </a:p>
          <a:p>
            <a:pPr>
              <a:buFont typeface="Wingdings" pitchFamily="2" charset="2"/>
              <a:buNone/>
            </a:pPr>
            <a:r>
              <a:rPr lang="zh-CN" sz="2400">
                <a:solidFill>
                  <a:srgbClr val="FF0000"/>
                </a:solidFill>
                <a:latin typeface="楷体_GB2312" pitchFamily="1" charset="-122"/>
                <a:ea typeface="楷体_GB2312" pitchFamily="1" charset="-122"/>
              </a:rPr>
              <a:t>  证明:</a:t>
            </a:r>
          </a:p>
          <a:p>
            <a:pPr>
              <a:buFont typeface="Wingdings" pitchFamily="2" charset="2"/>
              <a:buNone/>
            </a:pPr>
            <a:r>
              <a:rPr lang="zh-CN" sz="2400">
                <a:solidFill>
                  <a:srgbClr val="FF0000"/>
                </a:solidFill>
                <a:latin typeface="楷体_GB2312" pitchFamily="1" charset="-122"/>
                <a:ea typeface="楷体_GB2312" pitchFamily="1" charset="-122"/>
              </a:rPr>
              <a:t>  </a:t>
            </a:r>
            <a:r>
              <a:rPr lang="zh-CN" sz="2400">
                <a:latin typeface="楷体_GB2312" pitchFamily="1" charset="-122"/>
                <a:ea typeface="楷体_GB2312" pitchFamily="1" charset="-122"/>
              </a:rPr>
              <a:t>由于e∈H，a∈aH，即aRa，说明R是自反的。</a:t>
            </a:r>
          </a:p>
          <a:p>
            <a:pPr>
              <a:buFont typeface="Wingdings" pitchFamily="2" charset="2"/>
              <a:buNone/>
            </a:pPr>
            <a:r>
              <a:rPr lang="zh-CN" sz="2400">
                <a:latin typeface="楷体_GB2312" pitchFamily="1" charset="-122"/>
                <a:ea typeface="楷体_GB2312" pitchFamily="1" charset="-122"/>
              </a:rPr>
              <a:t>  如果aRb，则b∈aH,即存在h∈H使b=a</a:t>
            </a:r>
            <a:r>
              <a:rPr lang="zh-CN" sz="2400">
                <a:latin typeface="Times New Roman"/>
                <a:ea typeface="楷体_GB2312" pitchFamily="1" charset="-122"/>
              </a:rPr>
              <a:t>·</a:t>
            </a:r>
            <a:r>
              <a:rPr lang="zh-CN" sz="2400">
                <a:latin typeface="楷体_GB2312" pitchFamily="1" charset="-122"/>
                <a:ea typeface="楷体_GB2312" pitchFamily="1" charset="-122"/>
              </a:rPr>
              <a:t>h,或a=b</a:t>
            </a:r>
            <a:r>
              <a:rPr lang="zh-CN" sz="2400">
                <a:latin typeface="Times New Roman"/>
                <a:ea typeface="楷体_GB2312" pitchFamily="1" charset="-122"/>
              </a:rPr>
              <a:t>·</a:t>
            </a:r>
            <a:r>
              <a:rPr lang="zh-CN" sz="2400">
                <a:latin typeface="楷体_GB2312" pitchFamily="1" charset="-122"/>
                <a:ea typeface="楷体_GB2312" pitchFamily="1" charset="-122"/>
              </a:rPr>
              <a:t>h</a:t>
            </a:r>
            <a:r>
              <a:rPr lang="zh-CN" sz="2400" baseline="30000">
                <a:latin typeface="楷体_GB2312" pitchFamily="1" charset="-122"/>
                <a:ea typeface="楷体_GB2312" pitchFamily="1" charset="-122"/>
              </a:rPr>
              <a:t>-1</a:t>
            </a:r>
            <a:r>
              <a:rPr lang="zh-CN" sz="2400">
                <a:latin typeface="楷体_GB2312" pitchFamily="1" charset="-122"/>
                <a:ea typeface="楷体_GB2312" pitchFamily="1" charset="-122"/>
              </a:rPr>
              <a:t>∈bH，说明R是对称的。</a:t>
            </a:r>
          </a:p>
          <a:p>
            <a:pPr>
              <a:buFont typeface="Wingdings" pitchFamily="2" charset="2"/>
              <a:buNone/>
            </a:pPr>
            <a:r>
              <a:rPr lang="zh-CN" sz="2400">
                <a:solidFill>
                  <a:srgbClr val="B2B2B2"/>
                </a:solidFill>
                <a:latin typeface="楷体_GB2312" pitchFamily="1" charset="-122"/>
                <a:ea typeface="楷体_GB2312" pitchFamily="1" charset="-122"/>
              </a:rPr>
              <a:t>      </a:t>
            </a:r>
            <a:r>
              <a:rPr lang="zh-CN" sz="2400">
                <a:solidFill>
                  <a:srgbClr val="0000FF"/>
                </a:solidFill>
                <a:latin typeface="楷体_GB2312" pitchFamily="1" charset="-122"/>
                <a:ea typeface="楷体_GB2312" pitchFamily="1" charset="-122"/>
              </a:rPr>
              <a:t>最后，设aRb且bRc，根据定义必存在h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∈H使b=ah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，且c=bh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，于是c=bh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=ah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∈aH</a:t>
            </a:r>
            <a:r>
              <a:rPr lang="zh-CN" sz="2400" baseline="-25000">
                <a:solidFill>
                  <a:srgbClr val="0000FF"/>
                </a:solidFill>
                <a:latin typeface="楷体_GB2312" pitchFamily="1" charset="-122"/>
                <a:ea typeface="楷体_GB2312" pitchFamily="1" charset="-122"/>
              </a:rPr>
              <a:t> </a:t>
            </a:r>
            <a:r>
              <a:rPr lang="zh-CN" sz="2400">
                <a:solidFill>
                  <a:srgbClr val="0000FF"/>
                </a:solidFill>
                <a:latin typeface="楷体_GB2312" pitchFamily="1" charset="-122"/>
                <a:ea typeface="楷体_GB2312" pitchFamily="1" charset="-122"/>
              </a:rPr>
              <a:t>，说明aRc成立。</a:t>
            </a:r>
          </a:p>
          <a:p>
            <a:pPr>
              <a:buFont typeface="Wingdings" pitchFamily="2" charset="2"/>
              <a:buNone/>
            </a:pPr>
            <a:r>
              <a:rPr lang="zh-CN" sz="2400">
                <a:solidFill>
                  <a:srgbClr val="0000FF"/>
                </a:solidFill>
                <a:latin typeface="楷体_GB2312" pitchFamily="1" charset="-122"/>
                <a:ea typeface="楷体_GB2312" pitchFamily="1" charset="-122"/>
              </a:rPr>
              <a:t>  综合上述，R是G上的一个</a:t>
            </a:r>
            <a:r>
              <a:rPr lang="zh-CN" sz="2400">
                <a:solidFill>
                  <a:srgbClr val="FF00FF"/>
                </a:solidFill>
                <a:latin typeface="楷体_GB2312" pitchFamily="1" charset="-122"/>
                <a:ea typeface="楷体_GB2312" pitchFamily="1" charset="-122"/>
              </a:rPr>
              <a:t>等价关系</a:t>
            </a:r>
            <a:r>
              <a:rPr lang="zh-CN" sz="2400">
                <a:solidFill>
                  <a:srgbClr val="0000FF"/>
                </a:solidFill>
                <a:latin typeface="楷体_GB2312" pitchFamily="1" charset="-122"/>
                <a:ea typeface="楷体_GB2312" pitchFamily="1" charset="-122"/>
              </a:rPr>
              <a:t>。</a:t>
            </a:r>
            <a:r>
              <a:rPr lang="zh-CN">
                <a:solidFill>
                  <a:srgbClr val="0000FF"/>
                </a:solidFill>
              </a:rPr>
              <a:t> </a:t>
            </a:r>
            <a:r>
              <a:rPr lang="zh-CN">
                <a:solidFill>
                  <a:srgbClr val="0000FF"/>
                </a:solidFill>
                <a:latin typeface="楷体_GB2312" pitchFamily="1" charset="-122"/>
                <a:ea typeface="楷体_GB2312" pitchFamily="1" charset="-122"/>
              </a:rPr>
              <a:t>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692B0C-437A-4582-8490-5DFC21A7EC7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B646F47-7FC4-4E57-A38C-0221989D4459}" type="slidenum">
              <a:rPr lang="zh-CN" altLang="zh-CN"/>
              <a:pPr/>
              <a:t>161</a:t>
            </a:fld>
            <a:r>
              <a:rPr lang="zh-CN" altLang="zh-CN"/>
              <a:t>/226</a:t>
            </a:r>
          </a:p>
        </p:txBody>
      </p:sp>
      <p:sp>
        <p:nvSpPr>
          <p:cNvPr id="166914" name="Rectangle 2"/>
          <p:cNvSpPr>
            <a:spLocks noGrp="1" noChangeArrowheads="1"/>
          </p:cNvSpPr>
          <p:nvPr>
            <p:ph type="title"/>
          </p:nvPr>
        </p:nvSpPr>
        <p:spPr/>
        <p:txBody>
          <a:bodyPr/>
          <a:lstStyle/>
          <a:p>
            <a:endParaRPr lang="zh-CN" altLang="zh-CN"/>
          </a:p>
        </p:txBody>
      </p:sp>
      <p:sp>
        <p:nvSpPr>
          <p:cNvPr id="166915" name="Rectangle 3"/>
          <p:cNvSpPr>
            <a:spLocks noGrp="1" noChangeArrowheads="1"/>
          </p:cNvSpPr>
          <p:nvPr>
            <p:ph type="body" idx="1"/>
          </p:nvPr>
        </p:nvSpPr>
        <p:spPr>
          <a:xfrm>
            <a:off x="971550" y="1125538"/>
            <a:ext cx="7777163" cy="4529137"/>
          </a:xfrm>
        </p:spPr>
        <p:txBody>
          <a:bodyPr/>
          <a:lstStyle/>
          <a:p>
            <a:pPr>
              <a:buClr>
                <a:srgbClr val="FF0000"/>
              </a:buClr>
              <a:buFont typeface="Wingdings" pitchFamily="2" charset="2"/>
              <a:buChar char="n"/>
            </a:pPr>
            <a:r>
              <a:rPr lang="zh-CN">
                <a:solidFill>
                  <a:srgbClr val="CC00CC"/>
                </a:solidFill>
                <a:latin typeface="楷体_GB2312" pitchFamily="1" charset="-122"/>
                <a:ea typeface="楷体_GB2312" pitchFamily="1" charset="-122"/>
              </a:rPr>
              <a:t> </a:t>
            </a: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15.11</a:t>
            </a:r>
          </a:p>
          <a:p>
            <a:pPr>
              <a:buFont typeface="Wingdings" pitchFamily="2" charset="2"/>
              <a:buNone/>
            </a:pPr>
            <a:r>
              <a:rPr lang="zh-CN" sz="2400">
                <a:latin typeface="楷体_GB2312" pitchFamily="1" charset="-122"/>
                <a:ea typeface="楷体_GB2312" pitchFamily="1" charset="-122"/>
              </a:rPr>
              <a:t>      设H是群G的子群，a，b</a:t>
            </a:r>
            <a:r>
              <a:rPr lang="zh-CN" sz="2400">
                <a:latin typeface="楷体_GB2312" pitchFamily="1" charset="-122"/>
                <a:ea typeface="楷体_GB2312" pitchFamily="1" charset="-122"/>
                <a:sym typeface="Symbol" pitchFamily="18" charset="2"/>
              </a:rPr>
              <a:t>G</a:t>
            </a:r>
            <a:r>
              <a:rPr lang="zh-CN" sz="2400">
                <a:latin typeface="楷体_GB2312" pitchFamily="1" charset="-122"/>
                <a:ea typeface="楷体_GB2312" pitchFamily="1" charset="-122"/>
              </a:rPr>
              <a:t>，在G中建立二元关系：aRb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aH，则R是G上的一个等价关系。（这里的R是以同属一个左陪集为判断标准）</a:t>
            </a:r>
          </a:p>
          <a:p>
            <a:pPr>
              <a:buFont typeface="Wingdings" pitchFamily="2" charset="2"/>
              <a:buNone/>
            </a:pPr>
            <a:r>
              <a:rPr lang="zh-CN" sz="2400">
                <a:solidFill>
                  <a:srgbClr val="0000FF"/>
                </a:solidFill>
                <a:latin typeface="楷体_GB2312" pitchFamily="1" charset="-122"/>
                <a:ea typeface="楷体_GB2312" pitchFamily="1" charset="-122"/>
              </a:rPr>
              <a:t>      因为等价关系R可以确定群G的一个等价划分，每个左陪集就是分划中的一块（等价类），所以G可以表示为</a:t>
            </a:r>
          </a:p>
          <a:p>
            <a:pPr>
              <a:buFont typeface="Wingdings" pitchFamily="2" charset="2"/>
              <a:buNone/>
            </a:pPr>
            <a:r>
              <a:rPr lang="zh-CN" sz="2400">
                <a:solidFill>
                  <a:srgbClr val="0000FF"/>
                </a:solidFill>
                <a:latin typeface="楷体_GB2312" pitchFamily="1" charset="-122"/>
                <a:ea typeface="楷体_GB2312" pitchFamily="1" charset="-122"/>
              </a:rPr>
              <a:t>            G=H∪a</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H∪a</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H∪‥‥</a:t>
            </a:r>
          </a:p>
          <a:p>
            <a:pPr>
              <a:buFont typeface="Wingdings" pitchFamily="2" charset="2"/>
              <a:buNone/>
            </a:pPr>
            <a:r>
              <a:rPr lang="zh-CN" sz="2400">
                <a:solidFill>
                  <a:srgbClr val="DDDDDD"/>
                </a:solidFill>
                <a:latin typeface="楷体_GB2312" pitchFamily="1" charset="-122"/>
                <a:ea typeface="楷体_GB2312" pitchFamily="1" charset="-122"/>
              </a:rPr>
              <a:t>      同理，也可以得到右陪集的分解式</a:t>
            </a:r>
          </a:p>
          <a:p>
            <a:pPr>
              <a:buFont typeface="Wingdings" pitchFamily="2" charset="2"/>
              <a:buNone/>
            </a:pPr>
            <a:r>
              <a:rPr lang="zh-CN" sz="2400">
                <a:solidFill>
                  <a:srgbClr val="DDDDDD"/>
                </a:solidFill>
                <a:latin typeface="楷体_GB2312" pitchFamily="1" charset="-122"/>
                <a:ea typeface="楷体_GB2312" pitchFamily="1" charset="-122"/>
              </a:rPr>
              <a:t>            G=H∪Ha</a:t>
            </a:r>
            <a:r>
              <a:rPr lang="zh-CN" sz="2400" baseline="-25000">
                <a:solidFill>
                  <a:srgbClr val="DDDDDD"/>
                </a:solidFill>
                <a:latin typeface="楷体_GB2312" pitchFamily="1" charset="-122"/>
                <a:ea typeface="楷体_GB2312" pitchFamily="1" charset="-122"/>
              </a:rPr>
              <a:t>1</a:t>
            </a:r>
            <a:r>
              <a:rPr lang="zh-CN" sz="2400">
                <a:solidFill>
                  <a:srgbClr val="DDDDDD"/>
                </a:solidFill>
                <a:latin typeface="楷体_GB2312" pitchFamily="1" charset="-122"/>
                <a:ea typeface="楷体_GB2312" pitchFamily="1" charset="-122"/>
              </a:rPr>
              <a:t>∪Ha</a:t>
            </a:r>
            <a:r>
              <a:rPr lang="zh-CN" sz="2400" baseline="-25000">
                <a:solidFill>
                  <a:srgbClr val="DDDDDD"/>
                </a:solidFill>
                <a:latin typeface="楷体_GB2312" pitchFamily="1" charset="-122"/>
                <a:ea typeface="楷体_GB2312" pitchFamily="1" charset="-122"/>
              </a:rPr>
              <a:t>2</a:t>
            </a:r>
            <a:r>
              <a:rPr lang="zh-CN" sz="2400">
                <a:solidFill>
                  <a:srgbClr val="DDDDDD"/>
                </a:solidFill>
                <a:latin typeface="楷体_GB2312" pitchFamily="1" charset="-122"/>
                <a:ea typeface="楷体_GB2312" pitchFamily="1" charset="-122"/>
              </a:rPr>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1B02C9B-C2DA-41EF-BF13-7D76F439F7D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EA73A2D-6567-4221-9A4C-9697702CA7C3}" type="slidenum">
              <a:rPr lang="zh-CN" altLang="zh-CN"/>
              <a:pPr/>
              <a:t>162</a:t>
            </a:fld>
            <a:r>
              <a:rPr lang="zh-CN" altLang="zh-CN"/>
              <a:t>/226</a:t>
            </a:r>
          </a:p>
        </p:txBody>
      </p:sp>
      <p:sp>
        <p:nvSpPr>
          <p:cNvPr id="167938" name="Rectangle 2"/>
          <p:cNvSpPr>
            <a:spLocks noGrp="1" noChangeArrowheads="1"/>
          </p:cNvSpPr>
          <p:nvPr>
            <p:ph type="title"/>
          </p:nvPr>
        </p:nvSpPr>
        <p:spPr/>
        <p:txBody>
          <a:bodyPr/>
          <a:lstStyle/>
          <a:p>
            <a:endParaRPr lang="zh-CN" altLang="zh-CN"/>
          </a:p>
        </p:txBody>
      </p:sp>
      <p:sp>
        <p:nvSpPr>
          <p:cNvPr id="167939" name="Rectangle 3"/>
          <p:cNvSpPr>
            <a:spLocks noGrp="1" noChangeArrowheads="1"/>
          </p:cNvSpPr>
          <p:nvPr>
            <p:ph type="body" idx="1"/>
          </p:nvPr>
        </p:nvSpPr>
        <p:spPr>
          <a:xfrm>
            <a:off x="971550" y="1125538"/>
            <a:ext cx="7777163" cy="4529137"/>
          </a:xfrm>
        </p:spPr>
        <p:txBody>
          <a:bodyPr/>
          <a:lstStyle/>
          <a:p>
            <a:pPr>
              <a:buClr>
                <a:srgbClr val="FF0000"/>
              </a:buClr>
              <a:buFont typeface="Wingdings" pitchFamily="2" charset="2"/>
              <a:buChar char="n"/>
            </a:pPr>
            <a:r>
              <a:rPr lang="zh-CN">
                <a:solidFill>
                  <a:srgbClr val="CC00CC"/>
                </a:solidFill>
                <a:latin typeface="楷体_GB2312" pitchFamily="1" charset="-122"/>
                <a:ea typeface="楷体_GB2312" pitchFamily="1" charset="-122"/>
              </a:rPr>
              <a:t> </a:t>
            </a: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15.11</a:t>
            </a:r>
          </a:p>
          <a:p>
            <a:pPr>
              <a:buFont typeface="Wingdings" pitchFamily="2" charset="2"/>
              <a:buNone/>
            </a:pPr>
            <a:r>
              <a:rPr lang="zh-CN" sz="2400">
                <a:latin typeface="楷体_GB2312" pitchFamily="1" charset="-122"/>
                <a:ea typeface="楷体_GB2312" pitchFamily="1" charset="-122"/>
              </a:rPr>
              <a:t>      设H是群G的子群，a，b</a:t>
            </a:r>
            <a:r>
              <a:rPr lang="zh-CN" sz="2400">
                <a:latin typeface="楷体_GB2312" pitchFamily="1" charset="-122"/>
                <a:ea typeface="楷体_GB2312" pitchFamily="1" charset="-122"/>
                <a:sym typeface="Symbol" pitchFamily="18" charset="2"/>
              </a:rPr>
              <a:t>G</a:t>
            </a:r>
            <a:r>
              <a:rPr lang="zh-CN" sz="2400">
                <a:latin typeface="楷体_GB2312" pitchFamily="1" charset="-122"/>
                <a:ea typeface="楷体_GB2312" pitchFamily="1" charset="-122"/>
              </a:rPr>
              <a:t>，在G中建立二元关系：aRb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b</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aH，则R是G上的一个等价关系。（这里的R是以同属一个左陪集为判断标准）</a:t>
            </a:r>
          </a:p>
          <a:p>
            <a:pPr>
              <a:buFont typeface="Wingdings" pitchFamily="2" charset="2"/>
              <a:buNone/>
            </a:pPr>
            <a:r>
              <a:rPr lang="zh-CN" sz="2400">
                <a:solidFill>
                  <a:srgbClr val="0000FF"/>
                </a:solidFill>
                <a:latin typeface="楷体_GB2312" pitchFamily="1" charset="-122"/>
                <a:ea typeface="楷体_GB2312" pitchFamily="1" charset="-122"/>
              </a:rPr>
              <a:t>      </a:t>
            </a:r>
            <a:r>
              <a:rPr lang="zh-CN" sz="2400">
                <a:latin typeface="楷体_GB2312" pitchFamily="1" charset="-122"/>
                <a:ea typeface="楷体_GB2312" pitchFamily="1" charset="-122"/>
              </a:rPr>
              <a:t>因为等价关系R可以确定群G的一个等价划分，每个左陪集就是分划中的一块（等价类），所以G可以表示为</a:t>
            </a:r>
          </a:p>
          <a:p>
            <a:pPr>
              <a:buFont typeface="Wingdings" pitchFamily="2" charset="2"/>
              <a:buNone/>
            </a:pPr>
            <a:r>
              <a:rPr lang="zh-CN" sz="2400">
                <a:latin typeface="楷体_GB2312" pitchFamily="1" charset="-122"/>
                <a:ea typeface="楷体_GB2312" pitchFamily="1" charset="-122"/>
              </a:rPr>
              <a:t>            G=H∪a</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rPr>
              <a:t>H∪a</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H∪‥‥</a:t>
            </a:r>
          </a:p>
          <a:p>
            <a:pPr>
              <a:buFont typeface="Wingdings" pitchFamily="2" charset="2"/>
              <a:buNone/>
            </a:pPr>
            <a:r>
              <a:rPr lang="zh-CN" sz="2400">
                <a:solidFill>
                  <a:srgbClr val="DDDDDD"/>
                </a:solidFill>
                <a:latin typeface="楷体_GB2312" pitchFamily="1" charset="-122"/>
                <a:ea typeface="楷体_GB2312" pitchFamily="1" charset="-122"/>
              </a:rPr>
              <a:t>      </a:t>
            </a:r>
            <a:r>
              <a:rPr lang="zh-CN" sz="2400">
                <a:solidFill>
                  <a:srgbClr val="0000FF"/>
                </a:solidFill>
                <a:latin typeface="楷体_GB2312" pitchFamily="1" charset="-122"/>
                <a:ea typeface="楷体_GB2312" pitchFamily="1" charset="-122"/>
              </a:rPr>
              <a:t>同理，也可以得到右陪集的分解式</a:t>
            </a:r>
          </a:p>
          <a:p>
            <a:pPr>
              <a:buFont typeface="Wingdings" pitchFamily="2" charset="2"/>
              <a:buNone/>
            </a:pPr>
            <a:r>
              <a:rPr lang="zh-CN" sz="2400">
                <a:solidFill>
                  <a:srgbClr val="0000FF"/>
                </a:solidFill>
                <a:latin typeface="楷体_GB2312" pitchFamily="1" charset="-122"/>
                <a:ea typeface="楷体_GB2312" pitchFamily="1" charset="-122"/>
              </a:rPr>
              <a:t>            G=H∪Ha</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∪Ha</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9D7B7D4-636A-45C6-93E9-A33446E8B6F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D2C921E-AE0D-417E-9B27-E7900F0F12E0}" type="slidenum">
              <a:rPr lang="zh-CN" altLang="zh-CN"/>
              <a:pPr/>
              <a:t>163</a:t>
            </a:fld>
            <a:r>
              <a:rPr lang="zh-CN" altLang="zh-CN"/>
              <a:t>/226</a:t>
            </a:r>
          </a:p>
        </p:txBody>
      </p:sp>
      <p:sp>
        <p:nvSpPr>
          <p:cNvPr id="168962" name="Rectangle 2"/>
          <p:cNvSpPr>
            <a:spLocks noGrp="1" noChangeArrowheads="1"/>
          </p:cNvSpPr>
          <p:nvPr>
            <p:ph type="title"/>
          </p:nvPr>
        </p:nvSpPr>
        <p:spPr/>
        <p:txBody>
          <a:bodyPr/>
          <a:lstStyle/>
          <a:p>
            <a:endParaRPr lang="zh-CN" altLang="zh-CN"/>
          </a:p>
        </p:txBody>
      </p:sp>
      <p:sp>
        <p:nvSpPr>
          <p:cNvPr id="168963" name="Rectangle 3"/>
          <p:cNvSpPr>
            <a:spLocks noGrp="1" noChangeArrowheads="1"/>
          </p:cNvSpPr>
          <p:nvPr>
            <p:ph type="body" idx="1"/>
          </p:nvPr>
        </p:nvSpPr>
        <p:spPr>
          <a:xfrm>
            <a:off x="1066800" y="1166813"/>
            <a:ext cx="7620000" cy="4314825"/>
          </a:xfrm>
        </p:spPr>
        <p:txBody>
          <a:bodyPr/>
          <a:lstStyle/>
          <a:p>
            <a:pPr>
              <a:buClr>
                <a:srgbClr val="FF0000"/>
              </a:buClr>
              <a:buFont typeface="Wingdings" pitchFamily="2" charset="2"/>
              <a:buChar char="n"/>
            </a:pPr>
            <a:r>
              <a:rPr lang="en-US" sz="2400" dirty="0" err="1">
                <a:solidFill>
                  <a:srgbClr val="CC00CC"/>
                </a:solidFill>
                <a:latin typeface="楷体_GB2312" pitchFamily="1" charset="-122"/>
                <a:ea typeface="楷体_GB2312" pitchFamily="1" charset="-122"/>
              </a:rPr>
              <a:t>定理</a:t>
            </a:r>
            <a:r>
              <a:rPr lang="zh-CN" sz="2400" dirty="0">
                <a:solidFill>
                  <a:srgbClr val="CC00CC"/>
                </a:solidFill>
                <a:latin typeface="楷体_GB2312" pitchFamily="1" charset="-122"/>
                <a:ea typeface="楷体_GB2312" pitchFamily="1" charset="-122"/>
              </a:rPr>
              <a:t>15.12    </a:t>
            </a:r>
            <a:r>
              <a:rPr lang="zh-CN" sz="2400" dirty="0">
                <a:solidFill>
                  <a:srgbClr val="0000FF"/>
                </a:solidFill>
                <a:latin typeface="楷体_GB2312" pitchFamily="1" charset="-122"/>
                <a:ea typeface="楷体_GB2312" pitchFamily="1" charset="-122"/>
              </a:rPr>
              <a:t>设&lt;H，*&gt;是群&lt;G，*&gt;的子群，则H的所有左（右）陪集都是等势的。</a:t>
            </a:r>
          </a:p>
          <a:p>
            <a:pPr>
              <a:lnSpc>
                <a:spcPct val="115000"/>
              </a:lnSpc>
              <a:buFont typeface="Wingdings" pitchFamily="2" charset="2"/>
              <a:buNone/>
            </a:pPr>
            <a:r>
              <a:rPr lang="zh-CN" sz="2400" dirty="0">
                <a:solidFill>
                  <a:srgbClr val="B2B2B2"/>
                </a:solidFill>
                <a:latin typeface="楷体_GB2312" pitchFamily="1" charset="-122"/>
                <a:ea typeface="楷体_GB2312" pitchFamily="1" charset="-122"/>
              </a:rPr>
              <a:t>证明：</a:t>
            </a:r>
          </a:p>
          <a:p>
            <a:pPr>
              <a:lnSpc>
                <a:spcPct val="115000"/>
              </a:lnSpc>
              <a:buFont typeface="Wingdings" pitchFamily="2" charset="2"/>
              <a:buNone/>
            </a:pPr>
            <a:r>
              <a:rPr lang="zh-CN" sz="2400" dirty="0">
                <a:solidFill>
                  <a:srgbClr val="B2B2B2"/>
                </a:solidFill>
                <a:latin typeface="楷体_GB2312" pitchFamily="1" charset="-122"/>
                <a:ea typeface="楷体_GB2312" pitchFamily="1" charset="-122"/>
              </a:rPr>
              <a:t>      只需证明对</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a</a:t>
            </a:r>
            <a:r>
              <a:rPr lang="zh-CN" sz="2400" dirty="0">
                <a:solidFill>
                  <a:srgbClr val="B2B2B2"/>
                </a:solidFill>
                <a:latin typeface="楷体_GB2312" pitchFamily="1" charset="-122"/>
                <a:ea typeface="楷体_GB2312" pitchFamily="1" charset="-122"/>
                <a:sym typeface="Symbol" pitchFamily="18" charset="2"/>
              </a:rPr>
              <a:t>H，都有</a:t>
            </a:r>
            <a:r>
              <a:rPr lang="zh-CN" sz="2400" dirty="0">
                <a:solidFill>
                  <a:srgbClr val="B2B2B2"/>
                </a:solidFill>
                <a:latin typeface="楷体_GB2312" pitchFamily="1" charset="-122"/>
                <a:ea typeface="楷体_GB2312" pitchFamily="1" charset="-122"/>
              </a:rPr>
              <a:t>a</a:t>
            </a:r>
            <a:r>
              <a:rPr lang="zh-CN" sz="2400" dirty="0">
                <a:solidFill>
                  <a:srgbClr val="B2B2B2"/>
                </a:solidFill>
                <a:latin typeface="楷体_GB2312" pitchFamily="1" charset="-122"/>
                <a:ea typeface="楷体_GB2312" pitchFamily="1" charset="-122"/>
                <a:sym typeface="Symbol" pitchFamily="18" charset="2"/>
              </a:rPr>
              <a:t>H</a:t>
            </a:r>
            <a:r>
              <a:rPr lang="zh-CN" sz="2400" dirty="0">
                <a:solidFill>
                  <a:srgbClr val="B2B2B2"/>
                </a:solidFill>
                <a:latin typeface="楷体_GB2312" pitchFamily="1" charset="-122"/>
                <a:ea typeface="楷体_GB2312" pitchFamily="1" charset="-122"/>
              </a:rPr>
              <a:t>～H就行了。</a:t>
            </a:r>
          </a:p>
          <a:p>
            <a:pPr>
              <a:lnSpc>
                <a:spcPct val="115000"/>
              </a:lnSpc>
              <a:buFont typeface="Wingdings" pitchFamily="2" charset="2"/>
              <a:buNone/>
            </a:pPr>
            <a:r>
              <a:rPr lang="zh-CN" sz="2400" dirty="0">
                <a:solidFill>
                  <a:srgbClr val="B2B2B2"/>
                </a:solidFill>
                <a:latin typeface="楷体_GB2312" pitchFamily="1" charset="-122"/>
                <a:ea typeface="楷体_GB2312" pitchFamily="1" charset="-122"/>
              </a:rPr>
              <a:t>      由于aH＝{a*h|</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H}，对</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H，且h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，有：a*h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 (若a*h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，因H是子群，所以满足消去律，两边消去元素a，有h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，矛盾)，所以，可定义H上的双射f：H</a:t>
            </a:r>
            <a:r>
              <a:rPr lang="en-US" sz="2400" dirty="0">
                <a:solidFill>
                  <a:srgbClr val="B2B2B2"/>
                </a:solidFill>
                <a:latin typeface="楷体_GB2312" pitchFamily="1" charset="-122"/>
                <a:ea typeface="楷体_GB2312" pitchFamily="1" charset="-122"/>
              </a:rPr>
              <a:t>→</a:t>
            </a:r>
            <a:r>
              <a:rPr lang="zh-CN" sz="2400" dirty="0">
                <a:solidFill>
                  <a:srgbClr val="B2B2B2"/>
                </a:solidFill>
                <a:latin typeface="楷体_GB2312" pitchFamily="1" charset="-122"/>
                <a:ea typeface="楷体_GB2312" pitchFamily="1" charset="-122"/>
              </a:rPr>
              <a:t> aH如下：对</a:t>
            </a:r>
            <a:r>
              <a:rPr lang="zh-CN" sz="2400" dirty="0">
                <a:solidFill>
                  <a:srgbClr val="B2B2B2"/>
                </a:solidFill>
                <a:latin typeface="楷体_GB2312" pitchFamily="1" charset="-122"/>
                <a:ea typeface="楷体_GB2312" pitchFamily="1" charset="-122"/>
                <a:sym typeface="Symbol" pitchFamily="18" charset="2"/>
              </a:rPr>
              <a:t>hH，</a:t>
            </a:r>
            <a:r>
              <a:rPr lang="zh-CN" sz="2400" dirty="0">
                <a:solidFill>
                  <a:srgbClr val="B2B2B2"/>
                </a:solidFill>
                <a:latin typeface="楷体_GB2312" pitchFamily="1" charset="-122"/>
                <a:ea typeface="楷体_GB2312" pitchFamily="1" charset="-122"/>
              </a:rPr>
              <a:t> f(h)=ah；</a:t>
            </a:r>
          </a:p>
          <a:p>
            <a:pPr>
              <a:lnSpc>
                <a:spcPct val="115000"/>
              </a:lnSpc>
              <a:buFont typeface="Wingdings" pitchFamily="2" charset="2"/>
              <a:buNone/>
            </a:pPr>
            <a:r>
              <a:rPr lang="zh-CN" sz="2400" dirty="0">
                <a:solidFill>
                  <a:srgbClr val="B2B2B2"/>
                </a:solidFill>
                <a:latin typeface="楷体_GB2312" pitchFamily="1" charset="-122"/>
                <a:ea typeface="楷体_GB2312" pitchFamily="1" charset="-122"/>
              </a:rPr>
              <a:t>      因此  aH～H。</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8C11BBD-1950-4BD0-8DF8-7D216BC6FE4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A1EAFFE-1047-4DD6-A9A8-9ED353C92D0A}" type="slidenum">
              <a:rPr lang="zh-CN" altLang="zh-CN"/>
              <a:pPr/>
              <a:t>164</a:t>
            </a:fld>
            <a:r>
              <a:rPr lang="zh-CN" altLang="zh-CN"/>
              <a:t>/226</a:t>
            </a:r>
          </a:p>
        </p:txBody>
      </p:sp>
      <p:sp>
        <p:nvSpPr>
          <p:cNvPr id="169986" name="Rectangle 2"/>
          <p:cNvSpPr>
            <a:spLocks noGrp="1" noChangeArrowheads="1"/>
          </p:cNvSpPr>
          <p:nvPr>
            <p:ph type="title"/>
          </p:nvPr>
        </p:nvSpPr>
        <p:spPr/>
        <p:txBody>
          <a:bodyPr/>
          <a:lstStyle/>
          <a:p>
            <a:endParaRPr lang="zh-CN" altLang="zh-CN"/>
          </a:p>
        </p:txBody>
      </p:sp>
      <p:sp>
        <p:nvSpPr>
          <p:cNvPr id="169987" name="Rectangle 3"/>
          <p:cNvSpPr>
            <a:spLocks noGrp="1" noChangeArrowheads="1"/>
          </p:cNvSpPr>
          <p:nvPr>
            <p:ph type="body" idx="1"/>
          </p:nvPr>
        </p:nvSpPr>
        <p:spPr>
          <a:xfrm>
            <a:off x="1066800" y="1166813"/>
            <a:ext cx="7620000" cy="4314825"/>
          </a:xfrm>
        </p:spPr>
        <p:txBody>
          <a:bodyPr/>
          <a:lstStyle/>
          <a:p>
            <a:pPr>
              <a:buClr>
                <a:srgbClr val="FF0000"/>
              </a:buClr>
              <a:buFont typeface="Wingdings" pitchFamily="2" charset="2"/>
              <a:buChar char="n"/>
            </a:pPr>
            <a:r>
              <a:rPr lang="en-US" sz="2400" dirty="0" err="1">
                <a:solidFill>
                  <a:srgbClr val="CC00CC"/>
                </a:solidFill>
                <a:latin typeface="楷体_GB2312" pitchFamily="1" charset="-122"/>
                <a:ea typeface="楷体_GB2312" pitchFamily="1" charset="-122"/>
              </a:rPr>
              <a:t>定理</a:t>
            </a:r>
            <a:r>
              <a:rPr lang="zh-CN" sz="2400" dirty="0">
                <a:solidFill>
                  <a:srgbClr val="CC00CC"/>
                </a:solidFill>
                <a:latin typeface="楷体_GB2312" pitchFamily="1" charset="-122"/>
                <a:ea typeface="楷体_GB2312" pitchFamily="1" charset="-122"/>
              </a:rPr>
              <a:t>15.12    </a:t>
            </a:r>
            <a:r>
              <a:rPr lang="zh-CN" sz="2400" dirty="0">
                <a:latin typeface="楷体_GB2312" pitchFamily="1" charset="-122"/>
                <a:ea typeface="楷体_GB2312" pitchFamily="1" charset="-122"/>
              </a:rPr>
              <a:t>设&lt;H，*&gt;是群&lt;G，*&gt;的子群，则H的所有左（右）陪集都是等势的。</a:t>
            </a:r>
          </a:p>
          <a:p>
            <a:pPr>
              <a:lnSpc>
                <a:spcPct val="115000"/>
              </a:lnSpc>
              <a:buFont typeface="Wingdings" pitchFamily="2" charset="2"/>
              <a:buNone/>
            </a:pPr>
            <a:r>
              <a:rPr lang="zh-CN" sz="2400" dirty="0">
                <a:solidFill>
                  <a:srgbClr val="FF0000"/>
                </a:solidFill>
                <a:latin typeface="楷体_GB2312" pitchFamily="1" charset="-122"/>
                <a:ea typeface="楷体_GB2312" pitchFamily="1" charset="-122"/>
              </a:rPr>
              <a:t>证明：</a:t>
            </a:r>
          </a:p>
          <a:p>
            <a:pPr>
              <a:lnSpc>
                <a:spcPct val="115000"/>
              </a:lnSpc>
              <a:buFont typeface="Wingdings" pitchFamily="2" charset="2"/>
              <a:buNone/>
            </a:pPr>
            <a:r>
              <a:rPr lang="zh-CN" sz="2400" dirty="0">
                <a:solidFill>
                  <a:srgbClr val="CC00CC"/>
                </a:solidFill>
                <a:latin typeface="楷体_GB2312" pitchFamily="1" charset="-122"/>
                <a:ea typeface="楷体_GB2312" pitchFamily="1" charset="-122"/>
              </a:rPr>
              <a:t>      </a:t>
            </a:r>
            <a:r>
              <a:rPr lang="zh-CN" sz="2400" dirty="0">
                <a:solidFill>
                  <a:srgbClr val="FF00FF"/>
                </a:solidFill>
                <a:latin typeface="楷体_GB2312" pitchFamily="1" charset="-122"/>
                <a:ea typeface="楷体_GB2312" pitchFamily="1" charset="-122"/>
              </a:rPr>
              <a:t>只需证明对</a:t>
            </a:r>
            <a:r>
              <a:rPr lang="zh-CN" sz="2400" dirty="0">
                <a:solidFill>
                  <a:srgbClr val="FF00FF"/>
                </a:solidFill>
                <a:latin typeface="楷体_GB2312" pitchFamily="1" charset="-122"/>
                <a:ea typeface="楷体_GB2312" pitchFamily="1" charset="-122"/>
                <a:sym typeface="Symbol" pitchFamily="18" charset="2"/>
              </a:rPr>
              <a:t></a:t>
            </a:r>
            <a:r>
              <a:rPr lang="zh-CN" sz="2400" dirty="0">
                <a:solidFill>
                  <a:srgbClr val="FF00FF"/>
                </a:solidFill>
                <a:latin typeface="楷体_GB2312" pitchFamily="1" charset="-122"/>
                <a:ea typeface="楷体_GB2312" pitchFamily="1" charset="-122"/>
              </a:rPr>
              <a:t>a</a:t>
            </a:r>
            <a:r>
              <a:rPr lang="zh-CN" sz="2400" dirty="0">
                <a:solidFill>
                  <a:srgbClr val="FF00FF"/>
                </a:solidFill>
                <a:latin typeface="楷体_GB2312" pitchFamily="1" charset="-122"/>
                <a:ea typeface="楷体_GB2312" pitchFamily="1" charset="-122"/>
                <a:sym typeface="Symbol" pitchFamily="18" charset="2"/>
              </a:rPr>
              <a:t>H，都有</a:t>
            </a:r>
            <a:r>
              <a:rPr lang="zh-CN" sz="2400" dirty="0">
                <a:solidFill>
                  <a:srgbClr val="FF00FF"/>
                </a:solidFill>
                <a:latin typeface="楷体_GB2312" pitchFamily="1" charset="-122"/>
                <a:ea typeface="楷体_GB2312" pitchFamily="1" charset="-122"/>
              </a:rPr>
              <a:t>a</a:t>
            </a:r>
            <a:r>
              <a:rPr lang="zh-CN" sz="2400" dirty="0">
                <a:solidFill>
                  <a:srgbClr val="FF00FF"/>
                </a:solidFill>
                <a:latin typeface="楷体_GB2312" pitchFamily="1" charset="-122"/>
                <a:ea typeface="楷体_GB2312" pitchFamily="1" charset="-122"/>
                <a:sym typeface="Symbol" pitchFamily="18" charset="2"/>
              </a:rPr>
              <a:t>H</a:t>
            </a:r>
            <a:r>
              <a:rPr lang="zh-CN" sz="2400" dirty="0">
                <a:solidFill>
                  <a:srgbClr val="FF00FF"/>
                </a:solidFill>
                <a:latin typeface="楷体_GB2312" pitchFamily="1" charset="-122"/>
                <a:ea typeface="楷体_GB2312" pitchFamily="1" charset="-122"/>
              </a:rPr>
              <a:t>～H就行了。</a:t>
            </a:r>
          </a:p>
          <a:p>
            <a:pPr>
              <a:lnSpc>
                <a:spcPct val="115000"/>
              </a:lnSpc>
              <a:buFont typeface="Wingdings" pitchFamily="2" charset="2"/>
              <a:buNone/>
            </a:pPr>
            <a:r>
              <a:rPr lang="zh-CN" sz="2400" dirty="0">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由于aH＝{a*h|</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H}，对</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H，且h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，有：a*h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 (若a*h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＝a*h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，因H是子群，所以满足消去律，两边消去元素a，有h</a:t>
            </a:r>
            <a:r>
              <a:rPr lang="zh-CN" sz="2400" baseline="-25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＝h</a:t>
            </a:r>
            <a:r>
              <a:rPr 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，矛盾)，所以，可定义H上的双射f：H</a:t>
            </a:r>
            <a:r>
              <a:rPr lang="en-US" sz="2400" dirty="0">
                <a:solidFill>
                  <a:srgbClr val="B2B2B2"/>
                </a:solidFill>
                <a:latin typeface="楷体_GB2312" pitchFamily="1" charset="-122"/>
                <a:ea typeface="楷体_GB2312" pitchFamily="1" charset="-122"/>
              </a:rPr>
              <a:t>→</a:t>
            </a:r>
            <a:r>
              <a:rPr lang="zh-CN" sz="2400" dirty="0">
                <a:solidFill>
                  <a:srgbClr val="B2B2B2"/>
                </a:solidFill>
                <a:latin typeface="楷体_GB2312" pitchFamily="1" charset="-122"/>
                <a:ea typeface="楷体_GB2312" pitchFamily="1" charset="-122"/>
              </a:rPr>
              <a:t> aH如下：对</a:t>
            </a:r>
            <a:r>
              <a:rPr lang="zh-CN" sz="2400" dirty="0">
                <a:solidFill>
                  <a:srgbClr val="B2B2B2"/>
                </a:solidFill>
                <a:latin typeface="楷体_GB2312" pitchFamily="1" charset="-122"/>
                <a:ea typeface="楷体_GB2312" pitchFamily="1" charset="-122"/>
                <a:sym typeface="Symbol" pitchFamily="18" charset="2"/>
              </a:rPr>
              <a:t>hH，</a:t>
            </a:r>
            <a:r>
              <a:rPr lang="zh-CN" sz="2400" dirty="0">
                <a:solidFill>
                  <a:srgbClr val="B2B2B2"/>
                </a:solidFill>
                <a:latin typeface="楷体_GB2312" pitchFamily="1" charset="-122"/>
                <a:ea typeface="楷体_GB2312" pitchFamily="1" charset="-122"/>
              </a:rPr>
              <a:t> f(h)=ah；</a:t>
            </a:r>
          </a:p>
          <a:p>
            <a:pPr>
              <a:lnSpc>
                <a:spcPct val="115000"/>
              </a:lnSpc>
              <a:buFont typeface="Wingdings" pitchFamily="2" charset="2"/>
              <a:buNone/>
            </a:pPr>
            <a:r>
              <a:rPr lang="zh-CN" sz="2400" dirty="0">
                <a:solidFill>
                  <a:srgbClr val="B2B2B2"/>
                </a:solidFill>
                <a:latin typeface="楷体_GB2312" pitchFamily="1" charset="-122"/>
                <a:ea typeface="楷体_GB2312" pitchFamily="1" charset="-122"/>
              </a:rPr>
              <a:t>      因此  aH～H。</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4A6283E-F533-4E70-99F2-0DC26760CC9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3405E72-F258-49BB-8698-B6B57A6BCE61}" type="slidenum">
              <a:rPr lang="zh-CN" altLang="zh-CN"/>
              <a:pPr/>
              <a:t>165</a:t>
            </a:fld>
            <a:r>
              <a:rPr lang="zh-CN" altLang="zh-CN"/>
              <a:t>/226</a:t>
            </a:r>
          </a:p>
        </p:txBody>
      </p:sp>
      <p:sp>
        <p:nvSpPr>
          <p:cNvPr id="171010" name="Rectangle 2"/>
          <p:cNvSpPr>
            <a:spLocks noGrp="1" noChangeArrowheads="1"/>
          </p:cNvSpPr>
          <p:nvPr>
            <p:ph type="title"/>
          </p:nvPr>
        </p:nvSpPr>
        <p:spPr/>
        <p:txBody>
          <a:bodyPr/>
          <a:lstStyle/>
          <a:p>
            <a:endParaRPr lang="zh-CN" altLang="zh-CN"/>
          </a:p>
        </p:txBody>
      </p:sp>
      <p:sp>
        <p:nvSpPr>
          <p:cNvPr id="171011" name="Rectangle 3"/>
          <p:cNvSpPr>
            <a:spLocks noGrp="1" noChangeArrowheads="1"/>
          </p:cNvSpPr>
          <p:nvPr>
            <p:ph type="body" idx="1"/>
          </p:nvPr>
        </p:nvSpPr>
        <p:spPr>
          <a:xfrm>
            <a:off x="1066800" y="1166813"/>
            <a:ext cx="7620000" cy="4314825"/>
          </a:xfrm>
        </p:spPr>
        <p:txBody>
          <a:bodyPr/>
          <a:lstStyle/>
          <a:p>
            <a:pPr>
              <a:buClr>
                <a:srgbClr val="FF0000"/>
              </a:buClr>
              <a:buFont typeface="Wingdings" pitchFamily="2" charset="2"/>
              <a:buChar char="n"/>
            </a:pP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15.12    </a:t>
            </a:r>
            <a:r>
              <a:rPr lang="zh-CN" sz="2400">
                <a:latin typeface="楷体_GB2312" pitchFamily="1" charset="-122"/>
                <a:ea typeface="楷体_GB2312" pitchFamily="1" charset="-122"/>
              </a:rPr>
              <a:t>设&lt;H，*&gt;是群&lt;G，*&gt;的子群，则H的所有左（右）陪集都是等势的。</a:t>
            </a:r>
          </a:p>
          <a:p>
            <a:pPr>
              <a:lnSpc>
                <a:spcPct val="115000"/>
              </a:lnSpc>
              <a:buFont typeface="Wingdings" pitchFamily="2" charset="2"/>
              <a:buNone/>
            </a:pPr>
            <a:r>
              <a:rPr lang="zh-CN" sz="2400">
                <a:solidFill>
                  <a:srgbClr val="FF0000"/>
                </a:solidFill>
                <a:latin typeface="楷体_GB2312" pitchFamily="1" charset="-122"/>
                <a:ea typeface="楷体_GB2312" pitchFamily="1" charset="-122"/>
              </a:rPr>
              <a:t>证明：</a:t>
            </a:r>
          </a:p>
          <a:p>
            <a:pPr>
              <a:lnSpc>
                <a:spcPct val="115000"/>
              </a:lnSpc>
              <a:buFont typeface="Wingdings" pitchFamily="2" charset="2"/>
              <a:buNone/>
            </a:pPr>
            <a:r>
              <a:rPr lang="zh-CN" sz="2400">
                <a:solidFill>
                  <a:srgbClr val="CC00CC"/>
                </a:solidFill>
                <a:latin typeface="楷体_GB2312" pitchFamily="1" charset="-122"/>
                <a:ea typeface="楷体_GB2312" pitchFamily="1" charset="-122"/>
              </a:rPr>
              <a:t>      </a:t>
            </a:r>
            <a:r>
              <a:rPr lang="zh-CN" sz="2400">
                <a:latin typeface="楷体_GB2312" pitchFamily="1" charset="-122"/>
                <a:ea typeface="楷体_GB2312" pitchFamily="1" charset="-122"/>
              </a:rPr>
              <a:t>只需证明对</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H，都有</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a:t>
            </a:r>
            <a:r>
              <a:rPr lang="zh-CN" sz="2400">
                <a:latin typeface="楷体_GB2312" pitchFamily="1" charset="-122"/>
                <a:ea typeface="楷体_GB2312" pitchFamily="1" charset="-122"/>
              </a:rPr>
              <a:t>～H就行了。</a:t>
            </a:r>
          </a:p>
          <a:p>
            <a:pPr>
              <a:lnSpc>
                <a:spcPct val="115000"/>
              </a:lnSpc>
              <a:buFont typeface="Wingdings" pitchFamily="2" charset="2"/>
              <a:buNone/>
            </a:pPr>
            <a:r>
              <a:rPr lang="zh-CN" sz="2400">
                <a:latin typeface="楷体_GB2312" pitchFamily="1" charset="-122"/>
                <a:ea typeface="楷体_GB2312" pitchFamily="1" charset="-122"/>
              </a:rPr>
              <a:t>      </a:t>
            </a:r>
            <a:r>
              <a:rPr lang="zh-CN" sz="2400">
                <a:solidFill>
                  <a:srgbClr val="0000FF"/>
                </a:solidFill>
                <a:latin typeface="楷体_GB2312" pitchFamily="1" charset="-122"/>
                <a:ea typeface="楷体_GB2312" pitchFamily="1" charset="-122"/>
              </a:rPr>
              <a:t>由于aH＝{a*h|</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H}，对</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H，且h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，有：a*h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a*h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 </a:t>
            </a:r>
            <a:r>
              <a:rPr lang="zh-CN" sz="2400">
                <a:solidFill>
                  <a:srgbClr val="B2B2B2"/>
                </a:solidFill>
                <a:latin typeface="楷体_GB2312" pitchFamily="1" charset="-122"/>
                <a:ea typeface="楷体_GB2312" pitchFamily="1" charset="-122"/>
              </a:rPr>
              <a:t>(若a*h</a:t>
            </a:r>
            <a:r>
              <a:rPr lang="zh-CN" sz="2400" baseline="-250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＝a*h</a:t>
            </a:r>
            <a:r>
              <a:rPr lang="zh-CN" sz="2400" baseline="-25000">
                <a:solidFill>
                  <a:srgbClr val="B2B2B2"/>
                </a:solidFill>
                <a:latin typeface="楷体_GB2312" pitchFamily="1" charset="-122"/>
                <a:ea typeface="楷体_GB2312" pitchFamily="1" charset="-122"/>
              </a:rPr>
              <a:t>2</a:t>
            </a:r>
            <a:r>
              <a:rPr lang="zh-CN" sz="2400">
                <a:solidFill>
                  <a:srgbClr val="B2B2B2"/>
                </a:solidFill>
                <a:latin typeface="楷体_GB2312" pitchFamily="1" charset="-122"/>
                <a:ea typeface="楷体_GB2312" pitchFamily="1" charset="-122"/>
              </a:rPr>
              <a:t>，因H是子群，所以满足消去律，两边消去元素a，有h</a:t>
            </a:r>
            <a:r>
              <a:rPr lang="zh-CN" sz="2400" baseline="-25000">
                <a:solidFill>
                  <a:srgbClr val="B2B2B2"/>
                </a:solidFill>
                <a:latin typeface="楷体_GB2312" pitchFamily="1" charset="-122"/>
                <a:ea typeface="楷体_GB2312" pitchFamily="1" charset="-122"/>
              </a:rPr>
              <a:t>1</a:t>
            </a:r>
            <a:r>
              <a:rPr lang="zh-CN" sz="2400">
                <a:solidFill>
                  <a:srgbClr val="B2B2B2"/>
                </a:solidFill>
                <a:latin typeface="楷体_GB2312" pitchFamily="1" charset="-122"/>
                <a:ea typeface="楷体_GB2312" pitchFamily="1" charset="-122"/>
              </a:rPr>
              <a:t>＝h</a:t>
            </a:r>
            <a:r>
              <a:rPr lang="zh-CN" sz="2400" baseline="-25000">
                <a:solidFill>
                  <a:srgbClr val="B2B2B2"/>
                </a:solidFill>
                <a:latin typeface="楷体_GB2312" pitchFamily="1" charset="-122"/>
                <a:ea typeface="楷体_GB2312" pitchFamily="1" charset="-122"/>
              </a:rPr>
              <a:t>2</a:t>
            </a:r>
            <a:r>
              <a:rPr lang="zh-CN" sz="2400">
                <a:solidFill>
                  <a:srgbClr val="B2B2B2"/>
                </a:solidFill>
                <a:latin typeface="楷体_GB2312" pitchFamily="1" charset="-122"/>
                <a:ea typeface="楷体_GB2312" pitchFamily="1" charset="-122"/>
              </a:rPr>
              <a:t>，矛盾)，所以，可定义H上的双射f：H</a:t>
            </a:r>
            <a:r>
              <a:rPr lang="en-US" sz="2400">
                <a:solidFill>
                  <a:srgbClr val="B2B2B2"/>
                </a:solidFill>
                <a:latin typeface="楷体_GB2312" pitchFamily="1" charset="-122"/>
                <a:ea typeface="楷体_GB2312" pitchFamily="1" charset="-122"/>
              </a:rPr>
              <a:t>→</a:t>
            </a:r>
            <a:r>
              <a:rPr lang="zh-CN" sz="2400">
                <a:solidFill>
                  <a:srgbClr val="B2B2B2"/>
                </a:solidFill>
                <a:latin typeface="楷体_GB2312" pitchFamily="1" charset="-122"/>
                <a:ea typeface="楷体_GB2312" pitchFamily="1" charset="-122"/>
              </a:rPr>
              <a:t> aH如下：对</a:t>
            </a:r>
            <a:r>
              <a:rPr lang="zh-CN" sz="2400">
                <a:solidFill>
                  <a:srgbClr val="B2B2B2"/>
                </a:solidFill>
                <a:latin typeface="楷体_GB2312" pitchFamily="1" charset="-122"/>
                <a:ea typeface="楷体_GB2312" pitchFamily="1" charset="-122"/>
                <a:sym typeface="Symbol" pitchFamily="18" charset="2"/>
              </a:rPr>
              <a:t>hH，</a:t>
            </a:r>
            <a:r>
              <a:rPr lang="zh-CN" sz="2400">
                <a:solidFill>
                  <a:srgbClr val="B2B2B2"/>
                </a:solidFill>
                <a:latin typeface="楷体_GB2312" pitchFamily="1" charset="-122"/>
                <a:ea typeface="楷体_GB2312" pitchFamily="1" charset="-122"/>
              </a:rPr>
              <a:t> f(h)=ah；</a:t>
            </a:r>
          </a:p>
          <a:p>
            <a:pPr>
              <a:lnSpc>
                <a:spcPct val="115000"/>
              </a:lnSpc>
              <a:buFont typeface="Wingdings" pitchFamily="2" charset="2"/>
              <a:buNone/>
            </a:pPr>
            <a:r>
              <a:rPr lang="zh-CN" sz="2400">
                <a:solidFill>
                  <a:srgbClr val="B2B2B2"/>
                </a:solidFill>
                <a:latin typeface="楷体_GB2312" pitchFamily="1" charset="-122"/>
                <a:ea typeface="楷体_GB2312" pitchFamily="1" charset="-122"/>
              </a:rPr>
              <a:t>      因此  aH～H。</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9E3A55-E323-4A4B-9F26-FCC6127B738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8F63B2F-6543-42C3-AAD3-4B8A096FBFB4}" type="slidenum">
              <a:rPr lang="zh-CN" altLang="zh-CN"/>
              <a:pPr/>
              <a:t>166</a:t>
            </a:fld>
            <a:r>
              <a:rPr lang="zh-CN" altLang="zh-CN"/>
              <a:t>/226</a:t>
            </a:r>
          </a:p>
        </p:txBody>
      </p:sp>
      <p:sp>
        <p:nvSpPr>
          <p:cNvPr id="172034" name="Rectangle 2"/>
          <p:cNvSpPr>
            <a:spLocks noGrp="1" noChangeArrowheads="1"/>
          </p:cNvSpPr>
          <p:nvPr>
            <p:ph type="title"/>
          </p:nvPr>
        </p:nvSpPr>
        <p:spPr/>
        <p:txBody>
          <a:bodyPr/>
          <a:lstStyle/>
          <a:p>
            <a:endParaRPr lang="zh-CN" altLang="zh-CN"/>
          </a:p>
        </p:txBody>
      </p:sp>
      <p:sp>
        <p:nvSpPr>
          <p:cNvPr id="172035" name="Rectangle 3"/>
          <p:cNvSpPr>
            <a:spLocks noGrp="1" noChangeArrowheads="1"/>
          </p:cNvSpPr>
          <p:nvPr>
            <p:ph type="body" idx="1"/>
          </p:nvPr>
        </p:nvSpPr>
        <p:spPr>
          <a:xfrm>
            <a:off x="1066800" y="1166813"/>
            <a:ext cx="7620000" cy="4314825"/>
          </a:xfrm>
        </p:spPr>
        <p:txBody>
          <a:bodyPr/>
          <a:lstStyle/>
          <a:p>
            <a:pPr>
              <a:buClr>
                <a:srgbClr val="FF0000"/>
              </a:buClr>
              <a:buFont typeface="Wingdings" pitchFamily="2" charset="2"/>
              <a:buChar char="n"/>
            </a:pP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15.12    </a:t>
            </a:r>
            <a:r>
              <a:rPr lang="zh-CN" sz="2400">
                <a:latin typeface="楷体_GB2312" pitchFamily="1" charset="-122"/>
                <a:ea typeface="楷体_GB2312" pitchFamily="1" charset="-122"/>
              </a:rPr>
              <a:t>设&lt;H，*&gt;是群&lt;G，*&gt;的子群，则H的所有左（右）陪集都是等势的。</a:t>
            </a:r>
          </a:p>
          <a:p>
            <a:pPr>
              <a:lnSpc>
                <a:spcPct val="115000"/>
              </a:lnSpc>
              <a:buFont typeface="Wingdings" pitchFamily="2" charset="2"/>
              <a:buNone/>
            </a:pPr>
            <a:r>
              <a:rPr lang="zh-CN" sz="2400">
                <a:solidFill>
                  <a:srgbClr val="FF0000"/>
                </a:solidFill>
                <a:latin typeface="楷体_GB2312" pitchFamily="1" charset="-122"/>
                <a:ea typeface="楷体_GB2312" pitchFamily="1" charset="-122"/>
              </a:rPr>
              <a:t>证明：</a:t>
            </a:r>
          </a:p>
          <a:p>
            <a:pPr>
              <a:lnSpc>
                <a:spcPct val="115000"/>
              </a:lnSpc>
              <a:buFont typeface="Wingdings" pitchFamily="2" charset="2"/>
              <a:buNone/>
            </a:pPr>
            <a:r>
              <a:rPr lang="zh-CN" sz="2400">
                <a:solidFill>
                  <a:srgbClr val="CC00CC"/>
                </a:solidFill>
                <a:latin typeface="楷体_GB2312" pitchFamily="1" charset="-122"/>
                <a:ea typeface="楷体_GB2312" pitchFamily="1" charset="-122"/>
              </a:rPr>
              <a:t>      </a:t>
            </a:r>
            <a:r>
              <a:rPr lang="zh-CN" sz="2400">
                <a:latin typeface="楷体_GB2312" pitchFamily="1" charset="-122"/>
                <a:ea typeface="楷体_GB2312" pitchFamily="1" charset="-122"/>
              </a:rPr>
              <a:t>只需证明对</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H，都有</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a:t>
            </a:r>
            <a:r>
              <a:rPr lang="zh-CN" sz="2400">
                <a:latin typeface="楷体_GB2312" pitchFamily="1" charset="-122"/>
                <a:ea typeface="楷体_GB2312" pitchFamily="1" charset="-122"/>
              </a:rPr>
              <a:t>～H就行了。</a:t>
            </a:r>
          </a:p>
          <a:p>
            <a:pPr>
              <a:lnSpc>
                <a:spcPct val="115000"/>
              </a:lnSpc>
              <a:buFont typeface="Wingdings" pitchFamily="2" charset="2"/>
              <a:buNone/>
            </a:pPr>
            <a:r>
              <a:rPr lang="zh-CN" sz="2400">
                <a:latin typeface="楷体_GB2312" pitchFamily="1" charset="-122"/>
                <a:ea typeface="楷体_GB2312" pitchFamily="1" charset="-122"/>
              </a:rPr>
              <a:t>      </a:t>
            </a:r>
            <a:r>
              <a:rPr lang="zh-CN" sz="2400">
                <a:solidFill>
                  <a:srgbClr val="0000FF"/>
                </a:solidFill>
                <a:latin typeface="楷体_GB2312" pitchFamily="1" charset="-122"/>
                <a:ea typeface="楷体_GB2312" pitchFamily="1" charset="-122"/>
              </a:rPr>
              <a:t>由于aH＝{a*h|</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H}，对</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H，且h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，有：a*h</a:t>
            </a:r>
            <a:r>
              <a:rPr lang="zh-CN" sz="2400" baseline="-25000">
                <a:solidFill>
                  <a:srgbClr val="0000FF"/>
                </a:solidFill>
                <a:latin typeface="楷体_GB2312" pitchFamily="1" charset="-122"/>
                <a:ea typeface="楷体_GB2312" pitchFamily="1" charset="-122"/>
              </a:rPr>
              <a:t>1</a:t>
            </a:r>
            <a:r>
              <a:rPr lang="zh-CN" sz="2400">
                <a:solidFill>
                  <a:srgbClr val="0000FF"/>
                </a:solidFill>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rPr>
              <a:t>a*h</a:t>
            </a:r>
            <a:r>
              <a:rPr lang="zh-CN" sz="2400" baseline="-25000">
                <a:solidFill>
                  <a:srgbClr val="0000FF"/>
                </a:solidFill>
                <a:latin typeface="楷体_GB2312" pitchFamily="1" charset="-122"/>
                <a:ea typeface="楷体_GB2312" pitchFamily="1" charset="-122"/>
              </a:rPr>
              <a:t>2</a:t>
            </a:r>
            <a:r>
              <a:rPr lang="zh-CN" sz="2400">
                <a:solidFill>
                  <a:srgbClr val="0000FF"/>
                </a:solidFill>
                <a:latin typeface="楷体_GB2312" pitchFamily="1" charset="-122"/>
                <a:ea typeface="楷体_GB2312" pitchFamily="1" charset="-122"/>
              </a:rPr>
              <a:t> </a:t>
            </a:r>
            <a:r>
              <a:rPr lang="zh-CN" sz="2400">
                <a:solidFill>
                  <a:srgbClr val="008000"/>
                </a:solidFill>
                <a:latin typeface="楷体_GB2312" pitchFamily="1" charset="-122"/>
                <a:ea typeface="楷体_GB2312" pitchFamily="1" charset="-122"/>
              </a:rPr>
              <a:t>(若a*h</a:t>
            </a:r>
            <a:r>
              <a:rPr lang="zh-CN" sz="2400" baseline="-25000">
                <a:solidFill>
                  <a:srgbClr val="008000"/>
                </a:solidFill>
                <a:latin typeface="楷体_GB2312" pitchFamily="1" charset="-122"/>
                <a:ea typeface="楷体_GB2312" pitchFamily="1" charset="-122"/>
              </a:rPr>
              <a:t>1</a:t>
            </a:r>
            <a:r>
              <a:rPr lang="zh-CN" sz="2400">
                <a:solidFill>
                  <a:srgbClr val="008000"/>
                </a:solidFill>
                <a:latin typeface="楷体_GB2312" pitchFamily="1" charset="-122"/>
                <a:ea typeface="楷体_GB2312" pitchFamily="1" charset="-122"/>
              </a:rPr>
              <a:t>＝a*h</a:t>
            </a:r>
            <a:r>
              <a:rPr lang="zh-CN" sz="2400" baseline="-25000">
                <a:solidFill>
                  <a:srgbClr val="008000"/>
                </a:solidFill>
                <a:latin typeface="楷体_GB2312" pitchFamily="1" charset="-122"/>
                <a:ea typeface="楷体_GB2312" pitchFamily="1" charset="-122"/>
              </a:rPr>
              <a:t>2</a:t>
            </a:r>
            <a:r>
              <a:rPr lang="zh-CN" sz="2400">
                <a:solidFill>
                  <a:srgbClr val="008000"/>
                </a:solidFill>
                <a:latin typeface="楷体_GB2312" pitchFamily="1" charset="-122"/>
                <a:ea typeface="楷体_GB2312" pitchFamily="1" charset="-122"/>
              </a:rPr>
              <a:t>，因H是子群，所以满足消去律，两边消去元素a，有h</a:t>
            </a:r>
            <a:r>
              <a:rPr lang="zh-CN" sz="2400" baseline="-25000">
                <a:solidFill>
                  <a:srgbClr val="008000"/>
                </a:solidFill>
                <a:latin typeface="楷体_GB2312" pitchFamily="1" charset="-122"/>
                <a:ea typeface="楷体_GB2312" pitchFamily="1" charset="-122"/>
              </a:rPr>
              <a:t>1</a:t>
            </a:r>
            <a:r>
              <a:rPr lang="zh-CN" sz="2400">
                <a:solidFill>
                  <a:srgbClr val="008000"/>
                </a:solidFill>
                <a:latin typeface="楷体_GB2312" pitchFamily="1" charset="-122"/>
                <a:ea typeface="楷体_GB2312" pitchFamily="1" charset="-122"/>
              </a:rPr>
              <a:t>＝h</a:t>
            </a:r>
            <a:r>
              <a:rPr lang="zh-CN" sz="2400" baseline="-25000">
                <a:solidFill>
                  <a:srgbClr val="008000"/>
                </a:solidFill>
                <a:latin typeface="楷体_GB2312" pitchFamily="1" charset="-122"/>
                <a:ea typeface="楷体_GB2312" pitchFamily="1" charset="-122"/>
              </a:rPr>
              <a:t>2</a:t>
            </a:r>
            <a:r>
              <a:rPr lang="zh-CN" sz="2400">
                <a:solidFill>
                  <a:srgbClr val="008000"/>
                </a:solidFill>
                <a:latin typeface="楷体_GB2312" pitchFamily="1" charset="-122"/>
                <a:ea typeface="楷体_GB2312" pitchFamily="1" charset="-122"/>
              </a:rPr>
              <a:t>，</a:t>
            </a:r>
            <a:r>
              <a:rPr lang="zh-CN" sz="2400">
                <a:solidFill>
                  <a:srgbClr val="FF00FF"/>
                </a:solidFill>
                <a:latin typeface="楷体_GB2312" pitchFamily="1" charset="-122"/>
                <a:ea typeface="楷体_GB2312" pitchFamily="1" charset="-122"/>
              </a:rPr>
              <a:t>矛盾</a:t>
            </a:r>
            <a:r>
              <a:rPr lang="zh-CN" sz="2400">
                <a:solidFill>
                  <a:srgbClr val="008000"/>
                </a:solidFill>
                <a:latin typeface="楷体_GB2312" pitchFamily="1" charset="-122"/>
                <a:ea typeface="楷体_GB2312" pitchFamily="1" charset="-122"/>
              </a:rPr>
              <a:t>)</a:t>
            </a:r>
            <a:r>
              <a:rPr lang="zh-CN" sz="2400">
                <a:solidFill>
                  <a:srgbClr val="0000FF"/>
                </a:solidFill>
                <a:latin typeface="楷体_GB2312" pitchFamily="1" charset="-122"/>
                <a:ea typeface="楷体_GB2312" pitchFamily="1" charset="-122"/>
              </a:rPr>
              <a:t>，</a:t>
            </a:r>
            <a:r>
              <a:rPr lang="zh-CN" sz="2400">
                <a:solidFill>
                  <a:srgbClr val="B2B2B2"/>
                </a:solidFill>
                <a:latin typeface="楷体_GB2312" pitchFamily="1" charset="-122"/>
                <a:ea typeface="楷体_GB2312" pitchFamily="1" charset="-122"/>
              </a:rPr>
              <a:t>所以，可定义H上的双射f：H</a:t>
            </a:r>
            <a:r>
              <a:rPr lang="en-US" sz="2400">
                <a:solidFill>
                  <a:srgbClr val="B2B2B2"/>
                </a:solidFill>
                <a:latin typeface="楷体_GB2312" pitchFamily="1" charset="-122"/>
                <a:ea typeface="楷体_GB2312" pitchFamily="1" charset="-122"/>
              </a:rPr>
              <a:t>→</a:t>
            </a:r>
            <a:r>
              <a:rPr lang="zh-CN" sz="2400">
                <a:solidFill>
                  <a:srgbClr val="B2B2B2"/>
                </a:solidFill>
                <a:latin typeface="楷体_GB2312" pitchFamily="1" charset="-122"/>
                <a:ea typeface="楷体_GB2312" pitchFamily="1" charset="-122"/>
              </a:rPr>
              <a:t> aH如下：对</a:t>
            </a:r>
            <a:r>
              <a:rPr lang="zh-CN" sz="2400">
                <a:solidFill>
                  <a:srgbClr val="B2B2B2"/>
                </a:solidFill>
                <a:latin typeface="楷体_GB2312" pitchFamily="1" charset="-122"/>
                <a:ea typeface="楷体_GB2312" pitchFamily="1" charset="-122"/>
                <a:sym typeface="Symbol" pitchFamily="18" charset="2"/>
              </a:rPr>
              <a:t>hH，</a:t>
            </a:r>
            <a:r>
              <a:rPr lang="zh-CN" sz="2400">
                <a:solidFill>
                  <a:srgbClr val="B2B2B2"/>
                </a:solidFill>
                <a:latin typeface="楷体_GB2312" pitchFamily="1" charset="-122"/>
                <a:ea typeface="楷体_GB2312" pitchFamily="1" charset="-122"/>
              </a:rPr>
              <a:t> f(h)=ah；</a:t>
            </a:r>
          </a:p>
          <a:p>
            <a:pPr>
              <a:lnSpc>
                <a:spcPct val="115000"/>
              </a:lnSpc>
              <a:buFont typeface="Wingdings" pitchFamily="2" charset="2"/>
              <a:buNone/>
            </a:pPr>
            <a:r>
              <a:rPr lang="zh-CN" sz="2400">
                <a:solidFill>
                  <a:srgbClr val="B2B2B2"/>
                </a:solidFill>
                <a:latin typeface="楷体_GB2312" pitchFamily="1" charset="-122"/>
                <a:ea typeface="楷体_GB2312" pitchFamily="1" charset="-122"/>
              </a:rPr>
              <a:t>      因此  aH～H。</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5A3B36-E3BC-4732-B5F8-5E4AFA1F5F5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06DF088-0F3F-42B4-8B7D-73FB90CF4279}" type="slidenum">
              <a:rPr lang="zh-CN" altLang="zh-CN"/>
              <a:pPr/>
              <a:t>167</a:t>
            </a:fld>
            <a:r>
              <a:rPr lang="zh-CN" altLang="zh-CN"/>
              <a:t>/226</a:t>
            </a:r>
          </a:p>
        </p:txBody>
      </p:sp>
      <p:sp>
        <p:nvSpPr>
          <p:cNvPr id="173058" name="Rectangle 2"/>
          <p:cNvSpPr>
            <a:spLocks noGrp="1" noChangeArrowheads="1"/>
          </p:cNvSpPr>
          <p:nvPr>
            <p:ph type="title"/>
          </p:nvPr>
        </p:nvSpPr>
        <p:spPr/>
        <p:txBody>
          <a:bodyPr/>
          <a:lstStyle/>
          <a:p>
            <a:endParaRPr lang="zh-CN" altLang="zh-CN"/>
          </a:p>
        </p:txBody>
      </p:sp>
      <p:sp>
        <p:nvSpPr>
          <p:cNvPr id="173059" name="Rectangle 3"/>
          <p:cNvSpPr>
            <a:spLocks noGrp="1" noChangeArrowheads="1"/>
          </p:cNvSpPr>
          <p:nvPr>
            <p:ph type="body" idx="1"/>
          </p:nvPr>
        </p:nvSpPr>
        <p:spPr>
          <a:xfrm>
            <a:off x="1066800" y="1166813"/>
            <a:ext cx="7620000" cy="4735512"/>
          </a:xfrm>
        </p:spPr>
        <p:txBody>
          <a:bodyPr/>
          <a:lstStyle/>
          <a:p>
            <a:pPr>
              <a:buClr>
                <a:srgbClr val="FF0000"/>
              </a:buClr>
              <a:buFont typeface="Wingdings" pitchFamily="2" charset="2"/>
              <a:buChar char="n"/>
            </a:pP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15.12    </a:t>
            </a:r>
            <a:r>
              <a:rPr lang="zh-CN" sz="2400">
                <a:latin typeface="楷体_GB2312" pitchFamily="1" charset="-122"/>
                <a:ea typeface="楷体_GB2312" pitchFamily="1" charset="-122"/>
              </a:rPr>
              <a:t>设&lt;H，*&gt;是群&lt;G，*&gt;的子群，则H的所有左（右）陪集都是等势的。</a:t>
            </a:r>
          </a:p>
          <a:p>
            <a:pPr>
              <a:lnSpc>
                <a:spcPct val="115000"/>
              </a:lnSpc>
              <a:buFont typeface="Wingdings" pitchFamily="2" charset="2"/>
              <a:buNone/>
            </a:pPr>
            <a:r>
              <a:rPr lang="zh-CN" sz="2400">
                <a:solidFill>
                  <a:srgbClr val="FF0000"/>
                </a:solidFill>
                <a:latin typeface="楷体_GB2312" pitchFamily="1" charset="-122"/>
                <a:ea typeface="楷体_GB2312" pitchFamily="1" charset="-122"/>
              </a:rPr>
              <a:t>证明：</a:t>
            </a:r>
          </a:p>
          <a:p>
            <a:pPr>
              <a:lnSpc>
                <a:spcPct val="115000"/>
              </a:lnSpc>
              <a:buFont typeface="Wingdings" pitchFamily="2" charset="2"/>
              <a:buNone/>
            </a:pPr>
            <a:r>
              <a:rPr lang="zh-CN" sz="2400">
                <a:solidFill>
                  <a:srgbClr val="CC00CC"/>
                </a:solidFill>
                <a:latin typeface="楷体_GB2312" pitchFamily="1" charset="-122"/>
                <a:ea typeface="楷体_GB2312" pitchFamily="1" charset="-122"/>
              </a:rPr>
              <a:t>      </a:t>
            </a:r>
            <a:r>
              <a:rPr lang="zh-CN" sz="2400">
                <a:latin typeface="楷体_GB2312" pitchFamily="1" charset="-122"/>
                <a:ea typeface="楷体_GB2312" pitchFamily="1" charset="-122"/>
              </a:rPr>
              <a:t>只需证明对</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H，都有</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a:t>
            </a:r>
            <a:r>
              <a:rPr lang="zh-CN" sz="2400">
                <a:latin typeface="楷体_GB2312" pitchFamily="1" charset="-122"/>
                <a:ea typeface="楷体_GB2312" pitchFamily="1" charset="-122"/>
              </a:rPr>
              <a:t>～H就行了。</a:t>
            </a:r>
          </a:p>
          <a:p>
            <a:pPr>
              <a:lnSpc>
                <a:spcPct val="115000"/>
              </a:lnSpc>
              <a:buFont typeface="Wingdings" pitchFamily="2" charset="2"/>
              <a:buNone/>
            </a:pPr>
            <a:r>
              <a:rPr lang="zh-CN" sz="2400">
                <a:latin typeface="楷体_GB2312" pitchFamily="1" charset="-122"/>
                <a:ea typeface="楷体_GB2312" pitchFamily="1" charset="-122"/>
              </a:rPr>
              <a:t>      由于aH＝{a*h|</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H}，对</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H，且h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，有：a*h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 (若a*h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rPr>
              <a:t>＝a*h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，因H是子群，所以满足消去律，两边消去元素a，有h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，矛盾)，</a:t>
            </a:r>
            <a:r>
              <a:rPr lang="zh-CN" sz="2400">
                <a:solidFill>
                  <a:srgbClr val="0000FF"/>
                </a:solidFill>
                <a:latin typeface="楷体_GB2312" pitchFamily="1" charset="-122"/>
                <a:ea typeface="楷体_GB2312" pitchFamily="1" charset="-122"/>
              </a:rPr>
              <a:t>所以，可定义H上的双射f：H</a:t>
            </a:r>
            <a:r>
              <a:rPr lang="en-US" sz="2400">
                <a:solidFill>
                  <a:srgbClr val="0000FF"/>
                </a:solidFill>
                <a:latin typeface="楷体_GB2312" pitchFamily="1" charset="-122"/>
                <a:ea typeface="楷体_GB2312" pitchFamily="1" charset="-122"/>
              </a:rPr>
              <a:t>→</a:t>
            </a:r>
            <a:r>
              <a:rPr lang="zh-CN" sz="2400">
                <a:solidFill>
                  <a:srgbClr val="0000FF"/>
                </a:solidFill>
                <a:latin typeface="楷体_GB2312" pitchFamily="1" charset="-122"/>
                <a:ea typeface="楷体_GB2312" pitchFamily="1" charset="-122"/>
              </a:rPr>
              <a:t> aH如下：对</a:t>
            </a:r>
            <a:r>
              <a:rPr lang="zh-CN" sz="2400">
                <a:solidFill>
                  <a:srgbClr val="0000FF"/>
                </a:solidFill>
                <a:latin typeface="楷体_GB2312" pitchFamily="1" charset="-122"/>
                <a:ea typeface="楷体_GB2312" pitchFamily="1" charset="-122"/>
                <a:sym typeface="Symbol" pitchFamily="18" charset="2"/>
              </a:rPr>
              <a:t>hH，</a:t>
            </a:r>
            <a:r>
              <a:rPr lang="zh-CN" sz="2400">
                <a:solidFill>
                  <a:srgbClr val="0000FF"/>
                </a:solidFill>
                <a:latin typeface="楷体_GB2312" pitchFamily="1" charset="-122"/>
                <a:ea typeface="楷体_GB2312" pitchFamily="1" charset="-122"/>
              </a:rPr>
              <a:t> f(h)=ah；</a:t>
            </a:r>
          </a:p>
          <a:p>
            <a:pPr>
              <a:lnSpc>
                <a:spcPct val="115000"/>
              </a:lnSpc>
              <a:buFont typeface="Wingdings" pitchFamily="2" charset="2"/>
              <a:buNone/>
            </a:pPr>
            <a:r>
              <a:rPr lang="zh-CN" sz="2400">
                <a:solidFill>
                  <a:srgbClr val="0000FF"/>
                </a:solidFill>
                <a:latin typeface="楷体_GB2312" pitchFamily="1" charset="-122"/>
                <a:ea typeface="楷体_GB2312" pitchFamily="1" charset="-122"/>
              </a:rPr>
              <a:t>      因此  aH～H。</a:t>
            </a:r>
          </a:p>
          <a:p>
            <a:pPr>
              <a:lnSpc>
                <a:spcPct val="115000"/>
              </a:lnSpc>
              <a:buClr>
                <a:srgbClr val="B2B2B2"/>
              </a:buClr>
              <a:buFont typeface="Wingdings" pitchFamily="2" charset="2"/>
              <a:buChar char="n"/>
            </a:pPr>
            <a:r>
              <a:rPr lang="zh-CN" sz="2400">
                <a:solidFill>
                  <a:srgbClr val="B2B2B2"/>
                </a:solidFill>
                <a:latin typeface="楷体_GB2312" pitchFamily="1" charset="-122"/>
                <a:ea typeface="楷体_GB2312" pitchFamily="1" charset="-122"/>
              </a:rPr>
              <a:t>此定理也可以换个说法，参见下页。</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046162B-F9EE-405F-86A6-10CA9CFEA6E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BD1943D-3811-4584-BC9D-BE76A225FBF6}" type="slidenum">
              <a:rPr lang="zh-CN" altLang="zh-CN"/>
              <a:pPr/>
              <a:t>168</a:t>
            </a:fld>
            <a:r>
              <a:rPr lang="zh-CN" altLang="zh-CN"/>
              <a:t>/226</a:t>
            </a:r>
          </a:p>
        </p:txBody>
      </p:sp>
      <p:sp>
        <p:nvSpPr>
          <p:cNvPr id="174082" name="Rectangle 2"/>
          <p:cNvSpPr>
            <a:spLocks noGrp="1" noChangeArrowheads="1"/>
          </p:cNvSpPr>
          <p:nvPr>
            <p:ph type="title"/>
          </p:nvPr>
        </p:nvSpPr>
        <p:spPr/>
        <p:txBody>
          <a:bodyPr/>
          <a:lstStyle/>
          <a:p>
            <a:endParaRPr lang="zh-CN" altLang="zh-CN"/>
          </a:p>
        </p:txBody>
      </p:sp>
      <p:sp>
        <p:nvSpPr>
          <p:cNvPr id="174083" name="Rectangle 3"/>
          <p:cNvSpPr>
            <a:spLocks noGrp="1" noChangeArrowheads="1"/>
          </p:cNvSpPr>
          <p:nvPr>
            <p:ph type="body" idx="1"/>
          </p:nvPr>
        </p:nvSpPr>
        <p:spPr>
          <a:xfrm>
            <a:off x="1066800" y="1166813"/>
            <a:ext cx="7620000" cy="4735512"/>
          </a:xfrm>
        </p:spPr>
        <p:txBody>
          <a:bodyPr/>
          <a:lstStyle/>
          <a:p>
            <a:pPr>
              <a:buClr>
                <a:srgbClr val="FF0000"/>
              </a:buClr>
              <a:buFont typeface="Wingdings" pitchFamily="2" charset="2"/>
              <a:buChar char="n"/>
            </a:pPr>
            <a:r>
              <a:rPr lang="en-US" sz="2400">
                <a:solidFill>
                  <a:srgbClr val="CC00CC"/>
                </a:solidFill>
                <a:latin typeface="楷体_GB2312" pitchFamily="1" charset="-122"/>
                <a:ea typeface="楷体_GB2312" pitchFamily="1" charset="-122"/>
              </a:rPr>
              <a:t>定理</a:t>
            </a:r>
            <a:r>
              <a:rPr lang="zh-CN" sz="2400">
                <a:solidFill>
                  <a:srgbClr val="CC00CC"/>
                </a:solidFill>
                <a:latin typeface="楷体_GB2312" pitchFamily="1" charset="-122"/>
                <a:ea typeface="楷体_GB2312" pitchFamily="1" charset="-122"/>
              </a:rPr>
              <a:t>15.12    </a:t>
            </a:r>
            <a:r>
              <a:rPr lang="zh-CN" sz="2400">
                <a:latin typeface="楷体_GB2312" pitchFamily="1" charset="-122"/>
                <a:ea typeface="楷体_GB2312" pitchFamily="1" charset="-122"/>
              </a:rPr>
              <a:t>设&lt;H，*&gt;是群&lt;G，*&gt;的子群，则H的所有左（右）陪集都是等势的。</a:t>
            </a:r>
          </a:p>
          <a:p>
            <a:pPr>
              <a:lnSpc>
                <a:spcPct val="115000"/>
              </a:lnSpc>
              <a:buFont typeface="Wingdings" pitchFamily="2" charset="2"/>
              <a:buNone/>
            </a:pPr>
            <a:r>
              <a:rPr lang="zh-CN" sz="2400">
                <a:solidFill>
                  <a:srgbClr val="FF0000"/>
                </a:solidFill>
                <a:latin typeface="楷体_GB2312" pitchFamily="1" charset="-122"/>
                <a:ea typeface="楷体_GB2312" pitchFamily="1" charset="-122"/>
              </a:rPr>
              <a:t>证明：</a:t>
            </a:r>
          </a:p>
          <a:p>
            <a:pPr>
              <a:lnSpc>
                <a:spcPct val="115000"/>
              </a:lnSpc>
              <a:buFont typeface="Wingdings" pitchFamily="2" charset="2"/>
              <a:buNone/>
            </a:pPr>
            <a:r>
              <a:rPr lang="zh-CN" sz="2400">
                <a:solidFill>
                  <a:srgbClr val="CC00CC"/>
                </a:solidFill>
                <a:latin typeface="楷体_GB2312" pitchFamily="1" charset="-122"/>
                <a:ea typeface="楷体_GB2312" pitchFamily="1" charset="-122"/>
              </a:rPr>
              <a:t>      </a:t>
            </a:r>
            <a:r>
              <a:rPr lang="zh-CN" sz="2400">
                <a:latin typeface="楷体_GB2312" pitchFamily="1" charset="-122"/>
                <a:ea typeface="楷体_GB2312" pitchFamily="1" charset="-122"/>
              </a:rPr>
              <a:t>只需证明对</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H，都有</a:t>
            </a:r>
            <a:r>
              <a:rPr lang="zh-CN" sz="2400">
                <a:latin typeface="楷体_GB2312" pitchFamily="1" charset="-122"/>
                <a:ea typeface="楷体_GB2312" pitchFamily="1" charset="-122"/>
              </a:rPr>
              <a:t>a</a:t>
            </a:r>
            <a:r>
              <a:rPr lang="zh-CN" sz="2400">
                <a:latin typeface="楷体_GB2312" pitchFamily="1" charset="-122"/>
                <a:ea typeface="楷体_GB2312" pitchFamily="1" charset="-122"/>
                <a:sym typeface="Symbol" pitchFamily="18" charset="2"/>
              </a:rPr>
              <a:t>H</a:t>
            </a:r>
            <a:r>
              <a:rPr lang="zh-CN" sz="2400">
                <a:latin typeface="楷体_GB2312" pitchFamily="1" charset="-122"/>
                <a:ea typeface="楷体_GB2312" pitchFamily="1" charset="-122"/>
              </a:rPr>
              <a:t>～H就行了。</a:t>
            </a:r>
          </a:p>
          <a:p>
            <a:pPr>
              <a:lnSpc>
                <a:spcPct val="115000"/>
              </a:lnSpc>
              <a:buFont typeface="Wingdings" pitchFamily="2" charset="2"/>
              <a:buNone/>
            </a:pPr>
            <a:r>
              <a:rPr lang="zh-CN" sz="2400">
                <a:latin typeface="楷体_GB2312" pitchFamily="1" charset="-122"/>
                <a:ea typeface="楷体_GB2312" pitchFamily="1" charset="-122"/>
              </a:rPr>
              <a:t>      由于aH＝{a*h|</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H}，对</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H，且h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，有：a*h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rPr>
              <a:t>a*h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 (若a*h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rPr>
              <a:t>＝a*h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，因H是子群，所以满足消去律，两边消去元素a，有h</a:t>
            </a:r>
            <a:r>
              <a:rPr lang="zh-CN" sz="2400" baseline="-25000">
                <a:latin typeface="楷体_GB2312" pitchFamily="1" charset="-122"/>
                <a:ea typeface="楷体_GB2312" pitchFamily="1" charset="-122"/>
              </a:rPr>
              <a:t>1</a:t>
            </a:r>
            <a:r>
              <a:rPr lang="zh-CN" sz="2400">
                <a:latin typeface="楷体_GB2312" pitchFamily="1" charset="-122"/>
                <a:ea typeface="楷体_GB2312" pitchFamily="1" charset="-122"/>
              </a:rPr>
              <a:t>＝h</a:t>
            </a:r>
            <a:r>
              <a:rPr 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，矛盾)，</a:t>
            </a:r>
            <a:r>
              <a:rPr lang="zh-CN" sz="2400">
                <a:solidFill>
                  <a:srgbClr val="0000FF"/>
                </a:solidFill>
                <a:latin typeface="楷体_GB2312" pitchFamily="1" charset="-122"/>
                <a:ea typeface="楷体_GB2312" pitchFamily="1" charset="-122"/>
              </a:rPr>
              <a:t>所以，</a:t>
            </a:r>
            <a:r>
              <a:rPr lang="zh-CN" sz="2400">
                <a:latin typeface="楷体_GB2312" pitchFamily="1" charset="-122"/>
                <a:ea typeface="楷体_GB2312" pitchFamily="1" charset="-122"/>
              </a:rPr>
              <a:t>可定义H上的双射f：H</a:t>
            </a:r>
            <a:r>
              <a:rPr lang="en-US" sz="2400">
                <a:latin typeface="楷体_GB2312" pitchFamily="1" charset="-122"/>
                <a:ea typeface="楷体_GB2312" pitchFamily="1" charset="-122"/>
              </a:rPr>
              <a:t>→</a:t>
            </a:r>
            <a:r>
              <a:rPr lang="zh-CN" sz="2400">
                <a:latin typeface="楷体_GB2312" pitchFamily="1" charset="-122"/>
                <a:ea typeface="楷体_GB2312" pitchFamily="1" charset="-122"/>
              </a:rPr>
              <a:t> aH如下：对</a:t>
            </a:r>
            <a:r>
              <a:rPr lang="zh-CN" sz="2400">
                <a:latin typeface="楷体_GB2312" pitchFamily="1" charset="-122"/>
                <a:ea typeface="楷体_GB2312" pitchFamily="1" charset="-122"/>
                <a:sym typeface="Symbol" pitchFamily="18" charset="2"/>
              </a:rPr>
              <a:t>hH，</a:t>
            </a:r>
            <a:r>
              <a:rPr lang="zh-CN" sz="2400">
                <a:latin typeface="楷体_GB2312" pitchFamily="1" charset="-122"/>
                <a:ea typeface="楷体_GB2312" pitchFamily="1" charset="-122"/>
              </a:rPr>
              <a:t> f(h)=ah；</a:t>
            </a:r>
          </a:p>
          <a:p>
            <a:pPr>
              <a:lnSpc>
                <a:spcPct val="115000"/>
              </a:lnSpc>
              <a:buFont typeface="Wingdings" pitchFamily="2" charset="2"/>
              <a:buNone/>
            </a:pPr>
            <a:r>
              <a:rPr lang="zh-CN" sz="2400">
                <a:latin typeface="楷体_GB2312" pitchFamily="1" charset="-122"/>
                <a:ea typeface="楷体_GB2312" pitchFamily="1" charset="-122"/>
              </a:rPr>
              <a:t>      因此  aH～H。</a:t>
            </a:r>
          </a:p>
          <a:p>
            <a:pPr>
              <a:lnSpc>
                <a:spcPct val="115000"/>
              </a:lnSpc>
              <a:buClr>
                <a:srgbClr val="FF00FF"/>
              </a:buClr>
              <a:buFont typeface="Wingdings" pitchFamily="2" charset="2"/>
              <a:buChar char="n"/>
            </a:pPr>
            <a:r>
              <a:rPr lang="zh-CN" sz="2400">
                <a:solidFill>
                  <a:srgbClr val="0000FF"/>
                </a:solidFill>
                <a:latin typeface="楷体_GB2312" pitchFamily="1" charset="-122"/>
                <a:ea typeface="楷体_GB2312" pitchFamily="1" charset="-122"/>
              </a:rPr>
              <a:t>此定理也可以换个说法，参见下页。</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708FC8-8A39-4E96-8FDD-6F67D9EB72D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0654982-642D-4017-B896-593A473FB816}" type="slidenum">
              <a:rPr lang="zh-CN" altLang="zh-CN"/>
              <a:pPr/>
              <a:t>169</a:t>
            </a:fld>
            <a:r>
              <a:rPr lang="zh-CN" altLang="zh-CN"/>
              <a:t>/226</a:t>
            </a:r>
          </a:p>
        </p:txBody>
      </p:sp>
      <p:sp>
        <p:nvSpPr>
          <p:cNvPr id="175106" name="Rectangle 2"/>
          <p:cNvSpPr>
            <a:spLocks noGrp="1" noChangeArrowheads="1"/>
          </p:cNvSpPr>
          <p:nvPr>
            <p:ph type="title"/>
          </p:nvPr>
        </p:nvSpPr>
        <p:spPr/>
        <p:txBody>
          <a:bodyPr/>
          <a:lstStyle/>
          <a:p>
            <a:r>
              <a:rPr lang="zh-CN">
                <a:solidFill>
                  <a:schemeClr val="tx1"/>
                </a:solidFill>
              </a:rPr>
              <a:t>参考</a:t>
            </a:r>
          </a:p>
        </p:txBody>
      </p:sp>
      <p:pic>
        <p:nvPicPr>
          <p:cNvPr id="175107"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5538"/>
            <a:ext cx="76327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 name="矩形 1"/>
          <p:cNvSpPr/>
          <p:nvPr/>
        </p:nvSpPr>
        <p:spPr bwMode="auto">
          <a:xfrm>
            <a:off x="1116013" y="2132856"/>
            <a:ext cx="7632700" cy="4352082"/>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CF71F82-3D51-4986-8C4F-4C6B4D97375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1C64F55-D8CC-4F50-8AA0-4F362CBC0C58}" type="slidenum">
              <a:rPr lang="zh-CN" altLang="zh-CN"/>
              <a:pPr/>
              <a:t>17</a:t>
            </a:fld>
            <a:r>
              <a:rPr lang="zh-CN" altLang="zh-CN"/>
              <a:t>/226</a:t>
            </a:r>
          </a:p>
        </p:txBody>
      </p:sp>
      <p:sp>
        <p:nvSpPr>
          <p:cNvPr id="19458" name="Rectangle 2"/>
          <p:cNvSpPr>
            <a:spLocks noGrp="1" noChangeArrowheads="1"/>
          </p:cNvSpPr>
          <p:nvPr>
            <p:ph type="title"/>
          </p:nvPr>
        </p:nvSpPr>
        <p:spPr/>
        <p:txBody>
          <a:bodyPr/>
          <a:lstStyle/>
          <a:p>
            <a:endParaRPr lang="zh-CN" altLang="zh-CN"/>
          </a:p>
        </p:txBody>
      </p:sp>
      <p:sp>
        <p:nvSpPr>
          <p:cNvPr id="19459" name="Rectangle 3"/>
          <p:cNvSpPr>
            <a:spLocks noGrp="1" noChangeArrowheads="1"/>
          </p:cNvSpPr>
          <p:nvPr>
            <p:ph type="body" idx="1"/>
          </p:nvPr>
        </p:nvSpPr>
        <p:spPr>
          <a:xfrm>
            <a:off x="1066800" y="1166813"/>
            <a:ext cx="7620000" cy="1611312"/>
          </a:xfrm>
        </p:spPr>
        <p:txBody>
          <a:bodyPr/>
          <a:lstStyle/>
          <a:p>
            <a:pPr marL="533400" indent="-533400">
              <a:buClr>
                <a:srgbClr val="FF0000"/>
              </a:buClr>
              <a:buFont typeface="Wingdings" pitchFamily="2" charset="2"/>
              <a:buChar char="n"/>
            </a:pPr>
            <a:r>
              <a:rPr lang="zh-CN">
                <a:solidFill>
                  <a:srgbClr val="FF0000"/>
                </a:solidFill>
                <a:latin typeface="楷体_GB2312" pitchFamily="1" charset="-122"/>
                <a:ea typeface="楷体_GB2312" pitchFamily="1" charset="-122"/>
              </a:rPr>
              <a:t>注意：</a:t>
            </a:r>
            <a:r>
              <a:rPr lang="zh-CN">
                <a:solidFill>
                  <a:srgbClr val="0000FF"/>
                </a:solidFill>
                <a:latin typeface="楷体_GB2312" pitchFamily="1" charset="-122"/>
                <a:ea typeface="楷体_GB2312" pitchFamily="1" charset="-122"/>
              </a:rPr>
              <a:t>当运算为加法</a:t>
            </a:r>
            <a:r>
              <a:rPr lang="zh-CN">
                <a:solidFill>
                  <a:srgbClr val="0000FF"/>
                </a:solidFill>
                <a:latin typeface="Lucida Sans Unicode"/>
                <a:ea typeface="楷体_GB2312" pitchFamily="1" charset="-122"/>
              </a:rPr>
              <a:t>“</a:t>
            </a:r>
            <a:r>
              <a:rPr lang="zh-CN" altLang="zh-CN">
                <a:solidFill>
                  <a:srgbClr val="0000FF"/>
                </a:solidFill>
                <a:latin typeface="楷体_GB2312" pitchFamily="1" charset="-122"/>
                <a:ea typeface="楷体_GB2312" pitchFamily="1" charset="-122"/>
              </a:rPr>
              <a:t>+</a:t>
            </a:r>
            <a:r>
              <a:rPr lang="zh-CN" altLang="zh-CN">
                <a:solidFill>
                  <a:srgbClr val="0000FF"/>
                </a:solidFill>
                <a:latin typeface="Lucida Sans Unicode"/>
                <a:ea typeface="楷体_GB2312" pitchFamily="1" charset="-122"/>
              </a:rPr>
              <a:t>”</a:t>
            </a:r>
            <a:r>
              <a:rPr lang="zh-CN">
                <a:solidFill>
                  <a:srgbClr val="0000FF"/>
                </a:solidFill>
                <a:latin typeface="楷体_GB2312" pitchFamily="1" charset="-122"/>
                <a:ea typeface="楷体_GB2312" pitchFamily="1" charset="-122"/>
              </a:rPr>
              <a:t>时，上述定理应写成：</a:t>
            </a:r>
          </a:p>
          <a:p>
            <a:pPr marL="533400" indent="-533400">
              <a:buClr>
                <a:srgbClr val="FF00FF"/>
              </a:buClr>
              <a:buFont typeface="Wingdings" pitchFamily="2" charset="2"/>
              <a:buAutoNum type="circleNumDbPlain"/>
            </a:pPr>
            <a:r>
              <a:rPr lang="zh-CN">
                <a:solidFill>
                  <a:srgbClr val="0000FF"/>
                </a:solidFill>
                <a:latin typeface="楷体_GB2312" pitchFamily="1" charset="-122"/>
                <a:ea typeface="楷体_GB2312" pitchFamily="1" charset="-122"/>
              </a:rPr>
              <a:t> </a:t>
            </a:r>
            <a:r>
              <a:rPr lang="zh-CN" altLang="zh-CN">
                <a:solidFill>
                  <a:srgbClr val="0000FF"/>
                </a:solidFill>
                <a:latin typeface="楷体_GB2312" pitchFamily="1" charset="-122"/>
                <a:ea typeface="楷体_GB2312" pitchFamily="1" charset="-122"/>
              </a:rPr>
              <a:t>ma+na=(m+n)a</a:t>
            </a:r>
          </a:p>
          <a:p>
            <a:pPr marL="533400" indent="-533400">
              <a:buClr>
                <a:srgbClr val="FF00FF"/>
              </a:buClr>
              <a:buFont typeface="Wingdings" pitchFamily="2" charset="2"/>
              <a:buAutoNum type="circleNumDbPlain"/>
            </a:pPr>
            <a:r>
              <a:rPr lang="zh-CN" altLang="zh-CN">
                <a:solidFill>
                  <a:srgbClr val="0000FF"/>
                </a:solidFill>
                <a:latin typeface="楷体_GB2312" pitchFamily="1" charset="-122"/>
                <a:ea typeface="楷体_GB2312" pitchFamily="1" charset="-122"/>
              </a:rPr>
              <a:t> n(ma)=(mn)a</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708FC8-8A39-4E96-8FDD-6F67D9EB72D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0654982-642D-4017-B896-593A473FB816}" type="slidenum">
              <a:rPr lang="zh-CN" altLang="zh-CN"/>
              <a:pPr/>
              <a:t>170</a:t>
            </a:fld>
            <a:r>
              <a:rPr lang="zh-CN" altLang="zh-CN"/>
              <a:t>/226</a:t>
            </a:r>
          </a:p>
        </p:txBody>
      </p:sp>
      <p:sp>
        <p:nvSpPr>
          <p:cNvPr id="175106" name="Rectangle 2"/>
          <p:cNvSpPr>
            <a:spLocks noGrp="1" noChangeArrowheads="1"/>
          </p:cNvSpPr>
          <p:nvPr>
            <p:ph type="title"/>
          </p:nvPr>
        </p:nvSpPr>
        <p:spPr/>
        <p:txBody>
          <a:bodyPr/>
          <a:lstStyle/>
          <a:p>
            <a:r>
              <a:rPr lang="zh-CN">
                <a:solidFill>
                  <a:schemeClr val="tx1"/>
                </a:solidFill>
              </a:rPr>
              <a:t>参考</a:t>
            </a:r>
          </a:p>
        </p:txBody>
      </p:sp>
      <p:pic>
        <p:nvPicPr>
          <p:cNvPr id="175107"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5538"/>
            <a:ext cx="76327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2103604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9B8BFE-AD7F-4397-97D7-51D2AA3E57C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311D057A-4C4E-4E31-9B39-057C27B4501F}" type="slidenum">
              <a:rPr lang="zh-CN" altLang="zh-CN"/>
              <a:pPr/>
              <a:t>171</a:t>
            </a:fld>
            <a:r>
              <a:rPr lang="zh-CN" altLang="zh-CN"/>
              <a:t>/226</a:t>
            </a:r>
          </a:p>
        </p:txBody>
      </p:sp>
      <p:sp>
        <p:nvSpPr>
          <p:cNvPr id="176130" name="Rectangle 2"/>
          <p:cNvSpPr>
            <a:spLocks noGrp="1" noChangeArrowheads="1"/>
          </p:cNvSpPr>
          <p:nvPr>
            <p:ph type="title"/>
          </p:nvPr>
        </p:nvSpPr>
        <p:spPr/>
        <p:txBody>
          <a:bodyPr/>
          <a:lstStyle/>
          <a:p>
            <a:r>
              <a:rPr lang="zh-CN" sz="3600">
                <a:ea typeface="黑体" pitchFamily="49" charset="-122"/>
              </a:rPr>
              <a:t>拉格朗日定理</a:t>
            </a:r>
          </a:p>
        </p:txBody>
      </p:sp>
      <p:sp>
        <p:nvSpPr>
          <p:cNvPr id="176131" name="Rectangle 3"/>
          <p:cNvSpPr>
            <a:spLocks noChangeArrowheads="1"/>
          </p:cNvSpPr>
          <p:nvPr/>
        </p:nvSpPr>
        <p:spPr bwMode="auto">
          <a:xfrm>
            <a:off x="611188" y="1125538"/>
            <a:ext cx="80645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en-US" sz="2800" b="1" dirty="0" err="1">
                <a:solidFill>
                  <a:srgbClr val="CC00CC"/>
                </a:solidFill>
                <a:latin typeface="楷体_GB2312" pitchFamily="1" charset="-122"/>
                <a:ea typeface="楷体_GB2312" pitchFamily="1" charset="-122"/>
              </a:rPr>
              <a:t>定理</a:t>
            </a:r>
            <a:r>
              <a:rPr lang="zh-CN" sz="2800" b="1" dirty="0">
                <a:solidFill>
                  <a:srgbClr val="CC00CC"/>
                </a:solidFill>
                <a:latin typeface="楷体_GB2312" pitchFamily="1" charset="-122"/>
                <a:ea typeface="楷体_GB2312" pitchFamily="1" charset="-122"/>
              </a:rPr>
              <a:t>15.13 </a:t>
            </a:r>
            <a:r>
              <a:rPr lang="zh-CN" sz="2800" b="1" u="sng" dirty="0">
                <a:solidFill>
                  <a:srgbClr val="0000FF"/>
                </a:solidFill>
                <a:latin typeface="楷体_GB2312" pitchFamily="1" charset="-122"/>
                <a:ea typeface="楷体_GB2312" pitchFamily="1" charset="-122"/>
              </a:rPr>
              <a:t>一个n阶</a:t>
            </a:r>
            <a:r>
              <a:rPr lang="zh-CN" sz="2800" b="1" u="sng" dirty="0">
                <a:solidFill>
                  <a:srgbClr val="FF0000"/>
                </a:solidFill>
                <a:latin typeface="楷体_GB2312" pitchFamily="1" charset="-122"/>
                <a:ea typeface="楷体_GB2312" pitchFamily="1" charset="-122"/>
              </a:rPr>
              <a:t>有限群</a:t>
            </a:r>
            <a:r>
              <a:rPr lang="zh-CN" sz="2800" b="1" u="sng" dirty="0">
                <a:solidFill>
                  <a:srgbClr val="0000FF"/>
                </a:solidFill>
                <a:latin typeface="楷体_GB2312" pitchFamily="1" charset="-122"/>
                <a:ea typeface="楷体_GB2312" pitchFamily="1" charset="-122"/>
              </a:rPr>
              <a:t>&lt;G，*&gt;的任一个子群&lt;H，*&gt;的阶必是n的因子。</a:t>
            </a:r>
            <a:r>
              <a:rPr lang="zh-CN" sz="2800" b="1" dirty="0">
                <a:solidFill>
                  <a:srgbClr val="0000FF"/>
                </a:solidFill>
                <a:latin typeface="楷体_GB2312" pitchFamily="1" charset="-122"/>
                <a:ea typeface="楷体_GB2312" pitchFamily="1" charset="-122"/>
              </a:rPr>
              <a:t>即若|G|＝n，|H|＝m，则k＝|G|/|H|＝n/m是一个整数，且称k为</a:t>
            </a:r>
            <a:r>
              <a:rPr lang="zh-CN" sz="2800" b="1" dirty="0">
                <a:solidFill>
                  <a:srgbClr val="FF0066"/>
                </a:solidFill>
                <a:latin typeface="楷体_GB2312" pitchFamily="1" charset="-122"/>
                <a:ea typeface="楷体_GB2312" pitchFamily="1" charset="-122"/>
              </a:rPr>
              <a:t>G内H的指数</a:t>
            </a:r>
            <a:r>
              <a:rPr lang="zh-CN" sz="2800" b="1" dirty="0">
                <a:solidFill>
                  <a:srgbClr val="0000FF"/>
                </a:solidFill>
                <a:latin typeface="楷体_GB2312" pitchFamily="1" charset="-122"/>
                <a:ea typeface="楷体_GB2312" pitchFamily="1" charset="-122"/>
              </a:rPr>
              <a:t>（</a:t>
            </a:r>
            <a:r>
              <a:rPr lang="zh-CN" sz="2800" b="1" dirty="0">
                <a:solidFill>
                  <a:srgbClr val="FF0000"/>
                </a:solidFill>
                <a:latin typeface="楷体_GB2312" pitchFamily="1" charset="-122"/>
                <a:ea typeface="楷体_GB2312" pitchFamily="1" charset="-122"/>
              </a:rPr>
              <a:t>即子群的指数</a:t>
            </a:r>
            <a:r>
              <a:rPr lang="zh-CN" sz="2800" b="1" dirty="0">
                <a:solidFill>
                  <a:srgbClr val="0000FF"/>
                </a:solidFill>
                <a:latin typeface="楷体_GB2312" pitchFamily="1" charset="-122"/>
                <a:ea typeface="楷体_GB2312" pitchFamily="1" charset="-122"/>
              </a:rPr>
              <a:t>），该k正好是关于H的一切不同的左(右)陪集的个数</a:t>
            </a:r>
            <a:r>
              <a:rPr lang="zh-CN" sz="2800" b="1" dirty="0">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a:t>
            </a:r>
            <a:r>
              <a:rPr lang="zh-CN" sz="2800" b="1" dirty="0">
                <a:solidFill>
                  <a:srgbClr val="B2B2B2"/>
                </a:solidFill>
                <a:latin typeface="楷体_GB2312" pitchFamily="1" charset="-122"/>
                <a:ea typeface="楷体_GB2312" pitchFamily="1" charset="-122"/>
              </a:rPr>
              <a:t>拉格朗日定理是从元素的数目角度给出了群的子集成为子群的必要条件,但它不是充分条件。即当m是n的因子时,n阶群不一定有m阶子群。</a:t>
            </a:r>
          </a:p>
          <a:p>
            <a:pPr marL="342900" indent="-342900" algn="just">
              <a:lnSpc>
                <a:spcPct val="120000"/>
              </a:lnSpc>
              <a:buClr>
                <a:srgbClr val="00FF00"/>
              </a:buClr>
              <a:buFont typeface="Wingdings" pitchFamily="2" charset="2"/>
              <a:buNone/>
            </a:pPr>
            <a:r>
              <a:rPr lang="zh-CN" sz="2800" b="1" dirty="0">
                <a:solidFill>
                  <a:srgbClr val="B2B2B2"/>
                </a:solidFill>
                <a:latin typeface="楷体_GB2312" pitchFamily="1" charset="-122"/>
                <a:ea typeface="楷体_GB2312" pitchFamily="1" charset="-122"/>
              </a:rPr>
              <a:t>  (如8是24的因子，但&lt;S</a:t>
            </a:r>
            <a:r>
              <a:rPr lang="zh-CN" sz="2800" b="1" baseline="-25000" dirty="0">
                <a:solidFill>
                  <a:srgbClr val="B2B2B2"/>
                </a:solidFill>
                <a:latin typeface="楷体_GB2312" pitchFamily="1" charset="-122"/>
                <a:ea typeface="楷体_GB2312" pitchFamily="1" charset="-122"/>
              </a:rPr>
              <a:t>4</a:t>
            </a:r>
            <a:r>
              <a:rPr lang="zh-CN" sz="2800" b="1" dirty="0">
                <a:solidFill>
                  <a:srgbClr val="B2B2B2"/>
                </a:solidFill>
                <a:latin typeface="楷体_GB2312" pitchFamily="1" charset="-122"/>
                <a:ea typeface="楷体_GB2312" pitchFamily="1" charset="-122"/>
              </a:rPr>
              <a:t>，</a:t>
            </a:r>
            <a:r>
              <a:rPr lang="zh-CN" sz="2800" b="1" baseline="-10000" dirty="0">
                <a:solidFill>
                  <a:srgbClr val="B2B2B2"/>
                </a:solidFill>
                <a:latin typeface="楷体_GB2312" pitchFamily="1" charset="-122"/>
                <a:ea typeface="楷体_GB2312" pitchFamily="1" charset="-122"/>
                <a:sym typeface="Symbol" pitchFamily="18" charset="2"/>
              </a:rPr>
              <a:t></a:t>
            </a:r>
            <a:r>
              <a:rPr lang="zh-CN" sz="2800" b="1" dirty="0">
                <a:solidFill>
                  <a:srgbClr val="B2B2B2"/>
                </a:solidFill>
                <a:latin typeface="楷体_GB2312" pitchFamily="1" charset="-122"/>
                <a:ea typeface="楷体_GB2312" pitchFamily="1" charset="-122"/>
              </a:rPr>
              <a:t>&gt;却无8阶子群）</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D89F751-600E-414D-9A68-86BB63BE3F2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36773032-6E5A-4DCC-B019-B2A64593D2F0}" type="slidenum">
              <a:rPr lang="zh-CN" altLang="zh-CN"/>
              <a:pPr/>
              <a:t>172</a:t>
            </a:fld>
            <a:r>
              <a:rPr lang="zh-CN" altLang="zh-CN"/>
              <a:t>/226</a:t>
            </a:r>
          </a:p>
        </p:txBody>
      </p:sp>
      <p:sp>
        <p:nvSpPr>
          <p:cNvPr id="177154" name="Rectangle 2"/>
          <p:cNvSpPr>
            <a:spLocks noGrp="1" noChangeArrowheads="1"/>
          </p:cNvSpPr>
          <p:nvPr>
            <p:ph type="title"/>
          </p:nvPr>
        </p:nvSpPr>
        <p:spPr/>
        <p:txBody>
          <a:bodyPr/>
          <a:lstStyle/>
          <a:p>
            <a:r>
              <a:rPr lang="zh-CN" sz="3600">
                <a:ea typeface="黑体" pitchFamily="49" charset="-122"/>
              </a:rPr>
              <a:t>拉格朗日定理</a:t>
            </a:r>
          </a:p>
        </p:txBody>
      </p:sp>
      <p:sp>
        <p:nvSpPr>
          <p:cNvPr id="177155" name="Rectangle 3"/>
          <p:cNvSpPr>
            <a:spLocks noChangeArrowheads="1"/>
          </p:cNvSpPr>
          <p:nvPr/>
        </p:nvSpPr>
        <p:spPr bwMode="auto">
          <a:xfrm>
            <a:off x="611188" y="1125538"/>
            <a:ext cx="80645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en-US" sz="2800" b="1" dirty="0" err="1">
                <a:solidFill>
                  <a:srgbClr val="CC00CC"/>
                </a:solidFill>
                <a:latin typeface="楷体_GB2312" pitchFamily="1" charset="-122"/>
                <a:ea typeface="楷体_GB2312" pitchFamily="1" charset="-122"/>
              </a:rPr>
              <a:t>定理</a:t>
            </a:r>
            <a:r>
              <a:rPr lang="zh-CN" sz="2800" b="1" dirty="0">
                <a:solidFill>
                  <a:srgbClr val="CC00CC"/>
                </a:solidFill>
                <a:latin typeface="楷体_GB2312" pitchFamily="1" charset="-122"/>
                <a:ea typeface="楷体_GB2312" pitchFamily="1" charset="-122"/>
              </a:rPr>
              <a:t>15.13 </a:t>
            </a:r>
            <a:r>
              <a:rPr lang="zh-CN" sz="2800" b="1" dirty="0">
                <a:latin typeface="楷体_GB2312" pitchFamily="1" charset="-122"/>
                <a:ea typeface="楷体_GB2312" pitchFamily="1" charset="-122"/>
              </a:rPr>
              <a:t>一个n阶有限群&lt;G，*&gt;的任一个子群&lt;H，*&gt;的阶必是n的因子。即若|G|＝n，|H|＝m，则k＝|G|/|H|＝n/m是一个整数，且称k为G内H的指数（即子群的指数），该k正好是关于H的一切不同的左(右)陪集的个数。</a:t>
            </a:r>
          </a:p>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a:t>
            </a:r>
            <a:r>
              <a:rPr lang="zh-CN" sz="2800" b="1" dirty="0">
                <a:solidFill>
                  <a:srgbClr val="0000FF"/>
                </a:solidFill>
                <a:latin typeface="楷体_GB2312" pitchFamily="1" charset="-122"/>
                <a:ea typeface="楷体_GB2312" pitchFamily="1" charset="-122"/>
              </a:rPr>
              <a:t>拉格朗日定理是从</a:t>
            </a:r>
            <a:r>
              <a:rPr lang="zh-CN" sz="2800" b="1" dirty="0">
                <a:solidFill>
                  <a:srgbClr val="FF0000"/>
                </a:solidFill>
                <a:latin typeface="楷体_GB2312" pitchFamily="1" charset="-122"/>
                <a:ea typeface="楷体_GB2312" pitchFamily="1" charset="-122"/>
              </a:rPr>
              <a:t>元素的数目</a:t>
            </a:r>
            <a:r>
              <a:rPr lang="zh-CN" sz="2800" b="1" dirty="0">
                <a:solidFill>
                  <a:srgbClr val="0000FF"/>
                </a:solidFill>
                <a:latin typeface="楷体_GB2312" pitchFamily="1" charset="-122"/>
                <a:ea typeface="楷体_GB2312" pitchFamily="1" charset="-122"/>
              </a:rPr>
              <a:t>角度给出了群的子集成为子群的必要条件,但它不是充分条件</a:t>
            </a:r>
            <a:r>
              <a:rPr lang="zh-CN" sz="2800" b="1" dirty="0">
                <a:latin typeface="楷体_GB2312" pitchFamily="1" charset="-122"/>
                <a:ea typeface="楷体_GB2312" pitchFamily="1" charset="-122"/>
              </a:rPr>
              <a:t>。</a:t>
            </a:r>
            <a:r>
              <a:rPr lang="zh-CN" sz="2800" b="1" dirty="0">
                <a:solidFill>
                  <a:srgbClr val="0000FF"/>
                </a:solidFill>
                <a:latin typeface="楷体_GB2312" pitchFamily="1" charset="-122"/>
                <a:ea typeface="楷体_GB2312" pitchFamily="1" charset="-122"/>
              </a:rPr>
              <a:t>即当m是n的因子时,n阶群不一定有m阶子群。</a:t>
            </a:r>
          </a:p>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(如8是24的因子，但&lt;S</a:t>
            </a:r>
            <a:r>
              <a:rPr lang="zh-CN" sz="2800" b="1" baseline="-25000" dirty="0">
                <a:latin typeface="楷体_GB2312" pitchFamily="1" charset="-122"/>
                <a:ea typeface="楷体_GB2312" pitchFamily="1" charset="-122"/>
              </a:rPr>
              <a:t>4</a:t>
            </a:r>
            <a:r>
              <a:rPr lang="zh-CN" sz="2800" b="1" dirty="0">
                <a:latin typeface="楷体_GB2312" pitchFamily="1" charset="-122"/>
                <a:ea typeface="楷体_GB2312" pitchFamily="1" charset="-122"/>
              </a:rPr>
              <a:t>，</a:t>
            </a:r>
            <a:r>
              <a:rPr lang="zh-CN" sz="2800" b="1" baseline="-10000"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&gt;却无8阶子群）</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9A9BC3-EAA6-47E1-8516-1B764EA5293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2E95D36-4F4F-4DF9-AAA3-7184ADCE112D}" type="slidenum">
              <a:rPr lang="zh-CN" altLang="zh-CN"/>
              <a:pPr/>
              <a:t>173</a:t>
            </a:fld>
            <a:r>
              <a:rPr lang="zh-CN" altLang="zh-CN"/>
              <a:t>/226</a:t>
            </a:r>
          </a:p>
        </p:txBody>
      </p:sp>
      <p:sp>
        <p:nvSpPr>
          <p:cNvPr id="178178" name="Rectangle 2"/>
          <p:cNvSpPr>
            <a:spLocks noGrp="1" noChangeArrowheads="1"/>
          </p:cNvSpPr>
          <p:nvPr>
            <p:ph type="title"/>
          </p:nvPr>
        </p:nvSpPr>
        <p:spPr/>
        <p:txBody>
          <a:bodyPr/>
          <a:lstStyle/>
          <a:p>
            <a:endParaRPr lang="zh-CN" altLang="zh-CN"/>
          </a:p>
        </p:txBody>
      </p:sp>
      <p:sp>
        <p:nvSpPr>
          <p:cNvPr id="178179" name="Rectangle 3"/>
          <p:cNvSpPr>
            <a:spLocks noGrp="1" noChangeArrowheads="1"/>
          </p:cNvSpPr>
          <p:nvPr>
            <p:ph type="body" idx="1"/>
          </p:nvPr>
        </p:nvSpPr>
        <p:spPr>
          <a:xfrm>
            <a:off x="900113" y="1166813"/>
            <a:ext cx="7848600" cy="3149600"/>
          </a:xfrm>
        </p:spPr>
        <p:txBody>
          <a:bodyPr/>
          <a:lstStyle/>
          <a:p>
            <a:pPr>
              <a:buClr>
                <a:srgbClr val="FF0000"/>
              </a:buClr>
              <a:buFont typeface="Wingdings" pitchFamily="2" charset="2"/>
              <a:buChar char="n"/>
            </a:pPr>
            <a:r>
              <a:rPr lang="zh-CN" dirty="0">
                <a:solidFill>
                  <a:srgbClr val="CC00CC"/>
                </a:solidFill>
                <a:latin typeface="楷体_GB2312" pitchFamily="1" charset="-122"/>
                <a:ea typeface="楷体_GB2312" pitchFamily="1" charset="-122"/>
              </a:rPr>
              <a:t>推论</a:t>
            </a:r>
            <a:r>
              <a:rPr lang="zh-CN" altLang="zh-CN" sz="2400" dirty="0">
                <a:solidFill>
                  <a:srgbClr val="CC00CC"/>
                </a:solidFill>
                <a:latin typeface="楷体_GB2312" pitchFamily="1" charset="-122"/>
                <a:ea typeface="楷体_GB2312" pitchFamily="1" charset="-122"/>
              </a:rPr>
              <a:t>15.13.1 </a:t>
            </a:r>
            <a:r>
              <a:rPr lang="zh-CN" altLang="zh-CN" dirty="0">
                <a:solidFill>
                  <a:srgbClr val="CC00CC"/>
                </a:solidFill>
                <a:latin typeface="楷体_GB2312" pitchFamily="1" charset="-122"/>
                <a:ea typeface="楷体_GB2312" pitchFamily="1" charset="-122"/>
              </a:rPr>
              <a:t> </a:t>
            </a:r>
            <a:r>
              <a:rPr lang="zh-CN" dirty="0">
                <a:solidFill>
                  <a:srgbClr val="CC00CC"/>
                </a:solidFill>
                <a:latin typeface="楷体_GB2312" pitchFamily="1" charset="-122"/>
                <a:ea typeface="楷体_GB2312" pitchFamily="1" charset="-122"/>
              </a:rPr>
              <a:t>　</a:t>
            </a:r>
            <a:r>
              <a:rPr lang="zh-CN" dirty="0">
                <a:solidFill>
                  <a:srgbClr val="0000FF"/>
                </a:solidFill>
                <a:latin typeface="楷体_GB2312" pitchFamily="1" charset="-122"/>
                <a:ea typeface="楷体_GB2312" pitchFamily="1" charset="-122"/>
              </a:rPr>
              <a:t>有限群</a:t>
            </a:r>
            <a:r>
              <a:rPr lang="zh-CN" altLang="zh-CN" dirty="0">
                <a:solidFill>
                  <a:srgbClr val="0000FF"/>
                </a:solidFill>
                <a:latin typeface="楷体_GB2312" pitchFamily="1" charset="-122"/>
                <a:ea typeface="楷体_GB2312" pitchFamily="1" charset="-122"/>
              </a:rPr>
              <a:t>&lt;G</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&gt;</a:t>
            </a:r>
            <a:r>
              <a:rPr lang="zh-CN" dirty="0">
                <a:solidFill>
                  <a:srgbClr val="0000FF"/>
                </a:solidFill>
                <a:latin typeface="楷体_GB2312" pitchFamily="1" charset="-122"/>
                <a:ea typeface="楷体_GB2312" pitchFamily="1" charset="-122"/>
              </a:rPr>
              <a:t>中任意元素</a:t>
            </a:r>
            <a:r>
              <a:rPr lang="zh-CN" altLang="zh-CN" dirty="0">
                <a:solidFill>
                  <a:srgbClr val="0000FF"/>
                </a:solidFill>
                <a:latin typeface="楷体_GB2312" pitchFamily="1" charset="-122"/>
                <a:ea typeface="楷体_GB2312" pitchFamily="1" charset="-122"/>
              </a:rPr>
              <a:t>a</a:t>
            </a:r>
            <a:r>
              <a:rPr lang="zh-CN" dirty="0">
                <a:solidFill>
                  <a:srgbClr val="0000FF"/>
                </a:solidFill>
                <a:latin typeface="楷体_GB2312" pitchFamily="1" charset="-122"/>
                <a:ea typeface="楷体_GB2312" pitchFamily="1" charset="-122"/>
              </a:rPr>
              <a:t>的周期都能整除群的阶。</a:t>
            </a:r>
          </a:p>
          <a:p>
            <a:pPr>
              <a:buFont typeface="Wingdings" pitchFamily="2" charset="2"/>
              <a:buNone/>
            </a:pPr>
            <a:r>
              <a:rPr lang="zh-CN" dirty="0">
                <a:solidFill>
                  <a:srgbClr val="CC00CC"/>
                </a:solidFill>
                <a:latin typeface="楷体_GB2312" pitchFamily="1" charset="-122"/>
                <a:ea typeface="楷体_GB2312" pitchFamily="1" charset="-122"/>
              </a:rPr>
              <a:t>  </a:t>
            </a:r>
            <a:r>
              <a:rPr lang="zh-CN" dirty="0">
                <a:solidFill>
                  <a:srgbClr val="B2B2B2"/>
                </a:solidFill>
                <a:latin typeface="楷体_GB2312" pitchFamily="1" charset="-122"/>
                <a:ea typeface="楷体_GB2312" pitchFamily="1" charset="-122"/>
              </a:rPr>
              <a:t>证明　设群</a:t>
            </a:r>
            <a:r>
              <a:rPr lang="zh-CN" altLang="zh-CN" dirty="0">
                <a:solidFill>
                  <a:srgbClr val="B2B2B2"/>
                </a:solidFill>
                <a:latin typeface="楷体_GB2312" pitchFamily="1" charset="-122"/>
                <a:ea typeface="楷体_GB2312" pitchFamily="1" charset="-122"/>
              </a:rPr>
              <a:t>G</a:t>
            </a:r>
            <a:r>
              <a:rPr lang="zh-CN" dirty="0">
                <a:solidFill>
                  <a:srgbClr val="B2B2B2"/>
                </a:solidFill>
                <a:latin typeface="楷体_GB2312" pitchFamily="1" charset="-122"/>
                <a:ea typeface="楷体_GB2312" pitchFamily="1" charset="-122"/>
              </a:rPr>
              <a:t>的阶为</a:t>
            </a:r>
            <a:r>
              <a:rPr lang="zh-CN" altLang="zh-CN" dirty="0">
                <a:solidFill>
                  <a:srgbClr val="B2B2B2"/>
                </a:solidFill>
                <a:latin typeface="楷体_GB2312" pitchFamily="1" charset="-122"/>
                <a:ea typeface="楷体_GB2312" pitchFamily="1" charset="-122"/>
              </a:rPr>
              <a:t>n</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a</a:t>
            </a:r>
            <a:r>
              <a:rPr lang="zh-CN" dirty="0">
                <a:solidFill>
                  <a:srgbClr val="B2B2B2"/>
                </a:solidFill>
                <a:latin typeface="楷体_GB2312" pitchFamily="1" charset="-122"/>
                <a:ea typeface="楷体_GB2312" pitchFamily="1" charset="-122"/>
              </a:rPr>
              <a:t>的周期为</a:t>
            </a:r>
            <a:r>
              <a:rPr lang="zh-CN" altLang="zh-CN" dirty="0">
                <a:solidFill>
                  <a:srgbClr val="B2B2B2"/>
                </a:solidFill>
                <a:latin typeface="楷体_GB2312" pitchFamily="1" charset="-122"/>
                <a:ea typeface="楷体_GB2312" pitchFamily="1" charset="-122"/>
              </a:rPr>
              <a:t>m</a:t>
            </a:r>
            <a:r>
              <a:rPr lang="zh-CN" dirty="0">
                <a:solidFill>
                  <a:srgbClr val="B2B2B2"/>
                </a:solidFill>
                <a:latin typeface="楷体_GB2312" pitchFamily="1" charset="-122"/>
                <a:ea typeface="楷体_GB2312" pitchFamily="1" charset="-122"/>
              </a:rPr>
              <a:t>，则集合</a:t>
            </a:r>
            <a:r>
              <a:rPr lang="zh-CN" altLang="zh-CN" dirty="0">
                <a:solidFill>
                  <a:srgbClr val="B2B2B2"/>
                </a:solidFill>
                <a:latin typeface="楷体_GB2312" pitchFamily="1" charset="-122"/>
                <a:ea typeface="楷体_GB2312" pitchFamily="1" charset="-122"/>
              </a:rPr>
              <a:t>H</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{e</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a</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a</a:t>
            </a:r>
            <a:r>
              <a:rPr lang="zh-CN" altLang="zh-CN" baseline="30000" dirty="0">
                <a:solidFill>
                  <a:srgbClr val="B2B2B2"/>
                </a:solidFill>
                <a:latin typeface="楷体_GB2312" pitchFamily="1" charset="-122"/>
                <a:ea typeface="楷体_GB2312" pitchFamily="1" charset="-122"/>
              </a:rPr>
              <a:t>2</a:t>
            </a:r>
            <a:r>
              <a:rPr lang="zh-CN" dirty="0">
                <a:solidFill>
                  <a:srgbClr val="B2B2B2"/>
                </a:solidFill>
                <a:latin typeface="楷体_GB2312" pitchFamily="1" charset="-122"/>
                <a:ea typeface="楷体_GB2312" pitchFamily="1" charset="-122"/>
              </a:rPr>
              <a:t>，</a:t>
            </a:r>
            <a:r>
              <a:rPr lang="zh-CN" altLang="zh-CN" dirty="0">
                <a:solidFill>
                  <a:srgbClr val="B2B2B2"/>
                </a:solidFill>
                <a:latin typeface="Times New Roman"/>
                <a:ea typeface="楷体_GB2312" pitchFamily="1" charset="-122"/>
              </a:rPr>
              <a:t>…</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a</a:t>
            </a:r>
            <a:r>
              <a:rPr lang="zh-CN" altLang="zh-CN" baseline="30000" dirty="0">
                <a:solidFill>
                  <a:srgbClr val="B2B2B2"/>
                </a:solidFill>
                <a:latin typeface="楷体_GB2312" pitchFamily="1" charset="-122"/>
                <a:ea typeface="楷体_GB2312" pitchFamily="1" charset="-122"/>
              </a:rPr>
              <a:t>m-1</a:t>
            </a:r>
            <a:r>
              <a:rPr lang="zh-CN" altLang="zh-CN" dirty="0">
                <a:solidFill>
                  <a:srgbClr val="B2B2B2"/>
                </a:solidFill>
                <a:latin typeface="楷体_GB2312" pitchFamily="1" charset="-122"/>
                <a:ea typeface="楷体_GB2312" pitchFamily="1" charset="-122"/>
              </a:rPr>
              <a:t>}</a:t>
            </a:r>
            <a:r>
              <a:rPr lang="zh-CN" dirty="0">
                <a:solidFill>
                  <a:srgbClr val="B2B2B2"/>
                </a:solidFill>
                <a:latin typeface="楷体_GB2312" pitchFamily="1" charset="-122"/>
                <a:ea typeface="楷体_GB2312" pitchFamily="1" charset="-122"/>
              </a:rPr>
              <a:t>是</a:t>
            </a:r>
            <a:r>
              <a:rPr lang="zh-CN" altLang="zh-CN" dirty="0">
                <a:solidFill>
                  <a:srgbClr val="B2B2B2"/>
                </a:solidFill>
                <a:latin typeface="楷体_GB2312" pitchFamily="1" charset="-122"/>
                <a:ea typeface="楷体_GB2312" pitchFamily="1" charset="-122"/>
              </a:rPr>
              <a:t>G</a:t>
            </a:r>
            <a:r>
              <a:rPr lang="zh-CN" dirty="0">
                <a:solidFill>
                  <a:srgbClr val="B2B2B2"/>
                </a:solidFill>
                <a:latin typeface="楷体_GB2312" pitchFamily="1" charset="-122"/>
                <a:ea typeface="楷体_GB2312" pitchFamily="1" charset="-122"/>
              </a:rPr>
              <a:t>的子群，而且</a:t>
            </a:r>
            <a:r>
              <a:rPr lang="zh-CN" altLang="zh-CN" dirty="0">
                <a:solidFill>
                  <a:srgbClr val="B2B2B2"/>
                </a:solidFill>
                <a:latin typeface="楷体_GB2312" pitchFamily="1" charset="-122"/>
                <a:ea typeface="楷体_GB2312" pitchFamily="1" charset="-122"/>
              </a:rPr>
              <a:t>H</a:t>
            </a:r>
            <a:r>
              <a:rPr lang="zh-CN" dirty="0">
                <a:solidFill>
                  <a:srgbClr val="B2B2B2"/>
                </a:solidFill>
                <a:latin typeface="楷体_GB2312" pitchFamily="1" charset="-122"/>
                <a:ea typeface="楷体_GB2312" pitchFamily="1" charset="-122"/>
              </a:rPr>
              <a:t>还是</a:t>
            </a:r>
            <a:r>
              <a:rPr lang="zh-CN" altLang="zh-CN" dirty="0">
                <a:solidFill>
                  <a:srgbClr val="B2B2B2"/>
                </a:solidFill>
                <a:latin typeface="楷体_GB2312" pitchFamily="1" charset="-122"/>
                <a:ea typeface="楷体_GB2312" pitchFamily="1" charset="-122"/>
              </a:rPr>
              <a:t>G</a:t>
            </a:r>
            <a:r>
              <a:rPr lang="zh-CN" dirty="0">
                <a:solidFill>
                  <a:srgbClr val="B2B2B2"/>
                </a:solidFill>
                <a:latin typeface="楷体_GB2312" pitchFamily="1" charset="-122"/>
                <a:ea typeface="楷体_GB2312" pitchFamily="1" charset="-122"/>
              </a:rPr>
              <a:t>的以</a:t>
            </a:r>
            <a:r>
              <a:rPr lang="zh-CN" altLang="zh-CN" dirty="0">
                <a:solidFill>
                  <a:srgbClr val="B2B2B2"/>
                </a:solidFill>
                <a:latin typeface="楷体_GB2312" pitchFamily="1" charset="-122"/>
                <a:ea typeface="楷体_GB2312" pitchFamily="1" charset="-122"/>
              </a:rPr>
              <a:t>a</a:t>
            </a:r>
            <a:r>
              <a:rPr lang="zh-CN" dirty="0">
                <a:solidFill>
                  <a:srgbClr val="B2B2B2"/>
                </a:solidFill>
                <a:latin typeface="楷体_GB2312" pitchFamily="1" charset="-122"/>
                <a:ea typeface="楷体_GB2312" pitchFamily="1" charset="-122"/>
              </a:rPr>
              <a:t>为生成元的循环子群，则由拉格朗日定理有</a:t>
            </a:r>
            <a:r>
              <a:rPr lang="zh-CN" altLang="zh-CN" dirty="0">
                <a:solidFill>
                  <a:srgbClr val="B2B2B2"/>
                </a:solidFill>
                <a:latin typeface="楷体_GB2312" pitchFamily="1" charset="-122"/>
                <a:ea typeface="楷体_GB2312" pitchFamily="1" charset="-122"/>
              </a:rPr>
              <a:t>k</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|G|/|H|</a:t>
            </a:r>
            <a:r>
              <a:rPr lang="zh-CN" dirty="0">
                <a:solidFill>
                  <a:srgbClr val="B2B2B2"/>
                </a:solidFill>
                <a:latin typeface="楷体_GB2312" pitchFamily="1" charset="-122"/>
                <a:ea typeface="楷体_GB2312" pitchFamily="1" charset="-122"/>
              </a:rPr>
              <a:t>是整数，即</a:t>
            </a:r>
            <a:r>
              <a:rPr lang="zh-CN" altLang="zh-CN" dirty="0">
                <a:solidFill>
                  <a:srgbClr val="B2B2B2"/>
                </a:solidFill>
                <a:latin typeface="楷体_GB2312" pitchFamily="1" charset="-122"/>
                <a:ea typeface="楷体_GB2312" pitchFamily="1" charset="-122"/>
              </a:rPr>
              <a:t>m</a:t>
            </a:r>
            <a:r>
              <a:rPr lang="zh-CN" dirty="0">
                <a:solidFill>
                  <a:srgbClr val="B2B2B2"/>
                </a:solidFill>
                <a:latin typeface="楷体_GB2312" pitchFamily="1" charset="-122"/>
                <a:ea typeface="楷体_GB2312" pitchFamily="1" charset="-122"/>
              </a:rPr>
              <a:t>整除</a:t>
            </a:r>
            <a:r>
              <a:rPr lang="zh-CN" altLang="zh-CN" dirty="0">
                <a:solidFill>
                  <a:srgbClr val="B2B2B2"/>
                </a:solidFill>
                <a:latin typeface="楷体_GB2312" pitchFamily="1" charset="-122"/>
                <a:ea typeface="楷体_GB2312" pitchFamily="1" charset="-122"/>
              </a:rPr>
              <a:t>n</a:t>
            </a:r>
            <a:r>
              <a:rPr lang="zh-CN" dirty="0">
                <a:solidFill>
                  <a:srgbClr val="B2B2B2"/>
                </a:solidFill>
                <a:latin typeface="楷体_GB2312" pitchFamily="1" charset="-122"/>
                <a:ea typeface="楷体_GB2312" pitchFamily="1" charset="-122"/>
              </a:rPr>
              <a:t>。</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C6E2308-6223-41A6-A0DD-803AFF567F2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8211713-7D9C-4939-AD73-05B1C3747275}" type="slidenum">
              <a:rPr lang="zh-CN" altLang="zh-CN"/>
              <a:pPr/>
              <a:t>174</a:t>
            </a:fld>
            <a:r>
              <a:rPr lang="zh-CN" altLang="zh-CN"/>
              <a:t>/226</a:t>
            </a:r>
          </a:p>
        </p:txBody>
      </p:sp>
      <p:sp>
        <p:nvSpPr>
          <p:cNvPr id="179202" name="Rectangle 2"/>
          <p:cNvSpPr>
            <a:spLocks noGrp="1" noChangeArrowheads="1"/>
          </p:cNvSpPr>
          <p:nvPr>
            <p:ph type="title"/>
          </p:nvPr>
        </p:nvSpPr>
        <p:spPr/>
        <p:txBody>
          <a:bodyPr/>
          <a:lstStyle/>
          <a:p>
            <a:endParaRPr lang="zh-CN" altLang="zh-CN"/>
          </a:p>
        </p:txBody>
      </p:sp>
      <p:sp>
        <p:nvSpPr>
          <p:cNvPr id="179203" name="Rectangle 3"/>
          <p:cNvSpPr>
            <a:spLocks noGrp="1" noChangeArrowheads="1"/>
          </p:cNvSpPr>
          <p:nvPr>
            <p:ph type="body" idx="1"/>
          </p:nvPr>
        </p:nvSpPr>
        <p:spPr>
          <a:xfrm>
            <a:off x="1042988" y="1166813"/>
            <a:ext cx="7705725" cy="3149600"/>
          </a:xfrm>
        </p:spPr>
        <p:txBody>
          <a:bodyPr/>
          <a:lstStyle/>
          <a:p>
            <a:pPr>
              <a:buClr>
                <a:srgbClr val="FF0000"/>
              </a:buClr>
              <a:buFont typeface="Wingdings" pitchFamily="2" charset="2"/>
              <a:buChar char="n"/>
            </a:pPr>
            <a:r>
              <a:rPr lang="zh-CN" dirty="0">
                <a:solidFill>
                  <a:srgbClr val="CC00CC"/>
                </a:solidFill>
                <a:latin typeface="楷体_GB2312" pitchFamily="1" charset="-122"/>
                <a:ea typeface="楷体_GB2312" pitchFamily="1" charset="-122"/>
              </a:rPr>
              <a:t>推论</a:t>
            </a:r>
            <a:r>
              <a:rPr lang="zh-CN" altLang="zh-CN" sz="2400" dirty="0">
                <a:solidFill>
                  <a:srgbClr val="CC00CC"/>
                </a:solidFill>
                <a:latin typeface="楷体_GB2312" pitchFamily="1" charset="-122"/>
                <a:ea typeface="楷体_GB2312" pitchFamily="1" charset="-122"/>
              </a:rPr>
              <a:t>15.13.1 </a:t>
            </a:r>
            <a:r>
              <a:rPr lang="zh-CN" altLang="zh-CN" dirty="0">
                <a:solidFill>
                  <a:srgbClr val="CC00CC"/>
                </a:solidFill>
                <a:latin typeface="楷体_GB2312" pitchFamily="1" charset="-122"/>
                <a:ea typeface="楷体_GB2312" pitchFamily="1" charset="-122"/>
              </a:rPr>
              <a:t> </a:t>
            </a:r>
            <a:r>
              <a:rPr lang="zh-CN" dirty="0">
                <a:solidFill>
                  <a:srgbClr val="CC00CC"/>
                </a:solidFill>
                <a:latin typeface="楷体_GB2312" pitchFamily="1" charset="-122"/>
                <a:ea typeface="楷体_GB2312" pitchFamily="1" charset="-122"/>
              </a:rPr>
              <a:t>　</a:t>
            </a:r>
            <a:r>
              <a:rPr lang="zh-CN" dirty="0">
                <a:latin typeface="楷体_GB2312" pitchFamily="1" charset="-122"/>
                <a:ea typeface="楷体_GB2312" pitchFamily="1" charset="-122"/>
              </a:rPr>
              <a:t>有限群</a:t>
            </a:r>
            <a:r>
              <a:rPr lang="zh-CN" altLang="zh-CN" dirty="0">
                <a:latin typeface="楷体_GB2312" pitchFamily="1" charset="-122"/>
                <a:ea typeface="楷体_GB2312" pitchFamily="1" charset="-122"/>
              </a:rPr>
              <a:t>&lt;G</a:t>
            </a:r>
            <a:r>
              <a:rPr lang="zh-CN" dirty="0">
                <a:latin typeface="楷体_GB2312" pitchFamily="1" charset="-122"/>
                <a:ea typeface="楷体_GB2312" pitchFamily="1" charset="-122"/>
              </a:rPr>
              <a:t>，*</a:t>
            </a:r>
            <a:r>
              <a:rPr lang="zh-CN" altLang="zh-CN" dirty="0">
                <a:latin typeface="楷体_GB2312" pitchFamily="1" charset="-122"/>
                <a:ea typeface="楷体_GB2312" pitchFamily="1" charset="-122"/>
              </a:rPr>
              <a:t>&gt;</a:t>
            </a:r>
            <a:r>
              <a:rPr lang="zh-CN" dirty="0">
                <a:latin typeface="楷体_GB2312" pitchFamily="1" charset="-122"/>
                <a:ea typeface="楷体_GB2312" pitchFamily="1" charset="-122"/>
              </a:rPr>
              <a:t>中任意元素</a:t>
            </a:r>
            <a:r>
              <a:rPr lang="zh-CN" altLang="zh-CN" dirty="0">
                <a:latin typeface="楷体_GB2312" pitchFamily="1" charset="-122"/>
                <a:ea typeface="楷体_GB2312" pitchFamily="1" charset="-122"/>
              </a:rPr>
              <a:t>a</a:t>
            </a:r>
            <a:r>
              <a:rPr lang="zh-CN" dirty="0">
                <a:latin typeface="楷体_GB2312" pitchFamily="1" charset="-122"/>
                <a:ea typeface="楷体_GB2312" pitchFamily="1" charset="-122"/>
              </a:rPr>
              <a:t>的周期都能整除群的阶。</a:t>
            </a:r>
          </a:p>
          <a:p>
            <a:pPr>
              <a:buFont typeface="Wingdings" pitchFamily="2" charset="2"/>
              <a:buNone/>
            </a:pPr>
            <a:r>
              <a:rPr lang="zh-CN" dirty="0">
                <a:solidFill>
                  <a:srgbClr val="CC00CC"/>
                </a:solidFill>
                <a:latin typeface="楷体_GB2312" pitchFamily="1" charset="-122"/>
                <a:ea typeface="楷体_GB2312" pitchFamily="1" charset="-122"/>
              </a:rPr>
              <a:t>  </a:t>
            </a:r>
            <a:r>
              <a:rPr lang="zh-CN" dirty="0">
                <a:solidFill>
                  <a:srgbClr val="FF0000"/>
                </a:solidFill>
                <a:latin typeface="楷体_GB2312" pitchFamily="1" charset="-122"/>
                <a:ea typeface="楷体_GB2312" pitchFamily="1" charset="-122"/>
              </a:rPr>
              <a:t>证明</a:t>
            </a:r>
            <a:r>
              <a:rPr lang="zh-CN" dirty="0">
                <a:latin typeface="楷体_GB2312" pitchFamily="1" charset="-122"/>
                <a:ea typeface="楷体_GB2312" pitchFamily="1" charset="-122"/>
              </a:rPr>
              <a:t>　</a:t>
            </a:r>
            <a:r>
              <a:rPr lang="zh-CN" dirty="0">
                <a:solidFill>
                  <a:srgbClr val="0000FF"/>
                </a:solidFill>
                <a:latin typeface="楷体_GB2312" pitchFamily="1" charset="-122"/>
                <a:ea typeface="楷体_GB2312" pitchFamily="1" charset="-122"/>
              </a:rPr>
              <a:t>设群</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的阶为</a:t>
            </a:r>
            <a:r>
              <a:rPr lang="zh-CN" altLang="zh-CN" dirty="0">
                <a:solidFill>
                  <a:srgbClr val="0000FF"/>
                </a:solidFill>
                <a:latin typeface="楷体_GB2312" pitchFamily="1" charset="-122"/>
                <a:ea typeface="楷体_GB2312" pitchFamily="1" charset="-122"/>
              </a:rPr>
              <a:t>n</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a</a:t>
            </a:r>
            <a:r>
              <a:rPr lang="zh-CN" dirty="0">
                <a:solidFill>
                  <a:srgbClr val="0000FF"/>
                </a:solidFill>
                <a:latin typeface="楷体_GB2312" pitchFamily="1" charset="-122"/>
                <a:ea typeface="楷体_GB2312" pitchFamily="1" charset="-122"/>
              </a:rPr>
              <a:t>的周期为</a:t>
            </a:r>
            <a:r>
              <a:rPr lang="zh-CN" altLang="zh-CN" dirty="0">
                <a:solidFill>
                  <a:srgbClr val="0000FF"/>
                </a:solidFill>
                <a:latin typeface="楷体_GB2312" pitchFamily="1" charset="-122"/>
                <a:ea typeface="楷体_GB2312" pitchFamily="1" charset="-122"/>
              </a:rPr>
              <a:t>m</a:t>
            </a:r>
            <a:r>
              <a:rPr lang="zh-CN" dirty="0">
                <a:solidFill>
                  <a:srgbClr val="0000FF"/>
                </a:solidFill>
                <a:latin typeface="楷体_GB2312" pitchFamily="1" charset="-122"/>
                <a:ea typeface="楷体_GB2312" pitchFamily="1" charset="-122"/>
              </a:rPr>
              <a:t>，则集合</a:t>
            </a:r>
            <a:r>
              <a:rPr lang="zh-CN" altLang="zh-CN" dirty="0">
                <a:solidFill>
                  <a:srgbClr val="0000FF"/>
                </a:solidFill>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{e</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a</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a</a:t>
            </a:r>
            <a:r>
              <a:rPr lang="zh-CN" altLang="zh-CN" baseline="30000"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rPr>
              <a:t>，</a:t>
            </a:r>
            <a:r>
              <a:rPr lang="zh-CN" altLang="zh-CN" dirty="0">
                <a:solidFill>
                  <a:srgbClr val="0000FF"/>
                </a:solidFill>
                <a:latin typeface="Times New Roman"/>
                <a:ea typeface="楷体_GB2312" pitchFamily="1" charset="-122"/>
              </a:rPr>
              <a:t>…</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a</a:t>
            </a:r>
            <a:r>
              <a:rPr lang="zh-CN" altLang="zh-CN" baseline="30000" dirty="0">
                <a:solidFill>
                  <a:srgbClr val="0000FF"/>
                </a:solidFill>
                <a:latin typeface="楷体_GB2312" pitchFamily="1" charset="-122"/>
                <a:ea typeface="楷体_GB2312" pitchFamily="1" charset="-122"/>
              </a:rPr>
              <a:t>m-1</a:t>
            </a:r>
            <a:r>
              <a:rPr lang="zh-CN" altLang="zh-CN" dirty="0">
                <a:solidFill>
                  <a:srgbClr val="0000FF"/>
                </a:solidFill>
                <a:latin typeface="楷体_GB2312" pitchFamily="1" charset="-122"/>
                <a:ea typeface="楷体_GB2312" pitchFamily="1" charset="-122"/>
              </a:rPr>
              <a:t>}</a:t>
            </a:r>
            <a:r>
              <a:rPr lang="zh-CN" dirty="0">
                <a:solidFill>
                  <a:srgbClr val="0000FF"/>
                </a:solidFill>
                <a:latin typeface="楷体_GB2312" pitchFamily="1" charset="-122"/>
                <a:ea typeface="楷体_GB2312" pitchFamily="1" charset="-122"/>
              </a:rPr>
              <a:t>是</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的子群，而且</a:t>
            </a:r>
            <a:r>
              <a:rPr lang="zh-CN" altLang="zh-CN" dirty="0">
                <a:solidFill>
                  <a:srgbClr val="0000FF"/>
                </a:solidFill>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还是</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的以</a:t>
            </a:r>
            <a:r>
              <a:rPr lang="zh-CN" altLang="zh-CN" dirty="0">
                <a:solidFill>
                  <a:srgbClr val="0000FF"/>
                </a:solidFill>
                <a:latin typeface="楷体_GB2312" pitchFamily="1" charset="-122"/>
                <a:ea typeface="楷体_GB2312" pitchFamily="1" charset="-122"/>
              </a:rPr>
              <a:t>a</a:t>
            </a:r>
            <a:r>
              <a:rPr lang="zh-CN" dirty="0">
                <a:solidFill>
                  <a:srgbClr val="0000FF"/>
                </a:solidFill>
                <a:latin typeface="楷体_GB2312" pitchFamily="1" charset="-122"/>
                <a:ea typeface="楷体_GB2312" pitchFamily="1" charset="-122"/>
              </a:rPr>
              <a:t>为生成元的循环子群，则由拉格朗日定理有</a:t>
            </a:r>
            <a:r>
              <a:rPr lang="zh-CN" altLang="zh-CN" dirty="0">
                <a:solidFill>
                  <a:srgbClr val="0000FF"/>
                </a:solidFill>
                <a:latin typeface="楷体_GB2312" pitchFamily="1" charset="-122"/>
                <a:ea typeface="楷体_GB2312" pitchFamily="1" charset="-122"/>
              </a:rPr>
              <a:t>k</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|G|/|H|</a:t>
            </a:r>
            <a:r>
              <a:rPr lang="zh-CN" dirty="0">
                <a:solidFill>
                  <a:srgbClr val="0000FF"/>
                </a:solidFill>
                <a:latin typeface="楷体_GB2312" pitchFamily="1" charset="-122"/>
                <a:ea typeface="楷体_GB2312" pitchFamily="1" charset="-122"/>
              </a:rPr>
              <a:t>是整数，即</a:t>
            </a:r>
            <a:r>
              <a:rPr lang="zh-CN" altLang="zh-CN" dirty="0">
                <a:solidFill>
                  <a:srgbClr val="0000FF"/>
                </a:solidFill>
                <a:latin typeface="楷体_GB2312" pitchFamily="1" charset="-122"/>
                <a:ea typeface="楷体_GB2312" pitchFamily="1" charset="-122"/>
              </a:rPr>
              <a:t>m</a:t>
            </a:r>
            <a:r>
              <a:rPr lang="zh-CN" dirty="0">
                <a:solidFill>
                  <a:srgbClr val="0000FF"/>
                </a:solidFill>
                <a:latin typeface="楷体_GB2312" pitchFamily="1" charset="-122"/>
                <a:ea typeface="楷体_GB2312" pitchFamily="1" charset="-122"/>
              </a:rPr>
              <a:t>整除</a:t>
            </a:r>
            <a:r>
              <a:rPr lang="zh-CN" altLang="zh-CN" dirty="0">
                <a:solidFill>
                  <a:srgbClr val="0000FF"/>
                </a:solidFill>
                <a:latin typeface="楷体_GB2312" pitchFamily="1" charset="-122"/>
                <a:ea typeface="楷体_GB2312" pitchFamily="1" charset="-122"/>
              </a:rPr>
              <a:t>n</a:t>
            </a:r>
            <a:r>
              <a:rPr lang="zh-CN" dirty="0">
                <a:solidFill>
                  <a:srgbClr val="0000FF"/>
                </a:solidFill>
                <a:latin typeface="楷体_GB2312" pitchFamily="1" charset="-122"/>
                <a:ea typeface="楷体_GB2312" pitchFamily="1" charset="-122"/>
              </a:rPr>
              <a:t>。</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9D4C3A-B5AB-4BCE-9BBA-E745B1420FD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E22EADB-0ECD-489A-A47A-C0FDF9A30DB2}" type="slidenum">
              <a:rPr lang="zh-CN" altLang="zh-CN"/>
              <a:pPr/>
              <a:t>175</a:t>
            </a:fld>
            <a:r>
              <a:rPr lang="zh-CN" altLang="zh-CN"/>
              <a:t>/226</a:t>
            </a:r>
          </a:p>
        </p:txBody>
      </p:sp>
      <p:sp>
        <p:nvSpPr>
          <p:cNvPr id="180226" name="Rectangle 2"/>
          <p:cNvSpPr>
            <a:spLocks noGrp="1" noChangeArrowheads="1"/>
          </p:cNvSpPr>
          <p:nvPr>
            <p:ph type="title"/>
          </p:nvPr>
        </p:nvSpPr>
        <p:spPr/>
        <p:txBody>
          <a:bodyPr/>
          <a:lstStyle/>
          <a:p>
            <a:r>
              <a:rPr lang="zh-CN"/>
              <a:t>习题</a:t>
            </a:r>
          </a:p>
        </p:txBody>
      </p:sp>
      <p:sp>
        <p:nvSpPr>
          <p:cNvPr id="180227" name="Rectangle 3"/>
          <p:cNvSpPr>
            <a:spLocks noGrp="1" noChangeArrowheads="1"/>
          </p:cNvSpPr>
          <p:nvPr>
            <p:ph type="body" idx="1"/>
          </p:nvPr>
        </p:nvSpPr>
        <p:spPr>
          <a:xfrm>
            <a:off x="1066800" y="1166813"/>
            <a:ext cx="7620000" cy="876300"/>
          </a:xfrm>
        </p:spPr>
        <p:txBody>
          <a:bodyPr/>
          <a:lstStyle/>
          <a:p>
            <a:r>
              <a:rPr lang="zh-CN" sz="4400">
                <a:solidFill>
                  <a:srgbClr val="FF0000"/>
                </a:solidFill>
                <a:latin typeface="黑体" pitchFamily="49" charset="-122"/>
                <a:ea typeface="黑体" pitchFamily="49" charset="-122"/>
              </a:rPr>
              <a:t>熟记相关概念</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FB1D3E-E1E3-4F05-99E7-B78F2C92C19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9D50F8D-8D86-4535-AA91-5B7D531906B0}" type="slidenum">
              <a:rPr lang="zh-CN" altLang="zh-CN"/>
              <a:pPr/>
              <a:t>176</a:t>
            </a:fld>
            <a:r>
              <a:rPr lang="zh-CN" altLang="zh-CN"/>
              <a:t>/226</a:t>
            </a:r>
          </a:p>
        </p:txBody>
      </p:sp>
      <p:sp>
        <p:nvSpPr>
          <p:cNvPr id="181250" name="Rectangle 2"/>
          <p:cNvSpPr>
            <a:spLocks noGrp="1" noChangeArrowheads="1"/>
          </p:cNvSpPr>
          <p:nvPr>
            <p:ph type="title"/>
          </p:nvPr>
        </p:nvSpPr>
        <p:spPr/>
        <p:txBody>
          <a:bodyPr/>
          <a:lstStyle/>
          <a:p>
            <a:endParaRPr lang="zh-CN" altLang="zh-CN"/>
          </a:p>
        </p:txBody>
      </p:sp>
      <p:sp>
        <p:nvSpPr>
          <p:cNvPr id="181251" name="Rectangle 3"/>
          <p:cNvSpPr>
            <a:spLocks noGrp="1" noChangeArrowheads="1"/>
          </p:cNvSpPr>
          <p:nvPr>
            <p:ph type="body" idx="1"/>
          </p:nvPr>
        </p:nvSpPr>
        <p:spPr>
          <a:xfrm>
            <a:off x="1116013" y="2852738"/>
            <a:ext cx="7620000" cy="585787"/>
          </a:xfrm>
        </p:spPr>
        <p:txBody>
          <a:bodyPr/>
          <a:lstStyle/>
          <a:p>
            <a:pPr algn="ctr">
              <a:buFont typeface="Wingdings" pitchFamily="2" charset="2"/>
              <a:buNone/>
            </a:pPr>
            <a:r>
              <a:rPr lang="zh-CN" altLang="zh-CN">
                <a:solidFill>
                  <a:srgbClr val="FF0000"/>
                </a:solidFill>
              </a:rPr>
              <a:t>15.5   </a:t>
            </a:r>
            <a:r>
              <a:rPr lang="zh-CN">
                <a:solidFill>
                  <a:srgbClr val="FF0000"/>
                </a:solidFill>
              </a:rPr>
              <a:t>正规子群</a:t>
            </a:r>
            <a:r>
              <a:rPr lang="zh-CN"/>
              <a:t>与商群</a:t>
            </a:r>
            <a:r>
              <a:rPr lang="zh-CN">
                <a:solidFill>
                  <a:srgbClr val="FF0000"/>
                </a:solidFill>
              </a:rPr>
              <a:t>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3DA1F03-EF22-4FD1-A4A1-1E7E35A1E90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48AC9B6-E761-4A37-8466-61B8161F04CE}" type="slidenum">
              <a:rPr lang="zh-CN" altLang="zh-CN"/>
              <a:pPr/>
              <a:t>177</a:t>
            </a:fld>
            <a:r>
              <a:rPr lang="zh-CN" altLang="zh-CN"/>
              <a:t>/226</a:t>
            </a:r>
          </a:p>
        </p:txBody>
      </p:sp>
      <p:sp>
        <p:nvSpPr>
          <p:cNvPr id="182274" name="Rectangle 2"/>
          <p:cNvSpPr>
            <a:spLocks noGrp="1" noChangeArrowheads="1"/>
          </p:cNvSpPr>
          <p:nvPr>
            <p:ph type="title"/>
          </p:nvPr>
        </p:nvSpPr>
        <p:spPr/>
        <p:txBody>
          <a:bodyPr/>
          <a:lstStyle/>
          <a:p>
            <a:r>
              <a:rPr lang="zh-CN" sz="3600">
                <a:ea typeface="黑体" pitchFamily="49" charset="-122"/>
              </a:rPr>
              <a:t>不变子群</a:t>
            </a:r>
          </a:p>
        </p:txBody>
      </p:sp>
      <p:sp>
        <p:nvSpPr>
          <p:cNvPr id="182275"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altLang="zh-CN" dirty="0">
                <a:solidFill>
                  <a:srgbClr val="0000FF"/>
                </a:solidFill>
                <a:latin typeface="楷体_GB2312" pitchFamily="1" charset="-122"/>
                <a:ea typeface="楷体_GB2312" pitchFamily="1" charset="-122"/>
              </a:rPr>
              <a:t>      </a:t>
            </a:r>
            <a:r>
              <a:rPr lang="zh-CN" dirty="0">
                <a:solidFill>
                  <a:srgbClr val="0000FF"/>
                </a:solidFill>
                <a:latin typeface="楷体_GB2312" pitchFamily="1" charset="-122"/>
                <a:ea typeface="楷体_GB2312" pitchFamily="1" charset="-122"/>
              </a:rPr>
              <a:t>由前可知，对于群</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的子群</a:t>
            </a:r>
            <a:r>
              <a:rPr lang="zh-CN" altLang="zh-CN" dirty="0">
                <a:solidFill>
                  <a:srgbClr val="0000FF"/>
                </a:solidFill>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来说，</a:t>
            </a:r>
            <a:r>
              <a:rPr lang="zh-CN" altLang="zh-CN" dirty="0">
                <a:solidFill>
                  <a:srgbClr val="0000FF"/>
                </a:solidFill>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的一个左陪集</a:t>
            </a:r>
            <a:r>
              <a:rPr lang="zh-CN" altLang="zh-CN" dirty="0">
                <a:solidFill>
                  <a:srgbClr val="0000FF"/>
                </a:solidFill>
                <a:latin typeface="楷体_GB2312" pitchFamily="1" charset="-122"/>
                <a:ea typeface="楷体_GB2312" pitchFamily="1" charset="-122"/>
              </a:rPr>
              <a:t>aH</a:t>
            </a:r>
            <a:r>
              <a:rPr lang="zh-CN" dirty="0">
                <a:solidFill>
                  <a:srgbClr val="0000FF"/>
                </a:solidFill>
                <a:latin typeface="楷体_GB2312" pitchFamily="1" charset="-122"/>
                <a:ea typeface="楷体_GB2312" pitchFamily="1" charset="-122"/>
              </a:rPr>
              <a:t>未必等于右陪集</a:t>
            </a:r>
            <a:r>
              <a:rPr lang="zh-CN" altLang="zh-CN" dirty="0">
                <a:solidFill>
                  <a:srgbClr val="0000FF"/>
                </a:solidFill>
                <a:latin typeface="楷体_GB2312" pitchFamily="1" charset="-122"/>
                <a:ea typeface="楷体_GB2312" pitchFamily="1" charset="-122"/>
              </a:rPr>
              <a:t>Ha</a:t>
            </a:r>
            <a:r>
              <a:rPr lang="zh-CN" dirty="0">
                <a:solidFill>
                  <a:srgbClr val="0000FF"/>
                </a:solidFill>
                <a:latin typeface="楷体_GB2312" pitchFamily="1" charset="-122"/>
                <a:ea typeface="楷体_GB2312" pitchFamily="1" charset="-122"/>
              </a:rPr>
              <a:t>，但对</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的某些子群而言，却可能有</a:t>
            </a:r>
            <a:r>
              <a:rPr lang="zh-CN" altLang="zh-CN" dirty="0">
                <a:solidFill>
                  <a:srgbClr val="0000FF"/>
                </a:solidFill>
                <a:latin typeface="楷体_GB2312" pitchFamily="1" charset="-122"/>
                <a:ea typeface="楷体_GB2312" pitchFamily="1" charset="-122"/>
              </a:rPr>
              <a:t>aH</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Ha</a:t>
            </a:r>
            <a:r>
              <a:rPr lang="zh-CN" dirty="0">
                <a:solidFill>
                  <a:srgbClr val="0000FF"/>
                </a:solidFill>
                <a:latin typeface="楷体_GB2312" pitchFamily="1" charset="-122"/>
                <a:ea typeface="楷体_GB2312" pitchFamily="1" charset="-122"/>
              </a:rPr>
              <a:t>（对任意的</a:t>
            </a:r>
            <a:r>
              <a:rPr lang="zh-CN" altLang="zh-CN" dirty="0">
                <a:solidFill>
                  <a:srgbClr val="0000FF"/>
                </a:solidFill>
                <a:latin typeface="楷体_GB2312" pitchFamily="1" charset="-122"/>
                <a:ea typeface="楷体_GB2312" pitchFamily="1" charset="-122"/>
              </a:rPr>
              <a:t>a∈G</a:t>
            </a:r>
            <a:r>
              <a:rPr lang="zh-CN" dirty="0">
                <a:solidFill>
                  <a:srgbClr val="0000FF"/>
                </a:solidFill>
                <a:latin typeface="楷体_GB2312" pitchFamily="1" charset="-122"/>
                <a:ea typeface="楷体_GB2312" pitchFamily="1" charset="-122"/>
              </a:rPr>
              <a:t>），这是一种</a:t>
            </a:r>
            <a:r>
              <a:rPr lang="zh-CN" u="sng" dirty="0">
                <a:solidFill>
                  <a:srgbClr val="FF0000"/>
                </a:solidFill>
                <a:latin typeface="楷体_GB2312" pitchFamily="1" charset="-122"/>
                <a:ea typeface="楷体_GB2312" pitchFamily="1" charset="-122"/>
              </a:rPr>
              <a:t>十分重要的子群</a:t>
            </a:r>
            <a:r>
              <a:rPr lang="zh-CN" dirty="0">
                <a:solidFill>
                  <a:srgbClr val="0000FF"/>
                </a:solidFill>
                <a:latin typeface="楷体_GB2312" pitchFamily="1" charset="-122"/>
                <a:ea typeface="楷体_GB2312" pitchFamily="1" charset="-122"/>
              </a:rPr>
              <a:t>。</a:t>
            </a:r>
          </a:p>
          <a:p>
            <a:pPr lvl="1">
              <a:buFontTx/>
              <a:buNone/>
            </a:pPr>
            <a:endParaRPr lang="zh-CN" dirty="0">
              <a:solidFill>
                <a:srgbClr val="0000FF"/>
              </a:solidFill>
              <a:latin typeface="楷体_GB2312" pitchFamily="1" charset="-122"/>
              <a:ea typeface="楷体_GB2312" pitchFamily="1" charset="-122"/>
            </a:endParaRPr>
          </a:p>
          <a:p>
            <a:pPr>
              <a:buClr>
                <a:srgbClr val="B2B2B2"/>
              </a:buClr>
              <a:buFont typeface="Wingdings" pitchFamily="2" charset="2"/>
              <a:buChar char="n"/>
            </a:pPr>
            <a:r>
              <a:rPr lang="zh-CN" dirty="0">
                <a:solidFill>
                  <a:srgbClr val="B2B2B2"/>
                </a:solidFill>
                <a:latin typeface="楷体_GB2312" pitchFamily="1" charset="-122"/>
                <a:ea typeface="楷体_GB2312" pitchFamily="1" charset="-122"/>
              </a:rPr>
              <a:t>定义</a:t>
            </a:r>
            <a:r>
              <a:rPr lang="zh-CN" altLang="zh-CN" dirty="0">
                <a:solidFill>
                  <a:srgbClr val="B2B2B2"/>
                </a:solidFill>
                <a:latin typeface="楷体_GB2312" pitchFamily="1" charset="-122"/>
                <a:ea typeface="楷体_GB2312" pitchFamily="1" charset="-122"/>
              </a:rPr>
              <a:t>15-5.1   </a:t>
            </a:r>
            <a:r>
              <a:rPr lang="zh-CN" dirty="0">
                <a:solidFill>
                  <a:srgbClr val="B2B2B2"/>
                </a:solidFill>
                <a:latin typeface="楷体_GB2312" pitchFamily="1" charset="-122"/>
                <a:ea typeface="楷体_GB2312" pitchFamily="1" charset="-122"/>
              </a:rPr>
              <a:t>设</a:t>
            </a:r>
            <a:r>
              <a:rPr lang="zh-CN" altLang="zh-CN" dirty="0">
                <a:solidFill>
                  <a:srgbClr val="B2B2B2"/>
                </a:solidFill>
                <a:latin typeface="楷体_GB2312" pitchFamily="1" charset="-122"/>
                <a:ea typeface="楷体_GB2312" pitchFamily="1" charset="-122"/>
              </a:rPr>
              <a:t>&lt;H,*&gt;</a:t>
            </a:r>
            <a:r>
              <a:rPr lang="zh-CN" dirty="0">
                <a:solidFill>
                  <a:srgbClr val="B2B2B2"/>
                </a:solidFill>
                <a:latin typeface="楷体_GB2312" pitchFamily="1" charset="-122"/>
                <a:ea typeface="楷体_GB2312" pitchFamily="1" charset="-122"/>
              </a:rPr>
              <a:t>是群</a:t>
            </a:r>
            <a:r>
              <a:rPr lang="zh-CN" altLang="zh-CN" dirty="0">
                <a:solidFill>
                  <a:srgbClr val="B2B2B2"/>
                </a:solidFill>
                <a:latin typeface="楷体_GB2312" pitchFamily="1" charset="-122"/>
                <a:ea typeface="楷体_GB2312" pitchFamily="1" charset="-122"/>
              </a:rPr>
              <a:t>&lt;G</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&gt;</a:t>
            </a:r>
            <a:r>
              <a:rPr lang="zh-CN" dirty="0">
                <a:solidFill>
                  <a:srgbClr val="B2B2B2"/>
                </a:solidFill>
                <a:latin typeface="楷体_GB2312" pitchFamily="1" charset="-122"/>
                <a:ea typeface="楷体_GB2312" pitchFamily="1" charset="-122"/>
              </a:rPr>
              <a:t>的一个子群，如果对</a:t>
            </a:r>
            <a:r>
              <a:rPr lang="zh-CN" dirty="0">
                <a:solidFill>
                  <a:srgbClr val="B2B2B2"/>
                </a:solidFill>
                <a:latin typeface="楷体_GB2312" pitchFamily="1" charset="-122"/>
                <a:ea typeface="楷体_GB2312" pitchFamily="1" charset="-122"/>
                <a:sym typeface="Symbol" pitchFamily="18" charset="2"/>
              </a:rPr>
              <a:t></a:t>
            </a:r>
            <a:r>
              <a:rPr lang="zh-CN" altLang="zh-CN" dirty="0">
                <a:solidFill>
                  <a:srgbClr val="B2B2B2"/>
                </a:solidFill>
                <a:latin typeface="楷体_GB2312" pitchFamily="1" charset="-122"/>
                <a:ea typeface="楷体_GB2312" pitchFamily="1" charset="-122"/>
              </a:rPr>
              <a:t>a</a:t>
            </a:r>
            <a:r>
              <a:rPr lang="zh-CN" altLang="zh-CN" dirty="0">
                <a:solidFill>
                  <a:srgbClr val="B2B2B2"/>
                </a:solidFill>
                <a:latin typeface="楷体_GB2312" pitchFamily="1" charset="-122"/>
                <a:ea typeface="楷体_GB2312" pitchFamily="1" charset="-122"/>
                <a:sym typeface="Symbol" pitchFamily="18" charset="2"/>
              </a:rPr>
              <a:t></a:t>
            </a:r>
            <a:r>
              <a:rPr lang="zh-CN" altLang="zh-CN" dirty="0">
                <a:solidFill>
                  <a:srgbClr val="B2B2B2"/>
                </a:solidFill>
                <a:latin typeface="楷体_GB2312" pitchFamily="1" charset="-122"/>
                <a:ea typeface="楷体_GB2312" pitchFamily="1" charset="-122"/>
              </a:rPr>
              <a:t>G</a:t>
            </a:r>
            <a:r>
              <a:rPr lang="zh-CN" dirty="0">
                <a:solidFill>
                  <a:srgbClr val="B2B2B2"/>
                </a:solidFill>
                <a:latin typeface="楷体_GB2312" pitchFamily="1" charset="-122"/>
                <a:ea typeface="楷体_GB2312" pitchFamily="1" charset="-122"/>
              </a:rPr>
              <a:t>，都有</a:t>
            </a:r>
            <a:r>
              <a:rPr lang="zh-CN" altLang="zh-CN" dirty="0">
                <a:solidFill>
                  <a:srgbClr val="B2B2B2"/>
                </a:solidFill>
                <a:latin typeface="楷体_GB2312" pitchFamily="1" charset="-122"/>
                <a:ea typeface="楷体_GB2312" pitchFamily="1" charset="-122"/>
              </a:rPr>
              <a:t>aH</a:t>
            </a:r>
            <a:r>
              <a:rPr lang="zh-CN" dirty="0">
                <a:solidFill>
                  <a:srgbClr val="B2B2B2"/>
                </a:solidFill>
                <a:latin typeface="楷体_GB2312" pitchFamily="1" charset="-122"/>
                <a:ea typeface="楷体_GB2312" pitchFamily="1" charset="-122"/>
              </a:rPr>
              <a:t>＝</a:t>
            </a:r>
            <a:r>
              <a:rPr lang="zh-CN" altLang="zh-CN" dirty="0">
                <a:solidFill>
                  <a:srgbClr val="B2B2B2"/>
                </a:solidFill>
                <a:latin typeface="楷体_GB2312" pitchFamily="1" charset="-122"/>
                <a:ea typeface="楷体_GB2312" pitchFamily="1" charset="-122"/>
              </a:rPr>
              <a:t>Ha</a:t>
            </a:r>
            <a:r>
              <a:rPr lang="zh-CN" dirty="0">
                <a:solidFill>
                  <a:srgbClr val="B2B2B2"/>
                </a:solidFill>
                <a:latin typeface="楷体_GB2312" pitchFamily="1" charset="-122"/>
                <a:ea typeface="楷体_GB2312" pitchFamily="1" charset="-122"/>
              </a:rPr>
              <a:t>，则称</a:t>
            </a:r>
            <a:r>
              <a:rPr lang="zh-CN" altLang="zh-CN" dirty="0">
                <a:solidFill>
                  <a:srgbClr val="B2B2B2"/>
                </a:solidFill>
                <a:latin typeface="楷体_GB2312" pitchFamily="1" charset="-122"/>
                <a:ea typeface="楷体_GB2312" pitchFamily="1" charset="-122"/>
              </a:rPr>
              <a:t>H</a:t>
            </a:r>
            <a:r>
              <a:rPr lang="zh-CN" dirty="0">
                <a:solidFill>
                  <a:srgbClr val="B2B2B2"/>
                </a:solidFill>
                <a:latin typeface="楷体_GB2312" pitchFamily="1" charset="-122"/>
                <a:ea typeface="楷体_GB2312" pitchFamily="1" charset="-122"/>
              </a:rPr>
              <a:t>是</a:t>
            </a:r>
            <a:r>
              <a:rPr lang="zh-CN" altLang="zh-CN" dirty="0">
                <a:solidFill>
                  <a:srgbClr val="B2B2B2"/>
                </a:solidFill>
                <a:latin typeface="楷体_GB2312" pitchFamily="1" charset="-122"/>
                <a:ea typeface="楷体_GB2312" pitchFamily="1" charset="-122"/>
              </a:rPr>
              <a:t>G</a:t>
            </a:r>
            <a:r>
              <a:rPr lang="zh-CN" dirty="0">
                <a:solidFill>
                  <a:srgbClr val="B2B2B2"/>
                </a:solidFill>
                <a:latin typeface="楷体_GB2312" pitchFamily="1" charset="-122"/>
                <a:ea typeface="楷体_GB2312" pitchFamily="1" charset="-122"/>
              </a:rPr>
              <a:t>的不变子群</a:t>
            </a:r>
            <a:r>
              <a:rPr lang="zh-CN" altLang="zh-CN" dirty="0">
                <a:solidFill>
                  <a:srgbClr val="B2B2B2"/>
                </a:solidFill>
                <a:latin typeface="楷体_GB2312" pitchFamily="1" charset="-122"/>
                <a:ea typeface="楷体_GB2312" pitchFamily="1" charset="-122"/>
              </a:rPr>
              <a:t>(</a:t>
            </a:r>
            <a:r>
              <a:rPr lang="zh-CN" dirty="0">
                <a:solidFill>
                  <a:srgbClr val="B2B2B2"/>
                </a:solidFill>
                <a:latin typeface="楷体_GB2312" pitchFamily="1" charset="-122"/>
                <a:ea typeface="楷体_GB2312" pitchFamily="1" charset="-122"/>
              </a:rPr>
              <a:t>或正规子群</a:t>
            </a:r>
            <a:r>
              <a:rPr lang="zh-CN" altLang="zh-CN" dirty="0">
                <a:solidFill>
                  <a:srgbClr val="B2B2B2"/>
                </a:solidFill>
                <a:latin typeface="楷体_GB2312" pitchFamily="1" charset="-122"/>
                <a:ea typeface="楷体_GB2312" pitchFamily="1" charset="-122"/>
              </a:rPr>
              <a:t>)</a:t>
            </a:r>
            <a:r>
              <a:rPr lang="zh-CN" dirty="0">
                <a:solidFill>
                  <a:srgbClr val="B2B2B2"/>
                </a:solidFill>
                <a:latin typeface="楷体_GB2312" pitchFamily="1" charset="-122"/>
                <a:ea typeface="楷体_GB2312" pitchFamily="1" charset="-122"/>
              </a:rPr>
              <a:t>，此时</a:t>
            </a:r>
            <a:r>
              <a:rPr lang="zh-CN" altLang="zh-CN" dirty="0">
                <a:solidFill>
                  <a:srgbClr val="B2B2B2"/>
                </a:solidFill>
                <a:latin typeface="楷体_GB2312" pitchFamily="1" charset="-122"/>
                <a:ea typeface="楷体_GB2312" pitchFamily="1" charset="-122"/>
              </a:rPr>
              <a:t>H</a:t>
            </a:r>
            <a:r>
              <a:rPr lang="zh-CN" dirty="0">
                <a:solidFill>
                  <a:srgbClr val="B2B2B2"/>
                </a:solidFill>
                <a:latin typeface="楷体_GB2312" pitchFamily="1" charset="-122"/>
                <a:ea typeface="楷体_GB2312" pitchFamily="1" charset="-122"/>
              </a:rPr>
              <a:t>的一个左、右陪集叫做</a:t>
            </a:r>
            <a:r>
              <a:rPr lang="zh-CN" altLang="zh-CN" dirty="0">
                <a:solidFill>
                  <a:srgbClr val="B2B2B2"/>
                </a:solidFill>
                <a:latin typeface="楷体_GB2312" pitchFamily="1" charset="-122"/>
                <a:ea typeface="楷体_GB2312" pitchFamily="1" charset="-122"/>
              </a:rPr>
              <a:t>H</a:t>
            </a:r>
            <a:r>
              <a:rPr lang="zh-CN" dirty="0">
                <a:solidFill>
                  <a:srgbClr val="B2B2B2"/>
                </a:solidFill>
                <a:latin typeface="楷体_GB2312" pitchFamily="1" charset="-122"/>
                <a:ea typeface="楷体_GB2312" pitchFamily="1" charset="-122"/>
              </a:rPr>
              <a:t>的陪集。</a:t>
            </a:r>
          </a:p>
          <a:p>
            <a:endParaRPr lang="zh-CN" altLang="zh-CN" dirty="0">
              <a:solidFill>
                <a:srgbClr val="0000FF"/>
              </a:solidFill>
              <a:latin typeface="楷体_GB2312" pitchFamily="1" charset="-122"/>
              <a:ea typeface="楷体_GB2312" pitchFamily="1"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708E3A0-104A-44B5-B794-71B992A7E6F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D1A0623-4C90-4EAA-85C1-046551C1698D}" type="slidenum">
              <a:rPr lang="zh-CN" altLang="zh-CN"/>
              <a:pPr/>
              <a:t>178</a:t>
            </a:fld>
            <a:r>
              <a:rPr lang="zh-CN" altLang="zh-CN"/>
              <a:t>/226</a:t>
            </a:r>
          </a:p>
        </p:txBody>
      </p:sp>
      <p:sp>
        <p:nvSpPr>
          <p:cNvPr id="183298" name="Rectangle 2"/>
          <p:cNvSpPr>
            <a:spLocks noGrp="1" noChangeArrowheads="1"/>
          </p:cNvSpPr>
          <p:nvPr>
            <p:ph type="title"/>
          </p:nvPr>
        </p:nvSpPr>
        <p:spPr/>
        <p:txBody>
          <a:bodyPr/>
          <a:lstStyle/>
          <a:p>
            <a:r>
              <a:rPr lang="zh-CN" sz="3600">
                <a:ea typeface="黑体" pitchFamily="49" charset="-122"/>
              </a:rPr>
              <a:t>不变子群</a:t>
            </a:r>
          </a:p>
        </p:txBody>
      </p:sp>
      <p:sp>
        <p:nvSpPr>
          <p:cNvPr id="183299"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altLang="zh-CN">
                <a:latin typeface="楷体_GB2312" pitchFamily="1" charset="-122"/>
                <a:ea typeface="楷体_GB2312" pitchFamily="1" charset="-122"/>
              </a:rPr>
              <a:t>      </a:t>
            </a:r>
            <a:r>
              <a:rPr lang="zh-CN">
                <a:latin typeface="楷体_GB2312" pitchFamily="1" charset="-122"/>
                <a:ea typeface="楷体_GB2312" pitchFamily="1" charset="-122"/>
              </a:rPr>
              <a:t>由前可知，对于群</a:t>
            </a:r>
            <a:r>
              <a:rPr lang="zh-CN" altLang="zh-CN">
                <a:latin typeface="楷体_GB2312" pitchFamily="1" charset="-122"/>
                <a:ea typeface="楷体_GB2312" pitchFamily="1" charset="-122"/>
              </a:rPr>
              <a:t>G</a:t>
            </a:r>
            <a:r>
              <a:rPr lang="zh-CN">
                <a:latin typeface="楷体_GB2312" pitchFamily="1" charset="-122"/>
                <a:ea typeface="楷体_GB2312" pitchFamily="1" charset="-122"/>
              </a:rPr>
              <a:t>的子群</a:t>
            </a:r>
            <a:r>
              <a:rPr lang="zh-CN" altLang="zh-CN">
                <a:latin typeface="楷体_GB2312" pitchFamily="1" charset="-122"/>
                <a:ea typeface="楷体_GB2312" pitchFamily="1" charset="-122"/>
              </a:rPr>
              <a:t>H</a:t>
            </a:r>
            <a:r>
              <a:rPr lang="zh-CN">
                <a:latin typeface="楷体_GB2312" pitchFamily="1" charset="-122"/>
                <a:ea typeface="楷体_GB2312" pitchFamily="1" charset="-122"/>
              </a:rPr>
              <a:t>来说，</a:t>
            </a:r>
            <a:r>
              <a:rPr lang="zh-CN" altLang="zh-CN">
                <a:latin typeface="楷体_GB2312" pitchFamily="1" charset="-122"/>
                <a:ea typeface="楷体_GB2312" pitchFamily="1" charset="-122"/>
              </a:rPr>
              <a:t>H</a:t>
            </a:r>
            <a:r>
              <a:rPr lang="zh-CN">
                <a:latin typeface="楷体_GB2312" pitchFamily="1" charset="-122"/>
                <a:ea typeface="楷体_GB2312" pitchFamily="1" charset="-122"/>
              </a:rPr>
              <a:t>的一个左陪集</a:t>
            </a:r>
            <a:r>
              <a:rPr lang="zh-CN" altLang="zh-CN">
                <a:latin typeface="楷体_GB2312" pitchFamily="1" charset="-122"/>
                <a:ea typeface="楷体_GB2312" pitchFamily="1" charset="-122"/>
              </a:rPr>
              <a:t>aH</a:t>
            </a:r>
            <a:r>
              <a:rPr lang="zh-CN">
                <a:latin typeface="楷体_GB2312" pitchFamily="1" charset="-122"/>
                <a:ea typeface="楷体_GB2312" pitchFamily="1" charset="-122"/>
              </a:rPr>
              <a:t>未必等于右陪集</a:t>
            </a:r>
            <a:r>
              <a:rPr lang="zh-CN" altLang="zh-CN">
                <a:latin typeface="楷体_GB2312" pitchFamily="1" charset="-122"/>
                <a:ea typeface="楷体_GB2312" pitchFamily="1" charset="-122"/>
              </a:rPr>
              <a:t>Ha</a:t>
            </a:r>
            <a:r>
              <a:rPr lang="zh-CN">
                <a:latin typeface="楷体_GB2312" pitchFamily="1" charset="-122"/>
                <a:ea typeface="楷体_GB2312" pitchFamily="1" charset="-122"/>
              </a:rPr>
              <a:t>，但对</a:t>
            </a:r>
            <a:r>
              <a:rPr lang="zh-CN" altLang="zh-CN">
                <a:latin typeface="楷体_GB2312" pitchFamily="1" charset="-122"/>
                <a:ea typeface="楷体_GB2312" pitchFamily="1" charset="-122"/>
              </a:rPr>
              <a:t>G</a:t>
            </a:r>
            <a:r>
              <a:rPr lang="zh-CN">
                <a:latin typeface="楷体_GB2312" pitchFamily="1" charset="-122"/>
                <a:ea typeface="楷体_GB2312" pitchFamily="1" charset="-122"/>
              </a:rPr>
              <a:t>的某些子群而言，却可能有</a:t>
            </a:r>
            <a:r>
              <a:rPr lang="zh-CN" altLang="zh-CN">
                <a:latin typeface="楷体_GB2312" pitchFamily="1" charset="-122"/>
                <a:ea typeface="楷体_GB2312" pitchFamily="1" charset="-122"/>
              </a:rPr>
              <a:t>aH</a:t>
            </a:r>
            <a:r>
              <a:rPr lang="zh-CN">
                <a:latin typeface="楷体_GB2312" pitchFamily="1" charset="-122"/>
                <a:ea typeface="楷体_GB2312" pitchFamily="1" charset="-122"/>
              </a:rPr>
              <a:t>＝</a:t>
            </a:r>
            <a:r>
              <a:rPr lang="zh-CN" altLang="zh-CN">
                <a:latin typeface="楷体_GB2312" pitchFamily="1" charset="-122"/>
                <a:ea typeface="楷体_GB2312" pitchFamily="1" charset="-122"/>
              </a:rPr>
              <a:t>Ha</a:t>
            </a:r>
            <a:r>
              <a:rPr lang="zh-CN">
                <a:latin typeface="楷体_GB2312" pitchFamily="1" charset="-122"/>
                <a:ea typeface="楷体_GB2312" pitchFamily="1" charset="-122"/>
              </a:rPr>
              <a:t>（对任意的</a:t>
            </a:r>
            <a:r>
              <a:rPr lang="zh-CN" altLang="zh-CN">
                <a:latin typeface="楷体_GB2312" pitchFamily="1" charset="-122"/>
                <a:ea typeface="楷体_GB2312" pitchFamily="1" charset="-122"/>
              </a:rPr>
              <a:t>a∈G</a:t>
            </a:r>
            <a:r>
              <a:rPr lang="zh-CN">
                <a:latin typeface="楷体_GB2312" pitchFamily="1" charset="-122"/>
                <a:ea typeface="楷体_GB2312" pitchFamily="1" charset="-122"/>
              </a:rPr>
              <a:t>），这是一种十分重要的子群。</a:t>
            </a:r>
          </a:p>
          <a:p>
            <a:pPr lvl="1">
              <a:buFontTx/>
              <a:buNone/>
            </a:pPr>
            <a:endParaRPr lang="zh-CN">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a:solidFill>
                  <a:srgbClr val="CC00CC"/>
                </a:solidFill>
                <a:latin typeface="楷体_GB2312" pitchFamily="1" charset="-122"/>
                <a:ea typeface="楷体_GB2312" pitchFamily="1" charset="-122"/>
              </a:rPr>
              <a:t>定义</a:t>
            </a:r>
            <a:r>
              <a:rPr lang="zh-CN" altLang="zh-CN">
                <a:solidFill>
                  <a:srgbClr val="CC00CC"/>
                </a:solidFill>
                <a:latin typeface="楷体_GB2312" pitchFamily="1" charset="-122"/>
                <a:ea typeface="楷体_GB2312" pitchFamily="1" charset="-122"/>
              </a:rPr>
              <a:t>15.7   </a:t>
            </a:r>
            <a:r>
              <a:rPr lang="zh-CN">
                <a:solidFill>
                  <a:srgbClr val="0000FF"/>
                </a:solidFill>
                <a:latin typeface="楷体_GB2312" pitchFamily="1" charset="-122"/>
                <a:ea typeface="楷体_GB2312" pitchFamily="1" charset="-122"/>
              </a:rPr>
              <a:t>设</a:t>
            </a:r>
            <a:r>
              <a:rPr lang="zh-CN" altLang="zh-CN">
                <a:solidFill>
                  <a:srgbClr val="0000FF"/>
                </a:solidFill>
                <a:latin typeface="楷体_GB2312" pitchFamily="1" charset="-122"/>
                <a:ea typeface="楷体_GB2312" pitchFamily="1" charset="-122"/>
              </a:rPr>
              <a:t>&lt;H,*&gt;</a:t>
            </a:r>
            <a:r>
              <a:rPr lang="zh-CN">
                <a:solidFill>
                  <a:srgbClr val="0000FF"/>
                </a:solidFill>
                <a:latin typeface="楷体_GB2312" pitchFamily="1" charset="-122"/>
                <a:ea typeface="楷体_GB2312" pitchFamily="1" charset="-122"/>
              </a:rPr>
              <a:t>是群</a:t>
            </a:r>
            <a:r>
              <a:rPr lang="zh-CN" altLang="zh-CN">
                <a:solidFill>
                  <a:srgbClr val="0000FF"/>
                </a:solidFill>
                <a:latin typeface="楷体_GB2312" pitchFamily="1" charset="-122"/>
                <a:ea typeface="楷体_GB2312" pitchFamily="1" charset="-122"/>
              </a:rPr>
              <a:t>&lt;G</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&gt;</a:t>
            </a:r>
            <a:r>
              <a:rPr lang="zh-CN">
                <a:solidFill>
                  <a:srgbClr val="0000FF"/>
                </a:solidFill>
                <a:latin typeface="楷体_GB2312" pitchFamily="1" charset="-122"/>
                <a:ea typeface="楷体_GB2312" pitchFamily="1" charset="-122"/>
              </a:rPr>
              <a:t>的一个子群，如果对</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a</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G</a:t>
            </a:r>
            <a:r>
              <a:rPr lang="zh-CN">
                <a:solidFill>
                  <a:srgbClr val="0000FF"/>
                </a:solidFill>
                <a:latin typeface="楷体_GB2312" pitchFamily="1" charset="-122"/>
                <a:ea typeface="楷体_GB2312" pitchFamily="1" charset="-122"/>
              </a:rPr>
              <a:t>，都有</a:t>
            </a:r>
            <a:r>
              <a:rPr lang="zh-CN" altLang="zh-CN">
                <a:solidFill>
                  <a:srgbClr val="0000FF"/>
                </a:solidFill>
                <a:latin typeface="楷体_GB2312" pitchFamily="1" charset="-122"/>
                <a:ea typeface="楷体_GB2312" pitchFamily="1" charset="-122"/>
              </a:rPr>
              <a:t>aH</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，则称</a:t>
            </a:r>
            <a:r>
              <a:rPr lang="zh-CN" altLang="zh-CN">
                <a:solidFill>
                  <a:srgbClr val="0000FF"/>
                </a:solidFill>
                <a:latin typeface="楷体_GB2312" pitchFamily="1" charset="-122"/>
                <a:ea typeface="楷体_GB2312" pitchFamily="1" charset="-122"/>
              </a:rPr>
              <a:t>H</a:t>
            </a:r>
            <a:r>
              <a:rPr lang="zh-CN">
                <a:solidFill>
                  <a:srgbClr val="0000FF"/>
                </a:solidFill>
                <a:latin typeface="楷体_GB2312" pitchFamily="1" charset="-122"/>
                <a:ea typeface="楷体_GB2312" pitchFamily="1" charset="-122"/>
              </a:rPr>
              <a:t>是</a:t>
            </a:r>
            <a:r>
              <a:rPr lang="zh-CN" altLang="zh-CN">
                <a:solidFill>
                  <a:srgbClr val="0000FF"/>
                </a:solidFill>
                <a:latin typeface="楷体_GB2312" pitchFamily="1" charset="-122"/>
                <a:ea typeface="楷体_GB2312" pitchFamily="1" charset="-122"/>
              </a:rPr>
              <a:t>G</a:t>
            </a:r>
            <a:r>
              <a:rPr lang="zh-CN">
                <a:solidFill>
                  <a:srgbClr val="0000FF"/>
                </a:solidFill>
                <a:latin typeface="楷体_GB2312" pitchFamily="1" charset="-122"/>
                <a:ea typeface="楷体_GB2312" pitchFamily="1" charset="-122"/>
              </a:rPr>
              <a:t>的</a:t>
            </a:r>
            <a:r>
              <a:rPr lang="zh-CN">
                <a:solidFill>
                  <a:srgbClr val="FF0066"/>
                </a:solidFill>
                <a:latin typeface="楷体_GB2312" pitchFamily="1" charset="-122"/>
                <a:ea typeface="楷体_GB2312" pitchFamily="1" charset="-122"/>
              </a:rPr>
              <a:t>不变子群</a:t>
            </a:r>
            <a:r>
              <a:rPr lang="zh-CN" altLang="zh-CN">
                <a:solidFill>
                  <a:srgbClr val="0000FF"/>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rPr>
              <a:t>或</a:t>
            </a:r>
            <a:r>
              <a:rPr lang="zh-CN">
                <a:solidFill>
                  <a:srgbClr val="FF0066"/>
                </a:solidFill>
                <a:latin typeface="楷体_GB2312" pitchFamily="1" charset="-122"/>
                <a:ea typeface="楷体_GB2312" pitchFamily="1" charset="-122"/>
              </a:rPr>
              <a:t>正规子群</a:t>
            </a:r>
            <a:r>
              <a:rPr lang="zh-CN" altLang="zh-CN">
                <a:solidFill>
                  <a:srgbClr val="0000FF"/>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rPr>
              <a:t>，此时</a:t>
            </a:r>
            <a:r>
              <a:rPr lang="zh-CN" altLang="zh-CN">
                <a:solidFill>
                  <a:srgbClr val="0000FF"/>
                </a:solidFill>
                <a:latin typeface="楷体_GB2312" pitchFamily="1" charset="-122"/>
                <a:ea typeface="楷体_GB2312" pitchFamily="1" charset="-122"/>
              </a:rPr>
              <a:t>H</a:t>
            </a:r>
            <a:r>
              <a:rPr lang="zh-CN">
                <a:solidFill>
                  <a:srgbClr val="0000FF"/>
                </a:solidFill>
                <a:latin typeface="楷体_GB2312" pitchFamily="1" charset="-122"/>
                <a:ea typeface="楷体_GB2312" pitchFamily="1" charset="-122"/>
              </a:rPr>
              <a:t>的一个左、右陪集叫做</a:t>
            </a:r>
            <a:r>
              <a:rPr lang="zh-CN" altLang="zh-CN">
                <a:solidFill>
                  <a:srgbClr val="0000FF"/>
                </a:solidFill>
                <a:latin typeface="楷体_GB2312" pitchFamily="1" charset="-122"/>
                <a:ea typeface="楷体_GB2312" pitchFamily="1" charset="-122"/>
              </a:rPr>
              <a:t>H</a:t>
            </a:r>
            <a:r>
              <a:rPr lang="zh-CN">
                <a:solidFill>
                  <a:srgbClr val="0000FF"/>
                </a:solidFill>
                <a:latin typeface="楷体_GB2312" pitchFamily="1" charset="-122"/>
                <a:ea typeface="楷体_GB2312" pitchFamily="1" charset="-122"/>
              </a:rPr>
              <a:t>的陪集。</a:t>
            </a:r>
          </a:p>
          <a:p>
            <a:endParaRPr lang="zh-CN" altLang="zh-CN">
              <a:solidFill>
                <a:srgbClr val="0000FF"/>
              </a:solidFill>
              <a:latin typeface="楷体_GB2312" pitchFamily="1" charset="-122"/>
              <a:ea typeface="楷体_GB2312" pitchFamily="1"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620BD3B-EE85-4931-8FEF-4B2E7B572DC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24FC3F0-F6E0-4AAB-819F-F8F1ABD883A0}" type="slidenum">
              <a:rPr lang="zh-CN" altLang="zh-CN"/>
              <a:pPr/>
              <a:t>179</a:t>
            </a:fld>
            <a:r>
              <a:rPr lang="zh-CN" altLang="zh-CN"/>
              <a:t>/226</a:t>
            </a:r>
          </a:p>
        </p:txBody>
      </p:sp>
      <p:sp>
        <p:nvSpPr>
          <p:cNvPr id="184322" name="Rectangle 2"/>
          <p:cNvSpPr>
            <a:spLocks noGrp="1" noChangeArrowheads="1"/>
          </p:cNvSpPr>
          <p:nvPr>
            <p:ph type="title"/>
          </p:nvPr>
        </p:nvSpPr>
        <p:spPr/>
        <p:txBody>
          <a:bodyPr/>
          <a:lstStyle/>
          <a:p>
            <a:r>
              <a:rPr lang="en-US">
                <a:latin typeface="隶书" pitchFamily="49" charset="-122"/>
                <a:ea typeface="隶书" pitchFamily="49" charset="-122"/>
              </a:rPr>
              <a:t>例</a:t>
            </a:r>
            <a:r>
              <a:rPr lang="zh-CN">
                <a:latin typeface="隶书" pitchFamily="49" charset="-122"/>
                <a:ea typeface="隶书" pitchFamily="49" charset="-122"/>
              </a:rPr>
              <a:t> </a:t>
            </a:r>
          </a:p>
        </p:txBody>
      </p:sp>
      <p:sp>
        <p:nvSpPr>
          <p:cNvPr id="184323" name="Rectangle 3"/>
          <p:cNvSpPr>
            <a:spLocks noChangeArrowheads="1"/>
          </p:cNvSpPr>
          <p:nvPr/>
        </p:nvSpPr>
        <p:spPr bwMode="auto">
          <a:xfrm>
            <a:off x="1116013" y="1125538"/>
            <a:ext cx="7488237"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FF"/>
              </a:buClr>
              <a:buFont typeface="Wingdings" pitchFamily="2" charset="2"/>
              <a:buAutoNum type="arabicPeriod"/>
            </a:pPr>
            <a:r>
              <a:rPr lang="zh-CN" b="1" dirty="0">
                <a:solidFill>
                  <a:srgbClr val="0000FF"/>
                </a:solidFill>
                <a:latin typeface="楷体_GB2312" pitchFamily="1" charset="-122"/>
                <a:ea typeface="楷体_GB2312" pitchFamily="1" charset="-122"/>
              </a:rPr>
              <a:t>任意群</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的平凡子群（仅由幺元构成的群和群本身）都是</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的不变子群。</a:t>
            </a:r>
          </a:p>
          <a:p>
            <a:pPr marL="533400" indent="-533400" algn="just">
              <a:lnSpc>
                <a:spcPct val="120000"/>
              </a:lnSpc>
              <a:buClr>
                <a:srgbClr val="FF00FF"/>
              </a:buClr>
              <a:buFont typeface="Wingdings" pitchFamily="2" charset="2"/>
              <a:buAutoNum type="arabicPeriod"/>
            </a:pPr>
            <a:r>
              <a:rPr lang="zh-CN" b="1" dirty="0">
                <a:solidFill>
                  <a:srgbClr val="0000FF"/>
                </a:solidFill>
                <a:latin typeface="楷体_GB2312" pitchFamily="1" charset="-122"/>
                <a:ea typeface="楷体_GB2312" pitchFamily="1" charset="-122"/>
              </a:rPr>
              <a:t>交换群</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的任意一个子群</a:t>
            </a:r>
            <a:r>
              <a:rPr lang="zh-CN" altLang="zh-CN" b="1" dirty="0">
                <a:solidFill>
                  <a:srgbClr val="0000FF"/>
                </a:solidFill>
                <a:latin typeface="楷体_GB2312" pitchFamily="1" charset="-122"/>
                <a:ea typeface="楷体_GB2312" pitchFamily="1" charset="-122"/>
              </a:rPr>
              <a:t>&lt;H</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都是</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的不变子群；</a:t>
            </a:r>
          </a:p>
          <a:p>
            <a:pPr marL="533400" indent="-533400" algn="just">
              <a:lnSpc>
                <a:spcPct val="120000"/>
              </a:lnSpc>
              <a:buClr>
                <a:srgbClr val="FF00FF"/>
              </a:buClr>
              <a:buFont typeface="Wingdings" pitchFamily="2" charset="2"/>
              <a:buAutoNum type="arabicPeriod"/>
            </a:pPr>
            <a:r>
              <a:rPr lang="zh-CN" b="1" dirty="0">
                <a:solidFill>
                  <a:srgbClr val="0000FF"/>
                </a:solidFill>
                <a:latin typeface="楷体_GB2312" pitchFamily="1" charset="-122"/>
                <a:ea typeface="楷体_GB2312" pitchFamily="1" charset="-122"/>
              </a:rPr>
              <a:t>整数加群、实数加群、有理数加群、复数加群的任意一个子群都是不变子群；</a:t>
            </a:r>
          </a:p>
          <a:p>
            <a:pPr marL="533400" indent="-533400" algn="just">
              <a:lnSpc>
                <a:spcPct val="120000"/>
              </a:lnSpc>
              <a:buClr>
                <a:srgbClr val="FF00FF"/>
              </a:buClr>
              <a:buFont typeface="Wingdings" pitchFamily="2" charset="2"/>
              <a:buAutoNum type="arabicPeriod"/>
            </a:pPr>
            <a:r>
              <a:rPr lang="zh-CN" b="1" dirty="0">
                <a:solidFill>
                  <a:srgbClr val="0000FF"/>
                </a:solidFill>
                <a:latin typeface="楷体_GB2312" pitchFamily="1" charset="-122"/>
                <a:ea typeface="楷体_GB2312" pitchFamily="1" charset="-122"/>
              </a:rPr>
              <a:t>一个循环群</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的任意一个子群</a:t>
            </a:r>
            <a:r>
              <a:rPr lang="zh-CN" altLang="zh-CN" b="1" dirty="0">
                <a:solidFill>
                  <a:srgbClr val="0000FF"/>
                </a:solidFill>
                <a:latin typeface="楷体_GB2312" pitchFamily="1" charset="-122"/>
                <a:ea typeface="楷体_GB2312" pitchFamily="1" charset="-122"/>
              </a:rPr>
              <a:t>&lt;H</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都是</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的不变子群。</a:t>
            </a:r>
          </a:p>
          <a:p>
            <a:pPr marL="533400" indent="-533400" algn="just">
              <a:lnSpc>
                <a:spcPct val="120000"/>
              </a:lnSpc>
              <a:buClr>
                <a:srgbClr val="FF00FF"/>
              </a:buClr>
              <a:buFont typeface="Wingdings" pitchFamily="2" charset="2"/>
              <a:buAutoNum type="arabicPeriod"/>
            </a:pPr>
            <a:r>
              <a:rPr lang="zh-CN" b="1" dirty="0">
                <a:solidFill>
                  <a:srgbClr val="0000FF"/>
                </a:solidFill>
                <a:latin typeface="楷体_GB2312" pitchFamily="1" charset="-122"/>
                <a:ea typeface="楷体_GB2312" pitchFamily="1" charset="-122"/>
              </a:rPr>
              <a:t>素数阶群</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没有非平凡不变子群。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995FA8-E657-4E6D-9B32-4122AA42B01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1E068AF-10DF-4BCA-9717-1F3328181FCD}" type="slidenum">
              <a:rPr lang="zh-CN" altLang="zh-CN"/>
              <a:pPr/>
              <a:t>18</a:t>
            </a:fld>
            <a:r>
              <a:rPr lang="zh-CN" altLang="zh-CN"/>
              <a:t>/226</a:t>
            </a:r>
          </a:p>
        </p:txBody>
      </p:sp>
      <p:sp>
        <p:nvSpPr>
          <p:cNvPr id="20482" name="Rectangle 2"/>
          <p:cNvSpPr>
            <a:spLocks noChangeArrowheads="1"/>
          </p:cNvSpPr>
          <p:nvPr/>
        </p:nvSpPr>
        <p:spPr bwMode="auto">
          <a:xfrm>
            <a:off x="755650" y="1052513"/>
            <a:ext cx="80645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b="1" dirty="0">
                <a:solidFill>
                  <a:srgbClr val="C000C0"/>
                </a:solidFill>
                <a:latin typeface="楷体_GB2312" pitchFamily="1" charset="-122"/>
                <a:ea typeface="楷体_GB2312" pitchFamily="1" charset="-122"/>
              </a:rPr>
              <a:t>定理15.2 </a:t>
            </a:r>
            <a:r>
              <a:rPr lang="zh-CN" b="1" dirty="0">
                <a:solidFill>
                  <a:srgbClr val="0000FF"/>
                </a:solidFill>
                <a:latin typeface="楷体_GB2312" pitchFamily="1" charset="-122"/>
                <a:ea typeface="楷体_GB2312" pitchFamily="1" charset="-122"/>
              </a:rPr>
              <a:t>设&lt;S，*&gt;是半群，如果S是</a:t>
            </a:r>
            <a:r>
              <a:rPr lang="zh-CN" b="1" dirty="0">
                <a:solidFill>
                  <a:srgbClr val="FF0000"/>
                </a:solidFill>
                <a:latin typeface="楷体_GB2312" pitchFamily="1" charset="-122"/>
                <a:ea typeface="楷体_GB2312" pitchFamily="1" charset="-122"/>
              </a:rPr>
              <a:t>有限集</a:t>
            </a:r>
            <a:r>
              <a:rPr lang="zh-CN" b="1" dirty="0">
                <a:solidFill>
                  <a:srgbClr val="0000FF"/>
                </a:solidFill>
                <a:latin typeface="楷体_GB2312" pitchFamily="1" charset="-122"/>
                <a:ea typeface="楷体_GB2312" pitchFamily="1" charset="-122"/>
              </a:rPr>
              <a:t>，则必有a</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S，使得 a</a:t>
            </a:r>
            <a:r>
              <a:rPr lang="zh-CN" b="1" baseline="30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=a。</a:t>
            </a:r>
            <a:r>
              <a:rPr lang="zh-CN" b="1" dirty="0">
                <a:latin typeface="楷体_GB2312" pitchFamily="1" charset="-122"/>
                <a:ea typeface="楷体_GB2312" pitchFamily="1" charset="-122"/>
              </a:rPr>
              <a:t>(参见教材</a:t>
            </a:r>
            <a:r>
              <a:rPr lang="zh-CN" b="1" dirty="0" smtClean="0">
                <a:latin typeface="楷体_GB2312" pitchFamily="1" charset="-122"/>
                <a:ea typeface="楷体_GB2312" pitchFamily="1" charset="-122"/>
              </a:rPr>
              <a:t>p</a:t>
            </a:r>
            <a:r>
              <a:rPr lang="en-US" altLang="zh-CN" b="1" dirty="0" smtClean="0">
                <a:latin typeface="楷体_GB2312" pitchFamily="1" charset="-122"/>
                <a:ea typeface="楷体_GB2312" pitchFamily="1" charset="-122"/>
              </a:rPr>
              <a:t>183</a:t>
            </a:r>
            <a:r>
              <a:rPr lang="zh-CN" b="1" dirty="0" smtClean="0">
                <a:latin typeface="楷体_GB2312" pitchFamily="1" charset="-122"/>
                <a:ea typeface="楷体_GB2312" pitchFamily="1" charset="-122"/>
              </a:rPr>
              <a:t>）</a:t>
            </a:r>
            <a:endParaRPr lang="zh-CN" b="1" dirty="0">
              <a:latin typeface="楷体_GB2312" pitchFamily="1" charset="-122"/>
              <a:ea typeface="楷体_GB2312" pitchFamily="1" charset="-122"/>
            </a:endParaRP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证明：</a:t>
            </a:r>
          </a:p>
          <a:p>
            <a:pPr marL="533400" indent="-5334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因为&lt;S，*&gt;是半群，S是有限集，对</a:t>
            </a:r>
            <a:r>
              <a:rPr lang="zh-CN" b="1" dirty="0">
                <a:solidFill>
                  <a:srgbClr val="B2B2B2"/>
                </a:solidFill>
                <a:latin typeface="楷体_GB2312" pitchFamily="1" charset="-122"/>
                <a:ea typeface="楷体_GB2312" pitchFamily="1" charset="-122"/>
                <a:sym typeface="Symbol" pitchFamily="18" charset="2"/>
              </a:rPr>
              <a:t>bS，则元素b</a:t>
            </a:r>
            <a:r>
              <a:rPr lang="zh-CN" b="1" baseline="30000" dirty="0">
                <a:solidFill>
                  <a:srgbClr val="B2B2B2"/>
                </a:solidFill>
                <a:latin typeface="楷体_GB2312" pitchFamily="1" charset="-122"/>
                <a:ea typeface="楷体_GB2312" pitchFamily="1" charset="-122"/>
                <a:sym typeface="Symbol" pitchFamily="18" charset="2"/>
              </a:rPr>
              <a:t>1</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2</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3</a:t>
            </a:r>
            <a:r>
              <a:rPr lang="zh-CN" b="1" dirty="0">
                <a:solidFill>
                  <a:srgbClr val="B2B2B2"/>
                </a:solidFill>
                <a:latin typeface="楷体_GB2312" pitchFamily="1" charset="-122"/>
                <a:ea typeface="楷体_GB2312" pitchFamily="1" charset="-122"/>
                <a:sym typeface="Symbol" pitchFamily="18" charset="2"/>
              </a:rPr>
              <a:t>，‥‥中必有重复的，设b</a:t>
            </a:r>
            <a:r>
              <a:rPr lang="zh-CN" b="1" baseline="30000" dirty="0">
                <a:solidFill>
                  <a:srgbClr val="B2B2B2"/>
                </a:solidFill>
                <a:latin typeface="楷体_GB2312" pitchFamily="1" charset="-122"/>
                <a:ea typeface="楷体_GB2312" pitchFamily="1" charset="-122"/>
                <a:sym typeface="Symbol" pitchFamily="18" charset="2"/>
              </a:rPr>
              <a:t>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j</a:t>
            </a:r>
            <a:r>
              <a:rPr lang="zh-CN" b="1" dirty="0">
                <a:solidFill>
                  <a:srgbClr val="B2B2B2"/>
                </a:solidFill>
                <a:latin typeface="楷体_GB2312" pitchFamily="1" charset="-122"/>
                <a:ea typeface="楷体_GB2312" pitchFamily="1" charset="-122"/>
                <a:sym typeface="Symbol" pitchFamily="18" charset="2"/>
              </a:rPr>
              <a:t> ，其中j＞i，由b</a:t>
            </a:r>
            <a:r>
              <a:rPr lang="zh-CN" b="1" baseline="30000" dirty="0">
                <a:solidFill>
                  <a:srgbClr val="B2B2B2"/>
                </a:solidFill>
                <a:latin typeface="楷体_GB2312" pitchFamily="1" charset="-122"/>
                <a:ea typeface="楷体_GB2312" pitchFamily="1" charset="-122"/>
                <a:sym typeface="Symbol" pitchFamily="18" charset="2"/>
              </a:rPr>
              <a:t>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j-i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i</a:t>
            </a:r>
            <a:r>
              <a:rPr lang="zh-CN" b="1" dirty="0">
                <a:solidFill>
                  <a:srgbClr val="B2B2B2"/>
                </a:solidFill>
                <a:latin typeface="楷体_GB2312" pitchFamily="1" charset="-122"/>
                <a:ea typeface="楷体_GB2312" pitchFamily="1" charset="-122"/>
                <a:sym typeface="Symbol" pitchFamily="18" charset="2"/>
              </a:rPr>
              <a:t>，则对 t≥i都得到b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j-i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a:t>
            </a:r>
          </a:p>
          <a:p>
            <a:pPr marL="533400" indent="-5334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sym typeface="Symbol" pitchFamily="18" charset="2"/>
              </a:rPr>
              <a:t>       反复利用上式，则对任何正整数k</a:t>
            </a:r>
            <a:r>
              <a:rPr lang="en-US"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sym typeface="Symbol" pitchFamily="18" charset="2"/>
              </a:rPr>
              <a:t>1，有b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k（j-i）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，（t≥i）。特别，取k使得k(j-i)≥i，同时令t=k(j-i)，则得到幂等元。</a:t>
            </a:r>
          </a:p>
        </p:txBody>
      </p:sp>
      <p:sp>
        <p:nvSpPr>
          <p:cNvPr id="20483" name="AutoShape 3"/>
          <p:cNvSpPr>
            <a:spLocks noChangeArrowheads="1"/>
          </p:cNvSpPr>
          <p:nvPr/>
        </p:nvSpPr>
        <p:spPr bwMode="auto">
          <a:xfrm>
            <a:off x="2916238" y="2636838"/>
            <a:ext cx="5976937" cy="1584325"/>
          </a:xfrm>
          <a:prstGeom prst="cloudCallout">
            <a:avLst>
              <a:gd name="adj1" fmla="val -42856"/>
              <a:gd name="adj2" fmla="val -88579"/>
            </a:avLst>
          </a:prstGeom>
          <a:solidFill>
            <a:srgbClr val="FFFF99"/>
          </a:solidFill>
          <a:ln w="25400" cmpd="sng">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b="1">
                <a:solidFill>
                  <a:srgbClr val="FF0000"/>
                </a:solidFill>
              </a:rPr>
              <a:t>注意此处的</a:t>
            </a:r>
            <a:r>
              <a:rPr lang="zh-CN" altLang="zh-CN" b="1">
                <a:solidFill>
                  <a:srgbClr val="FF0000"/>
                </a:solidFill>
              </a:rPr>
              <a:t>a</a:t>
            </a:r>
            <a:r>
              <a:rPr lang="zh-CN" altLang="zh-CN" b="1" baseline="30000">
                <a:solidFill>
                  <a:srgbClr val="FF0000"/>
                </a:solidFill>
              </a:rPr>
              <a:t>2</a:t>
            </a:r>
            <a:r>
              <a:rPr lang="zh-CN" b="1">
                <a:solidFill>
                  <a:srgbClr val="FF0000"/>
                </a:solidFill>
              </a:rPr>
              <a:t>的正确含义！</a:t>
            </a:r>
            <a:r>
              <a:rPr lang="zh-CN" altLang="zh-CN" b="1">
                <a:solidFill>
                  <a:srgbClr val="FF0000"/>
                </a:solidFill>
              </a:rPr>
              <a:t>a*a=a</a:t>
            </a:r>
            <a:r>
              <a:rPr lang="zh-CN" altLang="zh-CN" b="1" baseline="30000">
                <a:solidFill>
                  <a:srgbClr val="FF0000"/>
                </a:solidFill>
              </a:rPr>
              <a:t>2</a:t>
            </a:r>
            <a:r>
              <a:rPr lang="zh-CN" altLang="zh-CN" b="1">
                <a:solidFill>
                  <a:srgbClr val="FF0000"/>
                </a:solidFill>
              </a:rPr>
              <a:t>,</a:t>
            </a:r>
            <a:r>
              <a:rPr lang="zh-CN" b="1">
                <a:solidFill>
                  <a:srgbClr val="FF0000"/>
                </a:solidFill>
              </a:rPr>
              <a:t>不是数学中的乘法！</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501E0EC-3D6B-4DD9-A7BC-3265274D296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8E647C0-DBDE-466F-912E-02B383AC37ED}" type="slidenum">
              <a:rPr lang="zh-CN" altLang="zh-CN"/>
              <a:pPr/>
              <a:t>180</a:t>
            </a:fld>
            <a:r>
              <a:rPr lang="zh-CN" altLang="zh-CN"/>
              <a:t>/226</a:t>
            </a:r>
          </a:p>
        </p:txBody>
      </p:sp>
      <p:sp>
        <p:nvSpPr>
          <p:cNvPr id="185346" name="Rectangle 2"/>
          <p:cNvSpPr>
            <a:spLocks noGrp="1" noChangeArrowheads="1"/>
          </p:cNvSpPr>
          <p:nvPr>
            <p:ph type="title"/>
          </p:nvPr>
        </p:nvSpPr>
        <p:spPr/>
        <p:txBody>
          <a:bodyPr/>
          <a:lstStyle/>
          <a:p>
            <a:endParaRPr lang="zh-CN" altLang="zh-CN"/>
          </a:p>
        </p:txBody>
      </p:sp>
      <p:sp>
        <p:nvSpPr>
          <p:cNvPr id="185347" name="Rectangle 3"/>
          <p:cNvSpPr>
            <a:spLocks noGrp="1" noChangeArrowheads="1"/>
          </p:cNvSpPr>
          <p:nvPr>
            <p:ph type="body" idx="1"/>
          </p:nvPr>
        </p:nvSpPr>
        <p:spPr>
          <a:xfrm>
            <a:off x="1066800" y="1166813"/>
            <a:ext cx="7620000" cy="4860925"/>
          </a:xfrm>
        </p:spPr>
        <p:txBody>
          <a:bodyPr/>
          <a:lstStyle/>
          <a:p>
            <a:pPr>
              <a:lnSpc>
                <a:spcPct val="140000"/>
              </a:lnSpc>
              <a:buClr>
                <a:srgbClr val="FF0000"/>
              </a:buClr>
              <a:buFont typeface="Wingdings" pitchFamily="2" charset="2"/>
              <a:buChar char="n"/>
            </a:pPr>
            <a:r>
              <a:rPr lang="en-US">
                <a:solidFill>
                  <a:srgbClr val="CC00CC"/>
                </a:solidFill>
                <a:latin typeface="楷体_GB2312" pitchFamily="1" charset="-122"/>
                <a:ea typeface="楷体_GB2312" pitchFamily="1" charset="-122"/>
              </a:rPr>
              <a:t>定理</a:t>
            </a:r>
            <a:r>
              <a:rPr lang="zh-CN">
                <a:solidFill>
                  <a:srgbClr val="CC00CC"/>
                </a:solidFill>
                <a:latin typeface="楷体_GB2312" pitchFamily="1" charset="-122"/>
                <a:ea typeface="楷体_GB2312" pitchFamily="1" charset="-122"/>
              </a:rPr>
              <a:t>15.14 </a:t>
            </a:r>
            <a:r>
              <a:rPr lang="zh-CN">
                <a:solidFill>
                  <a:srgbClr val="0000FF"/>
                </a:solidFill>
                <a:latin typeface="楷体_GB2312" pitchFamily="1" charset="-122"/>
                <a:ea typeface="楷体_GB2312" pitchFamily="1" charset="-122"/>
              </a:rPr>
              <a:t>群&lt;G，*&gt;的子群&lt;H，*&gt;是不变子群</a:t>
            </a:r>
            <a:r>
              <a:rPr lang="zh-CN">
                <a:solidFill>
                  <a:srgbClr val="0000FF"/>
                </a:solidFill>
                <a:latin typeface="楷体_GB2312" pitchFamily="1" charset="-122"/>
                <a:ea typeface="楷体_GB2312" pitchFamily="1" charset="-122"/>
                <a:sym typeface="Symbol" pitchFamily="18" charset="2"/>
              </a:rPr>
              <a:t></a:t>
            </a:r>
            <a:r>
              <a:rPr lang="zh-CN">
                <a:solidFill>
                  <a:srgbClr val="0000FF"/>
                </a:solidFill>
                <a:latin typeface="楷体_GB2312" pitchFamily="1" charset="-122"/>
                <a:ea typeface="楷体_GB2312" pitchFamily="1" charset="-122"/>
              </a:rPr>
              <a:t>对</a:t>
            </a:r>
            <a:r>
              <a:rPr lang="zh-CN">
                <a:solidFill>
                  <a:srgbClr val="0000FF"/>
                </a:solidFill>
                <a:latin typeface="楷体_GB2312" pitchFamily="1" charset="-122"/>
                <a:ea typeface="楷体_GB2312" pitchFamily="1" charset="-122"/>
                <a:sym typeface="Symbol" pitchFamily="18" charset="2"/>
              </a:rPr>
              <a:t></a:t>
            </a:r>
            <a:r>
              <a:rPr lang="zh-CN">
                <a:solidFill>
                  <a:srgbClr val="0000FF"/>
                </a:solidFill>
                <a:latin typeface="楷体_GB2312" pitchFamily="1" charset="-122"/>
                <a:ea typeface="楷体_GB2312" pitchFamily="1" charset="-122"/>
              </a:rPr>
              <a:t>a</a:t>
            </a:r>
            <a:r>
              <a:rPr lang="zh-CN">
                <a:solidFill>
                  <a:srgbClr val="0000FF"/>
                </a:solidFill>
                <a:latin typeface="楷体_GB2312" pitchFamily="1" charset="-122"/>
                <a:ea typeface="楷体_GB2312" pitchFamily="1" charset="-122"/>
                <a:sym typeface="Symbol" pitchFamily="18" charset="2"/>
              </a:rPr>
              <a:t></a:t>
            </a:r>
            <a:r>
              <a:rPr lang="zh-CN">
                <a:solidFill>
                  <a:srgbClr val="0000FF"/>
                </a:solidFill>
                <a:latin typeface="楷体_GB2312" pitchFamily="1" charset="-122"/>
                <a:ea typeface="楷体_GB2312" pitchFamily="1" charset="-122"/>
              </a:rPr>
              <a:t>G，有： aHa</a:t>
            </a:r>
            <a:r>
              <a:rPr lang="zh-CN" baseline="30000">
                <a:solidFill>
                  <a:srgbClr val="0000FF"/>
                </a:solidFill>
                <a:latin typeface="楷体_GB2312" pitchFamily="1" charset="-122"/>
                <a:ea typeface="楷体_GB2312" pitchFamily="1" charset="-122"/>
              </a:rPr>
              <a:t>-1</a:t>
            </a:r>
            <a:r>
              <a:rPr lang="zh-CN">
                <a:solidFill>
                  <a:srgbClr val="0000FF"/>
                </a:solidFill>
                <a:latin typeface="楷体_GB2312" pitchFamily="1" charset="-122"/>
                <a:ea typeface="楷体_GB2312" pitchFamily="1" charset="-122"/>
                <a:sym typeface="Symbol" pitchFamily="18" charset="2"/>
              </a:rPr>
              <a:t></a:t>
            </a:r>
            <a:r>
              <a:rPr lang="zh-CN">
                <a:solidFill>
                  <a:srgbClr val="0000FF"/>
                </a:solidFill>
                <a:latin typeface="楷体_GB2312" pitchFamily="1" charset="-122"/>
                <a:ea typeface="楷体_GB2312" pitchFamily="1" charset="-122"/>
              </a:rPr>
              <a:t>H。</a:t>
            </a:r>
          </a:p>
          <a:p>
            <a:pPr>
              <a:lnSpc>
                <a:spcPct val="140000"/>
              </a:lnSpc>
              <a:buFont typeface="Wingdings" pitchFamily="2" charset="2"/>
              <a:buNone/>
            </a:pPr>
            <a:r>
              <a:rPr lang="zh-CN">
                <a:solidFill>
                  <a:srgbClr val="0000FF"/>
                </a:solidFill>
                <a:latin typeface="楷体_GB2312" pitchFamily="1" charset="-122"/>
                <a:ea typeface="楷体_GB2312" pitchFamily="1" charset="-122"/>
              </a:rPr>
              <a:t>         </a:t>
            </a:r>
            <a:r>
              <a:rPr lang="zh-CN">
                <a:solidFill>
                  <a:srgbClr val="FF0000"/>
                </a:solidFill>
                <a:latin typeface="楷体_GB2312" pitchFamily="1" charset="-122"/>
                <a:ea typeface="楷体_GB2312" pitchFamily="1" charset="-122"/>
              </a:rPr>
              <a:t>即： 对</a:t>
            </a:r>
            <a:r>
              <a:rPr lang="zh-CN">
                <a:solidFill>
                  <a:srgbClr val="FF0000"/>
                </a:solidFill>
                <a:latin typeface="楷体_GB2312" pitchFamily="1" charset="-122"/>
                <a:ea typeface="楷体_GB2312" pitchFamily="1" charset="-122"/>
                <a:sym typeface="Symbol" pitchFamily="18" charset="2"/>
              </a:rPr>
              <a:t></a:t>
            </a:r>
            <a:r>
              <a:rPr lang="zh-CN">
                <a:solidFill>
                  <a:srgbClr val="FF0000"/>
                </a:solidFill>
                <a:latin typeface="楷体_GB2312" pitchFamily="1" charset="-122"/>
                <a:ea typeface="楷体_GB2312" pitchFamily="1" charset="-122"/>
              </a:rPr>
              <a:t>h</a:t>
            </a:r>
            <a:r>
              <a:rPr lang="zh-CN">
                <a:solidFill>
                  <a:srgbClr val="FF0000"/>
                </a:solidFill>
                <a:latin typeface="楷体_GB2312" pitchFamily="1" charset="-122"/>
                <a:ea typeface="楷体_GB2312" pitchFamily="1" charset="-122"/>
                <a:sym typeface="Symbol" pitchFamily="18" charset="2"/>
              </a:rPr>
              <a:t></a:t>
            </a:r>
            <a:r>
              <a:rPr lang="zh-CN">
                <a:solidFill>
                  <a:srgbClr val="FF0000"/>
                </a:solidFill>
                <a:latin typeface="楷体_GB2312" pitchFamily="1" charset="-122"/>
                <a:ea typeface="楷体_GB2312" pitchFamily="1" charset="-122"/>
              </a:rPr>
              <a:t>H 有 a*h*a</a:t>
            </a:r>
            <a:r>
              <a:rPr lang="zh-CN" baseline="30000">
                <a:solidFill>
                  <a:srgbClr val="FF0000"/>
                </a:solidFill>
                <a:latin typeface="楷体_GB2312" pitchFamily="1" charset="-122"/>
                <a:ea typeface="楷体_GB2312" pitchFamily="1" charset="-122"/>
              </a:rPr>
              <a:t>-1</a:t>
            </a:r>
            <a:r>
              <a:rPr lang="zh-CN">
                <a:solidFill>
                  <a:srgbClr val="FF0000"/>
                </a:solidFill>
                <a:latin typeface="楷体_GB2312" pitchFamily="1" charset="-122"/>
                <a:ea typeface="楷体_GB2312" pitchFamily="1" charset="-122"/>
                <a:sym typeface="Symbol" pitchFamily="18" charset="2"/>
              </a:rPr>
              <a:t></a:t>
            </a:r>
            <a:r>
              <a:rPr lang="zh-CN">
                <a:solidFill>
                  <a:srgbClr val="FF0000"/>
                </a:solidFill>
                <a:latin typeface="楷体_GB2312" pitchFamily="1" charset="-122"/>
                <a:ea typeface="楷体_GB2312" pitchFamily="1" charset="-122"/>
              </a:rPr>
              <a:t>H。</a:t>
            </a:r>
          </a:p>
          <a:p>
            <a:pPr>
              <a:lnSpc>
                <a:spcPct val="140000"/>
              </a:lnSpc>
              <a:buFont typeface="Wingdings" pitchFamily="2" charset="2"/>
              <a:buNone/>
            </a:pPr>
            <a:r>
              <a:rPr lang="zh-CN">
                <a:solidFill>
                  <a:srgbClr val="CC00CC"/>
                </a:solidFill>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证明：</a:t>
            </a:r>
          </a:p>
          <a:p>
            <a:pPr>
              <a:lnSpc>
                <a:spcPct val="140000"/>
              </a:lnSpc>
              <a:buFont typeface="Wingdings" pitchFamily="2" charset="2"/>
              <a:buNone/>
            </a:pPr>
            <a:r>
              <a:rPr lang="zh-CN">
                <a:solidFill>
                  <a:srgbClr val="B2B2B2"/>
                </a:solidFill>
                <a:latin typeface="楷体_GB2312" pitchFamily="1" charset="-122"/>
                <a:ea typeface="楷体_GB2312" pitchFamily="1" charset="-122"/>
              </a:rPr>
              <a:t>　</a:t>
            </a:r>
            <a:r>
              <a:rPr lang="zh-CN">
                <a:solidFill>
                  <a:srgbClr val="B2B2B2"/>
                </a:solidFill>
                <a:latin typeface="Times New Roman"/>
                <a:ea typeface="楷体_GB2312" pitchFamily="1" charset="-122"/>
              </a:rPr>
              <a:t>“</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Lucida Sans Unicode"/>
                <a:ea typeface="楷体_GB2312" pitchFamily="1" charset="-122"/>
              </a:rPr>
              <a:t>”</a:t>
            </a:r>
            <a:r>
              <a:rPr lang="zh-CN">
                <a:solidFill>
                  <a:srgbClr val="B2B2B2"/>
                </a:solidFill>
                <a:latin typeface="楷体_GB2312" pitchFamily="1" charset="-122"/>
                <a:ea typeface="楷体_GB2312" pitchFamily="1" charset="-122"/>
              </a:rPr>
              <a:t>若Ha＝aH，则对</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h</a:t>
            </a:r>
            <a:r>
              <a:rPr lang="zh-CN" baseline="-25000">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Ha (h</a:t>
            </a:r>
            <a:r>
              <a:rPr lang="zh-CN" baseline="-25000">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H)</a:t>
            </a:r>
          </a:p>
          <a:p>
            <a:pPr>
              <a:lnSpc>
                <a:spcPct val="140000"/>
              </a:lnSpc>
              <a:buFont typeface="Wingdings" pitchFamily="2" charset="2"/>
              <a:buNone/>
            </a:pPr>
            <a:r>
              <a:rPr lang="zh-CN">
                <a:solidFill>
                  <a:srgbClr val="B2B2B2"/>
                </a:solidFill>
                <a:latin typeface="楷体_GB2312" pitchFamily="1" charset="-122"/>
                <a:ea typeface="楷体_GB2312" pitchFamily="1" charset="-122"/>
                <a:sym typeface="Symbol" pitchFamily="18" charset="2"/>
              </a:rPr>
              <a:t>	</a:t>
            </a:r>
            <a:r>
              <a:rPr lang="zh-CN">
                <a:solidFill>
                  <a:srgbClr val="B2B2B2"/>
                </a:solidFill>
                <a:latin typeface="楷体_GB2312" pitchFamily="1" charset="-122"/>
                <a:ea typeface="楷体_GB2312" pitchFamily="1" charset="-122"/>
              </a:rPr>
              <a:t>a*h</a:t>
            </a:r>
            <a:r>
              <a:rPr lang="zh-CN" baseline="-25000">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aH (h</a:t>
            </a:r>
            <a:r>
              <a:rPr lang="zh-CN" baseline="-25000">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H)，使得：</a:t>
            </a:r>
          </a:p>
          <a:p>
            <a:pPr algn="ctr">
              <a:lnSpc>
                <a:spcPct val="140000"/>
              </a:lnSpc>
              <a:buFont typeface="Wingdings" pitchFamily="2" charset="2"/>
              <a:buNone/>
            </a:pPr>
            <a:r>
              <a:rPr lang="zh-CN">
                <a:solidFill>
                  <a:srgbClr val="B2B2B2"/>
                </a:solidFill>
                <a:latin typeface="楷体_GB2312" pitchFamily="1" charset="-122"/>
                <a:ea typeface="楷体_GB2312" pitchFamily="1" charset="-122"/>
              </a:rPr>
              <a:t>h</a:t>
            </a:r>
            <a:r>
              <a:rPr lang="zh-CN" baseline="-25000">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*a＝a*h</a:t>
            </a:r>
            <a:r>
              <a:rPr lang="zh-CN" baseline="-25000">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a:t>
            </a:r>
          </a:p>
          <a:p>
            <a:pPr>
              <a:lnSpc>
                <a:spcPct val="140000"/>
              </a:lnSpc>
              <a:buFont typeface="Wingdings" pitchFamily="2" charset="2"/>
              <a:buNone/>
            </a:pPr>
            <a:r>
              <a:rPr lang="zh-CN">
                <a:solidFill>
                  <a:srgbClr val="B2B2B2"/>
                </a:solidFill>
                <a:latin typeface="楷体_GB2312" pitchFamily="1" charset="-122"/>
                <a:ea typeface="楷体_GB2312" pitchFamily="1" charset="-122"/>
              </a:rPr>
              <a:t>	即有：h</a:t>
            </a:r>
            <a:r>
              <a:rPr lang="zh-CN" baseline="-25000">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＝a*h</a:t>
            </a:r>
            <a:r>
              <a:rPr lang="zh-CN" baseline="-25000">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*a</a:t>
            </a:r>
            <a:r>
              <a:rPr lang="zh-CN" baseline="30000">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H。</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05BDEF-08DC-4B4B-8023-A6AC6EB747D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D7535E6-E6B5-45DC-9928-ECE6715BCC72}" type="slidenum">
              <a:rPr lang="zh-CN" altLang="zh-CN"/>
              <a:pPr/>
              <a:t>181</a:t>
            </a:fld>
            <a:r>
              <a:rPr lang="zh-CN" altLang="zh-CN"/>
              <a:t>/226</a:t>
            </a:r>
          </a:p>
        </p:txBody>
      </p:sp>
      <p:sp>
        <p:nvSpPr>
          <p:cNvPr id="186370" name="Rectangle 2"/>
          <p:cNvSpPr>
            <a:spLocks noGrp="1" noChangeArrowheads="1"/>
          </p:cNvSpPr>
          <p:nvPr>
            <p:ph type="title"/>
          </p:nvPr>
        </p:nvSpPr>
        <p:spPr/>
        <p:txBody>
          <a:bodyPr/>
          <a:lstStyle/>
          <a:p>
            <a:endParaRPr lang="zh-CN" altLang="zh-CN"/>
          </a:p>
        </p:txBody>
      </p:sp>
      <p:sp>
        <p:nvSpPr>
          <p:cNvPr id="186371" name="Rectangle 3"/>
          <p:cNvSpPr>
            <a:spLocks noGrp="1" noChangeArrowheads="1"/>
          </p:cNvSpPr>
          <p:nvPr>
            <p:ph type="body" idx="1"/>
          </p:nvPr>
        </p:nvSpPr>
        <p:spPr>
          <a:xfrm>
            <a:off x="1066800" y="1166813"/>
            <a:ext cx="7620000" cy="4860925"/>
          </a:xfrm>
        </p:spPr>
        <p:txBody>
          <a:bodyPr/>
          <a:lstStyle/>
          <a:p>
            <a:pPr>
              <a:lnSpc>
                <a:spcPct val="140000"/>
              </a:lnSpc>
              <a:buClr>
                <a:srgbClr val="FF0000"/>
              </a:buClr>
              <a:buFont typeface="Wingdings" pitchFamily="2" charset="2"/>
              <a:buChar char="n"/>
            </a:pPr>
            <a:r>
              <a:rPr lang="en-US" dirty="0" err="1">
                <a:solidFill>
                  <a:srgbClr val="CC00CC"/>
                </a:solidFill>
                <a:latin typeface="楷体_GB2312" pitchFamily="1" charset="-122"/>
                <a:ea typeface="楷体_GB2312" pitchFamily="1" charset="-122"/>
              </a:rPr>
              <a:t>定理</a:t>
            </a:r>
            <a:r>
              <a:rPr lang="zh-CN" dirty="0">
                <a:solidFill>
                  <a:srgbClr val="CC00CC"/>
                </a:solidFill>
                <a:latin typeface="楷体_GB2312" pitchFamily="1" charset="-122"/>
                <a:ea typeface="楷体_GB2312" pitchFamily="1" charset="-122"/>
              </a:rPr>
              <a:t>15.14 </a:t>
            </a:r>
            <a:r>
              <a:rPr lang="zh-CN" dirty="0">
                <a:latin typeface="楷体_GB2312" pitchFamily="1" charset="-122"/>
                <a:ea typeface="楷体_GB2312" pitchFamily="1" charset="-122"/>
              </a:rPr>
              <a:t>群&lt;G，*&gt;的子群&lt;H，*&gt;是不变子群</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对</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a</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G，有： aHa</a:t>
            </a:r>
            <a:r>
              <a:rPr lang="zh-CN" baseline="30000" dirty="0">
                <a:latin typeface="楷体_GB2312" pitchFamily="1" charset="-122"/>
                <a:ea typeface="楷体_GB2312" pitchFamily="1" charset="-122"/>
              </a:rPr>
              <a:t>-1</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H。</a:t>
            </a:r>
          </a:p>
          <a:p>
            <a:pPr>
              <a:lnSpc>
                <a:spcPct val="140000"/>
              </a:lnSpc>
              <a:buFont typeface="Wingdings" pitchFamily="2" charset="2"/>
              <a:buNone/>
            </a:pPr>
            <a:r>
              <a:rPr lang="zh-CN" dirty="0">
                <a:latin typeface="楷体_GB2312" pitchFamily="1" charset="-122"/>
                <a:ea typeface="楷体_GB2312" pitchFamily="1" charset="-122"/>
              </a:rPr>
              <a:t>         即： 对</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h</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H 有 a*h*a</a:t>
            </a:r>
            <a:r>
              <a:rPr lang="zh-CN" baseline="30000" dirty="0">
                <a:latin typeface="楷体_GB2312" pitchFamily="1" charset="-122"/>
                <a:ea typeface="楷体_GB2312" pitchFamily="1" charset="-122"/>
              </a:rPr>
              <a:t>-1</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H。</a:t>
            </a:r>
          </a:p>
          <a:p>
            <a:pPr>
              <a:lnSpc>
                <a:spcPct val="140000"/>
              </a:lnSpc>
              <a:buFont typeface="Wingdings" pitchFamily="2" charset="2"/>
              <a:buNone/>
            </a:pPr>
            <a:r>
              <a:rPr lang="zh-CN" dirty="0">
                <a:solidFill>
                  <a:srgbClr val="CC00CC"/>
                </a:solidFill>
                <a:latin typeface="楷体_GB2312" pitchFamily="1" charset="-122"/>
                <a:ea typeface="楷体_GB2312" pitchFamily="1" charset="-122"/>
              </a:rPr>
              <a:t>  证明：</a:t>
            </a:r>
          </a:p>
          <a:p>
            <a:pPr>
              <a:lnSpc>
                <a:spcPct val="140000"/>
              </a:lnSpc>
              <a:buFont typeface="Wingdings" pitchFamily="2" charset="2"/>
              <a:buNone/>
            </a:pPr>
            <a:r>
              <a:rPr lang="zh-CN" dirty="0">
                <a:latin typeface="楷体_GB2312" pitchFamily="1" charset="-122"/>
                <a:ea typeface="楷体_GB2312" pitchFamily="1" charset="-122"/>
              </a:rPr>
              <a:t>　</a:t>
            </a:r>
            <a:r>
              <a:rPr lang="zh-CN" dirty="0">
                <a:solidFill>
                  <a:srgbClr val="FF0000"/>
                </a:solidFill>
                <a:latin typeface="Times New Roman"/>
                <a:ea typeface="楷体_GB2312" pitchFamily="1" charset="-122"/>
              </a:rPr>
              <a:t>“</a:t>
            </a:r>
            <a:r>
              <a:rPr lang="zh-CN" dirty="0">
                <a:solidFill>
                  <a:srgbClr val="FF0000"/>
                </a:solidFill>
                <a:latin typeface="楷体_GB2312" pitchFamily="1" charset="-122"/>
                <a:ea typeface="楷体_GB2312" pitchFamily="1" charset="-122"/>
                <a:sym typeface="Symbol" pitchFamily="18" charset="2"/>
              </a:rPr>
              <a:t></a:t>
            </a:r>
            <a:r>
              <a:rPr lang="zh-CN" dirty="0">
                <a:solidFill>
                  <a:srgbClr val="FF0000"/>
                </a:solidFill>
                <a:latin typeface="Lucida Sans Unicode"/>
                <a:ea typeface="楷体_GB2312" pitchFamily="1" charset="-122"/>
              </a:rPr>
              <a:t>”</a:t>
            </a:r>
            <a:r>
              <a:rPr lang="zh-CN" dirty="0">
                <a:solidFill>
                  <a:srgbClr val="0000FF"/>
                </a:solidFill>
                <a:latin typeface="楷体_GB2312" pitchFamily="1" charset="-122"/>
                <a:ea typeface="楷体_GB2312" pitchFamily="1" charset="-122"/>
              </a:rPr>
              <a:t>若Ha＝aH，则对</a:t>
            </a:r>
            <a:r>
              <a:rPr lang="zh-CN" dirty="0">
                <a:solidFill>
                  <a:srgbClr val="0000FF"/>
                </a:solidFill>
                <a:latin typeface="楷体_GB2312" pitchFamily="1" charset="-122"/>
                <a:ea typeface="楷体_GB2312" pitchFamily="1" charset="-122"/>
                <a:sym typeface="Symbol" pitchFamily="18" charset="2"/>
              </a:rPr>
              <a:t></a:t>
            </a:r>
            <a:r>
              <a:rPr lang="zh-CN" dirty="0">
                <a:solidFill>
                  <a:srgbClr val="0000FF"/>
                </a:solidFill>
                <a:latin typeface="楷体_GB2312" pitchFamily="1" charset="-122"/>
                <a:ea typeface="楷体_GB2312" pitchFamily="1" charset="-122"/>
              </a:rPr>
              <a:t>h</a:t>
            </a:r>
            <a:r>
              <a:rPr lang="zh-CN" baseline="-25000" dirty="0">
                <a:solidFill>
                  <a:srgbClr val="0000FF"/>
                </a:solidFill>
                <a:latin typeface="楷体_GB2312" pitchFamily="1" charset="-122"/>
                <a:ea typeface="楷体_GB2312" pitchFamily="1" charset="-122"/>
              </a:rPr>
              <a:t>1</a:t>
            </a:r>
            <a:r>
              <a:rPr lang="zh-CN" dirty="0">
                <a:solidFill>
                  <a:srgbClr val="0000FF"/>
                </a:solidFill>
                <a:latin typeface="楷体_GB2312" pitchFamily="1" charset="-122"/>
                <a:ea typeface="楷体_GB2312" pitchFamily="1" charset="-122"/>
              </a:rPr>
              <a:t>*a</a:t>
            </a:r>
            <a:r>
              <a:rPr lang="zh-CN" dirty="0">
                <a:solidFill>
                  <a:srgbClr val="0000FF"/>
                </a:solidFill>
                <a:latin typeface="楷体_GB2312" pitchFamily="1" charset="-122"/>
                <a:ea typeface="楷体_GB2312" pitchFamily="1" charset="-122"/>
                <a:sym typeface="Symbol" pitchFamily="18" charset="2"/>
              </a:rPr>
              <a:t></a:t>
            </a:r>
            <a:r>
              <a:rPr lang="zh-CN" dirty="0">
                <a:solidFill>
                  <a:srgbClr val="0000FF"/>
                </a:solidFill>
                <a:latin typeface="楷体_GB2312" pitchFamily="1" charset="-122"/>
                <a:ea typeface="楷体_GB2312" pitchFamily="1" charset="-122"/>
              </a:rPr>
              <a:t>Ha </a:t>
            </a:r>
            <a:r>
              <a:rPr lang="zh-CN" dirty="0">
                <a:latin typeface="楷体_GB2312" pitchFamily="1" charset="-122"/>
                <a:ea typeface="楷体_GB2312" pitchFamily="1" charset="-122"/>
              </a:rPr>
              <a:t>(h</a:t>
            </a:r>
            <a:r>
              <a:rPr lang="zh-CN" baseline="-25000" dirty="0">
                <a:latin typeface="楷体_GB2312" pitchFamily="1" charset="-122"/>
                <a:ea typeface="楷体_GB2312" pitchFamily="1" charset="-122"/>
              </a:rPr>
              <a:t>1</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H)</a:t>
            </a:r>
          </a:p>
          <a:p>
            <a:pPr>
              <a:lnSpc>
                <a:spcPct val="140000"/>
              </a:lnSpc>
              <a:buFont typeface="Wingdings" pitchFamily="2" charset="2"/>
              <a:buNone/>
            </a:pPr>
            <a:r>
              <a:rPr lang="zh-CN" dirty="0">
                <a:solidFill>
                  <a:srgbClr val="0000FF"/>
                </a:solidFill>
                <a:latin typeface="楷体_GB2312" pitchFamily="1" charset="-122"/>
                <a:ea typeface="楷体_GB2312" pitchFamily="1" charset="-122"/>
                <a:sym typeface="Symbol" pitchFamily="18" charset="2"/>
              </a:rPr>
              <a:t>	</a:t>
            </a:r>
            <a:r>
              <a:rPr lang="zh-CN" dirty="0">
                <a:solidFill>
                  <a:srgbClr val="0000FF"/>
                </a:solidFill>
                <a:latin typeface="楷体_GB2312" pitchFamily="1" charset="-122"/>
                <a:ea typeface="楷体_GB2312" pitchFamily="1" charset="-122"/>
              </a:rPr>
              <a:t>a*h</a:t>
            </a:r>
            <a:r>
              <a:rPr lang="zh-CN" baseline="-25000"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sym typeface="Symbol" pitchFamily="18" charset="2"/>
              </a:rPr>
              <a:t></a:t>
            </a:r>
            <a:r>
              <a:rPr lang="zh-CN" dirty="0">
                <a:solidFill>
                  <a:srgbClr val="0000FF"/>
                </a:solidFill>
                <a:latin typeface="楷体_GB2312" pitchFamily="1" charset="-122"/>
                <a:ea typeface="楷体_GB2312" pitchFamily="1" charset="-122"/>
              </a:rPr>
              <a:t>aH </a:t>
            </a:r>
            <a:r>
              <a:rPr lang="zh-CN" dirty="0">
                <a:latin typeface="楷体_GB2312" pitchFamily="1" charset="-122"/>
                <a:ea typeface="楷体_GB2312" pitchFamily="1" charset="-122"/>
              </a:rPr>
              <a:t>(h</a:t>
            </a:r>
            <a:r>
              <a:rPr lang="zh-CN" baseline="-25000" dirty="0">
                <a:latin typeface="楷体_GB2312" pitchFamily="1" charset="-122"/>
                <a:ea typeface="楷体_GB2312" pitchFamily="1" charset="-122"/>
              </a:rPr>
              <a:t>2</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，使得：</a:t>
            </a:r>
          </a:p>
          <a:p>
            <a:pPr algn="ctr">
              <a:lnSpc>
                <a:spcPct val="140000"/>
              </a:lnSpc>
              <a:buFont typeface="Wingdings" pitchFamily="2" charset="2"/>
              <a:buNone/>
            </a:pPr>
            <a:r>
              <a:rPr lang="zh-CN" dirty="0">
                <a:solidFill>
                  <a:srgbClr val="0000FF"/>
                </a:solidFill>
                <a:latin typeface="楷体_GB2312" pitchFamily="1" charset="-122"/>
                <a:ea typeface="楷体_GB2312" pitchFamily="1" charset="-122"/>
              </a:rPr>
              <a:t>h</a:t>
            </a:r>
            <a:r>
              <a:rPr lang="zh-CN" baseline="-25000" dirty="0">
                <a:solidFill>
                  <a:srgbClr val="0000FF"/>
                </a:solidFill>
                <a:latin typeface="楷体_GB2312" pitchFamily="1" charset="-122"/>
                <a:ea typeface="楷体_GB2312" pitchFamily="1" charset="-122"/>
              </a:rPr>
              <a:t>1</a:t>
            </a:r>
            <a:r>
              <a:rPr lang="zh-CN" dirty="0">
                <a:solidFill>
                  <a:srgbClr val="0000FF"/>
                </a:solidFill>
                <a:latin typeface="楷体_GB2312" pitchFamily="1" charset="-122"/>
                <a:ea typeface="楷体_GB2312" pitchFamily="1" charset="-122"/>
              </a:rPr>
              <a:t>*a＝a*h</a:t>
            </a:r>
            <a:r>
              <a:rPr lang="zh-CN" baseline="-25000"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rPr>
              <a:t>，</a:t>
            </a:r>
          </a:p>
          <a:p>
            <a:pPr>
              <a:lnSpc>
                <a:spcPct val="140000"/>
              </a:lnSpc>
              <a:buFont typeface="Wingdings" pitchFamily="2" charset="2"/>
              <a:buNone/>
            </a:pPr>
            <a:r>
              <a:rPr lang="zh-CN" dirty="0">
                <a:solidFill>
                  <a:srgbClr val="0000FF"/>
                </a:solidFill>
                <a:latin typeface="楷体_GB2312" pitchFamily="1" charset="-122"/>
                <a:ea typeface="楷体_GB2312" pitchFamily="1" charset="-122"/>
              </a:rPr>
              <a:t>	即有：h</a:t>
            </a:r>
            <a:r>
              <a:rPr lang="zh-CN" baseline="-25000" dirty="0">
                <a:solidFill>
                  <a:srgbClr val="0000FF"/>
                </a:solidFill>
                <a:latin typeface="楷体_GB2312" pitchFamily="1" charset="-122"/>
                <a:ea typeface="楷体_GB2312" pitchFamily="1" charset="-122"/>
              </a:rPr>
              <a:t>1</a:t>
            </a:r>
            <a:r>
              <a:rPr lang="zh-CN" dirty="0">
                <a:solidFill>
                  <a:srgbClr val="0000FF"/>
                </a:solidFill>
                <a:latin typeface="楷体_GB2312" pitchFamily="1" charset="-122"/>
                <a:ea typeface="楷体_GB2312" pitchFamily="1" charset="-122"/>
              </a:rPr>
              <a:t>＝a*h</a:t>
            </a:r>
            <a:r>
              <a:rPr lang="zh-CN" baseline="-25000"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rPr>
              <a:t>*a</a:t>
            </a:r>
            <a:r>
              <a:rPr lang="zh-CN" baseline="30000" dirty="0">
                <a:solidFill>
                  <a:srgbClr val="0000FF"/>
                </a:solidFill>
                <a:latin typeface="楷体_GB2312" pitchFamily="1" charset="-122"/>
                <a:ea typeface="楷体_GB2312" pitchFamily="1" charset="-122"/>
              </a:rPr>
              <a:t>-1</a:t>
            </a:r>
            <a:r>
              <a:rPr lang="zh-CN" dirty="0">
                <a:solidFill>
                  <a:srgbClr val="0000FF"/>
                </a:solidFill>
                <a:latin typeface="楷体_GB2312" pitchFamily="1" charset="-122"/>
                <a:ea typeface="楷体_GB2312" pitchFamily="1" charset="-122"/>
                <a:sym typeface="Symbol" pitchFamily="18" charset="2"/>
              </a:rPr>
              <a:t></a:t>
            </a:r>
            <a:r>
              <a:rPr lang="zh-CN" dirty="0">
                <a:solidFill>
                  <a:srgbClr val="0000FF"/>
                </a:solidFill>
                <a:latin typeface="楷体_GB2312" pitchFamily="1" charset="-122"/>
                <a:ea typeface="楷体_GB2312" pitchFamily="1" charset="-122"/>
              </a:rPr>
              <a:t>H。</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42CD1EF-0319-47DA-89F4-92015CF06BC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38472C9-50CF-4BAB-82E0-A41488987F51}" type="slidenum">
              <a:rPr lang="zh-CN" altLang="zh-CN"/>
              <a:pPr/>
              <a:t>182</a:t>
            </a:fld>
            <a:r>
              <a:rPr lang="zh-CN" altLang="zh-CN"/>
              <a:t>/226</a:t>
            </a:r>
          </a:p>
        </p:txBody>
      </p:sp>
      <p:sp>
        <p:nvSpPr>
          <p:cNvPr id="187394" name="Rectangle 2"/>
          <p:cNvSpPr>
            <a:spLocks noGrp="1" noChangeArrowheads="1"/>
          </p:cNvSpPr>
          <p:nvPr>
            <p:ph type="title"/>
          </p:nvPr>
        </p:nvSpPr>
        <p:spPr/>
        <p:txBody>
          <a:bodyPr/>
          <a:lstStyle/>
          <a:p>
            <a:endParaRPr lang="zh-CN" altLang="zh-CN"/>
          </a:p>
        </p:txBody>
      </p:sp>
      <p:sp>
        <p:nvSpPr>
          <p:cNvPr id="187395" name="Rectangle 3"/>
          <p:cNvSpPr>
            <a:spLocks noGrp="1" noChangeArrowheads="1"/>
          </p:cNvSpPr>
          <p:nvPr>
            <p:ph type="body" idx="1"/>
          </p:nvPr>
        </p:nvSpPr>
        <p:spPr>
          <a:xfrm>
            <a:off x="1066800" y="1166813"/>
            <a:ext cx="7620000" cy="4775200"/>
          </a:xfrm>
        </p:spPr>
        <p:txBody>
          <a:bodyPr/>
          <a:lstStyle/>
          <a:p>
            <a:pPr>
              <a:lnSpc>
                <a:spcPct val="140000"/>
              </a:lnSpc>
              <a:buFont typeface="Wingdings" pitchFamily="2" charset="2"/>
              <a:buNone/>
            </a:pPr>
            <a:r>
              <a:rPr lang="zh-CN" altLang="zh-CN">
                <a:solidFill>
                  <a:srgbClr val="FF0000"/>
                </a:solidFill>
                <a:latin typeface="Times New Roman"/>
                <a:ea typeface="楷体_GB2312" pitchFamily="1" charset="-122"/>
              </a:rPr>
              <a:t>“</a:t>
            </a:r>
            <a:r>
              <a:rPr lang="zh-CN" altLang="zh-CN">
                <a:solidFill>
                  <a:srgbClr val="FF0000"/>
                </a:solidFill>
                <a:latin typeface="楷体_GB2312" pitchFamily="1" charset="-122"/>
                <a:ea typeface="楷体_GB2312" pitchFamily="1" charset="-122"/>
                <a:sym typeface="Symbol" pitchFamily="18" charset="2"/>
              </a:rPr>
              <a:t></a:t>
            </a:r>
            <a:r>
              <a:rPr lang="zh-CN" altLang="zh-CN">
                <a:solidFill>
                  <a:srgbClr val="FF0000"/>
                </a:solidFill>
                <a:latin typeface="Lucida Sans Unicode"/>
                <a:ea typeface="楷体_GB2312" pitchFamily="1" charset="-122"/>
              </a:rPr>
              <a:t>”</a:t>
            </a:r>
            <a:endParaRPr lang="zh-CN" altLang="zh-CN">
              <a:solidFill>
                <a:srgbClr val="FF0000"/>
              </a:solidFill>
              <a:latin typeface="楷体_GB2312" pitchFamily="1" charset="-122"/>
              <a:ea typeface="楷体_GB2312" pitchFamily="1" charset="-122"/>
            </a:endParaRPr>
          </a:p>
          <a:p>
            <a:pPr>
              <a:lnSpc>
                <a:spcPct val="140000"/>
              </a:lnSpc>
              <a:buFont typeface="Wingdings" pitchFamily="2" charset="2"/>
              <a:buNone/>
            </a:pPr>
            <a:r>
              <a:rPr lang="zh-CN" altLang="zh-CN">
                <a:solidFill>
                  <a:srgbClr val="0000FF"/>
                </a:solidFill>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对</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a*h</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aH</a:t>
            </a:r>
            <a:r>
              <a:rPr lang="zh-CN">
                <a:solidFill>
                  <a:srgbClr val="0000FF"/>
                </a:solidFill>
                <a:latin typeface="楷体_GB2312" pitchFamily="1" charset="-122"/>
                <a:ea typeface="楷体_GB2312" pitchFamily="1" charset="-122"/>
              </a:rPr>
              <a:t>，因</a:t>
            </a:r>
            <a:r>
              <a:rPr lang="zh-CN" altLang="zh-CN">
                <a:solidFill>
                  <a:srgbClr val="0000FF"/>
                </a:solidFill>
                <a:latin typeface="楷体_GB2312" pitchFamily="1" charset="-122"/>
                <a:ea typeface="楷体_GB2312" pitchFamily="1" charset="-122"/>
              </a:rPr>
              <a:t>a</a:t>
            </a:r>
            <a:r>
              <a:rPr lang="zh-CN" altLang="zh-CN" baseline="30000">
                <a:solidFill>
                  <a:srgbClr val="0000FF"/>
                </a:solidFill>
                <a:latin typeface="楷体_GB2312" pitchFamily="1" charset="-122"/>
                <a:ea typeface="楷体_GB2312" pitchFamily="1" charset="-122"/>
              </a:rPr>
              <a:t>-1</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G</a:t>
            </a:r>
            <a:r>
              <a:rPr lang="zh-CN">
                <a:solidFill>
                  <a:srgbClr val="0000FF"/>
                </a:solidFill>
                <a:latin typeface="楷体_GB2312" pitchFamily="1" charset="-122"/>
                <a:ea typeface="楷体_GB2312" pitchFamily="1" charset="-122"/>
              </a:rPr>
              <a:t>，所以由</a:t>
            </a:r>
            <a:r>
              <a:rPr lang="zh-CN" altLang="zh-CN">
                <a:solidFill>
                  <a:srgbClr val="0000FF"/>
                </a:solidFill>
                <a:latin typeface="楷体_GB2312" pitchFamily="1" charset="-122"/>
                <a:ea typeface="楷体_GB2312" pitchFamily="1" charset="-122"/>
              </a:rPr>
              <a:t>a*h*a</a:t>
            </a:r>
            <a:r>
              <a:rPr lang="zh-CN" altLang="zh-CN" baseline="30000">
                <a:solidFill>
                  <a:srgbClr val="0000FF"/>
                </a:solidFill>
                <a:latin typeface="楷体_GB2312" pitchFamily="1" charset="-122"/>
                <a:ea typeface="楷体_GB2312" pitchFamily="1" charset="-122"/>
              </a:rPr>
              <a:t>-1</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H</a:t>
            </a:r>
            <a:r>
              <a:rPr lang="zh-CN">
                <a:solidFill>
                  <a:srgbClr val="0000FF"/>
                </a:solidFill>
                <a:latin typeface="楷体_GB2312" pitchFamily="1" charset="-122"/>
                <a:ea typeface="楷体_GB2312" pitchFamily="1" charset="-122"/>
              </a:rPr>
              <a:t>，</a:t>
            </a:r>
          </a:p>
          <a:p>
            <a:pPr>
              <a:lnSpc>
                <a:spcPct val="140000"/>
              </a:lnSpc>
              <a:buFont typeface="Wingdings" pitchFamily="2" charset="2"/>
              <a:buNone/>
            </a:pPr>
            <a:r>
              <a:rPr lang="zh-CN">
                <a:solidFill>
                  <a:srgbClr val="0000FF"/>
                </a:solidFill>
                <a:latin typeface="楷体_GB2312" pitchFamily="1" charset="-122"/>
                <a:ea typeface="楷体_GB2312" pitchFamily="1" charset="-122"/>
              </a:rPr>
              <a:t>	必</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h</a:t>
            </a:r>
            <a:r>
              <a:rPr lang="zh-CN" altLang="zh-CN" baseline="-25000">
                <a:solidFill>
                  <a:srgbClr val="0000FF"/>
                </a:solidFill>
                <a:latin typeface="楷体_GB2312" pitchFamily="1" charset="-122"/>
                <a:ea typeface="楷体_GB2312" pitchFamily="1" charset="-122"/>
              </a:rPr>
              <a:t>1</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H</a:t>
            </a:r>
            <a:r>
              <a:rPr lang="zh-CN">
                <a:solidFill>
                  <a:srgbClr val="0000FF"/>
                </a:solidFill>
                <a:latin typeface="楷体_GB2312" pitchFamily="1" charset="-122"/>
                <a:ea typeface="楷体_GB2312" pitchFamily="1" charset="-122"/>
              </a:rPr>
              <a:t>，使得：</a:t>
            </a:r>
            <a:r>
              <a:rPr lang="zh-CN" altLang="zh-CN">
                <a:solidFill>
                  <a:srgbClr val="0000FF"/>
                </a:solidFill>
                <a:latin typeface="楷体_GB2312" pitchFamily="1" charset="-122"/>
                <a:ea typeface="楷体_GB2312" pitchFamily="1" charset="-122"/>
              </a:rPr>
              <a:t>h</a:t>
            </a:r>
            <a:r>
              <a:rPr lang="zh-CN" altLang="zh-CN" baseline="-25000">
                <a:solidFill>
                  <a:srgbClr val="0000FF"/>
                </a:solidFill>
                <a:latin typeface="楷体_GB2312" pitchFamily="1" charset="-122"/>
                <a:ea typeface="楷体_GB2312" pitchFamily="1" charset="-122"/>
              </a:rPr>
              <a:t>1</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a*h*a</a:t>
            </a:r>
            <a:r>
              <a:rPr lang="zh-CN" altLang="zh-CN" baseline="30000">
                <a:solidFill>
                  <a:srgbClr val="0000FF"/>
                </a:solidFill>
                <a:latin typeface="楷体_GB2312" pitchFamily="1" charset="-122"/>
                <a:ea typeface="楷体_GB2312" pitchFamily="1" charset="-122"/>
              </a:rPr>
              <a:t>-1</a:t>
            </a:r>
            <a:r>
              <a:rPr lang="zh-CN">
                <a:solidFill>
                  <a:srgbClr val="0000FF"/>
                </a:solidFill>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所以有：</a:t>
            </a:r>
            <a:r>
              <a:rPr lang="zh-CN" altLang="zh-CN">
                <a:solidFill>
                  <a:srgbClr val="B2B2B2"/>
                </a:solidFill>
                <a:latin typeface="楷体_GB2312" pitchFamily="1" charset="-122"/>
                <a:ea typeface="楷体_GB2312" pitchFamily="1" charset="-122"/>
              </a:rPr>
              <a:t>a*h</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h</a:t>
            </a:r>
            <a:r>
              <a:rPr lang="zh-CN" altLang="zh-CN" baseline="-25000">
                <a:solidFill>
                  <a:srgbClr val="B2B2B2"/>
                </a:solidFill>
                <a:latin typeface="楷体_GB2312" pitchFamily="1" charset="-122"/>
                <a:ea typeface="楷体_GB2312" pitchFamily="1" charset="-122"/>
              </a:rPr>
              <a:t>1</a:t>
            </a:r>
            <a:r>
              <a:rPr lang="zh-CN" altLang="zh-CN">
                <a:solidFill>
                  <a:srgbClr val="B2B2B2"/>
                </a:solidFill>
                <a:latin typeface="楷体_GB2312" pitchFamily="1" charset="-122"/>
                <a:ea typeface="楷体_GB2312" pitchFamily="1" charset="-122"/>
              </a:rPr>
              <a:t>*a</a:t>
            </a:r>
            <a:r>
              <a:rPr lang="zh-CN">
                <a:solidFill>
                  <a:srgbClr val="B2B2B2"/>
                </a:solidFill>
                <a:latin typeface="楷体_GB2312" pitchFamily="1" charset="-122"/>
                <a:ea typeface="楷体_GB2312" pitchFamily="1" charset="-122"/>
              </a:rPr>
              <a:t>，</a:t>
            </a:r>
          </a:p>
          <a:p>
            <a:pPr>
              <a:lnSpc>
                <a:spcPct val="140000"/>
              </a:lnSpc>
              <a:buFont typeface="Wingdings" pitchFamily="2" charset="2"/>
              <a:buNone/>
            </a:pPr>
            <a:r>
              <a:rPr lang="zh-CN">
                <a:solidFill>
                  <a:srgbClr val="B2B2B2"/>
                </a:solidFill>
                <a:latin typeface="楷体_GB2312" pitchFamily="1" charset="-122"/>
                <a:ea typeface="楷体_GB2312" pitchFamily="1" charset="-122"/>
              </a:rPr>
              <a:t>	因</a:t>
            </a:r>
            <a:r>
              <a:rPr lang="zh-CN" altLang="zh-CN">
                <a:solidFill>
                  <a:srgbClr val="B2B2B2"/>
                </a:solidFill>
                <a:latin typeface="楷体_GB2312" pitchFamily="1" charset="-122"/>
                <a:ea typeface="楷体_GB2312" pitchFamily="1" charset="-122"/>
              </a:rPr>
              <a:t>h</a:t>
            </a:r>
            <a:r>
              <a:rPr lang="zh-CN" altLang="zh-CN" baseline="-25000">
                <a:solidFill>
                  <a:srgbClr val="B2B2B2"/>
                </a:solidFill>
                <a:latin typeface="楷体_GB2312" pitchFamily="1" charset="-122"/>
                <a:ea typeface="楷体_GB2312" pitchFamily="1" charset="-122"/>
              </a:rPr>
              <a:t>1</a:t>
            </a:r>
            <a:r>
              <a:rPr lang="zh-CN" altLang="zh-CN">
                <a:solidFill>
                  <a:srgbClr val="B2B2B2"/>
                </a:solidFill>
                <a:latin typeface="楷体_GB2312" pitchFamily="1" charset="-122"/>
                <a:ea typeface="楷体_GB2312" pitchFamily="1" charset="-122"/>
              </a:rPr>
              <a:t>*a</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，所以</a:t>
            </a:r>
            <a:r>
              <a:rPr lang="zh-CN" altLang="zh-CN">
                <a:solidFill>
                  <a:srgbClr val="B2B2B2"/>
                </a:solidFill>
                <a:latin typeface="楷体_GB2312" pitchFamily="1" charset="-122"/>
                <a:ea typeface="楷体_GB2312" pitchFamily="1" charset="-122"/>
              </a:rPr>
              <a:t>a*h</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，即有：</a:t>
            </a:r>
            <a:r>
              <a:rPr lang="zh-CN" altLang="zh-CN">
                <a:solidFill>
                  <a:srgbClr val="B2B2B2"/>
                </a:solidFill>
                <a:latin typeface="楷体_GB2312" pitchFamily="1" charset="-122"/>
                <a:ea typeface="楷体_GB2312" pitchFamily="1" charset="-122"/>
              </a:rPr>
              <a:t>aH</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a:t>
            </a:r>
          </a:p>
          <a:p>
            <a:pPr>
              <a:lnSpc>
                <a:spcPct val="140000"/>
              </a:lnSpc>
              <a:buFont typeface="Wingdings" pitchFamily="2" charset="2"/>
              <a:buNone/>
            </a:pPr>
            <a:r>
              <a:rPr lang="zh-CN">
                <a:solidFill>
                  <a:srgbClr val="B2B2B2"/>
                </a:solidFill>
                <a:latin typeface="楷体_GB2312" pitchFamily="1" charset="-122"/>
                <a:ea typeface="楷体_GB2312" pitchFamily="1" charset="-122"/>
              </a:rPr>
              <a:t>	因</a:t>
            </a:r>
            <a:r>
              <a:rPr lang="zh-CN" altLang="zh-CN">
                <a:solidFill>
                  <a:srgbClr val="B2B2B2"/>
                </a:solidFill>
                <a:latin typeface="楷体_GB2312" pitchFamily="1" charset="-122"/>
                <a:ea typeface="楷体_GB2312" pitchFamily="1" charset="-122"/>
              </a:rPr>
              <a:t>|aH|</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且</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是有限集合，</a:t>
            </a:r>
          </a:p>
          <a:p>
            <a:pPr>
              <a:lnSpc>
                <a:spcPct val="140000"/>
              </a:lnSpc>
              <a:buFont typeface="Wingdings" pitchFamily="2" charset="2"/>
              <a:buNone/>
            </a:pPr>
            <a:r>
              <a:rPr lang="zh-CN">
                <a:solidFill>
                  <a:srgbClr val="B2B2B2"/>
                </a:solidFill>
                <a:latin typeface="楷体_GB2312" pitchFamily="1" charset="-122"/>
                <a:ea typeface="楷体_GB2312" pitchFamily="1" charset="-122"/>
              </a:rPr>
              <a:t>	所以由</a:t>
            </a:r>
            <a:r>
              <a:rPr lang="zh-CN" altLang="zh-CN">
                <a:solidFill>
                  <a:srgbClr val="B2B2B2"/>
                </a:solidFill>
                <a:latin typeface="楷体_GB2312" pitchFamily="1" charset="-122"/>
                <a:ea typeface="楷体_GB2312" pitchFamily="1" charset="-122"/>
              </a:rPr>
              <a:t>aH</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可知有</a:t>
            </a:r>
            <a:r>
              <a:rPr lang="zh-CN" altLang="zh-CN">
                <a:solidFill>
                  <a:srgbClr val="B2B2B2"/>
                </a:solidFill>
                <a:latin typeface="楷体_GB2312" pitchFamily="1" charset="-122"/>
                <a:ea typeface="楷体_GB2312" pitchFamily="1" charset="-122"/>
              </a:rPr>
              <a:t>aH</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a:t>
            </a:r>
          </a:p>
          <a:p>
            <a:endParaRPr lang="zh-CN" altLang="zh-CN">
              <a:solidFill>
                <a:srgbClr val="B2B2B2"/>
              </a:solidFill>
              <a:latin typeface="楷体_GB2312" pitchFamily="1" charset="-122"/>
              <a:ea typeface="楷体_GB2312" pitchFamily="1" charset="-122"/>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D8DC0A-0FC1-4576-8717-85DD447585E2}"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5F1B49F-0A8B-4EA2-A94D-75F1C27C905C}" type="slidenum">
              <a:rPr lang="zh-CN" altLang="zh-CN"/>
              <a:pPr/>
              <a:t>183</a:t>
            </a:fld>
            <a:r>
              <a:rPr lang="zh-CN" altLang="zh-CN"/>
              <a:t>/226</a:t>
            </a:r>
          </a:p>
        </p:txBody>
      </p:sp>
      <p:sp>
        <p:nvSpPr>
          <p:cNvPr id="188418" name="Rectangle 2"/>
          <p:cNvSpPr>
            <a:spLocks noGrp="1" noChangeArrowheads="1"/>
          </p:cNvSpPr>
          <p:nvPr>
            <p:ph type="title"/>
          </p:nvPr>
        </p:nvSpPr>
        <p:spPr/>
        <p:txBody>
          <a:bodyPr/>
          <a:lstStyle/>
          <a:p>
            <a:endParaRPr lang="zh-CN" altLang="zh-CN"/>
          </a:p>
        </p:txBody>
      </p:sp>
      <p:sp>
        <p:nvSpPr>
          <p:cNvPr id="188419" name="Rectangle 3"/>
          <p:cNvSpPr>
            <a:spLocks noGrp="1" noChangeArrowheads="1"/>
          </p:cNvSpPr>
          <p:nvPr>
            <p:ph type="body" idx="1"/>
          </p:nvPr>
        </p:nvSpPr>
        <p:spPr>
          <a:xfrm>
            <a:off x="1066800" y="1166813"/>
            <a:ext cx="7620000" cy="4775200"/>
          </a:xfrm>
        </p:spPr>
        <p:txBody>
          <a:bodyPr/>
          <a:lstStyle/>
          <a:p>
            <a:pPr>
              <a:lnSpc>
                <a:spcPct val="140000"/>
              </a:lnSpc>
              <a:buFont typeface="Wingdings" pitchFamily="2" charset="2"/>
              <a:buNone/>
            </a:pPr>
            <a:r>
              <a:rPr lang="zh-CN" altLang="zh-CN">
                <a:solidFill>
                  <a:srgbClr val="FF0000"/>
                </a:solidFill>
                <a:latin typeface="Times New Roman"/>
                <a:ea typeface="楷体_GB2312" pitchFamily="1" charset="-122"/>
              </a:rPr>
              <a:t>“</a:t>
            </a:r>
            <a:r>
              <a:rPr lang="zh-CN" altLang="zh-CN">
                <a:solidFill>
                  <a:srgbClr val="FF0000"/>
                </a:solidFill>
                <a:latin typeface="楷体_GB2312" pitchFamily="1" charset="-122"/>
                <a:ea typeface="楷体_GB2312" pitchFamily="1" charset="-122"/>
                <a:sym typeface="Symbol" pitchFamily="18" charset="2"/>
              </a:rPr>
              <a:t></a:t>
            </a:r>
            <a:r>
              <a:rPr lang="zh-CN" altLang="zh-CN">
                <a:solidFill>
                  <a:srgbClr val="FF0000"/>
                </a:solidFill>
                <a:latin typeface="Lucida Sans Unicode"/>
                <a:ea typeface="楷体_GB2312" pitchFamily="1" charset="-122"/>
              </a:rPr>
              <a:t>”</a:t>
            </a:r>
            <a:endParaRPr lang="zh-CN" altLang="zh-CN">
              <a:solidFill>
                <a:srgbClr val="FF0000"/>
              </a:solidFill>
              <a:latin typeface="楷体_GB2312" pitchFamily="1" charset="-122"/>
              <a:ea typeface="楷体_GB2312" pitchFamily="1" charset="-122"/>
            </a:endParaRPr>
          </a:p>
          <a:p>
            <a:pPr>
              <a:lnSpc>
                <a:spcPct val="140000"/>
              </a:lnSpc>
              <a:buFont typeface="Wingdings" pitchFamily="2" charset="2"/>
              <a:buNone/>
            </a:pPr>
            <a:r>
              <a:rPr lang="zh-CN" altLang="zh-CN">
                <a:solidFill>
                  <a:srgbClr val="FF0000"/>
                </a:solidFill>
                <a:latin typeface="楷体_GB2312" pitchFamily="1" charset="-122"/>
                <a:ea typeface="楷体_GB2312" pitchFamily="1" charset="-122"/>
              </a:rPr>
              <a:t>  </a:t>
            </a:r>
            <a:r>
              <a:rPr lang="zh-CN">
                <a:latin typeface="楷体_GB2312" pitchFamily="1" charset="-122"/>
                <a:ea typeface="楷体_GB2312" pitchFamily="1" charset="-122"/>
              </a:rPr>
              <a:t>对</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a*h</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aH</a:t>
            </a:r>
            <a:r>
              <a:rPr lang="zh-CN">
                <a:latin typeface="楷体_GB2312" pitchFamily="1" charset="-122"/>
                <a:ea typeface="楷体_GB2312" pitchFamily="1" charset="-122"/>
              </a:rPr>
              <a:t>，因</a:t>
            </a:r>
            <a:r>
              <a:rPr lang="zh-CN" altLang="zh-CN">
                <a:latin typeface="楷体_GB2312" pitchFamily="1" charset="-122"/>
                <a:ea typeface="楷体_GB2312" pitchFamily="1" charset="-122"/>
              </a:rPr>
              <a:t>a</a:t>
            </a:r>
            <a:r>
              <a:rPr lang="zh-CN" altLang="zh-CN" baseline="30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a:t>
            </a:r>
            <a:r>
              <a:rPr lang="zh-CN">
                <a:latin typeface="楷体_GB2312" pitchFamily="1" charset="-122"/>
                <a:ea typeface="楷体_GB2312" pitchFamily="1" charset="-122"/>
              </a:rPr>
              <a:t>，所以由</a:t>
            </a:r>
            <a:r>
              <a:rPr lang="zh-CN" altLang="zh-CN">
                <a:latin typeface="楷体_GB2312" pitchFamily="1" charset="-122"/>
                <a:ea typeface="楷体_GB2312" pitchFamily="1" charset="-122"/>
              </a:rPr>
              <a:t>a*h*a</a:t>
            </a:r>
            <a:r>
              <a:rPr lang="zh-CN" altLang="zh-CN" baseline="30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必</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atin typeface="楷体_GB2312" pitchFamily="1" charset="-122"/>
                <a:ea typeface="楷体_GB2312" pitchFamily="1" charset="-122"/>
              </a:rPr>
              <a:t>，使得：</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atin typeface="楷体_GB2312" pitchFamily="1" charset="-122"/>
                <a:ea typeface="楷体_GB2312" pitchFamily="1" charset="-122"/>
              </a:rPr>
              <a:t>＝</a:t>
            </a:r>
            <a:r>
              <a:rPr lang="zh-CN" altLang="zh-CN">
                <a:latin typeface="楷体_GB2312" pitchFamily="1" charset="-122"/>
                <a:ea typeface="楷体_GB2312" pitchFamily="1" charset="-122"/>
              </a:rPr>
              <a:t>a*h*a</a:t>
            </a:r>
            <a:r>
              <a:rPr lang="zh-CN" altLang="zh-CN" baseline="30000">
                <a:latin typeface="楷体_GB2312" pitchFamily="1" charset="-122"/>
                <a:ea typeface="楷体_GB2312" pitchFamily="1" charset="-122"/>
              </a:rPr>
              <a:t>-1</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所以有：</a:t>
            </a:r>
            <a:r>
              <a:rPr lang="zh-CN" altLang="zh-CN">
                <a:solidFill>
                  <a:srgbClr val="0000FF"/>
                </a:solidFill>
                <a:latin typeface="楷体_GB2312" pitchFamily="1" charset="-122"/>
                <a:ea typeface="楷体_GB2312" pitchFamily="1" charset="-122"/>
              </a:rPr>
              <a:t>a*h</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h</a:t>
            </a:r>
            <a:r>
              <a:rPr lang="zh-CN" altLang="zh-CN" baseline="-25000">
                <a:solidFill>
                  <a:srgbClr val="0000FF"/>
                </a:solidFill>
                <a:latin typeface="楷体_GB2312" pitchFamily="1" charset="-122"/>
                <a:ea typeface="楷体_GB2312" pitchFamily="1" charset="-122"/>
              </a:rPr>
              <a:t>1</a:t>
            </a:r>
            <a:r>
              <a:rPr lang="zh-CN" altLang="zh-CN">
                <a:solidFill>
                  <a:srgbClr val="0000FF"/>
                </a:solidFill>
                <a:latin typeface="楷体_GB2312" pitchFamily="1" charset="-122"/>
                <a:ea typeface="楷体_GB2312" pitchFamily="1" charset="-122"/>
              </a:rPr>
              <a:t>*a</a:t>
            </a:r>
            <a:r>
              <a:rPr lang="zh-CN">
                <a:solidFill>
                  <a:srgbClr val="0000FF"/>
                </a:solidFill>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因</a:t>
            </a:r>
            <a:r>
              <a:rPr lang="zh-CN" altLang="zh-CN">
                <a:solidFill>
                  <a:srgbClr val="B2B2B2"/>
                </a:solidFill>
                <a:latin typeface="楷体_GB2312" pitchFamily="1" charset="-122"/>
                <a:ea typeface="楷体_GB2312" pitchFamily="1" charset="-122"/>
              </a:rPr>
              <a:t>h</a:t>
            </a:r>
            <a:r>
              <a:rPr lang="zh-CN" altLang="zh-CN" baseline="-25000">
                <a:solidFill>
                  <a:srgbClr val="B2B2B2"/>
                </a:solidFill>
                <a:latin typeface="楷体_GB2312" pitchFamily="1" charset="-122"/>
                <a:ea typeface="楷体_GB2312" pitchFamily="1" charset="-122"/>
              </a:rPr>
              <a:t>1</a:t>
            </a:r>
            <a:r>
              <a:rPr lang="zh-CN" altLang="zh-CN">
                <a:solidFill>
                  <a:srgbClr val="B2B2B2"/>
                </a:solidFill>
                <a:latin typeface="楷体_GB2312" pitchFamily="1" charset="-122"/>
                <a:ea typeface="楷体_GB2312" pitchFamily="1" charset="-122"/>
              </a:rPr>
              <a:t>*a</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，所以</a:t>
            </a:r>
            <a:r>
              <a:rPr lang="zh-CN" altLang="zh-CN">
                <a:solidFill>
                  <a:srgbClr val="B2B2B2"/>
                </a:solidFill>
                <a:latin typeface="楷体_GB2312" pitchFamily="1" charset="-122"/>
                <a:ea typeface="楷体_GB2312" pitchFamily="1" charset="-122"/>
              </a:rPr>
              <a:t>a*h</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，即有：</a:t>
            </a:r>
            <a:r>
              <a:rPr lang="zh-CN" altLang="zh-CN">
                <a:solidFill>
                  <a:srgbClr val="B2B2B2"/>
                </a:solidFill>
                <a:latin typeface="楷体_GB2312" pitchFamily="1" charset="-122"/>
                <a:ea typeface="楷体_GB2312" pitchFamily="1" charset="-122"/>
              </a:rPr>
              <a:t>aH</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a:t>
            </a:r>
          </a:p>
          <a:p>
            <a:pPr>
              <a:lnSpc>
                <a:spcPct val="140000"/>
              </a:lnSpc>
              <a:buFont typeface="Wingdings" pitchFamily="2" charset="2"/>
              <a:buNone/>
            </a:pPr>
            <a:r>
              <a:rPr lang="zh-CN">
                <a:solidFill>
                  <a:srgbClr val="B2B2B2"/>
                </a:solidFill>
                <a:latin typeface="楷体_GB2312" pitchFamily="1" charset="-122"/>
                <a:ea typeface="楷体_GB2312" pitchFamily="1" charset="-122"/>
              </a:rPr>
              <a:t>	因</a:t>
            </a:r>
            <a:r>
              <a:rPr lang="zh-CN" altLang="zh-CN">
                <a:solidFill>
                  <a:srgbClr val="B2B2B2"/>
                </a:solidFill>
                <a:latin typeface="楷体_GB2312" pitchFamily="1" charset="-122"/>
                <a:ea typeface="楷体_GB2312" pitchFamily="1" charset="-122"/>
              </a:rPr>
              <a:t>|aH|</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且</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是有限集合，</a:t>
            </a:r>
          </a:p>
          <a:p>
            <a:pPr>
              <a:lnSpc>
                <a:spcPct val="140000"/>
              </a:lnSpc>
              <a:buFont typeface="Wingdings" pitchFamily="2" charset="2"/>
              <a:buNone/>
            </a:pPr>
            <a:r>
              <a:rPr lang="zh-CN">
                <a:solidFill>
                  <a:srgbClr val="B2B2B2"/>
                </a:solidFill>
                <a:latin typeface="楷体_GB2312" pitchFamily="1" charset="-122"/>
                <a:ea typeface="楷体_GB2312" pitchFamily="1" charset="-122"/>
              </a:rPr>
              <a:t>	所以由</a:t>
            </a:r>
            <a:r>
              <a:rPr lang="zh-CN" altLang="zh-CN">
                <a:solidFill>
                  <a:srgbClr val="B2B2B2"/>
                </a:solidFill>
                <a:latin typeface="楷体_GB2312" pitchFamily="1" charset="-122"/>
                <a:ea typeface="楷体_GB2312" pitchFamily="1" charset="-122"/>
              </a:rPr>
              <a:t>aH</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可知有</a:t>
            </a:r>
            <a:r>
              <a:rPr lang="zh-CN" altLang="zh-CN">
                <a:solidFill>
                  <a:srgbClr val="B2B2B2"/>
                </a:solidFill>
                <a:latin typeface="楷体_GB2312" pitchFamily="1" charset="-122"/>
                <a:ea typeface="楷体_GB2312" pitchFamily="1" charset="-122"/>
              </a:rPr>
              <a:t>aH</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a:t>
            </a:r>
          </a:p>
          <a:p>
            <a:endParaRPr lang="zh-CN" altLang="zh-CN">
              <a:solidFill>
                <a:srgbClr val="B2B2B2"/>
              </a:solidFill>
              <a:latin typeface="楷体_GB2312" pitchFamily="1" charset="-122"/>
              <a:ea typeface="楷体_GB2312" pitchFamily="1" charset="-122"/>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3048E9-76D7-42B0-9A8F-34430F990ED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EE8E485-189E-418D-B9F6-7B51F26CDF2B}" type="slidenum">
              <a:rPr lang="zh-CN" altLang="zh-CN"/>
              <a:pPr/>
              <a:t>184</a:t>
            </a:fld>
            <a:r>
              <a:rPr lang="zh-CN" altLang="zh-CN"/>
              <a:t>/226</a:t>
            </a:r>
          </a:p>
        </p:txBody>
      </p:sp>
      <p:sp>
        <p:nvSpPr>
          <p:cNvPr id="189442" name="Rectangle 2"/>
          <p:cNvSpPr>
            <a:spLocks noGrp="1" noChangeArrowheads="1"/>
          </p:cNvSpPr>
          <p:nvPr>
            <p:ph type="title"/>
          </p:nvPr>
        </p:nvSpPr>
        <p:spPr/>
        <p:txBody>
          <a:bodyPr/>
          <a:lstStyle/>
          <a:p>
            <a:endParaRPr lang="zh-CN" altLang="zh-CN"/>
          </a:p>
        </p:txBody>
      </p:sp>
      <p:sp>
        <p:nvSpPr>
          <p:cNvPr id="189443" name="Rectangle 3"/>
          <p:cNvSpPr>
            <a:spLocks noGrp="1" noChangeArrowheads="1"/>
          </p:cNvSpPr>
          <p:nvPr>
            <p:ph type="body" idx="1"/>
          </p:nvPr>
        </p:nvSpPr>
        <p:spPr>
          <a:xfrm>
            <a:off x="1066800" y="1166813"/>
            <a:ext cx="7620000" cy="4775200"/>
          </a:xfrm>
        </p:spPr>
        <p:txBody>
          <a:bodyPr/>
          <a:lstStyle/>
          <a:p>
            <a:pPr>
              <a:lnSpc>
                <a:spcPct val="140000"/>
              </a:lnSpc>
              <a:buFont typeface="Wingdings" pitchFamily="2" charset="2"/>
              <a:buNone/>
            </a:pPr>
            <a:r>
              <a:rPr lang="zh-CN" altLang="zh-CN">
                <a:solidFill>
                  <a:srgbClr val="FF0000"/>
                </a:solidFill>
                <a:latin typeface="Times New Roman"/>
                <a:ea typeface="楷体_GB2312" pitchFamily="1" charset="-122"/>
              </a:rPr>
              <a:t>“</a:t>
            </a:r>
            <a:r>
              <a:rPr lang="zh-CN" altLang="zh-CN">
                <a:solidFill>
                  <a:srgbClr val="FF0000"/>
                </a:solidFill>
                <a:latin typeface="楷体_GB2312" pitchFamily="1" charset="-122"/>
                <a:ea typeface="楷体_GB2312" pitchFamily="1" charset="-122"/>
                <a:sym typeface="Symbol" pitchFamily="18" charset="2"/>
              </a:rPr>
              <a:t></a:t>
            </a:r>
            <a:r>
              <a:rPr lang="zh-CN" altLang="zh-CN">
                <a:solidFill>
                  <a:srgbClr val="FF0000"/>
                </a:solidFill>
                <a:latin typeface="Lucida Sans Unicode"/>
                <a:ea typeface="楷体_GB2312" pitchFamily="1" charset="-122"/>
              </a:rPr>
              <a:t>”</a:t>
            </a:r>
            <a:endParaRPr lang="zh-CN" altLang="zh-CN">
              <a:solidFill>
                <a:srgbClr val="FF0000"/>
              </a:solidFill>
              <a:latin typeface="楷体_GB2312" pitchFamily="1" charset="-122"/>
              <a:ea typeface="楷体_GB2312" pitchFamily="1" charset="-122"/>
            </a:endParaRPr>
          </a:p>
          <a:p>
            <a:pPr>
              <a:lnSpc>
                <a:spcPct val="140000"/>
              </a:lnSpc>
              <a:buFont typeface="Wingdings" pitchFamily="2" charset="2"/>
              <a:buNone/>
            </a:pPr>
            <a:r>
              <a:rPr lang="zh-CN" altLang="zh-CN">
                <a:solidFill>
                  <a:srgbClr val="FF0000"/>
                </a:solidFill>
                <a:latin typeface="楷体_GB2312" pitchFamily="1" charset="-122"/>
                <a:ea typeface="楷体_GB2312" pitchFamily="1" charset="-122"/>
              </a:rPr>
              <a:t>  </a:t>
            </a:r>
            <a:r>
              <a:rPr lang="zh-CN">
                <a:latin typeface="楷体_GB2312" pitchFamily="1" charset="-122"/>
                <a:ea typeface="楷体_GB2312" pitchFamily="1" charset="-122"/>
              </a:rPr>
              <a:t>对</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a*h</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aH</a:t>
            </a:r>
            <a:r>
              <a:rPr lang="zh-CN">
                <a:latin typeface="楷体_GB2312" pitchFamily="1" charset="-122"/>
                <a:ea typeface="楷体_GB2312" pitchFamily="1" charset="-122"/>
              </a:rPr>
              <a:t>，因</a:t>
            </a:r>
            <a:r>
              <a:rPr lang="zh-CN" altLang="zh-CN">
                <a:latin typeface="楷体_GB2312" pitchFamily="1" charset="-122"/>
                <a:ea typeface="楷体_GB2312" pitchFamily="1" charset="-122"/>
              </a:rPr>
              <a:t>a</a:t>
            </a:r>
            <a:r>
              <a:rPr lang="zh-CN" altLang="zh-CN" baseline="30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a:t>
            </a:r>
            <a:r>
              <a:rPr lang="zh-CN">
                <a:latin typeface="楷体_GB2312" pitchFamily="1" charset="-122"/>
                <a:ea typeface="楷体_GB2312" pitchFamily="1" charset="-122"/>
              </a:rPr>
              <a:t>，所以由</a:t>
            </a:r>
            <a:r>
              <a:rPr lang="zh-CN" altLang="zh-CN">
                <a:latin typeface="楷体_GB2312" pitchFamily="1" charset="-122"/>
                <a:ea typeface="楷体_GB2312" pitchFamily="1" charset="-122"/>
              </a:rPr>
              <a:t>a*h*a</a:t>
            </a:r>
            <a:r>
              <a:rPr lang="zh-CN" altLang="zh-CN" baseline="30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必</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atin typeface="楷体_GB2312" pitchFamily="1" charset="-122"/>
                <a:ea typeface="楷体_GB2312" pitchFamily="1" charset="-122"/>
              </a:rPr>
              <a:t>，使得：</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atin typeface="楷体_GB2312" pitchFamily="1" charset="-122"/>
                <a:ea typeface="楷体_GB2312" pitchFamily="1" charset="-122"/>
              </a:rPr>
              <a:t>＝</a:t>
            </a:r>
            <a:r>
              <a:rPr lang="zh-CN" altLang="zh-CN">
                <a:latin typeface="楷体_GB2312" pitchFamily="1" charset="-122"/>
                <a:ea typeface="楷体_GB2312" pitchFamily="1" charset="-122"/>
              </a:rPr>
              <a:t>a*h*a</a:t>
            </a:r>
            <a:r>
              <a:rPr lang="zh-CN" altLang="zh-CN" baseline="30000">
                <a:latin typeface="楷体_GB2312" pitchFamily="1" charset="-122"/>
                <a:ea typeface="楷体_GB2312" pitchFamily="1" charset="-122"/>
              </a:rPr>
              <a:t>-1</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所以有：</a:t>
            </a:r>
            <a:r>
              <a:rPr lang="zh-CN" altLang="zh-CN">
                <a:latin typeface="楷体_GB2312" pitchFamily="1" charset="-122"/>
                <a:ea typeface="楷体_GB2312" pitchFamily="1" charset="-122"/>
              </a:rPr>
              <a:t>a*h</a:t>
            </a:r>
            <a:r>
              <a:rPr lang="zh-CN">
                <a:latin typeface="楷体_GB2312" pitchFamily="1" charset="-122"/>
                <a:ea typeface="楷体_GB2312" pitchFamily="1" charset="-122"/>
              </a:rPr>
              <a:t>＝</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tLang="zh-CN">
                <a:latin typeface="楷体_GB2312" pitchFamily="1" charset="-122"/>
                <a:ea typeface="楷体_GB2312" pitchFamily="1" charset="-122"/>
              </a:rPr>
              <a:t>*a</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因</a:t>
            </a:r>
            <a:r>
              <a:rPr lang="zh-CN" altLang="zh-CN">
                <a:solidFill>
                  <a:srgbClr val="0000FF"/>
                </a:solidFill>
                <a:latin typeface="楷体_GB2312" pitchFamily="1" charset="-122"/>
                <a:ea typeface="楷体_GB2312" pitchFamily="1" charset="-122"/>
              </a:rPr>
              <a:t>h</a:t>
            </a:r>
            <a:r>
              <a:rPr lang="zh-CN" altLang="zh-CN" baseline="-25000">
                <a:solidFill>
                  <a:srgbClr val="0000FF"/>
                </a:solidFill>
                <a:latin typeface="楷体_GB2312" pitchFamily="1" charset="-122"/>
                <a:ea typeface="楷体_GB2312" pitchFamily="1" charset="-122"/>
              </a:rPr>
              <a:t>1</a:t>
            </a:r>
            <a:r>
              <a:rPr lang="zh-CN" altLang="zh-CN">
                <a:solidFill>
                  <a:srgbClr val="0000FF"/>
                </a:solidFill>
                <a:latin typeface="楷体_GB2312" pitchFamily="1" charset="-122"/>
                <a:ea typeface="楷体_GB2312" pitchFamily="1" charset="-122"/>
              </a:rPr>
              <a:t>*a</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，所以</a:t>
            </a:r>
            <a:r>
              <a:rPr lang="zh-CN" altLang="zh-CN">
                <a:solidFill>
                  <a:srgbClr val="0000FF"/>
                </a:solidFill>
                <a:latin typeface="楷体_GB2312" pitchFamily="1" charset="-122"/>
                <a:ea typeface="楷体_GB2312" pitchFamily="1" charset="-122"/>
              </a:rPr>
              <a:t>a*h</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，即有：</a:t>
            </a:r>
            <a:r>
              <a:rPr lang="zh-CN" altLang="zh-CN">
                <a:solidFill>
                  <a:srgbClr val="0000FF"/>
                </a:solidFill>
                <a:latin typeface="楷体_GB2312" pitchFamily="1" charset="-122"/>
                <a:ea typeface="楷体_GB2312" pitchFamily="1" charset="-122"/>
              </a:rPr>
              <a:t>aH</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因</a:t>
            </a:r>
            <a:r>
              <a:rPr lang="zh-CN" altLang="zh-CN">
                <a:solidFill>
                  <a:srgbClr val="B2B2B2"/>
                </a:solidFill>
                <a:latin typeface="楷体_GB2312" pitchFamily="1" charset="-122"/>
                <a:ea typeface="楷体_GB2312" pitchFamily="1" charset="-122"/>
              </a:rPr>
              <a:t>|aH|</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且</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是有限集合，</a:t>
            </a:r>
          </a:p>
          <a:p>
            <a:pPr>
              <a:lnSpc>
                <a:spcPct val="140000"/>
              </a:lnSpc>
              <a:buFont typeface="Wingdings" pitchFamily="2" charset="2"/>
              <a:buNone/>
            </a:pPr>
            <a:r>
              <a:rPr lang="zh-CN">
                <a:solidFill>
                  <a:srgbClr val="B2B2B2"/>
                </a:solidFill>
                <a:latin typeface="楷体_GB2312" pitchFamily="1" charset="-122"/>
                <a:ea typeface="楷体_GB2312" pitchFamily="1" charset="-122"/>
              </a:rPr>
              <a:t>	所以由</a:t>
            </a:r>
            <a:r>
              <a:rPr lang="zh-CN" altLang="zh-CN">
                <a:solidFill>
                  <a:srgbClr val="B2B2B2"/>
                </a:solidFill>
                <a:latin typeface="楷体_GB2312" pitchFamily="1" charset="-122"/>
                <a:ea typeface="楷体_GB2312" pitchFamily="1" charset="-122"/>
              </a:rPr>
              <a:t>aH</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可知有</a:t>
            </a:r>
            <a:r>
              <a:rPr lang="zh-CN" altLang="zh-CN">
                <a:solidFill>
                  <a:srgbClr val="B2B2B2"/>
                </a:solidFill>
                <a:latin typeface="楷体_GB2312" pitchFamily="1" charset="-122"/>
                <a:ea typeface="楷体_GB2312" pitchFamily="1" charset="-122"/>
              </a:rPr>
              <a:t>aH</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Ha</a:t>
            </a:r>
            <a:r>
              <a:rPr lang="zh-CN">
                <a:solidFill>
                  <a:srgbClr val="B2B2B2"/>
                </a:solidFill>
                <a:latin typeface="楷体_GB2312" pitchFamily="1" charset="-122"/>
                <a:ea typeface="楷体_GB2312" pitchFamily="1" charset="-122"/>
              </a:rPr>
              <a:t>。</a:t>
            </a:r>
          </a:p>
          <a:p>
            <a:endParaRPr lang="zh-CN" altLang="zh-CN">
              <a:solidFill>
                <a:srgbClr val="B2B2B2"/>
              </a:solidFill>
              <a:latin typeface="楷体_GB2312" pitchFamily="1" charset="-122"/>
              <a:ea typeface="楷体_GB2312" pitchFamily="1" charset="-122"/>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89D87F-FCA5-4137-9C4C-D49EDEE995E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69A0D1F9-3006-4AA2-9E9C-93D55C49FCD2}" type="slidenum">
              <a:rPr lang="zh-CN" altLang="zh-CN"/>
              <a:pPr/>
              <a:t>185</a:t>
            </a:fld>
            <a:r>
              <a:rPr lang="zh-CN" altLang="zh-CN"/>
              <a:t>/226</a:t>
            </a:r>
          </a:p>
        </p:txBody>
      </p:sp>
      <p:sp>
        <p:nvSpPr>
          <p:cNvPr id="190466" name="Rectangle 2"/>
          <p:cNvSpPr>
            <a:spLocks noGrp="1" noChangeArrowheads="1"/>
          </p:cNvSpPr>
          <p:nvPr>
            <p:ph type="title"/>
          </p:nvPr>
        </p:nvSpPr>
        <p:spPr/>
        <p:txBody>
          <a:bodyPr/>
          <a:lstStyle/>
          <a:p>
            <a:endParaRPr lang="zh-CN" altLang="zh-CN"/>
          </a:p>
        </p:txBody>
      </p:sp>
      <p:sp>
        <p:nvSpPr>
          <p:cNvPr id="190467" name="Rectangle 3"/>
          <p:cNvSpPr>
            <a:spLocks noGrp="1" noChangeArrowheads="1"/>
          </p:cNvSpPr>
          <p:nvPr>
            <p:ph type="body" idx="1"/>
          </p:nvPr>
        </p:nvSpPr>
        <p:spPr>
          <a:xfrm>
            <a:off x="1066800" y="1166813"/>
            <a:ext cx="7620000" cy="4775200"/>
          </a:xfrm>
        </p:spPr>
        <p:txBody>
          <a:bodyPr/>
          <a:lstStyle/>
          <a:p>
            <a:pPr>
              <a:lnSpc>
                <a:spcPct val="140000"/>
              </a:lnSpc>
              <a:buFont typeface="Wingdings" pitchFamily="2" charset="2"/>
              <a:buNone/>
            </a:pPr>
            <a:r>
              <a:rPr lang="zh-CN" altLang="zh-CN">
                <a:solidFill>
                  <a:srgbClr val="FF0000"/>
                </a:solidFill>
                <a:latin typeface="Times New Roman"/>
                <a:ea typeface="楷体_GB2312" pitchFamily="1" charset="-122"/>
              </a:rPr>
              <a:t>“</a:t>
            </a:r>
            <a:r>
              <a:rPr lang="zh-CN" altLang="zh-CN">
                <a:solidFill>
                  <a:srgbClr val="FF0000"/>
                </a:solidFill>
                <a:latin typeface="楷体_GB2312" pitchFamily="1" charset="-122"/>
                <a:ea typeface="楷体_GB2312" pitchFamily="1" charset="-122"/>
                <a:sym typeface="Symbol" pitchFamily="18" charset="2"/>
              </a:rPr>
              <a:t></a:t>
            </a:r>
            <a:r>
              <a:rPr lang="zh-CN" altLang="zh-CN">
                <a:solidFill>
                  <a:srgbClr val="FF0000"/>
                </a:solidFill>
                <a:latin typeface="Lucida Sans Unicode"/>
                <a:ea typeface="楷体_GB2312" pitchFamily="1" charset="-122"/>
              </a:rPr>
              <a:t>”</a:t>
            </a:r>
            <a:endParaRPr lang="zh-CN" altLang="zh-CN">
              <a:solidFill>
                <a:srgbClr val="FF0000"/>
              </a:solidFill>
              <a:latin typeface="楷体_GB2312" pitchFamily="1" charset="-122"/>
              <a:ea typeface="楷体_GB2312" pitchFamily="1" charset="-122"/>
            </a:endParaRPr>
          </a:p>
          <a:p>
            <a:pPr>
              <a:lnSpc>
                <a:spcPct val="140000"/>
              </a:lnSpc>
              <a:buFont typeface="Wingdings" pitchFamily="2" charset="2"/>
              <a:buNone/>
            </a:pPr>
            <a:r>
              <a:rPr lang="zh-CN" altLang="zh-CN">
                <a:solidFill>
                  <a:srgbClr val="FF0000"/>
                </a:solidFill>
                <a:latin typeface="楷体_GB2312" pitchFamily="1" charset="-122"/>
                <a:ea typeface="楷体_GB2312" pitchFamily="1" charset="-122"/>
              </a:rPr>
              <a:t>  </a:t>
            </a:r>
            <a:r>
              <a:rPr lang="zh-CN">
                <a:latin typeface="楷体_GB2312" pitchFamily="1" charset="-122"/>
                <a:ea typeface="楷体_GB2312" pitchFamily="1" charset="-122"/>
              </a:rPr>
              <a:t>对</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a*h</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aH</a:t>
            </a:r>
            <a:r>
              <a:rPr lang="zh-CN">
                <a:latin typeface="楷体_GB2312" pitchFamily="1" charset="-122"/>
                <a:ea typeface="楷体_GB2312" pitchFamily="1" charset="-122"/>
              </a:rPr>
              <a:t>，因</a:t>
            </a:r>
            <a:r>
              <a:rPr lang="zh-CN" altLang="zh-CN">
                <a:latin typeface="楷体_GB2312" pitchFamily="1" charset="-122"/>
                <a:ea typeface="楷体_GB2312" pitchFamily="1" charset="-122"/>
              </a:rPr>
              <a:t>a</a:t>
            </a:r>
            <a:r>
              <a:rPr lang="zh-CN" altLang="zh-CN" baseline="30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a:t>
            </a:r>
            <a:r>
              <a:rPr lang="zh-CN">
                <a:latin typeface="楷体_GB2312" pitchFamily="1" charset="-122"/>
                <a:ea typeface="楷体_GB2312" pitchFamily="1" charset="-122"/>
              </a:rPr>
              <a:t>，所以由</a:t>
            </a:r>
            <a:r>
              <a:rPr lang="zh-CN" altLang="zh-CN">
                <a:latin typeface="楷体_GB2312" pitchFamily="1" charset="-122"/>
                <a:ea typeface="楷体_GB2312" pitchFamily="1" charset="-122"/>
              </a:rPr>
              <a:t>a*h*a</a:t>
            </a:r>
            <a:r>
              <a:rPr lang="zh-CN" altLang="zh-CN" baseline="30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必</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t>
            </a:r>
            <a:r>
              <a:rPr lang="zh-CN">
                <a:latin typeface="楷体_GB2312" pitchFamily="1" charset="-122"/>
                <a:ea typeface="楷体_GB2312" pitchFamily="1" charset="-122"/>
              </a:rPr>
              <a:t>，使得：</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atin typeface="楷体_GB2312" pitchFamily="1" charset="-122"/>
                <a:ea typeface="楷体_GB2312" pitchFamily="1" charset="-122"/>
              </a:rPr>
              <a:t>＝</a:t>
            </a:r>
            <a:r>
              <a:rPr lang="zh-CN" altLang="zh-CN">
                <a:latin typeface="楷体_GB2312" pitchFamily="1" charset="-122"/>
                <a:ea typeface="楷体_GB2312" pitchFamily="1" charset="-122"/>
              </a:rPr>
              <a:t>a*h*a</a:t>
            </a:r>
            <a:r>
              <a:rPr lang="zh-CN" altLang="zh-CN" baseline="30000">
                <a:latin typeface="楷体_GB2312" pitchFamily="1" charset="-122"/>
                <a:ea typeface="楷体_GB2312" pitchFamily="1" charset="-122"/>
              </a:rPr>
              <a:t>-1</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所以有：</a:t>
            </a:r>
            <a:r>
              <a:rPr lang="zh-CN" altLang="zh-CN">
                <a:latin typeface="楷体_GB2312" pitchFamily="1" charset="-122"/>
                <a:ea typeface="楷体_GB2312" pitchFamily="1" charset="-122"/>
              </a:rPr>
              <a:t>a*h</a:t>
            </a:r>
            <a:r>
              <a:rPr lang="zh-CN">
                <a:latin typeface="楷体_GB2312" pitchFamily="1" charset="-122"/>
                <a:ea typeface="楷体_GB2312" pitchFamily="1" charset="-122"/>
              </a:rPr>
              <a:t>＝</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tLang="zh-CN">
                <a:latin typeface="楷体_GB2312" pitchFamily="1" charset="-122"/>
                <a:ea typeface="楷体_GB2312" pitchFamily="1" charset="-122"/>
              </a:rPr>
              <a:t>*a</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因</a:t>
            </a:r>
            <a:r>
              <a:rPr lang="zh-CN" altLang="zh-CN">
                <a:latin typeface="楷体_GB2312" pitchFamily="1" charset="-122"/>
                <a:ea typeface="楷体_GB2312" pitchFamily="1" charset="-122"/>
              </a:rPr>
              <a:t>h</a:t>
            </a:r>
            <a:r>
              <a:rPr lang="zh-CN" altLang="zh-CN" baseline="-25000">
                <a:latin typeface="楷体_GB2312" pitchFamily="1" charset="-122"/>
                <a:ea typeface="楷体_GB2312" pitchFamily="1" charset="-122"/>
              </a:rPr>
              <a:t>1</a:t>
            </a:r>
            <a:r>
              <a:rPr lang="zh-CN" altLang="zh-CN">
                <a:latin typeface="楷体_GB2312" pitchFamily="1" charset="-122"/>
                <a:ea typeface="楷体_GB2312" pitchFamily="1" charset="-122"/>
              </a:rPr>
              <a:t>*a</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a:t>
            </a:r>
            <a:r>
              <a:rPr lang="zh-CN">
                <a:latin typeface="楷体_GB2312" pitchFamily="1" charset="-122"/>
                <a:ea typeface="楷体_GB2312" pitchFamily="1" charset="-122"/>
              </a:rPr>
              <a:t>，所以</a:t>
            </a:r>
            <a:r>
              <a:rPr lang="zh-CN" altLang="zh-CN">
                <a:latin typeface="楷体_GB2312" pitchFamily="1" charset="-122"/>
                <a:ea typeface="楷体_GB2312" pitchFamily="1" charset="-122"/>
              </a:rPr>
              <a:t>a*h</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a:t>
            </a:r>
            <a:r>
              <a:rPr lang="zh-CN">
                <a:latin typeface="楷体_GB2312" pitchFamily="1" charset="-122"/>
                <a:ea typeface="楷体_GB2312" pitchFamily="1" charset="-122"/>
              </a:rPr>
              <a:t>，即有：</a:t>
            </a:r>
            <a:r>
              <a:rPr lang="zh-CN" altLang="zh-CN">
                <a:latin typeface="楷体_GB2312" pitchFamily="1" charset="-122"/>
                <a:ea typeface="楷体_GB2312" pitchFamily="1" charset="-122"/>
              </a:rPr>
              <a:t>aH</a:t>
            </a:r>
            <a:r>
              <a:rPr lang="zh-CN" alt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Ha</a:t>
            </a:r>
            <a:r>
              <a:rPr lang="zh-CN">
                <a:latin typeface="楷体_GB2312" pitchFamily="1" charset="-122"/>
                <a:ea typeface="楷体_GB2312" pitchFamily="1" charset="-122"/>
              </a:rPr>
              <a:t>；</a:t>
            </a:r>
          </a:p>
          <a:p>
            <a:pPr>
              <a:lnSpc>
                <a:spcPct val="140000"/>
              </a:lnSpc>
              <a:buFont typeface="Wingdings" pitchFamily="2" charset="2"/>
              <a:buNone/>
            </a:pPr>
            <a:r>
              <a:rPr lang="zh-CN">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因</a:t>
            </a:r>
            <a:r>
              <a:rPr lang="zh-CN" altLang="zh-CN">
                <a:solidFill>
                  <a:srgbClr val="0000FF"/>
                </a:solidFill>
                <a:latin typeface="楷体_GB2312" pitchFamily="1" charset="-122"/>
                <a:ea typeface="楷体_GB2312" pitchFamily="1" charset="-122"/>
              </a:rPr>
              <a:t>|aH|</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且</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是有限集合，</a:t>
            </a:r>
          </a:p>
          <a:p>
            <a:pPr>
              <a:lnSpc>
                <a:spcPct val="140000"/>
              </a:lnSpc>
              <a:buFont typeface="Wingdings" pitchFamily="2" charset="2"/>
              <a:buNone/>
            </a:pPr>
            <a:r>
              <a:rPr lang="zh-CN">
                <a:solidFill>
                  <a:srgbClr val="0000FF"/>
                </a:solidFill>
                <a:latin typeface="楷体_GB2312" pitchFamily="1" charset="-122"/>
                <a:ea typeface="楷体_GB2312" pitchFamily="1" charset="-122"/>
              </a:rPr>
              <a:t>	所以由</a:t>
            </a:r>
            <a:r>
              <a:rPr lang="zh-CN" altLang="zh-CN">
                <a:solidFill>
                  <a:srgbClr val="0000FF"/>
                </a:solidFill>
                <a:latin typeface="楷体_GB2312" pitchFamily="1" charset="-122"/>
                <a:ea typeface="楷体_GB2312" pitchFamily="1" charset="-122"/>
              </a:rPr>
              <a:t>aH</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可知有</a:t>
            </a:r>
            <a:r>
              <a:rPr lang="zh-CN" altLang="zh-CN">
                <a:solidFill>
                  <a:srgbClr val="0000FF"/>
                </a:solidFill>
                <a:latin typeface="楷体_GB2312" pitchFamily="1" charset="-122"/>
                <a:ea typeface="楷体_GB2312" pitchFamily="1" charset="-122"/>
              </a:rPr>
              <a:t>aH</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Ha</a:t>
            </a:r>
            <a:r>
              <a:rPr lang="zh-CN">
                <a:solidFill>
                  <a:srgbClr val="0000FF"/>
                </a:solidFill>
                <a:latin typeface="楷体_GB2312" pitchFamily="1" charset="-122"/>
                <a:ea typeface="楷体_GB2312" pitchFamily="1" charset="-122"/>
              </a:rPr>
              <a:t>。</a:t>
            </a:r>
          </a:p>
          <a:p>
            <a:endParaRPr lang="zh-CN" altLang="zh-CN">
              <a:solidFill>
                <a:srgbClr val="B2B2B2"/>
              </a:solidFill>
              <a:latin typeface="楷体_GB2312" pitchFamily="1" charset="-122"/>
              <a:ea typeface="楷体_GB2312" pitchFamily="1" charset="-122"/>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A82AB5-BCB0-409E-9B99-9D35C4C0C32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B712A12-0B05-48FD-A7DF-E92F92BC9C9C}" type="slidenum">
              <a:rPr lang="zh-CN" altLang="zh-CN"/>
              <a:pPr/>
              <a:t>186</a:t>
            </a:fld>
            <a:r>
              <a:rPr lang="zh-CN" altLang="zh-CN"/>
              <a:t>/226</a:t>
            </a:r>
          </a:p>
        </p:txBody>
      </p:sp>
      <p:sp>
        <p:nvSpPr>
          <p:cNvPr id="191490" name="Rectangle 2"/>
          <p:cNvSpPr>
            <a:spLocks noGrp="1" noChangeArrowheads="1"/>
          </p:cNvSpPr>
          <p:nvPr>
            <p:ph type="title"/>
          </p:nvPr>
        </p:nvSpPr>
        <p:spPr/>
        <p:txBody>
          <a:bodyPr/>
          <a:lstStyle/>
          <a:p>
            <a:r>
              <a:rPr lang="zh-CN" dirty="0"/>
              <a:t>商群</a:t>
            </a:r>
            <a:r>
              <a:rPr lang="zh-CN" dirty="0">
                <a:solidFill>
                  <a:schemeClr val="tx1"/>
                </a:solidFill>
              </a:rPr>
              <a:t>（</a:t>
            </a:r>
            <a:r>
              <a:rPr lang="zh-CN" sz="2400" dirty="0">
                <a:solidFill>
                  <a:schemeClr val="tx1"/>
                </a:solidFill>
              </a:rPr>
              <a:t>这部分</a:t>
            </a:r>
            <a:r>
              <a:rPr lang="zh-CN" sz="2400" dirty="0">
                <a:solidFill>
                  <a:srgbClr val="008000"/>
                </a:solidFill>
              </a:rPr>
              <a:t>课堂自学</a:t>
            </a:r>
            <a:r>
              <a:rPr lang="zh-CN" altLang="zh-CN" sz="2400" dirty="0" smtClean="0">
                <a:solidFill>
                  <a:schemeClr val="tx1"/>
                </a:solidFill>
              </a:rPr>
              <a:t>P</a:t>
            </a:r>
            <a:r>
              <a:rPr lang="en-US" altLang="zh-CN" sz="2400" baseline="-25000" dirty="0" smtClean="0">
                <a:solidFill>
                  <a:schemeClr val="tx1"/>
                </a:solidFill>
              </a:rPr>
              <a:t>189</a:t>
            </a:r>
            <a:r>
              <a:rPr lang="zh-CN" dirty="0" smtClean="0">
                <a:solidFill>
                  <a:schemeClr val="tx1"/>
                </a:solidFill>
              </a:rPr>
              <a:t>）</a:t>
            </a:r>
            <a:endParaRPr lang="zh-CN" dirty="0">
              <a:solidFill>
                <a:schemeClr val="tx1"/>
              </a:solidFill>
            </a:endParaRPr>
          </a:p>
        </p:txBody>
      </p:sp>
      <p:sp>
        <p:nvSpPr>
          <p:cNvPr id="191491" name="Rectangle 3"/>
          <p:cNvSpPr>
            <a:spLocks noGrp="1" noChangeArrowheads="1"/>
          </p:cNvSpPr>
          <p:nvPr>
            <p:ph type="body" idx="1"/>
          </p:nvPr>
        </p:nvSpPr>
        <p:spPr>
          <a:xfrm>
            <a:off x="1066800" y="1166813"/>
            <a:ext cx="7620000" cy="5200650"/>
          </a:xfrm>
        </p:spPr>
        <p:txBody>
          <a:bodyPr/>
          <a:lstStyle/>
          <a:p>
            <a:pPr>
              <a:buClr>
                <a:srgbClr val="FF0000"/>
              </a:buClr>
              <a:buFont typeface="Wingdings" pitchFamily="2" charset="2"/>
              <a:buChar char="n"/>
            </a:pPr>
            <a:r>
              <a:rPr lang="zh-CN" dirty="0">
                <a:solidFill>
                  <a:srgbClr val="0000FF"/>
                </a:solidFill>
                <a:latin typeface="楷体_GB2312" pitchFamily="1" charset="-122"/>
                <a:ea typeface="楷体_GB2312" pitchFamily="1" charset="-122"/>
              </a:rPr>
              <a:t>若</a:t>
            </a:r>
            <a:r>
              <a:rPr lang="zh-CN" altLang="zh-CN" dirty="0">
                <a:solidFill>
                  <a:srgbClr val="0000FF"/>
                </a:solidFill>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为</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的正规子群，则</a:t>
            </a:r>
            <a:r>
              <a:rPr lang="zh-CN" altLang="zh-CN" dirty="0">
                <a:solidFill>
                  <a:srgbClr val="FF00FF"/>
                </a:solidFill>
                <a:latin typeface="楷体_GB2312" pitchFamily="1" charset="-122"/>
                <a:ea typeface="楷体_GB2312" pitchFamily="1" charset="-122"/>
              </a:rPr>
              <a:t>G/H</a:t>
            </a:r>
            <a:r>
              <a:rPr lang="zh-CN" dirty="0">
                <a:solidFill>
                  <a:srgbClr val="0000FF"/>
                </a:solidFill>
                <a:latin typeface="楷体_GB2312" pitchFamily="1" charset="-122"/>
                <a:ea typeface="楷体_GB2312" pitchFamily="1" charset="-122"/>
              </a:rPr>
              <a:t>表示</a:t>
            </a:r>
            <a:r>
              <a:rPr lang="zh-CN" altLang="zh-CN" dirty="0">
                <a:solidFill>
                  <a:srgbClr val="0000FF"/>
                </a:solidFill>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的所有陪集所组成的集合，即</a:t>
            </a:r>
            <a:r>
              <a:rPr lang="zh-CN" altLang="zh-CN" dirty="0">
                <a:solidFill>
                  <a:srgbClr val="0000FF"/>
                </a:solidFill>
                <a:latin typeface="楷体_GB2312" pitchFamily="1" charset="-122"/>
                <a:ea typeface="楷体_GB2312" pitchFamily="1" charset="-122"/>
              </a:rPr>
              <a:t>G/H={aH|a∈G}</a:t>
            </a:r>
            <a:r>
              <a:rPr lang="zh-CN" dirty="0">
                <a:solidFill>
                  <a:srgbClr val="0000FF"/>
                </a:solidFill>
                <a:latin typeface="楷体_GB2312" pitchFamily="1" charset="-122"/>
                <a:ea typeface="楷体_GB2312" pitchFamily="1" charset="-122"/>
              </a:rPr>
              <a:t>。</a:t>
            </a:r>
          </a:p>
          <a:p>
            <a:pPr>
              <a:buClr>
                <a:srgbClr val="FF0000"/>
              </a:buClr>
              <a:buFont typeface="Wingdings" pitchFamily="2" charset="2"/>
              <a:buChar char="n"/>
            </a:pPr>
            <a:endParaRPr lang="zh-CN" dirty="0">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dirty="0">
                <a:solidFill>
                  <a:srgbClr val="FF00FF"/>
                </a:solidFill>
                <a:latin typeface="楷体_GB2312" pitchFamily="1" charset="-122"/>
                <a:ea typeface="楷体_GB2312" pitchFamily="1" charset="-122"/>
              </a:rPr>
              <a:t>定义</a:t>
            </a:r>
            <a:r>
              <a:rPr lang="zh-CN" altLang="zh-CN" dirty="0">
                <a:solidFill>
                  <a:srgbClr val="FF00FF"/>
                </a:solidFill>
                <a:latin typeface="楷体_GB2312" pitchFamily="1" charset="-122"/>
                <a:ea typeface="楷体_GB2312" pitchFamily="1" charset="-122"/>
              </a:rPr>
              <a:t>15.8</a:t>
            </a:r>
            <a:r>
              <a:rPr lang="zh-CN" altLang="zh-CN" dirty="0">
                <a:solidFill>
                  <a:srgbClr val="0000FF"/>
                </a:solidFill>
                <a:latin typeface="楷体_GB2312" pitchFamily="1" charset="-122"/>
                <a:ea typeface="楷体_GB2312" pitchFamily="1" charset="-122"/>
              </a:rPr>
              <a:t> </a:t>
            </a:r>
            <a:r>
              <a:rPr lang="zh-CN" dirty="0">
                <a:solidFill>
                  <a:srgbClr val="0000FF"/>
                </a:solidFill>
                <a:latin typeface="楷体_GB2312" pitchFamily="1" charset="-122"/>
                <a:ea typeface="楷体_GB2312" pitchFamily="1" charset="-122"/>
              </a:rPr>
              <a:t>设</a:t>
            </a:r>
            <a:r>
              <a:rPr lang="zh-CN" altLang="zh-CN" dirty="0">
                <a:solidFill>
                  <a:srgbClr val="0000FF"/>
                </a:solidFill>
                <a:latin typeface="楷体_GB2312" pitchFamily="1" charset="-122"/>
                <a:ea typeface="楷体_GB2312" pitchFamily="1" charset="-122"/>
              </a:rPr>
              <a:t>&lt;H,*&gt;</a:t>
            </a:r>
            <a:r>
              <a:rPr lang="zh-CN" dirty="0">
                <a:solidFill>
                  <a:srgbClr val="0000FF"/>
                </a:solidFill>
                <a:latin typeface="楷体_GB2312" pitchFamily="1" charset="-122"/>
                <a:ea typeface="楷体_GB2312" pitchFamily="1" charset="-122"/>
              </a:rPr>
              <a:t>是</a:t>
            </a:r>
            <a:r>
              <a:rPr lang="zh-CN" altLang="zh-CN" dirty="0">
                <a:solidFill>
                  <a:srgbClr val="0000FF"/>
                </a:solidFill>
                <a:latin typeface="楷体_GB2312" pitchFamily="1" charset="-122"/>
                <a:ea typeface="楷体_GB2312" pitchFamily="1" charset="-122"/>
              </a:rPr>
              <a:t>&lt;G,*&gt;</a:t>
            </a:r>
            <a:r>
              <a:rPr lang="zh-CN" dirty="0">
                <a:solidFill>
                  <a:srgbClr val="0000FF"/>
                </a:solidFill>
                <a:latin typeface="楷体_GB2312" pitchFamily="1" charset="-122"/>
                <a:ea typeface="楷体_GB2312" pitchFamily="1" charset="-122"/>
              </a:rPr>
              <a:t>的一个正规子群，</a:t>
            </a:r>
            <a:r>
              <a:rPr lang="zh-CN" altLang="zh-CN" dirty="0">
                <a:solidFill>
                  <a:srgbClr val="0000FF"/>
                </a:solidFill>
                <a:latin typeface="楷体_GB2312" pitchFamily="1" charset="-122"/>
                <a:ea typeface="楷体_GB2312" pitchFamily="1" charset="-122"/>
              </a:rPr>
              <a:t>G/H</a:t>
            </a:r>
            <a:r>
              <a:rPr lang="zh-CN" dirty="0">
                <a:solidFill>
                  <a:srgbClr val="0000FF"/>
                </a:solidFill>
                <a:latin typeface="楷体_GB2312" pitchFamily="1" charset="-122"/>
                <a:ea typeface="楷体_GB2312" pitchFamily="1" charset="-122"/>
              </a:rPr>
              <a:t>表示</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的所有陪集的集合，则</a:t>
            </a:r>
            <a:r>
              <a:rPr lang="zh-CN" altLang="zh-CN" dirty="0">
                <a:solidFill>
                  <a:srgbClr val="0000FF"/>
                </a:solidFill>
                <a:latin typeface="楷体_GB2312" pitchFamily="1" charset="-122"/>
                <a:ea typeface="楷体_GB2312" pitchFamily="1" charset="-122"/>
              </a:rPr>
              <a:t>&lt;G/H, </a:t>
            </a:r>
            <a:r>
              <a:rPr lang="zh-CN" altLang="zh-CN" dirty="0">
                <a:solidFill>
                  <a:srgbClr val="0000FF"/>
                </a:solidFill>
                <a:latin typeface="Times New Roman"/>
                <a:ea typeface="楷体_GB2312" pitchFamily="1" charset="-122"/>
              </a:rPr>
              <a:t>·</a:t>
            </a:r>
            <a:r>
              <a:rPr lang="zh-CN" altLang="zh-CN" dirty="0">
                <a:solidFill>
                  <a:srgbClr val="0000FF"/>
                </a:solidFill>
                <a:latin typeface="楷体_GB2312" pitchFamily="1" charset="-122"/>
                <a:ea typeface="楷体_GB2312" pitchFamily="1" charset="-122"/>
              </a:rPr>
              <a:t>&gt;</a:t>
            </a:r>
            <a:r>
              <a:rPr lang="zh-CN" dirty="0">
                <a:solidFill>
                  <a:srgbClr val="0000FF"/>
                </a:solidFill>
                <a:latin typeface="楷体_GB2312" pitchFamily="1" charset="-122"/>
                <a:ea typeface="楷体_GB2312" pitchFamily="1" charset="-122"/>
              </a:rPr>
              <a:t>是一个群，称为</a:t>
            </a:r>
            <a:r>
              <a:rPr lang="zh-CN" dirty="0">
                <a:solidFill>
                  <a:srgbClr val="FF0000"/>
                </a:solidFill>
                <a:latin typeface="楷体_GB2312" pitchFamily="1" charset="-122"/>
                <a:ea typeface="楷体_GB2312" pitchFamily="1" charset="-122"/>
              </a:rPr>
              <a:t>商群</a:t>
            </a:r>
            <a:r>
              <a:rPr lang="zh-CN" dirty="0">
                <a:solidFill>
                  <a:srgbClr val="0000FF"/>
                </a:solidFill>
                <a:latin typeface="楷体_GB2312" pitchFamily="1" charset="-122"/>
                <a:ea typeface="楷体_GB2312" pitchFamily="1" charset="-122"/>
              </a:rPr>
              <a:t>。其中</a:t>
            </a:r>
            <a:r>
              <a:rPr lang="zh-CN" dirty="0">
                <a:solidFill>
                  <a:srgbClr val="FF00FF"/>
                </a:solidFill>
                <a:latin typeface="Times New Roman"/>
                <a:ea typeface="楷体_GB2312" pitchFamily="1" charset="-122"/>
              </a:rPr>
              <a:t>“</a:t>
            </a:r>
            <a:r>
              <a:rPr lang="zh-CN" altLang="zh-CN" dirty="0">
                <a:solidFill>
                  <a:srgbClr val="FF00FF"/>
                </a:solidFill>
                <a:latin typeface="Times New Roman"/>
                <a:ea typeface="楷体_GB2312" pitchFamily="1" charset="-122"/>
              </a:rPr>
              <a:t>·”</a:t>
            </a:r>
            <a:r>
              <a:rPr lang="zh-CN" dirty="0">
                <a:solidFill>
                  <a:srgbClr val="FF00FF"/>
                </a:solidFill>
                <a:latin typeface="楷体_GB2312" pitchFamily="1" charset="-122"/>
                <a:ea typeface="楷体_GB2312" pitchFamily="1" charset="-122"/>
              </a:rPr>
              <a:t>定义</a:t>
            </a:r>
            <a:r>
              <a:rPr lang="zh-CN" dirty="0">
                <a:solidFill>
                  <a:srgbClr val="0000FF"/>
                </a:solidFill>
                <a:latin typeface="楷体_GB2312" pitchFamily="1" charset="-122"/>
                <a:ea typeface="楷体_GB2312" pitchFamily="1" charset="-122"/>
              </a:rPr>
              <a:t>为：</a:t>
            </a:r>
          </a:p>
          <a:p>
            <a:pPr>
              <a:buFont typeface="Wingdings" pitchFamily="2" charset="2"/>
              <a:buNone/>
            </a:pPr>
            <a:r>
              <a:rPr lang="zh-CN" dirty="0">
                <a:solidFill>
                  <a:srgbClr val="0000FF"/>
                </a:solidFill>
                <a:latin typeface="楷体_GB2312" pitchFamily="1" charset="-122"/>
                <a:ea typeface="楷体_GB2312" pitchFamily="1" charset="-122"/>
              </a:rPr>
              <a:t>        </a:t>
            </a:r>
            <a:r>
              <a:rPr lang="zh-CN" dirty="0">
                <a:solidFill>
                  <a:srgbClr val="0000FF"/>
                </a:solidFill>
                <a:latin typeface="楷体_GB2312" pitchFamily="1" charset="-122"/>
                <a:ea typeface="楷体_GB2312" pitchFamily="1" charset="-122"/>
                <a:sym typeface="Symbol" pitchFamily="18" charset="2"/>
              </a:rPr>
              <a:t></a:t>
            </a:r>
            <a:r>
              <a:rPr lang="zh-CN" altLang="zh-CN" dirty="0">
                <a:solidFill>
                  <a:srgbClr val="0000FF"/>
                </a:solidFill>
                <a:latin typeface="楷体_GB2312" pitchFamily="1" charset="-122"/>
                <a:ea typeface="楷体_GB2312" pitchFamily="1" charset="-122"/>
              </a:rPr>
              <a:t>aH,bH∈G/H</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aH</a:t>
            </a:r>
            <a:r>
              <a:rPr lang="zh-CN" altLang="zh-CN" dirty="0">
                <a:solidFill>
                  <a:srgbClr val="0000FF"/>
                </a:solidFill>
                <a:latin typeface="Times New Roman"/>
                <a:ea typeface="楷体_GB2312" pitchFamily="1" charset="-122"/>
              </a:rPr>
              <a:t>·</a:t>
            </a:r>
            <a:r>
              <a:rPr lang="zh-CN" altLang="zh-CN" dirty="0">
                <a:solidFill>
                  <a:srgbClr val="0000FF"/>
                </a:solidFill>
                <a:latin typeface="楷体_GB2312" pitchFamily="1" charset="-122"/>
                <a:ea typeface="楷体_GB2312" pitchFamily="1" charset="-122"/>
              </a:rPr>
              <a:t>bH=(a*b)H</a:t>
            </a:r>
            <a:r>
              <a:rPr lang="zh-CN" dirty="0">
                <a:solidFill>
                  <a:srgbClr val="0000FF"/>
                </a:solidFill>
                <a:latin typeface="楷体_GB2312" pitchFamily="1" charset="-122"/>
                <a:ea typeface="楷体_GB2312" pitchFamily="1" charset="-122"/>
              </a:rPr>
              <a:t>。</a:t>
            </a:r>
          </a:p>
          <a:p>
            <a:pPr>
              <a:buFont typeface="Wingdings" pitchFamily="2" charset="2"/>
              <a:buNone/>
            </a:pPr>
            <a:endParaRPr lang="zh-CN" dirty="0">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dirty="0">
                <a:solidFill>
                  <a:srgbClr val="0000FF"/>
                </a:solidFill>
                <a:latin typeface="楷体_GB2312" pitchFamily="1" charset="-122"/>
                <a:ea typeface="楷体_GB2312" pitchFamily="1" charset="-122"/>
              </a:rPr>
              <a:t>如果</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是有限群，则根据拉格朗日定理，商群</a:t>
            </a:r>
            <a:r>
              <a:rPr lang="zh-CN" altLang="zh-CN" dirty="0">
                <a:solidFill>
                  <a:srgbClr val="0000FF"/>
                </a:solidFill>
                <a:latin typeface="楷体_GB2312" pitchFamily="1" charset="-122"/>
                <a:ea typeface="楷体_GB2312" pitchFamily="1" charset="-122"/>
              </a:rPr>
              <a:t>&lt;G/H,</a:t>
            </a:r>
            <a:r>
              <a:rPr lang="zh-CN" altLang="zh-CN" dirty="0">
                <a:solidFill>
                  <a:srgbClr val="0000FF"/>
                </a:solidFill>
                <a:latin typeface="Times New Roman"/>
                <a:ea typeface="楷体_GB2312" pitchFamily="1" charset="-122"/>
              </a:rPr>
              <a:t>·</a:t>
            </a:r>
            <a:r>
              <a:rPr lang="zh-CN" altLang="zh-CN" dirty="0">
                <a:solidFill>
                  <a:srgbClr val="0000FF"/>
                </a:solidFill>
                <a:latin typeface="楷体_GB2312" pitchFamily="1" charset="-122"/>
                <a:ea typeface="楷体_GB2312" pitchFamily="1" charset="-122"/>
              </a:rPr>
              <a:t>&gt;</a:t>
            </a:r>
            <a:r>
              <a:rPr lang="zh-CN" dirty="0">
                <a:solidFill>
                  <a:srgbClr val="0000FF"/>
                </a:solidFill>
                <a:latin typeface="楷体_GB2312" pitchFamily="1" charset="-122"/>
                <a:ea typeface="楷体_GB2312" pitchFamily="1" charset="-122"/>
              </a:rPr>
              <a:t>的阶等于群</a:t>
            </a:r>
            <a:r>
              <a:rPr lang="zh-CN" altLang="zh-CN" dirty="0">
                <a:solidFill>
                  <a:srgbClr val="0000FF"/>
                </a:solidFill>
                <a:latin typeface="楷体_GB2312" pitchFamily="1" charset="-122"/>
                <a:ea typeface="楷体_GB2312" pitchFamily="1" charset="-122"/>
              </a:rPr>
              <a:t>G</a:t>
            </a:r>
            <a:r>
              <a:rPr lang="zh-CN" dirty="0">
                <a:solidFill>
                  <a:srgbClr val="0000FF"/>
                </a:solidFill>
                <a:latin typeface="楷体_GB2312" pitchFamily="1" charset="-122"/>
                <a:ea typeface="楷体_GB2312" pitchFamily="1" charset="-122"/>
              </a:rPr>
              <a:t>的阶除以</a:t>
            </a:r>
            <a:r>
              <a:rPr lang="zh-CN" altLang="zh-CN" dirty="0">
                <a:solidFill>
                  <a:srgbClr val="0000FF"/>
                </a:solidFill>
                <a:latin typeface="楷体_GB2312" pitchFamily="1" charset="-122"/>
                <a:ea typeface="楷体_GB2312" pitchFamily="1" charset="-122"/>
              </a:rPr>
              <a:t>H</a:t>
            </a:r>
            <a:r>
              <a:rPr lang="zh-CN" dirty="0">
                <a:solidFill>
                  <a:srgbClr val="0000FF"/>
                </a:solidFill>
                <a:latin typeface="楷体_GB2312" pitchFamily="1" charset="-122"/>
                <a:ea typeface="楷体_GB2312" pitchFamily="1" charset="-122"/>
              </a:rPr>
              <a:t>的阶。</a:t>
            </a:r>
            <a:r>
              <a:rPr lang="zh-CN" dirty="0"/>
              <a:t>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923E12-F4A7-47AD-ABDF-C87AEF2EE73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50CA8EE-558A-4923-8B60-2822298F3AA3}" type="slidenum">
              <a:rPr lang="zh-CN" altLang="zh-CN"/>
              <a:pPr/>
              <a:t>187</a:t>
            </a:fld>
            <a:r>
              <a:rPr lang="zh-CN" altLang="zh-CN"/>
              <a:t>/226</a:t>
            </a:r>
          </a:p>
        </p:txBody>
      </p:sp>
      <p:sp>
        <p:nvSpPr>
          <p:cNvPr id="192514" name="Rectangle 2"/>
          <p:cNvSpPr>
            <a:spLocks noGrp="1" noChangeArrowheads="1"/>
          </p:cNvSpPr>
          <p:nvPr>
            <p:ph type="title"/>
          </p:nvPr>
        </p:nvSpPr>
        <p:spPr/>
        <p:txBody>
          <a:bodyPr/>
          <a:lstStyle/>
          <a:p>
            <a:r>
              <a:rPr lang="zh-CN"/>
              <a:t>习题</a:t>
            </a:r>
          </a:p>
        </p:txBody>
      </p:sp>
      <p:sp>
        <p:nvSpPr>
          <p:cNvPr id="192515" name="Rectangle 3"/>
          <p:cNvSpPr>
            <a:spLocks noGrp="1" noChangeArrowheads="1"/>
          </p:cNvSpPr>
          <p:nvPr>
            <p:ph type="body" idx="1"/>
          </p:nvPr>
        </p:nvSpPr>
        <p:spPr>
          <a:xfrm>
            <a:off x="1066800" y="1166813"/>
            <a:ext cx="7620000" cy="876300"/>
          </a:xfrm>
        </p:spPr>
        <p:txBody>
          <a:bodyPr/>
          <a:lstStyle/>
          <a:p>
            <a:r>
              <a:rPr lang="zh-CN" sz="4400">
                <a:solidFill>
                  <a:srgbClr val="FF0000"/>
                </a:solidFill>
                <a:latin typeface="黑体" pitchFamily="49" charset="-122"/>
                <a:ea typeface="黑体" pitchFamily="49" charset="-122"/>
              </a:rPr>
              <a:t>熟记相关概念</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2BE4EA-6B87-4AA2-9CE6-2FC78E30506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FC897C7-B33C-424F-A375-C5B6B67054B9}" type="slidenum">
              <a:rPr lang="zh-CN" altLang="zh-CN"/>
              <a:pPr/>
              <a:t>188</a:t>
            </a:fld>
            <a:r>
              <a:rPr lang="zh-CN" altLang="zh-CN"/>
              <a:t>/226</a:t>
            </a:r>
          </a:p>
        </p:txBody>
      </p:sp>
      <p:sp>
        <p:nvSpPr>
          <p:cNvPr id="193538" name="Rectangle 2"/>
          <p:cNvSpPr>
            <a:spLocks noGrp="1" noChangeArrowheads="1"/>
          </p:cNvSpPr>
          <p:nvPr>
            <p:ph type="title"/>
          </p:nvPr>
        </p:nvSpPr>
        <p:spPr/>
        <p:txBody>
          <a:bodyPr/>
          <a:lstStyle/>
          <a:p>
            <a:endParaRPr lang="zh-CN" altLang="zh-CN"/>
          </a:p>
        </p:txBody>
      </p:sp>
      <p:sp>
        <p:nvSpPr>
          <p:cNvPr id="193539" name="Rectangle 3"/>
          <p:cNvSpPr>
            <a:spLocks noChangeArrowheads="1"/>
          </p:cNvSpPr>
          <p:nvPr/>
        </p:nvSpPr>
        <p:spPr bwMode="auto">
          <a:xfrm>
            <a:off x="2916238" y="2801938"/>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solidFill>
                  <a:srgbClr val="FF0000"/>
                </a:solidFill>
              </a:rPr>
              <a:t>15.6   </a:t>
            </a:r>
            <a:r>
              <a:rPr lang="zh-CN" sz="2800" b="1">
                <a:solidFill>
                  <a:srgbClr val="FF0000"/>
                </a:solidFill>
              </a:rPr>
              <a:t>同态与同构</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6731EA3-8EFD-497E-A8CC-2BB070096B1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8380921-471D-4F3C-A376-26B46E646950}" type="slidenum">
              <a:rPr lang="zh-CN" altLang="zh-CN"/>
              <a:pPr/>
              <a:t>189</a:t>
            </a:fld>
            <a:r>
              <a:rPr lang="zh-CN" altLang="zh-CN"/>
              <a:t>/226</a:t>
            </a:r>
          </a:p>
        </p:txBody>
      </p:sp>
      <p:sp>
        <p:nvSpPr>
          <p:cNvPr id="194562"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同态与同构</a:t>
            </a:r>
          </a:p>
        </p:txBody>
      </p:sp>
      <p:sp>
        <p:nvSpPr>
          <p:cNvPr id="194563" name="Rectangle 3"/>
          <p:cNvSpPr>
            <a:spLocks noGrp="1" noChangeArrowheads="1"/>
          </p:cNvSpPr>
          <p:nvPr>
            <p:ph type="body" idx="1"/>
          </p:nvPr>
        </p:nvSpPr>
        <p:spPr>
          <a:xfrm>
            <a:off x="1187450" y="1196975"/>
            <a:ext cx="7620000" cy="4687888"/>
          </a:xfrm>
        </p:spPr>
        <p:txBody>
          <a:bodyPr/>
          <a:lstStyle/>
          <a:p>
            <a:pPr>
              <a:buFont typeface="Wingdings" pitchFamily="2" charset="2"/>
              <a:buNone/>
            </a:pPr>
            <a:r>
              <a:rPr lang="zh-CN" altLang="zh-CN">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本节研究的是一个代数系统与另外一个代数系统之间的关系，即撇开</a:t>
            </a:r>
            <a:r>
              <a:rPr lang="zh-CN">
                <a:solidFill>
                  <a:srgbClr val="CC00CC"/>
                </a:solidFill>
                <a:latin typeface="楷体_GB2312" pitchFamily="1" charset="-122"/>
                <a:ea typeface="楷体_GB2312" pitchFamily="1" charset="-122"/>
              </a:rPr>
              <a:t>集合元素具体的差异和运算的具体差异</a:t>
            </a:r>
            <a:r>
              <a:rPr lang="zh-CN">
                <a:solidFill>
                  <a:srgbClr val="0000FF"/>
                </a:solidFill>
                <a:latin typeface="楷体_GB2312" pitchFamily="1" charset="-122"/>
                <a:ea typeface="楷体_GB2312" pitchFamily="1" charset="-122"/>
              </a:rPr>
              <a:t>，只考虑两代数系统的运算性质上的差异，或者说在什么条件下两代数系统无差异或者相似</a:t>
            </a:r>
            <a:r>
              <a:rPr lang="zh-CN">
                <a:latin typeface="楷体_GB2312" pitchFamily="1" charset="-122"/>
                <a:ea typeface="楷体_GB2312" pitchFamily="1" charset="-122"/>
              </a:rPr>
              <a:t>。</a:t>
            </a:r>
          </a:p>
          <a:p>
            <a:pPr>
              <a:buFont typeface="Wingdings" pitchFamily="2" charset="2"/>
              <a:buNone/>
            </a:pPr>
            <a:r>
              <a:rPr lang="zh-CN">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rPr>
              <a:t>代数系统之间的这种相互关系是通过映射来反应的。映射有单射、满射和双射，相应本节讲的是单同态、满同态和同构以及性质。</a:t>
            </a:r>
          </a:p>
          <a:p>
            <a:endParaRPr lang="zh-CN" altLang="zh-CN">
              <a:solidFill>
                <a:srgbClr val="B2B2B2"/>
              </a:solidFill>
              <a:latin typeface="楷体_GB2312" pitchFamily="1" charset="-122"/>
              <a:ea typeface="楷体_GB2312" pitchFamily="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51197B76-F989-4BAF-A2A6-7DEA46116E5E}"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D86455DD-B329-49FA-864C-A6EF498888E3}" type="slidenum">
              <a:rPr lang="zh-CN" altLang="zh-CN"/>
              <a:pPr/>
              <a:t>19</a:t>
            </a:fld>
            <a:r>
              <a:rPr lang="zh-CN" altLang="zh-CN"/>
              <a:t>/226</a:t>
            </a:r>
          </a:p>
        </p:txBody>
      </p:sp>
      <p:sp>
        <p:nvSpPr>
          <p:cNvPr id="21506" name="Rectangle 2"/>
          <p:cNvSpPr>
            <a:spLocks noChangeArrowheads="1"/>
          </p:cNvSpPr>
          <p:nvPr/>
        </p:nvSpPr>
        <p:spPr bwMode="auto">
          <a:xfrm>
            <a:off x="755650" y="1052513"/>
            <a:ext cx="80645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b="1" dirty="0">
                <a:solidFill>
                  <a:srgbClr val="C000C0"/>
                </a:solidFill>
                <a:latin typeface="楷体_GB2312" pitchFamily="1" charset="-122"/>
                <a:ea typeface="楷体_GB2312" pitchFamily="1" charset="-122"/>
              </a:rPr>
              <a:t>定理15.2 </a:t>
            </a:r>
            <a:r>
              <a:rPr lang="zh-CN" b="1" dirty="0">
                <a:latin typeface="楷体_GB2312" pitchFamily="1" charset="-122"/>
                <a:ea typeface="楷体_GB2312" pitchFamily="1" charset="-122"/>
              </a:rPr>
              <a:t>设&lt;S，*&gt;是半群，如果S是有限集，则必有a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S，使得 a</a:t>
            </a:r>
            <a:r>
              <a:rPr lang="zh-CN" b="1" baseline="30000" dirty="0">
                <a:latin typeface="楷体_GB2312" pitchFamily="1" charset="-122"/>
                <a:ea typeface="楷体_GB2312" pitchFamily="1" charset="-122"/>
              </a:rPr>
              <a:t>2</a:t>
            </a:r>
            <a:r>
              <a:rPr lang="zh-CN" b="1" dirty="0">
                <a:latin typeface="楷体_GB2312" pitchFamily="1" charset="-122"/>
                <a:ea typeface="楷体_GB2312" pitchFamily="1" charset="-122"/>
              </a:rPr>
              <a:t>=a。(参见教材</a:t>
            </a:r>
            <a:r>
              <a:rPr lang="zh-CN" b="1" dirty="0" smtClean="0">
                <a:latin typeface="楷体_GB2312" pitchFamily="1" charset="-122"/>
                <a:ea typeface="楷体_GB2312" pitchFamily="1" charset="-122"/>
              </a:rPr>
              <a:t>p</a:t>
            </a:r>
            <a:r>
              <a:rPr lang="en-US" altLang="zh-CN" b="1" dirty="0" smtClean="0">
                <a:latin typeface="楷体_GB2312" pitchFamily="1" charset="-122"/>
                <a:ea typeface="楷体_GB2312" pitchFamily="1" charset="-122"/>
              </a:rPr>
              <a:t>183</a:t>
            </a:r>
            <a:r>
              <a:rPr lang="zh-CN" b="1" dirty="0" smtClean="0">
                <a:latin typeface="楷体_GB2312" pitchFamily="1" charset="-122"/>
                <a:ea typeface="楷体_GB2312" pitchFamily="1" charset="-122"/>
              </a:rPr>
              <a:t>）</a:t>
            </a:r>
            <a:endParaRPr lang="zh-CN" b="1" dirty="0">
              <a:latin typeface="楷体_GB2312" pitchFamily="1" charset="-122"/>
              <a:ea typeface="楷体_GB2312" pitchFamily="1" charset="-122"/>
            </a:endParaRP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a:t>
            </a:r>
          </a:p>
          <a:p>
            <a:pPr marL="533400" indent="-5334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因为&lt;S，*&gt;是半群，</a:t>
            </a:r>
            <a:r>
              <a:rPr lang="zh-CN" b="1" dirty="0">
                <a:solidFill>
                  <a:srgbClr val="FF00FF"/>
                </a:solidFill>
                <a:latin typeface="楷体_GB2312" pitchFamily="1" charset="-122"/>
                <a:ea typeface="楷体_GB2312" pitchFamily="1" charset="-122"/>
              </a:rPr>
              <a:t>S是有限集</a:t>
            </a:r>
            <a:r>
              <a:rPr lang="zh-CN" b="1" dirty="0">
                <a:solidFill>
                  <a:srgbClr val="0000FF"/>
                </a:solidFill>
                <a:latin typeface="楷体_GB2312" pitchFamily="1" charset="-122"/>
                <a:ea typeface="楷体_GB2312" pitchFamily="1" charset="-122"/>
              </a:rPr>
              <a:t>，对</a:t>
            </a:r>
            <a:r>
              <a:rPr lang="zh-CN" b="1" dirty="0">
                <a:solidFill>
                  <a:srgbClr val="0000FF"/>
                </a:solidFill>
                <a:latin typeface="楷体_GB2312" pitchFamily="1" charset="-122"/>
                <a:ea typeface="楷体_GB2312" pitchFamily="1" charset="-122"/>
                <a:sym typeface="Symbol" pitchFamily="18" charset="2"/>
              </a:rPr>
              <a:t>bS，则元素b</a:t>
            </a:r>
            <a:r>
              <a:rPr lang="zh-CN" b="1" baseline="30000" dirty="0">
                <a:solidFill>
                  <a:srgbClr val="0000FF"/>
                </a:solidFill>
                <a:latin typeface="楷体_GB2312" pitchFamily="1" charset="-122"/>
                <a:ea typeface="楷体_GB2312" pitchFamily="1" charset="-122"/>
                <a:sym typeface="Symbol" pitchFamily="18" charset="2"/>
              </a:rPr>
              <a:t>1</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2</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3</a:t>
            </a:r>
            <a:r>
              <a:rPr lang="zh-CN" b="1" dirty="0">
                <a:solidFill>
                  <a:srgbClr val="0000FF"/>
                </a:solidFill>
                <a:latin typeface="楷体_GB2312" pitchFamily="1" charset="-122"/>
                <a:ea typeface="楷体_GB2312" pitchFamily="1" charset="-122"/>
                <a:sym typeface="Symbol" pitchFamily="18" charset="2"/>
              </a:rPr>
              <a:t>，‥‥中必有重复的，设b</a:t>
            </a:r>
            <a:r>
              <a:rPr lang="zh-CN" b="1" baseline="30000" dirty="0">
                <a:solidFill>
                  <a:srgbClr val="0000FF"/>
                </a:solidFill>
                <a:latin typeface="楷体_GB2312" pitchFamily="1" charset="-122"/>
                <a:ea typeface="楷体_GB2312" pitchFamily="1" charset="-122"/>
                <a:sym typeface="Symbol" pitchFamily="18" charset="2"/>
              </a:rPr>
              <a:t>i</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j</a:t>
            </a:r>
            <a:r>
              <a:rPr lang="zh-CN" b="1" dirty="0">
                <a:solidFill>
                  <a:srgbClr val="0000FF"/>
                </a:solidFill>
                <a:latin typeface="楷体_GB2312" pitchFamily="1" charset="-122"/>
                <a:ea typeface="楷体_GB2312" pitchFamily="1" charset="-122"/>
                <a:sym typeface="Symbol" pitchFamily="18" charset="2"/>
              </a:rPr>
              <a:t> ，其中</a:t>
            </a:r>
            <a:r>
              <a:rPr lang="zh-CN" b="1" dirty="0">
                <a:solidFill>
                  <a:srgbClr val="FF00FF"/>
                </a:solidFill>
                <a:latin typeface="楷体_GB2312" pitchFamily="1" charset="-122"/>
                <a:ea typeface="楷体_GB2312" pitchFamily="1" charset="-122"/>
                <a:sym typeface="Symbol" pitchFamily="18" charset="2"/>
              </a:rPr>
              <a:t>j＞i</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sym typeface="Symbol" pitchFamily="18" charset="2"/>
              </a:rPr>
              <a:t>由b</a:t>
            </a:r>
            <a:r>
              <a:rPr lang="zh-CN" b="1" baseline="30000" dirty="0">
                <a:solidFill>
                  <a:srgbClr val="B2B2B2"/>
                </a:solidFill>
                <a:latin typeface="楷体_GB2312" pitchFamily="1" charset="-122"/>
                <a:ea typeface="楷体_GB2312" pitchFamily="1" charset="-122"/>
                <a:sym typeface="Symbol" pitchFamily="18" charset="2"/>
              </a:rPr>
              <a:t>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j-i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i</a:t>
            </a:r>
            <a:r>
              <a:rPr lang="zh-CN" b="1" dirty="0">
                <a:solidFill>
                  <a:srgbClr val="B2B2B2"/>
                </a:solidFill>
                <a:latin typeface="楷体_GB2312" pitchFamily="1" charset="-122"/>
                <a:ea typeface="楷体_GB2312" pitchFamily="1" charset="-122"/>
                <a:sym typeface="Symbol" pitchFamily="18" charset="2"/>
              </a:rPr>
              <a:t>，则对 t≥i都得到b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j-i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a:t>
            </a: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sym typeface="Symbol" pitchFamily="18" charset="2"/>
              </a:rPr>
              <a:t>       </a:t>
            </a:r>
            <a:r>
              <a:rPr lang="zh-CN" b="1" dirty="0">
                <a:solidFill>
                  <a:srgbClr val="B2B2B2"/>
                </a:solidFill>
                <a:latin typeface="楷体_GB2312" pitchFamily="1" charset="-122"/>
                <a:ea typeface="楷体_GB2312" pitchFamily="1" charset="-122"/>
                <a:sym typeface="Symbol" pitchFamily="18" charset="2"/>
              </a:rPr>
              <a:t>反复利用上式，则对任何正整数k</a:t>
            </a:r>
            <a:r>
              <a:rPr lang="en-US"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sym typeface="Symbol" pitchFamily="18" charset="2"/>
              </a:rPr>
              <a:t>1，有b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k（j-i）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，（t≥i）。特别，取k使得k(j-i)≥i，同时令t=k(j-i)，则得到幂等元。</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8A7FC5-481D-4A53-A322-F6C5CB30782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EF3C5235-9FC9-40D7-82C5-8DE311EBED42}" type="slidenum">
              <a:rPr lang="zh-CN" altLang="zh-CN"/>
              <a:pPr/>
              <a:t>190</a:t>
            </a:fld>
            <a:r>
              <a:rPr lang="zh-CN" altLang="zh-CN"/>
              <a:t>/226</a:t>
            </a:r>
          </a:p>
        </p:txBody>
      </p:sp>
      <p:sp>
        <p:nvSpPr>
          <p:cNvPr id="195586"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同态与同构</a:t>
            </a:r>
          </a:p>
        </p:txBody>
      </p:sp>
      <p:sp>
        <p:nvSpPr>
          <p:cNvPr id="195587" name="Rectangle 3"/>
          <p:cNvSpPr>
            <a:spLocks noGrp="1" noChangeArrowheads="1"/>
          </p:cNvSpPr>
          <p:nvPr>
            <p:ph type="body" idx="1"/>
          </p:nvPr>
        </p:nvSpPr>
        <p:spPr>
          <a:xfrm>
            <a:off x="1187450" y="1196975"/>
            <a:ext cx="7620000" cy="4687888"/>
          </a:xfrm>
        </p:spPr>
        <p:txBody>
          <a:bodyPr/>
          <a:lstStyle/>
          <a:p>
            <a:pPr>
              <a:buFont typeface="Wingdings" pitchFamily="2" charset="2"/>
              <a:buNone/>
            </a:pPr>
            <a:r>
              <a:rPr lang="zh-CN" altLang="zh-CN">
                <a:latin typeface="楷体_GB2312" pitchFamily="1" charset="-122"/>
                <a:ea typeface="楷体_GB2312" pitchFamily="1" charset="-122"/>
              </a:rPr>
              <a:t>      </a:t>
            </a:r>
            <a:r>
              <a:rPr lang="zh-CN">
                <a:latin typeface="楷体_GB2312" pitchFamily="1" charset="-122"/>
                <a:ea typeface="楷体_GB2312" pitchFamily="1" charset="-122"/>
              </a:rPr>
              <a:t>本节研究的是一个代数系统与另外一个代数系统之间的关系，即撇开集合元素具体的差异和运算的具体差异，只考虑两代数系统的运算性质上的差异，或者说在什么条件下两代数系统无差异或者相似。</a:t>
            </a:r>
          </a:p>
          <a:p>
            <a:pPr>
              <a:buFont typeface="Wingdings" pitchFamily="2" charset="2"/>
              <a:buNone/>
            </a:pPr>
            <a:r>
              <a:rPr lang="zh-CN">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rPr>
              <a:t>代数系统之间的这种相互关系是通过映射来反应的。映射有单射、满射和双射，相应本节讲的是单同态、满同态和同构以及性质。</a:t>
            </a:r>
          </a:p>
          <a:p>
            <a:endParaRPr lang="zh-CN" altLang="zh-CN">
              <a:solidFill>
                <a:srgbClr val="0000FF"/>
              </a:solidFill>
              <a:latin typeface="楷体_GB2312" pitchFamily="1" charset="-122"/>
              <a:ea typeface="楷体_GB2312" pitchFamily="1" charset="-122"/>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A7FE99-4EED-4F52-980D-A5079A6D7C2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6DCF63F6-8BC9-4AF1-B8B6-72763156E670}" type="slidenum">
              <a:rPr lang="zh-CN" altLang="zh-CN"/>
              <a:pPr/>
              <a:t>191</a:t>
            </a:fld>
            <a:r>
              <a:rPr lang="zh-CN" altLang="zh-CN"/>
              <a:t>/226</a:t>
            </a:r>
          </a:p>
        </p:txBody>
      </p:sp>
      <p:sp>
        <p:nvSpPr>
          <p:cNvPr id="196610" name="Rectangle 2"/>
          <p:cNvSpPr>
            <a:spLocks noGrp="1" noChangeArrowheads="1"/>
          </p:cNvSpPr>
          <p:nvPr>
            <p:ph type="title"/>
          </p:nvPr>
        </p:nvSpPr>
        <p:spPr/>
        <p:txBody>
          <a:bodyPr/>
          <a:lstStyle/>
          <a:p>
            <a:endParaRPr lang="zh-CN" altLang="zh-CN"/>
          </a:p>
        </p:txBody>
      </p:sp>
      <p:sp>
        <p:nvSpPr>
          <p:cNvPr id="196611" name="Rectangle 3"/>
          <p:cNvSpPr>
            <a:spLocks noChangeArrowheads="1"/>
          </p:cNvSpPr>
          <p:nvPr/>
        </p:nvSpPr>
        <p:spPr bwMode="auto">
          <a:xfrm>
            <a:off x="1042988" y="1125538"/>
            <a:ext cx="770572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sz="2800" b="1">
                <a:solidFill>
                  <a:srgbClr val="CC00CC"/>
                </a:solidFill>
                <a:latin typeface="楷体_GB2312" pitchFamily="1" charset="-122"/>
                <a:ea typeface="楷体_GB2312" pitchFamily="1" charset="-122"/>
              </a:rPr>
              <a:t>定义</a:t>
            </a:r>
            <a:r>
              <a:rPr lang="zh-CN" altLang="zh-CN" sz="2800" b="1">
                <a:solidFill>
                  <a:srgbClr val="CC00CC"/>
                </a:solidFill>
                <a:latin typeface="楷体_GB2312" pitchFamily="1" charset="-122"/>
                <a:ea typeface="楷体_GB2312" pitchFamily="1" charset="-122"/>
              </a:rPr>
              <a:t>15.9</a:t>
            </a:r>
            <a:r>
              <a:rPr lang="zh-CN" altLang="zh-CN" sz="2800" b="1">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altLang="zh-CN" sz="2800" b="1">
                <a:latin typeface="楷体_GB2312" pitchFamily="1" charset="-122"/>
                <a:ea typeface="楷体_GB2312" pitchFamily="1" charset="-122"/>
              </a:rPr>
              <a:t>      </a:t>
            </a:r>
            <a:r>
              <a:rPr lang="zh-CN" sz="2800" b="1">
                <a:solidFill>
                  <a:srgbClr val="0000FF"/>
                </a:solidFill>
                <a:latin typeface="楷体_GB2312" pitchFamily="1" charset="-122"/>
                <a:ea typeface="楷体_GB2312" pitchFamily="1" charset="-122"/>
              </a:rPr>
              <a:t>设</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与</a:t>
            </a:r>
            <a:r>
              <a:rPr lang="zh-CN" altLang="zh-CN" sz="2800" b="1">
                <a:solidFill>
                  <a:srgbClr val="0000FF"/>
                </a:solidFill>
                <a:latin typeface="楷体_GB2312" pitchFamily="1" charset="-122"/>
                <a:ea typeface="楷体_GB2312" pitchFamily="1" charset="-122"/>
              </a:rPr>
              <a:t>〈Y, о〉</a:t>
            </a:r>
            <a:r>
              <a:rPr lang="zh-CN" sz="2800" b="1">
                <a:solidFill>
                  <a:srgbClr val="0000FF"/>
                </a:solidFill>
                <a:latin typeface="楷体_GB2312" pitchFamily="1" charset="-122"/>
                <a:ea typeface="楷体_GB2312" pitchFamily="1" charset="-122"/>
              </a:rPr>
              <a:t>是两个代数系统，如在集合</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与</a:t>
            </a:r>
            <a:r>
              <a:rPr lang="zh-CN" altLang="zh-CN" sz="2800" b="1">
                <a:solidFill>
                  <a:srgbClr val="0000FF"/>
                </a:solidFill>
                <a:latin typeface="楷体_GB2312" pitchFamily="1" charset="-122"/>
                <a:ea typeface="楷体_GB2312" pitchFamily="1" charset="-122"/>
              </a:rPr>
              <a:t>Y</a:t>
            </a:r>
            <a:r>
              <a:rPr lang="zh-CN" sz="2800" b="1">
                <a:solidFill>
                  <a:srgbClr val="0000FF"/>
                </a:solidFill>
                <a:latin typeface="楷体_GB2312" pitchFamily="1" charset="-122"/>
                <a:ea typeface="楷体_GB2312" pitchFamily="1" charset="-122"/>
              </a:rPr>
              <a:t>之间</a:t>
            </a:r>
            <a:r>
              <a:rPr lang="zh-CN" sz="2800" b="1">
                <a:solidFill>
                  <a:srgbClr val="FF00FF"/>
                </a:solidFill>
                <a:latin typeface="楷体_GB2312" pitchFamily="1" charset="-122"/>
                <a:ea typeface="楷体_GB2312" pitchFamily="1" charset="-122"/>
              </a:rPr>
              <a:t>存在映射</a:t>
            </a:r>
            <a:r>
              <a:rPr lang="zh-CN" altLang="zh-CN" sz="2800" b="1">
                <a:solidFill>
                  <a:srgbClr val="FF00FF"/>
                </a:solidFill>
                <a:latin typeface="楷体_GB2312" pitchFamily="1" charset="-122"/>
                <a:ea typeface="楷体_GB2312" pitchFamily="1" charset="-122"/>
              </a:rPr>
              <a:t>f</a:t>
            </a:r>
            <a:r>
              <a:rPr lang="zh-CN" sz="2800" b="1">
                <a:solidFill>
                  <a:srgbClr val="FF00FF"/>
                </a:solidFill>
                <a:latin typeface="楷体_GB2312" pitchFamily="1" charset="-122"/>
                <a:ea typeface="楷体_GB2312" pitchFamily="1" charset="-122"/>
              </a:rPr>
              <a:t>：</a:t>
            </a:r>
            <a:r>
              <a:rPr lang="zh-CN" altLang="zh-CN" sz="2800" b="1">
                <a:solidFill>
                  <a:srgbClr val="FF00FF"/>
                </a:solidFill>
                <a:latin typeface="楷体_GB2312" pitchFamily="1" charset="-122"/>
                <a:ea typeface="楷体_GB2312" pitchFamily="1" charset="-122"/>
              </a:rPr>
              <a:t>X</a:t>
            </a:r>
            <a:r>
              <a:rPr lang="zh-CN" altLang="zh-CN" sz="2800" b="1">
                <a:solidFill>
                  <a:srgbClr val="FF00FF"/>
                </a:solidFill>
                <a:latin typeface="楷体_GB2312" pitchFamily="1" charset="-122"/>
                <a:ea typeface="楷体_GB2312" pitchFamily="1" charset="-122"/>
                <a:sym typeface="Symbol" pitchFamily="18" charset="2"/>
              </a:rPr>
              <a:t></a:t>
            </a:r>
            <a:r>
              <a:rPr lang="zh-CN" altLang="zh-CN" sz="2800" b="1">
                <a:solidFill>
                  <a:srgbClr val="FF00FF"/>
                </a:solidFill>
                <a:latin typeface="楷体_GB2312" pitchFamily="1" charset="-122"/>
                <a:ea typeface="楷体_GB2312" pitchFamily="1" charset="-122"/>
              </a:rPr>
              <a:t>Y</a:t>
            </a:r>
            <a:r>
              <a:rPr lang="zh-CN" sz="2800" b="1">
                <a:solidFill>
                  <a:srgbClr val="0000FF"/>
                </a:solidFill>
                <a:latin typeface="楷体_GB2312" pitchFamily="1" charset="-122"/>
                <a:ea typeface="楷体_GB2312" pitchFamily="1" charset="-122"/>
              </a:rPr>
              <a:t>，使得对</a:t>
            </a:r>
            <a:r>
              <a:rPr lang="zh-CN" sz="2800" b="1">
                <a:solidFill>
                  <a:srgbClr val="FF0000"/>
                </a:solidFill>
                <a:latin typeface="楷体_GB2312" pitchFamily="1" charset="-122"/>
                <a:ea typeface="楷体_GB2312" pitchFamily="1" charset="-122"/>
                <a:sym typeface="Symbol" pitchFamily="18" charset="2"/>
              </a:rPr>
              <a:t></a:t>
            </a:r>
            <a:r>
              <a:rPr lang="zh-CN" altLang="zh-CN" sz="2800" b="1">
                <a:solidFill>
                  <a:srgbClr val="FF0000"/>
                </a:solidFill>
                <a:latin typeface="楷体_GB2312" pitchFamily="1" charset="-122"/>
                <a:ea typeface="楷体_GB2312" pitchFamily="1" charset="-122"/>
              </a:rPr>
              <a:t>a</a:t>
            </a:r>
            <a:r>
              <a:rPr lang="zh-CN" sz="2800" b="1">
                <a:solidFill>
                  <a:srgbClr val="FF0000"/>
                </a:solidFill>
                <a:latin typeface="楷体_GB2312" pitchFamily="1" charset="-122"/>
                <a:ea typeface="楷体_GB2312" pitchFamily="1" charset="-122"/>
              </a:rPr>
              <a:t>，</a:t>
            </a:r>
            <a:r>
              <a:rPr lang="zh-CN" altLang="zh-CN" sz="2800" b="1">
                <a:solidFill>
                  <a:srgbClr val="FF0000"/>
                </a:solidFill>
                <a:latin typeface="楷体_GB2312" pitchFamily="1" charset="-122"/>
                <a:ea typeface="楷体_GB2312" pitchFamily="1" charset="-122"/>
              </a:rPr>
              <a:t>b</a:t>
            </a:r>
            <a:r>
              <a:rPr lang="zh-CN" altLang="zh-CN" sz="2800" b="1">
                <a:solidFill>
                  <a:srgbClr val="FF0000"/>
                </a:solidFill>
                <a:latin typeface="楷体_GB2312" pitchFamily="1" charset="-122"/>
                <a:ea typeface="楷体_GB2312" pitchFamily="1" charset="-122"/>
                <a:sym typeface="Symbol" pitchFamily="18" charset="2"/>
              </a:rPr>
              <a:t></a:t>
            </a:r>
            <a:r>
              <a:rPr lang="zh-CN" altLang="zh-CN" sz="2800" b="1">
                <a:solidFill>
                  <a:srgbClr val="FF0000"/>
                </a:solidFill>
                <a:latin typeface="楷体_GB2312" pitchFamily="1" charset="-122"/>
                <a:ea typeface="楷体_GB2312" pitchFamily="1" charset="-122"/>
              </a:rPr>
              <a:t>X</a:t>
            </a:r>
            <a:r>
              <a:rPr lang="zh-CN" sz="2800" b="1">
                <a:solidFill>
                  <a:srgbClr val="FF0000"/>
                </a:solidFill>
                <a:latin typeface="楷体_GB2312" pitchFamily="1" charset="-122"/>
                <a:ea typeface="楷体_GB2312" pitchFamily="1" charset="-122"/>
              </a:rPr>
              <a:t>，有：</a:t>
            </a:r>
            <a:r>
              <a:rPr lang="zh-CN" altLang="zh-CN" sz="2800" b="1">
                <a:solidFill>
                  <a:srgbClr val="FF0000"/>
                </a:solidFill>
                <a:latin typeface="楷体_GB2312" pitchFamily="1" charset="-122"/>
                <a:ea typeface="楷体_GB2312" pitchFamily="1" charset="-122"/>
              </a:rPr>
              <a:t>f(a*b)=f(a)оf(b)</a:t>
            </a:r>
            <a:r>
              <a:rPr lang="zh-CN" sz="2800" b="1">
                <a:solidFill>
                  <a:srgbClr val="FF0000"/>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FF0000"/>
                </a:solidFill>
                <a:latin typeface="楷体_GB2312" pitchFamily="1" charset="-122"/>
                <a:ea typeface="楷体_GB2312" pitchFamily="1" charset="-122"/>
              </a:rPr>
              <a:t>  </a:t>
            </a:r>
            <a:r>
              <a:rPr lang="zh-CN" sz="2800" b="1">
                <a:solidFill>
                  <a:srgbClr val="B2B2B2"/>
                </a:solidFill>
                <a:latin typeface="楷体_GB2312" pitchFamily="1" charset="-122"/>
                <a:ea typeface="楷体_GB2312" pitchFamily="1" charset="-122"/>
              </a:rPr>
              <a:t>则称</a:t>
            </a:r>
            <a:r>
              <a:rPr lang="zh-CN" altLang="zh-CN" sz="2800" b="1">
                <a:solidFill>
                  <a:srgbClr val="B2B2B2"/>
                </a:solidFill>
                <a:latin typeface="楷体_GB2312" pitchFamily="1" charset="-122"/>
                <a:ea typeface="楷体_GB2312" pitchFamily="1" charset="-122"/>
              </a:rPr>
              <a:t>f</a:t>
            </a:r>
            <a:r>
              <a:rPr lang="zh-CN" sz="2800" b="1">
                <a:solidFill>
                  <a:srgbClr val="B2B2B2"/>
                </a:solidFill>
                <a:latin typeface="楷体_GB2312" pitchFamily="1" charset="-122"/>
                <a:ea typeface="楷体_GB2312" pitchFamily="1" charset="-122"/>
              </a:rPr>
              <a:t>是从</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到</a:t>
            </a:r>
            <a:r>
              <a:rPr lang="zh-CN" altLang="zh-CN" sz="2800" b="1">
                <a:solidFill>
                  <a:srgbClr val="B2B2B2"/>
                </a:solidFill>
                <a:latin typeface="楷体_GB2312" pitchFamily="1" charset="-122"/>
                <a:ea typeface="楷体_GB2312" pitchFamily="1" charset="-122"/>
              </a:rPr>
              <a:t>〈Y,о〉</a:t>
            </a:r>
            <a:r>
              <a:rPr lang="zh-CN" sz="2800" b="1">
                <a:solidFill>
                  <a:srgbClr val="B2B2B2"/>
                </a:solidFill>
                <a:latin typeface="楷体_GB2312" pitchFamily="1" charset="-122"/>
                <a:ea typeface="楷体_GB2312" pitchFamily="1" charset="-122"/>
              </a:rPr>
              <a:t>的同态映射，简称为同态，此时代数系统</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与代数系统</a:t>
            </a:r>
            <a:r>
              <a:rPr lang="zh-CN" altLang="zh-CN" sz="2800" b="1">
                <a:solidFill>
                  <a:srgbClr val="B2B2B2"/>
                </a:solidFill>
                <a:latin typeface="楷体_GB2312" pitchFamily="1" charset="-122"/>
                <a:ea typeface="楷体_GB2312" pitchFamily="1" charset="-122"/>
              </a:rPr>
              <a:t>〈Y,о〉</a:t>
            </a:r>
            <a:r>
              <a:rPr lang="zh-CN" sz="2800" b="1">
                <a:solidFill>
                  <a:srgbClr val="B2B2B2"/>
                </a:solidFill>
                <a:latin typeface="楷体_GB2312" pitchFamily="1" charset="-122"/>
                <a:ea typeface="楷体_GB2312" pitchFamily="1" charset="-122"/>
              </a:rPr>
              <a:t>称为同态的，记为</a:t>
            </a:r>
            <a:r>
              <a:rPr lang="zh-CN" altLang="zh-CN" sz="2800" b="1">
                <a:solidFill>
                  <a:srgbClr val="B2B2B2"/>
                </a:solidFill>
                <a:latin typeface="楷体_GB2312" pitchFamily="1" charset="-122"/>
                <a:ea typeface="楷体_GB2312" pitchFamily="1" charset="-122"/>
              </a:rPr>
              <a:t>X∽Y</a:t>
            </a:r>
            <a:r>
              <a:rPr lang="zh-CN" sz="2800" b="1">
                <a:solidFill>
                  <a:srgbClr val="B2B2B2"/>
                </a:solidFill>
                <a:latin typeface="楷体_GB2312" pitchFamily="1" charset="-122"/>
                <a:ea typeface="楷体_GB2312" pitchFamily="1" charset="-122"/>
              </a:rPr>
              <a:t>。    </a:t>
            </a:r>
          </a:p>
          <a:p>
            <a:pPr marL="342900" indent="-342900">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f(X)</a:t>
            </a:r>
            <a:r>
              <a:rPr lang="zh-CN" altLang="zh-CN" sz="2800" b="1">
                <a:solidFill>
                  <a:srgbClr val="B2B2B2"/>
                </a:solidFill>
                <a:latin typeface="楷体_GB2312" pitchFamily="1" charset="-122"/>
                <a:ea typeface="楷体_GB2312" pitchFamily="1" charset="-122"/>
                <a:sym typeface="Symbol" pitchFamily="18" charset="2"/>
              </a:rPr>
              <a:t>Y </a:t>
            </a:r>
            <a:r>
              <a:rPr lang="zh-CN" sz="2800" b="1">
                <a:solidFill>
                  <a:srgbClr val="B2B2B2"/>
                </a:solidFill>
                <a:latin typeface="楷体_GB2312" pitchFamily="1" charset="-122"/>
                <a:ea typeface="楷体_GB2312" pitchFamily="1" charset="-122"/>
              </a:rPr>
              <a:t>称为</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的一个同态象。</a:t>
            </a:r>
          </a:p>
          <a:p>
            <a:pPr marL="342900" indent="-342900">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如果：</a:t>
            </a:r>
          </a:p>
          <a:p>
            <a:pPr marL="342900" indent="-342900" algn="just">
              <a:lnSpc>
                <a:spcPct val="120000"/>
              </a:lnSpc>
              <a:buClr>
                <a:srgbClr val="00FF00"/>
              </a:buClr>
              <a:buFont typeface="Wingdings" pitchFamily="2" charset="2"/>
              <a:buNone/>
            </a:pPr>
            <a:endParaRPr lang="zh-CN" altLang="zh-CN" sz="2800" b="1">
              <a:solidFill>
                <a:srgbClr val="B2B2B2"/>
              </a:solidFill>
              <a:latin typeface="楷体_GB2312" pitchFamily="1" charset="-122"/>
              <a:ea typeface="楷体_GB2312" pitchFamily="1" charset="-12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450912-C6B3-485D-B129-4B30662C1B8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69729B6-C0F8-4F2E-800B-1C58C545C22D}" type="slidenum">
              <a:rPr lang="zh-CN" altLang="zh-CN"/>
              <a:pPr/>
              <a:t>192</a:t>
            </a:fld>
            <a:r>
              <a:rPr lang="zh-CN" altLang="zh-CN"/>
              <a:t>/226</a:t>
            </a:r>
          </a:p>
        </p:txBody>
      </p:sp>
      <p:sp>
        <p:nvSpPr>
          <p:cNvPr id="197634" name="Rectangle 2"/>
          <p:cNvSpPr>
            <a:spLocks noGrp="1" noChangeArrowheads="1"/>
          </p:cNvSpPr>
          <p:nvPr>
            <p:ph type="title"/>
          </p:nvPr>
        </p:nvSpPr>
        <p:spPr/>
        <p:txBody>
          <a:bodyPr/>
          <a:lstStyle/>
          <a:p>
            <a:endParaRPr lang="zh-CN" altLang="zh-CN"/>
          </a:p>
        </p:txBody>
      </p:sp>
      <p:sp>
        <p:nvSpPr>
          <p:cNvPr id="197635" name="Rectangle 3"/>
          <p:cNvSpPr>
            <a:spLocks noChangeArrowheads="1"/>
          </p:cNvSpPr>
          <p:nvPr/>
        </p:nvSpPr>
        <p:spPr bwMode="auto">
          <a:xfrm>
            <a:off x="1042988" y="1125538"/>
            <a:ext cx="770572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sz="2800" b="1">
                <a:solidFill>
                  <a:srgbClr val="CC00CC"/>
                </a:solidFill>
                <a:latin typeface="楷体_GB2312" pitchFamily="1" charset="-122"/>
                <a:ea typeface="楷体_GB2312" pitchFamily="1" charset="-122"/>
              </a:rPr>
              <a:t>定义</a:t>
            </a:r>
            <a:r>
              <a:rPr lang="zh-CN" altLang="zh-CN" sz="2800" b="1">
                <a:solidFill>
                  <a:srgbClr val="CC00CC"/>
                </a:solidFill>
                <a:latin typeface="楷体_GB2312" pitchFamily="1" charset="-122"/>
                <a:ea typeface="楷体_GB2312" pitchFamily="1" charset="-122"/>
              </a:rPr>
              <a:t>15.9</a:t>
            </a:r>
            <a:r>
              <a:rPr lang="zh-CN" altLang="zh-CN" sz="2800" b="1">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altLang="zh-CN" sz="2800" b="1">
                <a:latin typeface="楷体_GB2312" pitchFamily="1" charset="-122"/>
                <a:ea typeface="楷体_GB2312" pitchFamily="1" charset="-122"/>
              </a:rPr>
              <a:t>      </a:t>
            </a:r>
            <a:r>
              <a:rPr lang="zh-CN" sz="2800" b="1">
                <a:latin typeface="楷体_GB2312" pitchFamily="1" charset="-122"/>
                <a:ea typeface="楷体_GB2312" pitchFamily="1" charset="-122"/>
              </a:rPr>
              <a:t>设</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a:t>
            </a:r>
            <a:r>
              <a:rPr lang="zh-CN" sz="2800" b="1">
                <a:latin typeface="楷体_GB2312" pitchFamily="1" charset="-122"/>
                <a:ea typeface="楷体_GB2312" pitchFamily="1" charset="-122"/>
              </a:rPr>
              <a:t>与</a:t>
            </a:r>
            <a:r>
              <a:rPr lang="zh-CN" altLang="zh-CN" sz="2800" b="1">
                <a:latin typeface="楷体_GB2312" pitchFamily="1" charset="-122"/>
                <a:ea typeface="楷体_GB2312" pitchFamily="1" charset="-122"/>
              </a:rPr>
              <a:t>〈Y, о〉</a:t>
            </a:r>
            <a:r>
              <a:rPr lang="zh-CN" sz="2800" b="1">
                <a:latin typeface="楷体_GB2312" pitchFamily="1" charset="-122"/>
                <a:ea typeface="楷体_GB2312" pitchFamily="1" charset="-122"/>
              </a:rPr>
              <a:t>是两个代数系统，如在集合</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与</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之间存在映射</a:t>
            </a: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，使得对</a:t>
            </a:r>
            <a:r>
              <a:rPr 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a</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b</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，有：</a:t>
            </a:r>
            <a:r>
              <a:rPr lang="zh-CN" altLang="zh-CN" sz="2800" b="1">
                <a:latin typeface="楷体_GB2312" pitchFamily="1" charset="-122"/>
                <a:ea typeface="楷体_GB2312" pitchFamily="1" charset="-122"/>
              </a:rPr>
              <a:t>f(a*b)=f(a)оf(b)</a:t>
            </a:r>
            <a:r>
              <a:rPr lang="zh-CN" sz="2800"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FF0000"/>
                </a:solidFill>
                <a:latin typeface="楷体_GB2312" pitchFamily="1" charset="-122"/>
                <a:ea typeface="楷体_GB2312" pitchFamily="1" charset="-122"/>
              </a:rPr>
              <a:t>  </a:t>
            </a:r>
            <a:r>
              <a:rPr lang="zh-CN" sz="2800" b="1">
                <a:solidFill>
                  <a:srgbClr val="0000FF"/>
                </a:solidFill>
                <a:latin typeface="楷体_GB2312" pitchFamily="1" charset="-122"/>
                <a:ea typeface="楷体_GB2312" pitchFamily="1" charset="-122"/>
              </a:rPr>
              <a:t>则称</a:t>
            </a:r>
            <a:r>
              <a:rPr lang="zh-CN" altLang="zh-CN" sz="2800" b="1">
                <a:solidFill>
                  <a:srgbClr val="0000FF"/>
                </a:solidFill>
                <a:latin typeface="楷体_GB2312" pitchFamily="1" charset="-122"/>
                <a:ea typeface="楷体_GB2312" pitchFamily="1" charset="-122"/>
              </a:rPr>
              <a:t>f</a:t>
            </a:r>
            <a:r>
              <a:rPr lang="zh-CN" sz="2800" b="1">
                <a:solidFill>
                  <a:srgbClr val="0000FF"/>
                </a:solidFill>
                <a:latin typeface="楷体_GB2312" pitchFamily="1" charset="-122"/>
                <a:ea typeface="楷体_GB2312" pitchFamily="1" charset="-122"/>
              </a:rPr>
              <a:t>是从</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t>
            </a:r>
            <a:r>
              <a:rPr lang="zh-CN" sz="2800" b="1">
                <a:solidFill>
                  <a:srgbClr val="FF00FF"/>
                </a:solidFill>
                <a:latin typeface="楷体_GB2312" pitchFamily="1" charset="-122"/>
                <a:ea typeface="楷体_GB2312" pitchFamily="1" charset="-122"/>
              </a:rPr>
              <a:t>到</a:t>
            </a:r>
            <a:r>
              <a:rPr lang="zh-CN" altLang="zh-CN" sz="2800" b="1">
                <a:solidFill>
                  <a:srgbClr val="0000FF"/>
                </a:solidFill>
                <a:latin typeface="楷体_GB2312" pitchFamily="1" charset="-122"/>
                <a:ea typeface="楷体_GB2312" pitchFamily="1" charset="-122"/>
              </a:rPr>
              <a:t>〈Y,о〉</a:t>
            </a:r>
            <a:r>
              <a:rPr lang="zh-CN" sz="2800" b="1">
                <a:solidFill>
                  <a:srgbClr val="0000FF"/>
                </a:solidFill>
                <a:latin typeface="楷体_GB2312" pitchFamily="1" charset="-122"/>
                <a:ea typeface="楷体_GB2312" pitchFamily="1" charset="-122"/>
              </a:rPr>
              <a:t>的</a:t>
            </a:r>
            <a:r>
              <a:rPr lang="zh-CN" sz="2800" b="1">
                <a:solidFill>
                  <a:srgbClr val="FF3300"/>
                </a:solidFill>
                <a:latin typeface="楷体_GB2312" pitchFamily="1" charset="-122"/>
                <a:ea typeface="楷体_GB2312" pitchFamily="1" charset="-122"/>
              </a:rPr>
              <a:t>同态映射</a:t>
            </a:r>
            <a:r>
              <a:rPr lang="zh-CN" sz="2800" b="1">
                <a:solidFill>
                  <a:srgbClr val="0000FF"/>
                </a:solidFill>
                <a:latin typeface="楷体_GB2312" pitchFamily="1" charset="-122"/>
                <a:ea typeface="楷体_GB2312" pitchFamily="1" charset="-122"/>
              </a:rPr>
              <a:t>，简称为</a:t>
            </a:r>
            <a:r>
              <a:rPr lang="zh-CN" sz="2800" b="1">
                <a:solidFill>
                  <a:srgbClr val="FF3300"/>
                </a:solidFill>
                <a:latin typeface="楷体_GB2312" pitchFamily="1" charset="-122"/>
                <a:ea typeface="楷体_GB2312" pitchFamily="1" charset="-122"/>
              </a:rPr>
              <a:t>同态</a:t>
            </a:r>
            <a:r>
              <a:rPr lang="zh-CN" sz="2800" b="1">
                <a:solidFill>
                  <a:srgbClr val="0000FF"/>
                </a:solidFill>
                <a:latin typeface="楷体_GB2312" pitchFamily="1" charset="-122"/>
                <a:ea typeface="楷体_GB2312" pitchFamily="1" charset="-122"/>
              </a:rPr>
              <a:t>，此时代数系统</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与代数系统</a:t>
            </a:r>
            <a:r>
              <a:rPr lang="zh-CN" altLang="zh-CN" sz="2800" b="1">
                <a:solidFill>
                  <a:srgbClr val="0000FF"/>
                </a:solidFill>
                <a:latin typeface="楷体_GB2312" pitchFamily="1" charset="-122"/>
                <a:ea typeface="楷体_GB2312" pitchFamily="1" charset="-122"/>
              </a:rPr>
              <a:t>〈Y,о〉</a:t>
            </a:r>
            <a:r>
              <a:rPr lang="zh-CN" sz="2800" b="1">
                <a:solidFill>
                  <a:srgbClr val="0000FF"/>
                </a:solidFill>
                <a:latin typeface="楷体_GB2312" pitchFamily="1" charset="-122"/>
                <a:ea typeface="楷体_GB2312" pitchFamily="1" charset="-122"/>
              </a:rPr>
              <a:t>称为</a:t>
            </a:r>
            <a:r>
              <a:rPr lang="zh-CN" sz="2800" b="1">
                <a:solidFill>
                  <a:srgbClr val="FF3300"/>
                </a:solidFill>
                <a:latin typeface="楷体_GB2312" pitchFamily="1" charset="-122"/>
                <a:ea typeface="楷体_GB2312" pitchFamily="1" charset="-122"/>
              </a:rPr>
              <a:t>同态的</a:t>
            </a:r>
            <a:r>
              <a:rPr lang="zh-CN" sz="2800" b="1">
                <a:solidFill>
                  <a:srgbClr val="0000FF"/>
                </a:solidFill>
                <a:latin typeface="楷体_GB2312" pitchFamily="1" charset="-122"/>
                <a:ea typeface="楷体_GB2312" pitchFamily="1" charset="-122"/>
              </a:rPr>
              <a:t>，记为</a:t>
            </a:r>
            <a:r>
              <a:rPr lang="zh-CN" altLang="zh-CN" sz="2800" b="1">
                <a:solidFill>
                  <a:srgbClr val="FF3300"/>
                </a:solidFill>
                <a:latin typeface="楷体_GB2312" pitchFamily="1" charset="-122"/>
                <a:ea typeface="楷体_GB2312" pitchFamily="1" charset="-122"/>
              </a:rPr>
              <a:t>X∽Y</a:t>
            </a:r>
            <a:r>
              <a:rPr lang="zh-CN" sz="2800" b="1">
                <a:solidFill>
                  <a:srgbClr val="0000FF"/>
                </a:solidFill>
                <a:latin typeface="楷体_GB2312" pitchFamily="1" charset="-122"/>
                <a:ea typeface="楷体_GB2312" pitchFamily="1" charset="-122"/>
              </a:rPr>
              <a:t>。    </a:t>
            </a:r>
          </a:p>
          <a:p>
            <a:pPr marL="342900" indent="-342900">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altLang="zh-CN" sz="2800" b="1">
                <a:solidFill>
                  <a:srgbClr val="FF00FF"/>
                </a:solidFill>
                <a:latin typeface="楷体_GB2312" pitchFamily="1" charset="-122"/>
                <a:ea typeface="楷体_GB2312" pitchFamily="1" charset="-122"/>
              </a:rPr>
              <a:t>f(X)</a:t>
            </a:r>
            <a:r>
              <a:rPr lang="zh-CN" altLang="zh-CN" sz="2800" b="1">
                <a:solidFill>
                  <a:srgbClr val="FF00FF"/>
                </a:solidFill>
                <a:latin typeface="楷体_GB2312" pitchFamily="1" charset="-122"/>
                <a:ea typeface="楷体_GB2312" pitchFamily="1" charset="-122"/>
                <a:sym typeface="Symbol" pitchFamily="18" charset="2"/>
              </a:rPr>
              <a:t>Y</a:t>
            </a:r>
            <a:r>
              <a:rPr lang="zh-CN" altLang="zh-CN" sz="2800" b="1">
                <a:solidFill>
                  <a:srgbClr val="0000FF"/>
                </a:solidFill>
                <a:latin typeface="楷体_GB2312" pitchFamily="1" charset="-122"/>
                <a:ea typeface="楷体_GB2312" pitchFamily="1" charset="-122"/>
                <a:sym typeface="Symbol" pitchFamily="18" charset="2"/>
              </a:rPr>
              <a:t> </a:t>
            </a:r>
            <a:r>
              <a:rPr lang="zh-CN" sz="2800" b="1">
                <a:solidFill>
                  <a:srgbClr val="0000FF"/>
                </a:solidFill>
                <a:latin typeface="楷体_GB2312" pitchFamily="1" charset="-122"/>
                <a:ea typeface="楷体_GB2312" pitchFamily="1" charset="-122"/>
              </a:rPr>
              <a:t>称为</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的一个</a:t>
            </a:r>
            <a:r>
              <a:rPr lang="zh-CN" sz="2800" b="1">
                <a:solidFill>
                  <a:srgbClr val="FF3300"/>
                </a:solidFill>
                <a:latin typeface="楷体_GB2312" pitchFamily="1" charset="-122"/>
                <a:ea typeface="楷体_GB2312" pitchFamily="1" charset="-122"/>
              </a:rPr>
              <a:t>同态象</a:t>
            </a:r>
            <a:r>
              <a:rPr lang="zh-CN" sz="2800" b="1">
                <a:solidFill>
                  <a:srgbClr val="0000FF"/>
                </a:solidFill>
                <a:latin typeface="楷体_GB2312" pitchFamily="1" charset="-122"/>
                <a:ea typeface="楷体_GB2312" pitchFamily="1" charset="-122"/>
              </a:rPr>
              <a:t>。</a:t>
            </a:r>
          </a:p>
          <a:p>
            <a:pPr marL="342900" indent="-342900">
              <a:lnSpc>
                <a:spcPct val="120000"/>
              </a:lnSpc>
              <a:buClr>
                <a:srgbClr val="00FF00"/>
              </a:buClr>
              <a:buFont typeface="Wingdings" pitchFamily="2" charset="2"/>
              <a:buNone/>
            </a:pPr>
            <a:r>
              <a:rPr lang="zh-CN" sz="2800" b="1">
                <a:solidFill>
                  <a:srgbClr val="FF00FF"/>
                </a:solidFill>
                <a:latin typeface="楷体_GB2312" pitchFamily="1" charset="-122"/>
                <a:ea typeface="楷体_GB2312" pitchFamily="1" charset="-122"/>
              </a:rPr>
              <a:t>   如果：</a:t>
            </a:r>
          </a:p>
          <a:p>
            <a:pPr marL="342900" indent="-342900" algn="just">
              <a:lnSpc>
                <a:spcPct val="120000"/>
              </a:lnSpc>
              <a:buClr>
                <a:srgbClr val="00FF00"/>
              </a:buClr>
              <a:buFont typeface="Wingdings" pitchFamily="2" charset="2"/>
              <a:buNone/>
            </a:pPr>
            <a:endParaRPr lang="zh-CN" altLang="zh-CN" sz="2800" b="1">
              <a:latin typeface="楷体_GB2312" pitchFamily="1" charset="-122"/>
              <a:ea typeface="楷体_GB2312" pitchFamily="1" charset="-122"/>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E15AE2D-AB2A-4D9F-AD09-6CC0A70A30DD}"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37A1245-EF10-4E88-B53C-8635AEC79A6C}" type="slidenum">
              <a:rPr lang="zh-CN" altLang="zh-CN"/>
              <a:pPr/>
              <a:t>193</a:t>
            </a:fld>
            <a:r>
              <a:rPr lang="zh-CN" altLang="zh-CN"/>
              <a:t>/226</a:t>
            </a:r>
          </a:p>
        </p:txBody>
      </p:sp>
      <p:sp>
        <p:nvSpPr>
          <p:cNvPr id="198658" name="Rectangle 2"/>
          <p:cNvSpPr>
            <a:spLocks noGrp="1" noChangeArrowheads="1"/>
          </p:cNvSpPr>
          <p:nvPr>
            <p:ph type="title"/>
          </p:nvPr>
        </p:nvSpPr>
        <p:spPr/>
        <p:txBody>
          <a:bodyPr/>
          <a:lstStyle/>
          <a:p>
            <a:endParaRPr lang="zh-CN" altLang="zh-CN"/>
          </a:p>
        </p:txBody>
      </p:sp>
      <p:sp>
        <p:nvSpPr>
          <p:cNvPr id="198659" name="Rectangle 3"/>
          <p:cNvSpPr>
            <a:spLocks noChangeArrowheads="1"/>
          </p:cNvSpPr>
          <p:nvPr/>
        </p:nvSpPr>
        <p:spPr bwMode="auto">
          <a:xfrm>
            <a:off x="1042988" y="1125538"/>
            <a:ext cx="770572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533400" indent="-533400" algn="just">
              <a:lnSpc>
                <a:spcPct val="120000"/>
              </a:lnSpc>
              <a:buClr>
                <a:srgbClr val="FF00FF"/>
              </a:buClr>
              <a:buFont typeface="Wingdings" pitchFamily="2" charset="2"/>
              <a:buAutoNum type="circleNumDbPlain"/>
            </a:pPr>
            <a:r>
              <a:rPr lang="zh-CN" altLang="zh-CN" sz="2800" b="1">
                <a:solidFill>
                  <a:srgbClr val="0000FF"/>
                </a:solidFill>
                <a:latin typeface="楷体_GB2312" pitchFamily="1" charset="-122"/>
                <a:ea typeface="楷体_GB2312" pitchFamily="1" charset="-122"/>
              </a:rPr>
              <a:t>f</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X</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Y</a:t>
            </a:r>
            <a:r>
              <a:rPr lang="zh-CN" sz="2800" b="1">
                <a:solidFill>
                  <a:srgbClr val="0000FF"/>
                </a:solidFill>
                <a:latin typeface="楷体_GB2312" pitchFamily="1" charset="-122"/>
                <a:ea typeface="楷体_GB2312" pitchFamily="1" charset="-122"/>
              </a:rPr>
              <a:t>是一个</a:t>
            </a:r>
            <a:r>
              <a:rPr lang="zh-CN" sz="2800" b="1">
                <a:solidFill>
                  <a:srgbClr val="FF00FF"/>
                </a:solidFill>
                <a:latin typeface="楷体_GB2312" pitchFamily="1" charset="-122"/>
                <a:ea typeface="楷体_GB2312" pitchFamily="1" charset="-122"/>
              </a:rPr>
              <a:t>单射</a:t>
            </a:r>
            <a:r>
              <a:rPr lang="zh-CN" sz="2800" b="1">
                <a:solidFill>
                  <a:srgbClr val="0000FF"/>
                </a:solidFill>
                <a:latin typeface="楷体_GB2312" pitchFamily="1" charset="-122"/>
                <a:ea typeface="楷体_GB2312" pitchFamily="1" charset="-122"/>
              </a:rPr>
              <a:t>，则称</a:t>
            </a:r>
            <a:r>
              <a:rPr lang="zh-CN" altLang="zh-CN" sz="2800" b="1">
                <a:solidFill>
                  <a:srgbClr val="0000FF"/>
                </a:solidFill>
                <a:latin typeface="楷体_GB2312" pitchFamily="1" charset="-122"/>
                <a:ea typeface="楷体_GB2312" pitchFamily="1" charset="-122"/>
              </a:rPr>
              <a:t>f</a:t>
            </a:r>
            <a:r>
              <a:rPr lang="zh-CN" sz="2800" b="1">
                <a:solidFill>
                  <a:srgbClr val="0000FF"/>
                </a:solidFill>
                <a:latin typeface="楷体_GB2312" pitchFamily="1" charset="-122"/>
                <a:ea typeface="楷体_GB2312" pitchFamily="1" charset="-122"/>
              </a:rPr>
              <a:t>是从</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到</a:t>
            </a:r>
            <a:r>
              <a:rPr lang="zh-CN" altLang="zh-CN" sz="2800" b="1">
                <a:solidFill>
                  <a:srgbClr val="0000FF"/>
                </a:solidFill>
                <a:latin typeface="楷体_GB2312" pitchFamily="1" charset="-122"/>
                <a:ea typeface="楷体_GB2312" pitchFamily="1" charset="-122"/>
              </a:rPr>
              <a:t>〈Y,о〉</a:t>
            </a:r>
            <a:r>
              <a:rPr lang="zh-CN" sz="2800" b="1">
                <a:solidFill>
                  <a:srgbClr val="0000FF"/>
                </a:solidFill>
                <a:latin typeface="楷体_GB2312" pitchFamily="1" charset="-122"/>
                <a:ea typeface="楷体_GB2312" pitchFamily="1" charset="-122"/>
              </a:rPr>
              <a:t>的</a:t>
            </a:r>
            <a:r>
              <a:rPr lang="zh-CN" sz="2800" b="1">
                <a:solidFill>
                  <a:srgbClr val="FF3300"/>
                </a:solidFill>
                <a:latin typeface="楷体_GB2312" pitchFamily="1" charset="-122"/>
                <a:ea typeface="楷体_GB2312" pitchFamily="1" charset="-122"/>
              </a:rPr>
              <a:t>单一同态</a:t>
            </a:r>
            <a:r>
              <a:rPr lang="zh-CN" sz="2800" b="1">
                <a:solidFill>
                  <a:srgbClr val="0000FF"/>
                </a:solidFill>
                <a:latin typeface="楷体_GB2312" pitchFamily="1" charset="-122"/>
                <a:ea typeface="楷体_GB2312" pitchFamily="1" charset="-122"/>
              </a:rPr>
              <a:t>；</a:t>
            </a:r>
          </a:p>
          <a:p>
            <a:pPr marL="533400" indent="-533400" algn="just">
              <a:lnSpc>
                <a:spcPct val="120000"/>
              </a:lnSpc>
              <a:buClr>
                <a:srgbClr val="B2B2B2"/>
              </a:buClr>
              <a:buFont typeface="Wingdings" pitchFamily="2" charset="2"/>
              <a:buAutoNum type="circleNumDbPlain" startAt="2"/>
            </a:pPr>
            <a:r>
              <a:rPr lang="zh-CN" altLang="zh-CN" sz="2800" b="1">
                <a:solidFill>
                  <a:srgbClr val="B2B2B2"/>
                </a:solidFill>
                <a:latin typeface="楷体_GB2312" pitchFamily="1" charset="-122"/>
                <a:ea typeface="楷体_GB2312" pitchFamily="1" charset="-122"/>
              </a:rPr>
              <a:t>f</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X</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Y</a:t>
            </a:r>
            <a:r>
              <a:rPr lang="zh-CN" sz="2800" b="1">
                <a:solidFill>
                  <a:srgbClr val="B2B2B2"/>
                </a:solidFill>
                <a:latin typeface="楷体_GB2312" pitchFamily="1" charset="-122"/>
                <a:ea typeface="楷体_GB2312" pitchFamily="1" charset="-122"/>
              </a:rPr>
              <a:t>是一个满射，则称</a:t>
            </a:r>
            <a:r>
              <a:rPr lang="zh-CN" altLang="zh-CN" sz="2800" b="1">
                <a:solidFill>
                  <a:srgbClr val="B2B2B2"/>
                </a:solidFill>
                <a:latin typeface="楷体_GB2312" pitchFamily="1" charset="-122"/>
                <a:ea typeface="楷体_GB2312" pitchFamily="1" charset="-122"/>
              </a:rPr>
              <a:t>f</a:t>
            </a:r>
            <a:r>
              <a:rPr lang="zh-CN" sz="2800" b="1">
                <a:solidFill>
                  <a:srgbClr val="B2B2B2"/>
                </a:solidFill>
                <a:latin typeface="楷体_GB2312" pitchFamily="1" charset="-122"/>
                <a:ea typeface="楷体_GB2312" pitchFamily="1" charset="-122"/>
              </a:rPr>
              <a:t>是从</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到</a:t>
            </a:r>
            <a:r>
              <a:rPr lang="zh-CN" altLang="zh-CN" sz="2800" b="1">
                <a:solidFill>
                  <a:srgbClr val="B2B2B2"/>
                </a:solidFill>
                <a:latin typeface="楷体_GB2312" pitchFamily="1" charset="-122"/>
                <a:ea typeface="楷体_GB2312" pitchFamily="1" charset="-122"/>
              </a:rPr>
              <a:t>〈Y,о〉</a:t>
            </a:r>
            <a:r>
              <a:rPr lang="zh-CN" sz="2800" b="1">
                <a:solidFill>
                  <a:srgbClr val="B2B2B2"/>
                </a:solidFill>
                <a:latin typeface="楷体_GB2312" pitchFamily="1" charset="-122"/>
                <a:ea typeface="楷体_GB2312" pitchFamily="1" charset="-122"/>
              </a:rPr>
              <a:t>的满同态；</a:t>
            </a:r>
          </a:p>
          <a:p>
            <a:pPr marL="533400" indent="-533400" algn="just">
              <a:lnSpc>
                <a:spcPct val="120000"/>
              </a:lnSpc>
              <a:buClr>
                <a:srgbClr val="B2B2B2"/>
              </a:buClr>
              <a:buFont typeface="Wingdings" pitchFamily="2" charset="2"/>
              <a:buAutoNum type="circleNumDbPlain" startAt="3"/>
            </a:pPr>
            <a:r>
              <a:rPr lang="zh-CN" altLang="zh-CN" sz="2800" b="1">
                <a:solidFill>
                  <a:srgbClr val="B2B2B2"/>
                </a:solidFill>
                <a:latin typeface="楷体_GB2312" pitchFamily="1" charset="-122"/>
                <a:ea typeface="楷体_GB2312" pitchFamily="1" charset="-122"/>
              </a:rPr>
              <a:t>f</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X</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Y</a:t>
            </a:r>
            <a:r>
              <a:rPr lang="zh-CN" sz="2800" b="1">
                <a:solidFill>
                  <a:srgbClr val="B2B2B2"/>
                </a:solidFill>
                <a:latin typeface="楷体_GB2312" pitchFamily="1" charset="-122"/>
                <a:ea typeface="楷体_GB2312" pitchFamily="1" charset="-122"/>
              </a:rPr>
              <a:t>是一个双射，则称</a:t>
            </a:r>
            <a:r>
              <a:rPr lang="zh-CN" altLang="zh-CN" sz="2800" b="1">
                <a:solidFill>
                  <a:srgbClr val="B2B2B2"/>
                </a:solidFill>
                <a:latin typeface="楷体_GB2312" pitchFamily="1" charset="-122"/>
                <a:ea typeface="楷体_GB2312" pitchFamily="1" charset="-122"/>
              </a:rPr>
              <a:t>f</a:t>
            </a:r>
            <a:r>
              <a:rPr lang="zh-CN" sz="2800" b="1">
                <a:solidFill>
                  <a:srgbClr val="B2B2B2"/>
                </a:solidFill>
                <a:latin typeface="楷体_GB2312" pitchFamily="1" charset="-122"/>
                <a:ea typeface="楷体_GB2312" pitchFamily="1" charset="-122"/>
              </a:rPr>
              <a:t>是从</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到</a:t>
            </a:r>
            <a:r>
              <a:rPr lang="zh-CN" altLang="zh-CN" sz="2800" b="1">
                <a:solidFill>
                  <a:srgbClr val="B2B2B2"/>
                </a:solidFill>
                <a:latin typeface="楷体_GB2312" pitchFamily="1" charset="-122"/>
                <a:ea typeface="楷体_GB2312" pitchFamily="1" charset="-122"/>
              </a:rPr>
              <a:t>〈Y,о〉</a:t>
            </a:r>
            <a:r>
              <a:rPr lang="zh-CN" sz="2800" b="1">
                <a:solidFill>
                  <a:srgbClr val="B2B2B2"/>
                </a:solidFill>
                <a:latin typeface="楷体_GB2312" pitchFamily="1" charset="-122"/>
                <a:ea typeface="楷体_GB2312" pitchFamily="1" charset="-122"/>
              </a:rPr>
              <a:t>的同构，记为</a:t>
            </a:r>
            <a:r>
              <a:rPr lang="zh-CN" altLang="zh-CN" sz="2800" b="1">
                <a:solidFill>
                  <a:srgbClr val="B2B2B2"/>
                </a:solidFill>
                <a:latin typeface="楷体_GB2312" pitchFamily="1" charset="-122"/>
                <a:ea typeface="楷体_GB2312" pitchFamily="1" charset="-122"/>
              </a:rPr>
              <a:t>X≌Y</a:t>
            </a:r>
            <a:r>
              <a:rPr lang="zh-CN" sz="2800" b="1">
                <a:solidFill>
                  <a:srgbClr val="B2B2B2"/>
                </a:solidFill>
                <a:latin typeface="楷体_GB2312" pitchFamily="1" charset="-122"/>
                <a:ea typeface="楷体_GB2312" pitchFamily="1" charset="-122"/>
              </a:rPr>
              <a:t>。</a:t>
            </a:r>
          </a:p>
          <a:p>
            <a:pPr marL="533400" indent="-533400" algn="just">
              <a:lnSpc>
                <a:spcPct val="120000"/>
              </a:lnSpc>
              <a:buClr>
                <a:srgbClr val="B2B2B2"/>
              </a:buClr>
              <a:buFont typeface="Wingdings" pitchFamily="2" charset="2"/>
              <a:buNone/>
            </a:pPr>
            <a:r>
              <a:rPr lang="zh-CN" sz="2800" b="1">
                <a:solidFill>
                  <a:srgbClr val="B2B2B2"/>
                </a:solidFill>
                <a:latin typeface="楷体_GB2312" pitchFamily="1" charset="-122"/>
                <a:ea typeface="楷体_GB2312" pitchFamily="1" charset="-122"/>
              </a:rPr>
              <a:t>       若集合</a:t>
            </a:r>
            <a:r>
              <a:rPr lang="zh-CN" altLang="zh-CN" sz="2800" b="1">
                <a:solidFill>
                  <a:srgbClr val="B2B2B2"/>
                </a:solidFill>
                <a:latin typeface="楷体_GB2312" pitchFamily="1" charset="-122"/>
                <a:ea typeface="楷体_GB2312" pitchFamily="1" charset="-122"/>
              </a:rPr>
              <a:t>X=Y</a:t>
            </a:r>
            <a:r>
              <a:rPr lang="zh-CN" sz="2800" b="1">
                <a:solidFill>
                  <a:srgbClr val="B2B2B2"/>
                </a:solidFill>
                <a:latin typeface="楷体_GB2312" pitchFamily="1" charset="-122"/>
                <a:ea typeface="楷体_GB2312" pitchFamily="1" charset="-122"/>
              </a:rPr>
              <a:t>，则此时对应的同态和同构分别称为自同态、单一自同态、满自同态和自同构。</a:t>
            </a:r>
          </a:p>
          <a:p>
            <a:pPr marL="533400" indent="-533400" algn="just">
              <a:lnSpc>
                <a:spcPct val="120000"/>
              </a:lnSpc>
              <a:buClr>
                <a:srgbClr val="00FF00"/>
              </a:buClr>
              <a:buFont typeface="Wingdings" pitchFamily="2" charset="2"/>
              <a:buChar char="§"/>
            </a:pPr>
            <a:endParaRPr lang="zh-CN" altLang="zh-CN" sz="2800" b="1">
              <a:solidFill>
                <a:srgbClr val="B2B2B2"/>
              </a:solidFill>
              <a:latin typeface="楷体_GB2312" pitchFamily="1" charset="-122"/>
              <a:ea typeface="楷体_GB2312" pitchFamily="1" charset="-122"/>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44A918F-E7A4-4A52-962C-F67EDF2E17F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50A1704-9392-4917-847B-4DDF8CB6D9D8}" type="slidenum">
              <a:rPr lang="zh-CN" altLang="zh-CN"/>
              <a:pPr/>
              <a:t>194</a:t>
            </a:fld>
            <a:r>
              <a:rPr lang="zh-CN" altLang="zh-CN"/>
              <a:t>/226</a:t>
            </a:r>
          </a:p>
        </p:txBody>
      </p:sp>
      <p:sp>
        <p:nvSpPr>
          <p:cNvPr id="199682" name="Rectangle 2"/>
          <p:cNvSpPr>
            <a:spLocks noGrp="1" noChangeArrowheads="1"/>
          </p:cNvSpPr>
          <p:nvPr>
            <p:ph type="title"/>
          </p:nvPr>
        </p:nvSpPr>
        <p:spPr/>
        <p:txBody>
          <a:bodyPr/>
          <a:lstStyle/>
          <a:p>
            <a:endParaRPr lang="zh-CN" altLang="zh-CN"/>
          </a:p>
        </p:txBody>
      </p:sp>
      <p:sp>
        <p:nvSpPr>
          <p:cNvPr id="199683" name="Rectangle 3"/>
          <p:cNvSpPr>
            <a:spLocks noChangeArrowheads="1"/>
          </p:cNvSpPr>
          <p:nvPr/>
        </p:nvSpPr>
        <p:spPr bwMode="auto">
          <a:xfrm>
            <a:off x="1042988" y="1125538"/>
            <a:ext cx="770572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533400" indent="-533400" algn="just">
              <a:lnSpc>
                <a:spcPct val="120000"/>
              </a:lnSpc>
              <a:buClr>
                <a:srgbClr val="FF00FF"/>
              </a:buClr>
              <a:buFont typeface="Wingdings" pitchFamily="2" charset="2"/>
              <a:buAutoNum type="circleNumDbPlain"/>
            </a:pP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是一个单射，则称</a:t>
            </a: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是从</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到</a:t>
            </a:r>
            <a:r>
              <a:rPr lang="zh-CN" altLang="zh-CN" sz="2800" b="1">
                <a:latin typeface="楷体_GB2312" pitchFamily="1" charset="-122"/>
                <a:ea typeface="楷体_GB2312" pitchFamily="1" charset="-122"/>
              </a:rPr>
              <a:t>〈Y,о〉</a:t>
            </a:r>
            <a:r>
              <a:rPr lang="zh-CN" sz="2800" b="1">
                <a:latin typeface="楷体_GB2312" pitchFamily="1" charset="-122"/>
                <a:ea typeface="楷体_GB2312" pitchFamily="1" charset="-122"/>
              </a:rPr>
              <a:t>的单一同态；</a:t>
            </a:r>
          </a:p>
          <a:p>
            <a:pPr marL="533400" indent="-533400" algn="just">
              <a:lnSpc>
                <a:spcPct val="120000"/>
              </a:lnSpc>
              <a:buClr>
                <a:srgbClr val="FF00FF"/>
              </a:buClr>
              <a:buFont typeface="Wingdings" pitchFamily="2" charset="2"/>
              <a:buAutoNum type="circleNumDbPlain" startAt="2"/>
            </a:pPr>
            <a:r>
              <a:rPr lang="zh-CN" altLang="zh-CN" sz="2800" b="1">
                <a:solidFill>
                  <a:srgbClr val="0000FF"/>
                </a:solidFill>
                <a:latin typeface="楷体_GB2312" pitchFamily="1" charset="-122"/>
                <a:ea typeface="楷体_GB2312" pitchFamily="1" charset="-122"/>
              </a:rPr>
              <a:t>f</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X</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Y</a:t>
            </a:r>
            <a:r>
              <a:rPr lang="zh-CN" sz="2800" b="1">
                <a:solidFill>
                  <a:srgbClr val="0000FF"/>
                </a:solidFill>
                <a:latin typeface="楷体_GB2312" pitchFamily="1" charset="-122"/>
                <a:ea typeface="楷体_GB2312" pitchFamily="1" charset="-122"/>
              </a:rPr>
              <a:t>是一个</a:t>
            </a:r>
            <a:r>
              <a:rPr lang="zh-CN" sz="2800" b="1">
                <a:solidFill>
                  <a:srgbClr val="FF00FF"/>
                </a:solidFill>
                <a:latin typeface="楷体_GB2312" pitchFamily="1" charset="-122"/>
                <a:ea typeface="楷体_GB2312" pitchFamily="1" charset="-122"/>
              </a:rPr>
              <a:t>满射</a:t>
            </a:r>
            <a:r>
              <a:rPr lang="zh-CN" sz="2800" b="1">
                <a:solidFill>
                  <a:srgbClr val="0000FF"/>
                </a:solidFill>
                <a:latin typeface="楷体_GB2312" pitchFamily="1" charset="-122"/>
                <a:ea typeface="楷体_GB2312" pitchFamily="1" charset="-122"/>
              </a:rPr>
              <a:t>，则称</a:t>
            </a:r>
            <a:r>
              <a:rPr lang="zh-CN" altLang="zh-CN" sz="2800" b="1">
                <a:solidFill>
                  <a:srgbClr val="0000FF"/>
                </a:solidFill>
                <a:latin typeface="楷体_GB2312" pitchFamily="1" charset="-122"/>
                <a:ea typeface="楷体_GB2312" pitchFamily="1" charset="-122"/>
              </a:rPr>
              <a:t>f</a:t>
            </a:r>
            <a:r>
              <a:rPr lang="zh-CN" sz="2800" b="1">
                <a:solidFill>
                  <a:srgbClr val="0000FF"/>
                </a:solidFill>
                <a:latin typeface="楷体_GB2312" pitchFamily="1" charset="-122"/>
                <a:ea typeface="楷体_GB2312" pitchFamily="1" charset="-122"/>
              </a:rPr>
              <a:t>是从</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到</a:t>
            </a:r>
            <a:r>
              <a:rPr lang="zh-CN" altLang="zh-CN" sz="2800" b="1">
                <a:solidFill>
                  <a:srgbClr val="0000FF"/>
                </a:solidFill>
                <a:latin typeface="楷体_GB2312" pitchFamily="1" charset="-122"/>
                <a:ea typeface="楷体_GB2312" pitchFamily="1" charset="-122"/>
              </a:rPr>
              <a:t>〈Y,о〉</a:t>
            </a:r>
            <a:r>
              <a:rPr lang="zh-CN" sz="2800" b="1">
                <a:solidFill>
                  <a:srgbClr val="0000FF"/>
                </a:solidFill>
                <a:latin typeface="楷体_GB2312" pitchFamily="1" charset="-122"/>
                <a:ea typeface="楷体_GB2312" pitchFamily="1" charset="-122"/>
              </a:rPr>
              <a:t>的</a:t>
            </a:r>
            <a:r>
              <a:rPr lang="zh-CN" sz="2800" b="1">
                <a:solidFill>
                  <a:srgbClr val="FF3300"/>
                </a:solidFill>
                <a:latin typeface="楷体_GB2312" pitchFamily="1" charset="-122"/>
                <a:ea typeface="楷体_GB2312" pitchFamily="1" charset="-122"/>
              </a:rPr>
              <a:t>满同态</a:t>
            </a:r>
            <a:r>
              <a:rPr lang="zh-CN" sz="2800" b="1">
                <a:solidFill>
                  <a:srgbClr val="0000FF"/>
                </a:solidFill>
                <a:latin typeface="楷体_GB2312" pitchFamily="1" charset="-122"/>
                <a:ea typeface="楷体_GB2312" pitchFamily="1" charset="-122"/>
              </a:rPr>
              <a:t>；</a:t>
            </a:r>
          </a:p>
          <a:p>
            <a:pPr marL="533400" indent="-533400" algn="just">
              <a:lnSpc>
                <a:spcPct val="120000"/>
              </a:lnSpc>
              <a:buClr>
                <a:srgbClr val="B2B2B2"/>
              </a:buClr>
              <a:buFont typeface="Wingdings" pitchFamily="2" charset="2"/>
              <a:buAutoNum type="circleNumDbPlain" startAt="3"/>
            </a:pPr>
            <a:r>
              <a:rPr lang="zh-CN" altLang="zh-CN" sz="2800" b="1">
                <a:solidFill>
                  <a:srgbClr val="B2B2B2"/>
                </a:solidFill>
                <a:latin typeface="楷体_GB2312" pitchFamily="1" charset="-122"/>
                <a:ea typeface="楷体_GB2312" pitchFamily="1" charset="-122"/>
              </a:rPr>
              <a:t>f</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X</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Y</a:t>
            </a:r>
            <a:r>
              <a:rPr lang="zh-CN" sz="2800" b="1">
                <a:solidFill>
                  <a:srgbClr val="B2B2B2"/>
                </a:solidFill>
                <a:latin typeface="楷体_GB2312" pitchFamily="1" charset="-122"/>
                <a:ea typeface="楷体_GB2312" pitchFamily="1" charset="-122"/>
              </a:rPr>
              <a:t>是一个双射，则称</a:t>
            </a:r>
            <a:r>
              <a:rPr lang="zh-CN" altLang="zh-CN" sz="2800" b="1">
                <a:solidFill>
                  <a:srgbClr val="B2B2B2"/>
                </a:solidFill>
                <a:latin typeface="楷体_GB2312" pitchFamily="1" charset="-122"/>
                <a:ea typeface="楷体_GB2312" pitchFamily="1" charset="-122"/>
              </a:rPr>
              <a:t>f</a:t>
            </a:r>
            <a:r>
              <a:rPr lang="zh-CN" sz="2800" b="1">
                <a:solidFill>
                  <a:srgbClr val="B2B2B2"/>
                </a:solidFill>
                <a:latin typeface="楷体_GB2312" pitchFamily="1" charset="-122"/>
                <a:ea typeface="楷体_GB2312" pitchFamily="1" charset="-122"/>
              </a:rPr>
              <a:t>是从</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到</a:t>
            </a:r>
            <a:r>
              <a:rPr lang="zh-CN" altLang="zh-CN" sz="2800" b="1">
                <a:solidFill>
                  <a:srgbClr val="B2B2B2"/>
                </a:solidFill>
                <a:latin typeface="楷体_GB2312" pitchFamily="1" charset="-122"/>
                <a:ea typeface="楷体_GB2312" pitchFamily="1" charset="-122"/>
              </a:rPr>
              <a:t>〈Y,о〉</a:t>
            </a:r>
            <a:r>
              <a:rPr lang="zh-CN" sz="2800" b="1">
                <a:solidFill>
                  <a:srgbClr val="B2B2B2"/>
                </a:solidFill>
                <a:latin typeface="楷体_GB2312" pitchFamily="1" charset="-122"/>
                <a:ea typeface="楷体_GB2312" pitchFamily="1" charset="-122"/>
              </a:rPr>
              <a:t>的同构，记为</a:t>
            </a:r>
            <a:r>
              <a:rPr lang="zh-CN" altLang="zh-CN" sz="2800" b="1">
                <a:solidFill>
                  <a:srgbClr val="B2B2B2"/>
                </a:solidFill>
                <a:latin typeface="楷体_GB2312" pitchFamily="1" charset="-122"/>
                <a:ea typeface="楷体_GB2312" pitchFamily="1" charset="-122"/>
              </a:rPr>
              <a:t>X≌Y</a:t>
            </a:r>
            <a:r>
              <a:rPr lang="zh-CN" sz="2800" b="1">
                <a:solidFill>
                  <a:srgbClr val="B2B2B2"/>
                </a:solidFill>
                <a:latin typeface="楷体_GB2312" pitchFamily="1" charset="-122"/>
                <a:ea typeface="楷体_GB2312" pitchFamily="1" charset="-122"/>
              </a:rPr>
              <a:t>。</a:t>
            </a:r>
          </a:p>
          <a:p>
            <a:pPr marL="533400" indent="-533400" algn="just">
              <a:lnSpc>
                <a:spcPct val="120000"/>
              </a:lnSpc>
              <a:buClr>
                <a:srgbClr val="B2B2B2"/>
              </a:buClr>
              <a:buFont typeface="Wingdings" pitchFamily="2" charset="2"/>
              <a:buNone/>
            </a:pPr>
            <a:r>
              <a:rPr lang="zh-CN" sz="2800" b="1">
                <a:solidFill>
                  <a:srgbClr val="B2B2B2"/>
                </a:solidFill>
                <a:latin typeface="楷体_GB2312" pitchFamily="1" charset="-122"/>
                <a:ea typeface="楷体_GB2312" pitchFamily="1" charset="-122"/>
              </a:rPr>
              <a:t>       若集合</a:t>
            </a:r>
            <a:r>
              <a:rPr lang="zh-CN" altLang="zh-CN" sz="2800" b="1">
                <a:solidFill>
                  <a:srgbClr val="B2B2B2"/>
                </a:solidFill>
                <a:latin typeface="楷体_GB2312" pitchFamily="1" charset="-122"/>
                <a:ea typeface="楷体_GB2312" pitchFamily="1" charset="-122"/>
              </a:rPr>
              <a:t>X=Y</a:t>
            </a:r>
            <a:r>
              <a:rPr lang="zh-CN" sz="2800" b="1">
                <a:solidFill>
                  <a:srgbClr val="B2B2B2"/>
                </a:solidFill>
                <a:latin typeface="楷体_GB2312" pitchFamily="1" charset="-122"/>
                <a:ea typeface="楷体_GB2312" pitchFamily="1" charset="-122"/>
              </a:rPr>
              <a:t>，则此时对应的同态和同构分别称为自同态、单一自同态、满自同态和自同构。</a:t>
            </a:r>
          </a:p>
          <a:p>
            <a:pPr marL="533400" indent="-533400" algn="just">
              <a:lnSpc>
                <a:spcPct val="120000"/>
              </a:lnSpc>
              <a:buClr>
                <a:srgbClr val="00FF00"/>
              </a:buClr>
              <a:buFont typeface="Wingdings" pitchFamily="2" charset="2"/>
              <a:buChar char="§"/>
            </a:pPr>
            <a:endParaRPr lang="zh-CN" altLang="zh-CN" sz="2800" b="1">
              <a:solidFill>
                <a:srgbClr val="B2B2B2"/>
              </a:solidFill>
              <a:latin typeface="楷体_GB2312" pitchFamily="1" charset="-122"/>
              <a:ea typeface="楷体_GB2312" pitchFamily="1" charset="-122"/>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9FCFF4-4686-480D-8023-D33E21D362E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997BACF-3194-4917-B8F0-781ED971D368}" type="slidenum">
              <a:rPr lang="zh-CN" altLang="zh-CN"/>
              <a:pPr/>
              <a:t>195</a:t>
            </a:fld>
            <a:r>
              <a:rPr lang="zh-CN" altLang="zh-CN"/>
              <a:t>/226</a:t>
            </a:r>
          </a:p>
        </p:txBody>
      </p:sp>
      <p:sp>
        <p:nvSpPr>
          <p:cNvPr id="200706" name="Rectangle 2"/>
          <p:cNvSpPr>
            <a:spLocks noGrp="1" noChangeArrowheads="1"/>
          </p:cNvSpPr>
          <p:nvPr>
            <p:ph type="title"/>
          </p:nvPr>
        </p:nvSpPr>
        <p:spPr/>
        <p:txBody>
          <a:bodyPr/>
          <a:lstStyle/>
          <a:p>
            <a:endParaRPr lang="zh-CN" altLang="zh-CN"/>
          </a:p>
        </p:txBody>
      </p:sp>
      <p:sp>
        <p:nvSpPr>
          <p:cNvPr id="200707" name="Rectangle 3"/>
          <p:cNvSpPr>
            <a:spLocks noChangeArrowheads="1"/>
          </p:cNvSpPr>
          <p:nvPr/>
        </p:nvSpPr>
        <p:spPr bwMode="auto">
          <a:xfrm>
            <a:off x="1042988" y="1125538"/>
            <a:ext cx="7705725"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533400" indent="-533400" algn="just">
              <a:lnSpc>
                <a:spcPct val="120000"/>
              </a:lnSpc>
              <a:buClr>
                <a:srgbClr val="FF00FF"/>
              </a:buClr>
              <a:buFont typeface="Wingdings" pitchFamily="2" charset="2"/>
              <a:buAutoNum type="circleNumDbPlain"/>
            </a:pP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是一个单射，则称</a:t>
            </a: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是从</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到</a:t>
            </a:r>
            <a:r>
              <a:rPr lang="zh-CN" altLang="zh-CN" sz="2800" b="1">
                <a:latin typeface="楷体_GB2312" pitchFamily="1" charset="-122"/>
                <a:ea typeface="楷体_GB2312" pitchFamily="1" charset="-122"/>
              </a:rPr>
              <a:t>〈Y,о〉</a:t>
            </a:r>
            <a:r>
              <a:rPr lang="zh-CN" sz="2800" b="1">
                <a:latin typeface="楷体_GB2312" pitchFamily="1" charset="-122"/>
                <a:ea typeface="楷体_GB2312" pitchFamily="1" charset="-122"/>
              </a:rPr>
              <a:t>的单一同态；</a:t>
            </a:r>
          </a:p>
          <a:p>
            <a:pPr marL="533400" indent="-533400" algn="just">
              <a:lnSpc>
                <a:spcPct val="120000"/>
              </a:lnSpc>
              <a:buClr>
                <a:srgbClr val="FF00FF"/>
              </a:buClr>
              <a:buFont typeface="Wingdings" pitchFamily="2" charset="2"/>
              <a:buAutoNum type="circleNumDbPlain" startAt="2"/>
            </a:pP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是一个满射，则称</a:t>
            </a: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是从</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到</a:t>
            </a:r>
            <a:r>
              <a:rPr lang="zh-CN" altLang="zh-CN" sz="2800" b="1">
                <a:latin typeface="楷体_GB2312" pitchFamily="1" charset="-122"/>
                <a:ea typeface="楷体_GB2312" pitchFamily="1" charset="-122"/>
              </a:rPr>
              <a:t>〈Y,о〉</a:t>
            </a:r>
            <a:r>
              <a:rPr lang="zh-CN" sz="2800" b="1">
                <a:latin typeface="楷体_GB2312" pitchFamily="1" charset="-122"/>
                <a:ea typeface="楷体_GB2312" pitchFamily="1" charset="-122"/>
              </a:rPr>
              <a:t>的满同态；</a:t>
            </a:r>
          </a:p>
          <a:p>
            <a:pPr marL="533400" indent="-533400" algn="just">
              <a:lnSpc>
                <a:spcPct val="120000"/>
              </a:lnSpc>
              <a:buClr>
                <a:srgbClr val="FF00FF"/>
              </a:buClr>
              <a:buFont typeface="Wingdings" pitchFamily="2" charset="2"/>
              <a:buAutoNum type="circleNumDbPlain" startAt="3"/>
            </a:pPr>
            <a:r>
              <a:rPr lang="zh-CN" altLang="zh-CN" sz="2800" b="1">
                <a:solidFill>
                  <a:srgbClr val="0000FF"/>
                </a:solidFill>
                <a:latin typeface="楷体_GB2312" pitchFamily="1" charset="-122"/>
                <a:ea typeface="楷体_GB2312" pitchFamily="1" charset="-122"/>
              </a:rPr>
              <a:t>f</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X</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Y</a:t>
            </a:r>
            <a:r>
              <a:rPr lang="zh-CN" sz="2800" b="1">
                <a:solidFill>
                  <a:srgbClr val="0000FF"/>
                </a:solidFill>
                <a:latin typeface="楷体_GB2312" pitchFamily="1" charset="-122"/>
                <a:ea typeface="楷体_GB2312" pitchFamily="1" charset="-122"/>
              </a:rPr>
              <a:t>是一个</a:t>
            </a:r>
            <a:r>
              <a:rPr lang="zh-CN" sz="2800" b="1">
                <a:solidFill>
                  <a:srgbClr val="FF00FF"/>
                </a:solidFill>
                <a:latin typeface="楷体_GB2312" pitchFamily="1" charset="-122"/>
                <a:ea typeface="楷体_GB2312" pitchFamily="1" charset="-122"/>
              </a:rPr>
              <a:t>双射</a:t>
            </a:r>
            <a:r>
              <a:rPr lang="zh-CN" sz="2800" b="1">
                <a:solidFill>
                  <a:srgbClr val="0000FF"/>
                </a:solidFill>
                <a:latin typeface="楷体_GB2312" pitchFamily="1" charset="-122"/>
                <a:ea typeface="楷体_GB2312" pitchFamily="1" charset="-122"/>
              </a:rPr>
              <a:t>，则称</a:t>
            </a:r>
            <a:r>
              <a:rPr lang="zh-CN" altLang="zh-CN" sz="2800" b="1">
                <a:solidFill>
                  <a:srgbClr val="0000FF"/>
                </a:solidFill>
                <a:latin typeface="楷体_GB2312" pitchFamily="1" charset="-122"/>
                <a:ea typeface="楷体_GB2312" pitchFamily="1" charset="-122"/>
              </a:rPr>
              <a:t>f</a:t>
            </a:r>
            <a:r>
              <a:rPr lang="zh-CN" sz="2800" b="1">
                <a:solidFill>
                  <a:srgbClr val="0000FF"/>
                </a:solidFill>
                <a:latin typeface="楷体_GB2312" pitchFamily="1" charset="-122"/>
                <a:ea typeface="楷体_GB2312" pitchFamily="1" charset="-122"/>
              </a:rPr>
              <a:t>是从</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到</a:t>
            </a:r>
            <a:r>
              <a:rPr lang="zh-CN" altLang="zh-CN" sz="2800" b="1">
                <a:solidFill>
                  <a:srgbClr val="0000FF"/>
                </a:solidFill>
                <a:latin typeface="楷体_GB2312" pitchFamily="1" charset="-122"/>
                <a:ea typeface="楷体_GB2312" pitchFamily="1" charset="-122"/>
              </a:rPr>
              <a:t>〈Y,о〉</a:t>
            </a:r>
            <a:r>
              <a:rPr lang="zh-CN" sz="2800" b="1">
                <a:solidFill>
                  <a:srgbClr val="0000FF"/>
                </a:solidFill>
                <a:latin typeface="楷体_GB2312" pitchFamily="1" charset="-122"/>
                <a:ea typeface="楷体_GB2312" pitchFamily="1" charset="-122"/>
              </a:rPr>
              <a:t>的</a:t>
            </a:r>
            <a:r>
              <a:rPr lang="zh-CN" sz="2800" b="1">
                <a:solidFill>
                  <a:srgbClr val="FF3300"/>
                </a:solidFill>
                <a:latin typeface="楷体_GB2312" pitchFamily="1" charset="-122"/>
                <a:ea typeface="楷体_GB2312" pitchFamily="1" charset="-122"/>
              </a:rPr>
              <a:t>同构</a:t>
            </a:r>
            <a:r>
              <a:rPr lang="zh-CN" sz="2800" b="1">
                <a:solidFill>
                  <a:srgbClr val="0000FF"/>
                </a:solidFill>
                <a:latin typeface="楷体_GB2312" pitchFamily="1" charset="-122"/>
                <a:ea typeface="楷体_GB2312" pitchFamily="1" charset="-122"/>
              </a:rPr>
              <a:t>，记为</a:t>
            </a:r>
            <a:r>
              <a:rPr lang="zh-CN" altLang="zh-CN" sz="2800" b="1">
                <a:solidFill>
                  <a:srgbClr val="FF3300"/>
                </a:solidFill>
                <a:latin typeface="楷体_GB2312" pitchFamily="1" charset="-122"/>
                <a:ea typeface="楷体_GB2312" pitchFamily="1" charset="-122"/>
              </a:rPr>
              <a:t>X≌Y</a:t>
            </a:r>
            <a:r>
              <a:rPr lang="zh-CN" sz="2800" b="1">
                <a:solidFill>
                  <a:srgbClr val="0000FF"/>
                </a:solidFill>
                <a:latin typeface="楷体_GB2312" pitchFamily="1" charset="-122"/>
                <a:ea typeface="楷体_GB2312" pitchFamily="1" charset="-122"/>
              </a:rPr>
              <a:t>。</a:t>
            </a:r>
          </a:p>
          <a:p>
            <a:pPr marL="533400" indent="-5334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B2B2B2"/>
                </a:solidFill>
                <a:latin typeface="楷体_GB2312" pitchFamily="1" charset="-122"/>
                <a:ea typeface="楷体_GB2312" pitchFamily="1" charset="-122"/>
              </a:rPr>
              <a:t>若集合</a:t>
            </a:r>
            <a:r>
              <a:rPr lang="zh-CN" altLang="zh-CN" sz="2800" b="1">
                <a:solidFill>
                  <a:srgbClr val="B2B2B2"/>
                </a:solidFill>
                <a:latin typeface="楷体_GB2312" pitchFamily="1" charset="-122"/>
                <a:ea typeface="楷体_GB2312" pitchFamily="1" charset="-122"/>
              </a:rPr>
              <a:t>X=Y</a:t>
            </a:r>
            <a:r>
              <a:rPr lang="zh-CN" sz="2800" b="1">
                <a:solidFill>
                  <a:srgbClr val="B2B2B2"/>
                </a:solidFill>
                <a:latin typeface="楷体_GB2312" pitchFamily="1" charset="-122"/>
                <a:ea typeface="楷体_GB2312" pitchFamily="1" charset="-122"/>
              </a:rPr>
              <a:t>，则此时对应的同态和同构分别称为自同态和自同构。</a:t>
            </a:r>
          </a:p>
          <a:p>
            <a:pPr marL="533400" indent="-533400" algn="just">
              <a:lnSpc>
                <a:spcPct val="120000"/>
              </a:lnSpc>
              <a:buClr>
                <a:srgbClr val="00FF00"/>
              </a:buClr>
              <a:buFont typeface="Wingdings" pitchFamily="2" charset="2"/>
              <a:buChar char="§"/>
            </a:pPr>
            <a:endParaRPr lang="zh-CN" altLang="zh-CN" sz="2800" b="1">
              <a:solidFill>
                <a:srgbClr val="B2B2B2"/>
              </a:solidFill>
              <a:latin typeface="楷体_GB2312" pitchFamily="1" charset="-122"/>
              <a:ea typeface="楷体_GB2312" pitchFamily="1" charset="-122"/>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E3BBF5-E2F9-4CFD-8D31-67DC823F7BD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6CD3272-423E-4543-8CE6-1D3BE6CFABE5}" type="slidenum">
              <a:rPr lang="zh-CN" altLang="zh-CN"/>
              <a:pPr/>
              <a:t>196</a:t>
            </a:fld>
            <a:r>
              <a:rPr lang="zh-CN" altLang="zh-CN"/>
              <a:t>/226</a:t>
            </a:r>
          </a:p>
        </p:txBody>
      </p:sp>
      <p:sp>
        <p:nvSpPr>
          <p:cNvPr id="201730" name="Rectangle 2"/>
          <p:cNvSpPr>
            <a:spLocks noGrp="1" noChangeArrowheads="1"/>
          </p:cNvSpPr>
          <p:nvPr>
            <p:ph type="title"/>
          </p:nvPr>
        </p:nvSpPr>
        <p:spPr/>
        <p:txBody>
          <a:bodyPr/>
          <a:lstStyle/>
          <a:p>
            <a:endParaRPr lang="zh-CN" altLang="zh-CN"/>
          </a:p>
        </p:txBody>
      </p:sp>
      <p:sp>
        <p:nvSpPr>
          <p:cNvPr id="201731" name="Rectangle 3"/>
          <p:cNvSpPr>
            <a:spLocks noChangeArrowheads="1"/>
          </p:cNvSpPr>
          <p:nvPr/>
        </p:nvSpPr>
        <p:spPr bwMode="auto">
          <a:xfrm>
            <a:off x="1042988" y="1125538"/>
            <a:ext cx="7705725"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533400" indent="-533400" algn="just">
              <a:lnSpc>
                <a:spcPct val="120000"/>
              </a:lnSpc>
              <a:buClr>
                <a:srgbClr val="FF00FF"/>
              </a:buClr>
              <a:buFont typeface="Wingdings" pitchFamily="2" charset="2"/>
              <a:buAutoNum type="circleNumDbPlain"/>
            </a:pP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是一个单射，则称</a:t>
            </a: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是从</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到</a:t>
            </a:r>
            <a:r>
              <a:rPr lang="zh-CN" altLang="zh-CN" sz="2800" b="1">
                <a:latin typeface="楷体_GB2312" pitchFamily="1" charset="-122"/>
                <a:ea typeface="楷体_GB2312" pitchFamily="1" charset="-122"/>
              </a:rPr>
              <a:t>〈Y,о〉</a:t>
            </a:r>
            <a:r>
              <a:rPr lang="zh-CN" sz="2800" b="1">
                <a:latin typeface="楷体_GB2312" pitchFamily="1" charset="-122"/>
                <a:ea typeface="楷体_GB2312" pitchFamily="1" charset="-122"/>
              </a:rPr>
              <a:t>的单一同态；</a:t>
            </a:r>
          </a:p>
          <a:p>
            <a:pPr marL="533400" indent="-533400" algn="just">
              <a:lnSpc>
                <a:spcPct val="120000"/>
              </a:lnSpc>
              <a:buClr>
                <a:srgbClr val="FF00FF"/>
              </a:buClr>
              <a:buFont typeface="Wingdings" pitchFamily="2" charset="2"/>
              <a:buAutoNum type="circleNumDbPlain" startAt="2"/>
            </a:pP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是一个满射，则称</a:t>
            </a: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是从</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到</a:t>
            </a:r>
            <a:r>
              <a:rPr lang="zh-CN" altLang="zh-CN" sz="2800" b="1">
                <a:latin typeface="楷体_GB2312" pitchFamily="1" charset="-122"/>
                <a:ea typeface="楷体_GB2312" pitchFamily="1" charset="-122"/>
              </a:rPr>
              <a:t>〈Y,о〉</a:t>
            </a:r>
            <a:r>
              <a:rPr lang="zh-CN" sz="2800" b="1">
                <a:latin typeface="楷体_GB2312" pitchFamily="1" charset="-122"/>
                <a:ea typeface="楷体_GB2312" pitchFamily="1" charset="-122"/>
              </a:rPr>
              <a:t>的满同态；</a:t>
            </a:r>
          </a:p>
          <a:p>
            <a:pPr marL="533400" indent="-533400" algn="just">
              <a:lnSpc>
                <a:spcPct val="120000"/>
              </a:lnSpc>
              <a:buClr>
                <a:srgbClr val="FF00FF"/>
              </a:buClr>
              <a:buFont typeface="Wingdings" pitchFamily="2" charset="2"/>
              <a:buAutoNum type="circleNumDbPlain" startAt="3"/>
            </a:pP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Y</a:t>
            </a:r>
            <a:r>
              <a:rPr lang="zh-CN" sz="2800" b="1">
                <a:latin typeface="楷体_GB2312" pitchFamily="1" charset="-122"/>
                <a:ea typeface="楷体_GB2312" pitchFamily="1" charset="-122"/>
              </a:rPr>
              <a:t>是一个双射，则称</a:t>
            </a:r>
            <a:r>
              <a:rPr lang="zh-CN" altLang="zh-CN" sz="2800" b="1">
                <a:latin typeface="楷体_GB2312" pitchFamily="1" charset="-122"/>
                <a:ea typeface="楷体_GB2312" pitchFamily="1" charset="-122"/>
              </a:rPr>
              <a:t>f</a:t>
            </a:r>
            <a:r>
              <a:rPr lang="zh-CN" sz="2800" b="1">
                <a:latin typeface="楷体_GB2312" pitchFamily="1" charset="-122"/>
                <a:ea typeface="楷体_GB2312" pitchFamily="1" charset="-122"/>
              </a:rPr>
              <a:t>是从</a:t>
            </a:r>
            <a:r>
              <a:rPr lang="zh-CN" altLang="zh-CN" sz="2800" b="1">
                <a:latin typeface="楷体_GB2312" pitchFamily="1" charset="-122"/>
                <a:ea typeface="楷体_GB2312" pitchFamily="1" charset="-122"/>
              </a:rPr>
              <a:t>〈X,*〉</a:t>
            </a:r>
            <a:r>
              <a:rPr lang="zh-CN" sz="2800" b="1">
                <a:latin typeface="楷体_GB2312" pitchFamily="1" charset="-122"/>
                <a:ea typeface="楷体_GB2312" pitchFamily="1" charset="-122"/>
              </a:rPr>
              <a:t>到</a:t>
            </a:r>
            <a:r>
              <a:rPr lang="zh-CN" altLang="zh-CN" sz="2800" b="1">
                <a:latin typeface="楷体_GB2312" pitchFamily="1" charset="-122"/>
                <a:ea typeface="楷体_GB2312" pitchFamily="1" charset="-122"/>
              </a:rPr>
              <a:t>〈Y,о〉</a:t>
            </a:r>
            <a:r>
              <a:rPr lang="zh-CN" sz="2800" b="1">
                <a:latin typeface="楷体_GB2312" pitchFamily="1" charset="-122"/>
                <a:ea typeface="楷体_GB2312" pitchFamily="1" charset="-122"/>
              </a:rPr>
              <a:t>的同构，记为</a:t>
            </a:r>
            <a:r>
              <a:rPr lang="zh-CN" altLang="zh-CN" sz="2800" b="1">
                <a:latin typeface="楷体_GB2312" pitchFamily="1" charset="-122"/>
                <a:ea typeface="楷体_GB2312" pitchFamily="1" charset="-122"/>
              </a:rPr>
              <a:t>X≌Y</a:t>
            </a:r>
            <a:r>
              <a:rPr lang="zh-CN" sz="2800" b="1">
                <a:latin typeface="楷体_GB2312" pitchFamily="1" charset="-122"/>
                <a:ea typeface="楷体_GB2312" pitchFamily="1" charset="-122"/>
              </a:rPr>
              <a:t>。</a:t>
            </a:r>
          </a:p>
          <a:p>
            <a:pPr marL="533400" indent="-5334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若集合</a:t>
            </a:r>
            <a:r>
              <a:rPr lang="zh-CN" altLang="zh-CN" sz="2800" b="1">
                <a:solidFill>
                  <a:srgbClr val="FF00FF"/>
                </a:solidFill>
                <a:latin typeface="楷体_GB2312" pitchFamily="1" charset="-122"/>
                <a:ea typeface="楷体_GB2312" pitchFamily="1" charset="-122"/>
              </a:rPr>
              <a:t>X=Y</a:t>
            </a:r>
            <a:r>
              <a:rPr lang="zh-CN" sz="2800" b="1">
                <a:solidFill>
                  <a:srgbClr val="0000FF"/>
                </a:solidFill>
                <a:latin typeface="楷体_GB2312" pitchFamily="1" charset="-122"/>
                <a:ea typeface="楷体_GB2312" pitchFamily="1" charset="-122"/>
              </a:rPr>
              <a:t>，则此时对应的同态和同构分别称为</a:t>
            </a:r>
            <a:r>
              <a:rPr lang="zh-CN" sz="2800" b="1">
                <a:solidFill>
                  <a:srgbClr val="FF3300"/>
                </a:solidFill>
                <a:latin typeface="楷体_GB2312" pitchFamily="1" charset="-122"/>
                <a:ea typeface="楷体_GB2312" pitchFamily="1" charset="-122"/>
              </a:rPr>
              <a:t>自同态</a:t>
            </a:r>
            <a:r>
              <a:rPr lang="zh-CN" sz="2800" b="1">
                <a:solidFill>
                  <a:srgbClr val="0000FF"/>
                </a:solidFill>
                <a:latin typeface="楷体_GB2312" pitchFamily="1" charset="-122"/>
                <a:ea typeface="楷体_GB2312" pitchFamily="1" charset="-122"/>
              </a:rPr>
              <a:t>和</a:t>
            </a:r>
            <a:r>
              <a:rPr lang="zh-CN" sz="2800" b="1">
                <a:solidFill>
                  <a:srgbClr val="FF3300"/>
                </a:solidFill>
                <a:latin typeface="楷体_GB2312" pitchFamily="1" charset="-122"/>
                <a:ea typeface="楷体_GB2312" pitchFamily="1" charset="-122"/>
              </a:rPr>
              <a:t>自同构</a:t>
            </a:r>
            <a:r>
              <a:rPr lang="zh-CN" sz="2800" b="1">
                <a:latin typeface="楷体_GB2312" pitchFamily="1" charset="-122"/>
                <a:ea typeface="楷体_GB2312" pitchFamily="1" charset="-122"/>
              </a:rPr>
              <a:t>。</a:t>
            </a:r>
          </a:p>
          <a:p>
            <a:pPr marL="533400" indent="-533400" algn="just">
              <a:lnSpc>
                <a:spcPct val="120000"/>
              </a:lnSpc>
              <a:buClr>
                <a:srgbClr val="00FF00"/>
              </a:buClr>
              <a:buFont typeface="Wingdings" pitchFamily="2" charset="2"/>
              <a:buChar char="§"/>
            </a:pPr>
            <a:endParaRPr lang="zh-CN" altLang="zh-CN" sz="2800" b="1">
              <a:latin typeface="楷体_GB2312" pitchFamily="1" charset="-122"/>
              <a:ea typeface="楷体_GB2312" pitchFamily="1" charset="-122"/>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787A3F-1D7C-4FA9-B03E-52E6A468C5D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8C77EA5E-EC67-4B5B-8785-029720C79918}" type="slidenum">
              <a:rPr lang="zh-CN" altLang="zh-CN"/>
              <a:pPr/>
              <a:t>197</a:t>
            </a:fld>
            <a:r>
              <a:rPr lang="zh-CN" altLang="zh-CN"/>
              <a:t>/226</a:t>
            </a:r>
          </a:p>
        </p:txBody>
      </p:sp>
      <p:sp>
        <p:nvSpPr>
          <p:cNvPr id="202754" name="Rectangle 2"/>
          <p:cNvSpPr>
            <a:spLocks noGrp="1" noChangeArrowheads="1"/>
          </p:cNvSpPr>
          <p:nvPr>
            <p:ph type="title"/>
          </p:nvPr>
        </p:nvSpPr>
        <p:spPr/>
        <p:txBody>
          <a:bodyPr/>
          <a:lstStyle/>
          <a:p>
            <a:endParaRPr lang="zh-CN" altLang="zh-CN"/>
          </a:p>
        </p:txBody>
      </p:sp>
      <p:sp>
        <p:nvSpPr>
          <p:cNvPr id="202755" name="Rectangle 3"/>
          <p:cNvSpPr>
            <a:spLocks noChangeArrowheads="1"/>
          </p:cNvSpPr>
          <p:nvPr/>
        </p:nvSpPr>
        <p:spPr bwMode="auto">
          <a:xfrm>
            <a:off x="900113" y="1052513"/>
            <a:ext cx="77755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dirty="0">
                <a:solidFill>
                  <a:srgbClr val="FF3399"/>
                </a:solidFill>
                <a:latin typeface="楷体_GB2312" pitchFamily="1" charset="-122"/>
                <a:ea typeface="楷体_GB2312" pitchFamily="1" charset="-122"/>
              </a:rPr>
              <a:t>例 </a:t>
            </a:r>
            <a:r>
              <a:rPr lang="zh-CN" b="1" dirty="0">
                <a:solidFill>
                  <a:srgbClr val="0000FF"/>
                </a:solidFill>
                <a:latin typeface="楷体_GB2312" pitchFamily="1" charset="-122"/>
                <a:ea typeface="楷体_GB2312" pitchFamily="1" charset="-122"/>
              </a:rPr>
              <a:t>证明代数系统</a:t>
            </a:r>
            <a:r>
              <a:rPr lang="zh-CN" altLang="zh-CN" b="1" dirty="0">
                <a:solidFill>
                  <a:srgbClr val="0000FF"/>
                </a:solidFill>
                <a:latin typeface="楷体_GB2312" pitchFamily="1" charset="-122"/>
                <a:ea typeface="楷体_GB2312" pitchFamily="1" charset="-122"/>
              </a:rPr>
              <a:t>〈R</a:t>
            </a:r>
            <a:r>
              <a:rPr lang="zh-CN" altLang="zh-CN" b="1" baseline="30000"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与</a:t>
            </a:r>
            <a:r>
              <a:rPr lang="zh-CN" altLang="zh-CN" b="1" dirty="0">
                <a:solidFill>
                  <a:srgbClr val="0000FF"/>
                </a:solidFill>
                <a:latin typeface="楷体_GB2312" pitchFamily="1" charset="-122"/>
                <a:ea typeface="楷体_GB2312" pitchFamily="1" charset="-122"/>
              </a:rPr>
              <a:t>〈R</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是同构的。</a:t>
            </a:r>
          </a:p>
          <a:p>
            <a:pPr marL="342900" indent="-342900" algn="just">
              <a:lnSpc>
                <a:spcPct val="120000"/>
              </a:lnSpc>
              <a:buClr>
                <a:srgbClr val="00FF00"/>
              </a:buClr>
              <a:buFont typeface="Wingdings" pitchFamily="2" charset="2"/>
              <a:buNone/>
            </a:pPr>
            <a:r>
              <a:rPr lang="zh-CN" sz="2800" b="1" dirty="0">
                <a:solidFill>
                  <a:srgbClr val="FF3399"/>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证明：设</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b="1" dirty="0">
                <a:solidFill>
                  <a:srgbClr val="B2B2B2"/>
                </a:solidFill>
                <a:latin typeface="楷体_GB2312" pitchFamily="1" charset="-122"/>
                <a:ea typeface="楷体_GB2312" pitchFamily="1" charset="-122"/>
              </a:rPr>
              <a:t>，且</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=ln</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a:t>
            </a:r>
            <a:r>
              <a:rPr lang="zh-CN" b="1" dirty="0">
                <a:solidFill>
                  <a:srgbClr val="B2B2B2"/>
                </a:solidFill>
                <a:latin typeface="楷体_GB2312" pitchFamily="1" charset="-122"/>
                <a:ea typeface="楷体_GB2312" pitchFamily="1" charset="-122"/>
              </a:rPr>
              <a:t>），则：</a:t>
            </a:r>
            <a:br>
              <a:rPr lang="zh-CN" b="1" dirty="0">
                <a:solidFill>
                  <a:srgbClr val="B2B2B2"/>
                </a:solidFill>
                <a:latin typeface="楷体_GB2312" pitchFamily="1" charset="-122"/>
                <a:ea typeface="楷体_GB2312" pitchFamily="1" charset="-122"/>
              </a:rPr>
            </a:b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有</a:t>
            </a:r>
            <a:r>
              <a:rPr lang="zh-CN" altLang="zh-CN" b="1" dirty="0">
                <a:solidFill>
                  <a:srgbClr val="B2B2B2"/>
                </a:solidFill>
                <a:latin typeface="楷体_GB2312" pitchFamily="1" charset="-122"/>
                <a:ea typeface="楷体_GB2312" pitchFamily="1" charset="-122"/>
              </a:rPr>
              <a:t>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0</a:t>
            </a:r>
            <a:r>
              <a:rPr lang="zh-CN" b="1" dirty="0">
                <a:solidFill>
                  <a:srgbClr val="B2B2B2"/>
                </a:solidFill>
                <a:latin typeface="楷体_GB2312" pitchFamily="1" charset="-122"/>
                <a:ea typeface="楷体_GB2312" pitchFamily="1" charset="-122"/>
              </a:rPr>
              <a:t>且</a:t>
            </a:r>
            <a:r>
              <a:rPr lang="zh-CN" altLang="zh-CN" b="1" dirty="0">
                <a:solidFill>
                  <a:srgbClr val="B2B2B2"/>
                </a:solidFill>
                <a:latin typeface="楷体_GB2312" pitchFamily="1" charset="-122"/>
                <a:ea typeface="楷体_GB2312" pitchFamily="1" charset="-122"/>
              </a:rPr>
              <a:t>y=ln(x)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b="1" dirty="0">
                <a:solidFill>
                  <a:srgbClr val="B2B2B2"/>
                </a:solidFill>
                <a:latin typeface="楷体_GB2312" pitchFamily="1" charset="-122"/>
                <a:ea typeface="楷体_GB2312" pitchFamily="1" charset="-122"/>
              </a:rPr>
              <a:t>，所以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是一个函数；</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b="1" dirty="0">
                <a:solidFill>
                  <a:srgbClr val="B2B2B2"/>
                </a:solidFill>
                <a:latin typeface="楷体_GB2312" pitchFamily="1" charset="-122"/>
                <a:ea typeface="楷体_GB2312" pitchFamily="1" charset="-122"/>
              </a:rPr>
              <a:t>均</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x=e</a:t>
            </a:r>
            <a:r>
              <a:rPr lang="zh-CN" altLang="zh-CN" b="1" baseline="30000"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使得</a:t>
            </a:r>
            <a:r>
              <a:rPr lang="zh-CN" altLang="zh-CN" b="1" dirty="0">
                <a:solidFill>
                  <a:srgbClr val="B2B2B2"/>
                </a:solidFill>
                <a:latin typeface="楷体_GB2312" pitchFamily="1" charset="-122"/>
                <a:ea typeface="楷体_GB2312" pitchFamily="1" charset="-122"/>
              </a:rPr>
              <a:t>f(x)=ln(x)=ln(e</a:t>
            </a:r>
            <a:r>
              <a:rPr lang="zh-CN" altLang="zh-CN" b="1" baseline="30000"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rPr>
              <a:t>)=y</a:t>
            </a:r>
            <a:r>
              <a:rPr lang="zh-CN" b="1" dirty="0">
                <a:solidFill>
                  <a:srgbClr val="B2B2B2"/>
                </a:solidFill>
                <a:latin typeface="楷体_GB2312" pitchFamily="1" charset="-122"/>
                <a:ea typeface="楷体_GB2312" pitchFamily="1" charset="-122"/>
              </a:rPr>
              <a:t>， 所以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是一个满射；</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有</a:t>
            </a:r>
            <a:r>
              <a:rPr lang="zh-CN" altLang="zh-CN" b="1" dirty="0">
                <a:solidFill>
                  <a:srgbClr val="B2B2B2"/>
                </a:solidFill>
                <a:latin typeface="楷体_GB2312" pitchFamily="1" charset="-122"/>
                <a:ea typeface="楷体_GB2312" pitchFamily="1" charset="-122"/>
              </a:rPr>
              <a:t>ln(x)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ln(y)</a:t>
            </a:r>
            <a:r>
              <a:rPr lang="zh-CN" b="1" dirty="0">
                <a:solidFill>
                  <a:srgbClr val="B2B2B2"/>
                </a:solidFill>
                <a:latin typeface="楷体_GB2312" pitchFamily="1" charset="-122"/>
                <a:ea typeface="楷体_GB2312" pitchFamily="1" charset="-122"/>
              </a:rPr>
              <a:t>，所以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是一个单射；</a:t>
            </a:r>
            <a:br>
              <a:rPr lang="zh-CN" b="1" dirty="0">
                <a:solidFill>
                  <a:srgbClr val="B2B2B2"/>
                </a:solidFill>
                <a:latin typeface="楷体_GB2312" pitchFamily="1" charset="-122"/>
                <a:ea typeface="楷体_GB2312" pitchFamily="1" charset="-122"/>
              </a:rPr>
            </a:br>
            <a:r>
              <a:rPr lang="zh-CN" b="1" dirty="0">
                <a:solidFill>
                  <a:srgbClr val="B2B2B2"/>
                </a:solidFill>
                <a:latin typeface="楷体_GB2312" pitchFamily="1" charset="-122"/>
                <a:ea typeface="楷体_GB2312" pitchFamily="1" charset="-122"/>
              </a:rPr>
              <a:t>   由</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是一个双射。</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 R</a:t>
            </a:r>
            <a:r>
              <a:rPr lang="zh-CN" altLang="zh-CN" b="1" baseline="-25000"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，有：</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f(x×y)=ln(x×y)=ln(x)+ln(y)=f(x)+f(y)</a:t>
            </a:r>
            <a:br>
              <a:rPr lang="zh-CN" altLang="zh-CN" b="1" dirty="0">
                <a:solidFill>
                  <a:srgbClr val="B2B2B2"/>
                </a:solidFill>
                <a:latin typeface="楷体_GB2312" pitchFamily="1" charset="-122"/>
                <a:ea typeface="楷体_GB2312" pitchFamily="1" charset="-122"/>
              </a:rPr>
            </a:br>
            <a:r>
              <a:rPr lang="zh-CN" altLang="zh-CN" b="1" dirty="0">
                <a:solidFill>
                  <a:srgbClr val="B2B2B2"/>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由</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是一个双射且满足</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f(x*y)=f(x)оf(y) ∴</a:t>
            </a:r>
            <a:r>
              <a:rPr lang="zh-CN" altLang="zh-CN" sz="2800"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sym typeface="Symbol" pitchFamily="18" charset="2"/>
              </a:rPr>
              <a:t> </a:t>
            </a:r>
            <a:r>
              <a:rPr lang="zh-CN" altLang="zh-CN" b="1" dirty="0">
                <a:solidFill>
                  <a:srgbClr val="B2B2B2"/>
                </a:solidFill>
                <a:latin typeface="楷体_GB2312" pitchFamily="1" charset="-122"/>
                <a:ea typeface="楷体_GB2312" pitchFamily="1" charset="-122"/>
              </a:rPr>
              <a:t>R</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F43B937-5ABC-4840-8906-ED4CFCE9A49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5458074-CB31-445A-8215-46442E69DBBE}" type="slidenum">
              <a:rPr lang="zh-CN" altLang="zh-CN"/>
              <a:pPr/>
              <a:t>198</a:t>
            </a:fld>
            <a:r>
              <a:rPr lang="zh-CN" altLang="zh-CN"/>
              <a:t>/226</a:t>
            </a:r>
          </a:p>
        </p:txBody>
      </p:sp>
      <p:sp>
        <p:nvSpPr>
          <p:cNvPr id="203778" name="Rectangle 2"/>
          <p:cNvSpPr>
            <a:spLocks noGrp="1" noChangeArrowheads="1"/>
          </p:cNvSpPr>
          <p:nvPr>
            <p:ph type="title"/>
          </p:nvPr>
        </p:nvSpPr>
        <p:spPr/>
        <p:txBody>
          <a:bodyPr/>
          <a:lstStyle/>
          <a:p>
            <a:endParaRPr lang="zh-CN" altLang="zh-CN"/>
          </a:p>
        </p:txBody>
      </p:sp>
      <p:sp>
        <p:nvSpPr>
          <p:cNvPr id="203779" name="Rectangle 3"/>
          <p:cNvSpPr>
            <a:spLocks noChangeArrowheads="1"/>
          </p:cNvSpPr>
          <p:nvPr/>
        </p:nvSpPr>
        <p:spPr bwMode="auto">
          <a:xfrm>
            <a:off x="900113" y="1052513"/>
            <a:ext cx="77755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dirty="0">
                <a:solidFill>
                  <a:srgbClr val="FF3399"/>
                </a:solidFill>
                <a:latin typeface="楷体_GB2312" pitchFamily="1" charset="-122"/>
                <a:ea typeface="楷体_GB2312" pitchFamily="1" charset="-122"/>
              </a:rPr>
              <a:t>例 </a:t>
            </a:r>
            <a:r>
              <a:rPr lang="zh-CN" b="1" dirty="0">
                <a:latin typeface="楷体_GB2312" pitchFamily="1" charset="-122"/>
                <a:ea typeface="楷体_GB2312" pitchFamily="1" charset="-122"/>
              </a:rPr>
              <a:t>证明代数系统</a:t>
            </a:r>
            <a:r>
              <a:rPr lang="zh-CN" altLang="zh-CN" b="1" dirty="0">
                <a:latin typeface="楷体_GB2312" pitchFamily="1" charset="-122"/>
                <a:ea typeface="楷体_GB2312" pitchFamily="1" charset="-122"/>
              </a:rPr>
              <a:t>〈R</a:t>
            </a:r>
            <a:r>
              <a:rPr lang="zh-CN" altLang="zh-CN" b="1" baseline="30000" dirty="0">
                <a:latin typeface="楷体_GB2312" pitchFamily="1" charset="-122"/>
                <a:ea typeface="楷体_GB2312" pitchFamily="1" charset="-122"/>
              </a:rPr>
              <a:t>+</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a:t>
            </a:r>
            <a:r>
              <a:rPr lang="zh-CN" b="1" dirty="0">
                <a:latin typeface="楷体_GB2312" pitchFamily="1" charset="-122"/>
                <a:ea typeface="楷体_GB2312" pitchFamily="1" charset="-122"/>
              </a:rPr>
              <a:t>与</a:t>
            </a:r>
            <a:r>
              <a:rPr lang="zh-CN" altLang="zh-CN" b="1" dirty="0">
                <a:latin typeface="楷体_GB2312" pitchFamily="1" charset="-122"/>
                <a:ea typeface="楷体_GB2312" pitchFamily="1" charset="-122"/>
              </a:rPr>
              <a:t>〈R</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a:t>
            </a:r>
            <a:r>
              <a:rPr lang="zh-CN" b="1" dirty="0">
                <a:latin typeface="楷体_GB2312" pitchFamily="1" charset="-122"/>
                <a:ea typeface="楷体_GB2312" pitchFamily="1" charset="-122"/>
              </a:rPr>
              <a:t>是同构的。</a:t>
            </a:r>
          </a:p>
          <a:p>
            <a:pPr marL="342900" indent="-342900" algn="just">
              <a:lnSpc>
                <a:spcPct val="120000"/>
              </a:lnSpc>
              <a:buClr>
                <a:srgbClr val="00FF00"/>
              </a:buClr>
              <a:buFont typeface="Wingdings" pitchFamily="2" charset="2"/>
              <a:buNone/>
            </a:pPr>
            <a:r>
              <a:rPr lang="zh-CN" sz="2800" b="1" dirty="0">
                <a:solidFill>
                  <a:srgbClr val="FF3399"/>
                </a:solidFill>
                <a:latin typeface="楷体_GB2312" pitchFamily="1" charset="-122"/>
                <a:ea typeface="楷体_GB2312" pitchFamily="1" charset="-122"/>
              </a:rPr>
              <a:t> </a:t>
            </a:r>
            <a:r>
              <a:rPr lang="zh-CN" b="1" dirty="0">
                <a:solidFill>
                  <a:srgbClr val="FF3399"/>
                </a:solidFill>
                <a:latin typeface="楷体_GB2312" pitchFamily="1" charset="-122"/>
                <a:ea typeface="楷体_GB2312" pitchFamily="1" charset="-122"/>
              </a:rPr>
              <a:t>证明</a:t>
            </a:r>
            <a:r>
              <a:rPr lang="zh-CN" b="1" dirty="0">
                <a:solidFill>
                  <a:srgbClr val="0000FF"/>
                </a:solidFill>
                <a:latin typeface="楷体_GB2312" pitchFamily="1" charset="-122"/>
                <a:ea typeface="楷体_GB2312" pitchFamily="1" charset="-122"/>
              </a:rPr>
              <a:t>：设</a:t>
            </a:r>
            <a:r>
              <a:rPr lang="zh-CN" altLang="zh-CN" b="1" dirty="0">
                <a:solidFill>
                  <a:srgbClr val="0000FF"/>
                </a:solidFill>
                <a:latin typeface="楷体_GB2312" pitchFamily="1" charset="-122"/>
                <a:ea typeface="楷体_GB2312" pitchFamily="1" charset="-122"/>
              </a:rPr>
              <a:t>f</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R</a:t>
            </a:r>
            <a:r>
              <a:rPr lang="zh-CN" altLang="zh-CN" b="1" baseline="30000"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R</a:t>
            </a:r>
            <a:r>
              <a:rPr lang="zh-CN" b="1" dirty="0">
                <a:solidFill>
                  <a:srgbClr val="0000FF"/>
                </a:solidFill>
                <a:latin typeface="楷体_GB2312" pitchFamily="1" charset="-122"/>
                <a:ea typeface="楷体_GB2312" pitchFamily="1" charset="-122"/>
              </a:rPr>
              <a:t>，且</a:t>
            </a:r>
            <a:r>
              <a:rPr lang="zh-CN" altLang="zh-CN" b="1" dirty="0">
                <a:solidFill>
                  <a:srgbClr val="0000FF"/>
                </a:solidFill>
                <a:latin typeface="楷体_GB2312" pitchFamily="1" charset="-122"/>
                <a:ea typeface="楷体_GB2312" pitchFamily="1" charset="-122"/>
              </a:rPr>
              <a:t>f</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x</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=ln</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x</a:t>
            </a:r>
            <a:r>
              <a:rPr lang="zh-CN" b="1" dirty="0">
                <a:solidFill>
                  <a:srgbClr val="0000FF"/>
                </a:solidFill>
                <a:latin typeface="楷体_GB2312" pitchFamily="1" charset="-122"/>
                <a:ea typeface="楷体_GB2312" pitchFamily="1" charset="-122"/>
              </a:rPr>
              <a:t>），则：</a:t>
            </a:r>
            <a:br>
              <a:rPr lang="zh-CN" b="1" dirty="0">
                <a:solidFill>
                  <a:srgbClr val="0000FF"/>
                </a:solidFill>
                <a:latin typeface="楷体_GB2312" pitchFamily="1" charset="-122"/>
                <a:ea typeface="楷体_GB2312" pitchFamily="1" charset="-122"/>
              </a:rPr>
            </a:br>
            <a:r>
              <a:rPr lang="zh-CN" b="1" dirty="0">
                <a:solidFill>
                  <a:srgbClr val="0000FF"/>
                </a:solidFill>
                <a:latin typeface="楷体_GB2312" pitchFamily="1" charset="-122"/>
                <a:ea typeface="楷体_GB2312" pitchFamily="1" charset="-122"/>
              </a:rPr>
              <a:t> </a:t>
            </a:r>
            <a:r>
              <a:rPr lang="zh-CN" altLang="zh-CN" b="1" dirty="0">
                <a:solidFill>
                  <a:srgbClr val="FF0000"/>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对</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x</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R</a:t>
            </a:r>
            <a:r>
              <a:rPr lang="zh-CN" altLang="zh-CN" b="1" baseline="30000"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有</a:t>
            </a:r>
            <a:r>
              <a:rPr lang="zh-CN" altLang="zh-CN" b="1" dirty="0">
                <a:solidFill>
                  <a:srgbClr val="0000FF"/>
                </a:solidFill>
                <a:latin typeface="楷体_GB2312" pitchFamily="1" charset="-122"/>
                <a:ea typeface="楷体_GB2312" pitchFamily="1" charset="-122"/>
              </a:rPr>
              <a:t>x</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rPr>
              <a:t>且</a:t>
            </a:r>
            <a:r>
              <a:rPr lang="zh-CN" altLang="zh-CN" b="1" dirty="0">
                <a:solidFill>
                  <a:srgbClr val="0000FF"/>
                </a:solidFill>
                <a:latin typeface="楷体_GB2312" pitchFamily="1" charset="-122"/>
                <a:ea typeface="楷体_GB2312" pitchFamily="1" charset="-122"/>
              </a:rPr>
              <a:t>y=ln(x)</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R</a:t>
            </a:r>
            <a:r>
              <a:rPr lang="zh-CN" b="1" dirty="0">
                <a:solidFill>
                  <a:srgbClr val="0000FF"/>
                </a:solidFill>
                <a:latin typeface="楷体_GB2312" pitchFamily="1" charset="-122"/>
                <a:ea typeface="楷体_GB2312" pitchFamily="1" charset="-122"/>
              </a:rPr>
              <a:t>，所以</a:t>
            </a:r>
            <a:r>
              <a:rPr lang="zh-CN" altLang="zh-CN" b="1" dirty="0">
                <a:solidFill>
                  <a:srgbClr val="0000FF"/>
                </a:solidFill>
                <a:latin typeface="楷体_GB2312" pitchFamily="1" charset="-122"/>
                <a:ea typeface="楷体_GB2312" pitchFamily="1" charset="-122"/>
              </a:rPr>
              <a:t>f</a:t>
            </a:r>
            <a:r>
              <a:rPr lang="zh-CN" b="1" dirty="0">
                <a:solidFill>
                  <a:srgbClr val="0000FF"/>
                </a:solidFill>
                <a:latin typeface="楷体_GB2312" pitchFamily="1" charset="-122"/>
                <a:ea typeface="楷体_GB2312" pitchFamily="1" charset="-122"/>
              </a:rPr>
              <a:t>是一个函数；</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b="1" dirty="0">
                <a:solidFill>
                  <a:srgbClr val="B2B2B2"/>
                </a:solidFill>
                <a:latin typeface="楷体_GB2312" pitchFamily="1" charset="-122"/>
                <a:ea typeface="楷体_GB2312" pitchFamily="1" charset="-122"/>
              </a:rPr>
              <a:t>均</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x=e</a:t>
            </a:r>
            <a:r>
              <a:rPr lang="zh-CN" altLang="zh-CN" b="1" baseline="30000"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使得</a:t>
            </a:r>
            <a:r>
              <a:rPr lang="zh-CN" altLang="zh-CN" b="1" dirty="0">
                <a:solidFill>
                  <a:srgbClr val="B2B2B2"/>
                </a:solidFill>
                <a:latin typeface="楷体_GB2312" pitchFamily="1" charset="-122"/>
                <a:ea typeface="楷体_GB2312" pitchFamily="1" charset="-122"/>
              </a:rPr>
              <a:t>f(x)=ln(x)=ln(e</a:t>
            </a:r>
            <a:r>
              <a:rPr lang="zh-CN" altLang="zh-CN" b="1" baseline="30000"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rPr>
              <a:t>)=y</a:t>
            </a:r>
            <a:r>
              <a:rPr lang="zh-CN" b="1" dirty="0">
                <a:solidFill>
                  <a:srgbClr val="B2B2B2"/>
                </a:solidFill>
                <a:latin typeface="楷体_GB2312" pitchFamily="1" charset="-122"/>
                <a:ea typeface="楷体_GB2312" pitchFamily="1" charset="-122"/>
              </a:rPr>
              <a:t>， 所以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是一个满射；</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有</a:t>
            </a:r>
            <a:r>
              <a:rPr lang="zh-CN" altLang="zh-CN" b="1" dirty="0">
                <a:solidFill>
                  <a:srgbClr val="B2B2B2"/>
                </a:solidFill>
                <a:latin typeface="楷体_GB2312" pitchFamily="1" charset="-122"/>
                <a:ea typeface="楷体_GB2312" pitchFamily="1" charset="-122"/>
              </a:rPr>
              <a:t>ln(x)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ln(y)</a:t>
            </a:r>
            <a:r>
              <a:rPr lang="zh-CN" b="1" dirty="0">
                <a:solidFill>
                  <a:srgbClr val="B2B2B2"/>
                </a:solidFill>
                <a:latin typeface="楷体_GB2312" pitchFamily="1" charset="-122"/>
                <a:ea typeface="楷体_GB2312" pitchFamily="1" charset="-122"/>
              </a:rPr>
              <a:t>，所以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是一个单射；</a:t>
            </a:r>
            <a:br>
              <a:rPr lang="zh-CN" b="1" dirty="0">
                <a:solidFill>
                  <a:srgbClr val="B2B2B2"/>
                </a:solidFill>
                <a:latin typeface="楷体_GB2312" pitchFamily="1" charset="-122"/>
                <a:ea typeface="楷体_GB2312" pitchFamily="1" charset="-122"/>
              </a:rPr>
            </a:br>
            <a:r>
              <a:rPr lang="zh-CN" b="1" dirty="0">
                <a:solidFill>
                  <a:srgbClr val="B2B2B2"/>
                </a:solidFill>
                <a:latin typeface="楷体_GB2312" pitchFamily="1" charset="-122"/>
                <a:ea typeface="楷体_GB2312" pitchFamily="1" charset="-122"/>
              </a:rPr>
              <a:t>   由</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是一个双射。</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 R</a:t>
            </a:r>
            <a:r>
              <a:rPr lang="zh-CN" altLang="zh-CN" b="1" baseline="-25000"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，有：</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f(x×y)=ln(x×y)=ln(x)+ln(y)=f(x)+f(y)</a:t>
            </a:r>
            <a:br>
              <a:rPr lang="zh-CN" altLang="zh-CN" b="1" dirty="0">
                <a:solidFill>
                  <a:srgbClr val="B2B2B2"/>
                </a:solidFill>
                <a:latin typeface="楷体_GB2312" pitchFamily="1" charset="-122"/>
                <a:ea typeface="楷体_GB2312" pitchFamily="1" charset="-122"/>
              </a:rPr>
            </a:br>
            <a:r>
              <a:rPr lang="zh-CN" altLang="zh-CN" b="1" dirty="0">
                <a:solidFill>
                  <a:srgbClr val="B2B2B2"/>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由</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是一个双射且满足</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f(x*y)=f(x)оf(y) ∴</a:t>
            </a:r>
            <a:r>
              <a:rPr lang="zh-CN" altLang="zh-CN" sz="2800"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sym typeface="Symbol" pitchFamily="18" charset="2"/>
              </a:rPr>
              <a:t> </a:t>
            </a:r>
            <a:r>
              <a:rPr lang="zh-CN" altLang="zh-CN" b="1" dirty="0">
                <a:solidFill>
                  <a:srgbClr val="B2B2B2"/>
                </a:solidFill>
                <a:latin typeface="楷体_GB2312" pitchFamily="1" charset="-122"/>
                <a:ea typeface="楷体_GB2312" pitchFamily="1" charset="-122"/>
              </a:rPr>
              <a:t>R</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D1959C-64DC-4E35-A19C-6276AF8A0BD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92460C1-AFD7-4C07-9929-AC3A57CA6AB9}" type="slidenum">
              <a:rPr lang="zh-CN" altLang="zh-CN"/>
              <a:pPr/>
              <a:t>199</a:t>
            </a:fld>
            <a:r>
              <a:rPr lang="zh-CN" altLang="zh-CN"/>
              <a:t>/226</a:t>
            </a:r>
          </a:p>
        </p:txBody>
      </p:sp>
      <p:sp>
        <p:nvSpPr>
          <p:cNvPr id="204802" name="Rectangle 2"/>
          <p:cNvSpPr>
            <a:spLocks noGrp="1" noChangeArrowheads="1"/>
          </p:cNvSpPr>
          <p:nvPr>
            <p:ph type="title"/>
          </p:nvPr>
        </p:nvSpPr>
        <p:spPr/>
        <p:txBody>
          <a:bodyPr/>
          <a:lstStyle/>
          <a:p>
            <a:endParaRPr lang="zh-CN" altLang="zh-CN"/>
          </a:p>
        </p:txBody>
      </p:sp>
      <p:sp>
        <p:nvSpPr>
          <p:cNvPr id="204803" name="Rectangle 3"/>
          <p:cNvSpPr>
            <a:spLocks noChangeArrowheads="1"/>
          </p:cNvSpPr>
          <p:nvPr/>
        </p:nvSpPr>
        <p:spPr bwMode="auto">
          <a:xfrm>
            <a:off x="900113" y="1052513"/>
            <a:ext cx="77755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a:solidFill>
                  <a:srgbClr val="FF3399"/>
                </a:solidFill>
                <a:latin typeface="楷体_GB2312" pitchFamily="1" charset="-122"/>
                <a:ea typeface="楷体_GB2312" pitchFamily="1" charset="-122"/>
              </a:rPr>
              <a:t>例 </a:t>
            </a:r>
            <a:r>
              <a:rPr lang="zh-CN" b="1">
                <a:latin typeface="楷体_GB2312" pitchFamily="1" charset="-122"/>
                <a:ea typeface="楷体_GB2312" pitchFamily="1" charset="-122"/>
              </a:rPr>
              <a:t>证明代数系统</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与</a:t>
            </a:r>
            <a:r>
              <a:rPr lang="zh-CN" altLang="zh-CN" b="1">
                <a:latin typeface="楷体_GB2312" pitchFamily="1" charset="-122"/>
                <a:ea typeface="楷体_GB2312" pitchFamily="1" charset="-122"/>
              </a:rPr>
              <a:t>〈R</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是同构的。</a:t>
            </a:r>
          </a:p>
          <a:p>
            <a:pPr marL="342900" indent="-342900" algn="just">
              <a:lnSpc>
                <a:spcPct val="120000"/>
              </a:lnSpc>
              <a:buClr>
                <a:srgbClr val="00FF00"/>
              </a:buClr>
              <a:buFont typeface="Wingdings" pitchFamily="2" charset="2"/>
              <a:buNone/>
            </a:pPr>
            <a:r>
              <a:rPr lang="zh-CN" sz="2800" b="1">
                <a:solidFill>
                  <a:srgbClr val="FF3399"/>
                </a:solidFill>
                <a:latin typeface="楷体_GB2312" pitchFamily="1" charset="-122"/>
                <a:ea typeface="楷体_GB2312" pitchFamily="1" charset="-122"/>
              </a:rPr>
              <a:t> </a:t>
            </a:r>
            <a:r>
              <a:rPr lang="zh-CN" b="1">
                <a:solidFill>
                  <a:srgbClr val="FF3399"/>
                </a:solidFill>
                <a:latin typeface="楷体_GB2312" pitchFamily="1" charset="-122"/>
                <a:ea typeface="楷体_GB2312" pitchFamily="1" charset="-122"/>
              </a:rPr>
              <a:t>证明</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b="1">
                <a:latin typeface="楷体_GB2312" pitchFamily="1" charset="-122"/>
                <a:ea typeface="楷体_GB2312" pitchFamily="1" charset="-122"/>
              </a:rPr>
              <a:t>，且</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x</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=ln</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x</a:t>
            </a:r>
            <a:r>
              <a:rPr lang="zh-CN" b="1">
                <a:latin typeface="楷体_GB2312" pitchFamily="1" charset="-122"/>
                <a:ea typeface="楷体_GB2312" pitchFamily="1" charset="-122"/>
              </a:rPr>
              <a:t>），则：</a:t>
            </a:r>
            <a:r>
              <a:rPr lang="zh-CN" b="1">
                <a:solidFill>
                  <a:srgbClr val="0000FF"/>
                </a:solidFill>
                <a:latin typeface="楷体_GB2312" pitchFamily="1" charset="-122"/>
                <a:ea typeface="楷体_GB2312" pitchFamily="1" charset="-122"/>
              </a:rPr>
              <a:t/>
            </a:r>
            <a:br>
              <a:rPr lang="zh-CN" b="1">
                <a:solidFill>
                  <a:srgbClr val="0000FF"/>
                </a:solidFill>
                <a:latin typeface="楷体_GB2312" pitchFamily="1" charset="-122"/>
                <a:ea typeface="楷体_GB2312" pitchFamily="1" charset="-122"/>
              </a:rPr>
            </a:br>
            <a:r>
              <a:rPr lang="zh-CN" b="1">
                <a:solidFill>
                  <a:srgbClr val="0000FF"/>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对</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有</a:t>
            </a:r>
            <a:r>
              <a:rPr lang="zh-CN" altLang="zh-CN" b="1">
                <a:latin typeface="楷体_GB2312" pitchFamily="1" charset="-122"/>
                <a:ea typeface="楷体_GB2312" pitchFamily="1" charset="-122"/>
              </a:rPr>
              <a:t>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0</a:t>
            </a:r>
            <a:r>
              <a:rPr lang="zh-CN" b="1">
                <a:latin typeface="楷体_GB2312" pitchFamily="1" charset="-122"/>
                <a:ea typeface="楷体_GB2312" pitchFamily="1" charset="-122"/>
              </a:rPr>
              <a:t>且</a:t>
            </a:r>
            <a:r>
              <a:rPr lang="zh-CN" altLang="zh-CN" b="1">
                <a:latin typeface="楷体_GB2312" pitchFamily="1" charset="-122"/>
                <a:ea typeface="楷体_GB2312" pitchFamily="1" charset="-122"/>
              </a:rPr>
              <a:t>y=ln(x)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b="1">
                <a:latin typeface="楷体_GB2312" pitchFamily="1" charset="-122"/>
                <a:ea typeface="楷体_GB2312" pitchFamily="1" charset="-122"/>
              </a:rPr>
              <a:t>，所以</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是一个函数；</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y</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R,</a:t>
            </a:r>
            <a:r>
              <a:rPr lang="zh-CN" b="1">
                <a:solidFill>
                  <a:srgbClr val="0000FF"/>
                </a:solidFill>
                <a:latin typeface="楷体_GB2312" pitchFamily="1" charset="-122"/>
                <a:ea typeface="楷体_GB2312" pitchFamily="1" charset="-122"/>
              </a:rPr>
              <a:t>均</a:t>
            </a:r>
            <a:r>
              <a:rPr 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x=e</a:t>
            </a:r>
            <a:r>
              <a:rPr lang="zh-CN" altLang="zh-CN" b="1" baseline="30000">
                <a:solidFill>
                  <a:srgbClr val="0000FF"/>
                </a:solidFill>
                <a:latin typeface="楷体_GB2312" pitchFamily="1" charset="-122"/>
                <a:ea typeface="楷体_GB2312" pitchFamily="1" charset="-122"/>
              </a:rPr>
              <a:t>y</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R</a:t>
            </a:r>
            <a:r>
              <a:rPr lang="zh-CN" altLang="zh-CN" b="1" baseline="30000">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使得</a:t>
            </a:r>
            <a:r>
              <a:rPr lang="zh-CN" altLang="zh-CN" b="1">
                <a:solidFill>
                  <a:srgbClr val="0000FF"/>
                </a:solidFill>
                <a:latin typeface="楷体_GB2312" pitchFamily="1" charset="-122"/>
                <a:ea typeface="楷体_GB2312" pitchFamily="1" charset="-122"/>
              </a:rPr>
              <a:t>f(x)=ln(x)=ln(e</a:t>
            </a:r>
            <a:r>
              <a:rPr lang="zh-CN" altLang="zh-CN" b="1" baseline="30000">
                <a:solidFill>
                  <a:srgbClr val="0000FF"/>
                </a:solidFill>
                <a:latin typeface="楷体_GB2312" pitchFamily="1" charset="-122"/>
                <a:ea typeface="楷体_GB2312" pitchFamily="1" charset="-122"/>
              </a:rPr>
              <a:t>y</a:t>
            </a:r>
            <a:r>
              <a:rPr lang="zh-CN" altLang="zh-CN" b="1">
                <a:solidFill>
                  <a:srgbClr val="0000FF"/>
                </a:solidFill>
                <a:latin typeface="楷体_GB2312" pitchFamily="1" charset="-122"/>
                <a:ea typeface="楷体_GB2312" pitchFamily="1" charset="-122"/>
              </a:rPr>
              <a:t>)=y</a:t>
            </a:r>
            <a:r>
              <a:rPr lang="zh-CN" b="1">
                <a:solidFill>
                  <a:srgbClr val="0000FF"/>
                </a:solidFill>
                <a:latin typeface="楷体_GB2312" pitchFamily="1" charset="-122"/>
                <a:ea typeface="楷体_GB2312" pitchFamily="1" charset="-122"/>
              </a:rPr>
              <a:t>， 所以</a:t>
            </a:r>
            <a:r>
              <a:rPr lang="zh-CN" altLang="zh-CN"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是一个满射；</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x</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y</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R</a:t>
            </a:r>
            <a:r>
              <a:rPr lang="zh-CN" altLang="zh-CN" b="1" baseline="30000">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ln(x)</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ln(y)</a:t>
            </a:r>
            <a:r>
              <a:rPr lang="zh-CN" b="1">
                <a:solidFill>
                  <a:srgbClr val="B2B2B2"/>
                </a:solidFill>
                <a:latin typeface="楷体_GB2312" pitchFamily="1" charset="-122"/>
                <a:ea typeface="楷体_GB2312" pitchFamily="1" charset="-122"/>
              </a:rPr>
              <a:t>，所以</a:t>
            </a:r>
            <a:r>
              <a:rPr lang="zh-CN" altLang="zh-CN" b="1">
                <a:solidFill>
                  <a:srgbClr val="B2B2B2"/>
                </a:solidFill>
                <a:latin typeface="楷体_GB2312" pitchFamily="1" charset="-122"/>
                <a:ea typeface="楷体_GB2312" pitchFamily="1" charset="-122"/>
              </a:rPr>
              <a:t>f</a:t>
            </a:r>
            <a:r>
              <a:rPr lang="zh-CN" b="1">
                <a:solidFill>
                  <a:srgbClr val="B2B2B2"/>
                </a:solidFill>
                <a:latin typeface="楷体_GB2312" pitchFamily="1" charset="-122"/>
                <a:ea typeface="楷体_GB2312" pitchFamily="1" charset="-122"/>
              </a:rPr>
              <a:t>是一个单射；</a:t>
            </a:r>
            <a:br>
              <a:rPr lang="zh-CN" b="1">
                <a:solidFill>
                  <a:srgbClr val="B2B2B2"/>
                </a:solidFill>
                <a:latin typeface="楷体_GB2312" pitchFamily="1" charset="-122"/>
                <a:ea typeface="楷体_GB2312" pitchFamily="1" charset="-122"/>
              </a:rPr>
            </a:br>
            <a:r>
              <a:rPr lang="zh-CN" b="1">
                <a:solidFill>
                  <a:srgbClr val="B2B2B2"/>
                </a:solidFill>
                <a:latin typeface="楷体_GB2312" pitchFamily="1" charset="-122"/>
                <a:ea typeface="楷体_GB2312" pitchFamily="1" charset="-122"/>
              </a:rPr>
              <a:t>   由</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知：</a:t>
            </a:r>
            <a:r>
              <a:rPr lang="zh-CN" altLang="zh-CN" b="1">
                <a:solidFill>
                  <a:srgbClr val="B2B2B2"/>
                </a:solidFill>
                <a:latin typeface="楷体_GB2312" pitchFamily="1" charset="-122"/>
                <a:ea typeface="楷体_GB2312" pitchFamily="1" charset="-122"/>
              </a:rPr>
              <a:t>f</a:t>
            </a:r>
            <a:r>
              <a:rPr lang="zh-CN" b="1">
                <a:solidFill>
                  <a:srgbClr val="B2B2B2"/>
                </a:solidFill>
                <a:latin typeface="楷体_GB2312" pitchFamily="1" charset="-122"/>
                <a:ea typeface="楷体_GB2312" pitchFamily="1" charset="-122"/>
              </a:rPr>
              <a:t>是一个双射。</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4.</a:t>
            </a:r>
            <a:r>
              <a:rPr lang="zh-CN" b="1">
                <a:solidFill>
                  <a:srgbClr val="B2B2B2"/>
                </a:solidFill>
                <a:latin typeface="楷体_GB2312" pitchFamily="1" charset="-122"/>
                <a:ea typeface="楷体_GB2312" pitchFamily="1" charset="-122"/>
              </a:rPr>
              <a:t>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x</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y</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 R</a:t>
            </a:r>
            <a:r>
              <a:rPr lang="zh-CN" altLang="zh-CN" b="1" baseline="-25000">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，有：</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f(x×y)=ln(x×y)=ln(x)+ln(y)=f(x)+f(y)</a:t>
            </a:r>
            <a:br>
              <a:rPr lang="zh-CN" altLang="zh-CN" b="1">
                <a:solidFill>
                  <a:srgbClr val="B2B2B2"/>
                </a:solidFill>
                <a:latin typeface="楷体_GB2312" pitchFamily="1" charset="-122"/>
                <a:ea typeface="楷体_GB2312" pitchFamily="1" charset="-122"/>
              </a:rPr>
            </a:br>
            <a:r>
              <a:rPr lang="zh-CN" altLang="zh-CN" b="1">
                <a:solidFill>
                  <a:srgbClr val="B2B2B2"/>
                </a:solidFill>
                <a:latin typeface="楷体_GB2312" pitchFamily="1" charset="-122"/>
                <a:ea typeface="楷体_GB2312" pitchFamily="1" charset="-122"/>
              </a:rPr>
              <a:t>   </a:t>
            </a:r>
            <a:r>
              <a:rPr lang="zh-CN" b="1">
                <a:solidFill>
                  <a:srgbClr val="B2B2B2"/>
                </a:solidFill>
                <a:latin typeface="楷体_GB2312" pitchFamily="1" charset="-122"/>
                <a:ea typeface="楷体_GB2312" pitchFamily="1" charset="-122"/>
              </a:rPr>
              <a:t>由</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4</a:t>
            </a:r>
            <a:r>
              <a:rPr lang="zh-CN" b="1">
                <a:solidFill>
                  <a:srgbClr val="B2B2B2"/>
                </a:solidFill>
                <a:latin typeface="楷体_GB2312" pitchFamily="1" charset="-122"/>
                <a:ea typeface="楷体_GB2312" pitchFamily="1" charset="-122"/>
              </a:rPr>
              <a:t>知：</a:t>
            </a:r>
            <a:r>
              <a:rPr lang="zh-CN" altLang="zh-CN" b="1">
                <a:solidFill>
                  <a:srgbClr val="B2B2B2"/>
                </a:solidFill>
                <a:latin typeface="楷体_GB2312" pitchFamily="1" charset="-122"/>
                <a:ea typeface="楷体_GB2312" pitchFamily="1" charset="-122"/>
              </a:rPr>
              <a:t>f</a:t>
            </a:r>
            <a:r>
              <a:rPr lang="zh-CN" b="1">
                <a:solidFill>
                  <a:srgbClr val="B2B2B2"/>
                </a:solidFill>
                <a:latin typeface="楷体_GB2312" pitchFamily="1" charset="-122"/>
                <a:ea typeface="楷体_GB2312" pitchFamily="1" charset="-122"/>
              </a:rPr>
              <a:t>是一个双射且满足</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f(x*y)=f(x)оf(y) ∴</a:t>
            </a:r>
            <a:r>
              <a:rPr lang="zh-CN" altLang="zh-CN" sz="2800"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R</a:t>
            </a:r>
            <a:r>
              <a:rPr lang="zh-CN" altLang="zh-CN" b="1" baseline="30000">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sym typeface="Symbol" pitchFamily="18" charset="2"/>
              </a:rPr>
              <a:t> </a:t>
            </a:r>
            <a:r>
              <a:rPr lang="zh-CN" altLang="zh-CN" b="1">
                <a:solidFill>
                  <a:srgbClr val="B2B2B2"/>
                </a:solidFill>
                <a:latin typeface="楷体_GB2312" pitchFamily="1" charset="-122"/>
                <a:ea typeface="楷体_GB2312" pitchFamily="1" charset="-122"/>
              </a:rPr>
              <a:t>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035184-A60A-4CC3-9217-A30F34D577A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F02F17B-7CF5-40FB-9AEF-9C70D7A63030}" type="slidenum">
              <a:rPr lang="zh-CN" altLang="zh-CN"/>
              <a:pPr/>
              <a:t>2</a:t>
            </a:fld>
            <a:r>
              <a:rPr lang="zh-CN" altLang="zh-CN"/>
              <a:t>/226</a:t>
            </a:r>
          </a:p>
        </p:txBody>
      </p:sp>
      <p:sp>
        <p:nvSpPr>
          <p:cNvPr id="5122" name="Rectangle 2"/>
          <p:cNvSpPr>
            <a:spLocks noGrp="1" noChangeArrowheads="1"/>
          </p:cNvSpPr>
          <p:nvPr>
            <p:ph type="title"/>
          </p:nvPr>
        </p:nvSpPr>
        <p:spPr/>
        <p:txBody>
          <a:bodyPr/>
          <a:lstStyle/>
          <a:p>
            <a:endParaRPr lang="zh-CN" altLang="zh-CN"/>
          </a:p>
        </p:txBody>
      </p:sp>
      <p:sp>
        <p:nvSpPr>
          <p:cNvPr id="5123" name="Rectangle 3"/>
          <p:cNvSpPr>
            <a:spLocks noGrp="1" noChangeArrowheads="1"/>
          </p:cNvSpPr>
          <p:nvPr>
            <p:ph type="body" idx="1"/>
          </p:nvPr>
        </p:nvSpPr>
        <p:spPr>
          <a:xfrm>
            <a:off x="1042988" y="1844824"/>
            <a:ext cx="7620000" cy="3692156"/>
          </a:xfrm>
        </p:spPr>
        <p:txBody>
          <a:bodyPr/>
          <a:lstStyle/>
          <a:p>
            <a:pPr algn="ctr">
              <a:buFont typeface="Wingdings" pitchFamily="2" charset="2"/>
              <a:buNone/>
            </a:pPr>
            <a:r>
              <a:rPr lang="zh-CN" dirty="0">
                <a:solidFill>
                  <a:srgbClr val="FF0000"/>
                </a:solidFill>
              </a:rPr>
              <a:t>第</a:t>
            </a:r>
            <a:r>
              <a:rPr lang="zh-CN" altLang="zh-CN" dirty="0">
                <a:solidFill>
                  <a:srgbClr val="FF0000"/>
                </a:solidFill>
              </a:rPr>
              <a:t>15</a:t>
            </a:r>
            <a:r>
              <a:rPr lang="zh-CN" dirty="0">
                <a:solidFill>
                  <a:srgbClr val="FF0000"/>
                </a:solidFill>
              </a:rPr>
              <a:t>章： 半群与群</a:t>
            </a:r>
          </a:p>
          <a:p>
            <a:pPr lvl="1"/>
            <a:r>
              <a:rPr lang="zh-CN" altLang="zh-CN" dirty="0">
                <a:solidFill>
                  <a:srgbClr val="FF0000"/>
                </a:solidFill>
              </a:rPr>
              <a:t>15.1 </a:t>
            </a:r>
            <a:r>
              <a:rPr lang="zh-CN" dirty="0" smtClean="0">
                <a:solidFill>
                  <a:srgbClr val="FF0000"/>
                </a:solidFill>
              </a:rPr>
              <a:t>半群</a:t>
            </a:r>
            <a:endParaRPr lang="en-US" altLang="zh-CN" dirty="0" smtClean="0">
              <a:solidFill>
                <a:srgbClr val="FF0000"/>
              </a:solidFill>
            </a:endParaRPr>
          </a:p>
          <a:p>
            <a:pPr lvl="1"/>
            <a:r>
              <a:rPr lang="en-US" altLang="zh-CN" dirty="0" smtClean="0">
                <a:solidFill>
                  <a:srgbClr val="FF0000"/>
                </a:solidFill>
              </a:rPr>
              <a:t>15.2 </a:t>
            </a:r>
            <a:r>
              <a:rPr lang="zh-CN" altLang="en-US" dirty="0" smtClean="0">
                <a:solidFill>
                  <a:srgbClr val="FF0000"/>
                </a:solidFill>
              </a:rPr>
              <a:t>群和子群</a:t>
            </a:r>
            <a:endParaRPr lang="en-US" altLang="zh-CN" dirty="0" smtClean="0">
              <a:solidFill>
                <a:srgbClr val="FF0000"/>
              </a:solidFill>
            </a:endParaRPr>
          </a:p>
          <a:p>
            <a:pPr lvl="1"/>
            <a:r>
              <a:rPr lang="en-US" altLang="zh-CN" dirty="0" smtClean="0">
                <a:solidFill>
                  <a:srgbClr val="FF0000"/>
                </a:solidFill>
              </a:rPr>
              <a:t>15.3 </a:t>
            </a:r>
            <a:r>
              <a:rPr lang="zh-CN" altLang="en-US" dirty="0" smtClean="0">
                <a:solidFill>
                  <a:srgbClr val="FF0000"/>
                </a:solidFill>
              </a:rPr>
              <a:t>交换群和循环群</a:t>
            </a:r>
            <a:endParaRPr lang="en-US" altLang="zh-CN" dirty="0" smtClean="0">
              <a:solidFill>
                <a:srgbClr val="FF0000"/>
              </a:solidFill>
            </a:endParaRPr>
          </a:p>
          <a:p>
            <a:pPr lvl="1"/>
            <a:r>
              <a:rPr lang="en-US" altLang="zh-CN" dirty="0" smtClean="0">
                <a:solidFill>
                  <a:srgbClr val="FF0000"/>
                </a:solidFill>
              </a:rPr>
              <a:t>15.4 </a:t>
            </a:r>
            <a:r>
              <a:rPr lang="zh-CN" altLang="en-US" dirty="0" smtClean="0">
                <a:solidFill>
                  <a:srgbClr val="FF0000"/>
                </a:solidFill>
              </a:rPr>
              <a:t>陪集和拉格朗日定理</a:t>
            </a:r>
            <a:endParaRPr lang="en-US" altLang="zh-CN" dirty="0" smtClean="0">
              <a:solidFill>
                <a:srgbClr val="FF0000"/>
              </a:solidFill>
            </a:endParaRPr>
          </a:p>
          <a:p>
            <a:pPr lvl="1"/>
            <a:r>
              <a:rPr lang="en-US" altLang="zh-CN" dirty="0" smtClean="0">
                <a:solidFill>
                  <a:srgbClr val="FF0000"/>
                </a:solidFill>
              </a:rPr>
              <a:t>15.5 </a:t>
            </a:r>
            <a:r>
              <a:rPr lang="zh-CN" altLang="en-US" dirty="0" smtClean="0">
                <a:solidFill>
                  <a:srgbClr val="FF0000"/>
                </a:solidFill>
              </a:rPr>
              <a:t>正规子群和商群</a:t>
            </a:r>
            <a:endParaRPr lang="en-US" altLang="zh-CN" dirty="0" smtClean="0">
              <a:solidFill>
                <a:srgbClr val="FF0000"/>
              </a:solidFill>
            </a:endParaRPr>
          </a:p>
          <a:p>
            <a:pPr lvl="1"/>
            <a:r>
              <a:rPr lang="en-US" altLang="zh-CN" dirty="0" smtClean="0">
                <a:solidFill>
                  <a:srgbClr val="FF0000"/>
                </a:solidFill>
              </a:rPr>
              <a:t>15.6 </a:t>
            </a:r>
            <a:r>
              <a:rPr lang="zh-CN" altLang="en-US" dirty="0" smtClean="0">
                <a:solidFill>
                  <a:srgbClr val="FF0000"/>
                </a:solidFill>
              </a:rPr>
              <a:t>群的同态和同构</a:t>
            </a:r>
            <a:endParaRPr lang="zh-CN"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66B493C3-5681-4EFE-AABB-079C0DABDCD9}"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5E3964A7-F209-487D-A1A2-08E82FF5CC3A}" type="slidenum">
              <a:rPr lang="zh-CN" altLang="zh-CN"/>
              <a:pPr/>
              <a:t>20</a:t>
            </a:fld>
            <a:r>
              <a:rPr lang="zh-CN" altLang="zh-CN"/>
              <a:t>/226</a:t>
            </a:r>
          </a:p>
        </p:txBody>
      </p:sp>
      <p:sp>
        <p:nvSpPr>
          <p:cNvPr id="22530" name="Rectangle 2"/>
          <p:cNvSpPr>
            <a:spLocks noChangeArrowheads="1"/>
          </p:cNvSpPr>
          <p:nvPr/>
        </p:nvSpPr>
        <p:spPr bwMode="auto">
          <a:xfrm>
            <a:off x="755650" y="1052513"/>
            <a:ext cx="80645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b="1" dirty="0">
                <a:solidFill>
                  <a:srgbClr val="C000C0"/>
                </a:solidFill>
                <a:latin typeface="楷体_GB2312" pitchFamily="1" charset="-122"/>
                <a:ea typeface="楷体_GB2312" pitchFamily="1" charset="-122"/>
              </a:rPr>
              <a:t>定理15.2 </a:t>
            </a:r>
            <a:r>
              <a:rPr lang="zh-CN" b="1" dirty="0">
                <a:latin typeface="楷体_GB2312" pitchFamily="1" charset="-122"/>
                <a:ea typeface="楷体_GB2312" pitchFamily="1" charset="-122"/>
              </a:rPr>
              <a:t>设&lt;S，*&gt;是半群，如果S是有限集，则必有a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S，使得 a</a:t>
            </a:r>
            <a:r>
              <a:rPr lang="zh-CN" b="1" baseline="30000" dirty="0">
                <a:latin typeface="楷体_GB2312" pitchFamily="1" charset="-122"/>
                <a:ea typeface="楷体_GB2312" pitchFamily="1" charset="-122"/>
              </a:rPr>
              <a:t>2</a:t>
            </a:r>
            <a:r>
              <a:rPr lang="zh-CN" b="1" dirty="0">
                <a:latin typeface="楷体_GB2312" pitchFamily="1" charset="-122"/>
                <a:ea typeface="楷体_GB2312" pitchFamily="1" charset="-122"/>
              </a:rPr>
              <a:t>=a。(参见教材</a:t>
            </a:r>
            <a:r>
              <a:rPr lang="zh-CN" b="1" dirty="0" smtClean="0">
                <a:latin typeface="楷体_GB2312" pitchFamily="1" charset="-122"/>
                <a:ea typeface="楷体_GB2312" pitchFamily="1" charset="-122"/>
              </a:rPr>
              <a:t>p</a:t>
            </a:r>
            <a:r>
              <a:rPr lang="en-US" altLang="zh-CN" b="1" dirty="0" smtClean="0">
                <a:latin typeface="楷体_GB2312" pitchFamily="1" charset="-122"/>
                <a:ea typeface="楷体_GB2312" pitchFamily="1" charset="-122"/>
              </a:rPr>
              <a:t>183</a:t>
            </a:r>
            <a:r>
              <a:rPr lang="zh-CN" b="1" dirty="0" smtClean="0">
                <a:latin typeface="楷体_GB2312" pitchFamily="1" charset="-122"/>
                <a:ea typeface="楷体_GB2312" pitchFamily="1" charset="-122"/>
              </a:rPr>
              <a:t>）</a:t>
            </a:r>
            <a:endParaRPr lang="zh-CN" b="1" dirty="0">
              <a:latin typeface="楷体_GB2312" pitchFamily="1" charset="-122"/>
              <a:ea typeface="楷体_GB2312" pitchFamily="1" charset="-122"/>
            </a:endParaRP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a:t>
            </a:r>
          </a:p>
          <a:p>
            <a:pPr marL="533400" indent="-5334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b="1" dirty="0">
                <a:latin typeface="楷体_GB2312" pitchFamily="1" charset="-122"/>
                <a:ea typeface="楷体_GB2312" pitchFamily="1" charset="-122"/>
              </a:rPr>
              <a:t>因为&lt;S，*&gt;是半群，S是有限集，对</a:t>
            </a:r>
            <a:r>
              <a:rPr lang="zh-CN" b="1" dirty="0">
                <a:latin typeface="楷体_GB2312" pitchFamily="1" charset="-122"/>
                <a:ea typeface="楷体_GB2312" pitchFamily="1" charset="-122"/>
                <a:sym typeface="Symbol" pitchFamily="18" charset="2"/>
              </a:rPr>
              <a:t>bS，则元素b</a:t>
            </a:r>
            <a:r>
              <a:rPr lang="zh-CN" b="1" baseline="30000" dirty="0">
                <a:latin typeface="楷体_GB2312" pitchFamily="1" charset="-122"/>
                <a:ea typeface="楷体_GB2312" pitchFamily="1" charset="-122"/>
                <a:sym typeface="Symbol" pitchFamily="18" charset="2"/>
              </a:rPr>
              <a:t>1</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2</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3</a:t>
            </a:r>
            <a:r>
              <a:rPr lang="zh-CN" b="1" dirty="0">
                <a:latin typeface="楷体_GB2312" pitchFamily="1" charset="-122"/>
                <a:ea typeface="楷体_GB2312" pitchFamily="1" charset="-122"/>
                <a:sym typeface="Symbol" pitchFamily="18" charset="2"/>
              </a:rPr>
              <a:t>，‥‥中必有重复的，设b</a:t>
            </a:r>
            <a:r>
              <a:rPr lang="zh-CN" b="1" baseline="30000" dirty="0">
                <a:latin typeface="楷体_GB2312" pitchFamily="1" charset="-122"/>
                <a:ea typeface="楷体_GB2312" pitchFamily="1" charset="-122"/>
                <a:sym typeface="Symbol" pitchFamily="18" charset="2"/>
              </a:rPr>
              <a:t>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j</a:t>
            </a:r>
            <a:r>
              <a:rPr lang="zh-CN" b="1" dirty="0">
                <a:latin typeface="楷体_GB2312" pitchFamily="1" charset="-122"/>
                <a:ea typeface="楷体_GB2312" pitchFamily="1" charset="-122"/>
                <a:sym typeface="Symbol" pitchFamily="18" charset="2"/>
              </a:rPr>
              <a:t> ，其中j＞i。</a:t>
            </a:r>
            <a:r>
              <a:rPr lang="zh-CN" b="1" dirty="0">
                <a:solidFill>
                  <a:srgbClr val="0000FF"/>
                </a:solidFill>
                <a:latin typeface="楷体_GB2312" pitchFamily="1" charset="-122"/>
                <a:ea typeface="楷体_GB2312" pitchFamily="1" charset="-122"/>
                <a:sym typeface="Symbol" pitchFamily="18" charset="2"/>
              </a:rPr>
              <a:t>由b</a:t>
            </a:r>
            <a:r>
              <a:rPr lang="zh-CN" b="1" baseline="30000" dirty="0">
                <a:solidFill>
                  <a:srgbClr val="0000FF"/>
                </a:solidFill>
                <a:latin typeface="楷体_GB2312" pitchFamily="1" charset="-122"/>
                <a:ea typeface="楷体_GB2312" pitchFamily="1" charset="-122"/>
                <a:sym typeface="Symbol" pitchFamily="18" charset="2"/>
              </a:rPr>
              <a:t>i</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j-i</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i</a:t>
            </a:r>
            <a:r>
              <a:rPr lang="zh-CN" b="1" dirty="0">
                <a:solidFill>
                  <a:srgbClr val="0000FF"/>
                </a:solidFill>
                <a:latin typeface="楷体_GB2312" pitchFamily="1" charset="-122"/>
                <a:ea typeface="楷体_GB2312" pitchFamily="1" charset="-122"/>
                <a:sym typeface="Symbol" pitchFamily="18" charset="2"/>
              </a:rPr>
              <a:t>，则对 t≥i都得到b</a:t>
            </a:r>
            <a:r>
              <a:rPr lang="zh-CN" b="1" baseline="30000" dirty="0">
                <a:solidFill>
                  <a:srgbClr val="0000FF"/>
                </a:solidFill>
                <a:latin typeface="楷体_GB2312" pitchFamily="1" charset="-122"/>
                <a:ea typeface="楷体_GB2312" pitchFamily="1" charset="-122"/>
                <a:sym typeface="Symbol" pitchFamily="18" charset="2"/>
              </a:rPr>
              <a:t>t</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j-i</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t</a:t>
            </a:r>
            <a:r>
              <a:rPr lang="zh-CN" b="1" dirty="0">
                <a:solidFill>
                  <a:srgbClr val="0000FF"/>
                </a:solidFill>
                <a:latin typeface="楷体_GB2312" pitchFamily="1" charset="-122"/>
                <a:ea typeface="楷体_GB2312" pitchFamily="1" charset="-122"/>
                <a:sym typeface="Symbol" pitchFamily="18" charset="2"/>
              </a:rPr>
              <a:t>。</a:t>
            </a: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sym typeface="Symbol" pitchFamily="18" charset="2"/>
              </a:rPr>
              <a:t>       </a:t>
            </a:r>
            <a:r>
              <a:rPr lang="zh-CN" b="1" dirty="0">
                <a:solidFill>
                  <a:srgbClr val="B2B2B2"/>
                </a:solidFill>
                <a:latin typeface="楷体_GB2312" pitchFamily="1" charset="-122"/>
                <a:ea typeface="楷体_GB2312" pitchFamily="1" charset="-122"/>
                <a:sym typeface="Symbol" pitchFamily="18" charset="2"/>
              </a:rPr>
              <a:t>反复利用上式，则对任何正整数k</a:t>
            </a:r>
            <a:r>
              <a:rPr lang="en-US"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sym typeface="Symbol" pitchFamily="18" charset="2"/>
              </a:rPr>
              <a:t>1，有b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k（j-i）</a:t>
            </a:r>
            <a:r>
              <a:rPr lang="zh-CN" b="1" dirty="0">
                <a:solidFill>
                  <a:srgbClr val="B2B2B2"/>
                </a:solidFill>
                <a:latin typeface="楷体_GB2312" pitchFamily="1" charset="-122"/>
                <a:ea typeface="楷体_GB2312" pitchFamily="1" charset="-122"/>
                <a:sym typeface="Symbol" pitchFamily="18" charset="2"/>
              </a:rPr>
              <a:t>*b</a:t>
            </a:r>
            <a:r>
              <a:rPr lang="zh-CN" b="1" baseline="30000" dirty="0">
                <a:solidFill>
                  <a:srgbClr val="B2B2B2"/>
                </a:solidFill>
                <a:latin typeface="楷体_GB2312" pitchFamily="1" charset="-122"/>
                <a:ea typeface="楷体_GB2312" pitchFamily="1" charset="-122"/>
                <a:sym typeface="Symbol" pitchFamily="18" charset="2"/>
              </a:rPr>
              <a:t>t</a:t>
            </a:r>
            <a:r>
              <a:rPr lang="zh-CN" b="1" dirty="0">
                <a:solidFill>
                  <a:srgbClr val="B2B2B2"/>
                </a:solidFill>
                <a:latin typeface="楷体_GB2312" pitchFamily="1" charset="-122"/>
                <a:ea typeface="楷体_GB2312" pitchFamily="1" charset="-122"/>
                <a:sym typeface="Symbol" pitchFamily="18" charset="2"/>
              </a:rPr>
              <a:t>，（t≥i）。特别，取k使得k(j-i)≥i，同时令t=k(j-i)，则得到幂等元。</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6F8B354-8025-4C59-8B84-C6AF90F3142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D99456E-0A95-46A7-82F0-5492A702E249}" type="slidenum">
              <a:rPr lang="zh-CN" altLang="zh-CN"/>
              <a:pPr/>
              <a:t>200</a:t>
            </a:fld>
            <a:r>
              <a:rPr lang="zh-CN" altLang="zh-CN"/>
              <a:t>/226</a:t>
            </a:r>
          </a:p>
        </p:txBody>
      </p:sp>
      <p:sp>
        <p:nvSpPr>
          <p:cNvPr id="205826" name="Rectangle 2"/>
          <p:cNvSpPr>
            <a:spLocks noGrp="1" noChangeArrowheads="1"/>
          </p:cNvSpPr>
          <p:nvPr>
            <p:ph type="title"/>
          </p:nvPr>
        </p:nvSpPr>
        <p:spPr/>
        <p:txBody>
          <a:bodyPr/>
          <a:lstStyle/>
          <a:p>
            <a:endParaRPr lang="zh-CN" altLang="zh-CN"/>
          </a:p>
        </p:txBody>
      </p:sp>
      <p:sp>
        <p:nvSpPr>
          <p:cNvPr id="205827" name="Rectangle 3"/>
          <p:cNvSpPr>
            <a:spLocks noChangeArrowheads="1"/>
          </p:cNvSpPr>
          <p:nvPr/>
        </p:nvSpPr>
        <p:spPr bwMode="auto">
          <a:xfrm>
            <a:off x="900113" y="1052513"/>
            <a:ext cx="77755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dirty="0">
                <a:solidFill>
                  <a:srgbClr val="FF3399"/>
                </a:solidFill>
                <a:latin typeface="楷体_GB2312" pitchFamily="1" charset="-122"/>
                <a:ea typeface="楷体_GB2312" pitchFamily="1" charset="-122"/>
              </a:rPr>
              <a:t>例 </a:t>
            </a:r>
            <a:r>
              <a:rPr lang="zh-CN" b="1" dirty="0">
                <a:latin typeface="楷体_GB2312" pitchFamily="1" charset="-122"/>
                <a:ea typeface="楷体_GB2312" pitchFamily="1" charset="-122"/>
              </a:rPr>
              <a:t>证明代数系统</a:t>
            </a:r>
            <a:r>
              <a:rPr lang="zh-CN" altLang="zh-CN" b="1" dirty="0">
                <a:latin typeface="楷体_GB2312" pitchFamily="1" charset="-122"/>
                <a:ea typeface="楷体_GB2312" pitchFamily="1" charset="-122"/>
              </a:rPr>
              <a:t>〈R</a:t>
            </a:r>
            <a:r>
              <a:rPr lang="zh-CN" altLang="zh-CN" b="1" baseline="30000" dirty="0">
                <a:latin typeface="楷体_GB2312" pitchFamily="1" charset="-122"/>
                <a:ea typeface="楷体_GB2312" pitchFamily="1" charset="-122"/>
              </a:rPr>
              <a:t>+</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a:t>
            </a:r>
            <a:r>
              <a:rPr lang="zh-CN" b="1" dirty="0">
                <a:latin typeface="楷体_GB2312" pitchFamily="1" charset="-122"/>
                <a:ea typeface="楷体_GB2312" pitchFamily="1" charset="-122"/>
              </a:rPr>
              <a:t>与</a:t>
            </a:r>
            <a:r>
              <a:rPr lang="zh-CN" altLang="zh-CN" b="1" dirty="0">
                <a:latin typeface="楷体_GB2312" pitchFamily="1" charset="-122"/>
                <a:ea typeface="楷体_GB2312" pitchFamily="1" charset="-122"/>
              </a:rPr>
              <a:t>〈R</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a:t>
            </a:r>
            <a:r>
              <a:rPr lang="zh-CN" b="1" dirty="0">
                <a:latin typeface="楷体_GB2312" pitchFamily="1" charset="-122"/>
                <a:ea typeface="楷体_GB2312" pitchFamily="1" charset="-122"/>
              </a:rPr>
              <a:t>是同构的。</a:t>
            </a:r>
          </a:p>
          <a:p>
            <a:pPr marL="342900" indent="-342900" algn="just">
              <a:lnSpc>
                <a:spcPct val="120000"/>
              </a:lnSpc>
              <a:buClr>
                <a:srgbClr val="00FF00"/>
              </a:buClr>
              <a:buFont typeface="Wingdings" pitchFamily="2" charset="2"/>
              <a:buNone/>
            </a:pPr>
            <a:r>
              <a:rPr lang="zh-CN" sz="2800" b="1" dirty="0">
                <a:solidFill>
                  <a:srgbClr val="FF3399"/>
                </a:solidFill>
                <a:latin typeface="楷体_GB2312" pitchFamily="1" charset="-122"/>
                <a:ea typeface="楷体_GB2312" pitchFamily="1" charset="-122"/>
              </a:rPr>
              <a:t> </a:t>
            </a:r>
            <a:r>
              <a:rPr lang="zh-CN" b="1" dirty="0">
                <a:solidFill>
                  <a:srgbClr val="FF3399"/>
                </a:solidFill>
                <a:latin typeface="楷体_GB2312" pitchFamily="1" charset="-122"/>
                <a:ea typeface="楷体_GB2312" pitchFamily="1" charset="-122"/>
              </a:rPr>
              <a:t>证明</a:t>
            </a:r>
            <a:r>
              <a:rPr lang="zh-CN" b="1" dirty="0">
                <a:latin typeface="楷体_GB2312" pitchFamily="1" charset="-122"/>
                <a:ea typeface="楷体_GB2312" pitchFamily="1" charset="-122"/>
              </a:rPr>
              <a:t>：设</a:t>
            </a:r>
            <a:r>
              <a:rPr lang="zh-CN" altLang="zh-CN" b="1" dirty="0">
                <a:latin typeface="楷体_GB2312" pitchFamily="1" charset="-122"/>
                <a:ea typeface="楷体_GB2312" pitchFamily="1" charset="-122"/>
              </a:rPr>
              <a:t>f</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R</a:t>
            </a:r>
            <a:r>
              <a:rPr lang="zh-CN" altLang="zh-CN" b="1" baseline="30000" dirty="0">
                <a:latin typeface="楷体_GB2312" pitchFamily="1" charset="-122"/>
                <a:ea typeface="楷体_GB2312" pitchFamily="1" charset="-122"/>
              </a:rPr>
              <a:t>+</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R</a:t>
            </a:r>
            <a:r>
              <a:rPr lang="zh-CN" b="1" dirty="0">
                <a:latin typeface="楷体_GB2312" pitchFamily="1" charset="-122"/>
                <a:ea typeface="楷体_GB2312" pitchFamily="1" charset="-122"/>
              </a:rPr>
              <a:t>，且</a:t>
            </a:r>
            <a:r>
              <a:rPr lang="zh-CN" altLang="zh-CN" b="1" dirty="0">
                <a:latin typeface="楷体_GB2312" pitchFamily="1" charset="-122"/>
                <a:ea typeface="楷体_GB2312" pitchFamily="1" charset="-122"/>
              </a:rPr>
              <a:t>f</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x</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=ln</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x</a:t>
            </a:r>
            <a:r>
              <a:rPr lang="zh-CN" b="1" dirty="0">
                <a:latin typeface="楷体_GB2312" pitchFamily="1" charset="-122"/>
                <a:ea typeface="楷体_GB2312" pitchFamily="1" charset="-122"/>
              </a:rPr>
              <a:t>），则：</a:t>
            </a:r>
            <a:br>
              <a:rPr lang="zh-CN" b="1" dirty="0">
                <a:latin typeface="楷体_GB2312" pitchFamily="1" charset="-122"/>
                <a:ea typeface="楷体_GB2312" pitchFamily="1" charset="-122"/>
              </a:rPr>
            </a:br>
            <a:r>
              <a:rPr lang="zh-CN" b="1" dirty="0">
                <a:solidFill>
                  <a:srgbClr val="0000FF"/>
                </a:solidFill>
                <a:latin typeface="楷体_GB2312" pitchFamily="1" charset="-122"/>
                <a:ea typeface="楷体_GB2312" pitchFamily="1" charset="-122"/>
              </a:rPr>
              <a:t> </a:t>
            </a:r>
            <a:r>
              <a:rPr lang="zh-CN" altLang="zh-CN" b="1" dirty="0">
                <a:solidFill>
                  <a:srgbClr val="FF0000"/>
                </a:solidFill>
                <a:latin typeface="楷体_GB2312" pitchFamily="1" charset="-122"/>
                <a:ea typeface="楷体_GB2312" pitchFamily="1" charset="-122"/>
              </a:rPr>
              <a:t>1.</a:t>
            </a:r>
            <a:r>
              <a:rPr lang="zh-CN" b="1" dirty="0">
                <a:latin typeface="楷体_GB2312" pitchFamily="1" charset="-122"/>
                <a:ea typeface="楷体_GB2312" pitchFamily="1" charset="-122"/>
              </a:rPr>
              <a:t>对</a:t>
            </a:r>
            <a:r>
              <a:rPr 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x</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R</a:t>
            </a:r>
            <a:r>
              <a:rPr lang="zh-CN" altLang="zh-CN" b="1" baseline="30000" dirty="0">
                <a:latin typeface="楷体_GB2312" pitchFamily="1" charset="-122"/>
                <a:ea typeface="楷体_GB2312" pitchFamily="1" charset="-122"/>
              </a:rPr>
              <a:t>+</a:t>
            </a:r>
            <a:r>
              <a:rPr lang="zh-CN" altLang="zh-CN" b="1" dirty="0">
                <a:latin typeface="楷体_GB2312" pitchFamily="1" charset="-122"/>
                <a:ea typeface="楷体_GB2312" pitchFamily="1" charset="-122"/>
              </a:rPr>
              <a:t>,</a:t>
            </a:r>
            <a:r>
              <a:rPr lang="zh-CN" b="1" dirty="0">
                <a:latin typeface="楷体_GB2312" pitchFamily="1" charset="-122"/>
                <a:ea typeface="楷体_GB2312" pitchFamily="1" charset="-122"/>
              </a:rPr>
              <a:t>有</a:t>
            </a:r>
            <a:r>
              <a:rPr lang="zh-CN" altLang="zh-CN" b="1" dirty="0">
                <a:latin typeface="楷体_GB2312" pitchFamily="1" charset="-122"/>
                <a:ea typeface="楷体_GB2312" pitchFamily="1" charset="-122"/>
              </a:rPr>
              <a:t>x</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0</a:t>
            </a:r>
            <a:r>
              <a:rPr lang="zh-CN" b="1" dirty="0">
                <a:latin typeface="楷体_GB2312" pitchFamily="1" charset="-122"/>
                <a:ea typeface="楷体_GB2312" pitchFamily="1" charset="-122"/>
              </a:rPr>
              <a:t>且</a:t>
            </a:r>
            <a:r>
              <a:rPr lang="zh-CN" altLang="zh-CN" b="1" dirty="0">
                <a:latin typeface="楷体_GB2312" pitchFamily="1" charset="-122"/>
                <a:ea typeface="楷体_GB2312" pitchFamily="1" charset="-122"/>
              </a:rPr>
              <a:t>y=ln(x)</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R</a:t>
            </a:r>
            <a:r>
              <a:rPr lang="zh-CN" b="1" dirty="0">
                <a:latin typeface="楷体_GB2312" pitchFamily="1" charset="-122"/>
                <a:ea typeface="楷体_GB2312" pitchFamily="1" charset="-122"/>
              </a:rPr>
              <a:t>，所以</a:t>
            </a:r>
            <a:r>
              <a:rPr lang="zh-CN" altLang="zh-CN" b="1" dirty="0">
                <a:latin typeface="楷体_GB2312" pitchFamily="1" charset="-122"/>
                <a:ea typeface="楷体_GB2312" pitchFamily="1" charset="-122"/>
              </a:rPr>
              <a:t>f</a:t>
            </a:r>
            <a:r>
              <a:rPr lang="zh-CN" b="1" dirty="0">
                <a:latin typeface="楷体_GB2312" pitchFamily="1" charset="-122"/>
                <a:ea typeface="楷体_GB2312" pitchFamily="1" charset="-122"/>
              </a:rPr>
              <a:t>是一个函数；</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altLang="zh-CN" b="1" dirty="0">
                <a:solidFill>
                  <a:srgbClr val="FF0000"/>
                </a:solidFill>
                <a:latin typeface="楷体_GB2312" pitchFamily="1" charset="-122"/>
                <a:ea typeface="楷体_GB2312" pitchFamily="1" charset="-122"/>
              </a:rPr>
              <a:t>2.</a:t>
            </a:r>
            <a:r>
              <a:rPr lang="zh-CN" b="1" dirty="0">
                <a:latin typeface="楷体_GB2312" pitchFamily="1" charset="-122"/>
                <a:ea typeface="楷体_GB2312" pitchFamily="1" charset="-122"/>
              </a:rPr>
              <a:t>对</a:t>
            </a:r>
            <a:r>
              <a:rPr 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y</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R,</a:t>
            </a:r>
            <a:r>
              <a:rPr lang="zh-CN" b="1" dirty="0">
                <a:latin typeface="楷体_GB2312" pitchFamily="1" charset="-122"/>
                <a:ea typeface="楷体_GB2312" pitchFamily="1" charset="-122"/>
              </a:rPr>
              <a:t>均</a:t>
            </a:r>
            <a:r>
              <a:rPr 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x=e</a:t>
            </a:r>
            <a:r>
              <a:rPr lang="zh-CN" altLang="zh-CN" b="1" baseline="30000" dirty="0">
                <a:latin typeface="楷体_GB2312" pitchFamily="1" charset="-122"/>
                <a:ea typeface="楷体_GB2312" pitchFamily="1" charset="-122"/>
              </a:rPr>
              <a:t>y</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R</a:t>
            </a:r>
            <a:r>
              <a:rPr lang="zh-CN" altLang="zh-CN" b="1" baseline="30000" dirty="0">
                <a:latin typeface="楷体_GB2312" pitchFamily="1" charset="-122"/>
                <a:ea typeface="楷体_GB2312" pitchFamily="1" charset="-122"/>
              </a:rPr>
              <a:t>+</a:t>
            </a:r>
            <a:r>
              <a:rPr lang="zh-CN" altLang="zh-CN" b="1" dirty="0">
                <a:latin typeface="楷体_GB2312" pitchFamily="1" charset="-122"/>
                <a:ea typeface="楷体_GB2312" pitchFamily="1" charset="-122"/>
              </a:rPr>
              <a:t>,</a:t>
            </a:r>
            <a:r>
              <a:rPr lang="zh-CN" b="1" dirty="0">
                <a:latin typeface="楷体_GB2312" pitchFamily="1" charset="-122"/>
                <a:ea typeface="楷体_GB2312" pitchFamily="1" charset="-122"/>
              </a:rPr>
              <a:t>使得</a:t>
            </a:r>
            <a:r>
              <a:rPr lang="zh-CN" altLang="zh-CN" b="1" dirty="0">
                <a:latin typeface="楷体_GB2312" pitchFamily="1" charset="-122"/>
                <a:ea typeface="楷体_GB2312" pitchFamily="1" charset="-122"/>
              </a:rPr>
              <a:t>f(x)=ln(x)=ln(e</a:t>
            </a:r>
            <a:r>
              <a:rPr lang="zh-CN" altLang="zh-CN" b="1" baseline="30000" dirty="0">
                <a:latin typeface="楷体_GB2312" pitchFamily="1" charset="-122"/>
                <a:ea typeface="楷体_GB2312" pitchFamily="1" charset="-122"/>
              </a:rPr>
              <a:t>y</a:t>
            </a:r>
            <a:r>
              <a:rPr lang="zh-CN" altLang="zh-CN" b="1" dirty="0">
                <a:latin typeface="楷体_GB2312" pitchFamily="1" charset="-122"/>
                <a:ea typeface="楷体_GB2312" pitchFamily="1" charset="-122"/>
              </a:rPr>
              <a:t>)=y</a:t>
            </a:r>
            <a:r>
              <a:rPr lang="zh-CN" b="1" dirty="0">
                <a:latin typeface="楷体_GB2312" pitchFamily="1" charset="-122"/>
                <a:ea typeface="楷体_GB2312" pitchFamily="1" charset="-122"/>
              </a:rPr>
              <a:t>， 所以</a:t>
            </a:r>
            <a:r>
              <a:rPr lang="zh-CN" altLang="zh-CN" b="1" dirty="0">
                <a:latin typeface="楷体_GB2312" pitchFamily="1" charset="-122"/>
                <a:ea typeface="楷体_GB2312" pitchFamily="1" charset="-122"/>
              </a:rPr>
              <a:t>f</a:t>
            </a:r>
            <a:r>
              <a:rPr lang="zh-CN" b="1" dirty="0">
                <a:latin typeface="楷体_GB2312" pitchFamily="1" charset="-122"/>
                <a:ea typeface="楷体_GB2312" pitchFamily="1" charset="-122"/>
              </a:rPr>
              <a:t>是一个满射；</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altLang="zh-CN" b="1" dirty="0">
                <a:solidFill>
                  <a:srgbClr val="FF0000"/>
                </a:solidFill>
                <a:latin typeface="楷体_GB2312" pitchFamily="1" charset="-122"/>
                <a:ea typeface="楷体_GB2312" pitchFamily="1" charset="-122"/>
              </a:rPr>
              <a:t>3.</a:t>
            </a:r>
            <a:r>
              <a:rPr lang="zh-CN" b="1" dirty="0">
                <a:solidFill>
                  <a:srgbClr val="0000FF"/>
                </a:solidFill>
                <a:latin typeface="楷体_GB2312" pitchFamily="1" charset="-122"/>
                <a:ea typeface="楷体_GB2312" pitchFamily="1" charset="-122"/>
              </a:rPr>
              <a:t>对</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x</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y</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R</a:t>
            </a:r>
            <a:r>
              <a:rPr lang="zh-CN" altLang="zh-CN" b="1" baseline="30000"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有</a:t>
            </a:r>
            <a:r>
              <a:rPr lang="zh-CN" altLang="zh-CN" b="1" dirty="0">
                <a:solidFill>
                  <a:srgbClr val="0000FF"/>
                </a:solidFill>
                <a:latin typeface="楷体_GB2312" pitchFamily="1" charset="-122"/>
                <a:ea typeface="楷体_GB2312" pitchFamily="1" charset="-122"/>
              </a:rPr>
              <a:t>ln(x)</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ln(y)</a:t>
            </a:r>
            <a:r>
              <a:rPr lang="zh-CN" b="1" dirty="0">
                <a:solidFill>
                  <a:srgbClr val="0000FF"/>
                </a:solidFill>
                <a:latin typeface="楷体_GB2312" pitchFamily="1" charset="-122"/>
                <a:ea typeface="楷体_GB2312" pitchFamily="1" charset="-122"/>
              </a:rPr>
              <a:t>，所以</a:t>
            </a:r>
            <a:r>
              <a:rPr lang="zh-CN" altLang="zh-CN" b="1" dirty="0">
                <a:solidFill>
                  <a:srgbClr val="0000FF"/>
                </a:solidFill>
                <a:latin typeface="楷体_GB2312" pitchFamily="1" charset="-122"/>
                <a:ea typeface="楷体_GB2312" pitchFamily="1" charset="-122"/>
              </a:rPr>
              <a:t>f</a:t>
            </a:r>
            <a:r>
              <a:rPr lang="zh-CN" b="1" dirty="0">
                <a:solidFill>
                  <a:srgbClr val="0000FF"/>
                </a:solidFill>
                <a:latin typeface="楷体_GB2312" pitchFamily="1" charset="-122"/>
                <a:ea typeface="楷体_GB2312" pitchFamily="1" charset="-122"/>
              </a:rPr>
              <a:t>是一个单射；</a:t>
            </a:r>
            <a:br>
              <a:rPr lang="zh-CN" b="1" dirty="0">
                <a:solidFill>
                  <a:srgbClr val="0000FF"/>
                </a:solidFill>
                <a:latin typeface="楷体_GB2312" pitchFamily="1" charset="-122"/>
                <a:ea typeface="楷体_GB2312" pitchFamily="1" charset="-122"/>
              </a:rPr>
            </a:br>
            <a:r>
              <a:rPr lang="zh-CN" b="1" dirty="0">
                <a:solidFill>
                  <a:srgbClr val="0000FF"/>
                </a:solidFill>
                <a:latin typeface="楷体_GB2312" pitchFamily="1" charset="-122"/>
                <a:ea typeface="楷体_GB2312" pitchFamily="1" charset="-122"/>
              </a:rPr>
              <a:t>   由</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3</a:t>
            </a:r>
            <a:r>
              <a:rPr lang="zh-CN" b="1" dirty="0">
                <a:solidFill>
                  <a:srgbClr val="0000FF"/>
                </a:solidFill>
                <a:latin typeface="楷体_GB2312" pitchFamily="1" charset="-122"/>
                <a:ea typeface="楷体_GB2312" pitchFamily="1" charset="-122"/>
              </a:rPr>
              <a:t>知：</a:t>
            </a:r>
            <a:r>
              <a:rPr lang="zh-CN" altLang="zh-CN" b="1" dirty="0">
                <a:solidFill>
                  <a:srgbClr val="0000FF"/>
                </a:solidFill>
                <a:latin typeface="楷体_GB2312" pitchFamily="1" charset="-122"/>
                <a:ea typeface="楷体_GB2312" pitchFamily="1" charset="-122"/>
              </a:rPr>
              <a:t>f</a:t>
            </a:r>
            <a:r>
              <a:rPr lang="zh-CN" b="1" dirty="0">
                <a:solidFill>
                  <a:srgbClr val="0000FF"/>
                </a:solidFill>
                <a:latin typeface="楷体_GB2312" pitchFamily="1" charset="-122"/>
                <a:ea typeface="楷体_GB2312" pitchFamily="1" charset="-122"/>
              </a:rPr>
              <a:t>是一个双射。</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y</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 R</a:t>
            </a:r>
            <a:r>
              <a:rPr lang="zh-CN" altLang="zh-CN" b="1" baseline="30000"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，有：</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f(x×y)=ln(x×y)=ln(x)+ln(y)=f(x)+f(y)</a:t>
            </a:r>
            <a:br>
              <a:rPr lang="zh-CN" altLang="zh-CN" b="1" dirty="0">
                <a:solidFill>
                  <a:srgbClr val="B2B2B2"/>
                </a:solidFill>
                <a:latin typeface="楷体_GB2312" pitchFamily="1" charset="-122"/>
                <a:ea typeface="楷体_GB2312" pitchFamily="1" charset="-122"/>
              </a:rPr>
            </a:br>
            <a:r>
              <a:rPr lang="zh-CN" altLang="zh-CN" b="1" dirty="0">
                <a:solidFill>
                  <a:srgbClr val="B2B2B2"/>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由</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知：</a:t>
            </a:r>
            <a:r>
              <a:rPr lang="zh-CN" altLang="zh-CN" b="1" dirty="0">
                <a:solidFill>
                  <a:srgbClr val="B2B2B2"/>
                </a:solidFill>
                <a:latin typeface="楷体_GB2312" pitchFamily="1" charset="-122"/>
                <a:ea typeface="楷体_GB2312" pitchFamily="1" charset="-122"/>
              </a:rPr>
              <a:t>f</a:t>
            </a:r>
            <a:r>
              <a:rPr lang="zh-CN" b="1" dirty="0">
                <a:solidFill>
                  <a:srgbClr val="B2B2B2"/>
                </a:solidFill>
                <a:latin typeface="楷体_GB2312" pitchFamily="1" charset="-122"/>
                <a:ea typeface="楷体_GB2312" pitchFamily="1" charset="-122"/>
              </a:rPr>
              <a:t>是一个双射且满足</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f(x*y)=f(x)оf(y) ∴</a:t>
            </a:r>
            <a:r>
              <a:rPr lang="zh-CN" altLang="zh-CN" sz="2800"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R</a:t>
            </a:r>
            <a:r>
              <a:rPr lang="zh-CN" altLang="zh-CN" b="1" baseline="30000"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sym typeface="Symbol" pitchFamily="18" charset="2"/>
              </a:rPr>
              <a:t> </a:t>
            </a:r>
            <a:r>
              <a:rPr lang="zh-CN" altLang="zh-CN" b="1" dirty="0">
                <a:solidFill>
                  <a:srgbClr val="B2B2B2"/>
                </a:solidFill>
                <a:latin typeface="楷体_GB2312" pitchFamily="1" charset="-122"/>
                <a:ea typeface="楷体_GB2312" pitchFamily="1" charset="-122"/>
              </a:rPr>
              <a:t>R</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CD8B60-69A1-4ED5-BA51-FD1C49085A8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21BB439-A1BD-4D81-B1AA-757015794E31}" type="slidenum">
              <a:rPr lang="zh-CN" altLang="zh-CN"/>
              <a:pPr/>
              <a:t>201</a:t>
            </a:fld>
            <a:r>
              <a:rPr lang="zh-CN" altLang="zh-CN"/>
              <a:t>/226</a:t>
            </a:r>
          </a:p>
        </p:txBody>
      </p:sp>
      <p:sp>
        <p:nvSpPr>
          <p:cNvPr id="206850" name="Rectangle 2"/>
          <p:cNvSpPr>
            <a:spLocks noGrp="1" noChangeArrowheads="1"/>
          </p:cNvSpPr>
          <p:nvPr>
            <p:ph type="title"/>
          </p:nvPr>
        </p:nvSpPr>
        <p:spPr/>
        <p:txBody>
          <a:bodyPr/>
          <a:lstStyle/>
          <a:p>
            <a:endParaRPr lang="zh-CN" altLang="zh-CN"/>
          </a:p>
        </p:txBody>
      </p:sp>
      <p:sp>
        <p:nvSpPr>
          <p:cNvPr id="206851" name="Rectangle 3"/>
          <p:cNvSpPr>
            <a:spLocks noChangeArrowheads="1"/>
          </p:cNvSpPr>
          <p:nvPr/>
        </p:nvSpPr>
        <p:spPr bwMode="auto">
          <a:xfrm>
            <a:off x="900113" y="1052513"/>
            <a:ext cx="77755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a:solidFill>
                  <a:srgbClr val="FF3399"/>
                </a:solidFill>
                <a:latin typeface="楷体_GB2312" pitchFamily="1" charset="-122"/>
                <a:ea typeface="楷体_GB2312" pitchFamily="1" charset="-122"/>
              </a:rPr>
              <a:t>例 </a:t>
            </a:r>
            <a:r>
              <a:rPr lang="zh-CN" b="1">
                <a:latin typeface="楷体_GB2312" pitchFamily="1" charset="-122"/>
                <a:ea typeface="楷体_GB2312" pitchFamily="1" charset="-122"/>
              </a:rPr>
              <a:t>证明代数系统</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与</a:t>
            </a:r>
            <a:r>
              <a:rPr lang="zh-CN" altLang="zh-CN" b="1">
                <a:latin typeface="楷体_GB2312" pitchFamily="1" charset="-122"/>
                <a:ea typeface="楷体_GB2312" pitchFamily="1" charset="-122"/>
              </a:rPr>
              <a:t>〈R</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是同构的。</a:t>
            </a:r>
          </a:p>
          <a:p>
            <a:pPr marL="342900" indent="-342900" algn="just">
              <a:lnSpc>
                <a:spcPct val="120000"/>
              </a:lnSpc>
              <a:buClr>
                <a:srgbClr val="00FF00"/>
              </a:buClr>
              <a:buFont typeface="Wingdings" pitchFamily="2" charset="2"/>
              <a:buNone/>
            </a:pPr>
            <a:r>
              <a:rPr lang="zh-CN" sz="2800" b="1">
                <a:solidFill>
                  <a:srgbClr val="FF3399"/>
                </a:solidFill>
                <a:latin typeface="楷体_GB2312" pitchFamily="1" charset="-122"/>
                <a:ea typeface="楷体_GB2312" pitchFamily="1" charset="-122"/>
              </a:rPr>
              <a:t> </a:t>
            </a:r>
            <a:r>
              <a:rPr lang="zh-CN" b="1">
                <a:solidFill>
                  <a:srgbClr val="FF3399"/>
                </a:solidFill>
                <a:latin typeface="楷体_GB2312" pitchFamily="1" charset="-122"/>
                <a:ea typeface="楷体_GB2312" pitchFamily="1" charset="-122"/>
              </a:rPr>
              <a:t>证明</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b="1">
                <a:latin typeface="楷体_GB2312" pitchFamily="1" charset="-122"/>
                <a:ea typeface="楷体_GB2312" pitchFamily="1" charset="-122"/>
              </a:rPr>
              <a:t>，且</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x</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=ln</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x</a:t>
            </a:r>
            <a:r>
              <a:rPr lang="zh-CN" b="1">
                <a:latin typeface="楷体_GB2312" pitchFamily="1" charset="-122"/>
                <a:ea typeface="楷体_GB2312" pitchFamily="1" charset="-122"/>
              </a:rPr>
              <a:t>），则：</a:t>
            </a:r>
            <a:r>
              <a:rPr lang="zh-CN" b="1">
                <a:solidFill>
                  <a:srgbClr val="0000FF"/>
                </a:solidFill>
                <a:latin typeface="楷体_GB2312" pitchFamily="1" charset="-122"/>
                <a:ea typeface="楷体_GB2312" pitchFamily="1" charset="-122"/>
              </a:rPr>
              <a:t/>
            </a:r>
            <a:br>
              <a:rPr lang="zh-CN" b="1">
                <a:solidFill>
                  <a:srgbClr val="0000FF"/>
                </a:solidFill>
                <a:latin typeface="楷体_GB2312" pitchFamily="1" charset="-122"/>
                <a:ea typeface="楷体_GB2312" pitchFamily="1" charset="-122"/>
              </a:rPr>
            </a:br>
            <a:r>
              <a:rPr lang="zh-CN" b="1">
                <a:solidFill>
                  <a:srgbClr val="0000FF"/>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对</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有</a:t>
            </a:r>
            <a:r>
              <a:rPr lang="zh-CN" altLang="zh-CN" b="1">
                <a:latin typeface="楷体_GB2312" pitchFamily="1" charset="-122"/>
                <a:ea typeface="楷体_GB2312" pitchFamily="1" charset="-122"/>
              </a:rPr>
              <a:t>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0</a:t>
            </a:r>
            <a:r>
              <a:rPr lang="zh-CN" b="1">
                <a:latin typeface="楷体_GB2312" pitchFamily="1" charset="-122"/>
                <a:ea typeface="楷体_GB2312" pitchFamily="1" charset="-122"/>
              </a:rPr>
              <a:t>且</a:t>
            </a:r>
            <a:r>
              <a:rPr lang="zh-CN" altLang="zh-CN" b="1">
                <a:latin typeface="楷体_GB2312" pitchFamily="1" charset="-122"/>
                <a:ea typeface="楷体_GB2312" pitchFamily="1" charset="-122"/>
              </a:rPr>
              <a:t>y=ln(x)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b="1">
                <a:latin typeface="楷体_GB2312" pitchFamily="1" charset="-122"/>
                <a:ea typeface="楷体_GB2312" pitchFamily="1" charset="-122"/>
              </a:rPr>
              <a:t>，所以</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是一个函数；</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2.</a:t>
            </a:r>
            <a:r>
              <a:rPr lang="zh-CN" b="1">
                <a:latin typeface="楷体_GB2312" pitchFamily="1" charset="-122"/>
                <a:ea typeface="楷体_GB2312" pitchFamily="1" charset="-122"/>
              </a:rPr>
              <a:t>对</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y</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b="1">
                <a:latin typeface="楷体_GB2312" pitchFamily="1" charset="-122"/>
                <a:ea typeface="楷体_GB2312" pitchFamily="1" charset="-122"/>
              </a:rPr>
              <a:t>均</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x=e</a:t>
            </a:r>
            <a:r>
              <a:rPr lang="zh-CN" altLang="zh-CN" b="1" baseline="30000">
                <a:latin typeface="楷体_GB2312" pitchFamily="1" charset="-122"/>
                <a:ea typeface="楷体_GB2312" pitchFamily="1" charset="-122"/>
              </a:rPr>
              <a:t>y</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使得</a:t>
            </a:r>
            <a:r>
              <a:rPr lang="zh-CN" altLang="zh-CN" b="1">
                <a:latin typeface="楷体_GB2312" pitchFamily="1" charset="-122"/>
                <a:ea typeface="楷体_GB2312" pitchFamily="1" charset="-122"/>
              </a:rPr>
              <a:t>f(x)=ln(x)=ln(e</a:t>
            </a:r>
            <a:r>
              <a:rPr lang="zh-CN" altLang="zh-CN" b="1" baseline="30000">
                <a:latin typeface="楷体_GB2312" pitchFamily="1" charset="-122"/>
                <a:ea typeface="楷体_GB2312" pitchFamily="1" charset="-122"/>
              </a:rPr>
              <a:t>y</a:t>
            </a:r>
            <a:r>
              <a:rPr lang="zh-CN" altLang="zh-CN" b="1">
                <a:latin typeface="楷体_GB2312" pitchFamily="1" charset="-122"/>
                <a:ea typeface="楷体_GB2312" pitchFamily="1" charset="-122"/>
              </a:rPr>
              <a:t>)=y</a:t>
            </a:r>
            <a:r>
              <a:rPr lang="zh-CN" b="1">
                <a:latin typeface="楷体_GB2312" pitchFamily="1" charset="-122"/>
                <a:ea typeface="楷体_GB2312" pitchFamily="1" charset="-122"/>
              </a:rPr>
              <a:t>， 所以</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是一个满射；</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3.</a:t>
            </a:r>
            <a:r>
              <a:rPr lang="zh-CN" b="1">
                <a:latin typeface="楷体_GB2312" pitchFamily="1" charset="-122"/>
                <a:ea typeface="楷体_GB2312" pitchFamily="1" charset="-122"/>
              </a:rPr>
              <a:t>对</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y</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R</a:t>
            </a:r>
            <a:r>
              <a:rPr lang="zh-CN" altLang="zh-CN" b="1" baseline="30000">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有</a:t>
            </a:r>
            <a:r>
              <a:rPr lang="zh-CN" altLang="zh-CN" b="1">
                <a:latin typeface="楷体_GB2312" pitchFamily="1" charset="-122"/>
                <a:ea typeface="楷体_GB2312" pitchFamily="1" charset="-122"/>
              </a:rPr>
              <a:t>ln(x)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ln(y)</a:t>
            </a:r>
            <a:r>
              <a:rPr lang="zh-CN" b="1">
                <a:latin typeface="楷体_GB2312" pitchFamily="1" charset="-122"/>
                <a:ea typeface="楷体_GB2312" pitchFamily="1" charset="-122"/>
              </a:rPr>
              <a:t>，所以</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是一个单射；</a:t>
            </a:r>
            <a:br>
              <a:rPr lang="zh-CN" b="1">
                <a:latin typeface="楷体_GB2312" pitchFamily="1" charset="-122"/>
                <a:ea typeface="楷体_GB2312" pitchFamily="1" charset="-122"/>
              </a:rPr>
            </a:br>
            <a:r>
              <a:rPr lang="zh-CN" b="1">
                <a:latin typeface="楷体_GB2312" pitchFamily="1" charset="-122"/>
                <a:ea typeface="楷体_GB2312" pitchFamily="1" charset="-122"/>
              </a:rPr>
              <a:t>   由</a:t>
            </a:r>
            <a:r>
              <a:rPr lang="zh-CN" altLang="zh-CN" b="1">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2</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3</a:t>
            </a:r>
            <a:r>
              <a:rPr lang="zh-CN" b="1">
                <a:latin typeface="楷体_GB2312" pitchFamily="1" charset="-122"/>
                <a:ea typeface="楷体_GB2312" pitchFamily="1" charset="-122"/>
              </a:rPr>
              <a:t>知：</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是一个双射。</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4.</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x</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y</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 R</a:t>
            </a:r>
            <a:r>
              <a:rPr lang="zh-CN" alt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，有：</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0000FF"/>
                </a:solidFill>
                <a:latin typeface="楷体_GB2312" pitchFamily="1" charset="-122"/>
                <a:ea typeface="楷体_GB2312" pitchFamily="1" charset="-122"/>
              </a:rPr>
              <a:t>f(x×y)=ln(x×y)=ln(x)+ln(y)=f(x)+f(y)</a:t>
            </a:r>
            <a:br>
              <a:rPr lang="zh-CN" altLang="zh-CN" b="1">
                <a:solidFill>
                  <a:srgbClr val="0000FF"/>
                </a:solidFill>
                <a:latin typeface="楷体_GB2312" pitchFamily="1" charset="-122"/>
                <a:ea typeface="楷体_GB2312" pitchFamily="1" charset="-122"/>
              </a:rPr>
            </a:br>
            <a:r>
              <a:rPr lang="zh-CN" altLang="zh-CN" b="1">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由</a:t>
            </a:r>
            <a:r>
              <a:rPr lang="zh-CN" altLang="zh-CN" b="1">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3</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4</a:t>
            </a:r>
            <a:r>
              <a:rPr lang="zh-CN" b="1">
                <a:solidFill>
                  <a:srgbClr val="0000FF"/>
                </a:solidFill>
                <a:latin typeface="楷体_GB2312" pitchFamily="1" charset="-122"/>
                <a:ea typeface="楷体_GB2312" pitchFamily="1" charset="-122"/>
              </a:rPr>
              <a:t>知：</a:t>
            </a:r>
            <a:r>
              <a:rPr lang="zh-CN" altLang="zh-CN"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是一个</a:t>
            </a:r>
            <a:r>
              <a:rPr lang="zh-CN" b="1">
                <a:solidFill>
                  <a:srgbClr val="FF0000"/>
                </a:solidFill>
                <a:latin typeface="楷体_GB2312" pitchFamily="1" charset="-122"/>
                <a:ea typeface="楷体_GB2312" pitchFamily="1" charset="-122"/>
              </a:rPr>
              <a:t>双射</a:t>
            </a:r>
            <a:r>
              <a:rPr lang="zh-CN" b="1">
                <a:solidFill>
                  <a:srgbClr val="0000FF"/>
                </a:solidFill>
                <a:latin typeface="楷体_GB2312" pitchFamily="1" charset="-122"/>
                <a:ea typeface="楷体_GB2312" pitchFamily="1" charset="-122"/>
              </a:rPr>
              <a:t>且满足：</a:t>
            </a: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f(x*y)=f(x)оf(y) </a:t>
            </a:r>
            <a:r>
              <a:rPr lang="zh-CN" altLang="zh-CN" b="1">
                <a:solidFill>
                  <a:srgbClr val="FF00FF"/>
                </a:solidFill>
                <a:latin typeface="楷体_GB2312" pitchFamily="1" charset="-122"/>
                <a:ea typeface="楷体_GB2312" pitchFamily="1" charset="-122"/>
              </a:rPr>
              <a:t>∴</a:t>
            </a:r>
            <a:r>
              <a:rPr lang="zh-CN" altLang="zh-CN" sz="2800" b="1">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R</a:t>
            </a:r>
            <a:r>
              <a:rPr lang="zh-CN" altLang="zh-CN" b="1" baseline="30000">
                <a:solidFill>
                  <a:srgbClr val="FF0000"/>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a:t>
            </a:r>
            <a:r>
              <a:rPr lang="zh-CN" altLang="zh-CN" b="1">
                <a:solidFill>
                  <a:srgbClr val="FF0000"/>
                </a:solidFill>
                <a:latin typeface="楷体_GB2312" pitchFamily="1" charset="-122"/>
                <a:ea typeface="楷体_GB2312" pitchFamily="1" charset="-122"/>
                <a:sym typeface="Symbol" pitchFamily="18" charset="2"/>
              </a:rPr>
              <a:t> </a:t>
            </a:r>
            <a:r>
              <a:rPr lang="zh-CN" altLang="zh-CN" b="1">
                <a:solidFill>
                  <a:srgbClr val="FF0000"/>
                </a:solidFill>
                <a:latin typeface="楷体_GB2312" pitchFamily="1" charset="-122"/>
                <a:ea typeface="楷体_GB2312" pitchFamily="1" charset="-122"/>
              </a:rPr>
              <a:t>R</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D1DD027-C268-4D75-8226-1743468A3E5A}" type="datetime1">
              <a:rPr lang="zh-CN" altLang="en-US"/>
              <a:pPr/>
              <a:t>2018/12/10</a:t>
            </a:fld>
            <a:endParaRPr lang="zh-CN" altLang="zh-CN"/>
          </a:p>
        </p:txBody>
      </p:sp>
      <p:sp>
        <p:nvSpPr>
          <p:cNvPr id="7" name="页脚占位符 4"/>
          <p:cNvSpPr>
            <a:spLocks noGrp="1"/>
          </p:cNvSpPr>
          <p:nvPr>
            <p:ph type="ftr" sz="quarter" idx="11"/>
          </p:nvPr>
        </p:nvSpPr>
        <p:spPr/>
        <p:txBody>
          <a:bodyPr/>
          <a:lstStyle/>
          <a:p>
            <a:r>
              <a:rPr lang="zh-CN"/>
              <a:t>计算机学院</a:t>
            </a:r>
          </a:p>
        </p:txBody>
      </p:sp>
      <p:sp>
        <p:nvSpPr>
          <p:cNvPr id="8" name="灯片编号占位符 5"/>
          <p:cNvSpPr>
            <a:spLocks noGrp="1"/>
          </p:cNvSpPr>
          <p:nvPr>
            <p:ph type="sldNum" sz="quarter" idx="12"/>
          </p:nvPr>
        </p:nvSpPr>
        <p:spPr/>
        <p:txBody>
          <a:bodyPr/>
          <a:lstStyle/>
          <a:p>
            <a:fld id="{1B44E3EE-7341-457F-921C-1DF5ACEE3581}" type="slidenum">
              <a:rPr lang="zh-CN" altLang="zh-CN"/>
              <a:pPr/>
              <a:t>202</a:t>
            </a:fld>
            <a:r>
              <a:rPr lang="zh-CN" altLang="zh-CN"/>
              <a:t>/226</a:t>
            </a:r>
          </a:p>
        </p:txBody>
      </p:sp>
      <p:sp>
        <p:nvSpPr>
          <p:cNvPr id="207874" name="Rectangle 2"/>
          <p:cNvSpPr>
            <a:spLocks noGrp="1" noChangeArrowheads="1"/>
          </p:cNvSpPr>
          <p:nvPr>
            <p:ph type="title"/>
          </p:nvPr>
        </p:nvSpPr>
        <p:spPr/>
        <p:txBody>
          <a:bodyPr/>
          <a:lstStyle/>
          <a:p>
            <a:endParaRPr lang="zh-CN" altLang="zh-CN"/>
          </a:p>
        </p:txBody>
      </p:sp>
      <p:sp>
        <p:nvSpPr>
          <p:cNvPr id="207875" name="Rectangle 3"/>
          <p:cNvSpPr>
            <a:spLocks noChangeArrowheads="1"/>
          </p:cNvSpPr>
          <p:nvPr/>
        </p:nvSpPr>
        <p:spPr bwMode="auto">
          <a:xfrm>
            <a:off x="1042988" y="1052513"/>
            <a:ext cx="7705725"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a:solidFill>
                  <a:srgbClr val="FF3399"/>
                </a:solidFill>
                <a:latin typeface="楷体_GB2312" pitchFamily="1" charset="-122"/>
                <a:ea typeface="楷体_GB2312" pitchFamily="1" charset="-122"/>
              </a:rPr>
              <a:t>例 </a:t>
            </a:r>
            <a:r>
              <a:rPr lang="zh-CN" b="1">
                <a:solidFill>
                  <a:srgbClr val="0000FF"/>
                </a:solidFill>
                <a:latin typeface="楷体_GB2312" pitchFamily="1" charset="-122"/>
                <a:ea typeface="楷体_GB2312" pitchFamily="1" charset="-122"/>
              </a:rPr>
              <a:t>在自然数加半群</a:t>
            </a:r>
            <a:r>
              <a:rPr lang="zh-CN" altLang="zh-CN" b="1">
                <a:solidFill>
                  <a:srgbClr val="0000FF"/>
                </a:solidFill>
                <a:latin typeface="楷体_GB2312" pitchFamily="1" charset="-122"/>
                <a:ea typeface="楷体_GB2312" pitchFamily="1" charset="-122"/>
              </a:rPr>
              <a:t>〈N</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与剩余类加群</a:t>
            </a:r>
            <a:r>
              <a:rPr lang="zh-CN" altLang="zh-CN" b="1">
                <a:solidFill>
                  <a:srgbClr val="0000FF"/>
                </a:solidFill>
                <a:latin typeface="楷体_GB2312" pitchFamily="1" charset="-122"/>
                <a:ea typeface="楷体_GB2312" pitchFamily="1" charset="-122"/>
              </a:rPr>
              <a:t>&lt;Z</a:t>
            </a:r>
            <a:r>
              <a:rPr lang="zh-CN" altLang="zh-CN" b="1" baseline="-25000">
                <a:solidFill>
                  <a:srgbClr val="0000FF"/>
                </a:solidFill>
                <a:latin typeface="楷体_GB2312" pitchFamily="1" charset="-122"/>
                <a:ea typeface="楷体_GB2312" pitchFamily="1" charset="-122"/>
              </a:rPr>
              <a:t>2</a:t>
            </a:r>
            <a:r>
              <a:rPr lang="zh-CN" altLang="zh-CN" b="1">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&gt;</a:t>
            </a:r>
            <a:r>
              <a:rPr lang="zh-CN" b="1">
                <a:solidFill>
                  <a:srgbClr val="0000FF"/>
                </a:solidFill>
                <a:latin typeface="楷体_GB2312" pitchFamily="1" charset="-122"/>
                <a:ea typeface="楷体_GB2312" pitchFamily="1" charset="-122"/>
              </a:rPr>
              <a:t>之间定义映射</a:t>
            </a:r>
            <a:r>
              <a:rPr lang="zh-CN" altLang="zh-CN"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N</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Z</a:t>
            </a:r>
            <a:r>
              <a:rPr lang="zh-CN" altLang="zh-CN" b="1" baseline="-25000">
                <a:solidFill>
                  <a:srgbClr val="0000FF"/>
                </a:solidFill>
                <a:latin typeface="楷体_GB2312" pitchFamily="1" charset="-122"/>
                <a:ea typeface="楷体_GB2312" pitchFamily="1" charset="-122"/>
              </a:rPr>
              <a:t>2 </a:t>
            </a:r>
            <a:r>
              <a:rPr lang="zh-CN" b="1">
                <a:solidFill>
                  <a:srgbClr val="0000FF"/>
                </a:solidFill>
                <a:latin typeface="楷体_GB2312" pitchFamily="1" charset="-122"/>
                <a:ea typeface="楷体_GB2312" pitchFamily="1" charset="-122"/>
              </a:rPr>
              <a:t>如下：</a:t>
            </a:r>
          </a:p>
          <a:p>
            <a:pPr marL="342900" indent="-342900" algn="just">
              <a:lnSpc>
                <a:spcPct val="120000"/>
              </a:lnSpc>
              <a:buClr>
                <a:srgbClr val="00FF00"/>
              </a:buClr>
              <a:buFont typeface="Wingdings" pitchFamily="2" charset="2"/>
              <a:buNone/>
            </a:pPr>
            <a:endParaRPr lang="zh-CN" b="1">
              <a:solidFill>
                <a:srgbClr val="0000FF"/>
              </a:solidFill>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endParaRPr lang="zh-CN" sz="2800" b="1">
              <a:solidFill>
                <a:srgbClr val="0000FF"/>
              </a:solidFill>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证明</a:t>
            </a:r>
            <a:r>
              <a:rPr lang="zh-CN" altLang="zh-CN"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是</a:t>
            </a:r>
            <a:r>
              <a:rPr lang="zh-CN" altLang="zh-CN" b="1">
                <a:solidFill>
                  <a:srgbClr val="0000FF"/>
                </a:solidFill>
                <a:latin typeface="楷体_GB2312" pitchFamily="1" charset="-122"/>
                <a:ea typeface="楷体_GB2312" pitchFamily="1" charset="-122"/>
              </a:rPr>
              <a:t>N</a:t>
            </a:r>
            <a:r>
              <a:rPr lang="zh-CN" b="1">
                <a:solidFill>
                  <a:srgbClr val="0000FF"/>
                </a:solidFill>
                <a:latin typeface="楷体_GB2312" pitchFamily="1" charset="-122"/>
                <a:ea typeface="楷体_GB2312" pitchFamily="1" charset="-122"/>
              </a:rPr>
              <a:t>到</a:t>
            </a:r>
            <a:r>
              <a:rPr lang="zh-CN" altLang="zh-CN" b="1">
                <a:solidFill>
                  <a:srgbClr val="0000FF"/>
                </a:solidFill>
                <a:latin typeface="楷体_GB2312" pitchFamily="1" charset="-122"/>
                <a:ea typeface="楷体_GB2312" pitchFamily="1" charset="-122"/>
              </a:rPr>
              <a:t>Z</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的满同态映射。</a:t>
            </a:r>
          </a:p>
        </p:txBody>
      </p:sp>
      <p:graphicFrame>
        <p:nvGraphicFramePr>
          <p:cNvPr id="207876" name="Object 4"/>
          <p:cNvGraphicFramePr>
            <a:graphicFrameLocks noGrp="1" noChangeAspect="1"/>
          </p:cNvGraphicFramePr>
          <p:nvPr>
            <p:ph idx="1"/>
          </p:nvPr>
        </p:nvGraphicFramePr>
        <p:xfrm>
          <a:off x="2620963" y="2060575"/>
          <a:ext cx="2751137" cy="885825"/>
        </p:xfrm>
        <a:graphic>
          <a:graphicData uri="http://schemas.openxmlformats.org/presentationml/2006/ole">
            <mc:AlternateContent xmlns:mc="http://schemas.openxmlformats.org/markup-compatibility/2006">
              <mc:Choice xmlns:v="urn:schemas-microsoft-com:vml" Requires="v">
                <p:oleObj spid="_x0000_s207897" r:id="rId3" imgW="1498267" imgH="482708" progId="Equation.DSMT4">
                  <p:embed/>
                </p:oleObj>
              </mc:Choice>
              <mc:Fallback>
                <p:oleObj r:id="rId3" imgW="1498267" imgH="48270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2060575"/>
                        <a:ext cx="2751137"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77" name="Rectangle 5"/>
          <p:cNvSpPr>
            <a:spLocks noChangeArrowheads="1"/>
          </p:cNvSpPr>
          <p:nvPr/>
        </p:nvSpPr>
        <p:spPr bwMode="auto">
          <a:xfrm>
            <a:off x="1116013" y="3500438"/>
            <a:ext cx="76327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b="1">
                <a:solidFill>
                  <a:srgbClr val="B2B2B2"/>
                </a:solidFill>
                <a:latin typeface="楷体_GB2312" pitchFamily="1" charset="-122"/>
                <a:ea typeface="楷体_GB2312" pitchFamily="1" charset="-122"/>
              </a:rPr>
              <a:t>证明：∵  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sym typeface="Symbol" pitchFamily="18" charset="2"/>
              </a:rPr>
              <a:t>n</a:t>
            </a:r>
            <a:r>
              <a:rPr lang="zh-CN" altLang="zh-CN" b="1" baseline="-25000">
                <a:solidFill>
                  <a:srgbClr val="B2B2B2"/>
                </a:solidFill>
                <a:latin typeface="楷体_GB2312" pitchFamily="1" charset="-122"/>
                <a:ea typeface="楷体_GB2312" pitchFamily="1" charset="-122"/>
                <a:sym typeface="Symbol" pitchFamily="18" charset="2"/>
              </a:rPr>
              <a:t>1</a:t>
            </a:r>
            <a:r>
              <a:rPr lang="zh-CN" altLang="zh-CN" b="1">
                <a:solidFill>
                  <a:srgbClr val="B2B2B2"/>
                </a:solidFill>
                <a:latin typeface="楷体_GB2312" pitchFamily="1" charset="-122"/>
                <a:ea typeface="楷体_GB2312" pitchFamily="1" charset="-122"/>
                <a:sym typeface="Symbol" pitchFamily="18" charset="2"/>
              </a:rPr>
              <a:t>,n</a:t>
            </a:r>
            <a:r>
              <a:rPr lang="zh-CN" altLang="zh-CN" b="1" baseline="-25000">
                <a:solidFill>
                  <a:srgbClr val="B2B2B2"/>
                </a:solidFill>
                <a:latin typeface="楷体_GB2312" pitchFamily="1" charset="-122"/>
                <a:ea typeface="楷体_GB2312" pitchFamily="1" charset="-122"/>
                <a:sym typeface="Symbol" pitchFamily="18" charset="2"/>
              </a:rPr>
              <a:t>2</a:t>
            </a:r>
            <a:r>
              <a:rPr lang="zh-CN" altLang="zh-CN" b="1">
                <a:solidFill>
                  <a:srgbClr val="B2B2B2"/>
                </a:solidFill>
                <a:latin typeface="楷体_GB2312" pitchFamily="1" charset="-122"/>
                <a:ea typeface="楷体_GB2312" pitchFamily="1" charset="-122"/>
                <a:sym typeface="Symbol" pitchFamily="18" charset="2"/>
              </a:rPr>
              <a:t>N </a:t>
            </a:r>
            <a:r>
              <a:rPr lang="zh-CN" b="1">
                <a:solidFill>
                  <a:srgbClr val="B2B2B2"/>
                </a:solidFill>
                <a:latin typeface="楷体_GB2312" pitchFamily="1" charset="-122"/>
                <a:ea typeface="楷体_GB2312" pitchFamily="1" charset="-122"/>
              </a:rPr>
              <a:t>，</a:t>
            </a:r>
          </a:p>
          <a:p>
            <a:pPr>
              <a:lnSpc>
                <a:spcPct val="120000"/>
              </a:lnSpc>
            </a:pP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）当</a:t>
            </a:r>
            <a:r>
              <a:rPr lang="zh-CN" altLang="zh-CN" b="1">
                <a:solidFill>
                  <a:srgbClr val="B2B2B2"/>
                </a:solidFill>
                <a:latin typeface="楷体_GB2312" pitchFamily="1" charset="-122"/>
                <a:ea typeface="楷体_GB2312" pitchFamily="1" charset="-122"/>
                <a:sym typeface="Symbol" pitchFamily="18" charset="2"/>
              </a:rPr>
              <a:t>n</a:t>
            </a:r>
            <a:r>
              <a:rPr lang="zh-CN" altLang="zh-CN" b="1" baseline="-25000">
                <a:solidFill>
                  <a:srgbClr val="B2B2B2"/>
                </a:solidFill>
                <a:latin typeface="楷体_GB2312" pitchFamily="1" charset="-122"/>
                <a:ea typeface="楷体_GB2312" pitchFamily="1" charset="-122"/>
                <a:sym typeface="Symbol" pitchFamily="18" charset="2"/>
              </a:rPr>
              <a:t>1</a:t>
            </a:r>
            <a:r>
              <a:rPr lang="zh-CN" b="1">
                <a:solidFill>
                  <a:srgbClr val="B2B2B2"/>
                </a:solidFill>
                <a:latin typeface="楷体_GB2312" pitchFamily="1" charset="-122"/>
                <a:ea typeface="楷体_GB2312" pitchFamily="1" charset="-122"/>
              </a:rPr>
              <a:t>和</a:t>
            </a:r>
            <a:r>
              <a:rPr lang="zh-CN" altLang="zh-CN" b="1">
                <a:solidFill>
                  <a:srgbClr val="B2B2B2"/>
                </a:solidFill>
                <a:latin typeface="楷体_GB2312" pitchFamily="1" charset="-122"/>
                <a:ea typeface="楷体_GB2312" pitchFamily="1" charset="-122"/>
                <a:sym typeface="Symbol" pitchFamily="18" charset="2"/>
              </a:rPr>
              <a:t>n</a:t>
            </a:r>
            <a:r>
              <a:rPr lang="zh-CN" altLang="zh-CN" b="1" baseline="-25000">
                <a:solidFill>
                  <a:srgbClr val="B2B2B2"/>
                </a:solidFill>
                <a:latin typeface="楷体_GB2312" pitchFamily="1" charset="-122"/>
                <a:ea typeface="楷体_GB2312" pitchFamily="1" charset="-122"/>
                <a:sym typeface="Symbol" pitchFamily="18" charset="2"/>
              </a:rPr>
              <a:t>2</a:t>
            </a:r>
            <a:r>
              <a:rPr lang="zh-CN" b="1">
                <a:solidFill>
                  <a:srgbClr val="B2B2B2"/>
                </a:solidFill>
                <a:latin typeface="楷体_GB2312" pitchFamily="1" charset="-122"/>
                <a:ea typeface="楷体_GB2312" pitchFamily="1" charset="-122"/>
              </a:rPr>
              <a:t>同奇偶时，</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+n</a:t>
            </a:r>
            <a:r>
              <a:rPr lang="zh-CN" altLang="zh-CN" b="1" baseline="-25000">
                <a:solidFill>
                  <a:srgbClr val="B2B2B2"/>
                </a:solidFill>
                <a:latin typeface="楷体_GB2312" pitchFamily="1" charset="-122"/>
                <a:ea typeface="楷体_GB2312" pitchFamily="1" charset="-122"/>
              </a:rPr>
              <a:t>2</a:t>
            </a:r>
            <a:r>
              <a:rPr lang="zh-CN" altLang="zh-CN" b="1">
                <a:solidFill>
                  <a:srgbClr val="B2B2B2"/>
                </a:solidFill>
                <a:latin typeface="楷体_GB2312" pitchFamily="1" charset="-122"/>
                <a:ea typeface="楷体_GB2312" pitchFamily="1" charset="-122"/>
              </a:rPr>
              <a:t>)=[0]</a:t>
            </a:r>
            <a:r>
              <a:rPr lang="zh-CN" b="1">
                <a:solidFill>
                  <a:srgbClr val="B2B2B2"/>
                </a:solidFill>
                <a:latin typeface="楷体_GB2312" pitchFamily="1" charset="-122"/>
                <a:ea typeface="楷体_GB2312" pitchFamily="1" charset="-122"/>
              </a:rPr>
              <a:t>，而</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和</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2</a:t>
            </a:r>
            <a:r>
              <a:rPr lang="zh-CN" altLang="zh-CN" b="1">
                <a:solidFill>
                  <a:srgbClr val="B2B2B2"/>
                </a:solidFill>
                <a:latin typeface="楷体_GB2312" pitchFamily="1" charset="-122"/>
                <a:ea typeface="楷体_GB2312" pitchFamily="1" charset="-122"/>
              </a:rPr>
              <a:t>)  </a:t>
            </a:r>
            <a:r>
              <a:rPr lang="zh-CN" b="1">
                <a:solidFill>
                  <a:srgbClr val="B2B2B2"/>
                </a:solidFill>
                <a:latin typeface="楷体_GB2312" pitchFamily="1" charset="-122"/>
                <a:ea typeface="楷体_GB2312" pitchFamily="1" charset="-122"/>
              </a:rPr>
              <a:t>要么同为</a:t>
            </a:r>
            <a:r>
              <a:rPr lang="zh-CN" altLang="zh-CN" b="1">
                <a:solidFill>
                  <a:srgbClr val="B2B2B2"/>
                </a:solidFill>
                <a:latin typeface="楷体_GB2312" pitchFamily="1" charset="-122"/>
                <a:ea typeface="楷体_GB2312" pitchFamily="1" charset="-122"/>
              </a:rPr>
              <a:t>[0]</a:t>
            </a:r>
            <a:r>
              <a:rPr lang="zh-CN" b="1">
                <a:solidFill>
                  <a:srgbClr val="B2B2B2"/>
                </a:solidFill>
                <a:latin typeface="楷体_GB2312" pitchFamily="1" charset="-122"/>
                <a:ea typeface="楷体_GB2312" pitchFamily="1" charset="-122"/>
              </a:rPr>
              <a:t>，要么同为</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，从而</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2</a:t>
            </a:r>
            <a:r>
              <a:rPr lang="zh-CN" altLang="zh-CN" b="1">
                <a:solidFill>
                  <a:srgbClr val="B2B2B2"/>
                </a:solidFill>
                <a:latin typeface="楷体_GB2312" pitchFamily="1" charset="-122"/>
                <a:ea typeface="楷体_GB2312" pitchFamily="1" charset="-122"/>
              </a:rPr>
              <a:t>)=[0]</a:t>
            </a:r>
            <a:r>
              <a:rPr lang="zh-CN" b="1">
                <a:solidFill>
                  <a:srgbClr val="B2B2B2"/>
                </a:solidFill>
                <a:latin typeface="楷体_GB2312" pitchFamily="1" charset="-122"/>
                <a:ea typeface="楷体_GB2312" pitchFamily="1" charset="-122"/>
              </a:rPr>
              <a:t>；</a:t>
            </a:r>
          </a:p>
          <a:p>
            <a:pPr>
              <a:lnSpc>
                <a:spcPct val="120000"/>
              </a:lnSpc>
            </a:pP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）当</a:t>
            </a:r>
            <a:r>
              <a:rPr lang="zh-CN" altLang="zh-CN" b="1">
                <a:solidFill>
                  <a:srgbClr val="B2B2B2"/>
                </a:solidFill>
                <a:latin typeface="楷体_GB2312" pitchFamily="1" charset="-122"/>
                <a:ea typeface="楷体_GB2312" pitchFamily="1" charset="-122"/>
                <a:sym typeface="Symbol" pitchFamily="18" charset="2"/>
              </a:rPr>
              <a:t>n</a:t>
            </a:r>
            <a:r>
              <a:rPr lang="zh-CN" altLang="zh-CN" b="1" baseline="-25000">
                <a:solidFill>
                  <a:srgbClr val="B2B2B2"/>
                </a:solidFill>
                <a:latin typeface="楷体_GB2312" pitchFamily="1" charset="-122"/>
                <a:ea typeface="楷体_GB2312" pitchFamily="1" charset="-122"/>
                <a:sym typeface="Symbol" pitchFamily="18" charset="2"/>
              </a:rPr>
              <a:t>1</a:t>
            </a:r>
            <a:r>
              <a:rPr lang="zh-CN" b="1">
                <a:solidFill>
                  <a:srgbClr val="B2B2B2"/>
                </a:solidFill>
                <a:latin typeface="楷体_GB2312" pitchFamily="1" charset="-122"/>
                <a:ea typeface="楷体_GB2312" pitchFamily="1" charset="-122"/>
              </a:rPr>
              <a:t>和</a:t>
            </a:r>
            <a:r>
              <a:rPr lang="zh-CN" altLang="zh-CN" b="1">
                <a:solidFill>
                  <a:srgbClr val="B2B2B2"/>
                </a:solidFill>
                <a:latin typeface="楷体_GB2312" pitchFamily="1" charset="-122"/>
                <a:ea typeface="楷体_GB2312" pitchFamily="1" charset="-122"/>
                <a:sym typeface="Symbol" pitchFamily="18" charset="2"/>
              </a:rPr>
              <a:t>n</a:t>
            </a:r>
            <a:r>
              <a:rPr lang="zh-CN" altLang="zh-CN" b="1" baseline="-25000">
                <a:solidFill>
                  <a:srgbClr val="B2B2B2"/>
                </a:solidFill>
                <a:latin typeface="楷体_GB2312" pitchFamily="1" charset="-122"/>
                <a:ea typeface="楷体_GB2312" pitchFamily="1" charset="-122"/>
                <a:sym typeface="Symbol" pitchFamily="18" charset="2"/>
              </a:rPr>
              <a:t>2</a:t>
            </a:r>
            <a:r>
              <a:rPr lang="zh-CN" b="1">
                <a:solidFill>
                  <a:srgbClr val="B2B2B2"/>
                </a:solidFill>
                <a:latin typeface="楷体_GB2312" pitchFamily="1" charset="-122"/>
                <a:ea typeface="楷体_GB2312" pitchFamily="1" charset="-122"/>
              </a:rPr>
              <a:t>同奇偶时，</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+n</a:t>
            </a:r>
            <a:r>
              <a:rPr lang="zh-CN" altLang="zh-CN" b="1" baseline="-25000">
                <a:solidFill>
                  <a:srgbClr val="B2B2B2"/>
                </a:solidFill>
                <a:latin typeface="楷体_GB2312" pitchFamily="1" charset="-122"/>
                <a:ea typeface="楷体_GB2312" pitchFamily="1" charset="-122"/>
              </a:rPr>
              <a:t>2</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，而</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和</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2</a:t>
            </a:r>
            <a:r>
              <a:rPr lang="zh-CN" altLang="zh-CN" b="1">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中一个为</a:t>
            </a:r>
            <a:r>
              <a:rPr lang="zh-CN" altLang="zh-CN" b="1">
                <a:solidFill>
                  <a:srgbClr val="B2B2B2"/>
                </a:solidFill>
                <a:latin typeface="楷体_GB2312" pitchFamily="1" charset="-122"/>
                <a:ea typeface="楷体_GB2312" pitchFamily="1" charset="-122"/>
              </a:rPr>
              <a:t>[0]</a:t>
            </a:r>
            <a:r>
              <a:rPr lang="zh-CN" b="1">
                <a:solidFill>
                  <a:srgbClr val="B2B2B2"/>
                </a:solidFill>
                <a:latin typeface="楷体_GB2312" pitchFamily="1" charset="-122"/>
                <a:ea typeface="楷体_GB2312" pitchFamily="1" charset="-122"/>
              </a:rPr>
              <a:t>，一个为</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，从而</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f(n</a:t>
            </a:r>
            <a:r>
              <a:rPr lang="zh-CN" altLang="zh-CN" b="1" baseline="-25000">
                <a:solidFill>
                  <a:srgbClr val="B2B2B2"/>
                </a:solidFill>
                <a:latin typeface="楷体_GB2312" pitchFamily="1" charset="-122"/>
                <a:ea typeface="楷体_GB2312" pitchFamily="1" charset="-122"/>
              </a:rPr>
              <a:t>2</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p>
          <a:p>
            <a:pPr>
              <a:lnSpc>
                <a:spcPct val="120000"/>
              </a:lnSpc>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N</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Z</a:t>
            </a:r>
            <a:r>
              <a:rPr lang="zh-CN" altLang="zh-CN" b="1" baseline="-25000">
                <a:solidFill>
                  <a:srgbClr val="B2B2B2"/>
                </a:solidFill>
                <a:latin typeface="楷体_GB2312" pitchFamily="1" charset="-122"/>
                <a:ea typeface="楷体_GB2312" pitchFamily="1" charset="-122"/>
              </a:rPr>
              <a:t>2</a:t>
            </a:r>
            <a:r>
              <a:rPr lang="zh-CN" altLang="zh-CN" baseline="-25000">
                <a:solidFill>
                  <a:srgbClr val="B2B2B2"/>
                </a:solidFill>
                <a:latin typeface="楷体_GB2312" pitchFamily="1" charset="-122"/>
                <a:ea typeface="楷体_GB2312" pitchFamily="1" charset="-122"/>
              </a:rPr>
              <a:t> </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3C5401AA-9539-4D54-893D-9835AF3A2F38}" type="datetime1">
              <a:rPr lang="zh-CN" altLang="en-US"/>
              <a:pPr/>
              <a:t>2018/12/10</a:t>
            </a:fld>
            <a:endParaRPr lang="zh-CN" altLang="zh-CN"/>
          </a:p>
        </p:txBody>
      </p:sp>
      <p:sp>
        <p:nvSpPr>
          <p:cNvPr id="7" name="页脚占位符 4"/>
          <p:cNvSpPr>
            <a:spLocks noGrp="1"/>
          </p:cNvSpPr>
          <p:nvPr>
            <p:ph type="ftr" sz="quarter" idx="11"/>
          </p:nvPr>
        </p:nvSpPr>
        <p:spPr/>
        <p:txBody>
          <a:bodyPr/>
          <a:lstStyle/>
          <a:p>
            <a:r>
              <a:rPr lang="zh-CN"/>
              <a:t>计算机学院</a:t>
            </a:r>
          </a:p>
        </p:txBody>
      </p:sp>
      <p:sp>
        <p:nvSpPr>
          <p:cNvPr id="8" name="灯片编号占位符 5"/>
          <p:cNvSpPr>
            <a:spLocks noGrp="1"/>
          </p:cNvSpPr>
          <p:nvPr>
            <p:ph type="sldNum" sz="quarter" idx="12"/>
          </p:nvPr>
        </p:nvSpPr>
        <p:spPr/>
        <p:txBody>
          <a:bodyPr/>
          <a:lstStyle/>
          <a:p>
            <a:fld id="{A419EFCF-5AC7-4475-BA85-11BECA42903A}" type="slidenum">
              <a:rPr lang="zh-CN" altLang="zh-CN"/>
              <a:pPr/>
              <a:t>203</a:t>
            </a:fld>
            <a:r>
              <a:rPr lang="zh-CN" altLang="zh-CN"/>
              <a:t>/226</a:t>
            </a:r>
          </a:p>
        </p:txBody>
      </p:sp>
      <p:sp>
        <p:nvSpPr>
          <p:cNvPr id="208898" name="Rectangle 2"/>
          <p:cNvSpPr>
            <a:spLocks noGrp="1" noChangeArrowheads="1"/>
          </p:cNvSpPr>
          <p:nvPr>
            <p:ph type="title"/>
          </p:nvPr>
        </p:nvSpPr>
        <p:spPr/>
        <p:txBody>
          <a:bodyPr/>
          <a:lstStyle/>
          <a:p>
            <a:endParaRPr lang="zh-CN" altLang="zh-CN"/>
          </a:p>
        </p:txBody>
      </p:sp>
      <p:sp>
        <p:nvSpPr>
          <p:cNvPr id="208899" name="Rectangle 3"/>
          <p:cNvSpPr>
            <a:spLocks noChangeArrowheads="1"/>
          </p:cNvSpPr>
          <p:nvPr/>
        </p:nvSpPr>
        <p:spPr bwMode="auto">
          <a:xfrm>
            <a:off x="1042988" y="1052513"/>
            <a:ext cx="7705725"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a:solidFill>
                  <a:srgbClr val="FF3399"/>
                </a:solidFill>
                <a:latin typeface="楷体_GB2312" pitchFamily="1" charset="-122"/>
                <a:ea typeface="楷体_GB2312" pitchFamily="1" charset="-122"/>
              </a:rPr>
              <a:t>例 </a:t>
            </a:r>
            <a:r>
              <a:rPr lang="zh-CN" b="1">
                <a:latin typeface="楷体_GB2312" pitchFamily="1" charset="-122"/>
                <a:ea typeface="楷体_GB2312" pitchFamily="1" charset="-122"/>
              </a:rPr>
              <a:t>在自然数加半群</a:t>
            </a:r>
            <a:r>
              <a:rPr lang="zh-CN" altLang="zh-CN" b="1">
                <a:latin typeface="楷体_GB2312" pitchFamily="1" charset="-122"/>
                <a:ea typeface="楷体_GB2312" pitchFamily="1" charset="-122"/>
              </a:rPr>
              <a:t>〈N</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与剩余类加群</a:t>
            </a:r>
            <a:r>
              <a:rPr lang="zh-CN" altLang="zh-CN" b="1">
                <a:latin typeface="楷体_GB2312" pitchFamily="1" charset="-122"/>
                <a:ea typeface="楷体_GB2312" pitchFamily="1" charset="-122"/>
              </a:rPr>
              <a:t>&lt;Z</a:t>
            </a:r>
            <a:r>
              <a:rPr lang="zh-CN" altLang="zh-CN" b="1" baseline="-25000">
                <a:latin typeface="楷体_GB2312" pitchFamily="1" charset="-122"/>
                <a:ea typeface="楷体_GB2312" pitchFamily="1" charset="-122"/>
              </a:rPr>
              <a:t>2</a:t>
            </a:r>
            <a:r>
              <a:rPr lang="zh-CN" altLang="zh-CN" b="1">
                <a:latin typeface="楷体_GB2312" pitchFamily="1" charset="-122"/>
                <a:ea typeface="楷体_GB2312" pitchFamily="1" charset="-122"/>
              </a:rPr>
              <a:t> </a:t>
            </a:r>
            <a:r>
              <a:rPr lang="zh-CN" b="1">
                <a:latin typeface="楷体_GB2312" pitchFamily="1" charset="-122"/>
                <a:ea typeface="楷体_GB2312" pitchFamily="1" charset="-122"/>
              </a:rPr>
              <a:t>，</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之间定义映射</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N</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Z</a:t>
            </a:r>
            <a:r>
              <a:rPr lang="zh-CN" altLang="zh-CN" b="1" baseline="-25000">
                <a:latin typeface="楷体_GB2312" pitchFamily="1" charset="-122"/>
                <a:ea typeface="楷体_GB2312" pitchFamily="1" charset="-122"/>
              </a:rPr>
              <a:t>2 </a:t>
            </a:r>
            <a:r>
              <a:rPr lang="zh-CN" b="1">
                <a:latin typeface="楷体_GB2312" pitchFamily="1" charset="-122"/>
                <a:ea typeface="楷体_GB2312" pitchFamily="1" charset="-122"/>
              </a:rPr>
              <a:t>如下：</a:t>
            </a:r>
          </a:p>
          <a:p>
            <a:pPr marL="342900" indent="-342900" algn="just">
              <a:lnSpc>
                <a:spcPct val="120000"/>
              </a:lnSpc>
              <a:buClr>
                <a:srgbClr val="00FF00"/>
              </a:buClr>
              <a:buFont typeface="Wingdings" pitchFamily="2" charset="2"/>
              <a:buNone/>
            </a:pPr>
            <a:endParaRPr lang="zh-CN" b="1">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endParaRPr lang="zh-CN" sz="2800" b="1">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证明</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N</a:t>
            </a:r>
            <a:r>
              <a:rPr lang="zh-CN" b="1">
                <a:latin typeface="楷体_GB2312" pitchFamily="1" charset="-122"/>
                <a:ea typeface="楷体_GB2312" pitchFamily="1" charset="-122"/>
              </a:rPr>
              <a:t>到</a:t>
            </a:r>
            <a:r>
              <a:rPr lang="zh-CN" altLang="zh-CN" b="1">
                <a:latin typeface="楷体_GB2312" pitchFamily="1" charset="-122"/>
                <a:ea typeface="楷体_GB2312" pitchFamily="1" charset="-122"/>
              </a:rPr>
              <a:t>Z</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的满同态映射。</a:t>
            </a:r>
          </a:p>
        </p:txBody>
      </p:sp>
      <p:graphicFrame>
        <p:nvGraphicFramePr>
          <p:cNvPr id="208900" name="Object 4"/>
          <p:cNvGraphicFramePr>
            <a:graphicFrameLocks noGrp="1" noChangeAspect="1"/>
          </p:cNvGraphicFramePr>
          <p:nvPr>
            <p:ph idx="1"/>
          </p:nvPr>
        </p:nvGraphicFramePr>
        <p:xfrm>
          <a:off x="2620963" y="2060575"/>
          <a:ext cx="2751137" cy="885825"/>
        </p:xfrm>
        <a:graphic>
          <a:graphicData uri="http://schemas.openxmlformats.org/presentationml/2006/ole">
            <mc:AlternateContent xmlns:mc="http://schemas.openxmlformats.org/markup-compatibility/2006">
              <mc:Choice xmlns:v="urn:schemas-microsoft-com:vml" Requires="v">
                <p:oleObj spid="_x0000_s208921" r:id="rId3" imgW="1498267" imgH="482708" progId="Equation.DSMT4">
                  <p:embed/>
                </p:oleObj>
              </mc:Choice>
              <mc:Fallback>
                <p:oleObj r:id="rId3" imgW="1498267" imgH="48270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2060575"/>
                        <a:ext cx="2751137"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01" name="Rectangle 5"/>
          <p:cNvSpPr>
            <a:spLocks noChangeArrowheads="1"/>
          </p:cNvSpPr>
          <p:nvPr/>
        </p:nvSpPr>
        <p:spPr bwMode="auto">
          <a:xfrm>
            <a:off x="1116013" y="3500438"/>
            <a:ext cx="76327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b="1" dirty="0">
                <a:solidFill>
                  <a:srgbClr val="FF3399"/>
                </a:solidFill>
                <a:latin typeface="楷体_GB2312" pitchFamily="1" charset="-122"/>
                <a:ea typeface="楷体_GB2312" pitchFamily="1" charset="-122"/>
              </a:rPr>
              <a:t>证明</a:t>
            </a:r>
            <a:r>
              <a:rPr lang="zh-CN" b="1" dirty="0">
                <a:solidFill>
                  <a:srgbClr val="FF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  对</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sym typeface="Symbol" pitchFamily="18" charset="2"/>
              </a:rPr>
              <a:t>n</a:t>
            </a:r>
            <a:r>
              <a:rPr lang="zh-CN" altLang="zh-CN" b="1" baseline="-25000" dirty="0">
                <a:solidFill>
                  <a:srgbClr val="0000FF"/>
                </a:solidFill>
                <a:latin typeface="楷体_GB2312" pitchFamily="1" charset="-122"/>
                <a:ea typeface="楷体_GB2312" pitchFamily="1" charset="-122"/>
                <a:sym typeface="Symbol" pitchFamily="18" charset="2"/>
              </a:rPr>
              <a:t>1</a:t>
            </a:r>
            <a:r>
              <a:rPr lang="zh-CN" altLang="zh-CN" b="1" dirty="0">
                <a:solidFill>
                  <a:srgbClr val="0000FF"/>
                </a:solidFill>
                <a:latin typeface="楷体_GB2312" pitchFamily="1" charset="-122"/>
                <a:ea typeface="楷体_GB2312" pitchFamily="1" charset="-122"/>
                <a:sym typeface="Symbol" pitchFamily="18" charset="2"/>
              </a:rPr>
              <a:t>,n</a:t>
            </a:r>
            <a:r>
              <a:rPr lang="zh-CN" altLang="zh-CN" b="1" baseline="-25000" dirty="0">
                <a:solidFill>
                  <a:srgbClr val="0000FF"/>
                </a:solidFill>
                <a:latin typeface="楷体_GB2312" pitchFamily="1" charset="-122"/>
                <a:ea typeface="楷体_GB2312" pitchFamily="1" charset="-122"/>
                <a:sym typeface="Symbol" pitchFamily="18" charset="2"/>
              </a:rPr>
              <a:t>2</a:t>
            </a:r>
            <a:r>
              <a:rPr lang="zh-CN" altLang="zh-CN" b="1" dirty="0">
                <a:solidFill>
                  <a:srgbClr val="0000FF"/>
                </a:solidFill>
                <a:latin typeface="楷体_GB2312" pitchFamily="1" charset="-122"/>
                <a:ea typeface="楷体_GB2312" pitchFamily="1" charset="-122"/>
                <a:sym typeface="Symbol" pitchFamily="18" charset="2"/>
              </a:rPr>
              <a:t>N </a:t>
            </a:r>
            <a:r>
              <a:rPr lang="zh-CN" b="1" dirty="0">
                <a:solidFill>
                  <a:srgbClr val="0000FF"/>
                </a:solidFill>
                <a:latin typeface="楷体_GB2312" pitchFamily="1" charset="-122"/>
                <a:ea typeface="楷体_GB2312" pitchFamily="1" charset="-122"/>
              </a:rPr>
              <a:t>，</a:t>
            </a:r>
          </a:p>
          <a:p>
            <a:pPr>
              <a:lnSpc>
                <a:spcPct val="120000"/>
              </a:lnSpc>
            </a:pPr>
            <a:r>
              <a:rPr lang="zh-CN" altLang="zh-CN" b="1" dirty="0">
                <a:solidFill>
                  <a:srgbClr val="FF0000"/>
                </a:solidFill>
                <a:latin typeface="楷体_GB2312" pitchFamily="1" charset="-122"/>
                <a:ea typeface="楷体_GB2312" pitchFamily="1" charset="-122"/>
              </a:rPr>
              <a:t>1</a:t>
            </a:r>
            <a:r>
              <a:rPr lang="zh-CN" b="1" dirty="0">
                <a:solidFill>
                  <a:srgbClr val="FF0000"/>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当</a:t>
            </a:r>
            <a:r>
              <a:rPr lang="zh-CN" altLang="zh-CN" b="1" dirty="0">
                <a:solidFill>
                  <a:srgbClr val="0000FF"/>
                </a:solidFill>
                <a:latin typeface="楷体_GB2312" pitchFamily="1" charset="-122"/>
                <a:ea typeface="楷体_GB2312" pitchFamily="1" charset="-122"/>
                <a:sym typeface="Symbol" pitchFamily="18" charset="2"/>
              </a:rPr>
              <a:t>n</a:t>
            </a:r>
            <a:r>
              <a:rPr lang="zh-CN" altLang="zh-CN" b="1" baseline="-25000" dirty="0">
                <a:solidFill>
                  <a:srgbClr val="0000FF"/>
                </a:solidFill>
                <a:latin typeface="楷体_GB2312" pitchFamily="1" charset="-122"/>
                <a:ea typeface="楷体_GB2312" pitchFamily="1" charset="-122"/>
                <a:sym typeface="Symbol" pitchFamily="18" charset="2"/>
              </a:rPr>
              <a:t>1</a:t>
            </a:r>
            <a:r>
              <a:rPr lang="zh-CN" b="1" dirty="0">
                <a:solidFill>
                  <a:srgbClr val="0000FF"/>
                </a:solidFill>
                <a:latin typeface="楷体_GB2312" pitchFamily="1" charset="-122"/>
                <a:ea typeface="楷体_GB2312" pitchFamily="1" charset="-122"/>
              </a:rPr>
              <a:t>和</a:t>
            </a:r>
            <a:r>
              <a:rPr lang="zh-CN" altLang="zh-CN" b="1" dirty="0">
                <a:solidFill>
                  <a:srgbClr val="0000FF"/>
                </a:solidFill>
                <a:latin typeface="楷体_GB2312" pitchFamily="1" charset="-122"/>
                <a:ea typeface="楷体_GB2312" pitchFamily="1" charset="-122"/>
                <a:sym typeface="Symbol" pitchFamily="18" charset="2"/>
              </a:rPr>
              <a:t>n</a:t>
            </a:r>
            <a:r>
              <a:rPr lang="zh-CN" altLang="zh-CN" b="1" baseline="-25000" dirty="0">
                <a:solidFill>
                  <a:srgbClr val="0000FF"/>
                </a:solidFill>
                <a:latin typeface="楷体_GB2312" pitchFamily="1" charset="-122"/>
                <a:ea typeface="楷体_GB2312" pitchFamily="1" charset="-122"/>
                <a:sym typeface="Symbol" pitchFamily="18" charset="2"/>
              </a:rPr>
              <a:t>2</a:t>
            </a:r>
            <a:r>
              <a:rPr lang="zh-CN" b="1" dirty="0">
                <a:solidFill>
                  <a:srgbClr val="0000FF"/>
                </a:solidFill>
                <a:latin typeface="楷体_GB2312" pitchFamily="1" charset="-122"/>
                <a:ea typeface="楷体_GB2312" pitchFamily="1" charset="-122"/>
              </a:rPr>
              <a:t>同奇偶时，</a:t>
            </a:r>
            <a:r>
              <a:rPr lang="zh-CN" altLang="zh-CN" b="1" dirty="0">
                <a:solidFill>
                  <a:srgbClr val="0000FF"/>
                </a:solidFill>
                <a:latin typeface="楷体_GB2312" pitchFamily="1" charset="-122"/>
                <a:ea typeface="楷体_GB2312" pitchFamily="1" charset="-122"/>
              </a:rPr>
              <a:t>f(n</a:t>
            </a:r>
            <a:r>
              <a:rPr lang="zh-CN" altLang="zh-CN" b="1" baseline="-25000" dirty="0">
                <a:solidFill>
                  <a:srgbClr val="0000FF"/>
                </a:solidFill>
                <a:latin typeface="楷体_GB2312" pitchFamily="1" charset="-122"/>
                <a:ea typeface="楷体_GB2312" pitchFamily="1" charset="-122"/>
              </a:rPr>
              <a:t>1</a:t>
            </a:r>
            <a:r>
              <a:rPr lang="zh-CN" altLang="zh-CN" b="1" dirty="0">
                <a:solidFill>
                  <a:srgbClr val="0000FF"/>
                </a:solidFill>
                <a:latin typeface="楷体_GB2312" pitchFamily="1" charset="-122"/>
                <a:ea typeface="楷体_GB2312" pitchFamily="1" charset="-122"/>
              </a:rPr>
              <a:t>+n</a:t>
            </a:r>
            <a:r>
              <a:rPr lang="zh-CN" altLang="zh-CN" b="1" baseline="-25000" dirty="0">
                <a:solidFill>
                  <a:srgbClr val="0000FF"/>
                </a:solidFill>
                <a:latin typeface="楷体_GB2312" pitchFamily="1" charset="-122"/>
                <a:ea typeface="楷体_GB2312" pitchFamily="1" charset="-122"/>
              </a:rPr>
              <a:t>2</a:t>
            </a:r>
            <a:r>
              <a:rPr lang="zh-CN" altLang="zh-CN" b="1"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rPr>
              <a:t>，而</a:t>
            </a:r>
            <a:r>
              <a:rPr lang="zh-CN" altLang="zh-CN" b="1" dirty="0">
                <a:solidFill>
                  <a:srgbClr val="0000FF"/>
                </a:solidFill>
                <a:latin typeface="楷体_GB2312" pitchFamily="1" charset="-122"/>
                <a:ea typeface="楷体_GB2312" pitchFamily="1" charset="-122"/>
              </a:rPr>
              <a:t>f(n</a:t>
            </a:r>
            <a:r>
              <a:rPr lang="zh-CN" altLang="zh-CN" b="1" baseline="-25000" dirty="0">
                <a:solidFill>
                  <a:srgbClr val="0000FF"/>
                </a:solidFill>
                <a:latin typeface="楷体_GB2312" pitchFamily="1" charset="-122"/>
                <a:ea typeface="楷体_GB2312" pitchFamily="1" charset="-122"/>
              </a:rPr>
              <a:t>1</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和</a:t>
            </a:r>
            <a:r>
              <a:rPr lang="zh-CN" altLang="zh-CN" b="1" dirty="0">
                <a:solidFill>
                  <a:srgbClr val="0000FF"/>
                </a:solidFill>
                <a:latin typeface="楷体_GB2312" pitchFamily="1" charset="-122"/>
                <a:ea typeface="楷体_GB2312" pitchFamily="1" charset="-122"/>
              </a:rPr>
              <a:t>f(n</a:t>
            </a:r>
            <a:r>
              <a:rPr lang="zh-CN" altLang="zh-CN" b="1" baseline="-25000" dirty="0">
                <a:solidFill>
                  <a:srgbClr val="0000FF"/>
                </a:solidFill>
                <a:latin typeface="楷体_GB2312" pitchFamily="1" charset="-122"/>
                <a:ea typeface="楷体_GB2312" pitchFamily="1" charset="-122"/>
              </a:rPr>
              <a:t>2</a:t>
            </a:r>
            <a:r>
              <a:rPr lang="zh-CN" altLang="zh-CN"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要么同为</a:t>
            </a:r>
            <a:r>
              <a:rPr lang="zh-CN" altLang="zh-CN" b="1"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rPr>
              <a:t>，要么同为</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，从而</a:t>
            </a:r>
            <a:r>
              <a:rPr lang="zh-CN" altLang="zh-CN" b="1" dirty="0">
                <a:solidFill>
                  <a:srgbClr val="0000FF"/>
                </a:solidFill>
                <a:latin typeface="楷体_GB2312" pitchFamily="1" charset="-122"/>
                <a:ea typeface="楷体_GB2312" pitchFamily="1" charset="-122"/>
              </a:rPr>
              <a:t>f(n</a:t>
            </a:r>
            <a:r>
              <a:rPr lang="zh-CN" altLang="zh-CN" b="1" baseline="-25000" dirty="0">
                <a:solidFill>
                  <a:srgbClr val="0000FF"/>
                </a:solidFill>
                <a:latin typeface="楷体_GB2312" pitchFamily="1" charset="-122"/>
                <a:ea typeface="楷体_GB2312" pitchFamily="1" charset="-122"/>
              </a:rPr>
              <a:t>1</a:t>
            </a:r>
            <a:r>
              <a:rPr lang="zh-CN" alt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f(n</a:t>
            </a:r>
            <a:r>
              <a:rPr lang="zh-CN" altLang="zh-CN" b="1" baseline="-25000" dirty="0">
                <a:solidFill>
                  <a:srgbClr val="0000FF"/>
                </a:solidFill>
                <a:latin typeface="楷体_GB2312" pitchFamily="1" charset="-122"/>
                <a:ea typeface="楷体_GB2312" pitchFamily="1" charset="-122"/>
              </a:rPr>
              <a:t>2</a:t>
            </a:r>
            <a:r>
              <a:rPr lang="zh-CN" altLang="zh-CN" b="1"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rPr>
              <a:t>；</a:t>
            </a:r>
          </a:p>
          <a:p>
            <a:pPr>
              <a:lnSpc>
                <a:spcPct val="120000"/>
              </a:lnSpc>
            </a:pP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）当</a:t>
            </a:r>
            <a:r>
              <a:rPr lang="zh-CN" altLang="zh-CN" b="1" dirty="0">
                <a:solidFill>
                  <a:srgbClr val="B2B2B2"/>
                </a:solidFill>
                <a:latin typeface="楷体_GB2312" pitchFamily="1" charset="-122"/>
                <a:ea typeface="楷体_GB2312" pitchFamily="1" charset="-122"/>
                <a:sym typeface="Symbol" pitchFamily="18" charset="2"/>
              </a:rPr>
              <a:t>n</a:t>
            </a:r>
            <a:r>
              <a:rPr lang="zh-CN" altLang="zh-CN" b="1" baseline="-25000" dirty="0">
                <a:solidFill>
                  <a:srgbClr val="B2B2B2"/>
                </a:solidFill>
                <a:latin typeface="楷体_GB2312" pitchFamily="1" charset="-122"/>
                <a:ea typeface="楷体_GB2312" pitchFamily="1" charset="-122"/>
                <a:sym typeface="Symbol" pitchFamily="18" charset="2"/>
              </a:rPr>
              <a:t>1</a:t>
            </a:r>
            <a:r>
              <a:rPr lang="zh-CN" b="1" dirty="0">
                <a:solidFill>
                  <a:srgbClr val="B2B2B2"/>
                </a:solidFill>
                <a:latin typeface="楷体_GB2312" pitchFamily="1" charset="-122"/>
                <a:ea typeface="楷体_GB2312" pitchFamily="1" charset="-122"/>
              </a:rPr>
              <a:t>和</a:t>
            </a:r>
            <a:r>
              <a:rPr lang="zh-CN" altLang="zh-CN" b="1" dirty="0">
                <a:solidFill>
                  <a:srgbClr val="B2B2B2"/>
                </a:solidFill>
                <a:latin typeface="楷体_GB2312" pitchFamily="1" charset="-122"/>
                <a:ea typeface="楷体_GB2312" pitchFamily="1" charset="-122"/>
                <a:sym typeface="Symbol" pitchFamily="18" charset="2"/>
              </a:rPr>
              <a:t>n</a:t>
            </a:r>
            <a:r>
              <a:rPr lang="zh-CN" altLang="zh-CN" b="1" baseline="-25000" dirty="0">
                <a:solidFill>
                  <a:srgbClr val="B2B2B2"/>
                </a:solidFill>
                <a:latin typeface="楷体_GB2312" pitchFamily="1" charset="-122"/>
                <a:ea typeface="楷体_GB2312" pitchFamily="1" charset="-122"/>
                <a:sym typeface="Symbol" pitchFamily="18" charset="2"/>
              </a:rPr>
              <a:t>2</a:t>
            </a:r>
            <a:r>
              <a:rPr lang="zh-CN" b="1" dirty="0">
                <a:solidFill>
                  <a:srgbClr val="B2B2B2"/>
                </a:solidFill>
                <a:latin typeface="楷体_GB2312" pitchFamily="1" charset="-122"/>
                <a:ea typeface="楷体_GB2312" pitchFamily="1" charset="-122"/>
                <a:sym typeface="Symbol" pitchFamily="18" charset="2"/>
              </a:rPr>
              <a:t>不</a:t>
            </a:r>
            <a:r>
              <a:rPr lang="zh-CN" b="1" dirty="0">
                <a:solidFill>
                  <a:srgbClr val="B2B2B2"/>
                </a:solidFill>
                <a:latin typeface="楷体_GB2312" pitchFamily="1" charset="-122"/>
                <a:ea typeface="楷体_GB2312" pitchFamily="1" charset="-122"/>
              </a:rPr>
              <a:t>同奇偶时，</a:t>
            </a:r>
            <a:r>
              <a:rPr lang="zh-CN" altLang="zh-CN" b="1" dirty="0">
                <a:solidFill>
                  <a:srgbClr val="B2B2B2"/>
                </a:solidFill>
                <a:latin typeface="楷体_GB2312" pitchFamily="1" charset="-122"/>
                <a:ea typeface="楷体_GB2312" pitchFamily="1" charset="-122"/>
              </a:rPr>
              <a:t>f(n</a:t>
            </a:r>
            <a:r>
              <a:rPr lang="zh-CN" altLang="zh-CN" b="1" baseline="-25000" dirty="0">
                <a:solidFill>
                  <a:srgbClr val="B2B2B2"/>
                </a:solidFill>
                <a:latin typeface="楷体_GB2312" pitchFamily="1" charset="-122"/>
                <a:ea typeface="楷体_GB2312" pitchFamily="1" charset="-122"/>
              </a:rPr>
              <a:t>1</a:t>
            </a:r>
            <a:r>
              <a:rPr lang="zh-CN" altLang="zh-CN" b="1" dirty="0">
                <a:solidFill>
                  <a:srgbClr val="B2B2B2"/>
                </a:solidFill>
                <a:latin typeface="楷体_GB2312" pitchFamily="1" charset="-122"/>
                <a:ea typeface="楷体_GB2312" pitchFamily="1" charset="-122"/>
              </a:rPr>
              <a:t>+n</a:t>
            </a:r>
            <a:r>
              <a:rPr lang="zh-CN" altLang="zh-CN" b="1" baseline="-25000" dirty="0">
                <a:solidFill>
                  <a:srgbClr val="B2B2B2"/>
                </a:solidFill>
                <a:latin typeface="楷体_GB2312" pitchFamily="1" charset="-122"/>
                <a:ea typeface="楷体_GB2312" pitchFamily="1" charset="-122"/>
              </a:rPr>
              <a:t>2</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，而</a:t>
            </a:r>
            <a:r>
              <a:rPr lang="zh-CN" altLang="zh-CN" b="1" dirty="0">
                <a:solidFill>
                  <a:srgbClr val="B2B2B2"/>
                </a:solidFill>
                <a:latin typeface="楷体_GB2312" pitchFamily="1" charset="-122"/>
                <a:ea typeface="楷体_GB2312" pitchFamily="1" charset="-122"/>
              </a:rPr>
              <a:t>f(n</a:t>
            </a:r>
            <a:r>
              <a:rPr lang="zh-CN" altLang="zh-CN" b="1" baseline="-25000" dirty="0">
                <a:solidFill>
                  <a:srgbClr val="B2B2B2"/>
                </a:solidFill>
                <a:latin typeface="楷体_GB2312" pitchFamily="1" charset="-122"/>
                <a:ea typeface="楷体_GB2312" pitchFamily="1" charset="-122"/>
              </a:rPr>
              <a:t>1</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和</a:t>
            </a:r>
            <a:r>
              <a:rPr lang="zh-CN" altLang="zh-CN" b="1" dirty="0">
                <a:solidFill>
                  <a:srgbClr val="B2B2B2"/>
                </a:solidFill>
                <a:latin typeface="楷体_GB2312" pitchFamily="1" charset="-122"/>
                <a:ea typeface="楷体_GB2312" pitchFamily="1" charset="-122"/>
              </a:rPr>
              <a:t>f(n</a:t>
            </a:r>
            <a:r>
              <a:rPr lang="zh-CN" altLang="zh-CN" b="1" baseline="-25000" dirty="0">
                <a:solidFill>
                  <a:srgbClr val="B2B2B2"/>
                </a:solidFill>
                <a:latin typeface="楷体_GB2312" pitchFamily="1" charset="-122"/>
                <a:ea typeface="楷体_GB2312" pitchFamily="1" charset="-122"/>
              </a:rPr>
              <a:t>2</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中一个为</a:t>
            </a:r>
            <a:r>
              <a:rPr lang="zh-CN" altLang="zh-CN" b="1" dirty="0">
                <a:solidFill>
                  <a:srgbClr val="B2B2B2"/>
                </a:solidFill>
                <a:latin typeface="楷体_GB2312" pitchFamily="1" charset="-122"/>
                <a:ea typeface="楷体_GB2312" pitchFamily="1" charset="-122"/>
              </a:rPr>
              <a:t>[0]</a:t>
            </a:r>
            <a:r>
              <a:rPr lang="zh-CN" b="1" dirty="0">
                <a:solidFill>
                  <a:srgbClr val="B2B2B2"/>
                </a:solidFill>
                <a:latin typeface="楷体_GB2312" pitchFamily="1" charset="-122"/>
                <a:ea typeface="楷体_GB2312" pitchFamily="1" charset="-122"/>
              </a:rPr>
              <a:t>，一个为</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，从而</a:t>
            </a:r>
            <a:r>
              <a:rPr lang="zh-CN" altLang="zh-CN" b="1" dirty="0">
                <a:solidFill>
                  <a:srgbClr val="B2B2B2"/>
                </a:solidFill>
                <a:latin typeface="楷体_GB2312" pitchFamily="1" charset="-122"/>
                <a:ea typeface="楷体_GB2312" pitchFamily="1" charset="-122"/>
              </a:rPr>
              <a:t>f(n</a:t>
            </a:r>
            <a:r>
              <a:rPr lang="zh-CN" altLang="zh-CN" b="1" baseline="-25000" dirty="0">
                <a:solidFill>
                  <a:srgbClr val="B2B2B2"/>
                </a:solidFill>
                <a:latin typeface="楷体_GB2312" pitchFamily="1" charset="-122"/>
                <a:ea typeface="楷体_GB2312" pitchFamily="1" charset="-122"/>
              </a:rPr>
              <a:t>1</a:t>
            </a:r>
            <a:r>
              <a:rPr lang="zh-CN" alt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f(n</a:t>
            </a:r>
            <a:r>
              <a:rPr lang="zh-CN" altLang="zh-CN" b="1" baseline="-25000" dirty="0">
                <a:solidFill>
                  <a:srgbClr val="B2B2B2"/>
                </a:solidFill>
                <a:latin typeface="楷体_GB2312" pitchFamily="1" charset="-122"/>
                <a:ea typeface="楷体_GB2312" pitchFamily="1" charset="-122"/>
              </a:rPr>
              <a:t>2</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p>
          <a:p>
            <a:pPr>
              <a:lnSpc>
                <a:spcPct val="120000"/>
              </a:lnSpc>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Z</a:t>
            </a:r>
            <a:r>
              <a:rPr lang="zh-CN" altLang="zh-CN" b="1" baseline="-25000" dirty="0">
                <a:solidFill>
                  <a:srgbClr val="B2B2B2"/>
                </a:solidFill>
                <a:latin typeface="楷体_GB2312" pitchFamily="1" charset="-122"/>
                <a:ea typeface="楷体_GB2312" pitchFamily="1" charset="-122"/>
              </a:rPr>
              <a:t>2</a:t>
            </a:r>
            <a:r>
              <a:rPr lang="zh-CN" altLang="zh-CN" baseline="-25000" dirty="0">
                <a:solidFill>
                  <a:srgbClr val="0000FF"/>
                </a:solidFill>
                <a:latin typeface="楷体_GB2312" pitchFamily="1" charset="-122"/>
                <a:ea typeface="楷体_GB2312" pitchFamily="1" charset="-122"/>
              </a:rPr>
              <a:t>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96DAAF63-7F5E-45C7-A8DD-C036A9A7F1B2}" type="datetime1">
              <a:rPr lang="zh-CN" altLang="en-US"/>
              <a:pPr/>
              <a:t>2018/12/10</a:t>
            </a:fld>
            <a:endParaRPr lang="zh-CN" altLang="zh-CN"/>
          </a:p>
        </p:txBody>
      </p:sp>
      <p:sp>
        <p:nvSpPr>
          <p:cNvPr id="7" name="页脚占位符 4"/>
          <p:cNvSpPr>
            <a:spLocks noGrp="1"/>
          </p:cNvSpPr>
          <p:nvPr>
            <p:ph type="ftr" sz="quarter" idx="11"/>
          </p:nvPr>
        </p:nvSpPr>
        <p:spPr/>
        <p:txBody>
          <a:bodyPr/>
          <a:lstStyle/>
          <a:p>
            <a:r>
              <a:rPr lang="zh-CN"/>
              <a:t>计算机学院</a:t>
            </a:r>
          </a:p>
        </p:txBody>
      </p:sp>
      <p:sp>
        <p:nvSpPr>
          <p:cNvPr id="8" name="灯片编号占位符 5"/>
          <p:cNvSpPr>
            <a:spLocks noGrp="1"/>
          </p:cNvSpPr>
          <p:nvPr>
            <p:ph type="sldNum" sz="quarter" idx="12"/>
          </p:nvPr>
        </p:nvSpPr>
        <p:spPr/>
        <p:txBody>
          <a:bodyPr/>
          <a:lstStyle/>
          <a:p>
            <a:fld id="{6DFEE914-929E-4B1A-A727-3F7A57F02D94}" type="slidenum">
              <a:rPr lang="zh-CN" altLang="zh-CN"/>
              <a:pPr/>
              <a:t>204</a:t>
            </a:fld>
            <a:r>
              <a:rPr lang="zh-CN" altLang="zh-CN"/>
              <a:t>/226</a:t>
            </a:r>
          </a:p>
        </p:txBody>
      </p:sp>
      <p:sp>
        <p:nvSpPr>
          <p:cNvPr id="209922" name="Rectangle 2"/>
          <p:cNvSpPr>
            <a:spLocks noGrp="1" noChangeArrowheads="1"/>
          </p:cNvSpPr>
          <p:nvPr>
            <p:ph type="title"/>
          </p:nvPr>
        </p:nvSpPr>
        <p:spPr/>
        <p:txBody>
          <a:bodyPr/>
          <a:lstStyle/>
          <a:p>
            <a:endParaRPr lang="zh-CN" altLang="zh-CN"/>
          </a:p>
        </p:txBody>
      </p:sp>
      <p:sp>
        <p:nvSpPr>
          <p:cNvPr id="209923" name="Rectangle 3"/>
          <p:cNvSpPr>
            <a:spLocks noChangeArrowheads="1"/>
          </p:cNvSpPr>
          <p:nvPr/>
        </p:nvSpPr>
        <p:spPr bwMode="auto">
          <a:xfrm>
            <a:off x="1042988" y="1052513"/>
            <a:ext cx="7705725"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zh-CN" b="1">
                <a:solidFill>
                  <a:srgbClr val="FF3399"/>
                </a:solidFill>
                <a:latin typeface="楷体_GB2312" pitchFamily="1" charset="-122"/>
                <a:ea typeface="楷体_GB2312" pitchFamily="1" charset="-122"/>
              </a:rPr>
              <a:t>例 </a:t>
            </a:r>
            <a:r>
              <a:rPr lang="zh-CN" b="1">
                <a:latin typeface="楷体_GB2312" pitchFamily="1" charset="-122"/>
                <a:ea typeface="楷体_GB2312" pitchFamily="1" charset="-122"/>
              </a:rPr>
              <a:t>在自然数加半群</a:t>
            </a:r>
            <a:r>
              <a:rPr lang="zh-CN" altLang="zh-CN" b="1">
                <a:latin typeface="楷体_GB2312" pitchFamily="1" charset="-122"/>
                <a:ea typeface="楷体_GB2312" pitchFamily="1" charset="-122"/>
              </a:rPr>
              <a:t>〈N</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与剩余类加群</a:t>
            </a:r>
            <a:r>
              <a:rPr lang="zh-CN" altLang="zh-CN" b="1">
                <a:latin typeface="楷体_GB2312" pitchFamily="1" charset="-122"/>
                <a:ea typeface="楷体_GB2312" pitchFamily="1" charset="-122"/>
              </a:rPr>
              <a:t>&lt;Z</a:t>
            </a:r>
            <a:r>
              <a:rPr lang="zh-CN" altLang="zh-CN" b="1" baseline="-25000">
                <a:latin typeface="楷体_GB2312" pitchFamily="1" charset="-122"/>
                <a:ea typeface="楷体_GB2312" pitchFamily="1" charset="-122"/>
              </a:rPr>
              <a:t>2</a:t>
            </a:r>
            <a:r>
              <a:rPr lang="zh-CN" altLang="zh-CN" b="1">
                <a:latin typeface="楷体_GB2312" pitchFamily="1" charset="-122"/>
                <a:ea typeface="楷体_GB2312" pitchFamily="1" charset="-122"/>
              </a:rPr>
              <a:t> </a:t>
            </a:r>
            <a:r>
              <a:rPr lang="zh-CN" b="1">
                <a:latin typeface="楷体_GB2312" pitchFamily="1" charset="-122"/>
                <a:ea typeface="楷体_GB2312" pitchFamily="1" charset="-122"/>
              </a:rPr>
              <a:t>，</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之间定义映射</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N</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Z</a:t>
            </a:r>
            <a:r>
              <a:rPr lang="zh-CN" altLang="zh-CN" b="1" baseline="-25000">
                <a:latin typeface="楷体_GB2312" pitchFamily="1" charset="-122"/>
                <a:ea typeface="楷体_GB2312" pitchFamily="1" charset="-122"/>
              </a:rPr>
              <a:t>2 </a:t>
            </a:r>
            <a:r>
              <a:rPr lang="zh-CN" b="1">
                <a:latin typeface="楷体_GB2312" pitchFamily="1" charset="-122"/>
                <a:ea typeface="楷体_GB2312" pitchFamily="1" charset="-122"/>
              </a:rPr>
              <a:t>如下：</a:t>
            </a:r>
          </a:p>
          <a:p>
            <a:pPr marL="342900" indent="-342900" algn="just">
              <a:lnSpc>
                <a:spcPct val="120000"/>
              </a:lnSpc>
              <a:buClr>
                <a:srgbClr val="00FF00"/>
              </a:buClr>
              <a:buFont typeface="Wingdings" pitchFamily="2" charset="2"/>
              <a:buNone/>
            </a:pPr>
            <a:endParaRPr lang="zh-CN" b="1">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endParaRPr lang="zh-CN" sz="2800" b="1">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证明</a:t>
            </a:r>
            <a:r>
              <a:rPr lang="zh-CN" altLang="zh-CN" b="1">
                <a:latin typeface="楷体_GB2312" pitchFamily="1" charset="-122"/>
                <a:ea typeface="楷体_GB2312" pitchFamily="1" charset="-122"/>
              </a:rPr>
              <a:t>f</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N</a:t>
            </a:r>
            <a:r>
              <a:rPr lang="zh-CN" b="1">
                <a:latin typeface="楷体_GB2312" pitchFamily="1" charset="-122"/>
                <a:ea typeface="楷体_GB2312" pitchFamily="1" charset="-122"/>
              </a:rPr>
              <a:t>到</a:t>
            </a:r>
            <a:r>
              <a:rPr lang="zh-CN" altLang="zh-CN" b="1">
                <a:latin typeface="楷体_GB2312" pitchFamily="1" charset="-122"/>
                <a:ea typeface="楷体_GB2312" pitchFamily="1" charset="-122"/>
              </a:rPr>
              <a:t>Z</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的满同态映射。</a:t>
            </a:r>
          </a:p>
        </p:txBody>
      </p:sp>
      <p:graphicFrame>
        <p:nvGraphicFramePr>
          <p:cNvPr id="209924" name="Object 4"/>
          <p:cNvGraphicFramePr>
            <a:graphicFrameLocks noGrp="1" noChangeAspect="1"/>
          </p:cNvGraphicFramePr>
          <p:nvPr>
            <p:ph idx="1"/>
          </p:nvPr>
        </p:nvGraphicFramePr>
        <p:xfrm>
          <a:off x="2620963" y="2060575"/>
          <a:ext cx="2751137" cy="885825"/>
        </p:xfrm>
        <a:graphic>
          <a:graphicData uri="http://schemas.openxmlformats.org/presentationml/2006/ole">
            <mc:AlternateContent xmlns:mc="http://schemas.openxmlformats.org/markup-compatibility/2006">
              <mc:Choice xmlns:v="urn:schemas-microsoft-com:vml" Requires="v">
                <p:oleObj spid="_x0000_s209945" r:id="rId3" imgW="1498267" imgH="482708" progId="Equation.DSMT4">
                  <p:embed/>
                </p:oleObj>
              </mc:Choice>
              <mc:Fallback>
                <p:oleObj r:id="rId3" imgW="1498267" imgH="48270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2060575"/>
                        <a:ext cx="2751137"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5" name="Rectangle 5"/>
          <p:cNvSpPr>
            <a:spLocks noChangeArrowheads="1"/>
          </p:cNvSpPr>
          <p:nvPr/>
        </p:nvSpPr>
        <p:spPr bwMode="auto">
          <a:xfrm>
            <a:off x="1116013" y="3500438"/>
            <a:ext cx="76327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b="1">
                <a:solidFill>
                  <a:srgbClr val="FF3399"/>
                </a:solidFill>
                <a:latin typeface="楷体_GB2312" pitchFamily="1" charset="-122"/>
                <a:ea typeface="楷体_GB2312" pitchFamily="1" charset="-122"/>
              </a:rPr>
              <a:t>证明</a:t>
            </a:r>
            <a:r>
              <a:rPr lang="zh-CN" b="1">
                <a:solidFill>
                  <a:srgbClr val="FF00FF"/>
                </a:solidFill>
                <a:latin typeface="楷体_GB2312" pitchFamily="1" charset="-122"/>
                <a:ea typeface="楷体_GB2312" pitchFamily="1" charset="-122"/>
              </a:rPr>
              <a:t>：</a:t>
            </a:r>
            <a:r>
              <a:rPr lang="zh-CN" b="1">
                <a:latin typeface="楷体_GB2312" pitchFamily="1" charset="-122"/>
                <a:ea typeface="楷体_GB2312" pitchFamily="1" charset="-122"/>
              </a:rPr>
              <a:t>∵  对</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sym typeface="Symbol" pitchFamily="18" charset="2"/>
              </a:rPr>
              <a:t>n</a:t>
            </a:r>
            <a:r>
              <a:rPr lang="zh-CN" altLang="zh-CN" b="1" baseline="-25000">
                <a:latin typeface="楷体_GB2312" pitchFamily="1" charset="-122"/>
                <a:ea typeface="楷体_GB2312" pitchFamily="1" charset="-122"/>
                <a:sym typeface="Symbol" pitchFamily="18" charset="2"/>
              </a:rPr>
              <a:t>1</a:t>
            </a:r>
            <a:r>
              <a:rPr lang="zh-CN" altLang="zh-CN" b="1">
                <a:latin typeface="楷体_GB2312" pitchFamily="1" charset="-122"/>
                <a:ea typeface="楷体_GB2312" pitchFamily="1" charset="-122"/>
                <a:sym typeface="Symbol" pitchFamily="18" charset="2"/>
              </a:rPr>
              <a:t>,n</a:t>
            </a:r>
            <a:r>
              <a:rPr lang="zh-CN" altLang="zh-CN" b="1" baseline="-25000">
                <a:latin typeface="楷体_GB2312" pitchFamily="1" charset="-122"/>
                <a:ea typeface="楷体_GB2312" pitchFamily="1" charset="-122"/>
                <a:sym typeface="Symbol" pitchFamily="18" charset="2"/>
              </a:rPr>
              <a:t>2</a:t>
            </a:r>
            <a:r>
              <a:rPr lang="zh-CN" altLang="zh-CN" b="1">
                <a:latin typeface="楷体_GB2312" pitchFamily="1" charset="-122"/>
                <a:ea typeface="楷体_GB2312" pitchFamily="1" charset="-122"/>
                <a:sym typeface="Symbol" pitchFamily="18" charset="2"/>
              </a:rPr>
              <a:t>N </a:t>
            </a:r>
            <a:r>
              <a:rPr lang="zh-CN" b="1">
                <a:latin typeface="楷体_GB2312" pitchFamily="1" charset="-122"/>
                <a:ea typeface="楷体_GB2312" pitchFamily="1" charset="-122"/>
              </a:rPr>
              <a:t>，</a:t>
            </a:r>
          </a:p>
          <a:p>
            <a:pPr>
              <a:lnSpc>
                <a:spcPct val="120000"/>
              </a:lnSpc>
            </a:pPr>
            <a:r>
              <a:rPr lang="zh-CN" altLang="zh-CN" b="1">
                <a:solidFill>
                  <a:srgbClr val="FF0000"/>
                </a:solidFill>
                <a:latin typeface="楷体_GB2312" pitchFamily="1" charset="-122"/>
                <a:ea typeface="楷体_GB2312" pitchFamily="1" charset="-122"/>
              </a:rPr>
              <a:t>1</a:t>
            </a:r>
            <a:r>
              <a:rPr lang="zh-CN" b="1">
                <a:solidFill>
                  <a:srgbClr val="FF0000"/>
                </a:solidFill>
                <a:latin typeface="楷体_GB2312" pitchFamily="1" charset="-122"/>
                <a:ea typeface="楷体_GB2312" pitchFamily="1" charset="-122"/>
              </a:rPr>
              <a:t>）</a:t>
            </a:r>
            <a:r>
              <a:rPr lang="zh-CN" b="1">
                <a:latin typeface="楷体_GB2312" pitchFamily="1" charset="-122"/>
                <a:ea typeface="楷体_GB2312" pitchFamily="1" charset="-122"/>
              </a:rPr>
              <a:t>当</a:t>
            </a:r>
            <a:r>
              <a:rPr lang="zh-CN" altLang="zh-CN" b="1">
                <a:latin typeface="楷体_GB2312" pitchFamily="1" charset="-122"/>
                <a:ea typeface="楷体_GB2312" pitchFamily="1" charset="-122"/>
                <a:sym typeface="Symbol" pitchFamily="18" charset="2"/>
              </a:rPr>
              <a:t>n</a:t>
            </a:r>
            <a:r>
              <a:rPr lang="zh-CN" altLang="zh-CN" b="1" baseline="-25000">
                <a:latin typeface="楷体_GB2312" pitchFamily="1" charset="-122"/>
                <a:ea typeface="楷体_GB2312" pitchFamily="1" charset="-122"/>
                <a:sym typeface="Symbol" pitchFamily="18" charset="2"/>
              </a:rPr>
              <a:t>1</a:t>
            </a:r>
            <a:r>
              <a:rPr lang="zh-CN" b="1">
                <a:latin typeface="楷体_GB2312" pitchFamily="1" charset="-122"/>
                <a:ea typeface="楷体_GB2312" pitchFamily="1" charset="-122"/>
              </a:rPr>
              <a:t>和</a:t>
            </a:r>
            <a:r>
              <a:rPr lang="zh-CN" altLang="zh-CN" b="1">
                <a:latin typeface="楷体_GB2312" pitchFamily="1" charset="-122"/>
                <a:ea typeface="楷体_GB2312" pitchFamily="1" charset="-122"/>
                <a:sym typeface="Symbol" pitchFamily="18" charset="2"/>
              </a:rPr>
              <a:t>n</a:t>
            </a:r>
            <a:r>
              <a:rPr lang="zh-CN" altLang="zh-CN" b="1" baseline="-25000">
                <a:latin typeface="楷体_GB2312" pitchFamily="1" charset="-122"/>
                <a:ea typeface="楷体_GB2312" pitchFamily="1" charset="-122"/>
                <a:sym typeface="Symbol" pitchFamily="18" charset="2"/>
              </a:rPr>
              <a:t>2</a:t>
            </a:r>
            <a:r>
              <a:rPr lang="zh-CN" b="1">
                <a:latin typeface="楷体_GB2312" pitchFamily="1" charset="-122"/>
                <a:ea typeface="楷体_GB2312" pitchFamily="1" charset="-122"/>
              </a:rPr>
              <a:t>同奇偶时，</a:t>
            </a:r>
            <a:r>
              <a:rPr lang="zh-CN" altLang="zh-CN" b="1">
                <a:latin typeface="楷体_GB2312" pitchFamily="1" charset="-122"/>
                <a:ea typeface="楷体_GB2312" pitchFamily="1" charset="-122"/>
              </a:rPr>
              <a:t>f(n</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+n</a:t>
            </a:r>
            <a:r>
              <a:rPr lang="zh-CN" altLang="zh-CN" b="1" baseline="-25000">
                <a:latin typeface="楷体_GB2312" pitchFamily="1" charset="-122"/>
                <a:ea typeface="楷体_GB2312" pitchFamily="1" charset="-122"/>
              </a:rPr>
              <a:t>2</a:t>
            </a:r>
            <a:r>
              <a:rPr lang="zh-CN" altLang="zh-CN" b="1">
                <a:latin typeface="楷体_GB2312" pitchFamily="1" charset="-122"/>
                <a:ea typeface="楷体_GB2312" pitchFamily="1" charset="-122"/>
              </a:rPr>
              <a:t>)=[0]</a:t>
            </a:r>
            <a:r>
              <a:rPr lang="zh-CN" b="1">
                <a:latin typeface="楷体_GB2312" pitchFamily="1" charset="-122"/>
                <a:ea typeface="楷体_GB2312" pitchFamily="1" charset="-122"/>
              </a:rPr>
              <a:t>，而</a:t>
            </a:r>
            <a:r>
              <a:rPr lang="zh-CN" altLang="zh-CN" b="1">
                <a:latin typeface="楷体_GB2312" pitchFamily="1" charset="-122"/>
                <a:ea typeface="楷体_GB2312" pitchFamily="1" charset="-122"/>
              </a:rPr>
              <a:t>f(n</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a:t>
            </a:r>
            <a:r>
              <a:rPr lang="zh-CN" b="1">
                <a:latin typeface="楷体_GB2312" pitchFamily="1" charset="-122"/>
                <a:ea typeface="楷体_GB2312" pitchFamily="1" charset="-122"/>
              </a:rPr>
              <a:t>和</a:t>
            </a:r>
            <a:r>
              <a:rPr lang="zh-CN" altLang="zh-CN" b="1">
                <a:latin typeface="楷体_GB2312" pitchFamily="1" charset="-122"/>
                <a:ea typeface="楷体_GB2312" pitchFamily="1" charset="-122"/>
              </a:rPr>
              <a:t>f(n</a:t>
            </a:r>
            <a:r>
              <a:rPr lang="zh-CN" altLang="zh-CN" b="1" baseline="-25000">
                <a:latin typeface="楷体_GB2312" pitchFamily="1" charset="-122"/>
                <a:ea typeface="楷体_GB2312" pitchFamily="1" charset="-122"/>
              </a:rPr>
              <a:t>2</a:t>
            </a:r>
            <a:r>
              <a:rPr lang="zh-CN" altLang="zh-CN" b="1">
                <a:latin typeface="楷体_GB2312" pitchFamily="1" charset="-122"/>
                <a:ea typeface="楷体_GB2312" pitchFamily="1" charset="-122"/>
              </a:rPr>
              <a:t>)  </a:t>
            </a:r>
            <a:r>
              <a:rPr lang="zh-CN" b="1">
                <a:latin typeface="楷体_GB2312" pitchFamily="1" charset="-122"/>
                <a:ea typeface="楷体_GB2312" pitchFamily="1" charset="-122"/>
              </a:rPr>
              <a:t>要么同为</a:t>
            </a:r>
            <a:r>
              <a:rPr lang="zh-CN" altLang="zh-CN" b="1">
                <a:latin typeface="楷体_GB2312" pitchFamily="1" charset="-122"/>
                <a:ea typeface="楷体_GB2312" pitchFamily="1" charset="-122"/>
              </a:rPr>
              <a:t>[0]</a:t>
            </a:r>
            <a:r>
              <a:rPr lang="zh-CN" b="1">
                <a:latin typeface="楷体_GB2312" pitchFamily="1" charset="-122"/>
                <a:ea typeface="楷体_GB2312" pitchFamily="1" charset="-122"/>
              </a:rPr>
              <a:t>，要么同为</a:t>
            </a:r>
            <a:r>
              <a:rPr lang="zh-CN" altLang="zh-CN" b="1">
                <a:latin typeface="楷体_GB2312" pitchFamily="1" charset="-122"/>
                <a:ea typeface="楷体_GB2312" pitchFamily="1" charset="-122"/>
              </a:rPr>
              <a:t>[1]</a:t>
            </a:r>
            <a:r>
              <a:rPr lang="zh-CN" b="1">
                <a:latin typeface="楷体_GB2312" pitchFamily="1" charset="-122"/>
                <a:ea typeface="楷体_GB2312" pitchFamily="1" charset="-122"/>
              </a:rPr>
              <a:t>，从而</a:t>
            </a:r>
            <a:r>
              <a:rPr lang="zh-CN" altLang="zh-CN" b="1">
                <a:latin typeface="楷体_GB2312" pitchFamily="1" charset="-122"/>
                <a:ea typeface="楷体_GB2312" pitchFamily="1" charset="-122"/>
              </a:rPr>
              <a:t>f(n</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f(n</a:t>
            </a:r>
            <a:r>
              <a:rPr lang="zh-CN" altLang="zh-CN" b="1" baseline="-25000">
                <a:latin typeface="楷体_GB2312" pitchFamily="1" charset="-122"/>
                <a:ea typeface="楷体_GB2312" pitchFamily="1" charset="-122"/>
              </a:rPr>
              <a:t>2</a:t>
            </a:r>
            <a:r>
              <a:rPr lang="zh-CN" altLang="zh-CN" b="1">
                <a:latin typeface="楷体_GB2312" pitchFamily="1" charset="-122"/>
                <a:ea typeface="楷体_GB2312" pitchFamily="1" charset="-122"/>
              </a:rPr>
              <a:t>)=[0]</a:t>
            </a:r>
            <a:r>
              <a:rPr lang="zh-CN" b="1">
                <a:latin typeface="楷体_GB2312" pitchFamily="1" charset="-122"/>
                <a:ea typeface="楷体_GB2312" pitchFamily="1" charset="-122"/>
              </a:rPr>
              <a:t>；</a:t>
            </a:r>
          </a:p>
          <a:p>
            <a:pPr>
              <a:lnSpc>
                <a:spcPct val="120000"/>
              </a:lnSpc>
            </a:pPr>
            <a:r>
              <a:rPr lang="zh-CN" altLang="zh-CN" b="1">
                <a:solidFill>
                  <a:srgbClr val="FF0000"/>
                </a:solidFill>
                <a:latin typeface="楷体_GB2312" pitchFamily="1" charset="-122"/>
                <a:ea typeface="楷体_GB2312" pitchFamily="1" charset="-122"/>
              </a:rPr>
              <a:t>2</a:t>
            </a:r>
            <a:r>
              <a:rPr lang="zh-CN" b="1">
                <a:solidFill>
                  <a:srgbClr val="FF0000"/>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当</a:t>
            </a:r>
            <a:r>
              <a:rPr lang="zh-CN" altLang="zh-CN" b="1">
                <a:solidFill>
                  <a:srgbClr val="0000FF"/>
                </a:solidFill>
                <a:latin typeface="楷体_GB2312" pitchFamily="1" charset="-122"/>
                <a:ea typeface="楷体_GB2312" pitchFamily="1" charset="-122"/>
                <a:sym typeface="Symbol" pitchFamily="18" charset="2"/>
              </a:rPr>
              <a:t>n</a:t>
            </a:r>
            <a:r>
              <a:rPr lang="zh-CN" altLang="zh-CN" b="1" baseline="-25000">
                <a:solidFill>
                  <a:srgbClr val="0000FF"/>
                </a:solidFill>
                <a:latin typeface="楷体_GB2312" pitchFamily="1" charset="-122"/>
                <a:ea typeface="楷体_GB2312" pitchFamily="1" charset="-122"/>
                <a:sym typeface="Symbol" pitchFamily="18" charset="2"/>
              </a:rPr>
              <a:t>1</a:t>
            </a:r>
            <a:r>
              <a:rPr lang="zh-CN" b="1">
                <a:solidFill>
                  <a:srgbClr val="0000FF"/>
                </a:solidFill>
                <a:latin typeface="楷体_GB2312" pitchFamily="1" charset="-122"/>
                <a:ea typeface="楷体_GB2312" pitchFamily="1" charset="-122"/>
              </a:rPr>
              <a:t>和</a:t>
            </a:r>
            <a:r>
              <a:rPr lang="zh-CN" altLang="zh-CN" b="1">
                <a:solidFill>
                  <a:srgbClr val="0000FF"/>
                </a:solidFill>
                <a:latin typeface="楷体_GB2312" pitchFamily="1" charset="-122"/>
                <a:ea typeface="楷体_GB2312" pitchFamily="1" charset="-122"/>
                <a:sym typeface="Symbol" pitchFamily="18" charset="2"/>
              </a:rPr>
              <a:t>n</a:t>
            </a:r>
            <a:r>
              <a:rPr lang="zh-CN" altLang="zh-CN" b="1" baseline="-25000">
                <a:solidFill>
                  <a:srgbClr val="0000FF"/>
                </a:solidFill>
                <a:latin typeface="楷体_GB2312" pitchFamily="1" charset="-122"/>
                <a:ea typeface="楷体_GB2312" pitchFamily="1" charset="-122"/>
                <a:sym typeface="Symbol" pitchFamily="18" charset="2"/>
              </a:rPr>
              <a:t>2</a:t>
            </a:r>
            <a:r>
              <a:rPr lang="zh-CN" b="1">
                <a:solidFill>
                  <a:srgbClr val="0000FF"/>
                </a:solidFill>
                <a:latin typeface="楷体_GB2312" pitchFamily="1" charset="-122"/>
                <a:ea typeface="楷体_GB2312" pitchFamily="1" charset="-122"/>
                <a:sym typeface="Symbol" pitchFamily="18" charset="2"/>
              </a:rPr>
              <a:t>不</a:t>
            </a:r>
            <a:r>
              <a:rPr lang="zh-CN" b="1">
                <a:solidFill>
                  <a:srgbClr val="0000FF"/>
                </a:solidFill>
                <a:latin typeface="楷体_GB2312" pitchFamily="1" charset="-122"/>
                <a:ea typeface="楷体_GB2312" pitchFamily="1" charset="-122"/>
              </a:rPr>
              <a:t>同奇偶时，</a:t>
            </a:r>
            <a:r>
              <a:rPr lang="zh-CN" altLang="zh-CN" b="1">
                <a:solidFill>
                  <a:srgbClr val="0000FF"/>
                </a:solidFill>
                <a:latin typeface="楷体_GB2312" pitchFamily="1" charset="-122"/>
                <a:ea typeface="楷体_GB2312" pitchFamily="1" charset="-122"/>
              </a:rPr>
              <a:t>f(n</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+n</a:t>
            </a:r>
            <a:r>
              <a:rPr lang="zh-CN" altLang="zh-CN" b="1" baseline="-25000">
                <a:solidFill>
                  <a:srgbClr val="0000FF"/>
                </a:solidFill>
                <a:latin typeface="楷体_GB2312" pitchFamily="1" charset="-122"/>
                <a:ea typeface="楷体_GB2312" pitchFamily="1" charset="-122"/>
              </a:rPr>
              <a:t>2</a:t>
            </a:r>
            <a:r>
              <a:rPr lang="zh-CN" altLang="zh-CN" b="1">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，而</a:t>
            </a:r>
            <a:r>
              <a:rPr lang="zh-CN" altLang="zh-CN" b="1">
                <a:solidFill>
                  <a:srgbClr val="0000FF"/>
                </a:solidFill>
                <a:latin typeface="楷体_GB2312" pitchFamily="1" charset="-122"/>
                <a:ea typeface="楷体_GB2312" pitchFamily="1" charset="-122"/>
              </a:rPr>
              <a:t>f(n</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和</a:t>
            </a:r>
            <a:r>
              <a:rPr lang="zh-CN" altLang="zh-CN" b="1">
                <a:solidFill>
                  <a:srgbClr val="0000FF"/>
                </a:solidFill>
                <a:latin typeface="楷体_GB2312" pitchFamily="1" charset="-122"/>
                <a:ea typeface="楷体_GB2312" pitchFamily="1" charset="-122"/>
              </a:rPr>
              <a:t>f(n</a:t>
            </a:r>
            <a:r>
              <a:rPr lang="zh-CN" altLang="zh-CN" b="1" baseline="-25000">
                <a:solidFill>
                  <a:srgbClr val="0000FF"/>
                </a:solidFill>
                <a:latin typeface="楷体_GB2312" pitchFamily="1" charset="-122"/>
                <a:ea typeface="楷体_GB2312" pitchFamily="1" charset="-122"/>
              </a:rPr>
              <a:t>2</a:t>
            </a:r>
            <a:r>
              <a:rPr lang="zh-CN" altLang="zh-CN"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中一个为</a:t>
            </a:r>
            <a:r>
              <a:rPr lang="zh-CN" altLang="zh-CN" b="1">
                <a:solidFill>
                  <a:srgbClr val="0000FF"/>
                </a:solidFill>
                <a:latin typeface="楷体_GB2312" pitchFamily="1" charset="-122"/>
                <a:ea typeface="楷体_GB2312" pitchFamily="1" charset="-122"/>
              </a:rPr>
              <a:t>[0]</a:t>
            </a:r>
            <a:r>
              <a:rPr lang="zh-CN" b="1">
                <a:solidFill>
                  <a:srgbClr val="0000FF"/>
                </a:solidFill>
                <a:latin typeface="楷体_GB2312" pitchFamily="1" charset="-122"/>
                <a:ea typeface="楷体_GB2312" pitchFamily="1" charset="-122"/>
              </a:rPr>
              <a:t>，一个为</a:t>
            </a:r>
            <a:r>
              <a:rPr lang="zh-CN" altLang="zh-CN" b="1">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，从而</a:t>
            </a:r>
            <a:r>
              <a:rPr lang="zh-CN" altLang="zh-CN" b="1">
                <a:solidFill>
                  <a:srgbClr val="0000FF"/>
                </a:solidFill>
                <a:latin typeface="楷体_GB2312" pitchFamily="1" charset="-122"/>
                <a:ea typeface="楷体_GB2312" pitchFamily="1" charset="-122"/>
              </a:rPr>
              <a:t>f(n</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f(n</a:t>
            </a:r>
            <a:r>
              <a:rPr lang="zh-CN" altLang="zh-CN" b="1" baseline="-25000">
                <a:solidFill>
                  <a:srgbClr val="0000FF"/>
                </a:solidFill>
                <a:latin typeface="楷体_GB2312" pitchFamily="1" charset="-122"/>
                <a:ea typeface="楷体_GB2312" pitchFamily="1" charset="-122"/>
              </a:rPr>
              <a:t>2</a:t>
            </a:r>
            <a:r>
              <a:rPr lang="zh-CN" altLang="zh-CN" b="1">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p>
          <a:p>
            <a:pPr>
              <a:lnSpc>
                <a:spcPct val="120000"/>
              </a:lnSpc>
            </a:pPr>
            <a:r>
              <a:rPr lang="zh-CN" b="1">
                <a:solidFill>
                  <a:srgbClr val="FF00FF"/>
                </a:solidFill>
                <a:latin typeface="楷体_GB2312" pitchFamily="1" charset="-122"/>
                <a:ea typeface="楷体_GB2312" pitchFamily="1" charset="-122"/>
              </a:rPr>
              <a:t>∴ </a:t>
            </a:r>
            <a:r>
              <a:rPr lang="zh-CN" altLang="zh-CN" b="1">
                <a:solidFill>
                  <a:srgbClr val="FF00FF"/>
                </a:solidFill>
                <a:latin typeface="楷体_GB2312" pitchFamily="1" charset="-122"/>
                <a:ea typeface="楷体_GB2312" pitchFamily="1" charset="-122"/>
              </a:rPr>
              <a:t>N</a:t>
            </a:r>
            <a:r>
              <a:rPr lang="zh-CN" b="1">
                <a:solidFill>
                  <a:srgbClr val="FF00FF"/>
                </a:solidFill>
                <a:latin typeface="楷体_GB2312" pitchFamily="1" charset="-122"/>
                <a:ea typeface="楷体_GB2312" pitchFamily="1" charset="-122"/>
                <a:sym typeface="Symbol" pitchFamily="18" charset="2"/>
              </a:rPr>
              <a:t>～</a:t>
            </a:r>
            <a:r>
              <a:rPr lang="zh-CN" altLang="zh-CN" b="1">
                <a:solidFill>
                  <a:srgbClr val="FF00FF"/>
                </a:solidFill>
                <a:latin typeface="楷体_GB2312" pitchFamily="1" charset="-122"/>
                <a:ea typeface="楷体_GB2312" pitchFamily="1" charset="-122"/>
              </a:rPr>
              <a:t>Z</a:t>
            </a:r>
            <a:r>
              <a:rPr lang="zh-CN" altLang="zh-CN" b="1" baseline="-25000">
                <a:solidFill>
                  <a:srgbClr val="FF00FF"/>
                </a:solidFill>
                <a:latin typeface="楷体_GB2312" pitchFamily="1" charset="-122"/>
                <a:ea typeface="楷体_GB2312" pitchFamily="1" charset="-122"/>
              </a:rPr>
              <a:t>2</a:t>
            </a:r>
            <a:r>
              <a:rPr lang="zh-CN" altLang="zh-CN" baseline="-25000">
                <a:solidFill>
                  <a:srgbClr val="0000FF"/>
                </a:solidFill>
                <a:latin typeface="楷体_GB2312" pitchFamily="1" charset="-122"/>
                <a:ea typeface="楷体_GB2312" pitchFamily="1" charset="-122"/>
              </a:rPr>
              <a:t> </a:t>
            </a:r>
            <a:r>
              <a:rPr lang="zh-CN" altLang="zh-CN">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即</a:t>
            </a:r>
            <a:r>
              <a:rPr lang="zh-CN" altLang="zh-CN"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是</a:t>
            </a:r>
            <a:r>
              <a:rPr lang="zh-CN" altLang="zh-CN" b="1">
                <a:solidFill>
                  <a:srgbClr val="0000FF"/>
                </a:solidFill>
                <a:latin typeface="楷体_GB2312" pitchFamily="1" charset="-122"/>
                <a:ea typeface="楷体_GB2312" pitchFamily="1" charset="-122"/>
              </a:rPr>
              <a:t>N</a:t>
            </a:r>
            <a:r>
              <a:rPr lang="zh-CN" b="1">
                <a:solidFill>
                  <a:srgbClr val="0000FF"/>
                </a:solidFill>
                <a:latin typeface="楷体_GB2312" pitchFamily="1" charset="-122"/>
                <a:ea typeface="楷体_GB2312" pitchFamily="1" charset="-122"/>
              </a:rPr>
              <a:t>到</a:t>
            </a:r>
            <a:r>
              <a:rPr lang="zh-CN" altLang="zh-CN" b="1">
                <a:solidFill>
                  <a:srgbClr val="0000FF"/>
                </a:solidFill>
                <a:latin typeface="楷体_GB2312" pitchFamily="1" charset="-122"/>
                <a:ea typeface="楷体_GB2312" pitchFamily="1" charset="-122"/>
              </a:rPr>
              <a:t>Z</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的满同态映射。</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301C77-25AB-4DAC-817E-6BB32E5D346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4703B4E-3678-432E-83B2-0E564F45E70B}" type="slidenum">
              <a:rPr lang="zh-CN" altLang="zh-CN"/>
              <a:pPr/>
              <a:t>205</a:t>
            </a:fld>
            <a:r>
              <a:rPr lang="zh-CN" altLang="zh-CN"/>
              <a:t>/226</a:t>
            </a:r>
          </a:p>
        </p:txBody>
      </p:sp>
      <p:sp>
        <p:nvSpPr>
          <p:cNvPr id="210946" name="Rectangle 2"/>
          <p:cNvSpPr>
            <a:spLocks noGrp="1" noChangeArrowheads="1"/>
          </p:cNvSpPr>
          <p:nvPr>
            <p:ph type="title"/>
          </p:nvPr>
        </p:nvSpPr>
        <p:spPr/>
        <p:txBody>
          <a:bodyPr/>
          <a:lstStyle/>
          <a:p>
            <a:endParaRPr lang="zh-CN" altLang="zh-CN"/>
          </a:p>
        </p:txBody>
      </p:sp>
      <p:pic>
        <p:nvPicPr>
          <p:cNvPr id="210947"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313"/>
            <a:ext cx="7993062"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38AC669-CCDF-43D8-B01D-B6CAF34AE10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F30FD32-7874-488D-BF52-7D50906A4F0D}" type="slidenum">
              <a:rPr lang="zh-CN" altLang="zh-CN"/>
              <a:pPr/>
              <a:t>206</a:t>
            </a:fld>
            <a:r>
              <a:rPr lang="zh-CN" altLang="zh-CN"/>
              <a:t>/226</a:t>
            </a:r>
          </a:p>
        </p:txBody>
      </p:sp>
      <p:sp>
        <p:nvSpPr>
          <p:cNvPr id="211970" name="Rectangle 2"/>
          <p:cNvSpPr>
            <a:spLocks noGrp="1" noChangeArrowheads="1"/>
          </p:cNvSpPr>
          <p:nvPr>
            <p:ph type="title"/>
          </p:nvPr>
        </p:nvSpPr>
        <p:spPr/>
        <p:txBody>
          <a:bodyPr/>
          <a:lstStyle/>
          <a:p>
            <a:endParaRPr lang="zh-CN" altLang="zh-CN"/>
          </a:p>
        </p:txBody>
      </p:sp>
      <p:pic>
        <p:nvPicPr>
          <p:cNvPr id="211971"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76250"/>
            <a:ext cx="5646738"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127EB5-C463-4BB0-9CB8-9422BE5AB8A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A286C44-A8F9-4055-AB86-E5DFFD9E0339}" type="slidenum">
              <a:rPr lang="zh-CN" altLang="zh-CN"/>
              <a:pPr/>
              <a:t>207</a:t>
            </a:fld>
            <a:r>
              <a:rPr lang="zh-CN" altLang="zh-CN"/>
              <a:t>/226</a:t>
            </a:r>
          </a:p>
        </p:txBody>
      </p:sp>
      <p:sp>
        <p:nvSpPr>
          <p:cNvPr id="212994"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12995"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dirty="0" err="1">
                <a:solidFill>
                  <a:srgbClr val="CC00CC"/>
                </a:solidFill>
                <a:latin typeface="楷体_GB2312" pitchFamily="1" charset="-122"/>
                <a:ea typeface="楷体_GB2312" pitchFamily="1" charset="-122"/>
              </a:rPr>
              <a:t>定理</a:t>
            </a:r>
            <a:r>
              <a:rPr lang="zh-CN" b="1" dirty="0">
                <a:solidFill>
                  <a:srgbClr val="CC00CC"/>
                </a:solidFill>
                <a:latin typeface="楷体_GB2312" pitchFamily="1" charset="-122"/>
                <a:ea typeface="楷体_GB2312" pitchFamily="1" charset="-122"/>
              </a:rPr>
              <a:t>15.15 </a:t>
            </a:r>
            <a:r>
              <a:rPr lang="zh-CN" b="1" dirty="0">
                <a:solidFill>
                  <a:srgbClr val="0000FF"/>
                </a:solidFill>
                <a:latin typeface="楷体_GB2312" pitchFamily="1" charset="-122"/>
                <a:ea typeface="楷体_GB2312" pitchFamily="1" charset="-122"/>
              </a:rPr>
              <a:t>设〈S，</a:t>
            </a:r>
            <a:r>
              <a:rPr lang="zh-CN" b="1" baseline="30000"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〉与〈T,</a:t>
            </a:r>
            <a:r>
              <a:rPr lang="zh-CN" sz="1800"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〉是两个代数系统，f：S</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T是</a:t>
            </a:r>
            <a:r>
              <a:rPr lang="zh-CN" b="1" dirty="0">
                <a:solidFill>
                  <a:srgbClr val="FF3300"/>
                </a:solidFill>
                <a:latin typeface="楷体_GB2312" pitchFamily="1" charset="-122"/>
                <a:ea typeface="楷体_GB2312" pitchFamily="1" charset="-122"/>
              </a:rPr>
              <a:t>一个同态映射</a:t>
            </a:r>
            <a:r>
              <a:rPr lang="zh-CN" b="1" dirty="0">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如果运算</a:t>
            </a:r>
            <a:r>
              <a:rPr lang="zh-CN" b="1" dirty="0">
                <a:solidFill>
                  <a:srgbClr val="0000FF"/>
                </a:solidFill>
                <a:latin typeface="Times New Roman"/>
                <a:ea typeface="楷体_GB2312" pitchFamily="1" charset="-122"/>
              </a:rPr>
              <a:t>‘</a:t>
            </a:r>
            <a:r>
              <a:rPr lang="zh-CN" sz="2800" b="1" baseline="30000" dirty="0">
                <a:solidFill>
                  <a:srgbClr val="0000FF"/>
                </a:solidFill>
                <a:latin typeface="楷体_GB2312" pitchFamily="1" charset="-122"/>
                <a:ea typeface="楷体_GB2312" pitchFamily="1" charset="-122"/>
              </a:rPr>
              <a:t>.</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在S中是封闭的</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运算</a:t>
            </a:r>
            <a:r>
              <a:rPr lang="zh-CN" b="1" dirty="0">
                <a:solidFill>
                  <a:srgbClr val="0000FF"/>
                </a:solidFill>
                <a:latin typeface="Times New Roman"/>
                <a:ea typeface="楷体_GB2312" pitchFamily="1" charset="-122"/>
              </a:rPr>
              <a:t>‘</a:t>
            </a:r>
            <a:r>
              <a:rPr lang="zh-CN" sz="1800" b="1" dirty="0">
                <a:solidFill>
                  <a:srgbClr val="0000FF"/>
                </a:solidFill>
                <a:latin typeface="楷体_GB2312" pitchFamily="1" charset="-122"/>
                <a:ea typeface="楷体_GB2312" pitchFamily="1" charset="-122"/>
              </a:rPr>
              <a:t>о</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在f（S）中是封闭的；    </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2）〈S， </a:t>
            </a:r>
            <a:r>
              <a:rPr lang="zh-CN" sz="2800" b="1" baseline="30000"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〉满足结合律</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3）〈S，</a:t>
            </a:r>
            <a:r>
              <a:rPr lang="zh-CN" sz="2800" b="1" baseline="30000"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〉满足交换律</a:t>
            </a:r>
            <a:r>
              <a:rPr lang="zh-CN" b="1" dirty="0">
                <a:solidFill>
                  <a:srgbClr val="B2B2B2"/>
                </a:solidFill>
                <a:latin typeface="楷体_GB2312" pitchFamily="1" charset="-122"/>
                <a:ea typeface="楷体_GB2312" pitchFamily="1" charset="-122"/>
                <a:sym typeface="Symbol" pitchFamily="18" charset="2"/>
              </a:rPr>
              <a:t> </a:t>
            </a:r>
            <a:r>
              <a:rPr lang="zh-CN" b="1" dirty="0">
                <a:solidFill>
                  <a:srgbClr val="B2B2B2"/>
                </a:solidFill>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4）〈S，</a:t>
            </a:r>
            <a:r>
              <a:rPr lang="zh-CN" sz="2800" b="1" baseline="30000"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〉存在幺元</a:t>
            </a:r>
            <a:r>
              <a:rPr lang="zh-CN" b="1" baseline="-25000" dirty="0">
                <a:solidFill>
                  <a:srgbClr val="B2B2B2"/>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sym typeface="Symbol" pitchFamily="18" charset="2"/>
              </a:rPr>
              <a:t> </a:t>
            </a:r>
            <a:r>
              <a:rPr lang="zh-CN" b="1" dirty="0">
                <a:solidFill>
                  <a:srgbClr val="B2B2B2"/>
                </a:solidFill>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5）在S中每元关于运算</a:t>
            </a:r>
            <a:r>
              <a:rPr lang="zh-CN" b="1" dirty="0">
                <a:solidFill>
                  <a:srgbClr val="B2B2B2"/>
                </a:solidFill>
                <a:latin typeface="Times New Roman"/>
                <a:ea typeface="楷体_GB2312" pitchFamily="1" charset="-122"/>
              </a:rPr>
              <a:t>‘</a:t>
            </a:r>
            <a:r>
              <a:rPr lang="zh-CN" sz="2800" b="1" baseline="30000" dirty="0">
                <a:solidFill>
                  <a:srgbClr val="B2B2B2"/>
                </a:solidFill>
                <a:latin typeface="楷体_GB2312" pitchFamily="1" charset="-122"/>
                <a:ea typeface="楷体_GB2312" pitchFamily="1" charset="-122"/>
              </a:rPr>
              <a:t>.</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 有逆元</a:t>
            </a:r>
            <a:r>
              <a:rPr lang="zh-CN" b="1" dirty="0">
                <a:solidFill>
                  <a:srgbClr val="B2B2B2"/>
                </a:solidFill>
                <a:latin typeface="楷体_GB2312" pitchFamily="1" charset="-122"/>
                <a:ea typeface="楷体_GB2312" pitchFamily="1" charset="-122"/>
                <a:sym typeface="Symbol" pitchFamily="18" charset="2"/>
              </a:rPr>
              <a:t> </a:t>
            </a:r>
            <a:r>
              <a:rPr lang="zh-CN" b="1" dirty="0">
                <a:solidFill>
                  <a:srgbClr val="B2B2B2"/>
                </a:solidFill>
                <a:latin typeface="楷体_GB2312" pitchFamily="1" charset="-122"/>
                <a:ea typeface="楷体_GB2312" pitchFamily="1" charset="-122"/>
              </a:rPr>
              <a:t>f（S）中每元关于运算</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о</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 有逆元。</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CED68C4-76A3-420B-ADB2-199EA0178C36}"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E3456955-0878-43A5-8711-E2F6F330795D}" type="slidenum">
              <a:rPr lang="zh-CN" altLang="zh-CN"/>
              <a:pPr/>
              <a:t>208</a:t>
            </a:fld>
            <a:r>
              <a:rPr lang="zh-CN" altLang="zh-CN"/>
              <a:t>/226</a:t>
            </a:r>
          </a:p>
        </p:txBody>
      </p:sp>
      <p:sp>
        <p:nvSpPr>
          <p:cNvPr id="214018"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14019"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如果运算</a:t>
            </a:r>
            <a:r>
              <a:rPr lang="zh-CN" b="1">
                <a:solidFill>
                  <a:srgbClr val="0000FF"/>
                </a:solidFill>
                <a:latin typeface="Times New Roman"/>
                <a:ea typeface="楷体_GB2312" pitchFamily="1" charset="-122"/>
              </a:rPr>
              <a:t>‘</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在S中是封闭的</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运算</a:t>
            </a:r>
            <a:r>
              <a:rPr lang="zh-CN" b="1">
                <a:solidFill>
                  <a:srgbClr val="0000FF"/>
                </a:solidFill>
                <a:latin typeface="Times New Roman"/>
                <a:ea typeface="楷体_GB2312" pitchFamily="1" charset="-122"/>
              </a:rPr>
              <a:t>‘</a:t>
            </a:r>
            <a:r>
              <a:rPr lang="zh-CN" sz="1800" b="1">
                <a:solidFill>
                  <a:srgbClr val="0000FF"/>
                </a:solidFill>
                <a:latin typeface="楷体_GB2312" pitchFamily="1" charset="-122"/>
                <a:ea typeface="楷体_GB2312" pitchFamily="1" charset="-122"/>
              </a:rPr>
              <a:t>о</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在f（S）中是封闭的；    </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2）〈X，*〉满足结合律</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〈f（X）,о〉满足结合律；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3）〈X，*〉满足交换律</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〈f（X）,о〉满足交换律;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4）〈X，*〉存在幺元e</a:t>
            </a:r>
            <a:r>
              <a:rPr lang="zh-CN" b="1" baseline="-25000">
                <a:solidFill>
                  <a:srgbClr val="B2B2B2"/>
                </a:solidFill>
                <a:latin typeface="楷体_GB2312" pitchFamily="1" charset="-122"/>
                <a:ea typeface="楷体_GB2312" pitchFamily="1" charset="-122"/>
              </a:rPr>
              <a:t>1 </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〈f（X）,о〉存在幺元e</a:t>
            </a:r>
            <a:r>
              <a:rPr 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5）在X中每元关于运算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f（X）中每元关于运算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о</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p>
        </p:txBody>
      </p:sp>
      <p:sp>
        <p:nvSpPr>
          <p:cNvPr id="214020" name="Text Box 4"/>
          <p:cNvSpPr txBox="1">
            <a:spLocks noChangeArrowheads="1"/>
          </p:cNvSpPr>
          <p:nvPr/>
        </p:nvSpPr>
        <p:spPr bwMode="auto">
          <a:xfrm>
            <a:off x="684213" y="3068638"/>
            <a:ext cx="8208962" cy="26479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t>   </a:t>
            </a:r>
            <a:r>
              <a:rPr lang="zh-CN" b="1">
                <a:solidFill>
                  <a:srgbClr val="FF0000"/>
                </a:solidFill>
                <a:latin typeface="楷体_GB2312" pitchFamily="1" charset="-122"/>
                <a:ea typeface="楷体_GB2312" pitchFamily="1" charset="-122"/>
              </a:rPr>
              <a:t>证明：</a:t>
            </a:r>
            <a:r>
              <a:rPr lang="zh-CN" b="1">
                <a:solidFill>
                  <a:srgbClr val="0000FF"/>
                </a:solidFill>
                <a:latin typeface="楷体_GB2312" pitchFamily="1" charset="-122"/>
                <a:ea typeface="楷体_GB2312" pitchFamily="1" charset="-122"/>
              </a:rPr>
              <a:t>  </a:t>
            </a:r>
          </a:p>
          <a:p>
            <a:r>
              <a:rPr lang="en-GB" b="1">
                <a:solidFill>
                  <a:srgbClr val="0000FF"/>
                </a:solidFill>
                <a:latin typeface="楷体_GB2312" pitchFamily="1" charset="-122"/>
                <a:ea typeface="楷体_GB2312" pitchFamily="1" charset="-122"/>
              </a:rPr>
              <a:t>  1</a:t>
            </a:r>
            <a:r>
              <a:rPr lang="zh-CN" b="1">
                <a:solidFill>
                  <a:srgbClr val="0000FF"/>
                </a:solidFill>
                <a:latin typeface="楷体_GB2312" pitchFamily="1" charset="-122"/>
                <a:ea typeface="楷体_GB2312" pitchFamily="1" charset="-122"/>
              </a:rPr>
              <a:t>）任取</a:t>
            </a:r>
            <a:r>
              <a:rPr lang="en-GB"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rPr>
              <a:t>、</a:t>
            </a:r>
            <a:r>
              <a:rPr lang="en-GB" b="1">
                <a:solidFill>
                  <a:srgbClr val="0000FF"/>
                </a:solidFill>
                <a:latin typeface="楷体_GB2312" pitchFamily="1" charset="-122"/>
                <a:ea typeface="楷体_GB2312" pitchFamily="1" charset="-122"/>
              </a:rPr>
              <a:t>b∈S</a:t>
            </a:r>
            <a:r>
              <a:rPr lang="zh-CN" b="1">
                <a:solidFill>
                  <a:srgbClr val="0000FF"/>
                </a:solidFill>
                <a:latin typeface="楷体_GB2312" pitchFamily="1" charset="-122"/>
                <a:ea typeface="楷体_GB2312" pitchFamily="1" charset="-122"/>
              </a:rPr>
              <a:t>，由于</a:t>
            </a:r>
            <a:r>
              <a:rPr lang="zh-CN" b="1">
                <a:solidFill>
                  <a:srgbClr val="0000FF"/>
                </a:solidFill>
                <a:latin typeface="Times New Roman"/>
                <a:ea typeface="楷体_GB2312" pitchFamily="1" charset="-122"/>
              </a:rPr>
              <a:t>“</a:t>
            </a:r>
            <a:r>
              <a:rPr lang="zh-CN" b="1">
                <a:solidFill>
                  <a:srgbClr val="0000FF"/>
                </a:solidFill>
              </a:rPr>
              <a:t>.</a:t>
            </a:r>
            <a:r>
              <a:rPr lang="en-GB"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a:t>
            </a:r>
            <a:r>
              <a:rPr lang="en-GB"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中封闭，因此</a:t>
            </a:r>
            <a:r>
              <a:rPr lang="en-GB" b="1">
                <a:solidFill>
                  <a:srgbClr val="0000FF"/>
                </a:solidFill>
                <a:latin typeface="楷体_GB2312" pitchFamily="1" charset="-122"/>
                <a:ea typeface="楷体_GB2312" pitchFamily="1" charset="-122"/>
              </a:rPr>
              <a:t>a</a:t>
            </a:r>
            <a:r>
              <a:rPr lang="zh-CN" b="1">
                <a:solidFill>
                  <a:srgbClr val="0000FF"/>
                </a:solidFill>
              </a:rPr>
              <a:t>.</a:t>
            </a:r>
            <a:r>
              <a:rPr lang="en-GB" b="1">
                <a:solidFill>
                  <a:srgbClr val="0000FF"/>
                </a:solidFill>
                <a:latin typeface="楷体_GB2312" pitchFamily="1" charset="-122"/>
                <a:ea typeface="楷体_GB2312" pitchFamily="1" charset="-122"/>
              </a:rPr>
              <a:t>b∈S</a:t>
            </a:r>
            <a:r>
              <a:rPr lang="zh-CN" b="1">
                <a:solidFill>
                  <a:srgbClr val="0000FF"/>
                </a:solidFill>
                <a:latin typeface="楷体_GB2312" pitchFamily="1" charset="-122"/>
                <a:ea typeface="楷体_GB2312" pitchFamily="1" charset="-122"/>
              </a:rPr>
              <a:t>。  </a:t>
            </a:r>
          </a:p>
          <a:p>
            <a:r>
              <a:rPr lang="zh-CN" b="1">
                <a:solidFill>
                  <a:srgbClr val="0000FF"/>
                </a:solidFill>
                <a:latin typeface="楷体_GB2312" pitchFamily="1" charset="-122"/>
                <a:ea typeface="楷体_GB2312" pitchFamily="1" charset="-122"/>
              </a:rPr>
              <a:t>     又因为</a:t>
            </a:r>
            <a:r>
              <a:rPr lang="en-GB"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是</a:t>
            </a:r>
            <a:r>
              <a:rPr lang="en-GB"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到</a:t>
            </a:r>
            <a:r>
              <a:rPr lang="en-GB" b="1">
                <a:solidFill>
                  <a:srgbClr val="0000FF"/>
                </a:solidFill>
                <a:latin typeface="楷体_GB2312" pitchFamily="1" charset="-122"/>
                <a:ea typeface="楷体_GB2312" pitchFamily="1" charset="-122"/>
              </a:rPr>
              <a:t>T</a:t>
            </a:r>
            <a:r>
              <a:rPr lang="zh-CN" b="1">
                <a:solidFill>
                  <a:srgbClr val="0000FF"/>
                </a:solidFill>
                <a:latin typeface="楷体_GB2312" pitchFamily="1" charset="-122"/>
                <a:ea typeface="楷体_GB2312" pitchFamily="1" charset="-122"/>
              </a:rPr>
              <a:t>的同态映射，</a:t>
            </a:r>
          </a:p>
          <a:p>
            <a:r>
              <a:rPr lang="zh-CN" b="1">
                <a:solidFill>
                  <a:srgbClr val="0000FF"/>
                </a:solidFill>
                <a:latin typeface="楷体_GB2312" pitchFamily="1" charset="-122"/>
                <a:ea typeface="楷体_GB2312" pitchFamily="1" charset="-122"/>
              </a:rPr>
              <a:t>     所以</a:t>
            </a:r>
            <a:r>
              <a:rPr lang="en-GB" b="1">
                <a:solidFill>
                  <a:srgbClr val="0000FF"/>
                </a:solidFill>
                <a:latin typeface="楷体_GB2312" pitchFamily="1" charset="-122"/>
                <a:ea typeface="楷体_GB2312" pitchFamily="1" charset="-122"/>
              </a:rPr>
              <a:t>f(a</a:t>
            </a:r>
            <a:r>
              <a:rPr lang="zh-CN" b="1">
                <a:solidFill>
                  <a:srgbClr val="0000FF"/>
                </a:solidFill>
              </a:rPr>
              <a:t>.</a:t>
            </a:r>
            <a:r>
              <a:rPr lang="en-GB"/>
              <a:t> </a:t>
            </a:r>
            <a:r>
              <a:rPr lang="en-GB" b="1">
                <a:solidFill>
                  <a:srgbClr val="0000FF"/>
                </a:solidFill>
                <a:latin typeface="楷体_GB2312" pitchFamily="1" charset="-122"/>
                <a:ea typeface="楷体_GB2312" pitchFamily="1" charset="-122"/>
              </a:rPr>
              <a:t>b)∈f(S) </a:t>
            </a:r>
            <a:r>
              <a:rPr lang="zh-CN" b="1">
                <a:solidFill>
                  <a:srgbClr val="0000FF"/>
                </a:solidFill>
                <a:sym typeface="Symbol" pitchFamily="18" charset="2"/>
              </a:rPr>
              <a:t></a:t>
            </a:r>
            <a:r>
              <a:rPr lang="en-GB"/>
              <a:t> </a:t>
            </a:r>
            <a:r>
              <a:rPr lang="en-GB" b="1">
                <a:solidFill>
                  <a:srgbClr val="0000FF"/>
                </a:solidFill>
                <a:latin typeface="楷体_GB2312" pitchFamily="1" charset="-122"/>
                <a:ea typeface="楷体_GB2312" pitchFamily="1" charset="-122"/>
              </a:rPr>
              <a:t>T</a:t>
            </a:r>
            <a:r>
              <a:rPr lang="zh-CN" b="1">
                <a:solidFill>
                  <a:srgbClr val="0000FF"/>
                </a:solidFill>
                <a:latin typeface="楷体_GB2312" pitchFamily="1" charset="-122"/>
                <a:ea typeface="楷体_GB2312" pitchFamily="1" charset="-122"/>
              </a:rPr>
              <a:t>， </a:t>
            </a:r>
          </a:p>
          <a:p>
            <a:r>
              <a:rPr lang="zh-CN" b="1">
                <a:solidFill>
                  <a:srgbClr val="0000FF"/>
                </a:solidFill>
                <a:latin typeface="楷体_GB2312" pitchFamily="1" charset="-122"/>
                <a:ea typeface="楷体_GB2312" pitchFamily="1" charset="-122"/>
              </a:rPr>
              <a:t>     即</a:t>
            </a:r>
            <a:r>
              <a:rPr lang="en-GB" b="1">
                <a:solidFill>
                  <a:srgbClr val="0000FF"/>
                </a:solidFill>
                <a:latin typeface="楷体_GB2312" pitchFamily="1" charset="-122"/>
                <a:ea typeface="楷体_GB2312" pitchFamily="1" charset="-122"/>
              </a:rPr>
              <a:t>f(a)</a:t>
            </a:r>
            <a:r>
              <a:rPr lang="zh-CN" sz="1800" b="1">
                <a:solidFill>
                  <a:srgbClr val="0000FF"/>
                </a:solidFill>
              </a:rPr>
              <a:t>о</a:t>
            </a:r>
            <a:r>
              <a:rPr lang="zh-CN" b="1">
                <a:solidFill>
                  <a:srgbClr val="0000FF"/>
                </a:solidFill>
                <a:latin typeface="楷体_GB2312" pitchFamily="1" charset="-122"/>
                <a:ea typeface="楷体_GB2312" pitchFamily="1" charset="-122"/>
              </a:rPr>
              <a:t>f(b)属于f(S)。</a:t>
            </a:r>
          </a:p>
          <a:p>
            <a:r>
              <a:rPr lang="zh-CN" b="1">
                <a:solidFill>
                  <a:srgbClr val="0000FF"/>
                </a:solidFill>
                <a:latin typeface="楷体_GB2312" pitchFamily="1" charset="-122"/>
                <a:ea typeface="楷体_GB2312" pitchFamily="1" charset="-122"/>
              </a:rPr>
              <a:t>     根据a、b的任意性知道，运算</a:t>
            </a:r>
            <a:r>
              <a:rPr lang="zh-CN" b="1">
                <a:solidFill>
                  <a:srgbClr val="0000FF"/>
                </a:solidFill>
                <a:latin typeface="Times New Roman"/>
                <a:ea typeface="楷体_GB2312" pitchFamily="1" charset="-122"/>
              </a:rPr>
              <a:t>“</a:t>
            </a:r>
            <a:r>
              <a:rPr lang="zh-CN" sz="1800" b="1">
                <a:solidFill>
                  <a:srgbClr val="0000FF"/>
                </a:solidFill>
              </a:rPr>
              <a:t>о</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在f(S) </a:t>
            </a:r>
            <a:r>
              <a:rPr lang="zh-CN" b="1">
                <a:solidFill>
                  <a:srgbClr val="0000FF"/>
                </a:solidFill>
                <a:sym typeface="Symbol" pitchFamily="18" charset="2"/>
              </a:rPr>
              <a:t></a:t>
            </a:r>
            <a:r>
              <a:rPr lang="zh-CN"/>
              <a:t> </a:t>
            </a:r>
            <a:r>
              <a:rPr lang="zh-CN" b="1">
                <a:solidFill>
                  <a:srgbClr val="0000FF"/>
                </a:solidFill>
                <a:latin typeface="楷体_GB2312" pitchFamily="1" charset="-122"/>
                <a:ea typeface="楷体_GB2312" pitchFamily="1" charset="-122"/>
              </a:rPr>
              <a:t>T中是封</a:t>
            </a:r>
          </a:p>
          <a:p>
            <a:r>
              <a:rPr lang="zh-CN" b="1">
                <a:solidFill>
                  <a:srgbClr val="0000FF"/>
                </a:solidFill>
                <a:latin typeface="楷体_GB2312" pitchFamily="1" charset="-122"/>
                <a:ea typeface="楷体_GB2312" pitchFamily="1" charset="-122"/>
              </a:rPr>
              <a:t>     闭的。</a:t>
            </a:r>
            <a:r>
              <a:rPr lang="zh-CN" b="1">
                <a:solidFill>
                  <a:srgbClr val="0000FF"/>
                </a:solidFill>
              </a:rPr>
              <a:t>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0B961DF-30B2-495D-922C-10101024CBE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C6FB9D0-92BB-4356-B9AF-33B81F75AC8C}" type="slidenum">
              <a:rPr lang="zh-CN" altLang="zh-CN"/>
              <a:pPr/>
              <a:t>209</a:t>
            </a:fld>
            <a:r>
              <a:rPr lang="zh-CN" altLang="zh-CN"/>
              <a:t>/226</a:t>
            </a:r>
          </a:p>
        </p:txBody>
      </p:sp>
      <p:sp>
        <p:nvSpPr>
          <p:cNvPr id="215042"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15043"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〈S， </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〉满足结合律</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3）〈S，</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〉满足交换律</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4）〈S，</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〉存在幺元</a:t>
            </a:r>
            <a:r>
              <a:rPr lang="zh-CN" b="1" baseline="-25000">
                <a:solidFill>
                  <a:srgbClr val="B2B2B2"/>
                </a:solidFill>
                <a:latin typeface="楷体_GB2312" pitchFamily="1" charset="-122"/>
                <a:ea typeface="楷体_GB2312" pitchFamily="1" charset="-122"/>
              </a:rPr>
              <a:t> </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5）在S中每元关于运算</a:t>
            </a:r>
            <a:r>
              <a:rPr lang="zh-CN" b="1">
                <a:solidFill>
                  <a:srgbClr val="B2B2B2"/>
                </a:solidFill>
                <a:latin typeface="Times New Roman"/>
                <a:ea typeface="楷体_GB2312" pitchFamily="1" charset="-122"/>
              </a:rPr>
              <a:t>‘</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о</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6412468B-4B8A-4211-87D7-2C47E55D42F9}"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576E3CCF-579B-4D88-B857-46B717A75182}" type="slidenum">
              <a:rPr lang="zh-CN" altLang="zh-CN"/>
              <a:pPr/>
              <a:t>21</a:t>
            </a:fld>
            <a:r>
              <a:rPr lang="zh-CN" altLang="zh-CN"/>
              <a:t>/226</a:t>
            </a:r>
          </a:p>
        </p:txBody>
      </p:sp>
      <p:sp>
        <p:nvSpPr>
          <p:cNvPr id="23554" name="Rectangle 2"/>
          <p:cNvSpPr>
            <a:spLocks noChangeArrowheads="1"/>
          </p:cNvSpPr>
          <p:nvPr/>
        </p:nvSpPr>
        <p:spPr bwMode="auto">
          <a:xfrm>
            <a:off x="755650" y="1052513"/>
            <a:ext cx="80645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b="1" dirty="0">
                <a:solidFill>
                  <a:srgbClr val="C000C0"/>
                </a:solidFill>
                <a:latin typeface="楷体_GB2312" pitchFamily="1" charset="-122"/>
                <a:ea typeface="楷体_GB2312" pitchFamily="1" charset="-122"/>
              </a:rPr>
              <a:t>定理15.2 </a:t>
            </a:r>
            <a:r>
              <a:rPr lang="zh-CN" b="1" dirty="0">
                <a:latin typeface="楷体_GB2312" pitchFamily="1" charset="-122"/>
                <a:ea typeface="楷体_GB2312" pitchFamily="1" charset="-122"/>
              </a:rPr>
              <a:t>设&lt;S，*&gt;是半群，如果S是有限集，则必有a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S，使得 a</a:t>
            </a:r>
            <a:r>
              <a:rPr lang="zh-CN" b="1" baseline="30000" dirty="0">
                <a:latin typeface="楷体_GB2312" pitchFamily="1" charset="-122"/>
                <a:ea typeface="楷体_GB2312" pitchFamily="1" charset="-122"/>
              </a:rPr>
              <a:t>2</a:t>
            </a:r>
            <a:r>
              <a:rPr lang="zh-CN" b="1" dirty="0">
                <a:latin typeface="楷体_GB2312" pitchFamily="1" charset="-122"/>
                <a:ea typeface="楷体_GB2312" pitchFamily="1" charset="-122"/>
              </a:rPr>
              <a:t>=a。(参见教材</a:t>
            </a:r>
            <a:r>
              <a:rPr lang="zh-CN" b="1" dirty="0" smtClean="0">
                <a:latin typeface="楷体_GB2312" pitchFamily="1" charset="-122"/>
                <a:ea typeface="楷体_GB2312" pitchFamily="1" charset="-122"/>
              </a:rPr>
              <a:t>p</a:t>
            </a:r>
            <a:r>
              <a:rPr lang="en-US" altLang="zh-CN" b="1" dirty="0" smtClean="0">
                <a:latin typeface="楷体_GB2312" pitchFamily="1" charset="-122"/>
                <a:ea typeface="楷体_GB2312" pitchFamily="1" charset="-122"/>
              </a:rPr>
              <a:t>183</a:t>
            </a:r>
            <a:r>
              <a:rPr lang="zh-CN" b="1" dirty="0" smtClean="0">
                <a:latin typeface="楷体_GB2312" pitchFamily="1" charset="-122"/>
                <a:ea typeface="楷体_GB2312" pitchFamily="1" charset="-122"/>
              </a:rPr>
              <a:t>）</a:t>
            </a:r>
            <a:endParaRPr lang="zh-CN" b="1" dirty="0">
              <a:latin typeface="楷体_GB2312" pitchFamily="1" charset="-122"/>
              <a:ea typeface="楷体_GB2312" pitchFamily="1" charset="-122"/>
            </a:endParaRP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a:t>
            </a:r>
          </a:p>
          <a:p>
            <a:pPr marL="533400" indent="-5334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b="1" dirty="0">
                <a:latin typeface="楷体_GB2312" pitchFamily="1" charset="-122"/>
                <a:ea typeface="楷体_GB2312" pitchFamily="1" charset="-122"/>
              </a:rPr>
              <a:t>因为&lt;S，*&gt;是半群，S是有限集，对</a:t>
            </a:r>
            <a:r>
              <a:rPr lang="zh-CN" b="1" dirty="0">
                <a:latin typeface="楷体_GB2312" pitchFamily="1" charset="-122"/>
                <a:ea typeface="楷体_GB2312" pitchFamily="1" charset="-122"/>
                <a:sym typeface="Symbol" pitchFamily="18" charset="2"/>
              </a:rPr>
              <a:t>bS，则元素b</a:t>
            </a:r>
            <a:r>
              <a:rPr lang="zh-CN" b="1" baseline="30000" dirty="0">
                <a:latin typeface="楷体_GB2312" pitchFamily="1" charset="-122"/>
                <a:ea typeface="楷体_GB2312" pitchFamily="1" charset="-122"/>
                <a:sym typeface="Symbol" pitchFamily="18" charset="2"/>
              </a:rPr>
              <a:t>1</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2</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3</a:t>
            </a:r>
            <a:r>
              <a:rPr lang="zh-CN" b="1" dirty="0">
                <a:latin typeface="楷体_GB2312" pitchFamily="1" charset="-122"/>
                <a:ea typeface="楷体_GB2312" pitchFamily="1" charset="-122"/>
                <a:sym typeface="Symbol" pitchFamily="18" charset="2"/>
              </a:rPr>
              <a:t>，‥‥中必有重复的，设b</a:t>
            </a:r>
            <a:r>
              <a:rPr lang="zh-CN" b="1" baseline="30000" dirty="0">
                <a:latin typeface="楷体_GB2312" pitchFamily="1" charset="-122"/>
                <a:ea typeface="楷体_GB2312" pitchFamily="1" charset="-122"/>
                <a:sym typeface="Symbol" pitchFamily="18" charset="2"/>
              </a:rPr>
              <a:t>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j</a:t>
            </a:r>
            <a:r>
              <a:rPr lang="zh-CN" b="1" dirty="0">
                <a:latin typeface="楷体_GB2312" pitchFamily="1" charset="-122"/>
                <a:ea typeface="楷体_GB2312" pitchFamily="1" charset="-122"/>
                <a:sym typeface="Symbol" pitchFamily="18" charset="2"/>
              </a:rPr>
              <a:t> ，其中j＞i。由b</a:t>
            </a:r>
            <a:r>
              <a:rPr lang="zh-CN" b="1" baseline="30000" dirty="0">
                <a:latin typeface="楷体_GB2312" pitchFamily="1" charset="-122"/>
                <a:ea typeface="楷体_GB2312" pitchFamily="1" charset="-122"/>
                <a:sym typeface="Symbol" pitchFamily="18" charset="2"/>
              </a:rPr>
              <a:t>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j-i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i</a:t>
            </a:r>
            <a:r>
              <a:rPr lang="zh-CN" b="1" dirty="0">
                <a:latin typeface="楷体_GB2312" pitchFamily="1" charset="-122"/>
                <a:ea typeface="楷体_GB2312" pitchFamily="1" charset="-122"/>
                <a:sym typeface="Symbol" pitchFamily="18" charset="2"/>
              </a:rPr>
              <a:t>，则对 t≥i都得到b</a:t>
            </a:r>
            <a:r>
              <a:rPr lang="zh-CN" b="1" baseline="30000" dirty="0">
                <a:latin typeface="楷体_GB2312" pitchFamily="1" charset="-122"/>
                <a:ea typeface="楷体_GB2312" pitchFamily="1" charset="-122"/>
                <a:sym typeface="Symbol" pitchFamily="18" charset="2"/>
              </a:rPr>
              <a:t>t</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j-i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t</a:t>
            </a:r>
            <a:r>
              <a:rPr lang="zh-CN" b="1" dirty="0">
                <a:latin typeface="楷体_GB2312" pitchFamily="1" charset="-122"/>
                <a:ea typeface="楷体_GB2312" pitchFamily="1" charset="-122"/>
                <a:sym typeface="Symbol" pitchFamily="18" charset="2"/>
              </a:rPr>
              <a:t>。</a:t>
            </a: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sym typeface="Symbol" pitchFamily="18" charset="2"/>
              </a:rPr>
              <a:t>       反复利用上式，则对任何正整数k</a:t>
            </a:r>
            <a:r>
              <a:rPr lang="en-US"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sym typeface="Symbol" pitchFamily="18" charset="2"/>
              </a:rPr>
              <a:t>1，有b</a:t>
            </a:r>
            <a:r>
              <a:rPr lang="zh-CN" b="1" baseline="30000" dirty="0">
                <a:solidFill>
                  <a:srgbClr val="0000FF"/>
                </a:solidFill>
                <a:latin typeface="楷体_GB2312" pitchFamily="1" charset="-122"/>
                <a:ea typeface="楷体_GB2312" pitchFamily="1" charset="-122"/>
                <a:sym typeface="Symbol" pitchFamily="18" charset="2"/>
              </a:rPr>
              <a:t>t</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k（j-i）</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t</a:t>
            </a:r>
            <a:r>
              <a:rPr lang="zh-CN" b="1" dirty="0">
                <a:solidFill>
                  <a:srgbClr val="0000FF"/>
                </a:solidFill>
                <a:latin typeface="楷体_GB2312" pitchFamily="1" charset="-122"/>
                <a:ea typeface="楷体_GB2312" pitchFamily="1" charset="-122"/>
                <a:sym typeface="Symbol" pitchFamily="18" charset="2"/>
              </a:rPr>
              <a:t>，（t≥i）。特别，取k使得k(j-i)≥i，同时令t=k(j-i)，则得到</a:t>
            </a:r>
            <a:r>
              <a:rPr lang="zh-CN" b="1" dirty="0">
                <a:solidFill>
                  <a:srgbClr val="FF00FF"/>
                </a:solidFill>
                <a:latin typeface="楷体_GB2312" pitchFamily="1" charset="-122"/>
                <a:ea typeface="楷体_GB2312" pitchFamily="1" charset="-122"/>
                <a:sym typeface="Symbol" pitchFamily="18" charset="2"/>
              </a:rPr>
              <a:t>幂等元</a:t>
            </a:r>
            <a:r>
              <a:rPr lang="zh-CN" b="1" dirty="0">
                <a:latin typeface="楷体_GB2312" pitchFamily="1" charset="-122"/>
                <a:ea typeface="楷体_GB2312" pitchFamily="1" charset="-122"/>
                <a:sym typeface="Symbol" pitchFamily="18" charset="2"/>
              </a:rPr>
              <a:t>。</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58D5086-9094-4CBD-97D2-595057C98FF8}"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C4FABD18-4E66-459B-A6D9-2E7A86CBADB4}" type="slidenum">
              <a:rPr lang="zh-CN" altLang="zh-CN"/>
              <a:pPr/>
              <a:t>210</a:t>
            </a:fld>
            <a:r>
              <a:rPr lang="zh-CN" altLang="zh-CN"/>
              <a:t>/226</a:t>
            </a:r>
          </a:p>
        </p:txBody>
      </p:sp>
      <p:sp>
        <p:nvSpPr>
          <p:cNvPr id="216066"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16067"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〈S， </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〉满足结合律</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3）〈S，</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〉满足交换律</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4）〈S，</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〉存在幺元</a:t>
            </a:r>
            <a:r>
              <a:rPr lang="zh-CN" b="1" baseline="-25000">
                <a:solidFill>
                  <a:srgbClr val="B2B2B2"/>
                </a:solidFill>
                <a:latin typeface="楷体_GB2312" pitchFamily="1" charset="-122"/>
                <a:ea typeface="楷体_GB2312" pitchFamily="1" charset="-122"/>
              </a:rPr>
              <a:t> </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5）在S中每元关于运算</a:t>
            </a:r>
            <a:r>
              <a:rPr lang="zh-CN" b="1">
                <a:solidFill>
                  <a:srgbClr val="B2B2B2"/>
                </a:solidFill>
                <a:latin typeface="Times New Roman"/>
                <a:ea typeface="楷体_GB2312" pitchFamily="1" charset="-122"/>
              </a:rPr>
              <a:t>‘</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о</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p>
        </p:txBody>
      </p:sp>
      <p:sp>
        <p:nvSpPr>
          <p:cNvPr id="216068" name="Text Box 4"/>
          <p:cNvSpPr txBox="1">
            <a:spLocks noChangeArrowheads="1"/>
          </p:cNvSpPr>
          <p:nvPr/>
        </p:nvSpPr>
        <p:spPr bwMode="auto">
          <a:xfrm>
            <a:off x="1116013" y="3429000"/>
            <a:ext cx="7632700" cy="30130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914400" indent="-457200">
              <a:defRPr sz="2400">
                <a:solidFill>
                  <a:schemeClr val="tx1"/>
                </a:solidFill>
                <a:latin typeface="Times New Roman" pitchFamily="18" charset="0"/>
                <a:ea typeface="宋体" pitchFamily="2" charset="-122"/>
              </a:defRPr>
            </a:lvl2pPr>
            <a:lvl3pPr marL="1371600" indent="-457200">
              <a:defRPr sz="2400">
                <a:solidFill>
                  <a:schemeClr val="tx1"/>
                </a:solidFill>
                <a:latin typeface="Times New Roman" pitchFamily="18" charset="0"/>
                <a:ea typeface="宋体" pitchFamily="2" charset="-122"/>
              </a:defRPr>
            </a:lvl3pPr>
            <a:lvl4pPr marL="1828800" indent="-457200">
              <a:defRPr sz="2400">
                <a:solidFill>
                  <a:schemeClr val="tx1"/>
                </a:solidFill>
                <a:latin typeface="Times New Roman" pitchFamily="18" charset="0"/>
                <a:ea typeface="宋体" pitchFamily="2" charset="-122"/>
              </a:defRPr>
            </a:lvl4pPr>
            <a:lvl5pPr marL="2286000" indent="-457200">
              <a:defRPr sz="2400">
                <a:solidFill>
                  <a:schemeClr val="tx1"/>
                </a:solidFill>
                <a:latin typeface="Times New Roman" pitchFamily="18" charset="0"/>
                <a:ea typeface="宋体" pitchFamily="2" charset="-122"/>
              </a:defRPr>
            </a:lvl5pPr>
            <a:lvl6pPr marL="2743200" indent="-457200" fontAlgn="base">
              <a:spcBef>
                <a:spcPct val="0"/>
              </a:spcBef>
              <a:spcAft>
                <a:spcPct val="0"/>
              </a:spcAft>
              <a:defRPr sz="2400">
                <a:solidFill>
                  <a:schemeClr val="tx1"/>
                </a:solidFill>
                <a:latin typeface="Times New Roman" pitchFamily="18" charset="0"/>
                <a:ea typeface="宋体" pitchFamily="2" charset="-122"/>
              </a:defRPr>
            </a:lvl6pPr>
            <a:lvl7pPr marL="3200400" indent="-457200" fontAlgn="base">
              <a:spcBef>
                <a:spcPct val="0"/>
              </a:spcBef>
              <a:spcAft>
                <a:spcPct val="0"/>
              </a:spcAft>
              <a:defRPr sz="2400">
                <a:solidFill>
                  <a:schemeClr val="tx1"/>
                </a:solidFill>
                <a:latin typeface="Times New Roman" pitchFamily="18" charset="0"/>
                <a:ea typeface="宋体" pitchFamily="2" charset="-122"/>
              </a:defRPr>
            </a:lvl7pPr>
            <a:lvl8pPr marL="3657600" indent="-457200" fontAlgn="base">
              <a:spcBef>
                <a:spcPct val="0"/>
              </a:spcBef>
              <a:spcAft>
                <a:spcPct val="0"/>
              </a:spcAft>
              <a:defRPr sz="2400">
                <a:solidFill>
                  <a:schemeClr val="tx1"/>
                </a:solidFill>
                <a:latin typeface="Times New Roman" pitchFamily="18" charset="0"/>
                <a:ea typeface="宋体" pitchFamily="2" charset="-122"/>
              </a:defRPr>
            </a:lvl8pPr>
            <a:lvl9pPr marL="4114800" indent="-457200" fontAlgn="base">
              <a:spcBef>
                <a:spcPct val="0"/>
              </a:spcBef>
              <a:spcAft>
                <a:spcPct val="0"/>
              </a:spcAft>
              <a:defRPr sz="2400">
                <a:solidFill>
                  <a:schemeClr val="tx1"/>
                </a:solidFill>
                <a:latin typeface="Times New Roman" pitchFamily="18" charset="0"/>
                <a:ea typeface="宋体" pitchFamily="2" charset="-122"/>
              </a:defRPr>
            </a:lvl9pPr>
          </a:lstStyle>
          <a:p>
            <a:r>
              <a:rPr lang="zh-CN" b="1">
                <a:solidFill>
                  <a:srgbClr val="FF0000"/>
                </a:solidFill>
                <a:latin typeface="楷体_GB2312" pitchFamily="1" charset="-122"/>
                <a:ea typeface="楷体_GB2312" pitchFamily="1" charset="-122"/>
              </a:rPr>
              <a:t>证明：</a:t>
            </a:r>
          </a:p>
          <a:p>
            <a:r>
              <a:rPr lang="zh-CN" b="1">
                <a:solidFill>
                  <a:srgbClr val="0000FF"/>
                </a:solidFill>
                <a:latin typeface="楷体_GB2312" pitchFamily="1" charset="-122"/>
                <a:ea typeface="楷体_GB2312" pitchFamily="1" charset="-122"/>
              </a:rPr>
              <a:t>2）如果运算</a:t>
            </a:r>
            <a:r>
              <a:rPr lang="zh-CN" b="1">
                <a:solidFill>
                  <a:srgbClr val="0000FF"/>
                </a:solidFill>
                <a:latin typeface="Times New Roman"/>
                <a:ea typeface="楷体_GB2312" pitchFamily="1" charset="-122"/>
              </a:rPr>
              <a:t>“</a:t>
            </a:r>
            <a:r>
              <a:rPr lang="zh-CN" sz="1800" b="1">
                <a:solidFill>
                  <a:srgbClr val="0000FF"/>
                </a:solidFill>
              </a:rPr>
              <a:t>.</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a:t>
            </a:r>
            <a:r>
              <a:rPr lang="en-GB"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中是可结合的，</a:t>
            </a:r>
          </a:p>
          <a:p>
            <a:r>
              <a:rPr lang="zh-CN" b="1">
                <a:solidFill>
                  <a:srgbClr val="0000FF"/>
                </a:solidFill>
                <a:latin typeface="楷体_GB2312" pitchFamily="1" charset="-122"/>
                <a:ea typeface="楷体_GB2312" pitchFamily="1" charset="-122"/>
              </a:rPr>
              <a:t>   则对任何</a:t>
            </a:r>
            <a:r>
              <a:rPr lang="en-GB"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rPr>
              <a:t>，</a:t>
            </a:r>
            <a:r>
              <a:rPr lang="en-GB" b="1">
                <a:solidFill>
                  <a:srgbClr val="0000FF"/>
                </a:solidFill>
                <a:latin typeface="楷体_GB2312" pitchFamily="1" charset="-122"/>
                <a:ea typeface="楷体_GB2312" pitchFamily="1" charset="-122"/>
              </a:rPr>
              <a:t>b</a:t>
            </a:r>
            <a:r>
              <a:rPr lang="zh-CN" b="1">
                <a:solidFill>
                  <a:srgbClr val="0000FF"/>
                </a:solidFill>
                <a:latin typeface="楷体_GB2312" pitchFamily="1" charset="-122"/>
                <a:ea typeface="楷体_GB2312" pitchFamily="1" charset="-122"/>
              </a:rPr>
              <a:t>，</a:t>
            </a:r>
            <a:r>
              <a:rPr lang="en-GB" b="1">
                <a:solidFill>
                  <a:srgbClr val="0000FF"/>
                </a:solidFill>
                <a:latin typeface="楷体_GB2312" pitchFamily="1" charset="-122"/>
                <a:ea typeface="楷体_GB2312" pitchFamily="1" charset="-122"/>
              </a:rPr>
              <a:t>c</a:t>
            </a:r>
            <a:r>
              <a:rPr lang="zh-CN" b="1">
                <a:solidFill>
                  <a:srgbClr val="0000FF"/>
                </a:solidFill>
                <a:latin typeface="楷体_GB2312" pitchFamily="1" charset="-122"/>
                <a:ea typeface="楷体_GB2312" pitchFamily="1" charset="-122"/>
              </a:rPr>
              <a:t>∈</a:t>
            </a:r>
            <a:r>
              <a:rPr lang="en-GB"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a:t>
            </a:r>
            <a:r>
              <a:rPr lang="en-GB" b="1">
                <a:solidFill>
                  <a:srgbClr val="0000FF"/>
                </a:solidFill>
                <a:latin typeface="楷体_GB2312" pitchFamily="1" charset="-122"/>
                <a:ea typeface="楷体_GB2312" pitchFamily="1" charset="-122"/>
              </a:rPr>
              <a:t>(a</a:t>
            </a:r>
            <a:r>
              <a:rPr lang="zh-CN" sz="1800" b="1" baseline="30000">
                <a:solidFill>
                  <a:srgbClr val="0000FF"/>
                </a:solidFill>
              </a:rPr>
              <a:t>.</a:t>
            </a:r>
            <a:r>
              <a:rPr lang="en-GB" b="1">
                <a:solidFill>
                  <a:srgbClr val="0000FF"/>
                </a:solidFill>
                <a:latin typeface="楷体_GB2312" pitchFamily="1" charset="-122"/>
                <a:ea typeface="楷体_GB2312" pitchFamily="1" charset="-122"/>
              </a:rPr>
              <a:t>b)</a:t>
            </a:r>
            <a:r>
              <a:rPr lang="zh-CN" sz="1800" b="1" baseline="30000">
                <a:solidFill>
                  <a:srgbClr val="0000FF"/>
                </a:solidFill>
              </a:rPr>
              <a:t>.</a:t>
            </a:r>
            <a:r>
              <a:rPr lang="en-GB" b="1">
                <a:solidFill>
                  <a:srgbClr val="0000FF"/>
                </a:solidFill>
                <a:latin typeface="楷体_GB2312" pitchFamily="1" charset="-122"/>
                <a:ea typeface="楷体_GB2312" pitchFamily="1" charset="-122"/>
              </a:rPr>
              <a:t>c=a</a:t>
            </a:r>
            <a:r>
              <a:rPr lang="zh-CN" sz="1800" b="1" baseline="30000">
                <a:solidFill>
                  <a:srgbClr val="0000FF"/>
                </a:solidFill>
              </a:rPr>
              <a:t>.</a:t>
            </a:r>
            <a:r>
              <a:rPr lang="en-GB" b="1">
                <a:solidFill>
                  <a:srgbClr val="0000FF"/>
                </a:solidFill>
                <a:latin typeface="楷体_GB2312" pitchFamily="1" charset="-122"/>
                <a:ea typeface="楷体_GB2312" pitchFamily="1" charset="-122"/>
              </a:rPr>
              <a:t>(b</a:t>
            </a:r>
            <a:r>
              <a:rPr lang="zh-CN" sz="1800" b="1" baseline="30000">
                <a:solidFill>
                  <a:srgbClr val="0000FF"/>
                </a:solidFill>
              </a:rPr>
              <a:t>.</a:t>
            </a:r>
            <a:r>
              <a:rPr lang="en-GB" b="1">
                <a:solidFill>
                  <a:srgbClr val="0000FF"/>
                </a:solidFill>
                <a:latin typeface="楷体_GB2312" pitchFamily="1" charset="-122"/>
                <a:ea typeface="楷体_GB2312" pitchFamily="1" charset="-122"/>
              </a:rPr>
              <a:t>c)</a:t>
            </a:r>
            <a:r>
              <a:rPr lang="zh-CN" b="1">
                <a:solidFill>
                  <a:srgbClr val="0000FF"/>
                </a:solidFill>
                <a:latin typeface="楷体_GB2312" pitchFamily="1" charset="-122"/>
                <a:ea typeface="楷体_GB2312" pitchFamily="1" charset="-122"/>
              </a:rPr>
              <a:t>，于是  </a:t>
            </a:r>
          </a:p>
          <a:p>
            <a:r>
              <a:rPr lang="zh-CN" b="1">
                <a:solidFill>
                  <a:srgbClr val="0000FF"/>
                </a:solidFill>
                <a:latin typeface="楷体_GB2312" pitchFamily="1" charset="-122"/>
                <a:ea typeface="楷体_GB2312" pitchFamily="1" charset="-122"/>
              </a:rPr>
              <a:t>   </a:t>
            </a:r>
            <a:r>
              <a:rPr lang="en-GB" b="1">
                <a:solidFill>
                  <a:srgbClr val="0000FF"/>
                </a:solidFill>
                <a:latin typeface="楷体_GB2312" pitchFamily="1" charset="-122"/>
                <a:ea typeface="楷体_GB2312" pitchFamily="1" charset="-122"/>
              </a:rPr>
              <a:t>f((a</a:t>
            </a:r>
            <a:r>
              <a:rPr lang="zh-CN" sz="1800" b="1" baseline="30000">
                <a:solidFill>
                  <a:srgbClr val="0000FF"/>
                </a:solidFill>
              </a:rPr>
              <a:t>.</a:t>
            </a:r>
            <a:r>
              <a:rPr lang="en-GB" b="1">
                <a:solidFill>
                  <a:srgbClr val="0000FF"/>
                </a:solidFill>
                <a:latin typeface="楷体_GB2312" pitchFamily="1" charset="-122"/>
                <a:ea typeface="楷体_GB2312" pitchFamily="1" charset="-122"/>
              </a:rPr>
              <a:t>b)</a:t>
            </a:r>
            <a:r>
              <a:rPr lang="zh-CN" sz="1800" b="1" baseline="30000">
                <a:solidFill>
                  <a:srgbClr val="0000FF"/>
                </a:solidFill>
              </a:rPr>
              <a:t>.</a:t>
            </a:r>
            <a:r>
              <a:rPr lang="en-GB" b="1">
                <a:solidFill>
                  <a:srgbClr val="0000FF"/>
                </a:solidFill>
                <a:latin typeface="楷体_GB2312" pitchFamily="1" charset="-122"/>
                <a:ea typeface="楷体_GB2312" pitchFamily="1" charset="-122"/>
              </a:rPr>
              <a:t>c)=f(a</a:t>
            </a:r>
            <a:r>
              <a:rPr lang="zh-CN" sz="1800" b="1" baseline="30000">
                <a:solidFill>
                  <a:srgbClr val="0000FF"/>
                </a:solidFill>
              </a:rPr>
              <a:t>.</a:t>
            </a:r>
            <a:r>
              <a:rPr lang="en-GB" b="1">
                <a:solidFill>
                  <a:srgbClr val="0000FF"/>
                </a:solidFill>
                <a:latin typeface="楷体_GB2312" pitchFamily="1" charset="-122"/>
                <a:ea typeface="楷体_GB2312" pitchFamily="1" charset="-122"/>
              </a:rPr>
              <a:t>(b</a:t>
            </a:r>
            <a:r>
              <a:rPr lang="zh-CN" sz="1800" b="1" baseline="30000">
                <a:solidFill>
                  <a:srgbClr val="0000FF"/>
                </a:solidFill>
              </a:rPr>
              <a:t>.</a:t>
            </a:r>
            <a:r>
              <a:rPr lang="en-GB" b="1">
                <a:solidFill>
                  <a:srgbClr val="0000FF"/>
                </a:solidFill>
                <a:latin typeface="楷体_GB2312" pitchFamily="1" charset="-122"/>
                <a:ea typeface="楷体_GB2312" pitchFamily="1" charset="-122"/>
              </a:rPr>
              <a:t>c))</a:t>
            </a:r>
            <a:r>
              <a:rPr lang="zh-CN" b="1">
                <a:solidFill>
                  <a:srgbClr val="0000FF"/>
                </a:solidFill>
                <a:latin typeface="楷体_GB2312" pitchFamily="1" charset="-122"/>
                <a:ea typeface="楷体_GB2312" pitchFamily="1" charset="-122"/>
              </a:rPr>
              <a:t>。</a:t>
            </a:r>
          </a:p>
          <a:p>
            <a:r>
              <a:rPr lang="zh-CN" b="1">
                <a:solidFill>
                  <a:srgbClr val="0000FF"/>
                </a:solidFill>
                <a:latin typeface="楷体_GB2312" pitchFamily="1" charset="-122"/>
                <a:ea typeface="楷体_GB2312" pitchFamily="1" charset="-122"/>
              </a:rPr>
              <a:t>   但是</a:t>
            </a:r>
            <a:r>
              <a:rPr lang="en-GB" b="1">
                <a:solidFill>
                  <a:srgbClr val="0000FF"/>
                </a:solidFill>
                <a:latin typeface="楷体_GB2312" pitchFamily="1" charset="-122"/>
                <a:ea typeface="楷体_GB2312" pitchFamily="1" charset="-122"/>
              </a:rPr>
              <a:t>f((a</a:t>
            </a:r>
            <a:r>
              <a:rPr lang="zh-CN" sz="1800" b="1" baseline="30000">
                <a:solidFill>
                  <a:srgbClr val="0000FF"/>
                </a:solidFill>
              </a:rPr>
              <a:t>.</a:t>
            </a:r>
            <a:r>
              <a:rPr lang="en-GB" b="1">
                <a:solidFill>
                  <a:srgbClr val="0000FF"/>
                </a:solidFill>
                <a:latin typeface="楷体_GB2312" pitchFamily="1" charset="-122"/>
                <a:ea typeface="楷体_GB2312" pitchFamily="1" charset="-122"/>
              </a:rPr>
              <a:t>b)</a:t>
            </a:r>
            <a:r>
              <a:rPr lang="zh-CN" sz="1800" b="1" baseline="30000">
                <a:solidFill>
                  <a:srgbClr val="0000FF"/>
                </a:solidFill>
              </a:rPr>
              <a:t>.</a:t>
            </a:r>
            <a:r>
              <a:rPr lang="en-GB" b="1">
                <a:solidFill>
                  <a:srgbClr val="0000FF"/>
                </a:solidFill>
                <a:latin typeface="楷体_GB2312" pitchFamily="1" charset="-122"/>
                <a:ea typeface="楷体_GB2312" pitchFamily="1" charset="-122"/>
              </a:rPr>
              <a:t>c)=f(a</a:t>
            </a:r>
            <a:r>
              <a:rPr lang="zh-CN" sz="1800" b="1" baseline="30000">
                <a:solidFill>
                  <a:srgbClr val="0000FF"/>
                </a:solidFill>
              </a:rPr>
              <a:t>.</a:t>
            </a:r>
            <a:r>
              <a:rPr lang="en-GB" b="1">
                <a:solidFill>
                  <a:srgbClr val="0000FF"/>
                </a:solidFill>
                <a:latin typeface="楷体_GB2312" pitchFamily="1" charset="-122"/>
                <a:ea typeface="楷体_GB2312" pitchFamily="1" charset="-122"/>
              </a:rPr>
              <a:t>b)</a:t>
            </a:r>
            <a:r>
              <a:rPr lang="zh-CN" sz="1800" b="1">
                <a:solidFill>
                  <a:srgbClr val="0000FF"/>
                </a:solidFill>
              </a:rPr>
              <a:t>о</a:t>
            </a:r>
            <a:r>
              <a:rPr lang="zh-CN" b="1">
                <a:solidFill>
                  <a:srgbClr val="0000FF"/>
                </a:solidFill>
                <a:latin typeface="楷体_GB2312" pitchFamily="1" charset="-122"/>
                <a:ea typeface="楷体_GB2312" pitchFamily="1" charset="-122"/>
              </a:rPr>
              <a:t>f(c)</a:t>
            </a:r>
          </a:p>
          <a:p>
            <a:r>
              <a:rPr lang="zh-CN" b="1">
                <a:solidFill>
                  <a:srgbClr val="0000FF"/>
                </a:solidFill>
                <a:latin typeface="楷体_GB2312" pitchFamily="1" charset="-122"/>
                <a:ea typeface="楷体_GB2312" pitchFamily="1" charset="-122"/>
              </a:rPr>
              <a:t>                  =</a:t>
            </a:r>
            <a:r>
              <a:rPr lang="zh-CN" b="1">
                <a:solidFill>
                  <a:srgbClr val="FF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f(a)</a:t>
            </a:r>
            <a:r>
              <a:rPr lang="zh-CN" sz="1800" b="1">
                <a:solidFill>
                  <a:srgbClr val="0000FF"/>
                </a:solidFill>
              </a:rPr>
              <a:t>о</a:t>
            </a:r>
            <a:r>
              <a:rPr lang="zh-CN" b="1">
                <a:solidFill>
                  <a:srgbClr val="0000FF"/>
                </a:solidFill>
                <a:latin typeface="楷体_GB2312" pitchFamily="1" charset="-122"/>
                <a:ea typeface="楷体_GB2312" pitchFamily="1" charset="-122"/>
              </a:rPr>
              <a:t>f(b)</a:t>
            </a:r>
            <a:r>
              <a:rPr lang="zh-CN" b="1">
                <a:solidFill>
                  <a:srgbClr val="FF00FF"/>
                </a:solidFill>
                <a:latin typeface="楷体_GB2312" pitchFamily="1" charset="-122"/>
                <a:ea typeface="楷体_GB2312" pitchFamily="1" charset="-122"/>
              </a:rPr>
              <a:t>)</a:t>
            </a:r>
            <a:r>
              <a:rPr lang="zh-CN" sz="1800" b="1">
                <a:solidFill>
                  <a:srgbClr val="0000FF"/>
                </a:solidFill>
              </a:rPr>
              <a:t>о</a:t>
            </a:r>
            <a:r>
              <a:rPr lang="zh-CN" b="1">
                <a:solidFill>
                  <a:srgbClr val="0000FF"/>
                </a:solidFill>
                <a:latin typeface="楷体_GB2312" pitchFamily="1" charset="-122"/>
                <a:ea typeface="楷体_GB2312" pitchFamily="1" charset="-122"/>
              </a:rPr>
              <a:t>f(c)，</a:t>
            </a:r>
          </a:p>
          <a:p>
            <a:r>
              <a:rPr lang="zh-CN" b="1">
                <a:solidFill>
                  <a:srgbClr val="0000FF"/>
                </a:solidFill>
                <a:latin typeface="楷体_GB2312" pitchFamily="1" charset="-122"/>
                <a:ea typeface="楷体_GB2312" pitchFamily="1" charset="-122"/>
              </a:rPr>
              <a:t>       </a:t>
            </a:r>
            <a:r>
              <a:rPr lang="en-GB" b="1">
                <a:solidFill>
                  <a:srgbClr val="0000FF"/>
                </a:solidFill>
                <a:latin typeface="楷体_GB2312" pitchFamily="1" charset="-122"/>
                <a:ea typeface="楷体_GB2312" pitchFamily="1" charset="-122"/>
              </a:rPr>
              <a:t>f(a</a:t>
            </a:r>
            <a:r>
              <a:rPr lang="zh-CN" sz="1800" b="1" baseline="30000">
                <a:solidFill>
                  <a:srgbClr val="0000FF"/>
                </a:solidFill>
              </a:rPr>
              <a:t>.</a:t>
            </a:r>
            <a:r>
              <a:rPr lang="en-GB" b="1">
                <a:solidFill>
                  <a:srgbClr val="0000FF"/>
                </a:solidFill>
                <a:latin typeface="楷体_GB2312" pitchFamily="1" charset="-122"/>
                <a:ea typeface="楷体_GB2312" pitchFamily="1" charset="-122"/>
              </a:rPr>
              <a:t>(b</a:t>
            </a:r>
            <a:r>
              <a:rPr lang="zh-CN" sz="1800" b="1" baseline="30000">
                <a:solidFill>
                  <a:srgbClr val="0000FF"/>
                </a:solidFill>
              </a:rPr>
              <a:t>.</a:t>
            </a:r>
            <a:r>
              <a:rPr lang="en-GB" b="1">
                <a:solidFill>
                  <a:srgbClr val="0000FF"/>
                </a:solidFill>
                <a:latin typeface="楷体_GB2312" pitchFamily="1" charset="-122"/>
                <a:ea typeface="楷体_GB2312" pitchFamily="1" charset="-122"/>
              </a:rPr>
              <a:t>c))=f(a)</a:t>
            </a:r>
            <a:r>
              <a:rPr lang="zh-CN" sz="1800" b="1">
                <a:solidFill>
                  <a:srgbClr val="0000FF"/>
                </a:solidFill>
              </a:rPr>
              <a:t>о</a:t>
            </a:r>
            <a:r>
              <a:rPr lang="zh-CN" b="1">
                <a:solidFill>
                  <a:srgbClr val="FF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f(b)</a:t>
            </a:r>
            <a:r>
              <a:rPr lang="zh-CN" sz="1800" b="1">
                <a:solidFill>
                  <a:srgbClr val="0000FF"/>
                </a:solidFill>
              </a:rPr>
              <a:t>о</a:t>
            </a:r>
            <a:r>
              <a:rPr lang="zh-CN" b="1">
                <a:solidFill>
                  <a:srgbClr val="0000FF"/>
                </a:solidFill>
                <a:latin typeface="楷体_GB2312" pitchFamily="1" charset="-122"/>
                <a:ea typeface="楷体_GB2312" pitchFamily="1" charset="-122"/>
              </a:rPr>
              <a:t>f(c)</a:t>
            </a:r>
            <a:r>
              <a:rPr lang="zh-CN" b="1">
                <a:solidFill>
                  <a:srgbClr val="FF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a:t>
            </a:r>
          </a:p>
          <a:p>
            <a:r>
              <a:rPr lang="zh-CN" b="1">
                <a:solidFill>
                  <a:srgbClr val="0000FF"/>
                </a:solidFill>
                <a:latin typeface="楷体_GB2312" pitchFamily="1" charset="-122"/>
                <a:ea typeface="楷体_GB2312" pitchFamily="1" charset="-122"/>
              </a:rPr>
              <a:t>   所以在f(S)中运算</a:t>
            </a:r>
            <a:r>
              <a:rPr lang="zh-CN" b="1">
                <a:solidFill>
                  <a:srgbClr val="0000FF"/>
                </a:solidFill>
                <a:latin typeface="Times New Roman"/>
                <a:ea typeface="楷体_GB2312" pitchFamily="1" charset="-122"/>
              </a:rPr>
              <a:t>“</a:t>
            </a:r>
            <a:r>
              <a:rPr lang="zh-CN" sz="1800" b="1">
                <a:solidFill>
                  <a:srgbClr val="0000FF"/>
                </a:solidFill>
              </a:rPr>
              <a:t>о</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是可结合的。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47FEE9-701F-408E-8EEC-F0B76E8EE02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2C7CB95-414B-48B3-A5EC-691CCA1D6D3D}" type="slidenum">
              <a:rPr lang="zh-CN" altLang="zh-CN"/>
              <a:pPr/>
              <a:t>211</a:t>
            </a:fld>
            <a:r>
              <a:rPr lang="zh-CN" altLang="zh-CN"/>
              <a:t>/226</a:t>
            </a:r>
          </a:p>
        </p:txBody>
      </p:sp>
      <p:sp>
        <p:nvSpPr>
          <p:cNvPr id="217090"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17091"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latin typeface="楷体_GB2312" pitchFamily="1" charset="-122"/>
                <a:ea typeface="楷体_GB2312" pitchFamily="1" charset="-122"/>
              </a:rPr>
              <a:t>〈S， </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〉满足结合律</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3）</a:t>
            </a:r>
            <a:r>
              <a:rPr lang="zh-CN" b="1">
                <a:solidFill>
                  <a:srgbClr val="0000FF"/>
                </a:solidFill>
                <a:latin typeface="楷体_GB2312" pitchFamily="1" charset="-122"/>
                <a:ea typeface="楷体_GB2312" pitchFamily="1" charset="-122"/>
              </a:rPr>
              <a:t>〈S，</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〉满足交换律</a:t>
            </a:r>
            <a:r>
              <a:rPr lang="zh-CN" b="1">
                <a:solidFill>
                  <a:srgbClr val="0000FF"/>
                </a:solidFill>
                <a:latin typeface="楷体_GB2312" pitchFamily="1" charset="-122"/>
                <a:ea typeface="楷体_GB2312" pitchFamily="1" charset="-122"/>
                <a:sym typeface="Symbol" pitchFamily="18" charset="2"/>
              </a:rPr>
              <a:t> </a:t>
            </a:r>
            <a:r>
              <a:rPr lang="zh-CN" b="1">
                <a:solidFill>
                  <a:srgbClr val="0000FF"/>
                </a:solidFill>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4）〈S，</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〉存在幺元</a:t>
            </a:r>
            <a:r>
              <a:rPr lang="zh-CN" b="1" baseline="-25000">
                <a:solidFill>
                  <a:srgbClr val="B2B2B2"/>
                </a:solidFill>
                <a:latin typeface="楷体_GB2312" pitchFamily="1" charset="-122"/>
                <a:ea typeface="楷体_GB2312" pitchFamily="1" charset="-122"/>
              </a:rPr>
              <a:t> </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5）在S中每元关于运算</a:t>
            </a:r>
            <a:r>
              <a:rPr lang="zh-CN" b="1">
                <a:solidFill>
                  <a:srgbClr val="B2B2B2"/>
                </a:solidFill>
                <a:latin typeface="Times New Roman"/>
                <a:ea typeface="楷体_GB2312" pitchFamily="1" charset="-122"/>
              </a:rPr>
              <a:t>‘</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о</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6F4B901-58EF-44EE-B251-FA882433460A}"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1FF3FA5C-D70A-4951-9B4A-BCFE9C5FE568}" type="slidenum">
              <a:rPr lang="zh-CN" altLang="zh-CN"/>
              <a:pPr/>
              <a:t>212</a:t>
            </a:fld>
            <a:r>
              <a:rPr lang="zh-CN" altLang="zh-CN"/>
              <a:t>/226</a:t>
            </a:r>
          </a:p>
        </p:txBody>
      </p:sp>
      <p:sp>
        <p:nvSpPr>
          <p:cNvPr id="218114"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18115"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latin typeface="楷体_GB2312" pitchFamily="1" charset="-122"/>
                <a:ea typeface="楷体_GB2312" pitchFamily="1" charset="-122"/>
              </a:rPr>
              <a:t>〈S， </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〉满足结合律</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3）</a:t>
            </a:r>
            <a:r>
              <a:rPr lang="zh-CN" b="1">
                <a:solidFill>
                  <a:srgbClr val="0000FF"/>
                </a:solidFill>
                <a:latin typeface="楷体_GB2312" pitchFamily="1" charset="-122"/>
                <a:ea typeface="楷体_GB2312" pitchFamily="1" charset="-122"/>
              </a:rPr>
              <a:t>〈S，</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〉满足交换律</a:t>
            </a:r>
            <a:r>
              <a:rPr lang="zh-CN" b="1">
                <a:solidFill>
                  <a:srgbClr val="0000FF"/>
                </a:solidFill>
                <a:latin typeface="楷体_GB2312" pitchFamily="1" charset="-122"/>
                <a:ea typeface="楷体_GB2312" pitchFamily="1" charset="-122"/>
                <a:sym typeface="Symbol" pitchFamily="18" charset="2"/>
              </a:rPr>
              <a:t> </a:t>
            </a:r>
            <a:r>
              <a:rPr lang="zh-CN" b="1">
                <a:solidFill>
                  <a:srgbClr val="0000FF"/>
                </a:solidFill>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4）〈S，</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楷体_GB2312" pitchFamily="1" charset="-122"/>
                <a:ea typeface="楷体_GB2312" pitchFamily="1" charset="-122"/>
              </a:rPr>
              <a:t>〉存在幺元</a:t>
            </a:r>
            <a:r>
              <a:rPr lang="zh-CN" b="1" baseline="-25000">
                <a:solidFill>
                  <a:srgbClr val="B2B2B2"/>
                </a:solidFill>
                <a:latin typeface="楷体_GB2312" pitchFamily="1" charset="-122"/>
                <a:ea typeface="楷体_GB2312" pitchFamily="1" charset="-122"/>
              </a:rPr>
              <a:t> </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5）在S中每元关于运算</a:t>
            </a:r>
            <a:r>
              <a:rPr lang="zh-CN" b="1">
                <a:solidFill>
                  <a:srgbClr val="B2B2B2"/>
                </a:solidFill>
                <a:latin typeface="Times New Roman"/>
                <a:ea typeface="楷体_GB2312" pitchFamily="1" charset="-122"/>
              </a:rPr>
              <a:t>‘</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о</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p>
        </p:txBody>
      </p:sp>
      <p:sp>
        <p:nvSpPr>
          <p:cNvPr id="218116" name="Text Box 4"/>
          <p:cNvSpPr txBox="1">
            <a:spLocks noChangeArrowheads="1"/>
          </p:cNvSpPr>
          <p:nvPr/>
        </p:nvSpPr>
        <p:spPr bwMode="auto">
          <a:xfrm>
            <a:off x="971550" y="3860800"/>
            <a:ext cx="7940675" cy="22828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914400" indent="-457200">
              <a:defRPr sz="2400">
                <a:solidFill>
                  <a:schemeClr val="tx1"/>
                </a:solidFill>
                <a:latin typeface="Times New Roman" pitchFamily="18" charset="0"/>
                <a:ea typeface="宋体" pitchFamily="2" charset="-122"/>
              </a:defRPr>
            </a:lvl2pPr>
            <a:lvl3pPr marL="1371600" indent="-457200">
              <a:defRPr sz="2400">
                <a:solidFill>
                  <a:schemeClr val="tx1"/>
                </a:solidFill>
                <a:latin typeface="Times New Roman" pitchFamily="18" charset="0"/>
                <a:ea typeface="宋体" pitchFamily="2" charset="-122"/>
              </a:defRPr>
            </a:lvl3pPr>
            <a:lvl4pPr marL="1828800" indent="-457200">
              <a:defRPr sz="2400">
                <a:solidFill>
                  <a:schemeClr val="tx1"/>
                </a:solidFill>
                <a:latin typeface="Times New Roman" pitchFamily="18" charset="0"/>
                <a:ea typeface="宋体" pitchFamily="2" charset="-122"/>
              </a:defRPr>
            </a:lvl4pPr>
            <a:lvl5pPr marL="2286000" indent="-457200">
              <a:defRPr sz="2400">
                <a:solidFill>
                  <a:schemeClr val="tx1"/>
                </a:solidFill>
                <a:latin typeface="Times New Roman" pitchFamily="18" charset="0"/>
                <a:ea typeface="宋体" pitchFamily="2" charset="-122"/>
              </a:defRPr>
            </a:lvl5pPr>
            <a:lvl6pPr marL="2743200" indent="-457200" fontAlgn="base">
              <a:spcBef>
                <a:spcPct val="0"/>
              </a:spcBef>
              <a:spcAft>
                <a:spcPct val="0"/>
              </a:spcAft>
              <a:defRPr sz="2400">
                <a:solidFill>
                  <a:schemeClr val="tx1"/>
                </a:solidFill>
                <a:latin typeface="Times New Roman" pitchFamily="18" charset="0"/>
                <a:ea typeface="宋体" pitchFamily="2" charset="-122"/>
              </a:defRPr>
            </a:lvl6pPr>
            <a:lvl7pPr marL="3200400" indent="-457200" fontAlgn="base">
              <a:spcBef>
                <a:spcPct val="0"/>
              </a:spcBef>
              <a:spcAft>
                <a:spcPct val="0"/>
              </a:spcAft>
              <a:defRPr sz="2400">
                <a:solidFill>
                  <a:schemeClr val="tx1"/>
                </a:solidFill>
                <a:latin typeface="Times New Roman" pitchFamily="18" charset="0"/>
                <a:ea typeface="宋体" pitchFamily="2" charset="-122"/>
              </a:defRPr>
            </a:lvl7pPr>
            <a:lvl8pPr marL="3657600" indent="-457200" fontAlgn="base">
              <a:spcBef>
                <a:spcPct val="0"/>
              </a:spcBef>
              <a:spcAft>
                <a:spcPct val="0"/>
              </a:spcAft>
              <a:defRPr sz="2400">
                <a:solidFill>
                  <a:schemeClr val="tx1"/>
                </a:solidFill>
                <a:latin typeface="Times New Roman" pitchFamily="18" charset="0"/>
                <a:ea typeface="宋体" pitchFamily="2" charset="-122"/>
              </a:defRPr>
            </a:lvl8pPr>
            <a:lvl9pPr marL="4114800" indent="-457200" fontAlgn="base">
              <a:spcBef>
                <a:spcPct val="0"/>
              </a:spcBef>
              <a:spcAft>
                <a:spcPct val="0"/>
              </a:spcAft>
              <a:defRPr sz="2400">
                <a:solidFill>
                  <a:schemeClr val="tx1"/>
                </a:solidFill>
                <a:latin typeface="Times New Roman" pitchFamily="18" charset="0"/>
                <a:ea typeface="宋体" pitchFamily="2" charset="-122"/>
              </a:defRPr>
            </a:lvl9pPr>
          </a:lstStyle>
          <a:p>
            <a:r>
              <a:rPr lang="zh-CN" b="1">
                <a:solidFill>
                  <a:srgbClr val="0000FF"/>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证明：</a:t>
            </a:r>
          </a:p>
          <a:p>
            <a:r>
              <a:rPr lang="zh-CN" b="1">
                <a:solidFill>
                  <a:srgbClr val="0000FF"/>
                </a:solidFill>
                <a:latin typeface="楷体_GB2312" pitchFamily="1" charset="-122"/>
                <a:ea typeface="楷体_GB2312" pitchFamily="1" charset="-122"/>
              </a:rPr>
              <a:t>   如果运算</a:t>
            </a:r>
            <a:r>
              <a:rPr lang="zh-CN" b="1">
                <a:solidFill>
                  <a:srgbClr val="0000FF"/>
                </a:solidFill>
                <a:latin typeface="Times New Roman"/>
                <a:ea typeface="楷体_GB2312" pitchFamily="1" charset="-122"/>
              </a:rPr>
              <a:t>“</a:t>
            </a:r>
            <a:r>
              <a:rPr lang="zh-CN" b="1" baseline="30000">
                <a:solidFill>
                  <a:srgbClr val="0000FF"/>
                </a:solidFill>
              </a:rPr>
              <a:t>.</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在S中可交换，则对任何a，b∈S，a</a:t>
            </a:r>
            <a:r>
              <a:rPr lang="zh-CN" sz="2800" b="1" baseline="30000">
                <a:solidFill>
                  <a:srgbClr val="0000FF"/>
                </a:solidFill>
              </a:rPr>
              <a:t>.</a:t>
            </a:r>
            <a:r>
              <a:rPr lang="zh-CN" b="1">
                <a:solidFill>
                  <a:srgbClr val="0000FF"/>
                </a:solidFill>
                <a:latin typeface="楷体_GB2312" pitchFamily="1" charset="-122"/>
                <a:ea typeface="楷体_GB2312" pitchFamily="1" charset="-122"/>
              </a:rPr>
              <a:t>b=b</a:t>
            </a:r>
            <a:r>
              <a:rPr lang="zh-CN" sz="2800" b="1" baseline="30000">
                <a:solidFill>
                  <a:srgbClr val="0000FF"/>
                </a:solidFill>
              </a:rPr>
              <a:t>.</a:t>
            </a:r>
            <a:r>
              <a:rPr lang="zh-CN" b="1">
                <a:solidFill>
                  <a:srgbClr val="0000FF"/>
                </a:solidFill>
                <a:latin typeface="楷体_GB2312" pitchFamily="1" charset="-122"/>
                <a:ea typeface="楷体_GB2312" pitchFamily="1" charset="-122"/>
              </a:rPr>
              <a:t>a，于是f(a</a:t>
            </a:r>
            <a:r>
              <a:rPr lang="zh-CN" sz="3200" b="1" baseline="30000">
                <a:solidFill>
                  <a:srgbClr val="0000FF"/>
                </a:solidFill>
              </a:rPr>
              <a:t>.</a:t>
            </a:r>
            <a:r>
              <a:rPr lang="zh-CN" b="1">
                <a:solidFill>
                  <a:srgbClr val="0000FF"/>
                </a:solidFill>
                <a:latin typeface="楷体_GB2312" pitchFamily="1" charset="-122"/>
                <a:ea typeface="楷体_GB2312" pitchFamily="1" charset="-122"/>
              </a:rPr>
              <a:t>b)=f(b</a:t>
            </a:r>
            <a:r>
              <a:rPr lang="zh-CN" b="1" baseline="30000">
                <a:solidFill>
                  <a:srgbClr val="0000FF"/>
                </a:solidFill>
              </a:rPr>
              <a:t>.</a:t>
            </a:r>
            <a:r>
              <a:rPr lang="zh-CN" b="1">
                <a:solidFill>
                  <a:srgbClr val="0000FF"/>
                </a:solidFill>
                <a:latin typeface="楷体_GB2312" pitchFamily="1" charset="-122"/>
                <a:ea typeface="楷体_GB2312" pitchFamily="1" charset="-122"/>
              </a:rPr>
              <a:t>a)。但是，</a:t>
            </a:r>
          </a:p>
          <a:p>
            <a:r>
              <a:rPr lang="zh-CN" b="1">
                <a:solidFill>
                  <a:srgbClr val="0000FF"/>
                </a:solidFill>
                <a:latin typeface="楷体_GB2312" pitchFamily="1" charset="-122"/>
                <a:ea typeface="楷体_GB2312" pitchFamily="1" charset="-122"/>
              </a:rPr>
              <a:t>   </a:t>
            </a:r>
            <a:r>
              <a:rPr lang="en-GB" b="1">
                <a:solidFill>
                  <a:srgbClr val="0000FF"/>
                </a:solidFill>
                <a:latin typeface="楷体_GB2312" pitchFamily="1" charset="-122"/>
                <a:ea typeface="楷体_GB2312" pitchFamily="1" charset="-122"/>
              </a:rPr>
              <a:t>f(a</a:t>
            </a:r>
            <a:r>
              <a:rPr lang="zh-CN" b="1">
                <a:solidFill>
                  <a:srgbClr val="0000FF"/>
                </a:solidFill>
              </a:rPr>
              <a:t>.</a:t>
            </a:r>
            <a:r>
              <a:rPr lang="en-GB" b="1">
                <a:solidFill>
                  <a:srgbClr val="0000FF"/>
                </a:solidFill>
                <a:latin typeface="楷体_GB2312" pitchFamily="1" charset="-122"/>
                <a:ea typeface="楷体_GB2312" pitchFamily="1" charset="-122"/>
              </a:rPr>
              <a:t>b)= f(a)</a:t>
            </a:r>
            <a:r>
              <a:rPr lang="zh-CN" sz="1800" b="1">
                <a:solidFill>
                  <a:srgbClr val="0000FF"/>
                </a:solidFill>
              </a:rPr>
              <a:t>о</a:t>
            </a:r>
            <a:r>
              <a:rPr lang="zh-CN" b="1">
                <a:solidFill>
                  <a:srgbClr val="0000FF"/>
                </a:solidFill>
                <a:latin typeface="楷体_GB2312" pitchFamily="1" charset="-122"/>
                <a:ea typeface="楷体_GB2312" pitchFamily="1" charset="-122"/>
              </a:rPr>
              <a:t>f(b)，</a:t>
            </a:r>
            <a:r>
              <a:rPr lang="en-GB" b="1">
                <a:solidFill>
                  <a:srgbClr val="0000FF"/>
                </a:solidFill>
                <a:latin typeface="楷体_GB2312" pitchFamily="1" charset="-122"/>
                <a:ea typeface="楷体_GB2312" pitchFamily="1" charset="-122"/>
              </a:rPr>
              <a:t>f(b</a:t>
            </a:r>
            <a:r>
              <a:rPr lang="zh-CN" b="1">
                <a:solidFill>
                  <a:srgbClr val="0000FF"/>
                </a:solidFill>
              </a:rPr>
              <a:t>.</a:t>
            </a:r>
            <a:r>
              <a:rPr lang="en-GB" b="1">
                <a:solidFill>
                  <a:srgbClr val="0000FF"/>
                </a:solidFill>
                <a:latin typeface="楷体_GB2312" pitchFamily="1" charset="-122"/>
                <a:ea typeface="楷体_GB2312" pitchFamily="1" charset="-122"/>
              </a:rPr>
              <a:t>a)= f(b)</a:t>
            </a:r>
            <a:r>
              <a:rPr lang="zh-CN" sz="1800" b="1">
                <a:solidFill>
                  <a:srgbClr val="0000FF"/>
                </a:solidFill>
              </a:rPr>
              <a:t>о</a:t>
            </a:r>
            <a:r>
              <a:rPr lang="zh-CN" b="1">
                <a:solidFill>
                  <a:srgbClr val="0000FF"/>
                </a:solidFill>
                <a:latin typeface="楷体_GB2312" pitchFamily="1" charset="-122"/>
                <a:ea typeface="楷体_GB2312" pitchFamily="1" charset="-122"/>
              </a:rPr>
              <a:t>f(a)，即：</a:t>
            </a:r>
          </a:p>
          <a:p>
            <a:r>
              <a:rPr lang="zh-CN" b="1">
                <a:solidFill>
                  <a:srgbClr val="0000FF"/>
                </a:solidFill>
                <a:latin typeface="楷体_GB2312" pitchFamily="1" charset="-122"/>
                <a:ea typeface="楷体_GB2312" pitchFamily="1" charset="-122"/>
              </a:rPr>
              <a:t>   </a:t>
            </a:r>
            <a:r>
              <a:rPr lang="en-GB" b="1">
                <a:solidFill>
                  <a:srgbClr val="0000FF"/>
                </a:solidFill>
                <a:latin typeface="楷体_GB2312" pitchFamily="1" charset="-122"/>
                <a:ea typeface="楷体_GB2312" pitchFamily="1" charset="-122"/>
              </a:rPr>
              <a:t>f(a)</a:t>
            </a:r>
            <a:r>
              <a:rPr lang="zh-CN" sz="1800" b="1">
                <a:solidFill>
                  <a:srgbClr val="0000FF"/>
                </a:solidFill>
              </a:rPr>
              <a:t>о</a:t>
            </a:r>
            <a:r>
              <a:rPr lang="zh-CN" b="1">
                <a:solidFill>
                  <a:srgbClr val="0000FF"/>
                </a:solidFill>
                <a:latin typeface="楷体_GB2312" pitchFamily="1" charset="-122"/>
                <a:ea typeface="楷体_GB2312" pitchFamily="1" charset="-122"/>
              </a:rPr>
              <a:t>f(b)</a:t>
            </a:r>
            <a:r>
              <a:rPr lang="en-GB" b="1">
                <a:solidFill>
                  <a:srgbClr val="0000FF"/>
                </a:solidFill>
                <a:latin typeface="楷体_GB2312" pitchFamily="1" charset="-122"/>
                <a:ea typeface="楷体_GB2312" pitchFamily="1" charset="-122"/>
              </a:rPr>
              <a:t> = f(b)</a:t>
            </a:r>
            <a:r>
              <a:rPr lang="zh-CN" sz="1800" b="1">
                <a:solidFill>
                  <a:srgbClr val="0000FF"/>
                </a:solidFill>
              </a:rPr>
              <a:t>о</a:t>
            </a:r>
            <a:r>
              <a:rPr lang="zh-CN" b="1">
                <a:solidFill>
                  <a:srgbClr val="0000FF"/>
                </a:solidFill>
                <a:latin typeface="楷体_GB2312" pitchFamily="1" charset="-122"/>
                <a:ea typeface="楷体_GB2312" pitchFamily="1" charset="-122"/>
              </a:rPr>
              <a:t>f(a)，</a:t>
            </a:r>
          </a:p>
          <a:p>
            <a:r>
              <a:rPr lang="zh-CN" b="1">
                <a:solidFill>
                  <a:srgbClr val="0000FF"/>
                </a:solidFill>
                <a:latin typeface="楷体_GB2312" pitchFamily="1" charset="-122"/>
                <a:ea typeface="楷体_GB2312" pitchFamily="1" charset="-122"/>
              </a:rPr>
              <a:t>   所以在f(S)中运算</a:t>
            </a:r>
            <a:r>
              <a:rPr lang="zh-CN" b="1">
                <a:solidFill>
                  <a:srgbClr val="0000FF"/>
                </a:solidFill>
                <a:latin typeface="Times New Roman"/>
                <a:ea typeface="楷体_GB2312" pitchFamily="1" charset="-122"/>
              </a:rPr>
              <a:t>“</a:t>
            </a:r>
            <a:r>
              <a:rPr lang="zh-CN" sz="1800" b="1">
                <a:solidFill>
                  <a:srgbClr val="0000FF"/>
                </a:solidFill>
              </a:rPr>
              <a:t>о</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是可交换的。</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7C97A7-994D-4EEC-A043-12F11F24246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6E098D1-862B-4D68-B8B6-8EE80C065777}" type="slidenum">
              <a:rPr lang="zh-CN" altLang="zh-CN"/>
              <a:pPr/>
              <a:t>213</a:t>
            </a:fld>
            <a:r>
              <a:rPr lang="zh-CN" altLang="zh-CN"/>
              <a:t>/226</a:t>
            </a:r>
          </a:p>
        </p:txBody>
      </p:sp>
      <p:sp>
        <p:nvSpPr>
          <p:cNvPr id="219138"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19139"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latin typeface="楷体_GB2312" pitchFamily="1" charset="-122"/>
                <a:ea typeface="楷体_GB2312" pitchFamily="1" charset="-122"/>
              </a:rPr>
              <a:t>〈S， </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〉满足结合律</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3）</a:t>
            </a:r>
            <a:r>
              <a:rPr lang="zh-CN" b="1">
                <a:latin typeface="楷体_GB2312" pitchFamily="1" charset="-122"/>
                <a:ea typeface="楷体_GB2312" pitchFamily="1" charset="-122"/>
              </a:rPr>
              <a:t>〈S，</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〉满足交换律</a:t>
            </a:r>
            <a:r>
              <a:rPr lang="zh-CN" b="1">
                <a:latin typeface="楷体_GB2312" pitchFamily="1" charset="-122"/>
                <a:ea typeface="楷体_GB2312" pitchFamily="1" charset="-122"/>
                <a:sym typeface="Symbol" pitchFamily="18" charset="2"/>
              </a:rPr>
              <a:t> </a:t>
            </a:r>
            <a:r>
              <a:rPr lang="zh-CN" b="1">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4）</a:t>
            </a:r>
            <a:r>
              <a:rPr lang="zh-CN" b="1">
                <a:solidFill>
                  <a:srgbClr val="0000FF"/>
                </a:solidFill>
                <a:latin typeface="楷体_GB2312" pitchFamily="1" charset="-122"/>
                <a:ea typeface="楷体_GB2312" pitchFamily="1" charset="-122"/>
              </a:rPr>
              <a:t>〈S，</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〉存在幺元</a:t>
            </a:r>
            <a:r>
              <a:rPr lang="zh-CN" b="1" baseline="-25000">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sym typeface="Symbol" pitchFamily="18" charset="2"/>
              </a:rPr>
              <a:t> </a:t>
            </a:r>
            <a:r>
              <a:rPr lang="zh-CN" b="1">
                <a:solidFill>
                  <a:srgbClr val="0000FF"/>
                </a:solidFill>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5）在S中每元关于运算</a:t>
            </a:r>
            <a:r>
              <a:rPr lang="zh-CN" b="1">
                <a:solidFill>
                  <a:srgbClr val="B2B2B2"/>
                </a:solidFill>
                <a:latin typeface="Times New Roman"/>
                <a:ea typeface="楷体_GB2312" pitchFamily="1" charset="-122"/>
              </a:rPr>
              <a:t>‘</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о</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3BBA1B3-5878-47D3-B715-04AFD124E7DA}"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30675D74-1DB9-49C7-A6A4-3B569A0577C7}" type="slidenum">
              <a:rPr lang="zh-CN" altLang="zh-CN"/>
              <a:pPr/>
              <a:t>214</a:t>
            </a:fld>
            <a:r>
              <a:rPr lang="zh-CN" altLang="zh-CN"/>
              <a:t>/226</a:t>
            </a:r>
          </a:p>
        </p:txBody>
      </p:sp>
      <p:sp>
        <p:nvSpPr>
          <p:cNvPr id="220162"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20163"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latin typeface="楷体_GB2312" pitchFamily="1" charset="-122"/>
                <a:ea typeface="楷体_GB2312" pitchFamily="1" charset="-122"/>
              </a:rPr>
              <a:t>〈S， </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〉满足结合律</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3）</a:t>
            </a:r>
            <a:r>
              <a:rPr lang="zh-CN" b="1">
                <a:latin typeface="楷体_GB2312" pitchFamily="1" charset="-122"/>
                <a:ea typeface="楷体_GB2312" pitchFamily="1" charset="-122"/>
              </a:rPr>
              <a:t>〈S，</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〉满足交换律</a:t>
            </a:r>
            <a:r>
              <a:rPr lang="zh-CN" b="1">
                <a:latin typeface="楷体_GB2312" pitchFamily="1" charset="-122"/>
                <a:ea typeface="楷体_GB2312" pitchFamily="1" charset="-122"/>
                <a:sym typeface="Symbol" pitchFamily="18" charset="2"/>
              </a:rPr>
              <a:t> </a:t>
            </a:r>
            <a:r>
              <a:rPr lang="zh-CN" b="1">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4）</a:t>
            </a:r>
            <a:r>
              <a:rPr lang="zh-CN" b="1">
                <a:solidFill>
                  <a:srgbClr val="0000FF"/>
                </a:solidFill>
                <a:latin typeface="楷体_GB2312" pitchFamily="1" charset="-122"/>
                <a:ea typeface="楷体_GB2312" pitchFamily="1" charset="-122"/>
              </a:rPr>
              <a:t>〈S，</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〉存在幺元</a:t>
            </a:r>
            <a:r>
              <a:rPr lang="zh-CN" b="1" baseline="-25000">
                <a:solidFill>
                  <a:srgbClr val="0000FF"/>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sym typeface="Symbol" pitchFamily="18" charset="2"/>
              </a:rPr>
              <a:t> </a:t>
            </a:r>
            <a:r>
              <a:rPr lang="zh-CN" b="1">
                <a:solidFill>
                  <a:srgbClr val="0000FF"/>
                </a:solidFill>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5）在S中每元关于运算</a:t>
            </a:r>
            <a:r>
              <a:rPr lang="zh-CN" b="1">
                <a:solidFill>
                  <a:srgbClr val="B2B2B2"/>
                </a:solidFill>
                <a:latin typeface="Times New Roman"/>
                <a:ea typeface="楷体_GB2312" pitchFamily="1" charset="-122"/>
              </a:rPr>
              <a:t>‘</a:t>
            </a:r>
            <a:r>
              <a:rPr lang="zh-CN" sz="2800" b="1" baseline="30000">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r>
              <a:rPr lang="zh-CN" b="1">
                <a:solidFill>
                  <a:srgbClr val="B2B2B2"/>
                </a:solidFill>
                <a:latin typeface="楷体_GB2312" pitchFamily="1" charset="-122"/>
                <a:ea typeface="楷体_GB2312" pitchFamily="1" charset="-122"/>
                <a:sym typeface="Symbol" pitchFamily="18" charset="2"/>
              </a:rPr>
              <a:t> </a:t>
            </a:r>
            <a:r>
              <a:rPr lang="zh-CN" b="1">
                <a:solidFill>
                  <a:srgbClr val="B2B2B2"/>
                </a:solidFill>
                <a:latin typeface="楷体_GB2312" pitchFamily="1" charset="-122"/>
                <a:ea typeface="楷体_GB2312" pitchFamily="1" charset="-122"/>
              </a:rPr>
              <a:t>f（S）中每元关于运算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о</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 有逆元。</a:t>
            </a:r>
          </a:p>
        </p:txBody>
      </p:sp>
      <p:sp>
        <p:nvSpPr>
          <p:cNvPr id="220164" name="Text Box 4"/>
          <p:cNvSpPr txBox="1">
            <a:spLocks noChangeArrowheads="1"/>
          </p:cNvSpPr>
          <p:nvPr/>
        </p:nvSpPr>
        <p:spPr bwMode="auto">
          <a:xfrm>
            <a:off x="827088" y="4365625"/>
            <a:ext cx="7869237" cy="19177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b="1">
                <a:solidFill>
                  <a:srgbClr val="FF0000"/>
                </a:solidFill>
                <a:latin typeface="楷体_GB2312" pitchFamily="1" charset="-122"/>
                <a:ea typeface="楷体_GB2312" pitchFamily="1" charset="-122"/>
              </a:rPr>
              <a:t>证明：</a:t>
            </a:r>
          </a:p>
          <a:p>
            <a:r>
              <a:rPr lang="zh-CN" b="1">
                <a:solidFill>
                  <a:srgbClr val="0000FF"/>
                </a:solidFill>
                <a:latin typeface="楷体_GB2312" pitchFamily="1" charset="-122"/>
                <a:ea typeface="楷体_GB2312" pitchFamily="1" charset="-122"/>
              </a:rPr>
              <a:t>设</a:t>
            </a:r>
            <a:r>
              <a:rPr lang="zh-CN" altLang="zh-CN" b="1">
                <a:solidFill>
                  <a:srgbClr val="0000FF"/>
                </a:solidFill>
                <a:latin typeface="楷体_GB2312" pitchFamily="1" charset="-122"/>
                <a:ea typeface="楷体_GB2312" pitchFamily="1" charset="-122"/>
              </a:rPr>
              <a:t>e</a:t>
            </a:r>
            <a:r>
              <a:rPr lang="zh-CN" b="1">
                <a:solidFill>
                  <a:srgbClr val="0000FF"/>
                </a:solidFill>
                <a:latin typeface="楷体_GB2312" pitchFamily="1" charset="-122"/>
                <a:ea typeface="楷体_GB2312" pitchFamily="1" charset="-122"/>
              </a:rPr>
              <a:t>是运算</a:t>
            </a:r>
            <a:r>
              <a:rPr lang="zh-CN" b="1">
                <a:solidFill>
                  <a:srgbClr val="0000FF"/>
                </a:solidFill>
                <a:latin typeface="Times New Roman"/>
                <a:ea typeface="楷体_GB2312" pitchFamily="1" charset="-122"/>
              </a:rPr>
              <a:t>“</a:t>
            </a:r>
            <a:r>
              <a:rPr lang="zh-CN" altLang="zh-CN" b="1">
                <a:solidFill>
                  <a:srgbClr val="0000FF"/>
                </a:solidFill>
              </a:rPr>
              <a:t>.</a:t>
            </a:r>
            <a:r>
              <a:rPr lang="zh-CN" alt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a:t>
            </a:r>
            <a:r>
              <a:rPr lang="zh-CN" altLang="zh-CN"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中的幺元，则对任何</a:t>
            </a:r>
            <a:r>
              <a:rPr lang="zh-CN" altLang="zh-CN" b="1">
                <a:solidFill>
                  <a:srgbClr val="0000FF"/>
                </a:solidFill>
                <a:latin typeface="楷体_GB2312" pitchFamily="1" charset="-122"/>
                <a:ea typeface="楷体_GB2312" pitchFamily="1" charset="-122"/>
              </a:rPr>
              <a:t>a∈S</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e</a:t>
            </a:r>
            <a:r>
              <a:rPr lang="zh-CN" altLang="zh-CN" b="1">
                <a:solidFill>
                  <a:srgbClr val="0000FF"/>
                </a:solidFill>
              </a:rPr>
              <a:t>.</a:t>
            </a:r>
            <a:r>
              <a:rPr lang="zh-CN" altLang="zh-CN" b="1">
                <a:solidFill>
                  <a:srgbClr val="0000FF"/>
                </a:solidFill>
                <a:latin typeface="楷体_GB2312" pitchFamily="1" charset="-122"/>
                <a:ea typeface="楷体_GB2312" pitchFamily="1" charset="-122"/>
              </a:rPr>
              <a:t>a=a=a</a:t>
            </a:r>
            <a:r>
              <a:rPr lang="zh-CN" altLang="zh-CN" b="1">
                <a:solidFill>
                  <a:srgbClr val="0000FF"/>
                </a:solidFill>
              </a:rPr>
              <a:t>.</a:t>
            </a:r>
            <a:r>
              <a:rPr lang="zh-CN" altLang="zh-CN" b="1">
                <a:solidFill>
                  <a:srgbClr val="0000FF"/>
                </a:solidFill>
                <a:latin typeface="楷体_GB2312" pitchFamily="1" charset="-122"/>
                <a:ea typeface="楷体_GB2312" pitchFamily="1" charset="-122"/>
              </a:rPr>
              <a:t>e</a:t>
            </a:r>
            <a:r>
              <a:rPr lang="zh-CN" b="1">
                <a:solidFill>
                  <a:srgbClr val="0000FF"/>
                </a:solidFill>
                <a:latin typeface="楷体_GB2312" pitchFamily="1" charset="-122"/>
                <a:ea typeface="楷体_GB2312" pitchFamily="1" charset="-122"/>
              </a:rPr>
              <a:t>，  </a:t>
            </a:r>
            <a:r>
              <a:rPr lang="zh-CN" altLang="zh-CN" b="1">
                <a:solidFill>
                  <a:srgbClr val="0000FF"/>
                </a:solidFill>
                <a:latin typeface="楷体_GB2312" pitchFamily="1" charset="-122"/>
                <a:ea typeface="楷体_GB2312" pitchFamily="1" charset="-122"/>
              </a:rPr>
              <a:t>f(e</a:t>
            </a:r>
            <a:r>
              <a:rPr lang="zh-CN" altLang="zh-CN" b="1">
                <a:solidFill>
                  <a:srgbClr val="0000FF"/>
                </a:solidFill>
              </a:rPr>
              <a:t>.</a:t>
            </a:r>
            <a:r>
              <a:rPr lang="zh-CN" altLang="zh-CN" b="1">
                <a:solidFill>
                  <a:srgbClr val="0000FF"/>
                </a:solidFill>
                <a:latin typeface="楷体_GB2312" pitchFamily="1" charset="-122"/>
                <a:ea typeface="楷体_GB2312" pitchFamily="1" charset="-122"/>
              </a:rPr>
              <a:t>a)=f(a)=f(a</a:t>
            </a:r>
            <a:r>
              <a:rPr lang="zh-CN" altLang="zh-CN" b="1">
                <a:solidFill>
                  <a:srgbClr val="0000FF"/>
                </a:solidFill>
              </a:rPr>
              <a:t>.</a:t>
            </a:r>
            <a:r>
              <a:rPr lang="zh-CN" altLang="zh-CN" b="1">
                <a:solidFill>
                  <a:srgbClr val="0000FF"/>
                </a:solidFill>
                <a:latin typeface="楷体_GB2312" pitchFamily="1" charset="-122"/>
                <a:ea typeface="楷体_GB2312" pitchFamily="1" charset="-122"/>
              </a:rPr>
              <a:t>e)</a:t>
            </a:r>
            <a:r>
              <a:rPr lang="zh-CN" b="1">
                <a:solidFill>
                  <a:srgbClr val="0000FF"/>
                </a:solidFill>
                <a:latin typeface="楷体_GB2312" pitchFamily="1" charset="-122"/>
                <a:ea typeface="楷体_GB2312" pitchFamily="1" charset="-122"/>
              </a:rPr>
              <a:t>。</a:t>
            </a:r>
          </a:p>
          <a:p>
            <a:r>
              <a:rPr lang="zh-CN" b="1">
                <a:solidFill>
                  <a:srgbClr val="0000FF"/>
                </a:solidFill>
                <a:latin typeface="楷体_GB2312" pitchFamily="1" charset="-122"/>
                <a:ea typeface="楷体_GB2312" pitchFamily="1" charset="-122"/>
              </a:rPr>
              <a:t>于是</a:t>
            </a:r>
            <a:r>
              <a:rPr lang="zh-CN" altLang="zh-CN" b="1">
                <a:solidFill>
                  <a:srgbClr val="0000FF"/>
                </a:solidFill>
                <a:latin typeface="楷体_GB2312" pitchFamily="1" charset="-122"/>
                <a:ea typeface="楷体_GB2312" pitchFamily="1" charset="-122"/>
              </a:rPr>
              <a:t>f(e)</a:t>
            </a:r>
            <a:r>
              <a:rPr lang="zh-CN" altLang="zh-CN" sz="1800" b="1">
                <a:solidFill>
                  <a:srgbClr val="0000FF"/>
                </a:solidFill>
              </a:rPr>
              <a:t>о</a:t>
            </a:r>
            <a:r>
              <a:rPr lang="zh-CN" altLang="zh-CN" b="1">
                <a:solidFill>
                  <a:srgbClr val="0000FF"/>
                </a:solidFill>
                <a:latin typeface="楷体_GB2312" pitchFamily="1" charset="-122"/>
                <a:ea typeface="楷体_GB2312" pitchFamily="1" charset="-122"/>
              </a:rPr>
              <a:t>f(a)=f(a)=f(a)</a:t>
            </a:r>
            <a:r>
              <a:rPr lang="zh-CN" altLang="zh-CN" sz="1800" b="1">
                <a:solidFill>
                  <a:srgbClr val="0000FF"/>
                </a:solidFill>
              </a:rPr>
              <a:t>о</a:t>
            </a:r>
            <a:r>
              <a:rPr lang="zh-CN" altLang="zh-CN" b="1">
                <a:solidFill>
                  <a:srgbClr val="0000FF"/>
                </a:solidFill>
                <a:latin typeface="楷体_GB2312" pitchFamily="1" charset="-122"/>
                <a:ea typeface="楷体_GB2312" pitchFamily="1" charset="-122"/>
              </a:rPr>
              <a:t>f(e)</a:t>
            </a:r>
            <a:r>
              <a:rPr lang="zh-CN" b="1">
                <a:solidFill>
                  <a:srgbClr val="0000FF"/>
                </a:solidFill>
                <a:latin typeface="楷体_GB2312" pitchFamily="1" charset="-122"/>
                <a:ea typeface="楷体_GB2312" pitchFamily="1" charset="-122"/>
              </a:rPr>
              <a:t>，说明</a:t>
            </a:r>
            <a:r>
              <a:rPr lang="zh-CN" altLang="zh-CN" b="1">
                <a:solidFill>
                  <a:srgbClr val="0000FF"/>
                </a:solidFill>
                <a:latin typeface="楷体_GB2312" pitchFamily="1" charset="-122"/>
                <a:ea typeface="楷体_GB2312" pitchFamily="1" charset="-122"/>
              </a:rPr>
              <a:t>f(e)</a:t>
            </a:r>
            <a:r>
              <a:rPr lang="zh-CN" b="1">
                <a:solidFill>
                  <a:srgbClr val="0000FF"/>
                </a:solidFill>
                <a:latin typeface="楷体_GB2312" pitchFamily="1" charset="-122"/>
                <a:ea typeface="楷体_GB2312" pitchFamily="1" charset="-122"/>
              </a:rPr>
              <a:t>是运算</a:t>
            </a:r>
            <a:r>
              <a:rPr lang="zh-CN" b="1">
                <a:solidFill>
                  <a:srgbClr val="0000FF"/>
                </a:solidFill>
                <a:latin typeface="Times New Roman"/>
                <a:ea typeface="楷体_GB2312" pitchFamily="1" charset="-122"/>
              </a:rPr>
              <a:t>“</a:t>
            </a:r>
            <a:r>
              <a:rPr lang="zh-CN" altLang="zh-CN" sz="1800" b="1">
                <a:solidFill>
                  <a:srgbClr val="0000FF"/>
                </a:solidFill>
              </a:rPr>
              <a:t>о</a:t>
            </a:r>
            <a:r>
              <a:rPr lang="zh-CN" alt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在</a:t>
            </a:r>
            <a:r>
              <a:rPr lang="zh-CN" altLang="zh-CN" b="1">
                <a:solidFill>
                  <a:srgbClr val="0000FF"/>
                </a:solidFill>
                <a:latin typeface="楷体_GB2312" pitchFamily="1" charset="-122"/>
                <a:ea typeface="楷体_GB2312" pitchFamily="1" charset="-122"/>
              </a:rPr>
              <a:t>f(S)</a:t>
            </a:r>
            <a:r>
              <a:rPr lang="zh-CN" b="1">
                <a:solidFill>
                  <a:srgbClr val="0000FF"/>
                </a:solidFill>
                <a:latin typeface="楷体_GB2312" pitchFamily="1" charset="-122"/>
                <a:ea typeface="楷体_GB2312" pitchFamily="1" charset="-122"/>
              </a:rPr>
              <a:t>中的幺元，</a:t>
            </a:r>
            <a:r>
              <a:rPr lang="zh-CN" altLang="zh-CN"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把</a:t>
            </a:r>
            <a:r>
              <a:rPr lang="zh-CN" altLang="zh-CN"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的幺元映射到</a:t>
            </a:r>
            <a:r>
              <a:rPr lang="zh-CN" altLang="zh-CN" b="1">
                <a:solidFill>
                  <a:srgbClr val="0000FF"/>
                </a:solidFill>
                <a:latin typeface="楷体_GB2312" pitchFamily="1" charset="-122"/>
                <a:ea typeface="楷体_GB2312" pitchFamily="1" charset="-122"/>
              </a:rPr>
              <a:t>f(S)</a:t>
            </a:r>
            <a:r>
              <a:rPr lang="zh-CN" b="1">
                <a:solidFill>
                  <a:srgbClr val="0000FF"/>
                </a:solidFill>
                <a:latin typeface="楷体_GB2312" pitchFamily="1" charset="-122"/>
                <a:ea typeface="楷体_GB2312" pitchFamily="1" charset="-122"/>
              </a:rPr>
              <a:t>的幺元。 </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90C3D3-BDB8-4860-85B1-4E36150881D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5662701-1292-45B6-85F4-75760A5B7DF6}" type="slidenum">
              <a:rPr lang="zh-CN" altLang="zh-CN"/>
              <a:pPr/>
              <a:t>215</a:t>
            </a:fld>
            <a:r>
              <a:rPr lang="zh-CN" altLang="zh-CN"/>
              <a:t>/226</a:t>
            </a:r>
          </a:p>
        </p:txBody>
      </p:sp>
      <p:sp>
        <p:nvSpPr>
          <p:cNvPr id="221186"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21187"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latin typeface="楷体_GB2312" pitchFamily="1" charset="-122"/>
                <a:ea typeface="楷体_GB2312" pitchFamily="1" charset="-122"/>
              </a:rPr>
              <a:t>〈S， </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〉满足结合律</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3）</a:t>
            </a:r>
            <a:r>
              <a:rPr lang="zh-CN" b="1">
                <a:latin typeface="楷体_GB2312" pitchFamily="1" charset="-122"/>
                <a:ea typeface="楷体_GB2312" pitchFamily="1" charset="-122"/>
              </a:rPr>
              <a:t>〈S，</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〉满足交换律</a:t>
            </a:r>
            <a:r>
              <a:rPr lang="zh-CN" b="1">
                <a:latin typeface="楷体_GB2312" pitchFamily="1" charset="-122"/>
                <a:ea typeface="楷体_GB2312" pitchFamily="1" charset="-122"/>
                <a:sym typeface="Symbol" pitchFamily="18" charset="2"/>
              </a:rPr>
              <a:t> </a:t>
            </a:r>
            <a:r>
              <a:rPr lang="zh-CN" b="1">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4）</a:t>
            </a:r>
            <a:r>
              <a:rPr lang="zh-CN" b="1">
                <a:latin typeface="楷体_GB2312" pitchFamily="1" charset="-122"/>
                <a:ea typeface="楷体_GB2312" pitchFamily="1" charset="-122"/>
              </a:rPr>
              <a:t>〈S，</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〉存在幺元</a:t>
            </a:r>
            <a:r>
              <a:rPr lang="zh-CN" b="1" baseline="-25000">
                <a:latin typeface="楷体_GB2312" pitchFamily="1" charset="-122"/>
                <a:ea typeface="楷体_GB2312" pitchFamily="1" charset="-122"/>
              </a:rPr>
              <a:t> </a:t>
            </a:r>
            <a:r>
              <a:rPr lang="zh-CN" b="1">
                <a:latin typeface="楷体_GB2312" pitchFamily="1" charset="-122"/>
                <a:ea typeface="楷体_GB2312" pitchFamily="1" charset="-122"/>
                <a:sym typeface="Symbol" pitchFamily="18" charset="2"/>
              </a:rPr>
              <a:t> </a:t>
            </a:r>
            <a:r>
              <a:rPr lang="zh-CN" b="1">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5）</a:t>
            </a:r>
            <a:r>
              <a:rPr lang="zh-CN" b="1">
                <a:solidFill>
                  <a:srgbClr val="0000FF"/>
                </a:solidFill>
                <a:latin typeface="楷体_GB2312" pitchFamily="1" charset="-122"/>
                <a:ea typeface="楷体_GB2312" pitchFamily="1" charset="-122"/>
              </a:rPr>
              <a:t>在S中每元关于运算</a:t>
            </a:r>
            <a:r>
              <a:rPr lang="zh-CN" b="1">
                <a:solidFill>
                  <a:srgbClr val="0000FF"/>
                </a:solidFill>
                <a:latin typeface="Times New Roman"/>
                <a:ea typeface="楷体_GB2312" pitchFamily="1" charset="-122"/>
              </a:rPr>
              <a:t>‘</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 有逆元</a:t>
            </a:r>
            <a:r>
              <a:rPr lang="zh-CN" b="1">
                <a:solidFill>
                  <a:srgbClr val="0000FF"/>
                </a:solidFill>
                <a:latin typeface="楷体_GB2312" pitchFamily="1" charset="-122"/>
                <a:ea typeface="楷体_GB2312" pitchFamily="1" charset="-122"/>
                <a:sym typeface="Symbol" pitchFamily="18" charset="2"/>
              </a:rPr>
              <a:t> </a:t>
            </a:r>
            <a:r>
              <a:rPr lang="zh-CN" b="1">
                <a:solidFill>
                  <a:srgbClr val="0000FF"/>
                </a:solidFill>
                <a:latin typeface="楷体_GB2312" pitchFamily="1" charset="-122"/>
                <a:ea typeface="楷体_GB2312" pitchFamily="1" charset="-122"/>
              </a:rPr>
              <a:t>f（S）中每元关于运算</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о</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 有逆元。</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B76E94A-8935-4EEA-8241-27E462220B26}"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CFEFDE38-46C2-4104-AA46-2EA5C8ECA74E}" type="slidenum">
              <a:rPr lang="zh-CN" altLang="zh-CN"/>
              <a:pPr/>
              <a:t>216</a:t>
            </a:fld>
            <a:r>
              <a:rPr lang="zh-CN" altLang="zh-CN"/>
              <a:t>/226</a:t>
            </a:r>
          </a:p>
        </p:txBody>
      </p:sp>
      <p:sp>
        <p:nvSpPr>
          <p:cNvPr id="222210" name="Rectangle 2"/>
          <p:cNvSpPr>
            <a:spLocks noGrp="1" noChangeArrowheads="1"/>
          </p:cNvSpPr>
          <p:nvPr>
            <p:ph type="title"/>
          </p:nvPr>
        </p:nvSpPr>
        <p:spPr/>
        <p:txBody>
          <a:bodyPr/>
          <a:lstStyle/>
          <a:p>
            <a:r>
              <a:rPr lang="zh-CN">
                <a:solidFill>
                  <a:srgbClr val="FF3399"/>
                </a:solidFill>
                <a:latin typeface="黑体" pitchFamily="49" charset="-122"/>
                <a:ea typeface="黑体" pitchFamily="49" charset="-122"/>
              </a:rPr>
              <a:t>性  质</a:t>
            </a:r>
          </a:p>
        </p:txBody>
      </p:sp>
      <p:sp>
        <p:nvSpPr>
          <p:cNvPr id="222211" name="Rectangle 3"/>
          <p:cNvSpPr>
            <a:spLocks noChangeArrowheads="1"/>
          </p:cNvSpPr>
          <p:nvPr/>
        </p:nvSpPr>
        <p:spPr bwMode="auto">
          <a:xfrm>
            <a:off x="1116013" y="908050"/>
            <a:ext cx="777716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4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15.15 </a:t>
            </a:r>
            <a:r>
              <a:rPr lang="zh-CN" b="1">
                <a:solidFill>
                  <a:srgbClr val="0000FF"/>
                </a:solidFill>
                <a:latin typeface="楷体_GB2312" pitchFamily="1" charset="-122"/>
                <a:ea typeface="楷体_GB2312" pitchFamily="1" charset="-122"/>
              </a:rPr>
              <a:t>设〈S，</a:t>
            </a:r>
            <a:r>
              <a:rPr lang="zh-CN" b="1" baseline="30000">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〉与〈T,</a:t>
            </a:r>
            <a:r>
              <a:rPr lang="zh-CN" sz="1800" b="1">
                <a:solidFill>
                  <a:srgbClr val="0000FF"/>
                </a:solidFill>
                <a:latin typeface="楷体_GB2312" pitchFamily="1" charset="-122"/>
                <a:ea typeface="楷体_GB2312" pitchFamily="1" charset="-122"/>
              </a:rPr>
              <a:t>о</a:t>
            </a:r>
            <a:r>
              <a:rPr lang="zh-CN" b="1">
                <a:solidFill>
                  <a:srgbClr val="0000FF"/>
                </a:solidFill>
                <a:latin typeface="楷体_GB2312" pitchFamily="1" charset="-122"/>
                <a:ea typeface="楷体_GB2312" pitchFamily="1" charset="-122"/>
              </a:rPr>
              <a:t>〉是两个代数系统，f：S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T是</a:t>
            </a:r>
            <a:r>
              <a:rPr lang="zh-CN" b="1">
                <a:solidFill>
                  <a:srgbClr val="FF3300"/>
                </a:solidFill>
                <a:latin typeface="楷体_GB2312" pitchFamily="1" charset="-122"/>
                <a:ea typeface="楷体_GB2312" pitchFamily="1" charset="-122"/>
              </a:rPr>
              <a:t>一个同态映射</a:t>
            </a:r>
            <a:r>
              <a:rPr lang="zh-CN" b="1">
                <a:solidFill>
                  <a:srgbClr val="0000FF"/>
                </a:solidFill>
                <a:latin typeface="楷体_GB2312" pitchFamily="1" charset="-122"/>
                <a:ea typeface="楷体_GB2312" pitchFamily="1" charset="-122"/>
              </a:rPr>
              <a:t>，则：</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如果运算</a:t>
            </a:r>
            <a:r>
              <a:rPr lang="zh-CN" b="1">
                <a:latin typeface="Times New Roman"/>
                <a:ea typeface="楷体_GB2312" pitchFamily="1" charset="-122"/>
              </a:rPr>
              <a:t>‘</a:t>
            </a:r>
            <a:r>
              <a:rPr lang="zh-CN" sz="2800" b="1" baseline="30000">
                <a:latin typeface="楷体_GB2312" pitchFamily="1" charset="-122"/>
                <a:ea typeface="楷体_GB2312" pitchFamily="1" charset="-122"/>
              </a:rPr>
              <a:t>.</a:t>
            </a:r>
            <a:r>
              <a:rPr lang="zh-CN" b="1">
                <a:latin typeface="Times New Roman"/>
                <a:ea typeface="楷体_GB2312" pitchFamily="1" charset="-122"/>
              </a:rPr>
              <a:t>’</a:t>
            </a:r>
            <a:r>
              <a:rPr lang="zh-CN" b="1">
                <a:latin typeface="楷体_GB2312" pitchFamily="1" charset="-122"/>
                <a:ea typeface="楷体_GB2312" pitchFamily="1" charset="-122"/>
              </a:rPr>
              <a:t>在S中是封闭的</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运算</a:t>
            </a:r>
            <a:r>
              <a:rPr lang="zh-CN" b="1">
                <a:latin typeface="Times New Roman"/>
                <a:ea typeface="楷体_GB2312" pitchFamily="1" charset="-122"/>
              </a:rPr>
              <a:t>‘</a:t>
            </a:r>
            <a:r>
              <a:rPr lang="zh-CN" sz="1800" b="1">
                <a:latin typeface="楷体_GB2312" pitchFamily="1" charset="-122"/>
                <a:ea typeface="楷体_GB2312" pitchFamily="1" charset="-122"/>
              </a:rPr>
              <a:t>о</a:t>
            </a:r>
            <a:r>
              <a:rPr lang="zh-CN" b="1">
                <a:latin typeface="Times New Roman"/>
                <a:ea typeface="楷体_GB2312" pitchFamily="1" charset="-122"/>
              </a:rPr>
              <a:t>’</a:t>
            </a:r>
            <a:r>
              <a:rPr lang="zh-CN" b="1">
                <a:latin typeface="楷体_GB2312" pitchFamily="1" charset="-122"/>
                <a:ea typeface="楷体_GB2312" pitchFamily="1" charset="-122"/>
              </a:rPr>
              <a:t>在f（S）中是封闭的；</a:t>
            </a:r>
            <a:r>
              <a:rPr lang="zh-CN" b="1">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2）</a:t>
            </a:r>
            <a:r>
              <a:rPr lang="zh-CN" b="1">
                <a:latin typeface="楷体_GB2312" pitchFamily="1" charset="-122"/>
                <a:ea typeface="楷体_GB2312" pitchFamily="1" charset="-122"/>
              </a:rPr>
              <a:t>〈S， </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〉满足结合律</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〈f（S）,о〉满足结合律；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3）</a:t>
            </a:r>
            <a:r>
              <a:rPr lang="zh-CN" b="1">
                <a:latin typeface="楷体_GB2312" pitchFamily="1" charset="-122"/>
                <a:ea typeface="楷体_GB2312" pitchFamily="1" charset="-122"/>
              </a:rPr>
              <a:t>〈S，</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〉满足交换律</a:t>
            </a:r>
            <a:r>
              <a:rPr lang="zh-CN" b="1">
                <a:latin typeface="楷体_GB2312" pitchFamily="1" charset="-122"/>
                <a:ea typeface="楷体_GB2312" pitchFamily="1" charset="-122"/>
                <a:sym typeface="Symbol" pitchFamily="18" charset="2"/>
              </a:rPr>
              <a:t> </a:t>
            </a:r>
            <a:r>
              <a:rPr lang="zh-CN" b="1">
                <a:latin typeface="楷体_GB2312" pitchFamily="1" charset="-122"/>
                <a:ea typeface="楷体_GB2312" pitchFamily="1" charset="-122"/>
              </a:rPr>
              <a:t>〈f（S）,о〉满足交换律;</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4）</a:t>
            </a:r>
            <a:r>
              <a:rPr lang="zh-CN" b="1">
                <a:latin typeface="楷体_GB2312" pitchFamily="1" charset="-122"/>
                <a:ea typeface="楷体_GB2312" pitchFamily="1" charset="-122"/>
              </a:rPr>
              <a:t>〈S，</a:t>
            </a:r>
            <a:r>
              <a:rPr lang="zh-CN" sz="2800" b="1" baseline="30000">
                <a:latin typeface="楷体_GB2312" pitchFamily="1" charset="-122"/>
                <a:ea typeface="楷体_GB2312" pitchFamily="1" charset="-122"/>
              </a:rPr>
              <a:t>.</a:t>
            </a:r>
            <a:r>
              <a:rPr lang="zh-CN" b="1">
                <a:latin typeface="楷体_GB2312" pitchFamily="1" charset="-122"/>
                <a:ea typeface="楷体_GB2312" pitchFamily="1" charset="-122"/>
              </a:rPr>
              <a:t>〉存在幺元</a:t>
            </a:r>
            <a:r>
              <a:rPr lang="zh-CN" b="1" baseline="-25000">
                <a:latin typeface="楷体_GB2312" pitchFamily="1" charset="-122"/>
                <a:ea typeface="楷体_GB2312" pitchFamily="1" charset="-122"/>
              </a:rPr>
              <a:t> </a:t>
            </a:r>
            <a:r>
              <a:rPr lang="zh-CN" b="1">
                <a:latin typeface="楷体_GB2312" pitchFamily="1" charset="-122"/>
                <a:ea typeface="楷体_GB2312" pitchFamily="1" charset="-122"/>
                <a:sym typeface="Symbol" pitchFamily="18" charset="2"/>
              </a:rPr>
              <a:t> </a:t>
            </a:r>
            <a:r>
              <a:rPr lang="zh-CN" b="1">
                <a:latin typeface="楷体_GB2312" pitchFamily="1" charset="-122"/>
                <a:ea typeface="楷体_GB2312" pitchFamily="1" charset="-122"/>
              </a:rPr>
              <a:t>〈f（S）,о〉存在幺元；</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5）</a:t>
            </a:r>
            <a:r>
              <a:rPr lang="zh-CN" b="1">
                <a:solidFill>
                  <a:srgbClr val="0000FF"/>
                </a:solidFill>
                <a:latin typeface="楷体_GB2312" pitchFamily="1" charset="-122"/>
                <a:ea typeface="楷体_GB2312" pitchFamily="1" charset="-122"/>
              </a:rPr>
              <a:t>在S中每元关于运算</a:t>
            </a:r>
            <a:r>
              <a:rPr lang="zh-CN" b="1">
                <a:solidFill>
                  <a:srgbClr val="0000FF"/>
                </a:solidFill>
                <a:latin typeface="Times New Roman"/>
                <a:ea typeface="楷体_GB2312" pitchFamily="1" charset="-122"/>
              </a:rPr>
              <a:t>‘</a:t>
            </a:r>
            <a:r>
              <a:rPr lang="zh-CN" sz="2800" b="1" baseline="30000">
                <a:solidFill>
                  <a:srgbClr val="0000FF"/>
                </a:solidFill>
                <a:latin typeface="楷体_GB2312" pitchFamily="1" charset="-122"/>
                <a:ea typeface="楷体_GB2312" pitchFamily="1" charset="-122"/>
              </a:rPr>
              <a:t>.</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 有逆元</a:t>
            </a:r>
            <a:r>
              <a:rPr lang="zh-CN" b="1">
                <a:solidFill>
                  <a:srgbClr val="0000FF"/>
                </a:solidFill>
                <a:latin typeface="楷体_GB2312" pitchFamily="1" charset="-122"/>
                <a:ea typeface="楷体_GB2312" pitchFamily="1" charset="-122"/>
                <a:sym typeface="Symbol" pitchFamily="18" charset="2"/>
              </a:rPr>
              <a:t> </a:t>
            </a:r>
            <a:r>
              <a:rPr lang="zh-CN" b="1">
                <a:solidFill>
                  <a:srgbClr val="0000FF"/>
                </a:solidFill>
                <a:latin typeface="楷体_GB2312" pitchFamily="1" charset="-122"/>
                <a:ea typeface="楷体_GB2312" pitchFamily="1" charset="-122"/>
              </a:rPr>
              <a:t>f（S）中每元关于运算</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о</a:t>
            </a:r>
            <a:r>
              <a:rPr 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 有逆元。</a:t>
            </a:r>
          </a:p>
        </p:txBody>
      </p:sp>
      <p:sp>
        <p:nvSpPr>
          <p:cNvPr id="222212" name="Text Box 4"/>
          <p:cNvSpPr txBox="1">
            <a:spLocks noChangeArrowheads="1"/>
          </p:cNvSpPr>
          <p:nvPr/>
        </p:nvSpPr>
        <p:spPr bwMode="auto">
          <a:xfrm>
            <a:off x="1116013" y="1557338"/>
            <a:ext cx="7705725" cy="2657475"/>
          </a:xfrm>
          <a:prstGeom prst="rect">
            <a:avLst/>
          </a:prstGeom>
          <a:solidFill>
            <a:srgbClr val="FFFF99"/>
          </a:solidFill>
          <a:ln w="9525" cmpd="sng">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b="1">
                <a:solidFill>
                  <a:srgbClr val="FF0000"/>
                </a:solidFill>
                <a:latin typeface="楷体_GB2312" pitchFamily="1" charset="-122"/>
                <a:ea typeface="楷体_GB2312" pitchFamily="1" charset="-122"/>
              </a:rPr>
              <a:t>5</a:t>
            </a:r>
            <a:r>
              <a:rPr lang="zh-CN" b="1">
                <a:solidFill>
                  <a:srgbClr val="FF0000"/>
                </a:solidFill>
                <a:latin typeface="楷体_GB2312" pitchFamily="1" charset="-122"/>
                <a:ea typeface="楷体_GB2312" pitchFamily="1" charset="-122"/>
              </a:rPr>
              <a:t>）证明：</a:t>
            </a:r>
          </a:p>
          <a:p>
            <a:r>
              <a:rPr lang="zh-CN" b="1">
                <a:solidFill>
                  <a:srgbClr val="0000FF"/>
                </a:solidFill>
                <a:latin typeface="楷体_GB2312" pitchFamily="1" charset="-122"/>
                <a:ea typeface="楷体_GB2312" pitchFamily="1" charset="-122"/>
              </a:rPr>
              <a:t>  设</a:t>
            </a:r>
            <a:r>
              <a:rPr lang="zh-CN" altLang="zh-CN" b="1">
                <a:solidFill>
                  <a:srgbClr val="0000FF"/>
                </a:solidFill>
                <a:latin typeface="楷体_GB2312" pitchFamily="1" charset="-122"/>
                <a:ea typeface="楷体_GB2312" pitchFamily="1" charset="-122"/>
              </a:rPr>
              <a:t>a∈S</a:t>
            </a:r>
            <a:r>
              <a:rPr lang="zh-CN" b="1">
                <a:solidFill>
                  <a:srgbClr val="0000FF"/>
                </a:solidFill>
                <a:latin typeface="楷体_GB2312" pitchFamily="1" charset="-122"/>
                <a:ea typeface="楷体_GB2312" pitchFamily="1" charset="-122"/>
              </a:rPr>
              <a:t>在</a:t>
            </a:r>
            <a:r>
              <a:rPr lang="zh-CN" altLang="zh-CN"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中关于运算</a:t>
            </a:r>
            <a:r>
              <a:rPr lang="zh-CN" b="1">
                <a:solidFill>
                  <a:srgbClr val="0000FF"/>
                </a:solidFill>
                <a:latin typeface="Times New Roman"/>
                <a:ea typeface="楷体_GB2312" pitchFamily="1" charset="-122"/>
              </a:rPr>
              <a:t>“</a:t>
            </a:r>
            <a:r>
              <a:rPr lang="zh-CN" altLang="zh-CN" b="1">
                <a:solidFill>
                  <a:srgbClr val="0000FF"/>
                </a:solidFill>
              </a:rPr>
              <a:t>.</a:t>
            </a:r>
            <a:r>
              <a:rPr lang="zh-CN" altLang="zh-CN" b="1">
                <a:solidFill>
                  <a:srgbClr val="0000FF"/>
                </a:solidFill>
                <a:latin typeface="Times New Roman"/>
                <a:ea typeface="楷体_GB2312" pitchFamily="1" charset="-122"/>
              </a:rPr>
              <a:t>”</a:t>
            </a:r>
            <a:r>
              <a:rPr lang="zh-CN" b="1">
                <a:solidFill>
                  <a:srgbClr val="0000FF"/>
                </a:solidFill>
                <a:latin typeface="楷体_GB2312" pitchFamily="1" charset="-122"/>
                <a:ea typeface="楷体_GB2312" pitchFamily="1" charset="-122"/>
              </a:rPr>
              <a:t>有逆元</a:t>
            </a:r>
            <a:r>
              <a:rPr lang="zh-CN" altLang="zh-CN" b="1">
                <a:solidFill>
                  <a:srgbClr val="0000FF"/>
                </a:solidFill>
                <a:latin typeface="楷体_GB2312" pitchFamily="1" charset="-122"/>
                <a:ea typeface="楷体_GB2312" pitchFamily="1" charset="-122"/>
              </a:rPr>
              <a:t>a</a:t>
            </a:r>
            <a:r>
              <a:rPr lang="zh-CN" altLang="zh-CN" b="1" baseline="30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，那么，</a:t>
            </a:r>
            <a:r>
              <a:rPr lang="zh-CN" altLang="zh-CN" b="1">
                <a:solidFill>
                  <a:srgbClr val="0000FF"/>
                </a:solidFill>
                <a:latin typeface="楷体_GB2312" pitchFamily="1" charset="-122"/>
                <a:ea typeface="楷体_GB2312" pitchFamily="1" charset="-122"/>
              </a:rPr>
              <a:t>a.a</a:t>
            </a:r>
            <a:r>
              <a:rPr lang="zh-CN" altLang="zh-CN" b="1" baseline="30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=e</a:t>
            </a:r>
            <a:r>
              <a:rPr lang="zh-CN" b="1">
                <a:solidFill>
                  <a:srgbClr val="0000FF"/>
                </a:solidFill>
                <a:latin typeface="楷体_GB2312" pitchFamily="1" charset="-122"/>
                <a:ea typeface="楷体_GB2312" pitchFamily="1" charset="-122"/>
              </a:rPr>
              <a:t>，   </a:t>
            </a:r>
          </a:p>
          <a:p>
            <a:r>
              <a:rPr lang="zh-CN" b="1">
                <a:solidFill>
                  <a:srgbClr val="0000FF"/>
                </a:solidFill>
                <a:latin typeface="楷体_GB2312" pitchFamily="1" charset="-122"/>
                <a:ea typeface="楷体_GB2312" pitchFamily="1" charset="-122"/>
              </a:rPr>
              <a:t>  于是</a:t>
            </a:r>
            <a:r>
              <a:rPr lang="zh-CN" altLang="zh-CN" b="1">
                <a:solidFill>
                  <a:srgbClr val="0000FF"/>
                </a:solidFill>
                <a:latin typeface="楷体_GB2312" pitchFamily="1" charset="-122"/>
                <a:ea typeface="楷体_GB2312" pitchFamily="1" charset="-122"/>
              </a:rPr>
              <a:t>f(a.a</a:t>
            </a:r>
            <a:r>
              <a:rPr lang="zh-CN" altLang="zh-CN" b="1" baseline="30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)=f(e)</a:t>
            </a:r>
            <a:r>
              <a:rPr lang="zh-CN" b="1">
                <a:solidFill>
                  <a:srgbClr val="0000FF"/>
                </a:solidFill>
                <a:latin typeface="楷体_GB2312" pitchFamily="1" charset="-122"/>
                <a:ea typeface="楷体_GB2312" pitchFamily="1" charset="-122"/>
              </a:rPr>
              <a:t>，即</a:t>
            </a:r>
            <a:r>
              <a:rPr lang="zh-CN" altLang="zh-CN" b="1">
                <a:solidFill>
                  <a:srgbClr val="0000FF"/>
                </a:solidFill>
                <a:latin typeface="楷体_GB2312" pitchFamily="1" charset="-122"/>
                <a:ea typeface="楷体_GB2312" pitchFamily="1" charset="-122"/>
              </a:rPr>
              <a:t>f(a)</a:t>
            </a:r>
            <a:r>
              <a:rPr lang="zh-CN" altLang="zh-CN" sz="1600" b="1">
                <a:solidFill>
                  <a:srgbClr val="0000FF"/>
                </a:solidFill>
              </a:rPr>
              <a:t>о</a:t>
            </a:r>
            <a:r>
              <a:rPr lang="zh-CN" altLang="zh-CN" b="1">
                <a:solidFill>
                  <a:srgbClr val="0000FF"/>
                </a:solidFill>
                <a:latin typeface="楷体_GB2312" pitchFamily="1" charset="-122"/>
                <a:ea typeface="楷体_GB2312" pitchFamily="1" charset="-122"/>
              </a:rPr>
              <a:t>f(a</a:t>
            </a:r>
            <a:r>
              <a:rPr lang="zh-CN" altLang="zh-CN" b="1" baseline="30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)=f(e)</a:t>
            </a:r>
            <a:r>
              <a:rPr lang="zh-CN" b="1">
                <a:solidFill>
                  <a:srgbClr val="0000FF"/>
                </a:solidFill>
                <a:latin typeface="楷体_GB2312" pitchFamily="1" charset="-122"/>
                <a:ea typeface="楷体_GB2312" pitchFamily="1" charset="-122"/>
              </a:rPr>
              <a:t>。</a:t>
            </a:r>
          </a:p>
          <a:p>
            <a:r>
              <a:rPr lang="zh-CN" b="1">
                <a:solidFill>
                  <a:srgbClr val="0000FF"/>
                </a:solidFill>
                <a:latin typeface="楷体_GB2312" pitchFamily="1" charset="-122"/>
                <a:ea typeface="楷体_GB2312" pitchFamily="1" charset="-122"/>
              </a:rPr>
              <a:t>  这说明</a:t>
            </a:r>
            <a:r>
              <a:rPr lang="zh-CN" altLang="zh-CN" b="1">
                <a:solidFill>
                  <a:srgbClr val="0000FF"/>
                </a:solidFill>
                <a:latin typeface="楷体_GB2312" pitchFamily="1" charset="-122"/>
                <a:ea typeface="楷体_GB2312" pitchFamily="1" charset="-122"/>
              </a:rPr>
              <a:t>f(a)∈f(S)</a:t>
            </a:r>
            <a:r>
              <a:rPr lang="zh-CN" b="1">
                <a:solidFill>
                  <a:srgbClr val="0000FF"/>
                </a:solidFill>
                <a:latin typeface="楷体_GB2312" pitchFamily="1" charset="-122"/>
                <a:ea typeface="楷体_GB2312" pitchFamily="1" charset="-122"/>
              </a:rPr>
              <a:t>有逆元</a:t>
            </a:r>
            <a:r>
              <a:rPr lang="zh-CN" altLang="zh-CN" b="1">
                <a:solidFill>
                  <a:srgbClr val="0000FF"/>
                </a:solidFill>
                <a:latin typeface="楷体_GB2312" pitchFamily="1" charset="-122"/>
                <a:ea typeface="楷体_GB2312" pitchFamily="1" charset="-122"/>
              </a:rPr>
              <a:t>f(a</a:t>
            </a:r>
            <a:r>
              <a:rPr lang="zh-CN" altLang="zh-CN" b="1" baseline="30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 (</a:t>
            </a:r>
            <a:r>
              <a:rPr lang="zh-CN" b="1">
                <a:latin typeface="楷体_GB2312" pitchFamily="1" charset="-122"/>
                <a:ea typeface="楷体_GB2312" pitchFamily="1" charset="-122"/>
              </a:rPr>
              <a:t>或</a:t>
            </a:r>
            <a:r>
              <a:rPr lang="zh-CN" altLang="zh-CN" b="1">
                <a:latin typeface="楷体_GB2312" pitchFamily="1" charset="-122"/>
                <a:ea typeface="楷体_GB2312" pitchFamily="1" charset="-122"/>
              </a:rPr>
              <a:t>f</a:t>
            </a:r>
            <a:r>
              <a:rPr lang="zh-CN" altLang="zh-CN" b="1" baseline="30000">
                <a:latin typeface="楷体_GB2312" pitchFamily="1" charset="-122"/>
                <a:ea typeface="楷体_GB2312" pitchFamily="1" charset="-122"/>
              </a:rPr>
              <a:t>-1</a:t>
            </a:r>
            <a:r>
              <a:rPr lang="zh-CN" altLang="zh-CN" b="1">
                <a:latin typeface="楷体_GB2312" pitchFamily="1" charset="-122"/>
                <a:ea typeface="楷体_GB2312" pitchFamily="1" charset="-122"/>
              </a:rPr>
              <a:t>(a)=f(a</a:t>
            </a:r>
            <a:r>
              <a:rPr lang="zh-CN" altLang="zh-CN" b="1" baseline="30000">
                <a:latin typeface="楷体_GB2312" pitchFamily="1" charset="-122"/>
                <a:ea typeface="楷体_GB2312" pitchFamily="1" charset="-122"/>
              </a:rPr>
              <a:t>-1</a:t>
            </a:r>
            <a:r>
              <a:rPr lang="zh-CN" altLang="zh-CN" b="1">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a:t>
            </a:r>
          </a:p>
          <a:p>
            <a:r>
              <a:rPr lang="zh-CN" b="1">
                <a:solidFill>
                  <a:srgbClr val="0000FF"/>
                </a:solidFill>
                <a:latin typeface="楷体_GB2312" pitchFamily="1" charset="-122"/>
                <a:ea typeface="楷体_GB2312" pitchFamily="1" charset="-122"/>
              </a:rPr>
              <a:t> </a:t>
            </a:r>
          </a:p>
          <a:p>
            <a:r>
              <a:rPr lang="zh-CN" b="1">
                <a:solidFill>
                  <a:srgbClr val="0000FF"/>
                </a:solidFill>
                <a:latin typeface="楷体_GB2312" pitchFamily="1" charset="-122"/>
                <a:ea typeface="楷体_GB2312" pitchFamily="1" charset="-122"/>
              </a:rPr>
              <a:t>  即：映射</a:t>
            </a:r>
            <a:r>
              <a:rPr lang="zh-CN" altLang="zh-CN" b="1">
                <a:solidFill>
                  <a:srgbClr val="0000FF"/>
                </a:solidFill>
                <a:latin typeface="楷体_GB2312" pitchFamily="1" charset="-122"/>
                <a:ea typeface="楷体_GB2312" pitchFamily="1" charset="-122"/>
              </a:rPr>
              <a:t>f</a:t>
            </a:r>
            <a:r>
              <a:rPr lang="zh-CN" b="1">
                <a:solidFill>
                  <a:srgbClr val="0000FF"/>
                </a:solidFill>
                <a:latin typeface="楷体_GB2312" pitchFamily="1" charset="-122"/>
                <a:ea typeface="楷体_GB2312" pitchFamily="1" charset="-122"/>
              </a:rPr>
              <a:t>把</a:t>
            </a:r>
            <a:r>
              <a:rPr lang="zh-CN" altLang="zh-CN" b="1">
                <a:solidFill>
                  <a:srgbClr val="0000FF"/>
                </a:solidFill>
                <a:latin typeface="楷体_GB2312" pitchFamily="1" charset="-122"/>
                <a:ea typeface="楷体_GB2312" pitchFamily="1" charset="-122"/>
              </a:rPr>
              <a:t>S</a:t>
            </a:r>
            <a:r>
              <a:rPr lang="zh-CN" b="1">
                <a:solidFill>
                  <a:srgbClr val="0000FF"/>
                </a:solidFill>
                <a:latin typeface="楷体_GB2312" pitchFamily="1" charset="-122"/>
                <a:ea typeface="楷体_GB2312" pitchFamily="1" charset="-122"/>
              </a:rPr>
              <a:t>中元素</a:t>
            </a:r>
            <a:r>
              <a:rPr lang="zh-CN" alt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rPr>
              <a:t>的逆元映射到</a:t>
            </a:r>
            <a:r>
              <a:rPr lang="zh-CN" altLang="zh-CN" b="1">
                <a:solidFill>
                  <a:srgbClr val="0000FF"/>
                </a:solidFill>
                <a:latin typeface="楷体_GB2312" pitchFamily="1" charset="-122"/>
                <a:ea typeface="楷体_GB2312" pitchFamily="1" charset="-122"/>
              </a:rPr>
              <a:t>f(S)</a:t>
            </a:r>
            <a:r>
              <a:rPr lang="zh-CN" b="1">
                <a:solidFill>
                  <a:srgbClr val="0000FF"/>
                </a:solidFill>
                <a:latin typeface="楷体_GB2312" pitchFamily="1" charset="-122"/>
                <a:ea typeface="楷体_GB2312" pitchFamily="1" charset="-122"/>
              </a:rPr>
              <a:t>中元素</a:t>
            </a:r>
            <a:r>
              <a:rPr lang="zh-CN" altLang="zh-CN" b="1">
                <a:solidFill>
                  <a:srgbClr val="0000FF"/>
                </a:solidFill>
                <a:latin typeface="楷体_GB2312" pitchFamily="1" charset="-122"/>
                <a:ea typeface="楷体_GB2312" pitchFamily="1" charset="-122"/>
              </a:rPr>
              <a:t>f(a)</a:t>
            </a:r>
            <a:r>
              <a:rPr lang="zh-CN" b="1">
                <a:solidFill>
                  <a:srgbClr val="0000FF"/>
                </a:solidFill>
                <a:latin typeface="楷体_GB2312" pitchFamily="1" charset="-122"/>
                <a:ea typeface="楷体_GB2312" pitchFamily="1" charset="-122"/>
              </a:rPr>
              <a:t>的逆元。</a:t>
            </a:r>
            <a:r>
              <a:rPr lang="zh-CN" b="1"/>
              <a:t> </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B3C0F2-CB18-4831-A601-3231B9B0766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8502E0CA-2F0C-416C-A41E-CF3F7652350F}" type="slidenum">
              <a:rPr lang="zh-CN" altLang="zh-CN"/>
              <a:pPr/>
              <a:t>217</a:t>
            </a:fld>
            <a:r>
              <a:rPr lang="zh-CN" altLang="zh-CN"/>
              <a:t>/226</a:t>
            </a:r>
          </a:p>
        </p:txBody>
      </p:sp>
      <p:sp>
        <p:nvSpPr>
          <p:cNvPr id="223234" name="Rectangle 2"/>
          <p:cNvSpPr>
            <a:spLocks noGrp="1" noChangeArrowheads="1"/>
          </p:cNvSpPr>
          <p:nvPr>
            <p:ph type="title"/>
          </p:nvPr>
        </p:nvSpPr>
        <p:spPr/>
        <p:txBody>
          <a:bodyPr/>
          <a:lstStyle/>
          <a:p>
            <a:r>
              <a:rPr lang="zh-CN" dirty="0">
                <a:solidFill>
                  <a:schemeClr val="tx2"/>
                </a:solidFill>
              </a:rPr>
              <a:t>（教材</a:t>
            </a:r>
            <a:r>
              <a:rPr lang="zh-CN" altLang="zh-CN" dirty="0" smtClean="0">
                <a:solidFill>
                  <a:schemeClr val="tx2"/>
                </a:solidFill>
              </a:rPr>
              <a:t>P</a:t>
            </a:r>
            <a:r>
              <a:rPr lang="en-US" altLang="zh-CN" baseline="-25000" dirty="0" smtClean="0">
                <a:solidFill>
                  <a:schemeClr val="tx2"/>
                </a:solidFill>
              </a:rPr>
              <a:t>199</a:t>
            </a:r>
            <a:r>
              <a:rPr lang="zh-CN" altLang="zh-CN" dirty="0" smtClean="0">
                <a:solidFill>
                  <a:schemeClr val="tx2"/>
                </a:solidFill>
              </a:rPr>
              <a:t> </a:t>
            </a:r>
            <a:r>
              <a:rPr lang="zh-CN" dirty="0">
                <a:solidFill>
                  <a:schemeClr val="tx2"/>
                </a:solidFill>
              </a:rPr>
              <a:t>）</a:t>
            </a:r>
          </a:p>
        </p:txBody>
      </p:sp>
      <p:sp>
        <p:nvSpPr>
          <p:cNvPr id="223235" name="Rectangle 3"/>
          <p:cNvSpPr>
            <a:spLocks noChangeArrowheads="1"/>
          </p:cNvSpPr>
          <p:nvPr/>
        </p:nvSpPr>
        <p:spPr bwMode="auto">
          <a:xfrm>
            <a:off x="971550" y="1125538"/>
            <a:ext cx="7777163"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15.16   </a:t>
            </a:r>
            <a:r>
              <a:rPr lang="zh-CN" sz="2800" b="1">
                <a:solidFill>
                  <a:srgbClr val="0000FF"/>
                </a:solidFill>
                <a:latin typeface="楷体_GB2312" pitchFamily="1" charset="-122"/>
                <a:ea typeface="楷体_GB2312" pitchFamily="1" charset="-122"/>
              </a:rPr>
              <a:t>设〈S，*〉与〈T，о〉是两个代数系统，f：S</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a:t>
            </a:r>
            <a:r>
              <a:rPr lang="zh-CN" sz="2800" b="1" u="sng">
                <a:solidFill>
                  <a:srgbClr val="FF00FF"/>
                </a:solidFill>
                <a:latin typeface="楷体_GB2312" pitchFamily="1" charset="-122"/>
                <a:ea typeface="楷体_GB2312" pitchFamily="1" charset="-122"/>
              </a:rPr>
              <a:t>满同态</a:t>
            </a:r>
            <a:r>
              <a:rPr lang="zh-CN" sz="2800" b="1">
                <a:solidFill>
                  <a:srgbClr val="0000FF"/>
                </a:solidFill>
                <a:latin typeface="楷体_GB2312" pitchFamily="1" charset="-122"/>
                <a:ea typeface="楷体_GB2312" pitchFamily="1" charset="-122"/>
              </a:rPr>
              <a:t>，则：</a:t>
            </a:r>
          </a:p>
          <a:p>
            <a:pPr marL="342900" indent="-342900">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 如果S是半群</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T是半群；</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B2B2B2"/>
                </a:solidFill>
                <a:latin typeface="楷体_GB2312" pitchFamily="1" charset="-122"/>
                <a:ea typeface="楷体_GB2312" pitchFamily="1" charset="-122"/>
              </a:rPr>
              <a:t>2) 如果S是群</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T是群</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在同态映射下，像源的代数性质都为像集所具有。但是，像集所具有的代数性质却未必为像源所具有。</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如果f：S</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T是同构映射，则代数系统S与T许多性质完全相同。而且代数系统之间的同构关系是等价关系。</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B341DE8-A39D-49FB-BE73-63D0BB67B587}"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81D31B00-4D3D-495D-B17A-5B65A18A0B6F}" type="slidenum">
              <a:rPr lang="zh-CN" altLang="zh-CN"/>
              <a:pPr/>
              <a:t>218</a:t>
            </a:fld>
            <a:r>
              <a:rPr lang="zh-CN" altLang="zh-CN"/>
              <a:t>/226</a:t>
            </a:r>
          </a:p>
        </p:txBody>
      </p:sp>
      <p:sp>
        <p:nvSpPr>
          <p:cNvPr id="224258" name="Rectangle 2"/>
          <p:cNvSpPr>
            <a:spLocks noGrp="1" noChangeArrowheads="1"/>
          </p:cNvSpPr>
          <p:nvPr>
            <p:ph type="title"/>
          </p:nvPr>
        </p:nvSpPr>
        <p:spPr/>
        <p:txBody>
          <a:bodyPr/>
          <a:lstStyle/>
          <a:p>
            <a:r>
              <a:rPr lang="zh-CN">
                <a:solidFill>
                  <a:schemeClr val="tx2"/>
                </a:solidFill>
              </a:rPr>
              <a:t>（教材</a:t>
            </a:r>
            <a:r>
              <a:rPr lang="zh-CN" altLang="zh-CN">
                <a:solidFill>
                  <a:schemeClr val="tx2"/>
                </a:solidFill>
              </a:rPr>
              <a:t>P</a:t>
            </a:r>
            <a:r>
              <a:rPr lang="zh-CN" altLang="zh-CN" baseline="-25000">
                <a:solidFill>
                  <a:schemeClr val="tx2"/>
                </a:solidFill>
              </a:rPr>
              <a:t>268</a:t>
            </a:r>
            <a:r>
              <a:rPr lang="zh-CN" altLang="zh-CN">
                <a:solidFill>
                  <a:schemeClr val="tx2"/>
                </a:solidFill>
              </a:rPr>
              <a:t> </a:t>
            </a:r>
            <a:r>
              <a:rPr lang="zh-CN">
                <a:solidFill>
                  <a:schemeClr val="tx2"/>
                </a:solidFill>
              </a:rPr>
              <a:t>）</a:t>
            </a:r>
          </a:p>
        </p:txBody>
      </p:sp>
      <p:sp>
        <p:nvSpPr>
          <p:cNvPr id="224259" name="Rectangle 3"/>
          <p:cNvSpPr>
            <a:spLocks noChangeArrowheads="1"/>
          </p:cNvSpPr>
          <p:nvPr/>
        </p:nvSpPr>
        <p:spPr bwMode="auto">
          <a:xfrm>
            <a:off x="971550" y="1125538"/>
            <a:ext cx="7777163"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15.16   </a:t>
            </a:r>
            <a:r>
              <a:rPr lang="zh-CN" sz="2800" b="1">
                <a:solidFill>
                  <a:srgbClr val="0000FF"/>
                </a:solidFill>
                <a:latin typeface="楷体_GB2312" pitchFamily="1" charset="-122"/>
                <a:ea typeface="楷体_GB2312" pitchFamily="1" charset="-122"/>
              </a:rPr>
              <a:t>设〈S，*〉与〈T，о〉是两个代数系统，f：S</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a:t>
            </a:r>
            <a:r>
              <a:rPr lang="zh-CN" sz="2800" b="1" u="sng">
                <a:solidFill>
                  <a:srgbClr val="FF00FF"/>
                </a:solidFill>
                <a:latin typeface="楷体_GB2312" pitchFamily="1" charset="-122"/>
                <a:ea typeface="楷体_GB2312" pitchFamily="1" charset="-122"/>
              </a:rPr>
              <a:t>满同态</a:t>
            </a:r>
            <a:r>
              <a:rPr lang="zh-CN" sz="2800" b="1">
                <a:solidFill>
                  <a:srgbClr val="0000FF"/>
                </a:solidFill>
                <a:latin typeface="楷体_GB2312" pitchFamily="1" charset="-122"/>
                <a:ea typeface="楷体_GB2312" pitchFamily="1" charset="-122"/>
              </a:rPr>
              <a:t>，则：</a:t>
            </a:r>
          </a:p>
          <a:p>
            <a:pPr marL="342900" indent="-342900">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 如果S是半群</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T是半群；</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B2B2B2"/>
                </a:solidFill>
                <a:latin typeface="楷体_GB2312" pitchFamily="1" charset="-122"/>
                <a:ea typeface="楷体_GB2312" pitchFamily="1" charset="-122"/>
              </a:rPr>
              <a:t>2) 如果S是群</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T是群</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在同态映射下，像源的代数性质都为像集所具有。但是，像集所具有的代数性质却未必为像源所具有。</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如果f：S</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T是同构映射，则代数系统S与T许多性质完全相同。而且代数系统之间的同构关系是等价关系。</a:t>
            </a:r>
          </a:p>
        </p:txBody>
      </p:sp>
      <p:sp>
        <p:nvSpPr>
          <p:cNvPr id="224260" name="Text Box 4"/>
          <p:cNvSpPr txBox="1">
            <a:spLocks noChangeArrowheads="1"/>
          </p:cNvSpPr>
          <p:nvPr/>
        </p:nvSpPr>
        <p:spPr bwMode="auto">
          <a:xfrm>
            <a:off x="1042988" y="2852738"/>
            <a:ext cx="7724775" cy="22828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b="1">
                <a:solidFill>
                  <a:srgbClr val="FF00FF"/>
                </a:solidFill>
              </a:rPr>
              <a:t>①</a:t>
            </a:r>
            <a:r>
              <a:rPr lang="zh-CN" altLang="zh-CN">
                <a:solidFill>
                  <a:srgbClr val="FF00FF"/>
                </a:solidFill>
              </a:rPr>
              <a:t> </a:t>
            </a:r>
            <a:r>
              <a:rPr lang="zh-CN" b="1">
                <a:solidFill>
                  <a:srgbClr val="FF0000"/>
                </a:solidFill>
              </a:rPr>
              <a:t>证明</a:t>
            </a:r>
            <a:r>
              <a:rPr lang="zh-CN" altLang="zh-CN" b="1">
                <a:solidFill>
                  <a:srgbClr val="FF0000"/>
                </a:solidFill>
              </a:rPr>
              <a:t>:</a:t>
            </a:r>
          </a:p>
          <a:p>
            <a:r>
              <a:rPr lang="zh-CN" altLang="zh-CN" b="1">
                <a:solidFill>
                  <a:srgbClr val="0000FF"/>
                </a:solidFill>
              </a:rPr>
              <a:t>     </a:t>
            </a:r>
            <a:r>
              <a:rPr lang="zh-CN" b="1">
                <a:solidFill>
                  <a:srgbClr val="0000FF"/>
                </a:solidFill>
              </a:rPr>
              <a:t>根据定理</a:t>
            </a:r>
            <a:r>
              <a:rPr lang="zh-CN" altLang="zh-CN" b="1">
                <a:solidFill>
                  <a:srgbClr val="0000FF"/>
                </a:solidFill>
              </a:rPr>
              <a:t>15.15</a:t>
            </a:r>
            <a:r>
              <a:rPr lang="zh-CN" b="1">
                <a:solidFill>
                  <a:srgbClr val="0000FF"/>
                </a:solidFill>
              </a:rPr>
              <a:t>的第①、②条，当运算“*”在</a:t>
            </a:r>
            <a:r>
              <a:rPr lang="zh-CN" altLang="zh-CN" b="1">
                <a:solidFill>
                  <a:srgbClr val="0000FF"/>
                </a:solidFill>
              </a:rPr>
              <a:t>S</a:t>
            </a:r>
            <a:r>
              <a:rPr lang="zh-CN" b="1">
                <a:solidFill>
                  <a:srgbClr val="0000FF"/>
                </a:solidFill>
              </a:rPr>
              <a:t>中满足封闭、可结合性质时，运算“</a:t>
            </a:r>
            <a:r>
              <a:rPr lang="zh-CN" altLang="zh-CN" b="1">
                <a:solidFill>
                  <a:srgbClr val="0000FF"/>
                </a:solidFill>
              </a:rPr>
              <a:t>о”</a:t>
            </a:r>
            <a:r>
              <a:rPr lang="zh-CN" b="1">
                <a:solidFill>
                  <a:srgbClr val="0000FF"/>
                </a:solidFill>
              </a:rPr>
              <a:t>在</a:t>
            </a:r>
            <a:r>
              <a:rPr lang="zh-CN" altLang="zh-CN" b="1">
                <a:solidFill>
                  <a:srgbClr val="0000FF"/>
                </a:solidFill>
              </a:rPr>
              <a:t>T=f(S)</a:t>
            </a:r>
            <a:r>
              <a:rPr lang="zh-CN" b="1">
                <a:solidFill>
                  <a:srgbClr val="0000FF"/>
                </a:solidFill>
              </a:rPr>
              <a:t>也具有封闭和可结合性质，从而是半群。</a:t>
            </a:r>
          </a:p>
          <a:p>
            <a:r>
              <a:rPr lang="zh-CN" b="1">
                <a:solidFill>
                  <a:srgbClr val="0000FF"/>
                </a:solidFill>
              </a:rPr>
              <a:t>     如果再加上定理</a:t>
            </a:r>
            <a:r>
              <a:rPr lang="zh-CN" altLang="zh-CN" b="1">
                <a:solidFill>
                  <a:srgbClr val="0000FF"/>
                </a:solidFill>
              </a:rPr>
              <a:t>15.15</a:t>
            </a:r>
            <a:r>
              <a:rPr lang="zh-CN" b="1">
                <a:solidFill>
                  <a:srgbClr val="0000FF"/>
                </a:solidFill>
              </a:rPr>
              <a:t>第④条，则当</a:t>
            </a:r>
            <a:r>
              <a:rPr lang="zh-CN" altLang="zh-CN" b="1">
                <a:solidFill>
                  <a:srgbClr val="0000FF"/>
                </a:solidFill>
              </a:rPr>
              <a:t>S</a:t>
            </a:r>
            <a:r>
              <a:rPr lang="zh-CN" b="1">
                <a:solidFill>
                  <a:srgbClr val="0000FF"/>
                </a:solidFill>
              </a:rPr>
              <a:t>是含幺半群时，</a:t>
            </a:r>
            <a:r>
              <a:rPr lang="zh-CN" altLang="zh-CN" b="1">
                <a:solidFill>
                  <a:srgbClr val="0000FF"/>
                </a:solidFill>
              </a:rPr>
              <a:t>T</a:t>
            </a:r>
            <a:r>
              <a:rPr lang="zh-CN" b="1">
                <a:solidFill>
                  <a:srgbClr val="0000FF"/>
                </a:solidFill>
              </a:rPr>
              <a:t>也是含幺半群。</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F1FC1D8-0B8C-403F-ACFE-F6C8AA0CF44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083B5C4-3E3C-48A4-98AE-EA32F03BF238}" type="slidenum">
              <a:rPr lang="zh-CN" altLang="zh-CN"/>
              <a:pPr/>
              <a:t>219</a:t>
            </a:fld>
            <a:r>
              <a:rPr lang="zh-CN" altLang="zh-CN"/>
              <a:t>/226</a:t>
            </a:r>
          </a:p>
        </p:txBody>
      </p:sp>
      <p:sp>
        <p:nvSpPr>
          <p:cNvPr id="225282" name="Rectangle 2"/>
          <p:cNvSpPr>
            <a:spLocks noGrp="1" noChangeArrowheads="1"/>
          </p:cNvSpPr>
          <p:nvPr>
            <p:ph type="title"/>
          </p:nvPr>
        </p:nvSpPr>
        <p:spPr/>
        <p:txBody>
          <a:bodyPr/>
          <a:lstStyle/>
          <a:p>
            <a:endParaRPr lang="zh-CN" altLang="zh-CN">
              <a:solidFill>
                <a:schemeClr val="tx2"/>
              </a:solidFill>
            </a:endParaRPr>
          </a:p>
        </p:txBody>
      </p:sp>
      <p:sp>
        <p:nvSpPr>
          <p:cNvPr id="225283" name="Rectangle 3"/>
          <p:cNvSpPr>
            <a:spLocks noChangeArrowheads="1"/>
          </p:cNvSpPr>
          <p:nvPr/>
        </p:nvSpPr>
        <p:spPr bwMode="auto">
          <a:xfrm>
            <a:off x="971550" y="1125538"/>
            <a:ext cx="7777163"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15.16   </a:t>
            </a:r>
            <a:r>
              <a:rPr lang="zh-CN" sz="2800" b="1">
                <a:solidFill>
                  <a:srgbClr val="0000FF"/>
                </a:solidFill>
                <a:latin typeface="楷体_GB2312" pitchFamily="1" charset="-122"/>
                <a:ea typeface="楷体_GB2312" pitchFamily="1" charset="-122"/>
              </a:rPr>
              <a:t>设〈S，*〉与〈T，о〉是两个代数系统，f：S</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a:t>
            </a:r>
            <a:r>
              <a:rPr lang="zh-CN" sz="2800" b="1" u="sng">
                <a:solidFill>
                  <a:srgbClr val="FF00FF"/>
                </a:solidFill>
                <a:latin typeface="楷体_GB2312" pitchFamily="1" charset="-122"/>
                <a:ea typeface="楷体_GB2312" pitchFamily="1" charset="-122"/>
              </a:rPr>
              <a:t>满同态</a:t>
            </a:r>
            <a:r>
              <a:rPr lang="zh-CN" sz="2800" b="1">
                <a:solidFill>
                  <a:srgbClr val="0000FF"/>
                </a:solidFill>
                <a:latin typeface="楷体_GB2312" pitchFamily="1" charset="-122"/>
                <a:ea typeface="楷体_GB2312" pitchFamily="1" charset="-122"/>
              </a:rPr>
              <a:t>，则：</a:t>
            </a:r>
          </a:p>
          <a:p>
            <a:pPr marL="342900" indent="-342900">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 </a:t>
            </a:r>
            <a:r>
              <a:rPr lang="zh-CN" sz="2800" b="1">
                <a:latin typeface="楷体_GB2312" pitchFamily="1" charset="-122"/>
                <a:ea typeface="楷体_GB2312" pitchFamily="1" charset="-122"/>
              </a:rPr>
              <a:t>如果S是半群</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T是半群；</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2)</a:t>
            </a:r>
            <a:r>
              <a:rPr lang="zh-CN" sz="2800" b="1">
                <a:solidFill>
                  <a:srgbClr val="B2B2B2"/>
                </a:solidFill>
                <a:latin typeface="楷体_GB2312" pitchFamily="1" charset="-122"/>
                <a:ea typeface="楷体_GB2312" pitchFamily="1" charset="-122"/>
              </a:rPr>
              <a:t> </a:t>
            </a:r>
            <a:r>
              <a:rPr lang="zh-CN" sz="2800" b="1">
                <a:solidFill>
                  <a:srgbClr val="0000FF"/>
                </a:solidFill>
                <a:latin typeface="楷体_GB2312" pitchFamily="1" charset="-122"/>
                <a:ea typeface="楷体_GB2312" pitchFamily="1" charset="-122"/>
              </a:rPr>
              <a:t>如果S是群</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T是群</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在同态映射下，像源的代数性质都为像集所具有。但是，像集所具有的代数性质却未必为像源所具有。</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如果f：S</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T是同构映射，则代数系统S与T许多性质完全相同。而且代数系统之间的同构关系是等价关系。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9E1B56-7B57-4DF5-89AD-4451E81168B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B60126A-72C1-47B1-A3C8-7DA4A0FE29F2}" type="slidenum">
              <a:rPr lang="zh-CN" altLang="zh-CN"/>
              <a:pPr/>
              <a:t>22</a:t>
            </a:fld>
            <a:r>
              <a:rPr lang="zh-CN" altLang="zh-CN"/>
              <a:t>/226</a:t>
            </a:r>
          </a:p>
        </p:txBody>
      </p:sp>
      <p:sp>
        <p:nvSpPr>
          <p:cNvPr id="24578" name="Rectangle 2"/>
          <p:cNvSpPr>
            <a:spLocks noChangeArrowheads="1"/>
          </p:cNvSpPr>
          <p:nvPr/>
        </p:nvSpPr>
        <p:spPr bwMode="auto">
          <a:xfrm>
            <a:off x="755650" y="1052513"/>
            <a:ext cx="8064500" cy="408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b="1" dirty="0">
                <a:solidFill>
                  <a:srgbClr val="C000C0"/>
                </a:solidFill>
                <a:latin typeface="楷体_GB2312" pitchFamily="1" charset="-122"/>
                <a:ea typeface="楷体_GB2312" pitchFamily="1" charset="-122"/>
              </a:rPr>
              <a:t>定理15.2 </a:t>
            </a:r>
            <a:r>
              <a:rPr lang="zh-CN" b="1" dirty="0">
                <a:latin typeface="楷体_GB2312" pitchFamily="1" charset="-122"/>
                <a:ea typeface="楷体_GB2312" pitchFamily="1" charset="-122"/>
              </a:rPr>
              <a:t>设&lt;S，*&gt;是半群，如果S是有限集，则必有a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S，使得 a</a:t>
            </a:r>
            <a:r>
              <a:rPr lang="zh-CN" b="1" baseline="30000" dirty="0">
                <a:latin typeface="楷体_GB2312" pitchFamily="1" charset="-122"/>
                <a:ea typeface="楷体_GB2312" pitchFamily="1" charset="-122"/>
              </a:rPr>
              <a:t>2</a:t>
            </a:r>
            <a:r>
              <a:rPr lang="zh-CN" b="1" dirty="0">
                <a:latin typeface="楷体_GB2312" pitchFamily="1" charset="-122"/>
                <a:ea typeface="楷体_GB2312" pitchFamily="1" charset="-122"/>
              </a:rPr>
              <a:t>=a。(参见教材</a:t>
            </a:r>
            <a:r>
              <a:rPr lang="zh-CN" b="1" dirty="0" smtClean="0">
                <a:latin typeface="楷体_GB2312" pitchFamily="1" charset="-122"/>
                <a:ea typeface="楷体_GB2312" pitchFamily="1" charset="-122"/>
              </a:rPr>
              <a:t>p</a:t>
            </a:r>
            <a:r>
              <a:rPr lang="en-US" altLang="zh-CN" b="1" dirty="0" smtClean="0">
                <a:latin typeface="楷体_GB2312" pitchFamily="1" charset="-122"/>
                <a:ea typeface="楷体_GB2312" pitchFamily="1" charset="-122"/>
              </a:rPr>
              <a:t>183</a:t>
            </a:r>
            <a:r>
              <a:rPr lang="zh-CN" b="1" dirty="0" smtClean="0">
                <a:latin typeface="楷体_GB2312" pitchFamily="1" charset="-122"/>
                <a:ea typeface="楷体_GB2312" pitchFamily="1" charset="-122"/>
              </a:rPr>
              <a:t>）</a:t>
            </a:r>
            <a:endParaRPr lang="zh-CN" b="1" dirty="0">
              <a:latin typeface="楷体_GB2312" pitchFamily="1" charset="-122"/>
              <a:ea typeface="楷体_GB2312" pitchFamily="1" charset="-122"/>
            </a:endParaRP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a:t>
            </a:r>
          </a:p>
          <a:p>
            <a:pPr marL="533400" indent="-5334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b="1" dirty="0">
                <a:latin typeface="楷体_GB2312" pitchFamily="1" charset="-122"/>
                <a:ea typeface="楷体_GB2312" pitchFamily="1" charset="-122"/>
              </a:rPr>
              <a:t>因为&lt;S，*&gt;是半群，S是有限集，对</a:t>
            </a:r>
            <a:r>
              <a:rPr lang="zh-CN" b="1" dirty="0">
                <a:latin typeface="楷体_GB2312" pitchFamily="1" charset="-122"/>
                <a:ea typeface="楷体_GB2312" pitchFamily="1" charset="-122"/>
                <a:sym typeface="Symbol" pitchFamily="18" charset="2"/>
              </a:rPr>
              <a:t>bS，则元素b</a:t>
            </a:r>
            <a:r>
              <a:rPr lang="zh-CN" b="1" baseline="30000" dirty="0">
                <a:latin typeface="楷体_GB2312" pitchFamily="1" charset="-122"/>
                <a:ea typeface="楷体_GB2312" pitchFamily="1" charset="-122"/>
                <a:sym typeface="Symbol" pitchFamily="18" charset="2"/>
              </a:rPr>
              <a:t>1</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2</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3</a:t>
            </a:r>
            <a:r>
              <a:rPr lang="zh-CN" b="1" dirty="0">
                <a:latin typeface="楷体_GB2312" pitchFamily="1" charset="-122"/>
                <a:ea typeface="楷体_GB2312" pitchFamily="1" charset="-122"/>
                <a:sym typeface="Symbol" pitchFamily="18" charset="2"/>
              </a:rPr>
              <a:t>，‥‥中必有重复的，设b</a:t>
            </a:r>
            <a:r>
              <a:rPr lang="zh-CN" b="1" baseline="30000" dirty="0">
                <a:latin typeface="楷体_GB2312" pitchFamily="1" charset="-122"/>
                <a:ea typeface="楷体_GB2312" pitchFamily="1" charset="-122"/>
                <a:sym typeface="Symbol" pitchFamily="18" charset="2"/>
              </a:rPr>
              <a:t>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j</a:t>
            </a:r>
            <a:r>
              <a:rPr lang="zh-CN" b="1" dirty="0">
                <a:latin typeface="楷体_GB2312" pitchFamily="1" charset="-122"/>
                <a:ea typeface="楷体_GB2312" pitchFamily="1" charset="-122"/>
                <a:sym typeface="Symbol" pitchFamily="18" charset="2"/>
              </a:rPr>
              <a:t> ，其中j＞i，由b</a:t>
            </a:r>
            <a:r>
              <a:rPr lang="zh-CN" b="1" baseline="30000" dirty="0">
                <a:latin typeface="楷体_GB2312" pitchFamily="1" charset="-122"/>
                <a:ea typeface="楷体_GB2312" pitchFamily="1" charset="-122"/>
                <a:sym typeface="Symbol" pitchFamily="18" charset="2"/>
              </a:rPr>
              <a:t>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j-i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i</a:t>
            </a:r>
            <a:r>
              <a:rPr lang="zh-CN" b="1" dirty="0">
                <a:latin typeface="楷体_GB2312" pitchFamily="1" charset="-122"/>
                <a:ea typeface="楷体_GB2312" pitchFamily="1" charset="-122"/>
                <a:sym typeface="Symbol" pitchFamily="18" charset="2"/>
              </a:rPr>
              <a:t>，则对 t≥i都得到b</a:t>
            </a:r>
            <a:r>
              <a:rPr lang="zh-CN" b="1" baseline="30000" dirty="0">
                <a:latin typeface="楷体_GB2312" pitchFamily="1" charset="-122"/>
                <a:ea typeface="楷体_GB2312" pitchFamily="1" charset="-122"/>
                <a:sym typeface="Symbol" pitchFamily="18" charset="2"/>
              </a:rPr>
              <a:t>t</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j-i</a:t>
            </a:r>
            <a:r>
              <a:rPr lang="zh-CN" b="1" dirty="0">
                <a:latin typeface="楷体_GB2312" pitchFamily="1" charset="-122"/>
                <a:ea typeface="楷体_GB2312" pitchFamily="1" charset="-122"/>
                <a:sym typeface="Symbol" pitchFamily="18" charset="2"/>
              </a:rPr>
              <a:t>*b</a:t>
            </a:r>
            <a:r>
              <a:rPr lang="zh-CN" b="1" baseline="30000" dirty="0">
                <a:latin typeface="楷体_GB2312" pitchFamily="1" charset="-122"/>
                <a:ea typeface="楷体_GB2312" pitchFamily="1" charset="-122"/>
                <a:sym typeface="Symbol" pitchFamily="18" charset="2"/>
              </a:rPr>
              <a:t>t</a:t>
            </a:r>
            <a:r>
              <a:rPr lang="zh-CN" b="1" dirty="0">
                <a:latin typeface="楷体_GB2312" pitchFamily="1" charset="-122"/>
                <a:ea typeface="楷体_GB2312" pitchFamily="1" charset="-122"/>
                <a:sym typeface="Symbol" pitchFamily="18" charset="2"/>
              </a:rPr>
              <a:t>。</a:t>
            </a:r>
          </a:p>
          <a:p>
            <a:pPr marL="533400" indent="-5334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sym typeface="Symbol" pitchFamily="18" charset="2"/>
              </a:rPr>
              <a:t>       反复利用上式，则对任何正整数k</a:t>
            </a:r>
            <a:r>
              <a:rPr lang="en-US"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sym typeface="Symbol" pitchFamily="18" charset="2"/>
              </a:rPr>
              <a:t>1，有b</a:t>
            </a:r>
            <a:r>
              <a:rPr lang="zh-CN" b="1" baseline="30000" dirty="0">
                <a:solidFill>
                  <a:srgbClr val="0000FF"/>
                </a:solidFill>
                <a:latin typeface="楷体_GB2312" pitchFamily="1" charset="-122"/>
                <a:ea typeface="楷体_GB2312" pitchFamily="1" charset="-122"/>
                <a:sym typeface="Symbol" pitchFamily="18" charset="2"/>
              </a:rPr>
              <a:t>t</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k（j-i）</a:t>
            </a:r>
            <a:r>
              <a:rPr lang="zh-CN" b="1" dirty="0">
                <a:solidFill>
                  <a:srgbClr val="0000FF"/>
                </a:solidFill>
                <a:latin typeface="楷体_GB2312" pitchFamily="1" charset="-122"/>
                <a:ea typeface="楷体_GB2312" pitchFamily="1" charset="-122"/>
                <a:sym typeface="Symbol" pitchFamily="18" charset="2"/>
              </a:rPr>
              <a:t>*b</a:t>
            </a:r>
            <a:r>
              <a:rPr lang="zh-CN" b="1" baseline="30000" dirty="0">
                <a:solidFill>
                  <a:srgbClr val="0000FF"/>
                </a:solidFill>
                <a:latin typeface="楷体_GB2312" pitchFamily="1" charset="-122"/>
                <a:ea typeface="楷体_GB2312" pitchFamily="1" charset="-122"/>
                <a:sym typeface="Symbol" pitchFamily="18" charset="2"/>
              </a:rPr>
              <a:t>t</a:t>
            </a:r>
            <a:r>
              <a:rPr lang="zh-CN" b="1" dirty="0">
                <a:solidFill>
                  <a:srgbClr val="0000FF"/>
                </a:solidFill>
                <a:latin typeface="楷体_GB2312" pitchFamily="1" charset="-122"/>
                <a:ea typeface="楷体_GB2312" pitchFamily="1" charset="-122"/>
                <a:sym typeface="Symbol" pitchFamily="18" charset="2"/>
              </a:rPr>
              <a:t>，（t≥i）。特别，取k使得k(j-i)≥i，同时令t=k(j-i)，则得到</a:t>
            </a:r>
            <a:r>
              <a:rPr lang="zh-CN" b="1" dirty="0">
                <a:solidFill>
                  <a:srgbClr val="FF00FF"/>
                </a:solidFill>
                <a:latin typeface="楷体_GB2312" pitchFamily="1" charset="-122"/>
                <a:ea typeface="楷体_GB2312" pitchFamily="1" charset="-122"/>
                <a:sym typeface="Symbol" pitchFamily="18" charset="2"/>
              </a:rPr>
              <a:t>幂等元</a:t>
            </a:r>
            <a:r>
              <a:rPr lang="zh-CN" b="1" dirty="0">
                <a:latin typeface="楷体_GB2312" pitchFamily="1" charset="-122"/>
                <a:ea typeface="楷体_GB2312" pitchFamily="1" charset="-122"/>
                <a:sym typeface="Symbol" pitchFamily="18" charset="2"/>
              </a:rPr>
              <a:t>。</a:t>
            </a:r>
          </a:p>
        </p:txBody>
      </p:sp>
      <p:sp>
        <p:nvSpPr>
          <p:cNvPr id="24579" name="Text Box 3"/>
          <p:cNvSpPr txBox="1">
            <a:spLocks noChangeArrowheads="1"/>
          </p:cNvSpPr>
          <p:nvPr/>
        </p:nvSpPr>
        <p:spPr bwMode="auto">
          <a:xfrm>
            <a:off x="827088" y="3357563"/>
            <a:ext cx="8012112" cy="3090862"/>
          </a:xfrm>
          <a:prstGeom prst="rect">
            <a:avLst/>
          </a:prstGeom>
          <a:solidFill>
            <a:srgbClr val="FFFF99"/>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b="1" dirty="0">
                <a:solidFill>
                  <a:srgbClr val="FF00FF"/>
                </a:solidFill>
              </a:rPr>
              <a:t>      </a:t>
            </a:r>
            <a:r>
              <a:rPr lang="zh-CN" sz="2800" b="1" dirty="0">
                <a:solidFill>
                  <a:srgbClr val="FF00FF"/>
                </a:solidFill>
              </a:rPr>
              <a:t>注意，</a:t>
            </a:r>
            <a:r>
              <a:rPr lang="zh-CN" sz="2800" b="1" dirty="0">
                <a:solidFill>
                  <a:srgbClr val="0000FF"/>
                </a:solidFill>
              </a:rPr>
              <a:t>若S不是有限集，则不一定有幂等元。例如，正整数集关于加法运算是一个半群，但是不存在幂等元。含幺半群至少含有一个幂等元，那就是幺元。一个半群甚至含幺半群也可以含有多个幂等元。不难验证&lt;2</a:t>
            </a:r>
            <a:r>
              <a:rPr lang="zh-CN" sz="2800" b="1" baseline="30000" dirty="0">
                <a:solidFill>
                  <a:srgbClr val="0000FF"/>
                </a:solidFill>
              </a:rPr>
              <a:t>S</a:t>
            </a:r>
            <a:r>
              <a:rPr lang="zh-CN" sz="2800" b="1" dirty="0">
                <a:solidFill>
                  <a:srgbClr val="0000FF"/>
                </a:solidFill>
              </a:rPr>
              <a:t>，</a:t>
            </a:r>
            <a:r>
              <a:rPr lang="en-US" b="1" dirty="0">
                <a:solidFill>
                  <a:srgbClr val="0000FF"/>
                </a:solidFill>
              </a:rPr>
              <a:t>∩</a:t>
            </a:r>
            <a:r>
              <a:rPr lang="zh-CN" sz="2800" b="1" dirty="0">
                <a:solidFill>
                  <a:srgbClr val="0000FF"/>
                </a:solidFill>
              </a:rPr>
              <a:t>&gt;是以S为幺元的含幺半群。由于集合交运算是幂等的，所以中每个元都是幂等元。</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34B9A67-45E8-4402-B939-2FDAF65FED12}"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5E5F41CE-05F9-4CF6-87C1-614135DC95D0}" type="slidenum">
              <a:rPr lang="zh-CN" altLang="zh-CN"/>
              <a:pPr/>
              <a:t>220</a:t>
            </a:fld>
            <a:r>
              <a:rPr lang="zh-CN" altLang="zh-CN"/>
              <a:t>/226</a:t>
            </a:r>
          </a:p>
        </p:txBody>
      </p:sp>
      <p:sp>
        <p:nvSpPr>
          <p:cNvPr id="226306" name="Rectangle 2"/>
          <p:cNvSpPr>
            <a:spLocks noGrp="1" noChangeArrowheads="1"/>
          </p:cNvSpPr>
          <p:nvPr>
            <p:ph type="title"/>
          </p:nvPr>
        </p:nvSpPr>
        <p:spPr/>
        <p:txBody>
          <a:bodyPr/>
          <a:lstStyle/>
          <a:p>
            <a:endParaRPr lang="zh-CN" altLang="zh-CN">
              <a:solidFill>
                <a:schemeClr val="tx2"/>
              </a:solidFill>
            </a:endParaRPr>
          </a:p>
        </p:txBody>
      </p:sp>
      <p:sp>
        <p:nvSpPr>
          <p:cNvPr id="226307" name="Rectangle 3"/>
          <p:cNvSpPr>
            <a:spLocks noChangeArrowheads="1"/>
          </p:cNvSpPr>
          <p:nvPr/>
        </p:nvSpPr>
        <p:spPr bwMode="auto">
          <a:xfrm>
            <a:off x="971550" y="1125538"/>
            <a:ext cx="7777163"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15.16   </a:t>
            </a:r>
            <a:r>
              <a:rPr lang="zh-CN" sz="2800" b="1">
                <a:solidFill>
                  <a:srgbClr val="0000FF"/>
                </a:solidFill>
                <a:latin typeface="楷体_GB2312" pitchFamily="1" charset="-122"/>
                <a:ea typeface="楷体_GB2312" pitchFamily="1" charset="-122"/>
              </a:rPr>
              <a:t>设〈S，*〉与〈T，о〉是两个代数系统，f：S</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a:t>
            </a:r>
            <a:r>
              <a:rPr lang="zh-CN" sz="2800" b="1" u="sng">
                <a:solidFill>
                  <a:srgbClr val="FF00FF"/>
                </a:solidFill>
                <a:latin typeface="楷体_GB2312" pitchFamily="1" charset="-122"/>
                <a:ea typeface="楷体_GB2312" pitchFamily="1" charset="-122"/>
              </a:rPr>
              <a:t>满同态</a:t>
            </a:r>
            <a:r>
              <a:rPr lang="zh-CN" sz="2800" b="1">
                <a:solidFill>
                  <a:srgbClr val="0000FF"/>
                </a:solidFill>
                <a:latin typeface="楷体_GB2312" pitchFamily="1" charset="-122"/>
                <a:ea typeface="楷体_GB2312" pitchFamily="1" charset="-122"/>
              </a:rPr>
              <a:t>，则：</a:t>
            </a:r>
          </a:p>
          <a:p>
            <a:pPr marL="342900" indent="-342900">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 </a:t>
            </a:r>
            <a:r>
              <a:rPr lang="zh-CN" sz="2800" b="1">
                <a:latin typeface="楷体_GB2312" pitchFamily="1" charset="-122"/>
                <a:ea typeface="楷体_GB2312" pitchFamily="1" charset="-122"/>
              </a:rPr>
              <a:t>如果S是半群</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T是半群；</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2)</a:t>
            </a:r>
            <a:r>
              <a:rPr lang="zh-CN" sz="2800" b="1">
                <a:solidFill>
                  <a:srgbClr val="B2B2B2"/>
                </a:solidFill>
                <a:latin typeface="楷体_GB2312" pitchFamily="1" charset="-122"/>
                <a:ea typeface="楷体_GB2312" pitchFamily="1" charset="-122"/>
              </a:rPr>
              <a:t> </a:t>
            </a:r>
            <a:r>
              <a:rPr lang="zh-CN" sz="2800" b="1">
                <a:solidFill>
                  <a:srgbClr val="0000FF"/>
                </a:solidFill>
                <a:latin typeface="楷体_GB2312" pitchFamily="1" charset="-122"/>
                <a:ea typeface="楷体_GB2312" pitchFamily="1" charset="-122"/>
              </a:rPr>
              <a:t>如果S是群</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T是群</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在同态映射下，像源的代数性质都为像集所具有。但是，像集所具有的代数性质却未必为像源所具有。</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如果f：S</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T是同构映射，则代数系统S与T许多性质完全相同。而且代数系统之间的同构关系是等价关系。</a:t>
            </a:r>
          </a:p>
        </p:txBody>
      </p:sp>
      <p:sp>
        <p:nvSpPr>
          <p:cNvPr id="226308" name="Text Box 4"/>
          <p:cNvSpPr txBox="1">
            <a:spLocks noChangeArrowheads="1"/>
          </p:cNvSpPr>
          <p:nvPr/>
        </p:nvSpPr>
        <p:spPr bwMode="auto">
          <a:xfrm>
            <a:off x="1042988" y="3500438"/>
            <a:ext cx="7869237" cy="11874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b="1">
                <a:solidFill>
                  <a:srgbClr val="FF0000"/>
                </a:solidFill>
              </a:rPr>
              <a:t>②</a:t>
            </a:r>
            <a:r>
              <a:rPr lang="zh-CN" b="1">
                <a:solidFill>
                  <a:srgbClr val="FF0000"/>
                </a:solidFill>
              </a:rPr>
              <a:t>证明：</a:t>
            </a:r>
          </a:p>
          <a:p>
            <a:r>
              <a:rPr lang="zh-CN" b="1">
                <a:solidFill>
                  <a:srgbClr val="0000FF"/>
                </a:solidFill>
              </a:rPr>
              <a:t>     据定理</a:t>
            </a:r>
            <a:r>
              <a:rPr lang="zh-CN" altLang="zh-CN" b="1">
                <a:solidFill>
                  <a:srgbClr val="0000FF"/>
                </a:solidFill>
              </a:rPr>
              <a:t>15-6.1</a:t>
            </a:r>
            <a:r>
              <a:rPr lang="zh-CN" b="1">
                <a:solidFill>
                  <a:srgbClr val="0000FF"/>
                </a:solidFill>
              </a:rPr>
              <a:t>第①、②、④、⑤条，当</a:t>
            </a:r>
            <a:r>
              <a:rPr lang="zh-CN" altLang="zh-CN" b="1">
                <a:solidFill>
                  <a:srgbClr val="0000FF"/>
                </a:solidFill>
              </a:rPr>
              <a:t>S</a:t>
            </a:r>
            <a:r>
              <a:rPr lang="zh-CN" b="1">
                <a:solidFill>
                  <a:srgbClr val="0000FF"/>
                </a:solidFill>
              </a:rPr>
              <a:t>是群时，则</a:t>
            </a:r>
            <a:r>
              <a:rPr lang="zh-CN" altLang="zh-CN" b="1">
                <a:solidFill>
                  <a:srgbClr val="0000FF"/>
                </a:solidFill>
              </a:rPr>
              <a:t>T</a:t>
            </a:r>
            <a:r>
              <a:rPr lang="zh-CN" b="1">
                <a:solidFill>
                  <a:srgbClr val="0000FF"/>
                </a:solidFill>
              </a:rPr>
              <a:t>也是群。</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F71ECF4-7ECA-4AD9-A32C-F86AF1E18F2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ECE681DF-D945-4C37-A3F9-1660C6165D24}" type="slidenum">
              <a:rPr lang="zh-CN" altLang="zh-CN"/>
              <a:pPr/>
              <a:t>221</a:t>
            </a:fld>
            <a:r>
              <a:rPr lang="zh-CN" altLang="zh-CN"/>
              <a:t>/226</a:t>
            </a:r>
          </a:p>
        </p:txBody>
      </p:sp>
      <p:sp>
        <p:nvSpPr>
          <p:cNvPr id="227330" name="Rectangle 2"/>
          <p:cNvSpPr>
            <a:spLocks noGrp="1" noChangeArrowheads="1"/>
          </p:cNvSpPr>
          <p:nvPr>
            <p:ph type="title"/>
          </p:nvPr>
        </p:nvSpPr>
        <p:spPr/>
        <p:txBody>
          <a:bodyPr/>
          <a:lstStyle/>
          <a:p>
            <a:endParaRPr lang="zh-CN" altLang="zh-CN">
              <a:solidFill>
                <a:schemeClr val="tx2"/>
              </a:solidFill>
            </a:endParaRPr>
          </a:p>
        </p:txBody>
      </p:sp>
      <p:sp>
        <p:nvSpPr>
          <p:cNvPr id="227331" name="Rectangle 3"/>
          <p:cNvSpPr>
            <a:spLocks noChangeArrowheads="1"/>
          </p:cNvSpPr>
          <p:nvPr/>
        </p:nvSpPr>
        <p:spPr bwMode="auto">
          <a:xfrm>
            <a:off x="971550" y="1125538"/>
            <a:ext cx="7777163"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nSpc>
                <a:spcPct val="120000"/>
              </a:lnSpc>
              <a:buClr>
                <a:srgbClr val="FF0000"/>
              </a:buClr>
              <a:buFont typeface="Wingdings" pitchFamily="2" charset="2"/>
              <a:buChar char="n"/>
            </a:pPr>
            <a:r>
              <a:rPr lang="en-US" sz="2800" b="1">
                <a:solidFill>
                  <a:srgbClr val="CC00CC"/>
                </a:solidFill>
                <a:latin typeface="楷体_GB2312" pitchFamily="1" charset="-122"/>
                <a:ea typeface="楷体_GB2312" pitchFamily="1" charset="-122"/>
              </a:rPr>
              <a:t>定理</a:t>
            </a:r>
            <a:r>
              <a:rPr lang="zh-CN" sz="2800" b="1">
                <a:solidFill>
                  <a:srgbClr val="CC00CC"/>
                </a:solidFill>
                <a:latin typeface="楷体_GB2312" pitchFamily="1" charset="-122"/>
                <a:ea typeface="楷体_GB2312" pitchFamily="1" charset="-122"/>
              </a:rPr>
              <a:t>15.16   </a:t>
            </a:r>
            <a:r>
              <a:rPr lang="zh-CN" sz="2800" b="1">
                <a:latin typeface="楷体_GB2312" pitchFamily="1" charset="-122"/>
                <a:ea typeface="楷体_GB2312" pitchFamily="1" charset="-122"/>
              </a:rPr>
              <a:t>设〈S，*〉与〈T，о〉是两个代数系统，f：S</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T是</a:t>
            </a:r>
            <a:r>
              <a:rPr lang="zh-CN" sz="2800" b="1" u="sng">
                <a:latin typeface="楷体_GB2312" pitchFamily="1" charset="-122"/>
                <a:ea typeface="楷体_GB2312" pitchFamily="1" charset="-122"/>
              </a:rPr>
              <a:t>满同态</a:t>
            </a:r>
            <a:r>
              <a:rPr lang="zh-CN" sz="2800" b="1">
                <a:latin typeface="楷体_GB2312" pitchFamily="1" charset="-122"/>
                <a:ea typeface="楷体_GB2312" pitchFamily="1" charset="-122"/>
              </a:rPr>
              <a:t>，则：</a:t>
            </a:r>
          </a:p>
          <a:p>
            <a:pPr marL="342900" indent="-342900">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 </a:t>
            </a:r>
            <a:r>
              <a:rPr lang="zh-CN" sz="2800" b="1">
                <a:latin typeface="楷体_GB2312" pitchFamily="1" charset="-122"/>
                <a:ea typeface="楷体_GB2312" pitchFamily="1" charset="-122"/>
              </a:rPr>
              <a:t>如果S是半群</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T是半群；</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FF0000"/>
                </a:solidFill>
                <a:latin typeface="楷体_GB2312" pitchFamily="1" charset="-122"/>
                <a:ea typeface="楷体_GB2312" pitchFamily="1" charset="-122"/>
              </a:rPr>
              <a:t>2)</a:t>
            </a:r>
            <a:r>
              <a:rPr lang="zh-CN" sz="2800" b="1">
                <a:solidFill>
                  <a:srgbClr val="B2B2B2"/>
                </a:solidFill>
                <a:latin typeface="楷体_GB2312" pitchFamily="1" charset="-122"/>
                <a:ea typeface="楷体_GB2312" pitchFamily="1" charset="-122"/>
              </a:rPr>
              <a:t> </a:t>
            </a:r>
            <a:r>
              <a:rPr lang="zh-CN" sz="2800" b="1">
                <a:latin typeface="楷体_GB2312" pitchFamily="1" charset="-122"/>
                <a:ea typeface="楷体_GB2312" pitchFamily="1" charset="-122"/>
              </a:rPr>
              <a:t>如果S是群</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T是群</a:t>
            </a:r>
            <a:r>
              <a:rPr lang="zh-CN" sz="2800" b="1">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a:t>
            </a:r>
            <a:r>
              <a:rPr lang="zh-CN" sz="2800" b="1">
                <a:solidFill>
                  <a:srgbClr val="0000FF"/>
                </a:solidFill>
                <a:latin typeface="楷体_GB2312" pitchFamily="1" charset="-122"/>
                <a:ea typeface="楷体_GB2312" pitchFamily="1" charset="-122"/>
              </a:rPr>
              <a:t>在同态映射下，像源的代数性质都为像集所具有。但是，像集所具有的代数性质却未必为像源所具有。</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如果f：S</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T是同构映射，则代数系统S与T许多性质完全相同。而且代数系统之间的同构关系是等价关系。</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1889CB4-161D-42A8-9E7B-195DC5D5E41C}"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1249303B-059B-4EEA-AC8A-216994CE6702}" type="slidenum">
              <a:rPr lang="zh-CN" altLang="zh-CN"/>
              <a:pPr/>
              <a:t>222</a:t>
            </a:fld>
            <a:r>
              <a:rPr lang="zh-CN" altLang="zh-CN"/>
              <a:t>/226</a:t>
            </a:r>
          </a:p>
        </p:txBody>
      </p:sp>
      <p:sp>
        <p:nvSpPr>
          <p:cNvPr id="228354" name="Rectangle 2"/>
          <p:cNvSpPr>
            <a:spLocks noGrp="1" noChangeArrowheads="1"/>
          </p:cNvSpPr>
          <p:nvPr>
            <p:ph type="title"/>
          </p:nvPr>
        </p:nvSpPr>
        <p:spPr/>
        <p:txBody>
          <a:bodyPr/>
          <a:lstStyle/>
          <a:p>
            <a:r>
              <a:rPr lang="zh-CN">
                <a:solidFill>
                  <a:srgbClr val="FF0000"/>
                </a:solidFill>
                <a:latin typeface="黑体" pitchFamily="49" charset="-122"/>
                <a:ea typeface="黑体" pitchFamily="49" charset="-122"/>
              </a:rPr>
              <a:t>同态核</a:t>
            </a:r>
          </a:p>
        </p:txBody>
      </p:sp>
      <p:sp>
        <p:nvSpPr>
          <p:cNvPr id="228355" name="Rectangle 3"/>
          <p:cNvSpPr>
            <a:spLocks noChangeArrowheads="1"/>
          </p:cNvSpPr>
          <p:nvPr/>
        </p:nvSpPr>
        <p:spPr bwMode="auto">
          <a:xfrm>
            <a:off x="1042988" y="1412875"/>
            <a:ext cx="76327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00FF00"/>
              </a:buClr>
              <a:buFont typeface="Wingdings" pitchFamily="2" charset="2"/>
              <a:buNone/>
            </a:pPr>
            <a:r>
              <a:rPr lang="zh-CN" sz="2800" b="1" dirty="0">
                <a:solidFill>
                  <a:srgbClr val="CC00CC"/>
                </a:solidFill>
                <a:latin typeface="楷体_GB2312" pitchFamily="1" charset="-122"/>
                <a:ea typeface="楷体_GB2312" pitchFamily="1" charset="-122"/>
              </a:rPr>
              <a:t>定义15.10</a:t>
            </a:r>
            <a:r>
              <a:rPr lang="zh-CN" sz="2800" b="1" dirty="0">
                <a:solidFill>
                  <a:srgbClr val="FF0066"/>
                </a:solidFill>
                <a:latin typeface="楷体_GB2312" pitchFamily="1" charset="-122"/>
                <a:ea typeface="楷体_GB2312" pitchFamily="1" charset="-122"/>
              </a:rPr>
              <a:t>　</a:t>
            </a:r>
          </a:p>
          <a:p>
            <a:pPr marL="342900" indent="-342900" algn="just">
              <a:lnSpc>
                <a:spcPct val="140000"/>
              </a:lnSpc>
              <a:buClr>
                <a:srgbClr val="00FF00"/>
              </a:buClr>
              <a:buFont typeface="Wingdings" pitchFamily="2" charset="2"/>
              <a:buNone/>
            </a:pPr>
            <a:r>
              <a:rPr lang="zh-CN" sz="2800" b="1" dirty="0">
                <a:solidFill>
                  <a:srgbClr val="FF0066"/>
                </a:solidFill>
                <a:latin typeface="楷体_GB2312" pitchFamily="1" charset="-122"/>
                <a:ea typeface="楷体_GB2312" pitchFamily="1" charset="-122"/>
              </a:rPr>
              <a:t>    </a:t>
            </a:r>
            <a:r>
              <a:rPr lang="zh-CN" sz="2800" b="1" dirty="0">
                <a:solidFill>
                  <a:srgbClr val="0000FF"/>
                </a:solidFill>
                <a:latin typeface="楷体_GB2312" pitchFamily="1" charset="-122"/>
                <a:ea typeface="楷体_GB2312" pitchFamily="1" charset="-122"/>
              </a:rPr>
              <a:t>设f是群〈G，*〉到〈H，о〉的同态映射，令：K＝Kerf＝{a|a</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G∧f(a)＝e′}</a:t>
            </a:r>
          </a:p>
          <a:p>
            <a:pPr marL="342900" indent="-342900" algn="just">
              <a:lnSpc>
                <a:spcPct val="14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其中e′是H的单位元，则称Kerf为f的</a:t>
            </a:r>
            <a:r>
              <a:rPr lang="zh-CN" sz="2800" b="1" dirty="0">
                <a:solidFill>
                  <a:srgbClr val="FF0000"/>
                </a:solidFill>
                <a:latin typeface="楷体_GB2312" pitchFamily="1" charset="-122"/>
                <a:ea typeface="楷体_GB2312" pitchFamily="1" charset="-122"/>
              </a:rPr>
              <a:t>同态核</a:t>
            </a:r>
            <a:r>
              <a:rPr lang="zh-CN" sz="2800" b="1" dirty="0">
                <a:solidFill>
                  <a:srgbClr val="0000FF"/>
                </a:solidFill>
                <a:latin typeface="楷体_GB2312" pitchFamily="1" charset="-122"/>
                <a:ea typeface="楷体_GB2312" pitchFamily="1" charset="-122"/>
              </a:rPr>
              <a:t>，f(G)＝{f(a)|a∈G}称为f的</a:t>
            </a:r>
            <a:r>
              <a:rPr lang="zh-CN" sz="2800" b="1" dirty="0">
                <a:solidFill>
                  <a:srgbClr val="FF0000"/>
                </a:solidFill>
                <a:latin typeface="楷体_GB2312" pitchFamily="1" charset="-122"/>
                <a:ea typeface="楷体_GB2312" pitchFamily="1" charset="-122"/>
              </a:rPr>
              <a:t>象集</a:t>
            </a:r>
            <a:r>
              <a:rPr lang="zh-CN" sz="2800" b="1" dirty="0">
                <a:solidFill>
                  <a:srgbClr val="0000FF"/>
                </a:solidFill>
                <a:latin typeface="楷体_GB2312" pitchFamily="1" charset="-122"/>
                <a:ea typeface="楷体_GB2312" pitchFamily="1" charset="-122"/>
              </a:rPr>
              <a:t>。</a:t>
            </a:r>
          </a:p>
        </p:txBody>
      </p:sp>
      <p:sp>
        <p:nvSpPr>
          <p:cNvPr id="228356" name="AutoShape 4"/>
          <p:cNvSpPr>
            <a:spLocks noChangeArrowheads="1"/>
          </p:cNvSpPr>
          <p:nvPr/>
        </p:nvSpPr>
        <p:spPr bwMode="auto">
          <a:xfrm>
            <a:off x="5435600" y="4581525"/>
            <a:ext cx="3457575" cy="1584325"/>
          </a:xfrm>
          <a:prstGeom prst="cloudCallout">
            <a:avLst>
              <a:gd name="adj1" fmla="val 25894"/>
              <a:gd name="adj2" fmla="val -91986"/>
            </a:avLst>
          </a:prstGeom>
          <a:ln>
            <a:headEnd/>
            <a:tailEnd/>
          </a:ln>
          <a:extLst/>
        </p:spPr>
        <p:style>
          <a:lnRef idx="2">
            <a:schemeClr val="accent1"/>
          </a:lnRef>
          <a:fillRef idx="1">
            <a:schemeClr val="lt1"/>
          </a:fillRef>
          <a:effectRef idx="0">
            <a:schemeClr val="accent1"/>
          </a:effectRef>
          <a:fontRef idx="minor">
            <a:schemeClr val="dk1"/>
          </a:fontRef>
        </p:style>
        <p:txBody>
          <a:bodyPr/>
          <a:lstStyle/>
          <a:p>
            <a:pPr algn="ctr"/>
            <a:r>
              <a:rPr lang="zh-CN" b="1" dirty="0">
                <a:solidFill>
                  <a:srgbClr val="FF00FF"/>
                </a:solidFill>
                <a:effectLst>
                  <a:outerShdw blurRad="38100" dist="38100" dir="2700000" algn="tl">
                    <a:srgbClr val="000000"/>
                  </a:outerShdw>
                </a:effectLst>
              </a:rPr>
              <a:t>同态核就是群</a:t>
            </a:r>
            <a:r>
              <a:rPr lang="zh-CN" altLang="zh-CN" b="1" dirty="0">
                <a:solidFill>
                  <a:srgbClr val="FF00FF"/>
                </a:solidFill>
                <a:effectLst>
                  <a:outerShdw blurRad="38100" dist="38100" dir="2700000" algn="tl">
                    <a:srgbClr val="000000"/>
                  </a:outerShdw>
                </a:effectLst>
              </a:rPr>
              <a:t>H</a:t>
            </a:r>
            <a:r>
              <a:rPr lang="zh-CN" b="1" dirty="0">
                <a:solidFill>
                  <a:srgbClr val="FF00FF"/>
                </a:solidFill>
                <a:effectLst>
                  <a:outerShdw blurRad="38100" dist="38100" dir="2700000" algn="tl">
                    <a:srgbClr val="000000"/>
                  </a:outerShdw>
                </a:effectLst>
              </a:rPr>
              <a:t>的幺元所对应的原象的</a:t>
            </a:r>
            <a:r>
              <a:rPr lang="zh-CN" b="1" dirty="0">
                <a:solidFill>
                  <a:srgbClr val="FF0000"/>
                </a:solidFill>
                <a:effectLst>
                  <a:outerShdw blurRad="38100" dist="38100" dir="2700000" algn="tl">
                    <a:srgbClr val="000000"/>
                  </a:outerShdw>
                </a:effectLst>
              </a:rPr>
              <a:t>集合</a:t>
            </a:r>
            <a:r>
              <a:rPr lang="zh-CN" b="1" dirty="0">
                <a:solidFill>
                  <a:srgbClr val="FF00FF"/>
                </a:solidFill>
                <a:effectLst>
                  <a:outerShdw blurRad="38100" dist="38100" dir="2700000" algn="tl">
                    <a:srgbClr val="000000"/>
                  </a:outerShdw>
                </a:effectLst>
              </a:rPr>
              <a:t> </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0257DD-67F5-41D8-A688-F6DD40AC419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F5B0F78-0360-4E3B-AA93-2336E6382E8E}" type="slidenum">
              <a:rPr lang="zh-CN" altLang="zh-CN"/>
              <a:pPr/>
              <a:t>223</a:t>
            </a:fld>
            <a:r>
              <a:rPr lang="zh-CN" altLang="zh-CN"/>
              <a:t>/226</a:t>
            </a:r>
          </a:p>
        </p:txBody>
      </p:sp>
      <p:sp>
        <p:nvSpPr>
          <p:cNvPr id="229378" name="Rectangle 2"/>
          <p:cNvSpPr>
            <a:spLocks noGrp="1" noChangeArrowheads="1"/>
          </p:cNvSpPr>
          <p:nvPr>
            <p:ph type="title"/>
          </p:nvPr>
        </p:nvSpPr>
        <p:spPr/>
        <p:txBody>
          <a:bodyPr/>
          <a:lstStyle/>
          <a:p>
            <a:endParaRPr lang="zh-CN" altLang="zh-CN"/>
          </a:p>
        </p:txBody>
      </p:sp>
      <p:sp>
        <p:nvSpPr>
          <p:cNvPr id="229379" name="Rectangle 3"/>
          <p:cNvSpPr>
            <a:spLocks noChangeArrowheads="1"/>
          </p:cNvSpPr>
          <p:nvPr/>
        </p:nvSpPr>
        <p:spPr bwMode="auto">
          <a:xfrm>
            <a:off x="900113" y="1196975"/>
            <a:ext cx="7777162" cy="45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0000"/>
              </a:lnSpc>
              <a:buClr>
                <a:srgbClr val="FF0000"/>
              </a:buClr>
              <a:buFont typeface="Wingdings" pitchFamily="2" charset="2"/>
              <a:buChar char="n"/>
            </a:pPr>
            <a:r>
              <a:rPr lang="en-US" b="1" dirty="0" err="1">
                <a:solidFill>
                  <a:srgbClr val="CC00CC"/>
                </a:solidFill>
                <a:latin typeface="楷体_GB2312" pitchFamily="1" charset="-122"/>
                <a:ea typeface="楷体_GB2312" pitchFamily="1" charset="-122"/>
              </a:rPr>
              <a:t>定理</a:t>
            </a:r>
            <a:r>
              <a:rPr lang="zh-CN" b="1" dirty="0">
                <a:solidFill>
                  <a:srgbClr val="CC00CC"/>
                </a:solidFill>
                <a:latin typeface="楷体_GB2312" pitchFamily="1" charset="-122"/>
                <a:ea typeface="楷体_GB2312" pitchFamily="1" charset="-122"/>
              </a:rPr>
              <a:t>15.17</a:t>
            </a:r>
            <a:r>
              <a:rPr lang="zh-CN" b="1" dirty="0">
                <a:solidFill>
                  <a:srgbClr val="0000FF"/>
                </a:solidFill>
                <a:latin typeface="楷体_GB2312" pitchFamily="1" charset="-122"/>
                <a:ea typeface="楷体_GB2312" pitchFamily="1" charset="-122"/>
              </a:rPr>
              <a:t>设f是群〈G，*〉到〈H，о〉的同态映射，e，e′分别是G和H的单位元，则同态核Kerf构成的代数系统是G的不变（正规）子群。</a:t>
            </a:r>
            <a:r>
              <a:rPr lang="zh-CN" b="1" dirty="0">
                <a:solidFill>
                  <a:srgbClr val="FF00FF"/>
                </a:solidFill>
                <a:latin typeface="楷体_GB2312" pitchFamily="1" charset="-122"/>
                <a:ea typeface="楷体_GB2312" pitchFamily="1" charset="-122"/>
              </a:rPr>
              <a:t>(教材</a:t>
            </a:r>
            <a:r>
              <a:rPr lang="zh-CN" b="1" dirty="0" smtClean="0">
                <a:solidFill>
                  <a:srgbClr val="FF00FF"/>
                </a:solidFill>
                <a:latin typeface="楷体_GB2312" pitchFamily="1" charset="-122"/>
                <a:ea typeface="楷体_GB2312" pitchFamily="1" charset="-122"/>
              </a:rPr>
              <a:t>p</a:t>
            </a:r>
            <a:r>
              <a:rPr lang="en-US" altLang="zh-CN" b="1" dirty="0" smtClean="0">
                <a:solidFill>
                  <a:srgbClr val="FF00FF"/>
                </a:solidFill>
                <a:latin typeface="楷体_GB2312" pitchFamily="1" charset="-122"/>
                <a:ea typeface="楷体_GB2312" pitchFamily="1" charset="-122"/>
              </a:rPr>
              <a:t>199</a:t>
            </a:r>
            <a:r>
              <a:rPr lang="zh-CN" b="1" dirty="0" smtClean="0">
                <a:solidFill>
                  <a:srgbClr val="FF00FF"/>
                </a:solidFill>
                <a:latin typeface="楷体_GB2312" pitchFamily="1" charset="-122"/>
                <a:ea typeface="楷体_GB2312" pitchFamily="1" charset="-122"/>
              </a:rPr>
              <a:t>)</a:t>
            </a:r>
            <a:endParaRPr lang="zh-CN" b="1" dirty="0">
              <a:solidFill>
                <a:srgbClr val="FF00FF"/>
              </a:solidFill>
              <a:latin typeface="楷体_GB2312" pitchFamily="1" charset="-122"/>
              <a:ea typeface="楷体_GB2312" pitchFamily="1" charset="-122"/>
            </a:endParaRPr>
          </a:p>
          <a:p>
            <a:pPr marL="342900" indent="-342900" algn="just">
              <a:lnSpc>
                <a:spcPct val="110000"/>
              </a:lnSpc>
              <a:buClr>
                <a:srgbClr val="00FF00"/>
              </a:buClr>
              <a:buFont typeface="Wingdings" pitchFamily="2" charset="2"/>
              <a:buNone/>
            </a:pPr>
            <a:r>
              <a:rPr lang="zh-CN" b="1" dirty="0">
                <a:solidFill>
                  <a:srgbClr val="CC00CC"/>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证明　由定义Kerf＝{a|a∈G∧f(a)＝e′}，因为f是同态映射，所以由f(e)＝e′。故</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e∈Kerf，所以Kerf是G的非空子集。</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对任意的a，b∈Kerf，由定义有</a:t>
            </a:r>
          </a:p>
          <a:p>
            <a:pPr marL="342900" indent="-342900" algn="ctr">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f(a)＝e′，f(b)＝e′</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又因为f是同态映射，所以有</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f(a*b</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)＝f(a)</a:t>
            </a:r>
            <a:r>
              <a:rPr lang="ru-RU" b="1" dirty="0">
                <a:solidFill>
                  <a:srgbClr val="B2B2B2"/>
                </a:solidFill>
                <a:latin typeface="楷体_GB2312" pitchFamily="1" charset="-122"/>
                <a:ea typeface="楷体_GB2312" pitchFamily="1" charset="-122"/>
              </a:rPr>
              <a:t>о</a:t>
            </a:r>
            <a:r>
              <a:rPr lang="zh-CN" b="1" dirty="0">
                <a:solidFill>
                  <a:srgbClr val="B2B2B2"/>
                </a:solidFill>
                <a:latin typeface="楷体_GB2312" pitchFamily="1" charset="-122"/>
                <a:ea typeface="楷体_GB2312" pitchFamily="1" charset="-122"/>
              </a:rPr>
              <a:t>f(b</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)＝f(a)</a:t>
            </a:r>
            <a:r>
              <a:rPr lang="ru-RU" b="1" dirty="0">
                <a:solidFill>
                  <a:srgbClr val="B2B2B2"/>
                </a:solidFill>
                <a:latin typeface="楷体_GB2312" pitchFamily="1" charset="-122"/>
                <a:ea typeface="楷体_GB2312" pitchFamily="1" charset="-122"/>
              </a:rPr>
              <a:t>о</a:t>
            </a:r>
            <a:r>
              <a:rPr lang="zh-CN" b="1" dirty="0">
                <a:solidFill>
                  <a:srgbClr val="B2B2B2"/>
                </a:solidFill>
                <a:latin typeface="楷体_GB2312" pitchFamily="1" charset="-122"/>
                <a:ea typeface="楷体_GB2312" pitchFamily="1" charset="-122"/>
              </a:rPr>
              <a:t>(f(b))</a:t>
            </a:r>
            <a:r>
              <a:rPr lang="zh-CN" b="1" baseline="30000" dirty="0">
                <a:solidFill>
                  <a:srgbClr val="B2B2B2"/>
                </a:solidFill>
                <a:latin typeface="楷体_GB2312" pitchFamily="1" charset="-122"/>
                <a:ea typeface="楷体_GB2312" pitchFamily="1" charset="-122"/>
              </a:rPr>
              <a:t>-1</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＝e′</a:t>
            </a:r>
            <a:r>
              <a:rPr lang="ru-RU" b="1" dirty="0">
                <a:solidFill>
                  <a:srgbClr val="B2B2B2"/>
                </a:solidFill>
                <a:latin typeface="楷体_GB2312" pitchFamily="1" charset="-122"/>
                <a:ea typeface="楷体_GB2312" pitchFamily="1" charset="-122"/>
              </a:rPr>
              <a:t>о</a:t>
            </a:r>
            <a:r>
              <a:rPr lang="zh-CN" b="1" dirty="0">
                <a:solidFill>
                  <a:srgbClr val="B2B2B2"/>
                </a:solidFill>
                <a:latin typeface="楷体_GB2312" pitchFamily="1" charset="-122"/>
                <a:ea typeface="楷体_GB2312" pitchFamily="1" charset="-122"/>
              </a:rPr>
              <a:t>e′</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＝e′</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15D704-14C5-493E-9A60-4EB92377E4C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4E1C7B9-D96D-4BFD-98CA-3CD1ADA89BE5}" type="slidenum">
              <a:rPr lang="zh-CN" altLang="zh-CN"/>
              <a:pPr/>
              <a:t>224</a:t>
            </a:fld>
            <a:r>
              <a:rPr lang="zh-CN" altLang="zh-CN"/>
              <a:t>/226</a:t>
            </a:r>
          </a:p>
        </p:txBody>
      </p:sp>
      <p:sp>
        <p:nvSpPr>
          <p:cNvPr id="230402" name="Rectangle 2"/>
          <p:cNvSpPr>
            <a:spLocks noGrp="1" noChangeArrowheads="1"/>
          </p:cNvSpPr>
          <p:nvPr>
            <p:ph type="title"/>
          </p:nvPr>
        </p:nvSpPr>
        <p:spPr/>
        <p:txBody>
          <a:bodyPr/>
          <a:lstStyle/>
          <a:p>
            <a:endParaRPr lang="zh-CN" altLang="zh-CN"/>
          </a:p>
        </p:txBody>
      </p:sp>
      <p:sp>
        <p:nvSpPr>
          <p:cNvPr id="230403" name="Rectangle 3"/>
          <p:cNvSpPr>
            <a:spLocks noChangeArrowheads="1"/>
          </p:cNvSpPr>
          <p:nvPr/>
        </p:nvSpPr>
        <p:spPr bwMode="auto">
          <a:xfrm>
            <a:off x="900113" y="1196975"/>
            <a:ext cx="7777162" cy="45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0000"/>
              </a:lnSpc>
              <a:buClr>
                <a:srgbClr val="FF0000"/>
              </a:buClr>
              <a:buFont typeface="Wingdings" pitchFamily="2" charset="2"/>
              <a:buChar char="n"/>
            </a:pPr>
            <a:r>
              <a:rPr lang="en-US" b="1" dirty="0" err="1">
                <a:solidFill>
                  <a:srgbClr val="CC00CC"/>
                </a:solidFill>
                <a:latin typeface="楷体_GB2312" pitchFamily="1" charset="-122"/>
                <a:ea typeface="楷体_GB2312" pitchFamily="1" charset="-122"/>
              </a:rPr>
              <a:t>定理</a:t>
            </a:r>
            <a:r>
              <a:rPr lang="zh-CN" b="1" dirty="0">
                <a:solidFill>
                  <a:srgbClr val="CC00CC"/>
                </a:solidFill>
                <a:latin typeface="楷体_GB2312" pitchFamily="1" charset="-122"/>
                <a:ea typeface="楷体_GB2312" pitchFamily="1" charset="-122"/>
              </a:rPr>
              <a:t>15.17</a:t>
            </a:r>
            <a:r>
              <a:rPr lang="zh-CN" b="1" dirty="0">
                <a:latin typeface="楷体_GB2312" pitchFamily="1" charset="-122"/>
                <a:ea typeface="楷体_GB2312" pitchFamily="1" charset="-122"/>
              </a:rPr>
              <a:t>设f是群〈G，*〉到〈H，о〉的同态映射，e，e′分别是G和H的单位元，则同态核Kerf构成的代数系统是G的不变（正规）子群。</a:t>
            </a:r>
          </a:p>
          <a:p>
            <a:pPr marL="342900" indent="-342900" algn="just">
              <a:lnSpc>
                <a:spcPct val="110000"/>
              </a:lnSpc>
              <a:buClr>
                <a:srgbClr val="00FF00"/>
              </a:buClr>
              <a:buFont typeface="Wingdings" pitchFamily="2" charset="2"/>
              <a:buNone/>
            </a:pPr>
            <a:r>
              <a:rPr lang="zh-CN" b="1" dirty="0">
                <a:solidFill>
                  <a:srgbClr val="CC00CC"/>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　</a:t>
            </a:r>
            <a:r>
              <a:rPr lang="zh-CN" b="1" dirty="0">
                <a:solidFill>
                  <a:srgbClr val="0000FF"/>
                </a:solidFill>
                <a:latin typeface="楷体_GB2312" pitchFamily="1" charset="-122"/>
                <a:ea typeface="楷体_GB2312" pitchFamily="1" charset="-122"/>
              </a:rPr>
              <a:t>由定义Kerf＝{a|a∈G∧f(a)＝e′}，因为f是同态映射，所以由f(e)＝e′。故</a:t>
            </a:r>
          </a:p>
          <a:p>
            <a:pPr marL="342900" indent="-342900" algn="just">
              <a:lnSpc>
                <a:spcPct val="11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e∈Kerf，所以</a:t>
            </a:r>
            <a:r>
              <a:rPr lang="zh-CN" b="1" dirty="0">
                <a:solidFill>
                  <a:srgbClr val="FF00FF"/>
                </a:solidFill>
                <a:latin typeface="楷体_GB2312" pitchFamily="1" charset="-122"/>
                <a:ea typeface="楷体_GB2312" pitchFamily="1" charset="-122"/>
              </a:rPr>
              <a:t>Kerf是G的非空子集。</a:t>
            </a:r>
          </a:p>
          <a:p>
            <a:pPr marL="342900" indent="-342900" algn="just">
              <a:lnSpc>
                <a:spcPct val="110000"/>
              </a:lnSpc>
              <a:buClr>
                <a:srgbClr val="00FF00"/>
              </a:buClr>
              <a:buFont typeface="Wingdings" pitchFamily="2" charset="2"/>
              <a:buNone/>
            </a:pPr>
            <a:r>
              <a:rPr lang="zh-CN" b="1" dirty="0">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对任意的a，b∈Kerf，由定义有</a:t>
            </a:r>
          </a:p>
          <a:p>
            <a:pPr marL="342900" indent="-342900" algn="ctr">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f(a)＝e′，f(b)＝e′</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又因为f是同态映射，所以有</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f(a*b</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)＝f(a)</a:t>
            </a:r>
            <a:r>
              <a:rPr lang="ru-RU" b="1" dirty="0">
                <a:solidFill>
                  <a:srgbClr val="B2B2B2"/>
                </a:solidFill>
                <a:latin typeface="楷体_GB2312" pitchFamily="1" charset="-122"/>
                <a:ea typeface="楷体_GB2312" pitchFamily="1" charset="-122"/>
              </a:rPr>
              <a:t>о</a:t>
            </a:r>
            <a:r>
              <a:rPr lang="zh-CN" b="1" dirty="0">
                <a:solidFill>
                  <a:srgbClr val="B2B2B2"/>
                </a:solidFill>
                <a:latin typeface="楷体_GB2312" pitchFamily="1" charset="-122"/>
                <a:ea typeface="楷体_GB2312" pitchFamily="1" charset="-122"/>
              </a:rPr>
              <a:t>f(b</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)＝f(a)</a:t>
            </a:r>
            <a:r>
              <a:rPr lang="ru-RU" b="1" dirty="0">
                <a:solidFill>
                  <a:srgbClr val="B2B2B2"/>
                </a:solidFill>
                <a:latin typeface="楷体_GB2312" pitchFamily="1" charset="-122"/>
                <a:ea typeface="楷体_GB2312" pitchFamily="1" charset="-122"/>
              </a:rPr>
              <a:t>о</a:t>
            </a:r>
            <a:r>
              <a:rPr lang="zh-CN" b="1" dirty="0">
                <a:solidFill>
                  <a:srgbClr val="B2B2B2"/>
                </a:solidFill>
                <a:latin typeface="楷体_GB2312" pitchFamily="1" charset="-122"/>
                <a:ea typeface="楷体_GB2312" pitchFamily="1" charset="-122"/>
              </a:rPr>
              <a:t>(f(b))</a:t>
            </a:r>
            <a:r>
              <a:rPr lang="zh-CN" b="1" baseline="30000" dirty="0">
                <a:solidFill>
                  <a:srgbClr val="B2B2B2"/>
                </a:solidFill>
                <a:latin typeface="楷体_GB2312" pitchFamily="1" charset="-122"/>
                <a:ea typeface="楷体_GB2312" pitchFamily="1" charset="-122"/>
              </a:rPr>
              <a:t>-1</a:t>
            </a:r>
          </a:p>
          <a:p>
            <a:pPr marL="342900" indent="-342900" algn="just">
              <a:lnSpc>
                <a:spcPct val="11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＝e′</a:t>
            </a:r>
            <a:r>
              <a:rPr lang="ru-RU" b="1" dirty="0">
                <a:solidFill>
                  <a:srgbClr val="B2B2B2"/>
                </a:solidFill>
                <a:latin typeface="楷体_GB2312" pitchFamily="1" charset="-122"/>
                <a:ea typeface="楷体_GB2312" pitchFamily="1" charset="-122"/>
              </a:rPr>
              <a:t>о</a:t>
            </a:r>
            <a:r>
              <a:rPr lang="zh-CN" b="1" dirty="0">
                <a:solidFill>
                  <a:srgbClr val="B2B2B2"/>
                </a:solidFill>
                <a:latin typeface="楷体_GB2312" pitchFamily="1" charset="-122"/>
                <a:ea typeface="楷体_GB2312" pitchFamily="1" charset="-122"/>
              </a:rPr>
              <a:t>e′</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＝e′</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A0280F-D77B-437F-8E27-07C5D2D01DA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BDE1C0A-6F82-4A60-A071-2D218EFF8E51}" type="slidenum">
              <a:rPr lang="zh-CN" altLang="zh-CN"/>
              <a:pPr/>
              <a:t>225</a:t>
            </a:fld>
            <a:r>
              <a:rPr lang="zh-CN" altLang="zh-CN"/>
              <a:t>/226</a:t>
            </a:r>
          </a:p>
        </p:txBody>
      </p:sp>
      <p:sp>
        <p:nvSpPr>
          <p:cNvPr id="231426" name="Rectangle 2"/>
          <p:cNvSpPr>
            <a:spLocks noGrp="1" noChangeArrowheads="1"/>
          </p:cNvSpPr>
          <p:nvPr>
            <p:ph type="title"/>
          </p:nvPr>
        </p:nvSpPr>
        <p:spPr/>
        <p:txBody>
          <a:bodyPr/>
          <a:lstStyle/>
          <a:p>
            <a:endParaRPr lang="zh-CN" altLang="zh-CN"/>
          </a:p>
        </p:txBody>
      </p:sp>
      <p:sp>
        <p:nvSpPr>
          <p:cNvPr id="231427" name="Rectangle 3"/>
          <p:cNvSpPr>
            <a:spLocks noChangeArrowheads="1"/>
          </p:cNvSpPr>
          <p:nvPr/>
        </p:nvSpPr>
        <p:spPr bwMode="auto">
          <a:xfrm>
            <a:off x="900113" y="1196975"/>
            <a:ext cx="7777162"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0000"/>
              </a:lnSpc>
              <a:buClr>
                <a:srgbClr val="FF0000"/>
              </a:buClr>
              <a:buFont typeface="Wingdings" pitchFamily="2" charset="2"/>
              <a:buChar char="n"/>
            </a:pPr>
            <a:r>
              <a:rPr lang="en-US" b="1" dirty="0" err="1">
                <a:solidFill>
                  <a:srgbClr val="CC00CC"/>
                </a:solidFill>
                <a:latin typeface="楷体_GB2312" pitchFamily="1" charset="-122"/>
                <a:ea typeface="楷体_GB2312" pitchFamily="1" charset="-122"/>
              </a:rPr>
              <a:t>定理</a:t>
            </a:r>
            <a:r>
              <a:rPr lang="zh-CN" b="1" dirty="0">
                <a:solidFill>
                  <a:srgbClr val="CC00CC"/>
                </a:solidFill>
                <a:latin typeface="楷体_GB2312" pitchFamily="1" charset="-122"/>
                <a:ea typeface="楷体_GB2312" pitchFamily="1" charset="-122"/>
              </a:rPr>
              <a:t>15.17</a:t>
            </a:r>
            <a:r>
              <a:rPr lang="zh-CN" b="1" dirty="0">
                <a:latin typeface="楷体_GB2312" pitchFamily="1" charset="-122"/>
                <a:ea typeface="楷体_GB2312" pitchFamily="1" charset="-122"/>
              </a:rPr>
              <a:t>设f是群〈G，*〉到〈H，о〉的同态映射，e，e′分别是G和H的单位元，则同态核Kerf构成的代数系统是G的不变（正规）子群。</a:t>
            </a:r>
          </a:p>
          <a:p>
            <a:pPr marL="342900" indent="-342900" algn="just">
              <a:lnSpc>
                <a:spcPct val="110000"/>
              </a:lnSpc>
              <a:buClr>
                <a:srgbClr val="00FF00"/>
              </a:buClr>
              <a:buFont typeface="Wingdings" pitchFamily="2" charset="2"/>
              <a:buNone/>
            </a:pPr>
            <a:r>
              <a:rPr lang="zh-CN" b="1" dirty="0">
                <a:solidFill>
                  <a:srgbClr val="CC00CC"/>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　</a:t>
            </a:r>
            <a:r>
              <a:rPr lang="zh-CN" b="1" dirty="0">
                <a:latin typeface="楷体_GB2312" pitchFamily="1" charset="-122"/>
                <a:ea typeface="楷体_GB2312" pitchFamily="1" charset="-122"/>
              </a:rPr>
              <a:t>由定义Kerf＝{a|a∈G∧f(a)＝e′}，因为f是同态映射，所以由f(e)＝e′。故</a:t>
            </a:r>
          </a:p>
          <a:p>
            <a:pPr marL="342900" indent="-342900" algn="just">
              <a:lnSpc>
                <a:spcPct val="110000"/>
              </a:lnSpc>
              <a:buClr>
                <a:srgbClr val="00FF00"/>
              </a:buClr>
              <a:buFont typeface="Wingdings" pitchFamily="2" charset="2"/>
              <a:buNone/>
            </a:pPr>
            <a:r>
              <a:rPr lang="zh-CN" b="1" dirty="0">
                <a:latin typeface="楷体_GB2312" pitchFamily="1" charset="-122"/>
                <a:ea typeface="楷体_GB2312" pitchFamily="1" charset="-122"/>
              </a:rPr>
              <a:t>	e∈Kerf，所以Kerf是G的非空子集。</a:t>
            </a:r>
          </a:p>
          <a:p>
            <a:pPr marL="342900" indent="-342900" algn="just">
              <a:lnSpc>
                <a:spcPct val="110000"/>
              </a:lnSpc>
              <a:buClr>
                <a:srgbClr val="00FF00"/>
              </a:buClr>
              <a:buFont typeface="Wingdings" pitchFamily="2" charset="2"/>
              <a:buNone/>
            </a:pPr>
            <a:r>
              <a:rPr lang="zh-CN" b="1" dirty="0">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对任意的a，b∈Kerf，由定义有</a:t>
            </a:r>
          </a:p>
          <a:p>
            <a:pPr marL="342900" indent="-342900" algn="ctr">
              <a:lnSpc>
                <a:spcPct val="11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f(a)＝e′，f(b)＝e′</a:t>
            </a:r>
          </a:p>
          <a:p>
            <a:pPr marL="342900" indent="-342900" algn="just">
              <a:lnSpc>
                <a:spcPct val="11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又因为f是同态映射，所以有</a:t>
            </a:r>
          </a:p>
          <a:p>
            <a:pPr marL="342900" indent="-342900" algn="just">
              <a:lnSpc>
                <a:spcPct val="11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f(a*b</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)＝f(a)</a:t>
            </a:r>
            <a:r>
              <a:rPr lang="ru-RU"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f(b</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)＝f(a)</a:t>
            </a:r>
            <a:r>
              <a:rPr lang="ru-RU"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(f(b))</a:t>
            </a:r>
            <a:r>
              <a:rPr lang="zh-CN" b="1" baseline="30000" dirty="0">
                <a:solidFill>
                  <a:srgbClr val="0000FF"/>
                </a:solidFill>
                <a:latin typeface="楷体_GB2312" pitchFamily="1" charset="-122"/>
                <a:ea typeface="楷体_GB2312" pitchFamily="1" charset="-122"/>
              </a:rPr>
              <a:t>-1</a:t>
            </a:r>
          </a:p>
          <a:p>
            <a:pPr marL="342900" indent="-342900" algn="just">
              <a:lnSpc>
                <a:spcPct val="11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＝e′</a:t>
            </a:r>
            <a:r>
              <a:rPr lang="ru-RU"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e′</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＝e′</a:t>
            </a:r>
          </a:p>
          <a:p>
            <a:pPr marL="342900" indent="-342900" algn="just">
              <a:lnSpc>
                <a:spcPct val="110000"/>
              </a:lnSpc>
              <a:buClr>
                <a:srgbClr val="00FF00"/>
              </a:buClr>
              <a:buFont typeface="Wingdings" pitchFamily="2" charset="2"/>
              <a:buNone/>
            </a:pPr>
            <a:r>
              <a:rPr lang="zh-CN" b="1" dirty="0">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即a*b</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∈Kerf，由</a:t>
            </a:r>
            <a:r>
              <a:rPr lang="en-US" b="1" dirty="0" err="1">
                <a:solidFill>
                  <a:srgbClr val="B2B2B2"/>
                </a:solidFill>
                <a:latin typeface="楷体_GB2312" pitchFamily="1" charset="-122"/>
                <a:ea typeface="楷体_GB2312" pitchFamily="1" charset="-122"/>
              </a:rPr>
              <a:t>定理</a:t>
            </a:r>
            <a:r>
              <a:rPr lang="zh-CN" b="1" dirty="0">
                <a:solidFill>
                  <a:srgbClr val="B2B2B2"/>
                </a:solidFill>
                <a:latin typeface="楷体_GB2312" pitchFamily="1" charset="-122"/>
                <a:ea typeface="楷体_GB2312" pitchFamily="1" charset="-122"/>
              </a:rPr>
              <a:t>15.8所以&lt;Kerf，*&gt;是&lt;G，*&gt;的子群。</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1865C4-C1C4-4F8B-AF65-ADE20B9496A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05A37EF-F2E2-4DAA-88CE-2F7710632E85}" type="slidenum">
              <a:rPr lang="zh-CN" altLang="zh-CN"/>
              <a:pPr/>
              <a:t>226</a:t>
            </a:fld>
            <a:r>
              <a:rPr lang="zh-CN" altLang="zh-CN"/>
              <a:t>/226</a:t>
            </a:r>
          </a:p>
        </p:txBody>
      </p:sp>
      <p:sp>
        <p:nvSpPr>
          <p:cNvPr id="232450" name="Rectangle 2"/>
          <p:cNvSpPr>
            <a:spLocks noGrp="1" noChangeArrowheads="1"/>
          </p:cNvSpPr>
          <p:nvPr>
            <p:ph type="title"/>
          </p:nvPr>
        </p:nvSpPr>
        <p:spPr/>
        <p:txBody>
          <a:bodyPr/>
          <a:lstStyle/>
          <a:p>
            <a:endParaRPr lang="zh-CN" altLang="zh-CN"/>
          </a:p>
        </p:txBody>
      </p:sp>
      <p:sp>
        <p:nvSpPr>
          <p:cNvPr id="232451" name="Rectangle 3"/>
          <p:cNvSpPr>
            <a:spLocks noChangeArrowheads="1"/>
          </p:cNvSpPr>
          <p:nvPr/>
        </p:nvSpPr>
        <p:spPr bwMode="auto">
          <a:xfrm>
            <a:off x="900113" y="1196975"/>
            <a:ext cx="7777162"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0000"/>
              </a:lnSpc>
              <a:buClr>
                <a:srgbClr val="FF0000"/>
              </a:buClr>
              <a:buFont typeface="Wingdings" pitchFamily="2" charset="2"/>
              <a:buChar char="n"/>
            </a:pPr>
            <a:r>
              <a:rPr lang="en-US" b="1">
                <a:solidFill>
                  <a:srgbClr val="CC00CC"/>
                </a:solidFill>
                <a:latin typeface="楷体_GB2312" pitchFamily="1" charset="-122"/>
                <a:ea typeface="楷体_GB2312" pitchFamily="1" charset="-122"/>
              </a:rPr>
              <a:t>定理</a:t>
            </a:r>
            <a:r>
              <a:rPr lang="zh-CN" b="1">
                <a:solidFill>
                  <a:srgbClr val="CC00CC"/>
                </a:solidFill>
                <a:latin typeface="楷体_GB2312" pitchFamily="1" charset="-122"/>
                <a:ea typeface="楷体_GB2312" pitchFamily="1" charset="-122"/>
              </a:rPr>
              <a:t>15.17</a:t>
            </a:r>
            <a:r>
              <a:rPr lang="zh-CN" b="1">
                <a:latin typeface="楷体_GB2312" pitchFamily="1" charset="-122"/>
                <a:ea typeface="楷体_GB2312" pitchFamily="1" charset="-122"/>
              </a:rPr>
              <a:t>设f是群〈G，*〉到〈H，о〉的同态映射，e，e′分别是G和H的单位元，则同态核Kerf构成的代数系统是G的不变（正规）子群。</a:t>
            </a:r>
          </a:p>
          <a:p>
            <a:pPr marL="342900" indent="-342900" algn="just">
              <a:lnSpc>
                <a:spcPct val="110000"/>
              </a:lnSpc>
              <a:buClr>
                <a:srgbClr val="00FF00"/>
              </a:buClr>
              <a:buFont typeface="Wingdings" pitchFamily="2" charset="2"/>
              <a:buNone/>
            </a:pPr>
            <a:r>
              <a:rPr lang="zh-CN" b="1">
                <a:solidFill>
                  <a:srgbClr val="CC00CC"/>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证明　</a:t>
            </a:r>
            <a:r>
              <a:rPr lang="zh-CN" b="1">
                <a:latin typeface="楷体_GB2312" pitchFamily="1" charset="-122"/>
                <a:ea typeface="楷体_GB2312" pitchFamily="1" charset="-122"/>
              </a:rPr>
              <a:t>由定义Kerf＝{a|a∈G∧f(a)＝e′}，因为f是同态映射，所以由f(e)＝e′。故</a:t>
            </a:r>
          </a:p>
          <a:p>
            <a:pPr marL="342900" indent="-342900" algn="just">
              <a:lnSpc>
                <a:spcPct val="110000"/>
              </a:lnSpc>
              <a:buClr>
                <a:srgbClr val="00FF00"/>
              </a:buClr>
              <a:buFont typeface="Wingdings" pitchFamily="2" charset="2"/>
              <a:buNone/>
            </a:pPr>
            <a:r>
              <a:rPr lang="zh-CN" b="1">
                <a:latin typeface="楷体_GB2312" pitchFamily="1" charset="-122"/>
                <a:ea typeface="楷体_GB2312" pitchFamily="1" charset="-122"/>
              </a:rPr>
              <a:t>	e∈Kerf，所以Kerf是G的非空子集。</a:t>
            </a:r>
          </a:p>
          <a:p>
            <a:pPr marL="342900" indent="-342900" algn="just">
              <a:lnSpc>
                <a:spcPct val="110000"/>
              </a:lnSpc>
              <a:buClr>
                <a:srgbClr val="00FF00"/>
              </a:buClr>
              <a:buFont typeface="Wingdings" pitchFamily="2" charset="2"/>
              <a:buNone/>
            </a:pPr>
            <a:r>
              <a:rPr lang="zh-CN" b="1">
                <a:latin typeface="楷体_GB2312" pitchFamily="1" charset="-122"/>
                <a:ea typeface="楷体_GB2312" pitchFamily="1" charset="-122"/>
              </a:rPr>
              <a:t>		对任意的a，b∈Kerf，由定义有</a:t>
            </a:r>
          </a:p>
          <a:p>
            <a:pPr marL="342900" indent="-342900" algn="ctr">
              <a:lnSpc>
                <a:spcPct val="110000"/>
              </a:lnSpc>
              <a:buClr>
                <a:srgbClr val="00FF00"/>
              </a:buClr>
              <a:buFont typeface="Wingdings" pitchFamily="2" charset="2"/>
              <a:buNone/>
            </a:pPr>
            <a:r>
              <a:rPr lang="zh-CN" b="1">
                <a:latin typeface="楷体_GB2312" pitchFamily="1" charset="-122"/>
                <a:ea typeface="楷体_GB2312" pitchFamily="1" charset="-122"/>
              </a:rPr>
              <a:t>f(a)＝e′，f(b)＝e′</a:t>
            </a:r>
          </a:p>
          <a:p>
            <a:pPr marL="342900" indent="-342900" algn="just">
              <a:lnSpc>
                <a:spcPct val="110000"/>
              </a:lnSpc>
              <a:buClr>
                <a:srgbClr val="00FF00"/>
              </a:buClr>
              <a:buFont typeface="Wingdings" pitchFamily="2" charset="2"/>
              <a:buNone/>
            </a:pPr>
            <a:r>
              <a:rPr lang="zh-CN" b="1">
                <a:latin typeface="楷体_GB2312" pitchFamily="1" charset="-122"/>
                <a:ea typeface="楷体_GB2312" pitchFamily="1" charset="-122"/>
              </a:rPr>
              <a:t>	又因为f是同态映射，所以有</a:t>
            </a:r>
          </a:p>
          <a:p>
            <a:pPr marL="342900" indent="-342900" algn="just">
              <a:lnSpc>
                <a:spcPct val="110000"/>
              </a:lnSpc>
              <a:buClr>
                <a:srgbClr val="00FF00"/>
              </a:buClr>
              <a:buFont typeface="Wingdings" pitchFamily="2" charset="2"/>
              <a:buNone/>
            </a:pPr>
            <a:r>
              <a:rPr lang="zh-CN" b="1">
                <a:latin typeface="楷体_GB2312" pitchFamily="1" charset="-122"/>
                <a:ea typeface="楷体_GB2312" pitchFamily="1" charset="-122"/>
              </a:rPr>
              <a:t>	f(a*b</a:t>
            </a:r>
            <a:r>
              <a:rPr lang="zh-CN" b="1" baseline="30000">
                <a:latin typeface="楷体_GB2312" pitchFamily="1" charset="-122"/>
                <a:ea typeface="楷体_GB2312" pitchFamily="1" charset="-122"/>
              </a:rPr>
              <a:t>-1</a:t>
            </a:r>
            <a:r>
              <a:rPr lang="zh-CN" b="1">
                <a:latin typeface="楷体_GB2312" pitchFamily="1" charset="-122"/>
                <a:ea typeface="楷体_GB2312" pitchFamily="1" charset="-122"/>
              </a:rPr>
              <a:t>)＝f(a)</a:t>
            </a:r>
            <a:r>
              <a:rPr lang="ru-RU" b="1">
                <a:latin typeface="楷体_GB2312" pitchFamily="1" charset="-122"/>
                <a:ea typeface="楷体_GB2312" pitchFamily="1" charset="-122"/>
              </a:rPr>
              <a:t>о</a:t>
            </a:r>
            <a:r>
              <a:rPr lang="zh-CN" b="1">
                <a:latin typeface="楷体_GB2312" pitchFamily="1" charset="-122"/>
                <a:ea typeface="楷体_GB2312" pitchFamily="1" charset="-122"/>
              </a:rPr>
              <a:t>f(b</a:t>
            </a:r>
            <a:r>
              <a:rPr lang="zh-CN" b="1" baseline="30000">
                <a:latin typeface="楷体_GB2312" pitchFamily="1" charset="-122"/>
                <a:ea typeface="楷体_GB2312" pitchFamily="1" charset="-122"/>
              </a:rPr>
              <a:t>-1</a:t>
            </a:r>
            <a:r>
              <a:rPr lang="zh-CN" b="1">
                <a:latin typeface="楷体_GB2312" pitchFamily="1" charset="-122"/>
                <a:ea typeface="楷体_GB2312" pitchFamily="1" charset="-122"/>
              </a:rPr>
              <a:t>)＝f(a)</a:t>
            </a:r>
            <a:r>
              <a:rPr lang="ru-RU" b="1">
                <a:latin typeface="楷体_GB2312" pitchFamily="1" charset="-122"/>
                <a:ea typeface="楷体_GB2312" pitchFamily="1" charset="-122"/>
              </a:rPr>
              <a:t>о</a:t>
            </a:r>
            <a:r>
              <a:rPr lang="zh-CN" b="1">
                <a:latin typeface="楷体_GB2312" pitchFamily="1" charset="-122"/>
                <a:ea typeface="楷体_GB2312" pitchFamily="1" charset="-122"/>
              </a:rPr>
              <a:t>(f(b))</a:t>
            </a:r>
            <a:r>
              <a:rPr lang="zh-CN" b="1" baseline="30000">
                <a:latin typeface="楷体_GB2312" pitchFamily="1" charset="-122"/>
                <a:ea typeface="楷体_GB2312" pitchFamily="1" charset="-122"/>
              </a:rPr>
              <a:t>-1</a:t>
            </a:r>
          </a:p>
          <a:p>
            <a:pPr marL="342900" indent="-342900" algn="just">
              <a:lnSpc>
                <a:spcPct val="110000"/>
              </a:lnSpc>
              <a:buClr>
                <a:srgbClr val="00FF00"/>
              </a:buClr>
              <a:buFont typeface="Wingdings" pitchFamily="2" charset="2"/>
              <a:buNone/>
            </a:pPr>
            <a:r>
              <a:rPr lang="zh-CN" b="1">
                <a:latin typeface="楷体_GB2312" pitchFamily="1" charset="-122"/>
                <a:ea typeface="楷体_GB2312" pitchFamily="1" charset="-122"/>
              </a:rPr>
              <a:t>	       ＝e′</a:t>
            </a:r>
            <a:r>
              <a:rPr lang="ru-RU" b="1">
                <a:latin typeface="楷体_GB2312" pitchFamily="1" charset="-122"/>
                <a:ea typeface="楷体_GB2312" pitchFamily="1" charset="-122"/>
              </a:rPr>
              <a:t>о</a:t>
            </a:r>
            <a:r>
              <a:rPr lang="zh-CN" b="1">
                <a:latin typeface="楷体_GB2312" pitchFamily="1" charset="-122"/>
                <a:ea typeface="楷体_GB2312" pitchFamily="1" charset="-122"/>
              </a:rPr>
              <a:t>e′</a:t>
            </a:r>
            <a:r>
              <a:rPr lang="zh-CN" b="1" baseline="30000">
                <a:latin typeface="楷体_GB2312" pitchFamily="1" charset="-122"/>
                <a:ea typeface="楷体_GB2312" pitchFamily="1" charset="-122"/>
              </a:rPr>
              <a:t>-1</a:t>
            </a:r>
            <a:r>
              <a:rPr lang="zh-CN" b="1">
                <a:latin typeface="楷体_GB2312" pitchFamily="1" charset="-122"/>
                <a:ea typeface="楷体_GB2312" pitchFamily="1" charset="-122"/>
              </a:rPr>
              <a:t>＝e′</a:t>
            </a:r>
          </a:p>
          <a:p>
            <a:pPr marL="342900" indent="-342900" algn="just">
              <a:lnSpc>
                <a:spcPct val="110000"/>
              </a:lnSpc>
              <a:buClr>
                <a:srgbClr val="00FF00"/>
              </a:buClr>
              <a:buFont typeface="Wingdings" pitchFamily="2" charset="2"/>
              <a:buNone/>
            </a:pPr>
            <a:r>
              <a:rPr lang="zh-CN" b="1">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即a*b</a:t>
            </a:r>
            <a:r>
              <a:rPr lang="zh-CN" b="1" baseline="30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∈Kerf，由</a:t>
            </a:r>
            <a:r>
              <a:rPr lang="en-US" b="1">
                <a:solidFill>
                  <a:srgbClr val="0000FF"/>
                </a:solidFill>
                <a:latin typeface="楷体_GB2312" pitchFamily="1" charset="-122"/>
                <a:ea typeface="楷体_GB2312" pitchFamily="1" charset="-122"/>
              </a:rPr>
              <a:t>定理</a:t>
            </a:r>
            <a:r>
              <a:rPr lang="zh-CN" b="1">
                <a:solidFill>
                  <a:srgbClr val="0000FF"/>
                </a:solidFill>
                <a:latin typeface="楷体_GB2312" pitchFamily="1" charset="-122"/>
                <a:ea typeface="楷体_GB2312" pitchFamily="1" charset="-122"/>
              </a:rPr>
              <a:t>15.8所以&lt;Kerf，*&gt;是&lt;G，*&gt;的子群。</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BC8702-6E28-435A-8CB9-D86166796E1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E124AF48-01EF-4CA3-96B2-FBC8014899AC}" type="slidenum">
              <a:rPr lang="zh-CN" altLang="zh-CN"/>
              <a:pPr/>
              <a:t>227</a:t>
            </a:fld>
            <a:r>
              <a:rPr lang="zh-CN" altLang="zh-CN"/>
              <a:t>/226</a:t>
            </a:r>
          </a:p>
        </p:txBody>
      </p:sp>
      <p:sp>
        <p:nvSpPr>
          <p:cNvPr id="233474" name="Rectangle 2"/>
          <p:cNvSpPr>
            <a:spLocks noGrp="1" noChangeArrowheads="1"/>
          </p:cNvSpPr>
          <p:nvPr>
            <p:ph type="title"/>
          </p:nvPr>
        </p:nvSpPr>
        <p:spPr/>
        <p:txBody>
          <a:bodyPr/>
          <a:lstStyle/>
          <a:p>
            <a:endParaRPr lang="zh-CN" altLang="zh-CN"/>
          </a:p>
        </p:txBody>
      </p:sp>
      <p:sp>
        <p:nvSpPr>
          <p:cNvPr id="233475" name="Rectangle 3"/>
          <p:cNvSpPr>
            <a:spLocks noChangeArrowheads="1"/>
          </p:cNvSpPr>
          <p:nvPr/>
        </p:nvSpPr>
        <p:spPr bwMode="auto">
          <a:xfrm>
            <a:off x="900113" y="1052513"/>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a:t>
            </a:r>
            <a:endParaRPr lang="zh-CN" b="1" dirty="0">
              <a:solidFill>
                <a:srgbClr val="FF00FF"/>
              </a:solidFill>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b="1" dirty="0">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另一方面，对任意的 n∈Kerf，a∈G，我们有</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f(a*n*a</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)＝f(a)</a:t>
            </a:r>
            <a:r>
              <a:rPr lang="ru-RU" sz="1600"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f(n)</a:t>
            </a:r>
            <a:r>
              <a:rPr lang="ru-RU" sz="1600"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f(a</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＝f(a)</a:t>
            </a:r>
            <a:r>
              <a:rPr lang="ru-RU" sz="1600"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e′</a:t>
            </a:r>
            <a:r>
              <a:rPr lang="ru-RU" sz="1600"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(f(a))</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＝f(a)</a:t>
            </a:r>
            <a:r>
              <a:rPr lang="ru-RU" sz="1600" b="1" dirty="0">
                <a:solidFill>
                  <a:srgbClr val="0000FF"/>
                </a:solidFill>
                <a:latin typeface="楷体_GB2312" pitchFamily="1" charset="-122"/>
                <a:ea typeface="楷体_GB2312" pitchFamily="1" charset="-122"/>
              </a:rPr>
              <a:t>о</a:t>
            </a:r>
            <a:r>
              <a:rPr lang="zh-CN" b="1" dirty="0">
                <a:solidFill>
                  <a:srgbClr val="0000FF"/>
                </a:solidFill>
                <a:latin typeface="楷体_GB2312" pitchFamily="1" charset="-122"/>
                <a:ea typeface="楷体_GB2312" pitchFamily="1" charset="-122"/>
              </a:rPr>
              <a:t>(f(a))</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＝e′</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所以有a*n*a</a:t>
            </a:r>
            <a:r>
              <a:rPr lang="zh-CN" b="1" baseline="30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∈Kerf，由</a:t>
            </a:r>
            <a:r>
              <a:rPr lang="en-US" b="1" dirty="0" err="1">
                <a:solidFill>
                  <a:srgbClr val="0000FF"/>
                </a:solidFill>
                <a:latin typeface="楷体_GB2312" pitchFamily="1" charset="-122"/>
                <a:ea typeface="楷体_GB2312" pitchFamily="1" charset="-122"/>
              </a:rPr>
              <a:t>定理</a:t>
            </a:r>
            <a:r>
              <a:rPr lang="zh-CN" b="1" dirty="0">
                <a:solidFill>
                  <a:srgbClr val="0000FF"/>
                </a:solidFill>
                <a:latin typeface="楷体_GB2312" pitchFamily="1" charset="-122"/>
                <a:ea typeface="楷体_GB2312" pitchFamily="1" charset="-122"/>
              </a:rPr>
              <a:t>15.14知</a:t>
            </a:r>
            <a:r>
              <a:rPr lang="zh-CN" b="1" dirty="0">
                <a:solidFill>
                  <a:srgbClr val="FF00FF"/>
                </a:solidFill>
                <a:latin typeface="楷体_GB2312" pitchFamily="1" charset="-122"/>
                <a:ea typeface="楷体_GB2312" pitchFamily="1" charset="-122"/>
              </a:rPr>
              <a:t>&lt;Kerf，*&gt;是&lt;G，*&gt;的不变子群</a:t>
            </a:r>
            <a:r>
              <a:rPr lang="zh-CN" b="1" dirty="0">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endParaRPr lang="zh-CN" b="1" dirty="0">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b="1" dirty="0">
                <a:latin typeface="楷体_GB2312" pitchFamily="1" charset="-122"/>
                <a:ea typeface="楷体_GB2312" pitchFamily="1" charset="-122"/>
              </a:rPr>
              <a:t>    </a:t>
            </a:r>
            <a:endParaRPr lang="zh-CN" b="1" dirty="0">
              <a:solidFill>
                <a:srgbClr val="0000FF"/>
              </a:solidFill>
              <a:latin typeface="楷体_GB2312" pitchFamily="1" charset="-122"/>
              <a:ea typeface="楷体_GB2312" pitchFamily="1" charset="-122"/>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2749756-68F4-49B7-A2C4-306E5813C84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0CBBBB9-318D-4E25-816D-7F5C8DEE260D}" type="slidenum">
              <a:rPr lang="zh-CN" altLang="zh-CN"/>
              <a:pPr/>
              <a:t>228</a:t>
            </a:fld>
            <a:r>
              <a:rPr lang="zh-CN" altLang="zh-CN"/>
              <a:t>/226</a:t>
            </a:r>
          </a:p>
        </p:txBody>
      </p:sp>
      <p:sp>
        <p:nvSpPr>
          <p:cNvPr id="234498" name="Rectangle 2"/>
          <p:cNvSpPr>
            <a:spLocks noGrp="1" noChangeArrowheads="1"/>
          </p:cNvSpPr>
          <p:nvPr>
            <p:ph type="title"/>
          </p:nvPr>
        </p:nvSpPr>
        <p:spPr/>
        <p:txBody>
          <a:bodyPr/>
          <a:lstStyle/>
          <a:p>
            <a:r>
              <a:rPr lang="zh-CN"/>
              <a:t>习题</a:t>
            </a:r>
          </a:p>
        </p:txBody>
      </p:sp>
      <p:sp>
        <p:nvSpPr>
          <p:cNvPr id="234499" name="Rectangle 3"/>
          <p:cNvSpPr>
            <a:spLocks noGrp="1" noChangeArrowheads="1"/>
          </p:cNvSpPr>
          <p:nvPr>
            <p:ph type="body" idx="1"/>
          </p:nvPr>
        </p:nvSpPr>
        <p:spPr>
          <a:xfrm>
            <a:off x="1066800" y="1166813"/>
            <a:ext cx="7620000" cy="876300"/>
          </a:xfrm>
        </p:spPr>
        <p:txBody>
          <a:bodyPr/>
          <a:lstStyle/>
          <a:p>
            <a:r>
              <a:rPr lang="zh-CN" sz="4400">
                <a:solidFill>
                  <a:srgbClr val="FF0000"/>
                </a:solidFill>
                <a:latin typeface="黑体" pitchFamily="49" charset="-122"/>
                <a:ea typeface="黑体" pitchFamily="49" charset="-122"/>
              </a:rPr>
              <a:t>熟记相关概念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15E528-6D63-4F15-8A96-60CE8FB88FE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FB18B93-7FBE-4FC1-8D00-674CA4AD1927}" type="slidenum">
              <a:rPr lang="zh-CN" altLang="zh-CN"/>
              <a:pPr/>
              <a:t>23</a:t>
            </a:fld>
            <a:r>
              <a:rPr lang="zh-CN" altLang="zh-CN"/>
              <a:t>/226</a:t>
            </a:r>
          </a:p>
        </p:txBody>
      </p:sp>
      <p:sp>
        <p:nvSpPr>
          <p:cNvPr id="25602" name="Rectangle 2"/>
          <p:cNvSpPr>
            <a:spLocks noGrp="1" noChangeArrowheads="1"/>
          </p:cNvSpPr>
          <p:nvPr>
            <p:ph type="title"/>
          </p:nvPr>
        </p:nvSpPr>
        <p:spPr/>
        <p:txBody>
          <a:bodyPr/>
          <a:lstStyle/>
          <a:p>
            <a:r>
              <a:rPr lang="zh-CN">
                <a:solidFill>
                  <a:srgbClr val="FF0000"/>
                </a:solidFill>
                <a:latin typeface="黑体" pitchFamily="49" charset="-122"/>
                <a:ea typeface="黑体" pitchFamily="49" charset="-122"/>
              </a:rPr>
              <a:t>子半群</a:t>
            </a:r>
          </a:p>
        </p:txBody>
      </p:sp>
      <p:sp>
        <p:nvSpPr>
          <p:cNvPr id="25603" name="Rectangle 3"/>
          <p:cNvSpPr>
            <a:spLocks noChangeArrowheads="1"/>
          </p:cNvSpPr>
          <p:nvPr/>
        </p:nvSpPr>
        <p:spPr bwMode="auto">
          <a:xfrm>
            <a:off x="971550"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sz="2800" b="1" dirty="0">
                <a:solidFill>
                  <a:srgbClr val="CC00CC"/>
                </a:solidFill>
                <a:latin typeface="楷体_GB2312" pitchFamily="1" charset="-122"/>
                <a:ea typeface="楷体_GB2312" pitchFamily="1" charset="-122"/>
              </a:rPr>
              <a:t>定义</a:t>
            </a:r>
            <a:r>
              <a:rPr lang="zh-CN" altLang="zh-CN" sz="2800" b="1" dirty="0">
                <a:solidFill>
                  <a:srgbClr val="CC00CC"/>
                </a:solidFill>
                <a:latin typeface="楷体_GB2312" pitchFamily="1" charset="-122"/>
                <a:ea typeface="楷体_GB2312" pitchFamily="1" charset="-122"/>
              </a:rPr>
              <a:t>15.1</a:t>
            </a:r>
          </a:p>
          <a:p>
            <a:pPr marL="533400" indent="-533400" algn="just">
              <a:lnSpc>
                <a:spcPct val="120000"/>
              </a:lnSpc>
              <a:buClr>
                <a:srgbClr val="FF00FF"/>
              </a:buClr>
              <a:buFont typeface="Wingdings" pitchFamily="2" charset="2"/>
              <a:buAutoNum type="circleNumDbPlain"/>
            </a:pPr>
            <a:r>
              <a:rPr lang="zh-CN" sz="2800" b="1" dirty="0">
                <a:solidFill>
                  <a:srgbClr val="0000FF"/>
                </a:solidFill>
                <a:latin typeface="楷体_GB2312" pitchFamily="1" charset="-122"/>
                <a:ea typeface="楷体_GB2312" pitchFamily="1" charset="-122"/>
              </a:rPr>
              <a:t>如果</a:t>
            </a:r>
            <a:r>
              <a:rPr lang="zh-CN" altLang="zh-CN" sz="2800" b="1" dirty="0">
                <a:solidFill>
                  <a:srgbClr val="0000FF"/>
                </a:solidFill>
                <a:latin typeface="楷体_GB2312" pitchFamily="1" charset="-122"/>
                <a:ea typeface="楷体_GB2312" pitchFamily="1" charset="-122"/>
              </a:rPr>
              <a:t>&lt;S,*&gt;</a:t>
            </a:r>
            <a:r>
              <a:rPr lang="zh-CN" sz="2800" b="1" dirty="0">
                <a:solidFill>
                  <a:srgbClr val="0000FF"/>
                </a:solidFill>
                <a:latin typeface="楷体_GB2312" pitchFamily="1" charset="-122"/>
                <a:ea typeface="楷体_GB2312" pitchFamily="1" charset="-122"/>
              </a:rPr>
              <a:t>是半群，</a:t>
            </a:r>
            <a:r>
              <a:rPr lang="zh-CN" altLang="zh-CN" sz="2800" b="1" dirty="0">
                <a:solidFill>
                  <a:srgbClr val="0000FF"/>
                </a:solidFill>
                <a:latin typeface="楷体_GB2312" pitchFamily="1" charset="-122"/>
                <a:ea typeface="楷体_GB2312" pitchFamily="1" charset="-122"/>
              </a:rPr>
              <a:t>T</a:t>
            </a:r>
            <a:r>
              <a:rPr lang="zh-CN" sz="2800" b="1" dirty="0">
                <a:solidFill>
                  <a:srgbClr val="0000FF"/>
                </a:solidFill>
                <a:latin typeface="楷体_GB2312" pitchFamily="1" charset="-122"/>
                <a:ea typeface="楷体_GB2312" pitchFamily="1" charset="-122"/>
              </a:rPr>
              <a:t>是</a:t>
            </a:r>
            <a:r>
              <a:rPr lang="zh-CN" altLang="zh-CN" sz="2800" b="1" dirty="0">
                <a:solidFill>
                  <a:srgbClr val="0000FF"/>
                </a:solidFill>
                <a:latin typeface="楷体_GB2312" pitchFamily="1" charset="-122"/>
                <a:ea typeface="楷体_GB2312" pitchFamily="1" charset="-122"/>
              </a:rPr>
              <a:t>S</a:t>
            </a:r>
            <a:r>
              <a:rPr lang="zh-CN" sz="2800" b="1" dirty="0">
                <a:solidFill>
                  <a:srgbClr val="0000FF"/>
                </a:solidFill>
                <a:latin typeface="楷体_GB2312" pitchFamily="1" charset="-122"/>
                <a:ea typeface="楷体_GB2312" pitchFamily="1" charset="-122"/>
              </a:rPr>
              <a:t>的非空子集，且</a:t>
            </a:r>
            <a:r>
              <a:rPr lang="zh-CN" altLang="zh-CN" sz="2800" b="1" dirty="0">
                <a:solidFill>
                  <a:srgbClr val="0000FF"/>
                </a:solidFill>
                <a:latin typeface="楷体_GB2312" pitchFamily="1" charset="-122"/>
                <a:ea typeface="楷体_GB2312" pitchFamily="1" charset="-122"/>
              </a:rPr>
              <a:t>T</a:t>
            </a:r>
            <a:r>
              <a:rPr lang="zh-CN" sz="2800" b="1" dirty="0">
                <a:solidFill>
                  <a:srgbClr val="0000FF"/>
                </a:solidFill>
                <a:latin typeface="楷体_GB2312" pitchFamily="1" charset="-122"/>
                <a:ea typeface="楷体_GB2312" pitchFamily="1" charset="-122"/>
              </a:rPr>
              <a:t>对运算*是</a:t>
            </a:r>
            <a:r>
              <a:rPr lang="zh-CN" sz="2800" b="1" dirty="0">
                <a:solidFill>
                  <a:srgbClr val="FF00FF"/>
                </a:solidFill>
                <a:latin typeface="楷体_GB2312" pitchFamily="1" charset="-122"/>
                <a:ea typeface="楷体_GB2312" pitchFamily="1" charset="-122"/>
              </a:rPr>
              <a:t>封闭</a:t>
            </a:r>
            <a:r>
              <a:rPr lang="zh-CN" sz="2800" b="1" dirty="0">
                <a:solidFill>
                  <a:srgbClr val="0000FF"/>
                </a:solidFill>
                <a:latin typeface="楷体_GB2312" pitchFamily="1" charset="-122"/>
                <a:ea typeface="楷体_GB2312" pitchFamily="1" charset="-122"/>
              </a:rPr>
              <a:t>的，则称</a:t>
            </a:r>
            <a:r>
              <a:rPr lang="zh-CN" altLang="zh-CN" sz="2800" b="1" dirty="0">
                <a:solidFill>
                  <a:srgbClr val="0000FF"/>
                </a:solidFill>
                <a:latin typeface="楷体_GB2312" pitchFamily="1" charset="-122"/>
                <a:ea typeface="楷体_GB2312" pitchFamily="1" charset="-122"/>
              </a:rPr>
              <a:t>&lt;T,*&gt;</a:t>
            </a:r>
            <a:r>
              <a:rPr lang="zh-CN" sz="2800" b="1" dirty="0">
                <a:solidFill>
                  <a:srgbClr val="0000FF"/>
                </a:solidFill>
                <a:latin typeface="楷体_GB2312" pitchFamily="1" charset="-122"/>
                <a:ea typeface="楷体_GB2312" pitchFamily="1" charset="-122"/>
              </a:rPr>
              <a:t>是半群</a:t>
            </a:r>
            <a:r>
              <a:rPr lang="zh-CN" altLang="zh-CN" sz="2800" b="1" dirty="0">
                <a:solidFill>
                  <a:srgbClr val="0000FF"/>
                </a:solidFill>
                <a:latin typeface="楷体_GB2312" pitchFamily="1" charset="-122"/>
                <a:ea typeface="楷体_GB2312" pitchFamily="1" charset="-122"/>
              </a:rPr>
              <a:t>&lt;S,*&gt;</a:t>
            </a:r>
            <a:r>
              <a:rPr lang="zh-CN" sz="2800" b="1" dirty="0">
                <a:solidFill>
                  <a:srgbClr val="0000FF"/>
                </a:solidFill>
                <a:latin typeface="楷体_GB2312" pitchFamily="1" charset="-122"/>
                <a:ea typeface="楷体_GB2312" pitchFamily="1" charset="-122"/>
              </a:rPr>
              <a:t>的</a:t>
            </a:r>
            <a:r>
              <a:rPr lang="zh-CN" sz="2800" b="1" dirty="0">
                <a:solidFill>
                  <a:srgbClr val="FF0000"/>
                </a:solidFill>
                <a:latin typeface="楷体_GB2312" pitchFamily="1" charset="-122"/>
                <a:ea typeface="楷体_GB2312" pitchFamily="1" charset="-122"/>
              </a:rPr>
              <a:t>子半群</a:t>
            </a:r>
            <a:r>
              <a:rPr lang="zh-CN" sz="2800" b="1" dirty="0">
                <a:latin typeface="楷体_GB2312" pitchFamily="1" charset="-122"/>
                <a:ea typeface="楷体_GB2312" pitchFamily="1" charset="-122"/>
              </a:rPr>
              <a:t>；</a:t>
            </a:r>
          </a:p>
          <a:p>
            <a:pPr marL="533400" indent="-533400" algn="just">
              <a:lnSpc>
                <a:spcPct val="120000"/>
              </a:lnSpc>
              <a:buClr>
                <a:srgbClr val="B2B2B2"/>
              </a:buClr>
              <a:buFont typeface="Wingdings" pitchFamily="2" charset="2"/>
              <a:buAutoNum type="circleNumDbPlain" startAt="2"/>
            </a:pPr>
            <a:r>
              <a:rPr lang="zh-CN" sz="2800" b="1" dirty="0">
                <a:solidFill>
                  <a:srgbClr val="B2B2B2"/>
                </a:solidFill>
                <a:latin typeface="楷体_GB2312" pitchFamily="1" charset="-122"/>
                <a:ea typeface="楷体_GB2312" pitchFamily="1" charset="-122"/>
              </a:rPr>
              <a:t>如果</a:t>
            </a:r>
            <a:r>
              <a:rPr lang="zh-CN" altLang="zh-CN" sz="2800" b="1" dirty="0">
                <a:solidFill>
                  <a:srgbClr val="B2B2B2"/>
                </a:solidFill>
                <a:latin typeface="楷体_GB2312" pitchFamily="1" charset="-122"/>
                <a:ea typeface="楷体_GB2312" pitchFamily="1" charset="-122"/>
              </a:rPr>
              <a:t>&lt;S,*,e&gt;</a:t>
            </a:r>
            <a:r>
              <a:rPr lang="zh-CN" sz="2800" b="1" dirty="0">
                <a:solidFill>
                  <a:srgbClr val="B2B2B2"/>
                </a:solidFill>
                <a:latin typeface="楷体_GB2312" pitchFamily="1" charset="-122"/>
                <a:ea typeface="楷体_GB2312" pitchFamily="1" charset="-122"/>
              </a:rPr>
              <a:t>是含幺半群，</a:t>
            </a:r>
            <a:r>
              <a:rPr lang="zh-CN" altLang="zh-CN" sz="2800" b="1" dirty="0">
                <a:solidFill>
                  <a:srgbClr val="B2B2B2"/>
                </a:solidFill>
                <a:latin typeface="楷体_GB2312" pitchFamily="1" charset="-122"/>
                <a:ea typeface="楷体_GB2312" pitchFamily="1" charset="-122"/>
              </a:rPr>
              <a:t>T∈S</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e∈T</a:t>
            </a:r>
            <a:r>
              <a:rPr lang="zh-CN" sz="2800" b="1" dirty="0">
                <a:solidFill>
                  <a:srgbClr val="B2B2B2"/>
                </a:solidFill>
                <a:latin typeface="楷体_GB2312" pitchFamily="1" charset="-122"/>
                <a:ea typeface="楷体_GB2312" pitchFamily="1" charset="-122"/>
              </a:rPr>
              <a:t>，且</a:t>
            </a:r>
            <a:r>
              <a:rPr lang="zh-CN" altLang="zh-CN" sz="2800" b="1" dirty="0">
                <a:solidFill>
                  <a:srgbClr val="B2B2B2"/>
                </a:solidFill>
                <a:latin typeface="楷体_GB2312" pitchFamily="1" charset="-122"/>
                <a:ea typeface="楷体_GB2312" pitchFamily="1" charset="-122"/>
              </a:rPr>
              <a:t>T</a:t>
            </a:r>
            <a:r>
              <a:rPr lang="zh-CN" sz="2800" b="1" dirty="0">
                <a:solidFill>
                  <a:srgbClr val="B2B2B2"/>
                </a:solidFill>
                <a:latin typeface="楷体_GB2312" pitchFamily="1" charset="-122"/>
                <a:ea typeface="楷体_GB2312" pitchFamily="1" charset="-122"/>
              </a:rPr>
              <a:t>对运算*是封闭的，则称</a:t>
            </a:r>
            <a:r>
              <a:rPr lang="zh-CN" altLang="zh-CN" sz="2800" b="1" dirty="0">
                <a:solidFill>
                  <a:srgbClr val="B2B2B2"/>
                </a:solidFill>
                <a:latin typeface="楷体_GB2312" pitchFamily="1" charset="-122"/>
                <a:ea typeface="楷体_GB2312" pitchFamily="1" charset="-122"/>
              </a:rPr>
              <a:t>&lt;T,*,e&gt;</a:t>
            </a:r>
            <a:r>
              <a:rPr lang="zh-CN" sz="2800" b="1" dirty="0">
                <a:solidFill>
                  <a:srgbClr val="B2B2B2"/>
                </a:solidFill>
                <a:latin typeface="楷体_GB2312" pitchFamily="1" charset="-122"/>
                <a:ea typeface="楷体_GB2312" pitchFamily="1" charset="-122"/>
              </a:rPr>
              <a:t>是含幺半群</a:t>
            </a:r>
            <a:r>
              <a:rPr lang="zh-CN" altLang="zh-CN" sz="2800" b="1" dirty="0">
                <a:solidFill>
                  <a:srgbClr val="B2B2B2"/>
                </a:solidFill>
                <a:latin typeface="楷体_GB2312" pitchFamily="1" charset="-122"/>
                <a:ea typeface="楷体_GB2312" pitchFamily="1" charset="-122"/>
              </a:rPr>
              <a:t>&lt;S,*,e&gt;</a:t>
            </a:r>
            <a:r>
              <a:rPr lang="zh-CN" sz="2800" b="1" dirty="0">
                <a:solidFill>
                  <a:srgbClr val="B2B2B2"/>
                </a:solidFill>
                <a:latin typeface="楷体_GB2312" pitchFamily="1" charset="-122"/>
                <a:ea typeface="楷体_GB2312" pitchFamily="1" charset="-122"/>
              </a:rPr>
              <a:t>的子含幺半群。</a:t>
            </a:r>
          </a:p>
          <a:p>
            <a:pPr marL="533400" indent="-533400" algn="just">
              <a:lnSpc>
                <a:spcPct val="120000"/>
              </a:lnSpc>
              <a:buClr>
                <a:srgbClr val="B2B2B2"/>
              </a:buClr>
              <a:buFont typeface="Wingdings" pitchFamily="2" charset="2"/>
              <a:buNone/>
            </a:pPr>
            <a:r>
              <a:rPr lang="zh-CN" sz="2800" b="1" dirty="0">
                <a:solidFill>
                  <a:srgbClr val="B2B2B2"/>
                </a:solidFill>
                <a:latin typeface="楷体_GB2312" pitchFamily="1" charset="-122"/>
                <a:ea typeface="楷体_GB2312" pitchFamily="1" charset="-122"/>
              </a:rPr>
              <a:t> </a:t>
            </a:r>
          </a:p>
          <a:p>
            <a:pPr marL="533400" indent="-533400" algn="just">
              <a:lnSpc>
                <a:spcPct val="120000"/>
              </a:lnSpc>
              <a:buClr>
                <a:srgbClr val="B2B2B2"/>
              </a:buClr>
              <a:buFont typeface="Wingdings" pitchFamily="2" charset="2"/>
              <a:buChar char="n"/>
            </a:pPr>
            <a:r>
              <a:rPr lang="zh-CN" sz="2800" b="1" dirty="0">
                <a:solidFill>
                  <a:srgbClr val="B2B2B2"/>
                </a:solidFill>
                <a:latin typeface="楷体_GB2312" pitchFamily="1" charset="-122"/>
                <a:ea typeface="楷体_GB2312" pitchFamily="1" charset="-122"/>
              </a:rPr>
              <a:t>例：半群</a:t>
            </a:r>
            <a:r>
              <a:rPr lang="zh-CN" altLang="zh-CN" sz="2800" b="1" dirty="0">
                <a:solidFill>
                  <a:srgbClr val="B2B2B2"/>
                </a:solidFill>
                <a:latin typeface="楷体_GB2312" pitchFamily="1" charset="-122"/>
                <a:ea typeface="楷体_GB2312" pitchFamily="1" charset="-122"/>
              </a:rPr>
              <a:t>&lt;R</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的子代数</a:t>
            </a:r>
            <a:r>
              <a:rPr lang="zh-CN" altLang="zh-CN" sz="2800" b="1" dirty="0">
                <a:solidFill>
                  <a:srgbClr val="B2B2B2"/>
                </a:solidFill>
                <a:latin typeface="楷体_GB2312" pitchFamily="1" charset="-122"/>
                <a:ea typeface="楷体_GB2312" pitchFamily="1" charset="-122"/>
              </a:rPr>
              <a:t>&lt;[0</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1]</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&lt;Z</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&lt;R</a:t>
            </a:r>
            <a:r>
              <a:rPr lang="zh-CN" altLang="zh-CN" sz="2800" b="1" baseline="30000" dirty="0">
                <a:solidFill>
                  <a:srgbClr val="B2B2B2"/>
                </a:solidFill>
                <a:latin typeface="楷体_GB2312" pitchFamily="1" charset="-122"/>
                <a:ea typeface="楷体_GB2312" pitchFamily="1" charset="-122"/>
              </a:rPr>
              <a:t>+</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都是</a:t>
            </a:r>
            <a:r>
              <a:rPr lang="zh-CN" altLang="zh-CN" sz="2800" b="1" dirty="0">
                <a:solidFill>
                  <a:srgbClr val="B2B2B2"/>
                </a:solidFill>
                <a:latin typeface="楷体_GB2312" pitchFamily="1" charset="-122"/>
                <a:ea typeface="楷体_GB2312" pitchFamily="1" charset="-122"/>
              </a:rPr>
              <a:t>&lt;R</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的子半群。</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7714C53-A5E7-437D-9E81-464CC89065D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28949E3-1824-4B14-BFF0-9A544037A278}" type="slidenum">
              <a:rPr lang="zh-CN" altLang="zh-CN"/>
              <a:pPr/>
              <a:t>24</a:t>
            </a:fld>
            <a:r>
              <a:rPr lang="zh-CN" altLang="zh-CN"/>
              <a:t>/226</a:t>
            </a:r>
          </a:p>
        </p:txBody>
      </p:sp>
      <p:sp>
        <p:nvSpPr>
          <p:cNvPr id="26626" name="Rectangle 2"/>
          <p:cNvSpPr>
            <a:spLocks noGrp="1" noChangeArrowheads="1"/>
          </p:cNvSpPr>
          <p:nvPr>
            <p:ph type="title"/>
          </p:nvPr>
        </p:nvSpPr>
        <p:spPr/>
        <p:txBody>
          <a:bodyPr/>
          <a:lstStyle/>
          <a:p>
            <a:r>
              <a:rPr lang="zh-CN">
                <a:solidFill>
                  <a:srgbClr val="FF0000"/>
                </a:solidFill>
                <a:latin typeface="黑体" pitchFamily="49" charset="-122"/>
                <a:ea typeface="黑体" pitchFamily="49" charset="-122"/>
              </a:rPr>
              <a:t>子半群</a:t>
            </a:r>
          </a:p>
        </p:txBody>
      </p:sp>
      <p:sp>
        <p:nvSpPr>
          <p:cNvPr id="26627" name="Rectangle 3"/>
          <p:cNvSpPr>
            <a:spLocks noChangeArrowheads="1"/>
          </p:cNvSpPr>
          <p:nvPr/>
        </p:nvSpPr>
        <p:spPr bwMode="auto">
          <a:xfrm>
            <a:off x="971550"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sz="2800" b="1" dirty="0">
                <a:solidFill>
                  <a:srgbClr val="CC00CC"/>
                </a:solidFill>
                <a:latin typeface="楷体_GB2312" pitchFamily="1" charset="-122"/>
                <a:ea typeface="楷体_GB2312" pitchFamily="1" charset="-122"/>
              </a:rPr>
              <a:t>定义</a:t>
            </a:r>
            <a:r>
              <a:rPr lang="zh-CN" altLang="zh-CN" sz="2800" b="1" dirty="0">
                <a:solidFill>
                  <a:srgbClr val="CC00CC"/>
                </a:solidFill>
                <a:latin typeface="楷体_GB2312" pitchFamily="1" charset="-122"/>
                <a:ea typeface="楷体_GB2312" pitchFamily="1" charset="-122"/>
              </a:rPr>
              <a:t>15.1</a:t>
            </a:r>
          </a:p>
          <a:p>
            <a:pPr marL="533400" indent="-533400" algn="just">
              <a:lnSpc>
                <a:spcPct val="120000"/>
              </a:lnSpc>
              <a:buClr>
                <a:srgbClr val="FF00FF"/>
              </a:buClr>
              <a:buFont typeface="Wingdings" pitchFamily="2" charset="2"/>
              <a:buAutoNum type="circleNumDbPlain"/>
            </a:pPr>
            <a:r>
              <a:rPr lang="zh-CN" sz="2800" b="1" dirty="0">
                <a:latin typeface="楷体_GB2312" pitchFamily="1" charset="-122"/>
                <a:ea typeface="楷体_GB2312" pitchFamily="1" charset="-122"/>
              </a:rPr>
              <a:t>如果</a:t>
            </a:r>
            <a:r>
              <a:rPr lang="zh-CN" altLang="zh-CN" sz="2800" b="1" dirty="0">
                <a:latin typeface="楷体_GB2312" pitchFamily="1" charset="-122"/>
                <a:ea typeface="楷体_GB2312" pitchFamily="1" charset="-122"/>
              </a:rPr>
              <a:t>&lt;S,*&gt;</a:t>
            </a:r>
            <a:r>
              <a:rPr lang="zh-CN" sz="2800" b="1" dirty="0">
                <a:latin typeface="楷体_GB2312" pitchFamily="1" charset="-122"/>
                <a:ea typeface="楷体_GB2312" pitchFamily="1" charset="-122"/>
              </a:rPr>
              <a:t>是半群，</a:t>
            </a:r>
            <a:r>
              <a:rPr lang="zh-CN" altLang="zh-CN" sz="2800" b="1" dirty="0">
                <a:latin typeface="楷体_GB2312" pitchFamily="1" charset="-122"/>
                <a:ea typeface="楷体_GB2312" pitchFamily="1" charset="-122"/>
              </a:rPr>
              <a:t>T</a:t>
            </a:r>
            <a:r>
              <a:rPr lang="zh-CN" sz="2800" b="1" dirty="0">
                <a:latin typeface="楷体_GB2312" pitchFamily="1" charset="-122"/>
                <a:ea typeface="楷体_GB2312" pitchFamily="1" charset="-122"/>
              </a:rPr>
              <a:t>是</a:t>
            </a:r>
            <a:r>
              <a:rPr lang="zh-CN" altLang="zh-CN" sz="2800" b="1" dirty="0">
                <a:latin typeface="楷体_GB2312" pitchFamily="1" charset="-122"/>
                <a:ea typeface="楷体_GB2312" pitchFamily="1" charset="-122"/>
              </a:rPr>
              <a:t>S</a:t>
            </a:r>
            <a:r>
              <a:rPr lang="zh-CN" sz="2800" b="1" dirty="0">
                <a:latin typeface="楷体_GB2312" pitchFamily="1" charset="-122"/>
                <a:ea typeface="楷体_GB2312" pitchFamily="1" charset="-122"/>
              </a:rPr>
              <a:t>的非空子集，且</a:t>
            </a:r>
            <a:r>
              <a:rPr lang="zh-CN" altLang="zh-CN" sz="2800" b="1" dirty="0">
                <a:latin typeface="楷体_GB2312" pitchFamily="1" charset="-122"/>
                <a:ea typeface="楷体_GB2312" pitchFamily="1" charset="-122"/>
              </a:rPr>
              <a:t>T</a:t>
            </a:r>
            <a:r>
              <a:rPr lang="zh-CN" sz="2800" b="1" dirty="0">
                <a:latin typeface="楷体_GB2312" pitchFamily="1" charset="-122"/>
                <a:ea typeface="楷体_GB2312" pitchFamily="1" charset="-122"/>
              </a:rPr>
              <a:t>对运算*是封闭的，则称</a:t>
            </a:r>
            <a:r>
              <a:rPr lang="zh-CN" altLang="zh-CN" sz="2800" b="1" dirty="0">
                <a:latin typeface="楷体_GB2312" pitchFamily="1" charset="-122"/>
                <a:ea typeface="楷体_GB2312" pitchFamily="1" charset="-122"/>
              </a:rPr>
              <a:t>&lt;T,*&gt;</a:t>
            </a:r>
            <a:r>
              <a:rPr lang="zh-CN" sz="2800" b="1" dirty="0">
                <a:latin typeface="楷体_GB2312" pitchFamily="1" charset="-122"/>
                <a:ea typeface="楷体_GB2312" pitchFamily="1" charset="-122"/>
              </a:rPr>
              <a:t>是半群</a:t>
            </a:r>
            <a:r>
              <a:rPr lang="zh-CN" altLang="zh-CN" sz="2800" b="1" dirty="0">
                <a:latin typeface="楷体_GB2312" pitchFamily="1" charset="-122"/>
                <a:ea typeface="楷体_GB2312" pitchFamily="1" charset="-122"/>
              </a:rPr>
              <a:t>&lt;S,*&gt;</a:t>
            </a:r>
            <a:r>
              <a:rPr lang="zh-CN" sz="2800" b="1" dirty="0">
                <a:latin typeface="楷体_GB2312" pitchFamily="1" charset="-122"/>
                <a:ea typeface="楷体_GB2312" pitchFamily="1" charset="-122"/>
              </a:rPr>
              <a:t>的子半群；</a:t>
            </a:r>
          </a:p>
          <a:p>
            <a:pPr marL="533400" indent="-533400" algn="just">
              <a:lnSpc>
                <a:spcPct val="120000"/>
              </a:lnSpc>
              <a:buClr>
                <a:srgbClr val="FF00FF"/>
              </a:buClr>
              <a:buFont typeface="Wingdings" pitchFamily="2" charset="2"/>
              <a:buAutoNum type="circleNumDbPlain" startAt="2"/>
            </a:pPr>
            <a:r>
              <a:rPr lang="zh-CN" sz="2800" b="1" dirty="0">
                <a:solidFill>
                  <a:srgbClr val="0000FF"/>
                </a:solidFill>
                <a:latin typeface="楷体_GB2312" pitchFamily="1" charset="-122"/>
                <a:ea typeface="楷体_GB2312" pitchFamily="1" charset="-122"/>
              </a:rPr>
              <a:t>如果</a:t>
            </a:r>
            <a:r>
              <a:rPr lang="zh-CN" altLang="zh-CN" sz="2800" b="1" dirty="0">
                <a:solidFill>
                  <a:srgbClr val="0000FF"/>
                </a:solidFill>
                <a:latin typeface="楷体_GB2312" pitchFamily="1" charset="-122"/>
                <a:ea typeface="楷体_GB2312" pitchFamily="1" charset="-122"/>
              </a:rPr>
              <a:t>&lt;S,*,e&gt;</a:t>
            </a:r>
            <a:r>
              <a:rPr lang="zh-CN" sz="2800" b="1" dirty="0">
                <a:solidFill>
                  <a:srgbClr val="0000FF"/>
                </a:solidFill>
                <a:latin typeface="楷体_GB2312" pitchFamily="1" charset="-122"/>
                <a:ea typeface="楷体_GB2312" pitchFamily="1" charset="-122"/>
              </a:rPr>
              <a:t>是</a:t>
            </a:r>
            <a:r>
              <a:rPr lang="zh-CN" sz="2800" b="1" dirty="0">
                <a:solidFill>
                  <a:srgbClr val="FF0000"/>
                </a:solidFill>
                <a:latin typeface="楷体_GB2312" pitchFamily="1" charset="-122"/>
                <a:ea typeface="楷体_GB2312" pitchFamily="1" charset="-122"/>
              </a:rPr>
              <a:t>含幺半群</a:t>
            </a:r>
            <a:r>
              <a:rPr lang="zh-CN" sz="2800" b="1" dirty="0" smtClean="0">
                <a:solidFill>
                  <a:srgbClr val="0000FF"/>
                </a:solidFill>
                <a:latin typeface="楷体_GB2312" pitchFamily="1" charset="-122"/>
                <a:ea typeface="楷体_GB2312" pitchFamily="1" charset="-122"/>
              </a:rPr>
              <a:t>，</a:t>
            </a:r>
            <a:r>
              <a:rPr lang="zh-CN" altLang="zh-CN" sz="2800" b="1" dirty="0" smtClean="0">
                <a:solidFill>
                  <a:srgbClr val="0000FF"/>
                </a:solidFill>
                <a:latin typeface="楷体_GB2312" pitchFamily="1" charset="-122"/>
                <a:ea typeface="楷体_GB2312" pitchFamily="1" charset="-122"/>
              </a:rPr>
              <a:t>T</a:t>
            </a:r>
            <a:r>
              <a:rPr lang="zh-CN" altLang="zh-CN" sz="2800" b="1" dirty="0">
                <a:solidFill>
                  <a:srgbClr val="0000FF"/>
                </a:solidFill>
                <a:latin typeface="楷体_GB2312" pitchFamily="1" charset="-122"/>
                <a:ea typeface="楷体_GB2312" pitchFamily="1" charset="-122"/>
              </a:rPr>
              <a:t>是S的非空子集</a:t>
            </a:r>
            <a:r>
              <a:rPr lang="zh-CN" sz="2800" b="1" dirty="0" smtClean="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e∈T</a:t>
            </a:r>
            <a:r>
              <a:rPr lang="zh-CN" sz="2800" b="1" dirty="0">
                <a:solidFill>
                  <a:srgbClr val="0000FF"/>
                </a:solidFill>
                <a:latin typeface="楷体_GB2312" pitchFamily="1" charset="-122"/>
                <a:ea typeface="楷体_GB2312" pitchFamily="1" charset="-122"/>
              </a:rPr>
              <a:t>，且</a:t>
            </a:r>
            <a:r>
              <a:rPr lang="zh-CN" altLang="zh-CN" sz="2800" b="1" dirty="0">
                <a:solidFill>
                  <a:srgbClr val="0000FF"/>
                </a:solidFill>
                <a:latin typeface="楷体_GB2312" pitchFamily="1" charset="-122"/>
                <a:ea typeface="楷体_GB2312" pitchFamily="1" charset="-122"/>
              </a:rPr>
              <a:t>T</a:t>
            </a:r>
            <a:r>
              <a:rPr lang="zh-CN" sz="2800" b="1" dirty="0">
                <a:solidFill>
                  <a:srgbClr val="0000FF"/>
                </a:solidFill>
                <a:latin typeface="楷体_GB2312" pitchFamily="1" charset="-122"/>
                <a:ea typeface="楷体_GB2312" pitchFamily="1" charset="-122"/>
              </a:rPr>
              <a:t>对运算*是封闭的，则称</a:t>
            </a:r>
            <a:r>
              <a:rPr lang="zh-CN" altLang="zh-CN" sz="2800" b="1" dirty="0">
                <a:solidFill>
                  <a:srgbClr val="0000FF"/>
                </a:solidFill>
                <a:latin typeface="楷体_GB2312" pitchFamily="1" charset="-122"/>
                <a:ea typeface="楷体_GB2312" pitchFamily="1" charset="-122"/>
              </a:rPr>
              <a:t>&lt;T,*,e&gt;</a:t>
            </a:r>
            <a:r>
              <a:rPr lang="zh-CN" sz="2800" b="1" dirty="0">
                <a:solidFill>
                  <a:srgbClr val="0000FF"/>
                </a:solidFill>
                <a:latin typeface="楷体_GB2312" pitchFamily="1" charset="-122"/>
                <a:ea typeface="楷体_GB2312" pitchFamily="1" charset="-122"/>
              </a:rPr>
              <a:t>是含幺半群</a:t>
            </a:r>
            <a:r>
              <a:rPr lang="zh-CN" altLang="zh-CN" sz="2800" b="1" dirty="0">
                <a:solidFill>
                  <a:srgbClr val="0000FF"/>
                </a:solidFill>
                <a:latin typeface="楷体_GB2312" pitchFamily="1" charset="-122"/>
                <a:ea typeface="楷体_GB2312" pitchFamily="1" charset="-122"/>
              </a:rPr>
              <a:t>&lt;S,*,e&gt;</a:t>
            </a:r>
            <a:r>
              <a:rPr lang="zh-CN" sz="2800" b="1" dirty="0">
                <a:solidFill>
                  <a:srgbClr val="0000FF"/>
                </a:solidFill>
                <a:latin typeface="楷体_GB2312" pitchFamily="1" charset="-122"/>
                <a:ea typeface="楷体_GB2312" pitchFamily="1" charset="-122"/>
              </a:rPr>
              <a:t>的</a:t>
            </a:r>
            <a:r>
              <a:rPr lang="zh-CN" sz="2800" b="1" dirty="0">
                <a:solidFill>
                  <a:srgbClr val="FF0000"/>
                </a:solidFill>
                <a:latin typeface="楷体_GB2312" pitchFamily="1" charset="-122"/>
                <a:ea typeface="楷体_GB2312" pitchFamily="1" charset="-122"/>
              </a:rPr>
              <a:t>子含幺半群</a:t>
            </a:r>
            <a:r>
              <a:rPr lang="zh-CN" sz="2800" b="1" dirty="0">
                <a:solidFill>
                  <a:srgbClr val="0000FF"/>
                </a:solidFill>
                <a:latin typeface="楷体_GB2312" pitchFamily="1" charset="-122"/>
                <a:ea typeface="楷体_GB2312" pitchFamily="1" charset="-122"/>
              </a:rPr>
              <a:t>。</a:t>
            </a:r>
          </a:p>
          <a:p>
            <a:pPr marL="533400" indent="-533400" algn="just">
              <a:lnSpc>
                <a:spcPct val="12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a:t>
            </a:r>
          </a:p>
          <a:p>
            <a:pPr marL="533400" indent="-533400" algn="just">
              <a:lnSpc>
                <a:spcPct val="120000"/>
              </a:lnSpc>
              <a:buClr>
                <a:srgbClr val="B2B2B2"/>
              </a:buClr>
              <a:buFont typeface="Wingdings" pitchFamily="2" charset="2"/>
              <a:buChar char="n"/>
            </a:pPr>
            <a:r>
              <a:rPr lang="zh-CN" sz="2800" b="1" dirty="0">
                <a:solidFill>
                  <a:srgbClr val="B2B2B2"/>
                </a:solidFill>
                <a:latin typeface="楷体_GB2312" pitchFamily="1" charset="-122"/>
                <a:ea typeface="楷体_GB2312" pitchFamily="1" charset="-122"/>
              </a:rPr>
              <a:t>例：半群</a:t>
            </a:r>
            <a:r>
              <a:rPr lang="zh-CN" altLang="zh-CN" sz="2800" b="1" dirty="0">
                <a:solidFill>
                  <a:srgbClr val="B2B2B2"/>
                </a:solidFill>
                <a:latin typeface="楷体_GB2312" pitchFamily="1" charset="-122"/>
                <a:ea typeface="楷体_GB2312" pitchFamily="1" charset="-122"/>
              </a:rPr>
              <a:t>&lt;R</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的子代数</a:t>
            </a:r>
            <a:r>
              <a:rPr lang="zh-CN" altLang="zh-CN" sz="2800" b="1" dirty="0">
                <a:solidFill>
                  <a:srgbClr val="B2B2B2"/>
                </a:solidFill>
                <a:latin typeface="楷体_GB2312" pitchFamily="1" charset="-122"/>
                <a:ea typeface="楷体_GB2312" pitchFamily="1" charset="-122"/>
              </a:rPr>
              <a:t>&lt;[0</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1]</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&lt;Z</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&lt;R</a:t>
            </a:r>
            <a:r>
              <a:rPr lang="zh-CN" altLang="zh-CN" sz="2800" b="1" baseline="30000" dirty="0">
                <a:solidFill>
                  <a:srgbClr val="B2B2B2"/>
                </a:solidFill>
                <a:latin typeface="楷体_GB2312" pitchFamily="1" charset="-122"/>
                <a:ea typeface="楷体_GB2312" pitchFamily="1" charset="-122"/>
              </a:rPr>
              <a:t>+</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都是</a:t>
            </a:r>
            <a:r>
              <a:rPr lang="zh-CN" altLang="zh-CN" sz="2800" b="1" dirty="0">
                <a:solidFill>
                  <a:srgbClr val="B2B2B2"/>
                </a:solidFill>
                <a:latin typeface="楷体_GB2312" pitchFamily="1" charset="-122"/>
                <a:ea typeface="楷体_GB2312" pitchFamily="1" charset="-122"/>
              </a:rPr>
              <a:t>&lt;R</a:t>
            </a:r>
            <a:r>
              <a:rPr lang="zh-CN" sz="2800" b="1" dirty="0">
                <a:solidFill>
                  <a:srgbClr val="B2B2B2"/>
                </a:solidFill>
                <a:latin typeface="楷体_GB2312" pitchFamily="1" charset="-122"/>
                <a:ea typeface="楷体_GB2312" pitchFamily="1" charset="-122"/>
              </a:rPr>
              <a:t>，</a:t>
            </a:r>
            <a:r>
              <a:rPr lang="zh-CN" altLang="zh-CN" sz="2800" b="1" dirty="0">
                <a:solidFill>
                  <a:srgbClr val="B2B2B2"/>
                </a:solidFill>
                <a:latin typeface="楷体_GB2312" pitchFamily="1" charset="-122"/>
                <a:ea typeface="楷体_GB2312" pitchFamily="1" charset="-122"/>
              </a:rPr>
              <a:t>×&gt;</a:t>
            </a:r>
            <a:r>
              <a:rPr lang="zh-CN" sz="2800" b="1" dirty="0">
                <a:solidFill>
                  <a:srgbClr val="B2B2B2"/>
                </a:solidFill>
                <a:latin typeface="楷体_GB2312" pitchFamily="1" charset="-122"/>
                <a:ea typeface="楷体_GB2312" pitchFamily="1" charset="-122"/>
              </a:rPr>
              <a:t>的子半群。</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B4F0FD-0A71-4752-82FA-749888B3BA65}"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DA73E39-D706-46C8-BFF1-19A60BF0D63F}" type="slidenum">
              <a:rPr lang="zh-CN" altLang="zh-CN"/>
              <a:pPr/>
              <a:t>25</a:t>
            </a:fld>
            <a:r>
              <a:rPr lang="zh-CN" altLang="zh-CN"/>
              <a:t>/226</a:t>
            </a:r>
          </a:p>
        </p:txBody>
      </p:sp>
      <p:sp>
        <p:nvSpPr>
          <p:cNvPr id="27650" name="Rectangle 2"/>
          <p:cNvSpPr>
            <a:spLocks noGrp="1" noChangeArrowheads="1"/>
          </p:cNvSpPr>
          <p:nvPr>
            <p:ph type="title"/>
          </p:nvPr>
        </p:nvSpPr>
        <p:spPr/>
        <p:txBody>
          <a:bodyPr/>
          <a:lstStyle/>
          <a:p>
            <a:r>
              <a:rPr lang="zh-CN">
                <a:solidFill>
                  <a:srgbClr val="FF0000"/>
                </a:solidFill>
                <a:latin typeface="黑体" pitchFamily="49" charset="-122"/>
                <a:ea typeface="黑体" pitchFamily="49" charset="-122"/>
              </a:rPr>
              <a:t>子半群</a:t>
            </a:r>
          </a:p>
        </p:txBody>
      </p:sp>
      <p:sp>
        <p:nvSpPr>
          <p:cNvPr id="27651" name="Rectangle 3"/>
          <p:cNvSpPr>
            <a:spLocks noChangeArrowheads="1"/>
          </p:cNvSpPr>
          <p:nvPr/>
        </p:nvSpPr>
        <p:spPr bwMode="auto">
          <a:xfrm>
            <a:off x="971550"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sz="2800" b="1">
                <a:solidFill>
                  <a:srgbClr val="CC00CC"/>
                </a:solidFill>
                <a:latin typeface="楷体_GB2312" pitchFamily="1" charset="-122"/>
                <a:ea typeface="楷体_GB2312" pitchFamily="1" charset="-122"/>
              </a:rPr>
              <a:t>定义</a:t>
            </a:r>
            <a:r>
              <a:rPr lang="zh-CN" altLang="zh-CN" sz="2800" b="1">
                <a:solidFill>
                  <a:srgbClr val="CC00CC"/>
                </a:solidFill>
                <a:latin typeface="楷体_GB2312" pitchFamily="1" charset="-122"/>
                <a:ea typeface="楷体_GB2312" pitchFamily="1" charset="-122"/>
              </a:rPr>
              <a:t>15.1</a:t>
            </a:r>
          </a:p>
          <a:p>
            <a:pPr marL="533400" indent="-533400" algn="just">
              <a:lnSpc>
                <a:spcPct val="120000"/>
              </a:lnSpc>
              <a:buClr>
                <a:srgbClr val="FF00FF"/>
              </a:buClr>
              <a:buFont typeface="Wingdings" pitchFamily="2" charset="2"/>
              <a:buAutoNum type="circleNumDbPlain"/>
            </a:pPr>
            <a:r>
              <a:rPr lang="zh-CN" sz="2800" b="1">
                <a:latin typeface="楷体_GB2312" pitchFamily="1" charset="-122"/>
                <a:ea typeface="楷体_GB2312" pitchFamily="1" charset="-122"/>
              </a:rPr>
              <a:t>如果</a:t>
            </a:r>
            <a:r>
              <a:rPr lang="zh-CN" altLang="zh-CN" sz="2800" b="1">
                <a:latin typeface="楷体_GB2312" pitchFamily="1" charset="-122"/>
                <a:ea typeface="楷体_GB2312" pitchFamily="1" charset="-122"/>
              </a:rPr>
              <a:t>&lt;S,*&gt;</a:t>
            </a:r>
            <a:r>
              <a:rPr lang="zh-CN" sz="2800" b="1">
                <a:latin typeface="楷体_GB2312" pitchFamily="1" charset="-122"/>
                <a:ea typeface="楷体_GB2312" pitchFamily="1" charset="-122"/>
              </a:rPr>
              <a:t>是半群，</a:t>
            </a:r>
            <a:r>
              <a:rPr lang="zh-CN" altLang="zh-CN" sz="2800" b="1">
                <a:latin typeface="楷体_GB2312" pitchFamily="1" charset="-122"/>
                <a:ea typeface="楷体_GB2312" pitchFamily="1" charset="-122"/>
              </a:rPr>
              <a:t>T</a:t>
            </a:r>
            <a:r>
              <a:rPr lang="zh-CN" sz="2800" b="1">
                <a:latin typeface="楷体_GB2312" pitchFamily="1" charset="-122"/>
                <a:ea typeface="楷体_GB2312" pitchFamily="1" charset="-122"/>
              </a:rPr>
              <a:t>是</a:t>
            </a:r>
            <a:r>
              <a:rPr lang="zh-CN" altLang="zh-CN" sz="2800" b="1">
                <a:latin typeface="楷体_GB2312" pitchFamily="1" charset="-122"/>
                <a:ea typeface="楷体_GB2312" pitchFamily="1" charset="-122"/>
              </a:rPr>
              <a:t>S</a:t>
            </a:r>
            <a:r>
              <a:rPr lang="zh-CN" sz="2800" b="1">
                <a:latin typeface="楷体_GB2312" pitchFamily="1" charset="-122"/>
                <a:ea typeface="楷体_GB2312" pitchFamily="1" charset="-122"/>
              </a:rPr>
              <a:t>的非空子集，且</a:t>
            </a:r>
            <a:r>
              <a:rPr lang="zh-CN" altLang="zh-CN" sz="2800" b="1">
                <a:latin typeface="楷体_GB2312" pitchFamily="1" charset="-122"/>
                <a:ea typeface="楷体_GB2312" pitchFamily="1" charset="-122"/>
              </a:rPr>
              <a:t>T</a:t>
            </a:r>
            <a:r>
              <a:rPr lang="zh-CN" sz="2800" b="1">
                <a:latin typeface="楷体_GB2312" pitchFamily="1" charset="-122"/>
                <a:ea typeface="楷体_GB2312" pitchFamily="1" charset="-122"/>
              </a:rPr>
              <a:t>对运算*是封闭的，则称</a:t>
            </a:r>
            <a:r>
              <a:rPr lang="zh-CN" altLang="zh-CN" sz="2800" b="1">
                <a:latin typeface="楷体_GB2312" pitchFamily="1" charset="-122"/>
                <a:ea typeface="楷体_GB2312" pitchFamily="1" charset="-122"/>
              </a:rPr>
              <a:t>&lt;T,*&gt;</a:t>
            </a:r>
            <a:r>
              <a:rPr lang="zh-CN" sz="2800" b="1">
                <a:latin typeface="楷体_GB2312" pitchFamily="1" charset="-122"/>
                <a:ea typeface="楷体_GB2312" pitchFamily="1" charset="-122"/>
              </a:rPr>
              <a:t>是半群</a:t>
            </a:r>
            <a:r>
              <a:rPr lang="zh-CN" altLang="zh-CN" sz="2800" b="1">
                <a:latin typeface="楷体_GB2312" pitchFamily="1" charset="-122"/>
                <a:ea typeface="楷体_GB2312" pitchFamily="1" charset="-122"/>
              </a:rPr>
              <a:t>&lt;S,*&gt;</a:t>
            </a:r>
            <a:r>
              <a:rPr lang="zh-CN" sz="2800" b="1">
                <a:latin typeface="楷体_GB2312" pitchFamily="1" charset="-122"/>
                <a:ea typeface="楷体_GB2312" pitchFamily="1" charset="-122"/>
              </a:rPr>
              <a:t>的子半群；</a:t>
            </a:r>
          </a:p>
          <a:p>
            <a:pPr marL="533400" indent="-533400" algn="just">
              <a:lnSpc>
                <a:spcPct val="120000"/>
              </a:lnSpc>
              <a:buClr>
                <a:srgbClr val="FF00FF"/>
              </a:buClr>
              <a:buFont typeface="Wingdings" pitchFamily="2" charset="2"/>
              <a:buAutoNum type="circleNumDbPlain" startAt="2"/>
            </a:pPr>
            <a:r>
              <a:rPr lang="zh-CN" sz="2800" b="1">
                <a:latin typeface="楷体_GB2312" pitchFamily="1" charset="-122"/>
                <a:ea typeface="楷体_GB2312" pitchFamily="1" charset="-122"/>
              </a:rPr>
              <a:t>如果</a:t>
            </a:r>
            <a:r>
              <a:rPr lang="zh-CN" altLang="zh-CN" sz="2800" b="1">
                <a:latin typeface="楷体_GB2312" pitchFamily="1" charset="-122"/>
                <a:ea typeface="楷体_GB2312" pitchFamily="1" charset="-122"/>
              </a:rPr>
              <a:t>&lt;S,*,e&gt;</a:t>
            </a:r>
            <a:r>
              <a:rPr lang="zh-CN" sz="2800" b="1">
                <a:latin typeface="楷体_GB2312" pitchFamily="1" charset="-122"/>
                <a:ea typeface="楷体_GB2312" pitchFamily="1" charset="-122"/>
              </a:rPr>
              <a:t>是含幺半群，</a:t>
            </a:r>
            <a:r>
              <a:rPr lang="zh-CN" altLang="zh-CN" sz="2800" b="1">
                <a:latin typeface="楷体_GB2312" pitchFamily="1" charset="-122"/>
                <a:ea typeface="楷体_GB2312" pitchFamily="1" charset="-122"/>
              </a:rPr>
              <a:t>T∈S</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e∈T</a:t>
            </a:r>
            <a:r>
              <a:rPr lang="zh-CN" sz="2800" b="1">
                <a:latin typeface="楷体_GB2312" pitchFamily="1" charset="-122"/>
                <a:ea typeface="楷体_GB2312" pitchFamily="1" charset="-122"/>
              </a:rPr>
              <a:t>，且</a:t>
            </a:r>
            <a:r>
              <a:rPr lang="zh-CN" altLang="zh-CN" sz="2800" b="1">
                <a:latin typeface="楷体_GB2312" pitchFamily="1" charset="-122"/>
                <a:ea typeface="楷体_GB2312" pitchFamily="1" charset="-122"/>
              </a:rPr>
              <a:t>T</a:t>
            </a:r>
            <a:r>
              <a:rPr lang="zh-CN" sz="2800" b="1">
                <a:latin typeface="楷体_GB2312" pitchFamily="1" charset="-122"/>
                <a:ea typeface="楷体_GB2312" pitchFamily="1" charset="-122"/>
              </a:rPr>
              <a:t>对运算*是封闭的，则称</a:t>
            </a:r>
            <a:r>
              <a:rPr lang="zh-CN" altLang="zh-CN" sz="2800" b="1">
                <a:latin typeface="楷体_GB2312" pitchFamily="1" charset="-122"/>
                <a:ea typeface="楷体_GB2312" pitchFamily="1" charset="-122"/>
              </a:rPr>
              <a:t>&lt;T,*,e&gt;</a:t>
            </a:r>
            <a:r>
              <a:rPr lang="zh-CN" sz="2800" b="1">
                <a:latin typeface="楷体_GB2312" pitchFamily="1" charset="-122"/>
                <a:ea typeface="楷体_GB2312" pitchFamily="1" charset="-122"/>
              </a:rPr>
              <a:t>是含幺半群</a:t>
            </a:r>
            <a:r>
              <a:rPr lang="zh-CN" altLang="zh-CN" sz="2800" b="1">
                <a:latin typeface="楷体_GB2312" pitchFamily="1" charset="-122"/>
                <a:ea typeface="楷体_GB2312" pitchFamily="1" charset="-122"/>
              </a:rPr>
              <a:t>&lt;S,*,e&gt;</a:t>
            </a:r>
            <a:r>
              <a:rPr lang="zh-CN" sz="2800" b="1">
                <a:latin typeface="楷体_GB2312" pitchFamily="1" charset="-122"/>
                <a:ea typeface="楷体_GB2312" pitchFamily="1" charset="-122"/>
              </a:rPr>
              <a:t>的子含幺半群。</a:t>
            </a:r>
          </a:p>
          <a:p>
            <a:pPr marL="533400" indent="-5334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p>
          <a:p>
            <a:pPr marL="533400" indent="-533400" algn="just">
              <a:lnSpc>
                <a:spcPct val="120000"/>
              </a:lnSpc>
              <a:buClr>
                <a:srgbClr val="FF0000"/>
              </a:buClr>
              <a:buFont typeface="Wingdings" pitchFamily="2" charset="2"/>
              <a:buChar char="n"/>
            </a:pPr>
            <a:r>
              <a:rPr lang="zh-CN" sz="2800" b="1">
                <a:solidFill>
                  <a:srgbClr val="FF0000"/>
                </a:solidFill>
                <a:latin typeface="楷体_GB2312" pitchFamily="1" charset="-122"/>
                <a:ea typeface="楷体_GB2312" pitchFamily="1" charset="-122"/>
              </a:rPr>
              <a:t>例：</a:t>
            </a:r>
            <a:r>
              <a:rPr lang="zh-CN" sz="2800" b="1">
                <a:solidFill>
                  <a:srgbClr val="0000FF"/>
                </a:solidFill>
                <a:latin typeface="楷体_GB2312" pitchFamily="1" charset="-122"/>
                <a:ea typeface="楷体_GB2312" pitchFamily="1" charset="-122"/>
              </a:rPr>
              <a:t>半群</a:t>
            </a:r>
            <a:r>
              <a:rPr lang="zh-CN" altLang="zh-CN" sz="2800" b="1">
                <a:solidFill>
                  <a:srgbClr val="0000FF"/>
                </a:solidFill>
                <a:latin typeface="楷体_GB2312" pitchFamily="1" charset="-122"/>
                <a:ea typeface="楷体_GB2312" pitchFamily="1" charset="-122"/>
              </a:rPr>
              <a:t>&lt;R</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×&gt;</a:t>
            </a:r>
            <a:r>
              <a:rPr lang="zh-CN" sz="2800" b="1">
                <a:solidFill>
                  <a:srgbClr val="0000FF"/>
                </a:solidFill>
                <a:latin typeface="楷体_GB2312" pitchFamily="1" charset="-122"/>
                <a:ea typeface="楷体_GB2312" pitchFamily="1" charset="-122"/>
              </a:rPr>
              <a:t>的子代数</a:t>
            </a:r>
            <a:r>
              <a:rPr lang="zh-CN" altLang="zh-CN" sz="2800" b="1">
                <a:solidFill>
                  <a:srgbClr val="0000FF"/>
                </a:solidFill>
                <a:latin typeface="楷体_GB2312" pitchFamily="1" charset="-122"/>
                <a:ea typeface="楷体_GB2312" pitchFamily="1" charset="-122"/>
              </a:rPr>
              <a:t>&lt;[0</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×&gt;</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&lt;Z</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×&gt;</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&lt;R</a:t>
            </a:r>
            <a:r>
              <a:rPr lang="zh-CN" altLang="zh-CN" sz="2800" b="1" baseline="30000">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×&gt;</a:t>
            </a:r>
            <a:r>
              <a:rPr lang="zh-CN" sz="2800" b="1">
                <a:solidFill>
                  <a:srgbClr val="0000FF"/>
                </a:solidFill>
                <a:latin typeface="楷体_GB2312" pitchFamily="1" charset="-122"/>
                <a:ea typeface="楷体_GB2312" pitchFamily="1" charset="-122"/>
              </a:rPr>
              <a:t>都是</a:t>
            </a:r>
            <a:r>
              <a:rPr lang="zh-CN" altLang="zh-CN" sz="2800" b="1">
                <a:solidFill>
                  <a:srgbClr val="0000FF"/>
                </a:solidFill>
                <a:latin typeface="楷体_GB2312" pitchFamily="1" charset="-122"/>
                <a:ea typeface="楷体_GB2312" pitchFamily="1" charset="-122"/>
              </a:rPr>
              <a:t>&lt;R</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×&gt;</a:t>
            </a:r>
            <a:r>
              <a:rPr lang="zh-CN" sz="2800" b="1">
                <a:solidFill>
                  <a:srgbClr val="0000FF"/>
                </a:solidFill>
                <a:latin typeface="楷体_GB2312" pitchFamily="1" charset="-122"/>
                <a:ea typeface="楷体_GB2312" pitchFamily="1" charset="-122"/>
              </a:rPr>
              <a:t>的子半群。</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358DB369-45BA-4985-84A6-D0DC2821E78A}"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EC8813CD-C648-4357-B026-2C51D43373EE}" type="slidenum">
              <a:rPr lang="zh-CN" altLang="zh-CN"/>
              <a:pPr/>
              <a:t>26</a:t>
            </a:fld>
            <a:r>
              <a:rPr lang="zh-CN" altLang="zh-CN"/>
              <a:t>/226</a:t>
            </a:r>
          </a:p>
        </p:txBody>
      </p:sp>
      <p:sp>
        <p:nvSpPr>
          <p:cNvPr id="28674" name="Rectangle 2"/>
          <p:cNvSpPr>
            <a:spLocks noChangeArrowheads="1"/>
          </p:cNvSpPr>
          <p:nvPr/>
        </p:nvSpPr>
        <p:spPr bwMode="auto">
          <a:xfrm>
            <a:off x="1042988" y="1125538"/>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dirty="0">
                <a:solidFill>
                  <a:srgbClr val="FF00FF"/>
                </a:solidFill>
                <a:latin typeface="楷体_GB2312" pitchFamily="1" charset="-122"/>
                <a:ea typeface="楷体_GB2312" pitchFamily="1" charset="-122"/>
              </a:rPr>
              <a:t>例 </a:t>
            </a:r>
            <a:r>
              <a:rPr lang="zh-CN" b="1" dirty="0">
                <a:solidFill>
                  <a:srgbClr val="0000FF"/>
                </a:solidFill>
                <a:latin typeface="楷体_GB2312" pitchFamily="1" charset="-122"/>
                <a:ea typeface="楷体_GB2312" pitchFamily="1" charset="-122"/>
              </a:rPr>
              <a:t>设</a:t>
            </a:r>
            <a:r>
              <a:rPr lang="zh-CN" altLang="zh-CN" b="1" dirty="0">
                <a:solidFill>
                  <a:srgbClr val="0000FF"/>
                </a:solidFill>
                <a:latin typeface="楷体_GB2312" pitchFamily="1" charset="-122"/>
                <a:ea typeface="楷体_GB2312" pitchFamily="1" charset="-122"/>
              </a:rPr>
              <a:t>&lt;S</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是一个可换的含幺半群，</a:t>
            </a:r>
            <a:r>
              <a:rPr lang="zh-CN" altLang="zh-CN" b="1" dirty="0">
                <a:solidFill>
                  <a:srgbClr val="0000FF"/>
                </a:solidFill>
                <a:latin typeface="楷体_GB2312" pitchFamily="1" charset="-122"/>
                <a:ea typeface="楷体_GB2312" pitchFamily="1" charset="-122"/>
              </a:rPr>
              <a:t>M</a:t>
            </a:r>
            <a:r>
              <a:rPr lang="zh-CN" b="1" dirty="0">
                <a:solidFill>
                  <a:srgbClr val="0000FF"/>
                </a:solidFill>
                <a:latin typeface="楷体_GB2312" pitchFamily="1" charset="-122"/>
                <a:ea typeface="楷体_GB2312" pitchFamily="1" charset="-122"/>
              </a:rPr>
              <a:t>是它的所有的等幂元构成的集合，则</a:t>
            </a:r>
            <a:r>
              <a:rPr lang="zh-CN" altLang="zh-CN" b="1" dirty="0">
                <a:solidFill>
                  <a:srgbClr val="0000FF"/>
                </a:solidFill>
                <a:latin typeface="楷体_GB2312" pitchFamily="1" charset="-122"/>
                <a:ea typeface="楷体_GB2312" pitchFamily="1" charset="-122"/>
              </a:rPr>
              <a:t>&lt;M</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是</a:t>
            </a:r>
            <a:r>
              <a:rPr lang="zh-CN" altLang="zh-CN" b="1" dirty="0">
                <a:solidFill>
                  <a:srgbClr val="0000FF"/>
                </a:solidFill>
                <a:latin typeface="楷体_GB2312" pitchFamily="1" charset="-122"/>
                <a:ea typeface="楷体_GB2312" pitchFamily="1" charset="-122"/>
              </a:rPr>
              <a:t>&lt;S</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的一个子含幺半群。</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证明：</a:t>
            </a:r>
            <a:r>
              <a:rPr lang="zh-CN" altLang="zh-CN" b="1" dirty="0">
                <a:solidFill>
                  <a:srgbClr val="B2B2B2"/>
                </a:solidFill>
                <a:latin typeface="楷体_GB2312" pitchFamily="1" charset="-122"/>
                <a:ea typeface="楷体_GB2312" pitchFamily="1" charset="-122"/>
              </a:rPr>
              <a:t>(1) </a:t>
            </a:r>
            <a:r>
              <a:rPr lang="zh-CN" b="1" dirty="0">
                <a:solidFill>
                  <a:srgbClr val="B2B2B2"/>
                </a:solidFill>
                <a:latin typeface="楷体_GB2312" pitchFamily="1" charset="-122"/>
                <a:ea typeface="楷体_GB2312" pitchFamily="1" charset="-122"/>
              </a:rPr>
              <a:t>显然，</a:t>
            </a:r>
            <a:r>
              <a:rPr lang="zh-CN" altLang="zh-CN" b="1" dirty="0">
                <a:solidFill>
                  <a:srgbClr val="B2B2B2"/>
                </a:solidFill>
                <a:latin typeface="楷体_GB2312" pitchFamily="1" charset="-122"/>
                <a:ea typeface="楷体_GB2312" pitchFamily="1" charset="-122"/>
              </a:rPr>
              <a:t>M</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(2) &lt;S</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是含幺半群，所以幺元</a:t>
            </a:r>
            <a:r>
              <a:rPr lang="zh-CN" altLang="zh-CN" b="1" dirty="0">
                <a:solidFill>
                  <a:srgbClr val="B2B2B2"/>
                </a:solidFill>
                <a:latin typeface="楷体_GB2312" pitchFamily="1" charset="-122"/>
                <a:ea typeface="楷体_GB2312" pitchFamily="1" charset="-122"/>
              </a:rPr>
              <a:t>e</a:t>
            </a:r>
            <a:r>
              <a:rPr lang="zh-CN" b="1" dirty="0">
                <a:solidFill>
                  <a:srgbClr val="B2B2B2"/>
                </a:solidFill>
                <a:latin typeface="楷体_GB2312" pitchFamily="1" charset="-122"/>
                <a:ea typeface="楷体_GB2312" pitchFamily="1" charset="-122"/>
              </a:rPr>
              <a:t>存在，又</a:t>
            </a:r>
            <a:r>
              <a:rPr lang="zh-CN" altLang="zh-CN" b="1" dirty="0">
                <a:solidFill>
                  <a:srgbClr val="B2B2B2"/>
                </a:solidFill>
                <a:latin typeface="楷体_GB2312" pitchFamily="1" charset="-122"/>
                <a:ea typeface="楷体_GB2312" pitchFamily="1" charset="-122"/>
              </a:rPr>
              <a:t>e*e</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e</a:t>
            </a:r>
            <a:r>
              <a:rPr lang="zh-CN" b="1" dirty="0">
                <a:solidFill>
                  <a:srgbClr val="B2B2B2"/>
                </a:solidFill>
                <a:latin typeface="楷体_GB2312" pitchFamily="1" charset="-122"/>
                <a:ea typeface="楷体_GB2312" pitchFamily="1" charset="-122"/>
              </a:rPr>
              <a:t>，则</a:t>
            </a:r>
            <a:r>
              <a:rPr lang="zh-CN" altLang="zh-CN" b="1" dirty="0">
                <a:solidFill>
                  <a:srgbClr val="B2B2B2"/>
                </a:solidFill>
                <a:latin typeface="楷体_GB2312" pitchFamily="1" charset="-122"/>
                <a:ea typeface="楷体_GB2312" pitchFamily="1" charset="-122"/>
              </a:rPr>
              <a:t>e</a:t>
            </a:r>
            <a:r>
              <a:rPr lang="zh-CN" b="1" dirty="0">
                <a:solidFill>
                  <a:srgbClr val="B2B2B2"/>
                </a:solidFill>
                <a:latin typeface="楷体_GB2312" pitchFamily="1" charset="-122"/>
                <a:ea typeface="楷体_GB2312" pitchFamily="1" charset="-122"/>
              </a:rPr>
              <a:t>是一个等幂元，即有</a:t>
            </a:r>
            <a:r>
              <a:rPr lang="zh-CN" altLang="zh-CN" b="1" dirty="0">
                <a:solidFill>
                  <a:srgbClr val="B2B2B2"/>
                </a:solidFill>
                <a:latin typeface="楷体_GB2312" pitchFamily="1" charset="-122"/>
                <a:ea typeface="楷体_GB2312" pitchFamily="1" charset="-122"/>
              </a:rPr>
              <a:t>e∈M</a:t>
            </a:r>
            <a:r>
              <a:rPr lang="zh-CN" b="1" dirty="0">
                <a:solidFill>
                  <a:srgbClr val="B2B2B2"/>
                </a:solidFill>
                <a:latin typeface="楷体_GB2312" pitchFamily="1" charset="-122"/>
                <a:ea typeface="楷体_GB2312" pitchFamily="1" charset="-122"/>
              </a:rPr>
              <a:t>，所以</a:t>
            </a:r>
            <a:r>
              <a:rPr lang="zh-CN" altLang="zh-CN" b="1"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(3) e∈M</a:t>
            </a:r>
            <a:r>
              <a:rPr 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对任意</a:t>
            </a:r>
            <a:r>
              <a:rPr lang="zh-CN" alt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b∈M</a:t>
            </a:r>
            <a:r>
              <a:rPr lang="zh-CN" b="1" dirty="0">
                <a:solidFill>
                  <a:srgbClr val="B2B2B2"/>
                </a:solidFill>
                <a:latin typeface="楷体_GB2312" pitchFamily="1" charset="-122"/>
                <a:ea typeface="楷体_GB2312" pitchFamily="1" charset="-122"/>
              </a:rPr>
              <a:t>，有</a:t>
            </a:r>
            <a:r>
              <a:rPr lang="zh-CN" altLang="zh-CN" b="1" dirty="0">
                <a:solidFill>
                  <a:srgbClr val="B2B2B2"/>
                </a:solidFill>
                <a:latin typeface="楷体_GB2312" pitchFamily="1" charset="-122"/>
                <a:ea typeface="楷体_GB2312" pitchFamily="1" charset="-122"/>
              </a:rPr>
              <a:t>(a*b)*(a*b)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a*(b*a)*b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a*(a*b)*b	</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(a*a)*(b*b)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a*b</a:t>
            </a:r>
            <a:r>
              <a:rPr 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即运算</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关于集合</a:t>
            </a:r>
            <a:r>
              <a:rPr lang="zh-CN" altLang="zh-CN" b="1"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是封闭的运算。</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知：</a:t>
            </a:r>
            <a:r>
              <a:rPr lang="zh-CN" altLang="zh-CN" b="1" dirty="0">
                <a:solidFill>
                  <a:srgbClr val="B2B2B2"/>
                </a:solidFill>
                <a:latin typeface="楷体_GB2312" pitchFamily="1" charset="-122"/>
                <a:ea typeface="楷体_GB2312" pitchFamily="1" charset="-122"/>
              </a:rPr>
              <a:t>&lt;M</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是</a:t>
            </a:r>
            <a:r>
              <a:rPr lang="zh-CN" altLang="zh-CN" b="1" dirty="0">
                <a:solidFill>
                  <a:srgbClr val="B2B2B2"/>
                </a:solidFill>
                <a:latin typeface="楷体_GB2312" pitchFamily="1" charset="-122"/>
                <a:ea typeface="楷体_GB2312" pitchFamily="1" charset="-122"/>
              </a:rPr>
              <a:t>&lt;S</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的一个子含幺半群。</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6D00EC89-E4E4-4FC5-B13E-537FDA8FA4E6}"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122EF827-26AF-400F-A214-8019F19C6C16}" type="slidenum">
              <a:rPr lang="zh-CN" altLang="zh-CN"/>
              <a:pPr/>
              <a:t>27</a:t>
            </a:fld>
            <a:r>
              <a:rPr lang="zh-CN" altLang="zh-CN"/>
              <a:t>/226</a:t>
            </a:r>
          </a:p>
        </p:txBody>
      </p:sp>
      <p:sp>
        <p:nvSpPr>
          <p:cNvPr id="29698" name="Rectangle 2"/>
          <p:cNvSpPr>
            <a:spLocks noChangeArrowheads="1"/>
          </p:cNvSpPr>
          <p:nvPr/>
        </p:nvSpPr>
        <p:spPr bwMode="auto">
          <a:xfrm>
            <a:off x="1042988" y="1125538"/>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dirty="0">
                <a:solidFill>
                  <a:srgbClr val="FF00FF"/>
                </a:solidFill>
                <a:latin typeface="楷体_GB2312" pitchFamily="1" charset="-122"/>
                <a:ea typeface="楷体_GB2312" pitchFamily="1" charset="-122"/>
              </a:rPr>
              <a:t>例 </a:t>
            </a:r>
            <a:r>
              <a:rPr lang="zh-CN" b="1" dirty="0">
                <a:latin typeface="楷体_GB2312" pitchFamily="1" charset="-122"/>
                <a:ea typeface="楷体_GB2312" pitchFamily="1" charset="-122"/>
              </a:rPr>
              <a:t>设</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是一个可换的含幺半群，</a:t>
            </a:r>
            <a:r>
              <a:rPr lang="zh-CN" altLang="zh-CN" b="1" dirty="0">
                <a:latin typeface="楷体_GB2312" pitchFamily="1" charset="-122"/>
                <a:ea typeface="楷体_GB2312" pitchFamily="1" charset="-122"/>
              </a:rPr>
              <a:t>M</a:t>
            </a:r>
            <a:r>
              <a:rPr lang="zh-CN" b="1" dirty="0">
                <a:latin typeface="楷体_GB2312" pitchFamily="1" charset="-122"/>
                <a:ea typeface="楷体_GB2312" pitchFamily="1" charset="-122"/>
              </a:rPr>
              <a:t>是它的所有的等幂元构成的集合，则</a:t>
            </a:r>
            <a:r>
              <a:rPr lang="zh-CN" altLang="zh-CN" b="1" dirty="0">
                <a:latin typeface="楷体_GB2312" pitchFamily="1" charset="-122"/>
                <a:ea typeface="楷体_GB2312" pitchFamily="1" charset="-122"/>
              </a:rPr>
              <a:t>&lt;M</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的一个子含幺半群。</a:t>
            </a:r>
          </a:p>
          <a:p>
            <a:pPr marL="342900" indent="-342900" algn="just">
              <a:lnSpc>
                <a:spcPct val="120000"/>
              </a:lnSpc>
              <a:buClr>
                <a:srgbClr val="00FF00"/>
              </a:buClr>
              <a:buFont typeface="Wingdings" pitchFamily="2" charset="2"/>
              <a:buNone/>
            </a:pPr>
            <a:r>
              <a:rPr lang="zh-CN" b="1" dirty="0">
                <a:solidFill>
                  <a:srgbClr val="CC00CC"/>
                </a:solidFill>
                <a:latin typeface="楷体_GB2312" pitchFamily="1" charset="-122"/>
                <a:ea typeface="楷体_GB2312" pitchFamily="1" charset="-122"/>
              </a:rPr>
              <a:t>证明：</a:t>
            </a:r>
            <a:r>
              <a:rPr lang="zh-CN" altLang="zh-CN" b="1" dirty="0">
                <a:solidFill>
                  <a:srgbClr val="FF0000"/>
                </a:solidFill>
                <a:latin typeface="楷体_GB2312" pitchFamily="1" charset="-122"/>
                <a:ea typeface="楷体_GB2312" pitchFamily="1" charset="-122"/>
              </a:rPr>
              <a:t>(1)</a:t>
            </a:r>
            <a:r>
              <a:rPr lang="zh-CN" altLang="zh-CN"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显然，</a:t>
            </a:r>
            <a:r>
              <a:rPr lang="zh-CN" altLang="zh-CN" b="1" dirty="0">
                <a:solidFill>
                  <a:srgbClr val="0000FF"/>
                </a:solidFill>
                <a:latin typeface="楷体_GB2312" pitchFamily="1" charset="-122"/>
                <a:ea typeface="楷体_GB2312" pitchFamily="1" charset="-122"/>
              </a:rPr>
              <a:t>M</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(2) &lt;S</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是含幺半群，所以幺元</a:t>
            </a:r>
            <a:r>
              <a:rPr lang="zh-CN" altLang="zh-CN" b="1" dirty="0">
                <a:solidFill>
                  <a:srgbClr val="B2B2B2"/>
                </a:solidFill>
                <a:latin typeface="楷体_GB2312" pitchFamily="1" charset="-122"/>
                <a:ea typeface="楷体_GB2312" pitchFamily="1" charset="-122"/>
              </a:rPr>
              <a:t>e</a:t>
            </a:r>
            <a:r>
              <a:rPr lang="zh-CN" b="1" dirty="0">
                <a:solidFill>
                  <a:srgbClr val="B2B2B2"/>
                </a:solidFill>
                <a:latin typeface="楷体_GB2312" pitchFamily="1" charset="-122"/>
                <a:ea typeface="楷体_GB2312" pitchFamily="1" charset="-122"/>
              </a:rPr>
              <a:t>存在，又</a:t>
            </a:r>
            <a:r>
              <a:rPr lang="zh-CN" altLang="zh-CN" b="1" dirty="0">
                <a:solidFill>
                  <a:srgbClr val="B2B2B2"/>
                </a:solidFill>
                <a:latin typeface="楷体_GB2312" pitchFamily="1" charset="-122"/>
                <a:ea typeface="楷体_GB2312" pitchFamily="1" charset="-122"/>
              </a:rPr>
              <a:t>e*e</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e</a:t>
            </a:r>
            <a:r>
              <a:rPr lang="zh-CN" b="1" dirty="0">
                <a:solidFill>
                  <a:srgbClr val="B2B2B2"/>
                </a:solidFill>
                <a:latin typeface="楷体_GB2312" pitchFamily="1" charset="-122"/>
                <a:ea typeface="楷体_GB2312" pitchFamily="1" charset="-122"/>
              </a:rPr>
              <a:t>，则</a:t>
            </a:r>
            <a:r>
              <a:rPr lang="zh-CN" altLang="zh-CN" b="1" dirty="0">
                <a:solidFill>
                  <a:srgbClr val="B2B2B2"/>
                </a:solidFill>
                <a:latin typeface="楷体_GB2312" pitchFamily="1" charset="-122"/>
                <a:ea typeface="楷体_GB2312" pitchFamily="1" charset="-122"/>
              </a:rPr>
              <a:t>e</a:t>
            </a:r>
            <a:r>
              <a:rPr lang="zh-CN" b="1" dirty="0">
                <a:solidFill>
                  <a:srgbClr val="B2B2B2"/>
                </a:solidFill>
                <a:latin typeface="楷体_GB2312" pitchFamily="1" charset="-122"/>
                <a:ea typeface="楷体_GB2312" pitchFamily="1" charset="-122"/>
              </a:rPr>
              <a:t>是一个等幂元，即有</a:t>
            </a:r>
            <a:r>
              <a:rPr lang="zh-CN" altLang="zh-CN" b="1" dirty="0">
                <a:solidFill>
                  <a:srgbClr val="B2B2B2"/>
                </a:solidFill>
                <a:latin typeface="楷体_GB2312" pitchFamily="1" charset="-122"/>
                <a:ea typeface="楷体_GB2312" pitchFamily="1" charset="-122"/>
              </a:rPr>
              <a:t>e∈M</a:t>
            </a:r>
            <a:r>
              <a:rPr lang="zh-CN" b="1" dirty="0">
                <a:solidFill>
                  <a:srgbClr val="B2B2B2"/>
                </a:solidFill>
                <a:latin typeface="楷体_GB2312" pitchFamily="1" charset="-122"/>
                <a:ea typeface="楷体_GB2312" pitchFamily="1" charset="-122"/>
              </a:rPr>
              <a:t>，所以</a:t>
            </a:r>
            <a:r>
              <a:rPr lang="zh-CN" altLang="zh-CN" b="1"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(3) e∈M</a:t>
            </a:r>
            <a:r>
              <a:rPr 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对任意</a:t>
            </a:r>
            <a:r>
              <a:rPr lang="zh-CN" alt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b∈M</a:t>
            </a:r>
            <a:r>
              <a:rPr lang="zh-CN" b="1" dirty="0">
                <a:solidFill>
                  <a:srgbClr val="B2B2B2"/>
                </a:solidFill>
                <a:latin typeface="楷体_GB2312" pitchFamily="1" charset="-122"/>
                <a:ea typeface="楷体_GB2312" pitchFamily="1" charset="-122"/>
              </a:rPr>
              <a:t>，有</a:t>
            </a:r>
            <a:r>
              <a:rPr lang="zh-CN" altLang="zh-CN" b="1" dirty="0">
                <a:solidFill>
                  <a:srgbClr val="B2B2B2"/>
                </a:solidFill>
                <a:latin typeface="楷体_GB2312" pitchFamily="1" charset="-122"/>
                <a:ea typeface="楷体_GB2312" pitchFamily="1" charset="-122"/>
              </a:rPr>
              <a:t>(a*b)*(a*b)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a*(b*a)*b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a*(a*b)*b	</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(a*a)*(b*b)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a*b</a:t>
            </a:r>
            <a:r>
              <a:rPr 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即运算</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a:t>
            </a:r>
            <a:r>
              <a:rPr lang="zh-CN" b="1" dirty="0">
                <a:solidFill>
                  <a:srgbClr val="B2B2B2"/>
                </a:solidFill>
                <a:latin typeface="Times New Roman"/>
                <a:ea typeface="楷体_GB2312" pitchFamily="1" charset="-122"/>
              </a:rPr>
              <a:t>”</a:t>
            </a:r>
            <a:r>
              <a:rPr lang="zh-CN" b="1" dirty="0">
                <a:solidFill>
                  <a:srgbClr val="B2B2B2"/>
                </a:solidFill>
                <a:latin typeface="楷体_GB2312" pitchFamily="1" charset="-122"/>
                <a:ea typeface="楷体_GB2312" pitchFamily="1" charset="-122"/>
              </a:rPr>
              <a:t>关于集合</a:t>
            </a:r>
            <a:r>
              <a:rPr lang="zh-CN" altLang="zh-CN" b="1"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是封闭的运算。</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a:t>
            </a:r>
            <a:r>
              <a:rPr lang="zh-CN" altLang="zh-CN" b="1"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(2)</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(3)</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(4)</a:t>
            </a:r>
            <a:r>
              <a:rPr lang="zh-CN" b="1" dirty="0">
                <a:solidFill>
                  <a:srgbClr val="B2B2B2"/>
                </a:solidFill>
                <a:latin typeface="楷体_GB2312" pitchFamily="1" charset="-122"/>
                <a:ea typeface="楷体_GB2312" pitchFamily="1" charset="-122"/>
              </a:rPr>
              <a:t>知：</a:t>
            </a:r>
            <a:r>
              <a:rPr lang="zh-CN" altLang="zh-CN" b="1" dirty="0">
                <a:solidFill>
                  <a:srgbClr val="B2B2B2"/>
                </a:solidFill>
                <a:latin typeface="楷体_GB2312" pitchFamily="1" charset="-122"/>
                <a:ea typeface="楷体_GB2312" pitchFamily="1" charset="-122"/>
              </a:rPr>
              <a:t>&lt;M</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是</a:t>
            </a:r>
            <a:r>
              <a:rPr lang="zh-CN" altLang="zh-CN" b="1" dirty="0">
                <a:solidFill>
                  <a:srgbClr val="B2B2B2"/>
                </a:solidFill>
                <a:latin typeface="楷体_GB2312" pitchFamily="1" charset="-122"/>
                <a:ea typeface="楷体_GB2312" pitchFamily="1" charset="-122"/>
              </a:rPr>
              <a:t>&lt;S</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的一个子含幺半群。</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525A6998-5606-42E0-BF85-EC51EB97B561}"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79566F78-B7E5-442F-AEF9-97127128EC4E}" type="slidenum">
              <a:rPr lang="zh-CN" altLang="zh-CN"/>
              <a:pPr/>
              <a:t>28</a:t>
            </a:fld>
            <a:r>
              <a:rPr lang="zh-CN" altLang="zh-CN"/>
              <a:t>/226</a:t>
            </a:r>
          </a:p>
        </p:txBody>
      </p:sp>
      <p:sp>
        <p:nvSpPr>
          <p:cNvPr id="30722" name="Rectangle 2"/>
          <p:cNvSpPr>
            <a:spLocks noChangeArrowheads="1"/>
          </p:cNvSpPr>
          <p:nvPr/>
        </p:nvSpPr>
        <p:spPr bwMode="auto">
          <a:xfrm>
            <a:off x="1042988" y="1125538"/>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a:solidFill>
                  <a:srgbClr val="FF00FF"/>
                </a:solidFill>
                <a:latin typeface="楷体_GB2312" pitchFamily="1" charset="-122"/>
                <a:ea typeface="楷体_GB2312" pitchFamily="1" charset="-122"/>
              </a:rPr>
              <a:t>例 </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&lt;S</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是一个可换的含幺半群，</a:t>
            </a:r>
            <a:r>
              <a:rPr lang="zh-CN" altLang="zh-CN" b="1">
                <a:latin typeface="楷体_GB2312" pitchFamily="1" charset="-122"/>
                <a:ea typeface="楷体_GB2312" pitchFamily="1" charset="-122"/>
              </a:rPr>
              <a:t>M</a:t>
            </a:r>
            <a:r>
              <a:rPr lang="zh-CN" b="1">
                <a:latin typeface="楷体_GB2312" pitchFamily="1" charset="-122"/>
                <a:ea typeface="楷体_GB2312" pitchFamily="1" charset="-122"/>
              </a:rPr>
              <a:t>是它的所有的等幂元构成的集合，则</a:t>
            </a:r>
            <a:r>
              <a:rPr lang="zh-CN" altLang="zh-CN" b="1">
                <a:latin typeface="楷体_GB2312" pitchFamily="1" charset="-122"/>
                <a:ea typeface="楷体_GB2312" pitchFamily="1" charset="-122"/>
              </a:rPr>
              <a:t>&lt;M</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&lt;S</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的一个子含幺半群。</a:t>
            </a:r>
          </a:p>
          <a:p>
            <a:pPr marL="342900" indent="-342900" algn="just">
              <a:lnSpc>
                <a:spcPct val="120000"/>
              </a:lnSpc>
              <a:buClr>
                <a:srgbClr val="00FF00"/>
              </a:buClr>
              <a:buFont typeface="Wingdings" pitchFamily="2" charset="2"/>
              <a:buNone/>
            </a:pPr>
            <a:r>
              <a:rPr lang="zh-CN" b="1">
                <a:solidFill>
                  <a:srgbClr val="CC00CC"/>
                </a:solidFill>
                <a:latin typeface="楷体_GB2312" pitchFamily="1" charset="-122"/>
                <a:ea typeface="楷体_GB2312" pitchFamily="1" charset="-122"/>
              </a:rPr>
              <a:t>证明：</a:t>
            </a:r>
            <a:r>
              <a:rPr lang="zh-CN" altLang="zh-CN" b="1">
                <a:solidFill>
                  <a:srgbClr val="FF0000"/>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 </a:t>
            </a:r>
            <a:r>
              <a:rPr lang="zh-CN" b="1">
                <a:latin typeface="楷体_GB2312" pitchFamily="1" charset="-122"/>
                <a:ea typeface="楷体_GB2312" pitchFamily="1" charset="-122"/>
              </a:rPr>
              <a:t>显然，</a:t>
            </a:r>
            <a:r>
              <a:rPr lang="zh-CN" altLang="zh-CN" b="1">
                <a:latin typeface="楷体_GB2312" pitchFamily="1" charset="-122"/>
                <a:ea typeface="楷体_GB2312" pitchFamily="1" charset="-122"/>
              </a:rPr>
              <a:t>M</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S</a:t>
            </a:r>
            <a:r>
              <a:rPr lang="zh-CN"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FF0000"/>
                </a:solidFill>
                <a:latin typeface="楷体_GB2312" pitchFamily="1" charset="-122"/>
                <a:ea typeface="楷体_GB2312" pitchFamily="1" charset="-122"/>
              </a:rPr>
              <a:t>(2)</a:t>
            </a:r>
            <a:r>
              <a:rPr lang="zh-CN" altLang="zh-CN" b="1">
                <a:solidFill>
                  <a:srgbClr val="0000FF"/>
                </a:solidFill>
                <a:latin typeface="楷体_GB2312" pitchFamily="1" charset="-122"/>
                <a:ea typeface="楷体_GB2312" pitchFamily="1" charset="-122"/>
              </a:rPr>
              <a:t> &lt;S</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&gt;</a:t>
            </a:r>
            <a:r>
              <a:rPr lang="zh-CN" b="1">
                <a:solidFill>
                  <a:srgbClr val="0000FF"/>
                </a:solidFill>
                <a:latin typeface="楷体_GB2312" pitchFamily="1" charset="-122"/>
                <a:ea typeface="楷体_GB2312" pitchFamily="1" charset="-122"/>
              </a:rPr>
              <a:t>是含幺半群，所以幺元</a:t>
            </a:r>
            <a:r>
              <a:rPr lang="zh-CN" altLang="zh-CN" b="1">
                <a:solidFill>
                  <a:srgbClr val="0000FF"/>
                </a:solidFill>
                <a:latin typeface="楷体_GB2312" pitchFamily="1" charset="-122"/>
                <a:ea typeface="楷体_GB2312" pitchFamily="1" charset="-122"/>
              </a:rPr>
              <a:t>e</a:t>
            </a:r>
            <a:r>
              <a:rPr lang="zh-CN" b="1">
                <a:solidFill>
                  <a:srgbClr val="0000FF"/>
                </a:solidFill>
                <a:latin typeface="楷体_GB2312" pitchFamily="1" charset="-122"/>
                <a:ea typeface="楷体_GB2312" pitchFamily="1" charset="-122"/>
              </a:rPr>
              <a:t>存在，又</a:t>
            </a:r>
            <a:r>
              <a:rPr lang="zh-CN" altLang="zh-CN" b="1">
                <a:solidFill>
                  <a:srgbClr val="0000FF"/>
                </a:solidFill>
                <a:latin typeface="楷体_GB2312" pitchFamily="1" charset="-122"/>
                <a:ea typeface="楷体_GB2312" pitchFamily="1" charset="-122"/>
              </a:rPr>
              <a:t>e*e</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e</a:t>
            </a:r>
            <a:r>
              <a:rPr lang="zh-CN" b="1">
                <a:solidFill>
                  <a:srgbClr val="0000FF"/>
                </a:solidFill>
                <a:latin typeface="楷体_GB2312" pitchFamily="1" charset="-122"/>
                <a:ea typeface="楷体_GB2312" pitchFamily="1" charset="-122"/>
              </a:rPr>
              <a:t>，则</a:t>
            </a:r>
            <a:r>
              <a:rPr lang="zh-CN" altLang="zh-CN" b="1">
                <a:solidFill>
                  <a:srgbClr val="0000FF"/>
                </a:solidFill>
                <a:latin typeface="楷体_GB2312" pitchFamily="1" charset="-122"/>
                <a:ea typeface="楷体_GB2312" pitchFamily="1" charset="-122"/>
              </a:rPr>
              <a:t>e</a:t>
            </a:r>
            <a:r>
              <a:rPr lang="zh-CN" b="1">
                <a:solidFill>
                  <a:srgbClr val="0000FF"/>
                </a:solidFill>
                <a:latin typeface="楷体_GB2312" pitchFamily="1" charset="-122"/>
                <a:ea typeface="楷体_GB2312" pitchFamily="1" charset="-122"/>
              </a:rPr>
              <a:t>是一个等幂元，即有</a:t>
            </a:r>
            <a:r>
              <a:rPr lang="zh-CN" altLang="zh-CN" b="1">
                <a:solidFill>
                  <a:srgbClr val="0000FF"/>
                </a:solidFill>
                <a:latin typeface="楷体_GB2312" pitchFamily="1" charset="-122"/>
                <a:ea typeface="楷体_GB2312" pitchFamily="1" charset="-122"/>
              </a:rPr>
              <a:t>e∈M</a:t>
            </a:r>
            <a:r>
              <a:rPr lang="zh-CN" b="1">
                <a:solidFill>
                  <a:srgbClr val="0000FF"/>
                </a:solidFill>
                <a:latin typeface="楷体_GB2312" pitchFamily="1" charset="-122"/>
                <a:ea typeface="楷体_GB2312" pitchFamily="1" charset="-122"/>
              </a:rPr>
              <a:t>，所以</a:t>
            </a:r>
            <a:r>
              <a:rPr lang="zh-CN" altLang="zh-CN" b="1">
                <a:solidFill>
                  <a:srgbClr val="0000FF"/>
                </a:solidFill>
                <a:latin typeface="楷体_GB2312" pitchFamily="1" charset="-122"/>
                <a:ea typeface="楷体_GB2312" pitchFamily="1" charset="-122"/>
              </a:rPr>
              <a:t>M</a:t>
            </a:r>
            <a:r>
              <a:rPr lang="zh-CN" b="1">
                <a:solidFill>
                  <a:srgbClr val="0000FF"/>
                </a:solidFill>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(3) e∈M</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(4)</a:t>
            </a:r>
            <a:r>
              <a:rPr lang="zh-CN" b="1">
                <a:solidFill>
                  <a:srgbClr val="B2B2B2"/>
                </a:solidFill>
                <a:latin typeface="楷体_GB2312" pitchFamily="1" charset="-122"/>
                <a:ea typeface="楷体_GB2312" pitchFamily="1" charset="-122"/>
              </a:rPr>
              <a:t>对任意</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b∈M</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(a*b)*(a*b)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a*(b*a)*b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a*(a*b)*b	</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(a*a)*(b*b)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a*b</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即运算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关于集合</a:t>
            </a:r>
            <a:r>
              <a:rPr lang="zh-CN" altLang="zh-CN" b="1">
                <a:solidFill>
                  <a:srgbClr val="B2B2B2"/>
                </a:solidFill>
                <a:latin typeface="楷体_GB2312" pitchFamily="1" charset="-122"/>
                <a:ea typeface="楷体_GB2312" pitchFamily="1" charset="-122"/>
              </a:rPr>
              <a:t>M</a:t>
            </a:r>
            <a:r>
              <a:rPr lang="zh-CN" b="1">
                <a:solidFill>
                  <a:srgbClr val="B2B2B2"/>
                </a:solidFill>
                <a:latin typeface="楷体_GB2312" pitchFamily="1" charset="-122"/>
                <a:ea typeface="楷体_GB2312" pitchFamily="1" charset="-122"/>
              </a:rPr>
              <a:t>是封闭的运算。</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(4)</a:t>
            </a:r>
            <a:r>
              <a:rPr lang="zh-CN" b="1">
                <a:solidFill>
                  <a:srgbClr val="B2B2B2"/>
                </a:solidFill>
                <a:latin typeface="楷体_GB2312" pitchFamily="1" charset="-122"/>
                <a:ea typeface="楷体_GB2312" pitchFamily="1" charset="-122"/>
              </a:rPr>
              <a:t>知：</a:t>
            </a:r>
            <a:r>
              <a:rPr lang="zh-CN" altLang="zh-CN" b="1">
                <a:solidFill>
                  <a:srgbClr val="B2B2B2"/>
                </a:solidFill>
                <a:latin typeface="楷体_GB2312" pitchFamily="1" charset="-122"/>
                <a:ea typeface="楷体_GB2312" pitchFamily="1" charset="-122"/>
              </a:rPr>
              <a:t>&lt;M</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是</a:t>
            </a:r>
            <a:r>
              <a:rPr lang="zh-CN" altLang="zh-CN" b="1">
                <a:solidFill>
                  <a:srgbClr val="B2B2B2"/>
                </a:solidFill>
                <a:latin typeface="楷体_GB2312" pitchFamily="1" charset="-122"/>
                <a:ea typeface="楷体_GB2312" pitchFamily="1" charset="-122"/>
              </a:rPr>
              <a:t>&lt;S</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的一个子含幺半群。</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0981C2B5-02A3-42E6-826A-2F7A0A8DC16A}"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C19E9B85-7D71-4835-8A44-FA3233352C6E}" type="slidenum">
              <a:rPr lang="zh-CN" altLang="zh-CN"/>
              <a:pPr/>
              <a:t>29</a:t>
            </a:fld>
            <a:r>
              <a:rPr lang="zh-CN" altLang="zh-CN"/>
              <a:t>/226</a:t>
            </a:r>
          </a:p>
        </p:txBody>
      </p:sp>
      <p:sp>
        <p:nvSpPr>
          <p:cNvPr id="31746" name="Rectangle 2"/>
          <p:cNvSpPr>
            <a:spLocks noChangeArrowheads="1"/>
          </p:cNvSpPr>
          <p:nvPr/>
        </p:nvSpPr>
        <p:spPr bwMode="auto">
          <a:xfrm>
            <a:off x="1042988" y="1125538"/>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a:solidFill>
                  <a:srgbClr val="FF00FF"/>
                </a:solidFill>
                <a:latin typeface="楷体_GB2312" pitchFamily="1" charset="-122"/>
                <a:ea typeface="楷体_GB2312" pitchFamily="1" charset="-122"/>
              </a:rPr>
              <a:t>例 </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&lt;S</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是一个可换的含幺半群，</a:t>
            </a:r>
            <a:r>
              <a:rPr lang="zh-CN" altLang="zh-CN" b="1">
                <a:latin typeface="楷体_GB2312" pitchFamily="1" charset="-122"/>
                <a:ea typeface="楷体_GB2312" pitchFamily="1" charset="-122"/>
              </a:rPr>
              <a:t>M</a:t>
            </a:r>
            <a:r>
              <a:rPr lang="zh-CN" b="1">
                <a:latin typeface="楷体_GB2312" pitchFamily="1" charset="-122"/>
                <a:ea typeface="楷体_GB2312" pitchFamily="1" charset="-122"/>
              </a:rPr>
              <a:t>是它的所有的等幂元构成的集合，则</a:t>
            </a:r>
            <a:r>
              <a:rPr lang="zh-CN" altLang="zh-CN" b="1">
                <a:latin typeface="楷体_GB2312" pitchFamily="1" charset="-122"/>
                <a:ea typeface="楷体_GB2312" pitchFamily="1" charset="-122"/>
              </a:rPr>
              <a:t>&lt;M</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&lt;S</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的一个子含幺半群。</a:t>
            </a:r>
          </a:p>
          <a:p>
            <a:pPr marL="342900" indent="-342900" algn="just">
              <a:lnSpc>
                <a:spcPct val="120000"/>
              </a:lnSpc>
              <a:buClr>
                <a:srgbClr val="00FF00"/>
              </a:buClr>
              <a:buFont typeface="Wingdings" pitchFamily="2" charset="2"/>
              <a:buNone/>
            </a:pPr>
            <a:r>
              <a:rPr lang="zh-CN" b="1">
                <a:solidFill>
                  <a:srgbClr val="CC00CC"/>
                </a:solidFill>
                <a:latin typeface="楷体_GB2312" pitchFamily="1" charset="-122"/>
                <a:ea typeface="楷体_GB2312" pitchFamily="1" charset="-122"/>
              </a:rPr>
              <a:t>证明：</a:t>
            </a:r>
            <a:r>
              <a:rPr lang="zh-CN" altLang="zh-CN" b="1">
                <a:solidFill>
                  <a:srgbClr val="FF0000"/>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 </a:t>
            </a:r>
            <a:r>
              <a:rPr lang="zh-CN" b="1">
                <a:latin typeface="楷体_GB2312" pitchFamily="1" charset="-122"/>
                <a:ea typeface="楷体_GB2312" pitchFamily="1" charset="-122"/>
              </a:rPr>
              <a:t>显然，</a:t>
            </a:r>
            <a:r>
              <a:rPr lang="zh-CN" altLang="zh-CN" b="1">
                <a:latin typeface="楷体_GB2312" pitchFamily="1" charset="-122"/>
                <a:ea typeface="楷体_GB2312" pitchFamily="1" charset="-122"/>
              </a:rPr>
              <a:t>M</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S</a:t>
            </a:r>
            <a:r>
              <a:rPr lang="zh-CN"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FF0000"/>
                </a:solidFill>
                <a:latin typeface="楷体_GB2312" pitchFamily="1" charset="-122"/>
                <a:ea typeface="楷体_GB2312" pitchFamily="1" charset="-122"/>
              </a:rPr>
              <a:t>(2)</a:t>
            </a:r>
            <a:r>
              <a:rPr lang="zh-CN" altLang="zh-CN" b="1">
                <a:solidFill>
                  <a:srgbClr val="0000FF"/>
                </a:solidFill>
                <a:latin typeface="楷体_GB2312" pitchFamily="1" charset="-122"/>
                <a:ea typeface="楷体_GB2312" pitchFamily="1" charset="-122"/>
              </a:rPr>
              <a:t> </a:t>
            </a:r>
            <a:r>
              <a:rPr lang="zh-CN" altLang="zh-CN" b="1">
                <a:latin typeface="楷体_GB2312" pitchFamily="1" charset="-122"/>
                <a:ea typeface="楷体_GB2312" pitchFamily="1" charset="-122"/>
              </a:rPr>
              <a:t>&lt;S</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是含幺半群，所以幺元</a:t>
            </a:r>
            <a:r>
              <a:rPr lang="zh-CN" altLang="zh-CN" b="1">
                <a:latin typeface="楷体_GB2312" pitchFamily="1" charset="-122"/>
                <a:ea typeface="楷体_GB2312" pitchFamily="1" charset="-122"/>
              </a:rPr>
              <a:t>e</a:t>
            </a:r>
            <a:r>
              <a:rPr lang="zh-CN" b="1">
                <a:latin typeface="楷体_GB2312" pitchFamily="1" charset="-122"/>
                <a:ea typeface="楷体_GB2312" pitchFamily="1" charset="-122"/>
              </a:rPr>
              <a:t>存在，又</a:t>
            </a:r>
            <a:r>
              <a:rPr lang="zh-CN" altLang="zh-CN" b="1">
                <a:latin typeface="楷体_GB2312" pitchFamily="1" charset="-122"/>
                <a:ea typeface="楷体_GB2312" pitchFamily="1" charset="-122"/>
              </a:rPr>
              <a:t>e*e</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e</a:t>
            </a:r>
            <a:r>
              <a:rPr lang="zh-CN" b="1">
                <a:latin typeface="楷体_GB2312" pitchFamily="1" charset="-122"/>
                <a:ea typeface="楷体_GB2312" pitchFamily="1" charset="-122"/>
              </a:rPr>
              <a:t>，则</a:t>
            </a:r>
            <a:r>
              <a:rPr lang="zh-CN" altLang="zh-CN" b="1">
                <a:latin typeface="楷体_GB2312" pitchFamily="1" charset="-122"/>
                <a:ea typeface="楷体_GB2312" pitchFamily="1" charset="-122"/>
              </a:rPr>
              <a:t>e</a:t>
            </a:r>
            <a:r>
              <a:rPr lang="zh-CN" b="1">
                <a:latin typeface="楷体_GB2312" pitchFamily="1" charset="-122"/>
                <a:ea typeface="楷体_GB2312" pitchFamily="1" charset="-122"/>
              </a:rPr>
              <a:t>是一个等幂元，即有</a:t>
            </a:r>
            <a:r>
              <a:rPr lang="zh-CN" altLang="zh-CN" b="1">
                <a:latin typeface="楷体_GB2312" pitchFamily="1" charset="-122"/>
                <a:ea typeface="楷体_GB2312" pitchFamily="1" charset="-122"/>
              </a:rPr>
              <a:t>e∈M</a:t>
            </a:r>
            <a:r>
              <a:rPr lang="zh-CN" b="1">
                <a:latin typeface="楷体_GB2312" pitchFamily="1" charset="-122"/>
                <a:ea typeface="楷体_GB2312" pitchFamily="1" charset="-122"/>
              </a:rPr>
              <a:t>，所以</a:t>
            </a:r>
            <a:r>
              <a:rPr lang="zh-CN" altLang="zh-CN" b="1">
                <a:latin typeface="楷体_GB2312" pitchFamily="1" charset="-122"/>
                <a:ea typeface="楷体_GB2312" pitchFamily="1" charset="-122"/>
              </a:rPr>
              <a:t>M</a:t>
            </a:r>
            <a:r>
              <a:rPr lang="zh-CN" b="1">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altLang="zh-CN" b="1">
                <a:solidFill>
                  <a:srgbClr val="FF0000"/>
                </a:solidFill>
                <a:latin typeface="楷体_GB2312" pitchFamily="1" charset="-122"/>
                <a:ea typeface="楷体_GB2312" pitchFamily="1" charset="-122"/>
              </a:rPr>
              <a:t>(3)</a:t>
            </a:r>
            <a:r>
              <a:rPr lang="zh-CN" altLang="zh-CN" b="1">
                <a:solidFill>
                  <a:srgbClr val="0000FF"/>
                </a:solidFill>
                <a:latin typeface="楷体_GB2312" pitchFamily="1" charset="-122"/>
                <a:ea typeface="楷体_GB2312" pitchFamily="1" charset="-122"/>
              </a:rPr>
              <a:t> e∈M</a:t>
            </a:r>
            <a:r>
              <a:rPr lang="zh-CN"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(4)</a:t>
            </a:r>
            <a:r>
              <a:rPr lang="zh-CN" b="1">
                <a:solidFill>
                  <a:srgbClr val="B2B2B2"/>
                </a:solidFill>
                <a:latin typeface="楷体_GB2312" pitchFamily="1" charset="-122"/>
                <a:ea typeface="楷体_GB2312" pitchFamily="1" charset="-122"/>
              </a:rPr>
              <a:t>对任意</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b∈M</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(a*b)*(a*b)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a*(b*a)*b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a*(a*b)*b	</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(a*a)*(b*b)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a*b</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即运算</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a:t>
            </a:r>
            <a:r>
              <a:rPr lang="zh-CN" b="1">
                <a:solidFill>
                  <a:srgbClr val="B2B2B2"/>
                </a:solidFill>
                <a:latin typeface="Times New Roman"/>
                <a:ea typeface="楷体_GB2312" pitchFamily="1" charset="-122"/>
              </a:rPr>
              <a:t>”</a:t>
            </a:r>
            <a:r>
              <a:rPr lang="zh-CN" b="1">
                <a:solidFill>
                  <a:srgbClr val="B2B2B2"/>
                </a:solidFill>
                <a:latin typeface="楷体_GB2312" pitchFamily="1" charset="-122"/>
                <a:ea typeface="楷体_GB2312" pitchFamily="1" charset="-122"/>
              </a:rPr>
              <a:t>关于集合</a:t>
            </a:r>
            <a:r>
              <a:rPr lang="zh-CN" altLang="zh-CN" b="1">
                <a:solidFill>
                  <a:srgbClr val="B2B2B2"/>
                </a:solidFill>
                <a:latin typeface="楷体_GB2312" pitchFamily="1" charset="-122"/>
                <a:ea typeface="楷体_GB2312" pitchFamily="1" charset="-122"/>
              </a:rPr>
              <a:t>M</a:t>
            </a:r>
            <a:r>
              <a:rPr lang="zh-CN" b="1">
                <a:solidFill>
                  <a:srgbClr val="B2B2B2"/>
                </a:solidFill>
                <a:latin typeface="楷体_GB2312" pitchFamily="1" charset="-122"/>
                <a:ea typeface="楷体_GB2312" pitchFamily="1" charset="-122"/>
              </a:rPr>
              <a:t>是封闭的运算。</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(4)</a:t>
            </a:r>
            <a:r>
              <a:rPr lang="zh-CN" b="1">
                <a:solidFill>
                  <a:srgbClr val="B2B2B2"/>
                </a:solidFill>
                <a:latin typeface="楷体_GB2312" pitchFamily="1" charset="-122"/>
                <a:ea typeface="楷体_GB2312" pitchFamily="1" charset="-122"/>
              </a:rPr>
              <a:t>知：</a:t>
            </a:r>
            <a:r>
              <a:rPr lang="zh-CN" altLang="zh-CN" b="1">
                <a:solidFill>
                  <a:srgbClr val="B2B2B2"/>
                </a:solidFill>
                <a:latin typeface="楷体_GB2312" pitchFamily="1" charset="-122"/>
                <a:ea typeface="楷体_GB2312" pitchFamily="1" charset="-122"/>
              </a:rPr>
              <a:t>&lt;M</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是</a:t>
            </a:r>
            <a:r>
              <a:rPr lang="zh-CN" altLang="zh-CN" b="1">
                <a:solidFill>
                  <a:srgbClr val="B2B2B2"/>
                </a:solidFill>
                <a:latin typeface="楷体_GB2312" pitchFamily="1" charset="-122"/>
                <a:ea typeface="楷体_GB2312" pitchFamily="1" charset="-122"/>
              </a:rPr>
              <a:t>&lt;S</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的一个子含幺半群。</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035184-A60A-4CC3-9217-A30F34D577A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F02F17B-7CF5-40FB-9AEF-9C70D7A63030}" type="slidenum">
              <a:rPr lang="zh-CN" altLang="zh-CN"/>
              <a:pPr/>
              <a:t>3</a:t>
            </a:fld>
            <a:r>
              <a:rPr lang="zh-CN" altLang="zh-CN"/>
              <a:t>/226</a:t>
            </a:r>
          </a:p>
        </p:txBody>
      </p:sp>
      <p:sp>
        <p:nvSpPr>
          <p:cNvPr id="5122" name="Rectangle 2"/>
          <p:cNvSpPr>
            <a:spLocks noGrp="1" noChangeArrowheads="1"/>
          </p:cNvSpPr>
          <p:nvPr>
            <p:ph type="title"/>
          </p:nvPr>
        </p:nvSpPr>
        <p:spPr/>
        <p:txBody>
          <a:bodyPr/>
          <a:lstStyle/>
          <a:p>
            <a:endParaRPr lang="zh-CN" altLang="zh-CN"/>
          </a:p>
        </p:txBody>
      </p:sp>
      <p:sp>
        <p:nvSpPr>
          <p:cNvPr id="5123" name="Rectangle 3"/>
          <p:cNvSpPr>
            <a:spLocks noGrp="1" noChangeArrowheads="1"/>
          </p:cNvSpPr>
          <p:nvPr>
            <p:ph type="body" idx="1"/>
          </p:nvPr>
        </p:nvSpPr>
        <p:spPr>
          <a:xfrm>
            <a:off x="1042988" y="2492375"/>
            <a:ext cx="7620000" cy="540267"/>
          </a:xfrm>
        </p:spPr>
        <p:txBody>
          <a:bodyPr/>
          <a:lstStyle/>
          <a:p>
            <a:pPr algn="ctr">
              <a:buFont typeface="Wingdings" pitchFamily="2" charset="2"/>
              <a:buNone/>
            </a:pPr>
            <a:r>
              <a:rPr lang="zh-CN" altLang="zh-CN" dirty="0" smtClean="0">
                <a:solidFill>
                  <a:srgbClr val="FF0000"/>
                </a:solidFill>
              </a:rPr>
              <a:t>15</a:t>
            </a:r>
            <a:r>
              <a:rPr lang="zh-CN" altLang="zh-CN" dirty="0">
                <a:solidFill>
                  <a:srgbClr val="FF0000"/>
                </a:solidFill>
              </a:rPr>
              <a:t>.1 </a:t>
            </a:r>
            <a:r>
              <a:rPr lang="zh-CN" dirty="0">
                <a:solidFill>
                  <a:srgbClr val="FF0000"/>
                </a:solidFill>
              </a:rPr>
              <a:t>半群</a:t>
            </a:r>
          </a:p>
        </p:txBody>
      </p:sp>
    </p:spTree>
    <p:extLst>
      <p:ext uri="{BB962C8B-B14F-4D97-AF65-F5344CB8AC3E}">
        <p14:creationId xmlns:p14="http://schemas.microsoft.com/office/powerpoint/2010/main" val="210740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1BC6F1F3-738C-4683-8ABC-9925655B3155}"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552F121F-7645-44B2-A8BC-9FAD5E23A1BD}" type="slidenum">
              <a:rPr lang="zh-CN" altLang="zh-CN"/>
              <a:pPr/>
              <a:t>30</a:t>
            </a:fld>
            <a:r>
              <a:rPr lang="zh-CN" altLang="zh-CN"/>
              <a:t>/226</a:t>
            </a:r>
          </a:p>
        </p:txBody>
      </p:sp>
      <p:sp>
        <p:nvSpPr>
          <p:cNvPr id="32770" name="Rectangle 2"/>
          <p:cNvSpPr>
            <a:spLocks noChangeArrowheads="1"/>
          </p:cNvSpPr>
          <p:nvPr/>
        </p:nvSpPr>
        <p:spPr bwMode="auto">
          <a:xfrm>
            <a:off x="1042988" y="1125538"/>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dirty="0">
                <a:solidFill>
                  <a:srgbClr val="FF00FF"/>
                </a:solidFill>
                <a:latin typeface="楷体_GB2312" pitchFamily="1" charset="-122"/>
                <a:ea typeface="楷体_GB2312" pitchFamily="1" charset="-122"/>
              </a:rPr>
              <a:t>例 </a:t>
            </a:r>
            <a:r>
              <a:rPr lang="zh-CN" b="1" dirty="0">
                <a:latin typeface="楷体_GB2312" pitchFamily="1" charset="-122"/>
                <a:ea typeface="楷体_GB2312" pitchFamily="1" charset="-122"/>
              </a:rPr>
              <a:t> 设</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是一个可换的含幺半群，</a:t>
            </a:r>
            <a:r>
              <a:rPr lang="zh-CN" altLang="zh-CN" b="1" dirty="0">
                <a:latin typeface="楷体_GB2312" pitchFamily="1" charset="-122"/>
                <a:ea typeface="楷体_GB2312" pitchFamily="1" charset="-122"/>
              </a:rPr>
              <a:t>M</a:t>
            </a:r>
            <a:r>
              <a:rPr lang="zh-CN" b="1" dirty="0">
                <a:latin typeface="楷体_GB2312" pitchFamily="1" charset="-122"/>
                <a:ea typeface="楷体_GB2312" pitchFamily="1" charset="-122"/>
              </a:rPr>
              <a:t>是它的所有的等幂元构成的集合，则</a:t>
            </a:r>
            <a:r>
              <a:rPr lang="zh-CN" altLang="zh-CN" b="1" dirty="0">
                <a:latin typeface="楷体_GB2312" pitchFamily="1" charset="-122"/>
                <a:ea typeface="楷体_GB2312" pitchFamily="1" charset="-122"/>
              </a:rPr>
              <a:t>&lt;M</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的一个子含幺半群。</a:t>
            </a:r>
          </a:p>
          <a:p>
            <a:pPr marL="342900" indent="-342900" algn="just">
              <a:lnSpc>
                <a:spcPct val="120000"/>
              </a:lnSpc>
              <a:buClr>
                <a:srgbClr val="00FF00"/>
              </a:buClr>
              <a:buFont typeface="Wingdings" pitchFamily="2" charset="2"/>
              <a:buNone/>
            </a:pPr>
            <a:r>
              <a:rPr lang="zh-CN" b="1" dirty="0">
                <a:solidFill>
                  <a:srgbClr val="CC00CC"/>
                </a:solidFill>
                <a:latin typeface="楷体_GB2312" pitchFamily="1" charset="-122"/>
                <a:ea typeface="楷体_GB2312" pitchFamily="1" charset="-122"/>
              </a:rPr>
              <a:t>证明：</a:t>
            </a:r>
            <a:r>
              <a:rPr lang="zh-CN" altLang="zh-CN" b="1" dirty="0">
                <a:solidFill>
                  <a:srgbClr val="FF0000"/>
                </a:solidFill>
                <a:latin typeface="楷体_GB2312" pitchFamily="1" charset="-122"/>
                <a:ea typeface="楷体_GB2312" pitchFamily="1" charset="-122"/>
              </a:rPr>
              <a:t>(1)</a:t>
            </a:r>
            <a:r>
              <a:rPr lang="zh-CN" altLang="zh-CN" b="1" dirty="0">
                <a:solidFill>
                  <a:srgbClr val="0000FF"/>
                </a:solidFill>
                <a:latin typeface="楷体_GB2312" pitchFamily="1" charset="-122"/>
                <a:ea typeface="楷体_GB2312" pitchFamily="1" charset="-122"/>
              </a:rPr>
              <a:t> </a:t>
            </a:r>
            <a:r>
              <a:rPr lang="zh-CN" b="1" dirty="0">
                <a:latin typeface="楷体_GB2312" pitchFamily="1" charset="-122"/>
                <a:ea typeface="楷体_GB2312" pitchFamily="1" charset="-122"/>
              </a:rPr>
              <a:t>显然，</a:t>
            </a:r>
            <a:r>
              <a:rPr lang="zh-CN" altLang="zh-CN" b="1" dirty="0">
                <a:latin typeface="楷体_GB2312" pitchFamily="1" charset="-122"/>
                <a:ea typeface="楷体_GB2312" pitchFamily="1" charset="-122"/>
              </a:rPr>
              <a:t>M</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S</a:t>
            </a:r>
            <a:r>
              <a:rPr lang="zh-CN" b="1" dirty="0">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FF0000"/>
                </a:solidFill>
                <a:latin typeface="楷体_GB2312" pitchFamily="1" charset="-122"/>
                <a:ea typeface="楷体_GB2312" pitchFamily="1" charset="-122"/>
              </a:rPr>
              <a:t>(2)</a:t>
            </a:r>
            <a:r>
              <a:rPr lang="zh-CN" altLang="zh-CN" b="1" dirty="0">
                <a:solidFill>
                  <a:srgbClr val="0000FF"/>
                </a:solidFill>
                <a:latin typeface="楷体_GB2312" pitchFamily="1" charset="-122"/>
                <a:ea typeface="楷体_GB2312" pitchFamily="1" charset="-122"/>
              </a:rPr>
              <a:t> </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是含幺半群，所以幺元</a:t>
            </a:r>
            <a:r>
              <a:rPr lang="zh-CN" altLang="zh-CN" b="1" dirty="0">
                <a:latin typeface="楷体_GB2312" pitchFamily="1" charset="-122"/>
                <a:ea typeface="楷体_GB2312" pitchFamily="1" charset="-122"/>
              </a:rPr>
              <a:t>e</a:t>
            </a:r>
            <a:r>
              <a:rPr lang="zh-CN" b="1" dirty="0">
                <a:latin typeface="楷体_GB2312" pitchFamily="1" charset="-122"/>
                <a:ea typeface="楷体_GB2312" pitchFamily="1" charset="-122"/>
              </a:rPr>
              <a:t>存在，又</a:t>
            </a:r>
            <a:r>
              <a:rPr lang="zh-CN" altLang="zh-CN" b="1" dirty="0">
                <a:latin typeface="楷体_GB2312" pitchFamily="1" charset="-122"/>
                <a:ea typeface="楷体_GB2312" pitchFamily="1" charset="-122"/>
              </a:rPr>
              <a:t>e*e</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e</a:t>
            </a:r>
            <a:r>
              <a:rPr lang="zh-CN" b="1" dirty="0">
                <a:latin typeface="楷体_GB2312" pitchFamily="1" charset="-122"/>
                <a:ea typeface="楷体_GB2312" pitchFamily="1" charset="-122"/>
              </a:rPr>
              <a:t>，则</a:t>
            </a:r>
            <a:r>
              <a:rPr lang="zh-CN" altLang="zh-CN" b="1" dirty="0">
                <a:latin typeface="楷体_GB2312" pitchFamily="1" charset="-122"/>
                <a:ea typeface="楷体_GB2312" pitchFamily="1" charset="-122"/>
              </a:rPr>
              <a:t>e</a:t>
            </a:r>
            <a:r>
              <a:rPr lang="zh-CN" b="1" dirty="0">
                <a:latin typeface="楷体_GB2312" pitchFamily="1" charset="-122"/>
                <a:ea typeface="楷体_GB2312" pitchFamily="1" charset="-122"/>
              </a:rPr>
              <a:t>是一个等幂元，即有</a:t>
            </a:r>
            <a:r>
              <a:rPr lang="zh-CN" altLang="zh-CN" b="1" dirty="0">
                <a:latin typeface="楷体_GB2312" pitchFamily="1" charset="-122"/>
                <a:ea typeface="楷体_GB2312" pitchFamily="1" charset="-122"/>
              </a:rPr>
              <a:t>e∈M</a:t>
            </a:r>
            <a:r>
              <a:rPr lang="zh-CN" b="1" dirty="0">
                <a:latin typeface="楷体_GB2312" pitchFamily="1" charset="-122"/>
                <a:ea typeface="楷体_GB2312" pitchFamily="1" charset="-122"/>
              </a:rPr>
              <a:t>，所以</a:t>
            </a:r>
            <a:r>
              <a:rPr lang="zh-CN" altLang="zh-CN" b="1" dirty="0">
                <a:latin typeface="楷体_GB2312" pitchFamily="1" charset="-122"/>
                <a:ea typeface="楷体_GB2312" pitchFamily="1" charset="-122"/>
              </a:rPr>
              <a:t>M</a:t>
            </a:r>
            <a:r>
              <a:rPr lang="zh-CN" b="1" dirty="0">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altLang="zh-CN" b="1" dirty="0">
                <a:solidFill>
                  <a:srgbClr val="FF0000"/>
                </a:solidFill>
                <a:latin typeface="楷体_GB2312" pitchFamily="1" charset="-122"/>
                <a:ea typeface="楷体_GB2312" pitchFamily="1" charset="-122"/>
              </a:rPr>
              <a:t>(3)</a:t>
            </a:r>
            <a:r>
              <a:rPr lang="zh-CN" altLang="zh-CN" b="1" dirty="0">
                <a:solidFill>
                  <a:srgbClr val="0000FF"/>
                </a:solidFill>
                <a:latin typeface="楷体_GB2312" pitchFamily="1" charset="-122"/>
                <a:ea typeface="楷体_GB2312" pitchFamily="1" charset="-122"/>
              </a:rPr>
              <a:t> </a:t>
            </a:r>
            <a:r>
              <a:rPr lang="zh-CN" altLang="zh-CN" b="1" dirty="0">
                <a:latin typeface="楷体_GB2312" pitchFamily="1" charset="-122"/>
                <a:ea typeface="楷体_GB2312" pitchFamily="1" charset="-122"/>
              </a:rPr>
              <a:t>e∈M</a:t>
            </a:r>
            <a:r>
              <a:rPr lang="zh-CN" b="1" dirty="0">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FF0000"/>
                </a:solidFill>
                <a:latin typeface="楷体_GB2312" pitchFamily="1" charset="-122"/>
                <a:ea typeface="楷体_GB2312" pitchFamily="1" charset="-122"/>
              </a:rPr>
              <a:t>(4)</a:t>
            </a:r>
            <a:r>
              <a:rPr lang="zh-CN" b="1" dirty="0">
                <a:solidFill>
                  <a:srgbClr val="0000FF"/>
                </a:solidFill>
                <a:latin typeface="楷体_GB2312" pitchFamily="1" charset="-122"/>
                <a:ea typeface="楷体_GB2312" pitchFamily="1" charset="-122"/>
              </a:rPr>
              <a:t>对任意</a:t>
            </a:r>
            <a:r>
              <a:rPr lang="zh-CN" alt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b∈M</a:t>
            </a:r>
            <a:r>
              <a:rPr lang="zh-CN" b="1" dirty="0">
                <a:solidFill>
                  <a:srgbClr val="0000FF"/>
                </a:solidFill>
                <a:latin typeface="楷体_GB2312" pitchFamily="1" charset="-122"/>
                <a:ea typeface="楷体_GB2312" pitchFamily="1" charset="-122"/>
              </a:rPr>
              <a:t>，有</a:t>
            </a:r>
            <a:r>
              <a:rPr lang="zh-CN" altLang="zh-CN" b="1" dirty="0">
                <a:solidFill>
                  <a:srgbClr val="0000FF"/>
                </a:solidFill>
                <a:latin typeface="楷体_GB2312" pitchFamily="1" charset="-122"/>
                <a:ea typeface="楷体_GB2312" pitchFamily="1" charset="-122"/>
              </a:rPr>
              <a:t>(a*b)*(a*b)</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a*(b*a)*b</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a*(a*b)*b	</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(a*a)*(b*b)</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a*b</a:t>
            </a:r>
            <a:r>
              <a:rPr lang="zh-CN" b="1" dirty="0">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即运算</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a:t>
            </a:r>
            <a:r>
              <a:rPr lang="zh-CN" b="1" dirty="0">
                <a:solidFill>
                  <a:srgbClr val="0000FF"/>
                </a:solidFill>
                <a:latin typeface="Times New Roman"/>
                <a:ea typeface="楷体_GB2312" pitchFamily="1" charset="-122"/>
              </a:rPr>
              <a:t>”</a:t>
            </a:r>
            <a:r>
              <a:rPr lang="zh-CN" b="1" dirty="0">
                <a:solidFill>
                  <a:srgbClr val="0000FF"/>
                </a:solidFill>
                <a:latin typeface="楷体_GB2312" pitchFamily="1" charset="-122"/>
                <a:ea typeface="楷体_GB2312" pitchFamily="1" charset="-122"/>
              </a:rPr>
              <a:t>关于集合</a:t>
            </a:r>
            <a:r>
              <a:rPr lang="zh-CN" altLang="zh-CN" b="1" dirty="0">
                <a:solidFill>
                  <a:srgbClr val="0000FF"/>
                </a:solidFill>
                <a:latin typeface="楷体_GB2312" pitchFamily="1" charset="-122"/>
                <a:ea typeface="楷体_GB2312" pitchFamily="1" charset="-122"/>
              </a:rPr>
              <a:t>M</a:t>
            </a:r>
            <a:r>
              <a:rPr lang="zh-CN" b="1" dirty="0">
                <a:solidFill>
                  <a:srgbClr val="0000FF"/>
                </a:solidFill>
                <a:latin typeface="楷体_GB2312" pitchFamily="1" charset="-122"/>
                <a:ea typeface="楷体_GB2312" pitchFamily="1" charset="-122"/>
              </a:rPr>
              <a:t>是封闭的运算。</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b="1" dirty="0">
                <a:solidFill>
                  <a:srgbClr val="FF00FF"/>
                </a:solidFill>
                <a:latin typeface="楷体_GB2312" pitchFamily="1" charset="-122"/>
                <a:ea typeface="楷体_GB2312" pitchFamily="1" charset="-122"/>
              </a:rPr>
              <a:t>由</a:t>
            </a:r>
            <a:r>
              <a:rPr lang="zh-CN" altLang="zh-CN" b="1" dirty="0">
                <a:solidFill>
                  <a:srgbClr val="FF00FF"/>
                </a:solidFill>
                <a:latin typeface="楷体_GB2312" pitchFamily="1" charset="-122"/>
                <a:ea typeface="楷体_GB2312" pitchFamily="1" charset="-122"/>
              </a:rPr>
              <a:t>(1)</a:t>
            </a:r>
            <a:r>
              <a:rPr lang="zh-CN" b="1" dirty="0">
                <a:solidFill>
                  <a:srgbClr val="FF00FF"/>
                </a:solidFill>
                <a:latin typeface="楷体_GB2312" pitchFamily="1" charset="-122"/>
                <a:ea typeface="楷体_GB2312" pitchFamily="1" charset="-122"/>
              </a:rPr>
              <a:t>、</a:t>
            </a:r>
            <a:r>
              <a:rPr lang="zh-CN" altLang="zh-CN" b="1" dirty="0">
                <a:solidFill>
                  <a:srgbClr val="FF00FF"/>
                </a:solidFill>
                <a:latin typeface="楷体_GB2312" pitchFamily="1" charset="-122"/>
                <a:ea typeface="楷体_GB2312" pitchFamily="1" charset="-122"/>
              </a:rPr>
              <a:t>(2)</a:t>
            </a:r>
            <a:r>
              <a:rPr lang="zh-CN" b="1" dirty="0">
                <a:solidFill>
                  <a:srgbClr val="FF00FF"/>
                </a:solidFill>
                <a:latin typeface="楷体_GB2312" pitchFamily="1" charset="-122"/>
                <a:ea typeface="楷体_GB2312" pitchFamily="1" charset="-122"/>
              </a:rPr>
              <a:t>、</a:t>
            </a:r>
            <a:r>
              <a:rPr lang="zh-CN" altLang="zh-CN" b="1" dirty="0">
                <a:solidFill>
                  <a:srgbClr val="FF00FF"/>
                </a:solidFill>
                <a:latin typeface="楷体_GB2312" pitchFamily="1" charset="-122"/>
                <a:ea typeface="楷体_GB2312" pitchFamily="1" charset="-122"/>
              </a:rPr>
              <a:t>(3)</a:t>
            </a:r>
            <a:r>
              <a:rPr lang="zh-CN" b="1" dirty="0">
                <a:solidFill>
                  <a:srgbClr val="FF00FF"/>
                </a:solidFill>
                <a:latin typeface="楷体_GB2312" pitchFamily="1" charset="-122"/>
                <a:ea typeface="楷体_GB2312" pitchFamily="1" charset="-122"/>
              </a:rPr>
              <a:t>、</a:t>
            </a:r>
            <a:r>
              <a:rPr lang="zh-CN" altLang="zh-CN" b="1" dirty="0">
                <a:solidFill>
                  <a:srgbClr val="FF00FF"/>
                </a:solidFill>
                <a:latin typeface="楷体_GB2312" pitchFamily="1" charset="-122"/>
                <a:ea typeface="楷体_GB2312" pitchFamily="1" charset="-122"/>
              </a:rPr>
              <a:t>(4)</a:t>
            </a:r>
            <a:r>
              <a:rPr lang="zh-CN" b="1" dirty="0">
                <a:solidFill>
                  <a:srgbClr val="FF00FF"/>
                </a:solidFill>
                <a:latin typeface="楷体_GB2312" pitchFamily="1" charset="-122"/>
                <a:ea typeface="楷体_GB2312" pitchFamily="1" charset="-122"/>
              </a:rPr>
              <a:t>知：</a:t>
            </a:r>
            <a:r>
              <a:rPr lang="zh-CN" altLang="zh-CN" b="1" dirty="0">
                <a:solidFill>
                  <a:srgbClr val="FF00FF"/>
                </a:solidFill>
                <a:latin typeface="楷体_GB2312" pitchFamily="1" charset="-122"/>
                <a:ea typeface="楷体_GB2312" pitchFamily="1" charset="-122"/>
              </a:rPr>
              <a:t>&lt;M</a:t>
            </a:r>
            <a:r>
              <a:rPr lang="zh-CN" b="1" dirty="0">
                <a:solidFill>
                  <a:srgbClr val="FF00FF"/>
                </a:solidFill>
                <a:latin typeface="楷体_GB2312" pitchFamily="1" charset="-122"/>
                <a:ea typeface="楷体_GB2312" pitchFamily="1" charset="-122"/>
              </a:rPr>
              <a:t>，*</a:t>
            </a:r>
            <a:r>
              <a:rPr lang="zh-CN" altLang="zh-CN" b="1" dirty="0">
                <a:solidFill>
                  <a:srgbClr val="FF00FF"/>
                </a:solidFill>
                <a:latin typeface="楷体_GB2312" pitchFamily="1" charset="-122"/>
                <a:ea typeface="楷体_GB2312" pitchFamily="1" charset="-122"/>
              </a:rPr>
              <a:t>&gt;</a:t>
            </a:r>
            <a:r>
              <a:rPr lang="zh-CN" b="1" dirty="0">
                <a:solidFill>
                  <a:srgbClr val="FF00FF"/>
                </a:solidFill>
                <a:latin typeface="楷体_GB2312" pitchFamily="1" charset="-122"/>
                <a:ea typeface="楷体_GB2312" pitchFamily="1" charset="-122"/>
              </a:rPr>
              <a:t>是</a:t>
            </a:r>
            <a:r>
              <a:rPr lang="zh-CN" altLang="zh-CN" b="1" dirty="0">
                <a:solidFill>
                  <a:srgbClr val="FF00FF"/>
                </a:solidFill>
                <a:latin typeface="楷体_GB2312" pitchFamily="1" charset="-122"/>
                <a:ea typeface="楷体_GB2312" pitchFamily="1" charset="-122"/>
              </a:rPr>
              <a:t>&lt;S</a:t>
            </a:r>
            <a:r>
              <a:rPr lang="zh-CN" b="1" dirty="0">
                <a:solidFill>
                  <a:srgbClr val="FF00FF"/>
                </a:solidFill>
                <a:latin typeface="楷体_GB2312" pitchFamily="1" charset="-122"/>
                <a:ea typeface="楷体_GB2312" pitchFamily="1" charset="-122"/>
              </a:rPr>
              <a:t>，*</a:t>
            </a:r>
            <a:r>
              <a:rPr lang="zh-CN" altLang="zh-CN" b="1" dirty="0">
                <a:solidFill>
                  <a:srgbClr val="FF00FF"/>
                </a:solidFill>
                <a:latin typeface="楷体_GB2312" pitchFamily="1" charset="-122"/>
                <a:ea typeface="楷体_GB2312" pitchFamily="1" charset="-122"/>
              </a:rPr>
              <a:t>&gt;</a:t>
            </a:r>
            <a:r>
              <a:rPr lang="zh-CN" b="1" dirty="0">
                <a:solidFill>
                  <a:srgbClr val="FF00FF"/>
                </a:solidFill>
                <a:latin typeface="楷体_GB2312" pitchFamily="1" charset="-122"/>
                <a:ea typeface="楷体_GB2312" pitchFamily="1" charset="-122"/>
              </a:rPr>
              <a:t>的一个子含幺半群。</a:t>
            </a:r>
          </a:p>
        </p:txBody>
      </p:sp>
      <p:sp>
        <p:nvSpPr>
          <p:cNvPr id="2" name="圆角矩形标注 1"/>
          <p:cNvSpPr/>
          <p:nvPr/>
        </p:nvSpPr>
        <p:spPr bwMode="auto">
          <a:xfrm>
            <a:off x="6162667" y="2060848"/>
            <a:ext cx="2987824" cy="1368152"/>
          </a:xfrm>
          <a:prstGeom prst="wedgeRoundRectCallout">
            <a:avLst>
              <a:gd name="adj1" fmla="val -50340"/>
              <a:gd name="adj2" fmla="val 172107"/>
              <a:gd name="adj3" fmla="val 16667"/>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smtClean="0">
                <a:solidFill>
                  <a:srgbClr val="0000FF"/>
                </a:solidFill>
                <a:latin typeface="Times New Roman" pitchFamily="18" charset="0"/>
                <a:ea typeface="宋体" pitchFamily="2" charset="-122"/>
              </a:rPr>
              <a:t>令</a:t>
            </a:r>
            <a:r>
              <a:rPr lang="en-US" altLang="zh-CN" dirty="0" smtClean="0">
                <a:solidFill>
                  <a:srgbClr val="0000FF"/>
                </a:solidFill>
                <a:latin typeface="Times New Roman" pitchFamily="18" charset="0"/>
                <a:ea typeface="宋体" pitchFamily="2" charset="-122"/>
              </a:rPr>
              <a:t>c=a*b</a:t>
            </a:r>
          </a:p>
          <a:p>
            <a:r>
              <a:rPr lang="zh-CN" altLang="en-US" dirty="0" smtClean="0">
                <a:solidFill>
                  <a:srgbClr val="0000FF"/>
                </a:solidFill>
                <a:latin typeface="Times New Roman" pitchFamily="18" charset="0"/>
                <a:ea typeface="宋体" pitchFamily="2" charset="-122"/>
              </a:rPr>
              <a:t>即</a:t>
            </a:r>
            <a:r>
              <a:rPr lang="en-US" altLang="zh-CN" dirty="0" smtClean="0">
                <a:solidFill>
                  <a:srgbClr val="0000FF"/>
                </a:solidFill>
                <a:latin typeface="Times New Roman" pitchFamily="18" charset="0"/>
                <a:ea typeface="宋体" pitchFamily="2" charset="-122"/>
              </a:rPr>
              <a:t>c*c=</a:t>
            </a:r>
            <a:r>
              <a:rPr lang="en-US" altLang="zh-CN" dirty="0" err="1" smtClean="0">
                <a:solidFill>
                  <a:srgbClr val="0000FF"/>
                </a:solidFill>
                <a:latin typeface="Times New Roman" pitchFamily="18" charset="0"/>
                <a:ea typeface="宋体" pitchFamily="2" charset="-122"/>
              </a:rPr>
              <a:t>c,c</a:t>
            </a:r>
            <a:r>
              <a:rPr lang="zh-CN" altLang="en-US" dirty="0" smtClean="0">
                <a:solidFill>
                  <a:srgbClr val="0000FF"/>
                </a:solidFill>
                <a:latin typeface="Times New Roman" pitchFamily="18" charset="0"/>
                <a:ea typeface="宋体" pitchFamily="2" charset="-122"/>
              </a:rPr>
              <a:t>是幂等元</a:t>
            </a:r>
            <a:endParaRPr lang="en-US" altLang="zh-CN" dirty="0" smtClean="0">
              <a:solidFill>
                <a:srgbClr val="0000FF"/>
              </a:solidFill>
              <a:latin typeface="Times New Roman" pitchFamily="18" charset="0"/>
              <a:ea typeface="宋体" pitchFamily="2" charset="-122"/>
            </a:endParaRPr>
          </a:p>
          <a:p>
            <a:r>
              <a:rPr lang="zh-CN" altLang="en-US" dirty="0" smtClean="0">
                <a:solidFill>
                  <a:srgbClr val="0000FF"/>
                </a:solidFill>
                <a:latin typeface="Times New Roman" pitchFamily="18" charset="0"/>
                <a:ea typeface="宋体" pitchFamily="2" charset="-122"/>
              </a:rPr>
              <a:t>则</a:t>
            </a:r>
            <a:r>
              <a:rPr lang="en-US" altLang="zh-CN" dirty="0" smtClean="0">
                <a:solidFill>
                  <a:srgbClr val="0000FF"/>
                </a:solidFill>
                <a:latin typeface="Times New Roman" pitchFamily="18" charset="0"/>
                <a:ea typeface="宋体" pitchFamily="2" charset="-122"/>
              </a:rPr>
              <a:t>c</a:t>
            </a:r>
            <a:r>
              <a:rPr lang="zh-CN" altLang="zh-CN" b="1" dirty="0" smtClean="0">
                <a:solidFill>
                  <a:srgbClr val="0000FF"/>
                </a:solidFill>
                <a:latin typeface="楷体_GB2312" pitchFamily="1" charset="-122"/>
                <a:ea typeface="楷体_GB2312" pitchFamily="1" charset="-122"/>
              </a:rPr>
              <a:t>∈</a:t>
            </a:r>
            <a:r>
              <a:rPr lang="en-US" altLang="zh-CN" b="1" dirty="0" smtClean="0">
                <a:solidFill>
                  <a:srgbClr val="0000FF"/>
                </a:solidFill>
                <a:latin typeface="楷体_GB2312" pitchFamily="1" charset="-122"/>
                <a:ea typeface="楷体_GB2312" pitchFamily="1" charset="-122"/>
              </a:rPr>
              <a:t>M</a:t>
            </a:r>
            <a:r>
              <a:rPr lang="zh-CN" altLang="en-US" b="1" dirty="0" smtClean="0">
                <a:solidFill>
                  <a:srgbClr val="0000FF"/>
                </a:solidFill>
                <a:latin typeface="楷体_GB2312" pitchFamily="1" charset="-122"/>
                <a:ea typeface="楷体_GB2312" pitchFamily="1" charset="-122"/>
              </a:rPr>
              <a:t>，即</a:t>
            </a:r>
            <a:r>
              <a:rPr lang="en-US" altLang="zh-CN" b="1" dirty="0" smtClean="0">
                <a:solidFill>
                  <a:srgbClr val="0000FF"/>
                </a:solidFill>
                <a:latin typeface="楷体_GB2312" pitchFamily="1" charset="-122"/>
                <a:ea typeface="楷体_GB2312" pitchFamily="1" charset="-122"/>
              </a:rPr>
              <a:t>a*b</a:t>
            </a:r>
            <a:r>
              <a:rPr lang="zh-CN" altLang="zh-CN" b="1" dirty="0">
                <a:solidFill>
                  <a:srgbClr val="0000FF"/>
                </a:solidFill>
                <a:latin typeface="楷体_GB2312" pitchFamily="1" charset="-122"/>
                <a:ea typeface="楷体_GB2312" pitchFamily="1" charset="-122"/>
              </a:rPr>
              <a:t> </a:t>
            </a:r>
            <a:r>
              <a:rPr lang="zh-CN" altLang="zh-CN" b="1" dirty="0" smtClean="0">
                <a:solidFill>
                  <a:srgbClr val="0000FF"/>
                </a:solidFill>
                <a:latin typeface="楷体_GB2312" pitchFamily="1" charset="-122"/>
                <a:ea typeface="楷体_GB2312" pitchFamily="1" charset="-122"/>
              </a:rPr>
              <a:t>∈</a:t>
            </a:r>
            <a:r>
              <a:rPr lang="en-US" altLang="zh-CN" b="1" dirty="0" smtClean="0">
                <a:solidFill>
                  <a:srgbClr val="0000FF"/>
                </a:solidFill>
                <a:latin typeface="楷体_GB2312" pitchFamily="1" charset="-122"/>
                <a:ea typeface="楷体_GB2312" pitchFamily="1" charset="-122"/>
              </a:rPr>
              <a:t>M</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圆角矩形标注 6"/>
          <p:cNvSpPr/>
          <p:nvPr/>
        </p:nvSpPr>
        <p:spPr bwMode="auto">
          <a:xfrm>
            <a:off x="7164288" y="4725144"/>
            <a:ext cx="1493912" cy="792473"/>
          </a:xfrm>
          <a:prstGeom prst="wedgeRoundRectCallout">
            <a:avLst>
              <a:gd name="adj1" fmla="val -83727"/>
              <a:gd name="adj2" fmla="val 41646"/>
              <a:gd name="adj3" fmla="val 16667"/>
            </a:avLst>
          </a:prstGeom>
          <a:no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smtClean="0">
                <a:solidFill>
                  <a:srgbClr val="0000FF"/>
                </a:solidFill>
                <a:latin typeface="Times New Roman" pitchFamily="18" charset="0"/>
                <a:ea typeface="宋体" pitchFamily="2" charset="-122"/>
              </a:rPr>
              <a:t>封闭？</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3AC1E5-59F6-4F35-B009-5CC2047E698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1FEEB8A-0E5F-4C6B-9893-B06379C1C629}" type="slidenum">
              <a:rPr lang="zh-CN" altLang="zh-CN"/>
              <a:pPr/>
              <a:t>31</a:t>
            </a:fld>
            <a:r>
              <a:rPr lang="zh-CN" altLang="zh-CN"/>
              <a:t>/226</a:t>
            </a:r>
          </a:p>
        </p:txBody>
      </p:sp>
      <p:sp>
        <p:nvSpPr>
          <p:cNvPr id="33794" name="Rectangle 2"/>
          <p:cNvSpPr>
            <a:spLocks noGrp="1" noChangeArrowheads="1"/>
          </p:cNvSpPr>
          <p:nvPr>
            <p:ph type="title"/>
          </p:nvPr>
        </p:nvSpPr>
        <p:spPr/>
        <p:txBody>
          <a:bodyPr/>
          <a:lstStyle/>
          <a:p>
            <a:r>
              <a:rPr lang="zh-CN"/>
              <a:t>习题</a:t>
            </a:r>
          </a:p>
        </p:txBody>
      </p:sp>
      <p:sp>
        <p:nvSpPr>
          <p:cNvPr id="33795" name="Rectangle 3"/>
          <p:cNvSpPr>
            <a:spLocks noGrp="1" noChangeArrowheads="1"/>
          </p:cNvSpPr>
          <p:nvPr>
            <p:ph type="body" idx="1"/>
          </p:nvPr>
        </p:nvSpPr>
        <p:spPr>
          <a:xfrm>
            <a:off x="1066800" y="1166813"/>
            <a:ext cx="7620000" cy="885233"/>
          </a:xfrm>
        </p:spPr>
        <p:txBody>
          <a:bodyPr/>
          <a:lstStyle/>
          <a:p>
            <a:r>
              <a:rPr lang="zh-CN" altLang="zh-CN" sz="4400" dirty="0" smtClean="0">
                <a:solidFill>
                  <a:srgbClr val="FF0000"/>
                </a:solidFill>
              </a:rPr>
              <a:t>P</a:t>
            </a:r>
            <a:r>
              <a:rPr lang="en-US" altLang="zh-CN" sz="4400" baseline="-25000" dirty="0" smtClean="0">
                <a:solidFill>
                  <a:srgbClr val="FF0000"/>
                </a:solidFill>
              </a:rPr>
              <a:t>193</a:t>
            </a:r>
            <a:r>
              <a:rPr lang="zh-CN" altLang="zh-CN" sz="4400" dirty="0" smtClean="0">
                <a:solidFill>
                  <a:srgbClr val="FF0000"/>
                </a:solidFill>
              </a:rPr>
              <a:t>    </a:t>
            </a:r>
            <a:r>
              <a:rPr lang="zh-CN" altLang="zh-CN" sz="4400" dirty="0">
                <a:solidFill>
                  <a:srgbClr val="FF0000"/>
                </a:solidFill>
              </a:rPr>
              <a:t>2</a:t>
            </a:r>
            <a:r>
              <a:rPr lang="zh-CN" sz="4400" dirty="0">
                <a:solidFill>
                  <a:srgbClr val="FF0000"/>
                </a:solidFill>
              </a:rPr>
              <a:t>、</a:t>
            </a:r>
            <a:r>
              <a:rPr lang="zh-CN" altLang="zh-CN" sz="4400" dirty="0">
                <a:solidFill>
                  <a:srgbClr val="FF0000"/>
                </a:solidFill>
              </a:rPr>
              <a:t>4</a:t>
            </a:r>
            <a:r>
              <a:rPr lang="zh-CN" sz="4400" dirty="0">
                <a:solidFill>
                  <a:srgbClr val="FF0000"/>
                </a:solidFill>
              </a:rPr>
              <a:t>、</a:t>
            </a:r>
            <a:r>
              <a:rPr lang="zh-CN" altLang="zh-CN" sz="4400" dirty="0">
                <a:solidFill>
                  <a:srgbClr val="FF0000"/>
                </a:solidFill>
              </a:rPr>
              <a:t>6</a:t>
            </a:r>
          </a:p>
        </p:txBody>
      </p:sp>
    </p:spTree>
    <p:extLst>
      <p:ext uri="{BB962C8B-B14F-4D97-AF65-F5344CB8AC3E}">
        <p14:creationId xmlns:p14="http://schemas.microsoft.com/office/powerpoint/2010/main" val="462372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CA88E20-955E-47BB-A515-8FF261F3B80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90E06EC-4DE0-4981-B89D-BE6A6D3FC62A}" type="slidenum">
              <a:rPr lang="zh-CN" altLang="zh-CN"/>
              <a:pPr/>
              <a:t>32</a:t>
            </a:fld>
            <a:r>
              <a:rPr lang="zh-CN" altLang="zh-CN"/>
              <a:t>/226</a:t>
            </a:r>
          </a:p>
        </p:txBody>
      </p:sp>
      <p:sp>
        <p:nvSpPr>
          <p:cNvPr id="34818" name="Rectangle 2"/>
          <p:cNvSpPr>
            <a:spLocks noGrp="1" noChangeArrowheads="1"/>
          </p:cNvSpPr>
          <p:nvPr>
            <p:ph type="title"/>
          </p:nvPr>
        </p:nvSpPr>
        <p:spPr/>
        <p:txBody>
          <a:bodyPr/>
          <a:lstStyle/>
          <a:p>
            <a:endParaRPr lang="zh-CN" altLang="zh-CN"/>
          </a:p>
        </p:txBody>
      </p:sp>
      <p:sp>
        <p:nvSpPr>
          <p:cNvPr id="34819" name="Rectangle 3"/>
          <p:cNvSpPr>
            <a:spLocks noGrp="1" noChangeArrowheads="1"/>
          </p:cNvSpPr>
          <p:nvPr>
            <p:ph type="body" idx="1"/>
          </p:nvPr>
        </p:nvSpPr>
        <p:spPr>
          <a:xfrm>
            <a:off x="1116013" y="2276475"/>
            <a:ext cx="7620000" cy="585788"/>
          </a:xfrm>
        </p:spPr>
        <p:txBody>
          <a:bodyPr/>
          <a:lstStyle/>
          <a:p>
            <a:pPr algn="ctr">
              <a:buFont typeface="Wingdings" pitchFamily="2" charset="2"/>
              <a:buNone/>
            </a:pPr>
            <a:r>
              <a:rPr lang="zh-CN" altLang="zh-CN">
                <a:solidFill>
                  <a:srgbClr val="FF0000"/>
                </a:solidFill>
              </a:rPr>
              <a:t>15.2 </a:t>
            </a:r>
            <a:r>
              <a:rPr lang="zh-CN">
                <a:solidFill>
                  <a:srgbClr val="FF0000"/>
                </a:solidFill>
              </a:rPr>
              <a:t>群和子群</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00B165E-B1A4-4FE7-856B-284D6F304682}"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3F3876E0-137D-4503-9F0F-2D7E4E4ADECA}" type="slidenum">
              <a:rPr lang="zh-CN" altLang="zh-CN"/>
              <a:pPr/>
              <a:t>33</a:t>
            </a:fld>
            <a:r>
              <a:rPr lang="zh-CN" altLang="zh-CN"/>
              <a:t>/226</a:t>
            </a:r>
          </a:p>
        </p:txBody>
      </p:sp>
      <p:sp>
        <p:nvSpPr>
          <p:cNvPr id="35842" name="Rectangle 2"/>
          <p:cNvSpPr>
            <a:spLocks noGrp="1" noChangeArrowheads="1"/>
          </p:cNvSpPr>
          <p:nvPr>
            <p:ph type="title"/>
          </p:nvPr>
        </p:nvSpPr>
        <p:spPr/>
        <p:txBody>
          <a:bodyPr/>
          <a:lstStyle/>
          <a:p>
            <a:r>
              <a:rPr lang="zh-CN"/>
              <a:t>主要内容</a:t>
            </a:r>
          </a:p>
        </p:txBody>
      </p:sp>
      <p:sp>
        <p:nvSpPr>
          <p:cNvPr id="35843" name="Rectangle 3"/>
          <p:cNvSpPr>
            <a:spLocks noChangeArrowheads="1"/>
          </p:cNvSpPr>
          <p:nvPr/>
        </p:nvSpPr>
        <p:spPr bwMode="auto">
          <a:xfrm>
            <a:off x="1042988" y="1196975"/>
            <a:ext cx="770572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sz="2800" b="1" dirty="0">
                <a:solidFill>
                  <a:srgbClr val="0000FF"/>
                </a:solidFill>
                <a:latin typeface="楷体_GB2312" pitchFamily="1" charset="-122"/>
                <a:ea typeface="楷体_GB2312" pitchFamily="1" charset="-122"/>
              </a:rPr>
              <a:t>一个非常重要的代数系统</a:t>
            </a:r>
            <a:r>
              <a:rPr lang="zh-CN" sz="2800" b="1" dirty="0">
                <a:solidFill>
                  <a:srgbClr val="0000FF"/>
                </a:solidFill>
                <a:latin typeface="Times New Roman"/>
                <a:ea typeface="楷体_GB2312" pitchFamily="1" charset="-122"/>
              </a:rPr>
              <a:t>——</a:t>
            </a:r>
            <a:r>
              <a:rPr lang="zh-CN" sz="2800" b="1" dirty="0">
                <a:solidFill>
                  <a:srgbClr val="0000FF"/>
                </a:solidFill>
                <a:latin typeface="楷体_GB2312" pitchFamily="1" charset="-122"/>
                <a:ea typeface="楷体_GB2312" pitchFamily="1" charset="-122"/>
              </a:rPr>
              <a:t>群。</a:t>
            </a:r>
          </a:p>
          <a:p>
            <a:pPr marL="533400" indent="-533400" algn="just">
              <a:lnSpc>
                <a:spcPct val="12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主要从以下几个方面来介绍：</a:t>
            </a:r>
          </a:p>
          <a:p>
            <a:pPr marL="533400" indent="-533400" algn="just">
              <a:lnSpc>
                <a:spcPct val="120000"/>
              </a:lnSpc>
              <a:buClr>
                <a:srgbClr val="CC3399"/>
              </a:buClr>
              <a:buFont typeface="Wingdings" pitchFamily="2" charset="2"/>
              <a:buAutoNum type="arabicParenR"/>
            </a:pPr>
            <a:r>
              <a:rPr lang="zh-CN" sz="2800" b="1" dirty="0">
                <a:solidFill>
                  <a:srgbClr val="0000FF"/>
                </a:solidFill>
                <a:latin typeface="楷体_GB2312" pitchFamily="1" charset="-122"/>
                <a:ea typeface="楷体_GB2312" pitchFamily="1" charset="-122"/>
              </a:rPr>
              <a:t>群的概念和基本性质。</a:t>
            </a:r>
          </a:p>
          <a:p>
            <a:pPr marL="533400" indent="-533400" algn="just">
              <a:lnSpc>
                <a:spcPct val="120000"/>
              </a:lnSpc>
              <a:buClr>
                <a:srgbClr val="CC3399"/>
              </a:buClr>
              <a:buFont typeface="Wingdings" pitchFamily="2" charset="2"/>
              <a:buAutoNum type="arabicParenR"/>
            </a:pPr>
            <a:r>
              <a:rPr lang="zh-CN" sz="2800" b="1" dirty="0">
                <a:solidFill>
                  <a:srgbClr val="0000FF"/>
                </a:solidFill>
                <a:latin typeface="楷体_GB2312" pitchFamily="1" charset="-122"/>
                <a:ea typeface="楷体_GB2312" pitchFamily="1" charset="-122"/>
              </a:rPr>
              <a:t>群的子群和性质。</a:t>
            </a:r>
          </a:p>
          <a:p>
            <a:pPr marL="533400" indent="-533400" algn="just">
              <a:lnSpc>
                <a:spcPct val="120000"/>
              </a:lnSpc>
              <a:buClr>
                <a:srgbClr val="CC3399"/>
              </a:buClr>
              <a:buFont typeface="Wingdings" pitchFamily="2" charset="2"/>
              <a:buAutoNum type="arabicParenR"/>
            </a:pPr>
            <a:r>
              <a:rPr lang="zh-CN" sz="2800" b="1" dirty="0">
                <a:solidFill>
                  <a:srgbClr val="0000FF"/>
                </a:solidFill>
                <a:latin typeface="楷体_GB2312" pitchFamily="1" charset="-122"/>
                <a:ea typeface="楷体_GB2312" pitchFamily="1" charset="-122"/>
              </a:rPr>
              <a:t>群中元素的周期和性质。</a:t>
            </a:r>
          </a:p>
          <a:p>
            <a:pPr marL="533400" indent="-533400" algn="just">
              <a:lnSpc>
                <a:spcPct val="120000"/>
              </a:lnSpc>
              <a:buClr>
                <a:srgbClr val="CC3399"/>
              </a:buClr>
              <a:buFont typeface="Wingdings" pitchFamily="2" charset="2"/>
              <a:buAutoNum type="arabicParenR"/>
            </a:pPr>
            <a:r>
              <a:rPr lang="zh-CN" sz="2800" b="1" dirty="0">
                <a:solidFill>
                  <a:srgbClr val="0000FF"/>
                </a:solidFill>
                <a:latin typeface="楷体_GB2312" pitchFamily="1" charset="-122"/>
                <a:ea typeface="楷体_GB2312" pitchFamily="1" charset="-122"/>
              </a:rPr>
              <a:t>特殊群及其性质，如</a:t>
            </a:r>
            <a:r>
              <a:rPr lang="en-US" sz="2800" b="1" dirty="0" err="1">
                <a:solidFill>
                  <a:srgbClr val="0000FF"/>
                </a:solidFill>
                <a:latin typeface="楷体_GB2312" pitchFamily="1" charset="-122"/>
                <a:ea typeface="楷体_GB2312" pitchFamily="1" charset="-122"/>
              </a:rPr>
              <a:t>交换群</a:t>
            </a:r>
            <a:r>
              <a:rPr lang="zh-CN" sz="2800" b="1" dirty="0">
                <a:solidFill>
                  <a:srgbClr val="0000FF"/>
                </a:solidFill>
                <a:latin typeface="楷体_GB2312" pitchFamily="1" charset="-122"/>
                <a:ea typeface="楷体_GB2312" pitchFamily="1" charset="-122"/>
              </a:rPr>
              <a:t>（Abel群）、循环群。</a:t>
            </a:r>
          </a:p>
          <a:p>
            <a:pPr marL="533400" indent="-533400" algn="just">
              <a:lnSpc>
                <a:spcPct val="120000"/>
              </a:lnSpc>
              <a:buClr>
                <a:srgbClr val="CC3399"/>
              </a:buClr>
              <a:buFont typeface="Wingdings" pitchFamily="2" charset="2"/>
              <a:buAutoNum type="arabicParenR"/>
            </a:pPr>
            <a:r>
              <a:rPr lang="zh-CN" sz="2800" b="1" dirty="0">
                <a:solidFill>
                  <a:srgbClr val="0000FF"/>
                </a:solidFill>
                <a:latin typeface="楷体_GB2312" pitchFamily="1" charset="-122"/>
                <a:ea typeface="楷体_GB2312" pitchFamily="1" charset="-122"/>
              </a:rPr>
              <a:t>陪集和拉格郎日定理。</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6D6A6-8787-4B64-A23F-53F7C7155EA5}"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0EEF97F-13D1-498F-B4D5-8B1D94935C9E}" type="slidenum">
              <a:rPr lang="zh-CN" altLang="zh-CN"/>
              <a:pPr/>
              <a:t>34</a:t>
            </a:fld>
            <a:r>
              <a:rPr lang="zh-CN" altLang="zh-CN"/>
              <a:t>/226</a:t>
            </a:r>
          </a:p>
        </p:txBody>
      </p:sp>
      <p:sp>
        <p:nvSpPr>
          <p:cNvPr id="36866" name="Rectangle 2"/>
          <p:cNvSpPr>
            <a:spLocks noGrp="1" noChangeArrowheads="1"/>
          </p:cNvSpPr>
          <p:nvPr>
            <p:ph type="title"/>
          </p:nvPr>
        </p:nvSpPr>
        <p:spPr/>
        <p:txBody>
          <a:bodyPr/>
          <a:lstStyle/>
          <a:p>
            <a:endParaRPr lang="zh-CN" altLang="zh-CN"/>
          </a:p>
        </p:txBody>
      </p:sp>
      <p:sp>
        <p:nvSpPr>
          <p:cNvPr id="36867" name="Rectangle 3"/>
          <p:cNvSpPr>
            <a:spLocks noGrp="1" noChangeArrowheads="1"/>
          </p:cNvSpPr>
          <p:nvPr>
            <p:ph type="body" idx="1"/>
          </p:nvPr>
        </p:nvSpPr>
        <p:spPr>
          <a:xfrm>
            <a:off x="1042988" y="1916113"/>
            <a:ext cx="7620000" cy="1825625"/>
          </a:xfrm>
        </p:spPr>
        <p:txBody>
          <a:bodyPr/>
          <a:lstStyle/>
          <a:p>
            <a:pPr>
              <a:buClr>
                <a:srgbClr val="FF0000"/>
              </a:buClr>
              <a:buFont typeface="Wingdings" pitchFamily="2" charset="2"/>
              <a:buNone/>
            </a:pPr>
            <a:r>
              <a:rPr lang="zh-CN" altLang="zh-CN" sz="2400" dirty="0">
                <a:solidFill>
                  <a:srgbClr val="0000FF"/>
                </a:solidFill>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在</a:t>
            </a:r>
            <a:r>
              <a:rPr lang="zh-CN" altLang="zh-CN" sz="2400" dirty="0">
                <a:solidFill>
                  <a:srgbClr val="0000FF"/>
                </a:solidFill>
                <a:latin typeface="楷体_GB2312" pitchFamily="1" charset="-122"/>
                <a:ea typeface="楷体_GB2312" pitchFamily="1" charset="-122"/>
              </a:rPr>
              <a:t>§14.2</a:t>
            </a:r>
            <a:r>
              <a:rPr lang="zh-CN" sz="2400" dirty="0">
                <a:solidFill>
                  <a:srgbClr val="0000FF"/>
                </a:solidFill>
                <a:latin typeface="楷体_GB2312" pitchFamily="1" charset="-122"/>
                <a:ea typeface="楷体_GB2312" pitchFamily="1" charset="-122"/>
              </a:rPr>
              <a:t>中已经为群下了定义，把群看成是在含幺半群的基础上加上每元有逆元的条件，其核心内容可用</a:t>
            </a:r>
            <a:r>
              <a:rPr lang="zh-CN" sz="2400" dirty="0">
                <a:solidFill>
                  <a:srgbClr val="0000FF"/>
                </a:solidFill>
                <a:latin typeface="Times New Roman"/>
                <a:ea typeface="楷体_GB2312" pitchFamily="1" charset="-122"/>
              </a:rPr>
              <a:t>“</a:t>
            </a:r>
            <a:r>
              <a:rPr lang="zh-CN" sz="2400" dirty="0">
                <a:solidFill>
                  <a:srgbClr val="0000FF"/>
                </a:solidFill>
                <a:latin typeface="楷体_GB2312" pitchFamily="1" charset="-122"/>
                <a:ea typeface="楷体_GB2312" pitchFamily="1" charset="-122"/>
              </a:rPr>
              <a:t>闭、结、幺、逆</a:t>
            </a:r>
            <a:r>
              <a:rPr lang="zh-CN" sz="2400" dirty="0">
                <a:solidFill>
                  <a:srgbClr val="0000FF"/>
                </a:solidFill>
                <a:latin typeface="Times New Roman"/>
                <a:ea typeface="楷体_GB2312" pitchFamily="1" charset="-122"/>
              </a:rPr>
              <a:t>”</a:t>
            </a:r>
            <a:r>
              <a:rPr lang="zh-CN" sz="2400" dirty="0">
                <a:solidFill>
                  <a:srgbClr val="0000FF"/>
                </a:solidFill>
                <a:latin typeface="楷体_GB2312" pitchFamily="1" charset="-122"/>
                <a:ea typeface="楷体_GB2312" pitchFamily="1" charset="-122"/>
              </a:rPr>
              <a:t>四个字予以概括。下面是一些典型的群的例子。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E7E5321-F3F2-44A8-9A43-B2DF7183ACA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A7CF8C4-EF41-4244-941B-15ACFA6E037D}" type="slidenum">
              <a:rPr lang="zh-CN" altLang="zh-CN"/>
              <a:pPr/>
              <a:t>35</a:t>
            </a:fld>
            <a:r>
              <a:rPr lang="zh-CN" altLang="zh-CN"/>
              <a:t>/226</a:t>
            </a:r>
          </a:p>
        </p:txBody>
      </p:sp>
      <p:sp>
        <p:nvSpPr>
          <p:cNvPr id="37890" name="Rectangle 2"/>
          <p:cNvSpPr>
            <a:spLocks noGrp="1" noChangeArrowheads="1"/>
          </p:cNvSpPr>
          <p:nvPr>
            <p:ph type="title"/>
          </p:nvPr>
        </p:nvSpPr>
        <p:spPr/>
        <p:txBody>
          <a:bodyPr/>
          <a:lstStyle/>
          <a:p>
            <a:endParaRPr lang="zh-CN" altLang="zh-CN"/>
          </a:p>
        </p:txBody>
      </p:sp>
      <p:sp>
        <p:nvSpPr>
          <p:cNvPr id="37891" name="Rectangle 3"/>
          <p:cNvSpPr>
            <a:spLocks noGrp="1" noChangeArrowheads="1"/>
          </p:cNvSpPr>
          <p:nvPr>
            <p:ph type="body" idx="1"/>
          </p:nvPr>
        </p:nvSpPr>
        <p:spPr>
          <a:xfrm>
            <a:off x="1066800" y="1166813"/>
            <a:ext cx="7620000" cy="4687887"/>
          </a:xfrm>
        </p:spPr>
        <p:txBody>
          <a:bodyPr/>
          <a:lstStyle/>
          <a:p>
            <a:pPr>
              <a:buClr>
                <a:srgbClr val="FF0000"/>
              </a:buClr>
              <a:buFont typeface="Wingdings" pitchFamily="2" charset="2"/>
              <a:buChar char="n"/>
            </a:pPr>
            <a:r>
              <a:rPr lang="zh-CN" dirty="0">
                <a:solidFill>
                  <a:srgbClr val="FF00FF"/>
                </a:solidFill>
                <a:latin typeface="楷体_GB2312" pitchFamily="1" charset="-122"/>
                <a:ea typeface="楷体_GB2312" pitchFamily="1" charset="-122"/>
              </a:rPr>
              <a:t>例：</a:t>
            </a:r>
            <a:r>
              <a:rPr lang="zh-CN" dirty="0">
                <a:solidFill>
                  <a:srgbClr val="0000FF"/>
                </a:solidFill>
                <a:latin typeface="楷体_GB2312" pitchFamily="1" charset="-122"/>
                <a:ea typeface="楷体_GB2312" pitchFamily="1" charset="-122"/>
              </a:rPr>
              <a:t>我们已经知道&lt;Z,+&gt;是含幺半群，由于每个整数a都有加法逆元-a，所以&lt;Z,+&gt;是群，一般叫做</a:t>
            </a:r>
            <a:r>
              <a:rPr lang="zh-CN" dirty="0">
                <a:solidFill>
                  <a:srgbClr val="FF00FF"/>
                </a:solidFill>
                <a:latin typeface="楷体_GB2312" pitchFamily="1" charset="-122"/>
                <a:ea typeface="楷体_GB2312" pitchFamily="1" charset="-122"/>
              </a:rPr>
              <a:t>整数加群</a:t>
            </a:r>
            <a:r>
              <a:rPr lang="zh-CN" dirty="0">
                <a:solidFill>
                  <a:srgbClr val="0000FF"/>
                </a:solidFill>
                <a:latin typeface="楷体_GB2312" pitchFamily="1" charset="-122"/>
                <a:ea typeface="楷体_GB2312" pitchFamily="1" charset="-122"/>
              </a:rPr>
              <a:t>。</a:t>
            </a:r>
          </a:p>
          <a:p>
            <a:pPr>
              <a:buFont typeface="Wingdings" pitchFamily="2" charset="2"/>
              <a:buNone/>
            </a:pPr>
            <a:r>
              <a:rPr lang="zh-CN" dirty="0">
                <a:solidFill>
                  <a:srgbClr val="0000FF"/>
                </a:solidFill>
                <a:latin typeface="楷体_GB2312" pitchFamily="1" charset="-122"/>
                <a:ea typeface="楷体_GB2312" pitchFamily="1" charset="-122"/>
              </a:rPr>
              <a:t>      同理，是&lt;R,+&gt;</a:t>
            </a:r>
            <a:r>
              <a:rPr lang="zh-CN" dirty="0">
                <a:solidFill>
                  <a:srgbClr val="FF00FF"/>
                </a:solidFill>
                <a:latin typeface="楷体_GB2312" pitchFamily="1" charset="-122"/>
                <a:ea typeface="楷体_GB2312" pitchFamily="1" charset="-122"/>
              </a:rPr>
              <a:t>实数加群</a:t>
            </a:r>
            <a:r>
              <a:rPr lang="zh-CN" dirty="0">
                <a:solidFill>
                  <a:srgbClr val="0000FF"/>
                </a:solidFill>
                <a:latin typeface="楷体_GB2312" pitchFamily="1" charset="-122"/>
                <a:ea typeface="楷体_GB2312" pitchFamily="1" charset="-122"/>
              </a:rPr>
              <a:t>，&lt;Q,+&gt;是</a:t>
            </a:r>
            <a:r>
              <a:rPr lang="zh-CN" dirty="0">
                <a:solidFill>
                  <a:srgbClr val="FF00FF"/>
                </a:solidFill>
                <a:latin typeface="楷体_GB2312" pitchFamily="1" charset="-122"/>
                <a:ea typeface="楷体_GB2312" pitchFamily="1" charset="-122"/>
              </a:rPr>
              <a:t>有理数加群</a:t>
            </a:r>
            <a:r>
              <a:rPr lang="zh-CN" dirty="0">
                <a:solidFill>
                  <a:srgbClr val="0000FF"/>
                </a:solidFill>
                <a:latin typeface="楷体_GB2312" pitchFamily="1" charset="-122"/>
                <a:ea typeface="楷体_GB2312" pitchFamily="1" charset="-122"/>
              </a:rPr>
              <a:t>。</a:t>
            </a:r>
          </a:p>
          <a:p>
            <a:pPr>
              <a:buFont typeface="Wingdings" pitchFamily="2" charset="2"/>
              <a:buNone/>
            </a:pPr>
            <a:r>
              <a:rPr lang="zh-CN" dirty="0">
                <a:solidFill>
                  <a:srgbClr val="0000FF"/>
                </a:solidFill>
                <a:latin typeface="楷体_GB2312" pitchFamily="1" charset="-122"/>
                <a:ea typeface="楷体_GB2312" pitchFamily="1" charset="-122"/>
              </a:rPr>
              <a:t>      对于数的乘法，&lt;Z,</a:t>
            </a:r>
            <a:r>
              <a:rPr lang="en-US" dirty="0">
                <a:solidFill>
                  <a:srgbClr val="0000FF"/>
                </a:solidFill>
                <a:latin typeface="楷体_GB2312" pitchFamily="1" charset="-122"/>
                <a:ea typeface="楷体_GB2312" pitchFamily="1" charset="-122"/>
              </a:rPr>
              <a:t>×</a:t>
            </a:r>
            <a:r>
              <a:rPr lang="zh-CN" dirty="0">
                <a:solidFill>
                  <a:srgbClr val="0000FF"/>
                </a:solidFill>
                <a:latin typeface="楷体_GB2312" pitchFamily="1" charset="-122"/>
                <a:ea typeface="楷体_GB2312" pitchFamily="1" charset="-122"/>
              </a:rPr>
              <a:t>&gt;是含幺半群而不是群，因为整数一般无Z中的乘法逆元。 &lt;R-{0},</a:t>
            </a:r>
            <a:r>
              <a:rPr lang="en-US" dirty="0">
                <a:solidFill>
                  <a:srgbClr val="0000FF"/>
                </a:solidFill>
                <a:latin typeface="楷体_GB2312" pitchFamily="1" charset="-122"/>
                <a:ea typeface="楷体_GB2312" pitchFamily="1" charset="-122"/>
              </a:rPr>
              <a:t>×</a:t>
            </a:r>
            <a:r>
              <a:rPr lang="zh-CN" dirty="0">
                <a:solidFill>
                  <a:srgbClr val="0000FF"/>
                </a:solidFill>
                <a:latin typeface="楷体_GB2312" pitchFamily="1" charset="-122"/>
                <a:ea typeface="楷体_GB2312" pitchFamily="1" charset="-122"/>
              </a:rPr>
              <a:t>&gt;是</a:t>
            </a:r>
            <a:r>
              <a:rPr lang="zh-CN" dirty="0">
                <a:solidFill>
                  <a:srgbClr val="FF00FF"/>
                </a:solidFill>
                <a:latin typeface="楷体_GB2312" pitchFamily="1" charset="-122"/>
                <a:ea typeface="楷体_GB2312" pitchFamily="1" charset="-122"/>
              </a:rPr>
              <a:t>实数乘群</a:t>
            </a:r>
            <a:r>
              <a:rPr lang="zh-CN" dirty="0">
                <a:solidFill>
                  <a:srgbClr val="0000FF"/>
                </a:solidFill>
                <a:latin typeface="楷体_GB2312" pitchFamily="1" charset="-122"/>
                <a:ea typeface="楷体_GB2312" pitchFamily="1" charset="-122"/>
              </a:rPr>
              <a:t>，它的幺元是1，每元的乘法逆元为1/a。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5"/>
          <p:cNvSpPr>
            <a:spLocks noGrp="1"/>
          </p:cNvSpPr>
          <p:nvPr>
            <p:ph type="dt" sz="half" idx="10"/>
          </p:nvPr>
        </p:nvSpPr>
        <p:spPr/>
        <p:txBody>
          <a:bodyPr/>
          <a:lstStyle/>
          <a:p>
            <a:fld id="{98018541-F2CC-4D4D-854D-6B0296A192FE}" type="datetime1">
              <a:rPr lang="zh-CN" altLang="en-US"/>
              <a:pPr/>
              <a:t>2018/12/10</a:t>
            </a:fld>
            <a:endParaRPr lang="zh-CN" altLang="zh-CN"/>
          </a:p>
        </p:txBody>
      </p:sp>
      <p:sp>
        <p:nvSpPr>
          <p:cNvPr id="10" name="页脚占位符 6"/>
          <p:cNvSpPr>
            <a:spLocks noGrp="1"/>
          </p:cNvSpPr>
          <p:nvPr>
            <p:ph type="ftr" sz="quarter" idx="11"/>
          </p:nvPr>
        </p:nvSpPr>
        <p:spPr/>
        <p:txBody>
          <a:bodyPr/>
          <a:lstStyle/>
          <a:p>
            <a:r>
              <a:rPr lang="zh-CN"/>
              <a:t>计算机学院</a:t>
            </a:r>
          </a:p>
        </p:txBody>
      </p:sp>
      <p:sp>
        <p:nvSpPr>
          <p:cNvPr id="11" name="灯片编号占位符 7"/>
          <p:cNvSpPr>
            <a:spLocks noGrp="1"/>
          </p:cNvSpPr>
          <p:nvPr>
            <p:ph type="sldNum" sz="quarter" idx="12"/>
          </p:nvPr>
        </p:nvSpPr>
        <p:spPr/>
        <p:txBody>
          <a:bodyPr/>
          <a:lstStyle/>
          <a:p>
            <a:fld id="{A6190A36-8AD2-4758-9CF7-425852B97A52}" type="slidenum">
              <a:rPr lang="zh-CN" altLang="zh-CN"/>
              <a:pPr/>
              <a:t>36</a:t>
            </a:fld>
            <a:r>
              <a:rPr lang="zh-CN" altLang="zh-CN"/>
              <a:t>/226</a:t>
            </a:r>
          </a:p>
        </p:txBody>
      </p:sp>
      <p:sp>
        <p:nvSpPr>
          <p:cNvPr id="38914" name="Rectangle 2"/>
          <p:cNvSpPr>
            <a:spLocks noGrp="1" noChangeArrowheads="1"/>
          </p:cNvSpPr>
          <p:nvPr>
            <p:ph type="title"/>
          </p:nvPr>
        </p:nvSpPr>
        <p:spPr/>
        <p:txBody>
          <a:bodyPr/>
          <a:lstStyle/>
          <a:p>
            <a:endParaRPr lang="zh-CN" altLang="zh-CN"/>
          </a:p>
        </p:txBody>
      </p:sp>
      <p:sp>
        <p:nvSpPr>
          <p:cNvPr id="38915" name="Rectangle 3"/>
          <p:cNvSpPr>
            <a:spLocks noGrp="1" noChangeArrowheads="1"/>
          </p:cNvSpPr>
          <p:nvPr>
            <p:ph type="body" sz="half" idx="1"/>
          </p:nvPr>
        </p:nvSpPr>
        <p:spPr>
          <a:xfrm>
            <a:off x="1066800" y="1166813"/>
            <a:ext cx="7608888" cy="3578225"/>
          </a:xfrm>
        </p:spPr>
        <p:txBody>
          <a:bodyPr/>
          <a:lstStyle/>
          <a:p>
            <a:pPr>
              <a:buClr>
                <a:srgbClr val="FF0000"/>
              </a:buClr>
              <a:buFont typeface="Wingdings" pitchFamily="2" charset="2"/>
              <a:buChar char="n"/>
            </a:pPr>
            <a:r>
              <a:rPr lang="zh-CN" sz="2400" dirty="0">
                <a:solidFill>
                  <a:srgbClr val="FF00FF"/>
                </a:solidFill>
                <a:ea typeface="楷体_GB2312" pitchFamily="1" charset="-122"/>
              </a:rPr>
              <a:t>例：</a:t>
            </a:r>
            <a:r>
              <a:rPr lang="zh-CN" sz="2400" dirty="0">
                <a:solidFill>
                  <a:srgbClr val="0000FF"/>
                </a:solidFill>
                <a:latin typeface="楷体_GB2312" pitchFamily="1" charset="-122"/>
                <a:ea typeface="楷体_GB2312" pitchFamily="1" charset="-122"/>
              </a:rPr>
              <a:t>设</a:t>
            </a:r>
            <a:r>
              <a:rPr lang="zh-CN" altLang="zh-CN" sz="2400" dirty="0">
                <a:solidFill>
                  <a:srgbClr val="0000FF"/>
                </a:solidFill>
                <a:latin typeface="楷体_GB2312" pitchFamily="1" charset="-122"/>
                <a:ea typeface="楷体_GB2312" pitchFamily="1" charset="-122"/>
              </a:rPr>
              <a:t>Z</a:t>
            </a:r>
            <a:r>
              <a:rPr lang="zh-CN" altLang="zh-CN" sz="2400" baseline="-25000" dirty="0">
                <a:solidFill>
                  <a:srgbClr val="0000FF"/>
                </a:solidFill>
                <a:latin typeface="楷体_GB2312" pitchFamily="1" charset="-122"/>
                <a:ea typeface="楷体_GB2312" pitchFamily="1" charset="-122"/>
              </a:rPr>
              <a:t>k</a:t>
            </a:r>
            <a:r>
              <a:rPr lang="zh-CN" sz="2400" dirty="0">
                <a:solidFill>
                  <a:srgbClr val="0000FF"/>
                </a:solidFill>
                <a:latin typeface="楷体_GB2312" pitchFamily="1" charset="-122"/>
                <a:ea typeface="楷体_GB2312" pitchFamily="1" charset="-122"/>
              </a:rPr>
              <a:t>表示整数集</a:t>
            </a:r>
            <a:r>
              <a:rPr lang="zh-CN" altLang="zh-CN" sz="2400" dirty="0">
                <a:solidFill>
                  <a:srgbClr val="0000FF"/>
                </a:solidFill>
                <a:latin typeface="楷体_GB2312" pitchFamily="1" charset="-122"/>
                <a:ea typeface="楷体_GB2312" pitchFamily="1" charset="-122"/>
              </a:rPr>
              <a:t>Z</a:t>
            </a:r>
            <a:r>
              <a:rPr lang="zh-CN" sz="2400" dirty="0">
                <a:solidFill>
                  <a:srgbClr val="0000FF"/>
                </a:solidFill>
                <a:latin typeface="楷体_GB2312" pitchFamily="1" charset="-122"/>
                <a:ea typeface="楷体_GB2312" pitchFamily="1" charset="-122"/>
              </a:rPr>
              <a:t>上的模</a:t>
            </a:r>
            <a:r>
              <a:rPr lang="zh-CN" altLang="zh-CN" sz="2400" dirty="0">
                <a:solidFill>
                  <a:srgbClr val="0000FF"/>
                </a:solidFill>
                <a:latin typeface="楷体_GB2312" pitchFamily="1" charset="-122"/>
                <a:ea typeface="楷体_GB2312" pitchFamily="1" charset="-122"/>
              </a:rPr>
              <a:t>k</a:t>
            </a:r>
            <a:r>
              <a:rPr lang="zh-CN" sz="2400" dirty="0">
                <a:solidFill>
                  <a:srgbClr val="0000FF"/>
                </a:solidFill>
                <a:latin typeface="楷体_GB2312" pitchFamily="1" charset="-122"/>
                <a:ea typeface="楷体_GB2312" pitchFamily="1" charset="-122"/>
              </a:rPr>
              <a:t>剩余类集合，即</a:t>
            </a:r>
            <a:r>
              <a:rPr lang="zh-CN" altLang="zh-CN" sz="2400" dirty="0">
                <a:solidFill>
                  <a:srgbClr val="0000FF"/>
                </a:solidFill>
                <a:latin typeface="楷体_GB2312" pitchFamily="1" charset="-122"/>
                <a:ea typeface="楷体_GB2312" pitchFamily="1" charset="-122"/>
              </a:rPr>
              <a:t>: Z</a:t>
            </a:r>
            <a:r>
              <a:rPr lang="zh-CN" altLang="zh-CN" sz="2400" baseline="-25000" dirty="0">
                <a:solidFill>
                  <a:srgbClr val="0000FF"/>
                </a:solidFill>
                <a:latin typeface="楷体_GB2312" pitchFamily="1" charset="-122"/>
                <a:ea typeface="楷体_GB2312" pitchFamily="1" charset="-122"/>
              </a:rPr>
              <a:t>k</a:t>
            </a:r>
            <a:r>
              <a:rPr lang="zh-CN" altLang="zh-CN" sz="2400" dirty="0">
                <a:solidFill>
                  <a:srgbClr val="0000FF"/>
                </a:solidFill>
                <a:latin typeface="楷体_GB2312" pitchFamily="1" charset="-122"/>
                <a:ea typeface="楷体_GB2312" pitchFamily="1" charset="-122"/>
              </a:rPr>
              <a:t>={[0],[1],[2],</a:t>
            </a:r>
            <a:r>
              <a:rPr lang="zh-CN" altLang="zh-CN" sz="2400" dirty="0">
                <a:solidFill>
                  <a:srgbClr val="0000FF"/>
                </a:solidFill>
                <a:latin typeface="Times New Roman"/>
                <a:ea typeface="楷体_GB2312" pitchFamily="1" charset="-122"/>
              </a:rPr>
              <a:t>…</a:t>
            </a:r>
            <a:r>
              <a:rPr lang="zh-CN" altLang="zh-CN" sz="2400" dirty="0">
                <a:solidFill>
                  <a:srgbClr val="0000FF"/>
                </a:solidFill>
                <a:latin typeface="楷体_GB2312" pitchFamily="1" charset="-122"/>
                <a:ea typeface="楷体_GB2312" pitchFamily="1" charset="-122"/>
              </a:rPr>
              <a:t>,[k-1]}</a:t>
            </a:r>
            <a:r>
              <a:rPr lang="zh-CN" sz="2400" dirty="0">
                <a:solidFill>
                  <a:srgbClr val="0000FF"/>
                </a:solidFill>
                <a:latin typeface="楷体_GB2312" pitchFamily="1" charset="-122"/>
                <a:ea typeface="楷体_GB2312" pitchFamily="1" charset="-122"/>
              </a:rPr>
              <a:t>。在</a:t>
            </a:r>
            <a:r>
              <a:rPr lang="zh-CN" altLang="zh-CN" sz="2400" dirty="0">
                <a:solidFill>
                  <a:srgbClr val="0000FF"/>
                </a:solidFill>
                <a:latin typeface="楷体_GB2312" pitchFamily="1" charset="-122"/>
                <a:ea typeface="楷体_GB2312" pitchFamily="1" charset="-122"/>
              </a:rPr>
              <a:t>Z</a:t>
            </a:r>
            <a:r>
              <a:rPr lang="zh-CN" altLang="zh-CN" sz="2400" baseline="-25000" dirty="0">
                <a:solidFill>
                  <a:srgbClr val="0000FF"/>
                </a:solidFill>
                <a:latin typeface="楷体_GB2312" pitchFamily="1" charset="-122"/>
                <a:ea typeface="楷体_GB2312" pitchFamily="1" charset="-122"/>
              </a:rPr>
              <a:t>k</a:t>
            </a:r>
            <a:r>
              <a:rPr lang="zh-CN" sz="2400" dirty="0">
                <a:solidFill>
                  <a:srgbClr val="0000FF"/>
                </a:solidFill>
                <a:latin typeface="楷体_GB2312" pitchFamily="1" charset="-122"/>
                <a:ea typeface="楷体_GB2312" pitchFamily="1" charset="-122"/>
              </a:rPr>
              <a:t>上定义运算  和    </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如下：</a:t>
            </a:r>
          </a:p>
          <a:p>
            <a:pPr>
              <a:buFont typeface="Wingdings" pitchFamily="2" charset="2"/>
              <a:buNone/>
            </a:pPr>
            <a:r>
              <a:rPr lang="zh-CN" sz="2400" dirty="0">
                <a:solidFill>
                  <a:srgbClr val="0000FF"/>
                </a:solidFill>
                <a:latin typeface="楷体_GB2312" pitchFamily="1" charset="-122"/>
                <a:ea typeface="楷体_GB2312" pitchFamily="1" charset="-122"/>
              </a:rPr>
              <a:t>        </a:t>
            </a:r>
          </a:p>
          <a:p>
            <a:pPr>
              <a:buFont typeface="Wingdings" pitchFamily="2" charset="2"/>
              <a:buNone/>
            </a:pPr>
            <a:r>
              <a:rPr lang="zh-CN" sz="2400" dirty="0">
                <a:solidFill>
                  <a:srgbClr val="0000FF"/>
                </a:solidFill>
                <a:latin typeface="楷体_GB2312" pitchFamily="1" charset="-122"/>
                <a:ea typeface="楷体_GB2312" pitchFamily="1" charset="-122"/>
              </a:rPr>
              <a:t>        </a:t>
            </a:r>
          </a:p>
          <a:p>
            <a:pPr>
              <a:buFont typeface="Wingdings" pitchFamily="2" charset="2"/>
              <a:buNone/>
            </a:pPr>
            <a:r>
              <a:rPr lang="zh-CN" sz="2400" dirty="0">
                <a:solidFill>
                  <a:srgbClr val="0000FF"/>
                </a:solidFill>
                <a:latin typeface="楷体_GB2312" pitchFamily="1" charset="-122"/>
                <a:ea typeface="楷体_GB2312" pitchFamily="1" charset="-122"/>
              </a:rPr>
              <a:t>  那么，     是群。这是因为封闭性和可结合性是明显成立的，</a:t>
            </a:r>
            <a:r>
              <a:rPr lang="zh-CN" altLang="zh-CN" sz="2400" dirty="0">
                <a:solidFill>
                  <a:srgbClr val="0000FF"/>
                </a:solidFill>
                <a:latin typeface="楷体_GB2312" pitchFamily="1" charset="-122"/>
                <a:ea typeface="楷体_GB2312" pitchFamily="1" charset="-122"/>
              </a:rPr>
              <a:t>[0]</a:t>
            </a:r>
            <a:r>
              <a:rPr lang="zh-CN" sz="2400" dirty="0">
                <a:solidFill>
                  <a:srgbClr val="0000FF"/>
                </a:solidFill>
                <a:latin typeface="楷体_GB2312" pitchFamily="1" charset="-122"/>
                <a:ea typeface="楷体_GB2312" pitchFamily="1" charset="-122"/>
              </a:rPr>
              <a:t>是幺元，每元</a:t>
            </a:r>
            <a:r>
              <a:rPr lang="zh-CN" altLang="zh-CN" sz="2400" dirty="0">
                <a:solidFill>
                  <a:srgbClr val="0000FF"/>
                </a:solidFill>
                <a:latin typeface="楷体_GB2312" pitchFamily="1" charset="-122"/>
                <a:ea typeface="楷体_GB2312" pitchFamily="1" charset="-122"/>
              </a:rPr>
              <a:t>[i]</a:t>
            </a:r>
            <a:r>
              <a:rPr lang="zh-CN" sz="2400" dirty="0">
                <a:solidFill>
                  <a:srgbClr val="0000FF"/>
                </a:solidFill>
                <a:latin typeface="楷体_GB2312" pitchFamily="1" charset="-122"/>
                <a:ea typeface="楷体_GB2312" pitchFamily="1" charset="-122"/>
              </a:rPr>
              <a:t>的逆元是</a:t>
            </a:r>
            <a:r>
              <a:rPr lang="zh-CN" altLang="zh-CN" sz="2400" dirty="0">
                <a:solidFill>
                  <a:srgbClr val="0000FF"/>
                </a:solidFill>
                <a:latin typeface="楷体_GB2312" pitchFamily="1" charset="-122"/>
                <a:ea typeface="楷体_GB2312" pitchFamily="1" charset="-122"/>
              </a:rPr>
              <a:t>[k-i]</a:t>
            </a:r>
            <a:r>
              <a:rPr lang="zh-CN" sz="2400" dirty="0">
                <a:solidFill>
                  <a:srgbClr val="0000FF"/>
                </a:solidFill>
                <a:latin typeface="楷体_GB2312" pitchFamily="1" charset="-122"/>
                <a:ea typeface="楷体_GB2312" pitchFamily="1" charset="-122"/>
              </a:rPr>
              <a:t>。</a:t>
            </a:r>
          </a:p>
          <a:p>
            <a:pPr>
              <a:buFont typeface="Wingdings" pitchFamily="2" charset="2"/>
              <a:buNone/>
            </a:pPr>
            <a:r>
              <a:rPr lang="zh-CN" sz="2400" dirty="0">
                <a:solidFill>
                  <a:srgbClr val="0000FF"/>
                </a:solidFill>
                <a:latin typeface="楷体_GB2312" pitchFamily="1" charset="-122"/>
                <a:ea typeface="楷体_GB2312" pitchFamily="1" charset="-122"/>
              </a:rPr>
              <a:t>  群      习惯上又称为</a:t>
            </a:r>
            <a:r>
              <a:rPr lang="zh-CN" sz="2400" dirty="0">
                <a:solidFill>
                  <a:srgbClr val="FF00FF"/>
                </a:solidFill>
                <a:latin typeface="楷体_GB2312" pitchFamily="1" charset="-122"/>
                <a:ea typeface="楷体_GB2312" pitchFamily="1" charset="-122"/>
              </a:rPr>
              <a:t>剩余类加群</a:t>
            </a:r>
            <a:r>
              <a:rPr lang="zh-CN" sz="2400" dirty="0">
                <a:solidFill>
                  <a:srgbClr val="0000FF"/>
                </a:solidFill>
                <a:latin typeface="楷体_GB2312" pitchFamily="1" charset="-122"/>
                <a:ea typeface="楷体_GB2312" pitchFamily="1" charset="-122"/>
              </a:rPr>
              <a:t>。</a:t>
            </a:r>
            <a:r>
              <a:rPr lang="zh-CN" sz="2000" dirty="0">
                <a:solidFill>
                  <a:srgbClr val="0000FF"/>
                </a:solidFill>
                <a:latin typeface="楷体_GB2312" pitchFamily="1" charset="-122"/>
                <a:ea typeface="楷体_GB2312" pitchFamily="1" charset="-122"/>
              </a:rPr>
              <a:t> </a:t>
            </a:r>
          </a:p>
        </p:txBody>
      </p:sp>
      <p:graphicFrame>
        <p:nvGraphicFramePr>
          <p:cNvPr id="38916" name="Object 4"/>
          <p:cNvGraphicFramePr>
            <a:graphicFrameLocks noGrp="1" noChangeAspect="1"/>
          </p:cNvGraphicFramePr>
          <p:nvPr>
            <p:ph sz="quarter" idx="2"/>
          </p:nvPr>
        </p:nvGraphicFramePr>
        <p:xfrm>
          <a:off x="7667625" y="1700213"/>
          <a:ext cx="266700" cy="287337"/>
        </p:xfrm>
        <a:graphic>
          <a:graphicData uri="http://schemas.openxmlformats.org/presentationml/2006/ole">
            <mc:AlternateContent xmlns:mc="http://schemas.openxmlformats.org/markup-compatibility/2006">
              <mc:Choice xmlns:v="urn:schemas-microsoft-com:vml" Requires="v">
                <p:oleObj spid="_x0000_s39016" r:id="rId3" imgW="165131" imgH="177809" progId="Equation.DSMT4">
                  <p:embed/>
                </p:oleObj>
              </mc:Choice>
              <mc:Fallback>
                <p:oleObj r:id="rId3" imgW="165131" imgH="17780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1700213"/>
                        <a:ext cx="266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p:cNvGraphicFramePr>
            <a:graphicFrameLocks noGrp="1" noChangeAspect="1"/>
          </p:cNvGraphicFramePr>
          <p:nvPr>
            <p:ph sz="quarter" idx="3"/>
          </p:nvPr>
        </p:nvGraphicFramePr>
        <p:xfrm>
          <a:off x="8243888" y="1700213"/>
          <a:ext cx="266700" cy="287337"/>
        </p:xfrm>
        <a:graphic>
          <a:graphicData uri="http://schemas.openxmlformats.org/presentationml/2006/ole">
            <mc:AlternateContent xmlns:mc="http://schemas.openxmlformats.org/markup-compatibility/2006">
              <mc:Choice xmlns:v="urn:schemas-microsoft-com:vml" Requires="v">
                <p:oleObj spid="_x0000_s39017" r:id="rId5" imgW="165131" imgH="177809" progId="Equation.DSMT4">
                  <p:embed/>
                </p:oleObj>
              </mc:Choice>
              <mc:Fallback>
                <p:oleObj r:id="rId5" imgW="165131" imgH="17780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88" y="1700213"/>
                        <a:ext cx="266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6"/>
          <p:cNvGraphicFramePr>
            <a:graphicFrameLocks noChangeAspect="1"/>
          </p:cNvGraphicFramePr>
          <p:nvPr/>
        </p:nvGraphicFramePr>
        <p:xfrm>
          <a:off x="2484438" y="2565400"/>
          <a:ext cx="3671887" cy="752475"/>
        </p:xfrm>
        <a:graphic>
          <a:graphicData uri="http://schemas.openxmlformats.org/presentationml/2006/ole">
            <mc:AlternateContent xmlns:mc="http://schemas.openxmlformats.org/markup-compatibility/2006">
              <mc:Choice xmlns:v="urn:schemas-microsoft-com:vml" Requires="v">
                <p:oleObj spid="_x0000_s39018" r:id="rId7" imgW="2107602" imgH="431930" progId="Equation.DSMT4">
                  <p:embed/>
                </p:oleObj>
              </mc:Choice>
              <mc:Fallback>
                <p:oleObj r:id="rId7" imgW="2107602" imgH="43193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565400"/>
                        <a:ext cx="3671887"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2195513" y="3500438"/>
          <a:ext cx="936625" cy="350837"/>
        </p:xfrm>
        <a:graphic>
          <a:graphicData uri="http://schemas.openxmlformats.org/presentationml/2006/ole">
            <mc:AlternateContent xmlns:mc="http://schemas.openxmlformats.org/markup-compatibility/2006">
              <mc:Choice xmlns:v="urn:schemas-microsoft-com:vml" Requires="v">
                <p:oleObj spid="_x0000_s39019" r:id="rId9" imgW="609917" imgH="228917" progId="Equation.DSMT4">
                  <p:embed/>
                </p:oleObj>
              </mc:Choice>
              <mc:Fallback>
                <p:oleObj r:id="rId9" imgW="609917" imgH="228917"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500438"/>
                        <a:ext cx="93662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0" name="Object 8"/>
          <p:cNvGraphicFramePr>
            <a:graphicFrameLocks noChangeAspect="1"/>
          </p:cNvGraphicFramePr>
          <p:nvPr/>
        </p:nvGraphicFramePr>
        <p:xfrm>
          <a:off x="1763713" y="4365625"/>
          <a:ext cx="936625" cy="350838"/>
        </p:xfrm>
        <a:graphic>
          <a:graphicData uri="http://schemas.openxmlformats.org/presentationml/2006/ole">
            <mc:AlternateContent xmlns:mc="http://schemas.openxmlformats.org/markup-compatibility/2006">
              <mc:Choice xmlns:v="urn:schemas-microsoft-com:vml" Requires="v">
                <p:oleObj spid="_x0000_s39020" r:id="rId11" imgW="609917" imgH="228917" progId="Equation.DSMT4">
                  <p:embed/>
                </p:oleObj>
              </mc:Choice>
              <mc:Fallback>
                <p:oleObj r:id="rId11" imgW="609917" imgH="228917"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365625"/>
                        <a:ext cx="93662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5"/>
          <p:cNvSpPr>
            <a:spLocks noGrp="1"/>
          </p:cNvSpPr>
          <p:nvPr>
            <p:ph type="dt" sz="half" idx="10"/>
          </p:nvPr>
        </p:nvSpPr>
        <p:spPr/>
        <p:txBody>
          <a:bodyPr/>
          <a:lstStyle/>
          <a:p>
            <a:fld id="{022471FF-5381-44B7-9BCE-00A8151E61C8}" type="datetime1">
              <a:rPr lang="zh-CN" altLang="en-US"/>
              <a:pPr/>
              <a:t>2018/12/10</a:t>
            </a:fld>
            <a:endParaRPr lang="zh-CN" altLang="zh-CN"/>
          </a:p>
        </p:txBody>
      </p:sp>
      <p:sp>
        <p:nvSpPr>
          <p:cNvPr id="10" name="页脚占位符 6"/>
          <p:cNvSpPr>
            <a:spLocks noGrp="1"/>
          </p:cNvSpPr>
          <p:nvPr>
            <p:ph type="ftr" sz="quarter" idx="11"/>
          </p:nvPr>
        </p:nvSpPr>
        <p:spPr/>
        <p:txBody>
          <a:bodyPr/>
          <a:lstStyle/>
          <a:p>
            <a:r>
              <a:rPr lang="zh-CN"/>
              <a:t>计算机学院</a:t>
            </a:r>
          </a:p>
        </p:txBody>
      </p:sp>
      <p:sp>
        <p:nvSpPr>
          <p:cNvPr id="11" name="灯片编号占位符 7"/>
          <p:cNvSpPr>
            <a:spLocks noGrp="1"/>
          </p:cNvSpPr>
          <p:nvPr>
            <p:ph type="sldNum" sz="quarter" idx="12"/>
          </p:nvPr>
        </p:nvSpPr>
        <p:spPr/>
        <p:txBody>
          <a:bodyPr/>
          <a:lstStyle/>
          <a:p>
            <a:fld id="{8ECCD196-4DD6-460C-B1DA-D73C4EB4DE15}" type="slidenum">
              <a:rPr lang="zh-CN" altLang="zh-CN"/>
              <a:pPr/>
              <a:t>37</a:t>
            </a:fld>
            <a:r>
              <a:rPr lang="zh-CN" altLang="zh-CN"/>
              <a:t>/226</a:t>
            </a:r>
          </a:p>
        </p:txBody>
      </p:sp>
      <p:sp>
        <p:nvSpPr>
          <p:cNvPr id="39938" name="Rectangle 2"/>
          <p:cNvSpPr>
            <a:spLocks noGrp="1" noChangeArrowheads="1"/>
          </p:cNvSpPr>
          <p:nvPr>
            <p:ph type="title"/>
          </p:nvPr>
        </p:nvSpPr>
        <p:spPr/>
        <p:txBody>
          <a:bodyPr/>
          <a:lstStyle/>
          <a:p>
            <a:endParaRPr lang="zh-CN" altLang="zh-CN"/>
          </a:p>
        </p:txBody>
      </p:sp>
      <p:sp>
        <p:nvSpPr>
          <p:cNvPr id="39939" name="Rectangle 3"/>
          <p:cNvSpPr>
            <a:spLocks noGrp="1" noChangeArrowheads="1"/>
          </p:cNvSpPr>
          <p:nvPr>
            <p:ph type="body" sz="half" idx="1"/>
          </p:nvPr>
        </p:nvSpPr>
        <p:spPr>
          <a:xfrm>
            <a:off x="1066800" y="1166813"/>
            <a:ext cx="7681913" cy="5330825"/>
          </a:xfrm>
        </p:spPr>
        <p:txBody>
          <a:bodyPr/>
          <a:lstStyle/>
          <a:p>
            <a:pPr>
              <a:buClr>
                <a:srgbClr val="FF0000"/>
              </a:buClr>
              <a:buFont typeface="Wingdings" pitchFamily="2" charset="2"/>
              <a:buChar char="n"/>
            </a:pPr>
            <a:r>
              <a:rPr lang="zh-CN" sz="2400" dirty="0">
                <a:solidFill>
                  <a:srgbClr val="FF00FF"/>
                </a:solidFill>
                <a:latin typeface="楷体_GB2312" pitchFamily="1" charset="-122"/>
                <a:ea typeface="楷体_GB2312" pitchFamily="1" charset="-122"/>
              </a:rPr>
              <a:t>例</a:t>
            </a:r>
            <a:r>
              <a:rPr lang="zh-CN" sz="2400" dirty="0">
                <a:solidFill>
                  <a:srgbClr val="0000FF"/>
                </a:solidFill>
                <a:latin typeface="楷体_GB2312" pitchFamily="1" charset="-122"/>
                <a:ea typeface="楷体_GB2312" pitchFamily="1" charset="-122"/>
              </a:rPr>
              <a:t> 设</a:t>
            </a:r>
            <a:r>
              <a:rPr lang="zh-CN" altLang="zh-CN" sz="24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个元素的集合</a:t>
            </a:r>
            <a:r>
              <a:rPr lang="zh-CN" altLang="zh-CN" sz="2400" dirty="0">
                <a:solidFill>
                  <a:srgbClr val="0000FF"/>
                </a:solidFill>
                <a:latin typeface="楷体_GB2312" pitchFamily="1" charset="-122"/>
                <a:ea typeface="楷体_GB2312" pitchFamily="1" charset="-122"/>
              </a:rPr>
              <a:t>A</a:t>
            </a:r>
            <a:r>
              <a:rPr lang="zh-CN" sz="2400" dirty="0">
                <a:solidFill>
                  <a:srgbClr val="0000FF"/>
                </a:solidFill>
                <a:latin typeface="楷体_GB2312" pitchFamily="1" charset="-122"/>
                <a:ea typeface="楷体_GB2312" pitchFamily="1" charset="-122"/>
              </a:rPr>
              <a:t>上的全体置换构成集合</a:t>
            </a:r>
            <a:r>
              <a:rPr lang="zh-CN" altLang="zh-CN" sz="2400" dirty="0">
                <a:solidFill>
                  <a:srgbClr val="0000FF"/>
                </a:solidFill>
                <a:latin typeface="楷体_GB2312" pitchFamily="1" charset="-122"/>
                <a:ea typeface="楷体_GB2312" pitchFamily="1" charset="-122"/>
              </a:rPr>
              <a:t>S</a:t>
            </a:r>
            <a:r>
              <a:rPr lang="zh-CN" altLang="zh-CN" sz="2400" baseline="-250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。由第</a:t>
            </a:r>
            <a:r>
              <a:rPr lang="zh-CN" altLang="zh-CN" sz="2400" dirty="0">
                <a:solidFill>
                  <a:srgbClr val="0000FF"/>
                </a:solidFill>
                <a:latin typeface="楷体_GB2312" pitchFamily="1" charset="-122"/>
                <a:ea typeface="楷体_GB2312" pitchFamily="1" charset="-122"/>
              </a:rPr>
              <a:t>6</a:t>
            </a:r>
            <a:r>
              <a:rPr lang="zh-CN" sz="2400" dirty="0">
                <a:solidFill>
                  <a:srgbClr val="0000FF"/>
                </a:solidFill>
                <a:latin typeface="楷体_GB2312" pitchFamily="1" charset="-122"/>
                <a:ea typeface="楷体_GB2312" pitchFamily="1" charset="-122"/>
              </a:rPr>
              <a:t>章中关于置换的讨论，</a:t>
            </a:r>
            <a:r>
              <a:rPr lang="zh-CN" altLang="zh-CN" sz="2400" dirty="0">
                <a:solidFill>
                  <a:srgbClr val="0000FF"/>
                </a:solidFill>
                <a:latin typeface="楷体_GB2312" pitchFamily="1" charset="-122"/>
                <a:ea typeface="楷体_GB2312" pitchFamily="1" charset="-122"/>
              </a:rPr>
              <a:t>S</a:t>
            </a:r>
            <a:r>
              <a:rPr lang="zh-CN" altLang="zh-CN" sz="2400" baseline="-250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中两个置换的复合仍然是</a:t>
            </a:r>
            <a:r>
              <a:rPr lang="zh-CN" altLang="zh-CN" sz="2400" dirty="0">
                <a:solidFill>
                  <a:srgbClr val="0000FF"/>
                </a:solidFill>
                <a:latin typeface="楷体_GB2312" pitchFamily="1" charset="-122"/>
                <a:ea typeface="楷体_GB2312" pitchFamily="1" charset="-122"/>
              </a:rPr>
              <a:t>A</a:t>
            </a:r>
            <a:r>
              <a:rPr lang="zh-CN" sz="2400" dirty="0">
                <a:solidFill>
                  <a:srgbClr val="0000FF"/>
                </a:solidFill>
                <a:latin typeface="楷体_GB2312" pitchFamily="1" charset="-122"/>
                <a:ea typeface="楷体_GB2312" pitchFamily="1" charset="-122"/>
              </a:rPr>
              <a:t>上的一个置换，因而运算是封闭的；</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其次，由于函数的复合是可结合的，因而置换的复合也是可结合的；在</a:t>
            </a:r>
            <a:r>
              <a:rPr lang="zh-CN" altLang="zh-CN" sz="2400" dirty="0">
                <a:solidFill>
                  <a:srgbClr val="0000FF"/>
                </a:solidFill>
                <a:latin typeface="楷体_GB2312" pitchFamily="1" charset="-122"/>
                <a:ea typeface="楷体_GB2312" pitchFamily="1" charset="-122"/>
              </a:rPr>
              <a:t>S</a:t>
            </a:r>
            <a:r>
              <a:rPr lang="zh-CN" altLang="zh-CN" sz="2400" baseline="-250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中存在幺置换  </a:t>
            </a:r>
            <a:r>
              <a:rPr lang="zh-CN" altLang="zh-CN" sz="2400" dirty="0">
                <a:solidFill>
                  <a:srgbClr val="0000FF"/>
                </a:solidFill>
                <a:latin typeface="楷体_GB2312" pitchFamily="1" charset="-122"/>
                <a:ea typeface="楷体_GB2312" pitchFamily="1" charset="-122"/>
              </a:rPr>
              <a:t>=(1) </a:t>
            </a:r>
            <a:r>
              <a:rPr lang="zh-CN" sz="2400" dirty="0">
                <a:solidFill>
                  <a:srgbClr val="0000FF"/>
                </a:solidFill>
                <a:latin typeface="楷体_GB2312" pitchFamily="1" charset="-122"/>
                <a:ea typeface="楷体_GB2312" pitchFamily="1" charset="-122"/>
              </a:rPr>
              <a:t>，使对任何</a:t>
            </a:r>
            <a:r>
              <a:rPr lang="zh-CN" altLang="zh-CN" sz="2400" dirty="0">
                <a:solidFill>
                  <a:srgbClr val="0000FF"/>
                </a:solidFill>
                <a:latin typeface="楷体_GB2312" pitchFamily="1" charset="-122"/>
                <a:ea typeface="楷体_GB2312" pitchFamily="1" charset="-122"/>
              </a:rPr>
              <a:t>S</a:t>
            </a:r>
            <a:r>
              <a:rPr lang="zh-CN" altLang="zh-CN" sz="2400" baseline="-250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中的置换  均有             ，因而   </a:t>
            </a:r>
            <a:r>
              <a:rPr lang="zh-CN" altLang="zh-CN" sz="2400" dirty="0">
                <a:solidFill>
                  <a:srgbClr val="0000FF"/>
                </a:solidFill>
                <a:latin typeface="楷体_GB2312" pitchFamily="1" charset="-122"/>
                <a:ea typeface="楷体_GB2312" pitchFamily="1" charset="-122"/>
              </a:rPr>
              <a:t>=(1)</a:t>
            </a:r>
            <a:r>
              <a:rPr lang="zh-CN" sz="2400" dirty="0">
                <a:solidFill>
                  <a:srgbClr val="0000FF"/>
                </a:solidFill>
                <a:latin typeface="楷体_GB2312" pitchFamily="1" charset="-122"/>
                <a:ea typeface="楷体_GB2312" pitchFamily="1" charset="-122"/>
              </a:rPr>
              <a:t>是幺元；把每个元素的</a:t>
            </a:r>
            <a:r>
              <a:rPr lang="zh-CN" altLang="zh-CN" sz="2400" dirty="0">
                <a:solidFill>
                  <a:srgbClr val="0000FF"/>
                </a:solidFill>
                <a:latin typeface="楷体_GB2312" pitchFamily="1" charset="-122"/>
                <a:ea typeface="楷体_GB2312" pitchFamily="1" charset="-122"/>
              </a:rPr>
              <a:t>x</a:t>
            </a:r>
            <a:r>
              <a:rPr lang="zh-CN" sz="2400" dirty="0">
                <a:solidFill>
                  <a:srgbClr val="0000FF"/>
                </a:solidFill>
                <a:latin typeface="楷体_GB2312" pitchFamily="1" charset="-122"/>
                <a:ea typeface="楷体_GB2312" pitchFamily="1" charset="-122"/>
              </a:rPr>
              <a:t>变成</a:t>
            </a:r>
            <a:r>
              <a:rPr lang="zh-CN" altLang="zh-CN" sz="2400" dirty="0">
                <a:solidFill>
                  <a:srgbClr val="0000FF"/>
                </a:solidFill>
                <a:latin typeface="楷体_GB2312" pitchFamily="1" charset="-122"/>
                <a:ea typeface="楷体_GB2312" pitchFamily="1" charset="-122"/>
              </a:rPr>
              <a:t>y</a:t>
            </a:r>
            <a:r>
              <a:rPr lang="zh-CN" sz="2400" dirty="0">
                <a:solidFill>
                  <a:srgbClr val="0000FF"/>
                </a:solidFill>
                <a:latin typeface="楷体_GB2312" pitchFamily="1" charset="-122"/>
                <a:ea typeface="楷体_GB2312" pitchFamily="1" charset="-122"/>
              </a:rPr>
              <a:t>的置换，其逆置换则把元素</a:t>
            </a:r>
            <a:r>
              <a:rPr lang="zh-CN" altLang="zh-CN" sz="2400" dirty="0">
                <a:solidFill>
                  <a:srgbClr val="0000FF"/>
                </a:solidFill>
                <a:latin typeface="楷体_GB2312" pitchFamily="1" charset="-122"/>
                <a:ea typeface="楷体_GB2312" pitchFamily="1" charset="-122"/>
              </a:rPr>
              <a:t>y</a:t>
            </a:r>
            <a:r>
              <a:rPr lang="zh-CN" sz="2400" dirty="0">
                <a:solidFill>
                  <a:srgbClr val="0000FF"/>
                </a:solidFill>
                <a:latin typeface="楷体_GB2312" pitchFamily="1" charset="-122"/>
                <a:ea typeface="楷体_GB2312" pitchFamily="1" charset="-122"/>
              </a:rPr>
              <a:t>变成</a:t>
            </a:r>
            <a:r>
              <a:rPr lang="zh-CN" altLang="zh-CN" sz="2400" dirty="0">
                <a:solidFill>
                  <a:srgbClr val="0000FF"/>
                </a:solidFill>
                <a:latin typeface="楷体_GB2312" pitchFamily="1" charset="-122"/>
                <a:ea typeface="楷体_GB2312" pitchFamily="1" charset="-122"/>
              </a:rPr>
              <a:t>x</a:t>
            </a:r>
            <a:r>
              <a:rPr lang="zh-CN" sz="2400" dirty="0">
                <a:solidFill>
                  <a:srgbClr val="0000FF"/>
                </a:solidFill>
                <a:latin typeface="楷体_GB2312" pitchFamily="1" charset="-122"/>
                <a:ea typeface="楷体_GB2312" pitchFamily="1" charset="-122"/>
              </a:rPr>
              <a:t>，因而每个置换都有逆。由此可知，</a:t>
            </a:r>
            <a:r>
              <a:rPr lang="zh-CN" altLang="zh-CN" sz="2400" dirty="0">
                <a:solidFill>
                  <a:srgbClr val="0000FF"/>
                </a:solidFill>
                <a:latin typeface="楷体_GB2312" pitchFamily="1" charset="-122"/>
                <a:ea typeface="楷体_GB2312" pitchFamily="1" charset="-122"/>
              </a:rPr>
              <a:t>&lt; S</a:t>
            </a:r>
            <a:r>
              <a:rPr lang="zh-CN" altLang="zh-CN" sz="2400" baseline="-25000" dirty="0">
                <a:solidFill>
                  <a:srgbClr val="0000FF"/>
                </a:solidFill>
                <a:latin typeface="楷体_GB2312" pitchFamily="1" charset="-122"/>
                <a:ea typeface="楷体_GB2312" pitchFamily="1" charset="-122"/>
              </a:rPr>
              <a:t>n</a:t>
            </a:r>
            <a:r>
              <a:rPr lang="zh-CN" altLang="zh-CN" sz="2400" dirty="0">
                <a:solidFill>
                  <a:srgbClr val="0000FF"/>
                </a:solidFill>
                <a:latin typeface="楷体_GB2312" pitchFamily="1" charset="-122"/>
                <a:ea typeface="楷体_GB2312" pitchFamily="1" charset="-122"/>
              </a:rPr>
              <a:t>,</a:t>
            </a:r>
            <a:r>
              <a:rPr lang="zh-CN" altLang="zh-CN" sz="2400" baseline="-25000" dirty="0">
                <a:solidFill>
                  <a:srgbClr val="0000FF"/>
                </a:solidFill>
                <a:latin typeface="楷体_GB2312" pitchFamily="1" charset="-122"/>
                <a:ea typeface="楷体_GB2312" pitchFamily="1" charset="-122"/>
              </a:rPr>
              <a:t> </a:t>
            </a:r>
            <a:r>
              <a:rPr lang="zh-CN" altLang="zh-CN" sz="2400" dirty="0">
                <a:solidFill>
                  <a:srgbClr val="0000FF"/>
                </a:solidFill>
                <a:latin typeface="楷体_GB2312" pitchFamily="1" charset="-122"/>
                <a:ea typeface="楷体_GB2312" pitchFamily="1" charset="-122"/>
              </a:rPr>
              <a:t> &gt;    </a:t>
            </a:r>
            <a:r>
              <a:rPr lang="zh-CN" sz="2400" dirty="0">
                <a:solidFill>
                  <a:srgbClr val="0000FF"/>
                </a:solidFill>
                <a:latin typeface="楷体_GB2312" pitchFamily="1" charset="-122"/>
                <a:ea typeface="楷体_GB2312" pitchFamily="1" charset="-122"/>
              </a:rPr>
              <a:t>构成群，这个群一般称为</a:t>
            </a:r>
            <a:r>
              <a:rPr lang="zh-CN" altLang="zh-CN" sz="2400" dirty="0">
                <a:solidFill>
                  <a:srgbClr val="FF00FF"/>
                </a:solidFill>
                <a:latin typeface="楷体_GB2312" pitchFamily="1" charset="-122"/>
                <a:ea typeface="楷体_GB2312" pitchFamily="1" charset="-122"/>
              </a:rPr>
              <a:t>n</a:t>
            </a:r>
            <a:r>
              <a:rPr lang="zh-CN" sz="2400" dirty="0">
                <a:solidFill>
                  <a:srgbClr val="FF00FF"/>
                </a:solidFill>
                <a:latin typeface="楷体_GB2312" pitchFamily="1" charset="-122"/>
                <a:ea typeface="楷体_GB2312" pitchFamily="1" charset="-122"/>
              </a:rPr>
              <a:t>次对称群</a:t>
            </a:r>
            <a:r>
              <a:rPr lang="zh-CN" sz="2400" dirty="0">
                <a:solidFill>
                  <a:srgbClr val="0000FF"/>
                </a:solidFill>
                <a:latin typeface="楷体_GB2312" pitchFamily="1" charset="-122"/>
                <a:ea typeface="楷体_GB2312" pitchFamily="1" charset="-122"/>
              </a:rPr>
              <a:t>，是一类重要的群。</a:t>
            </a:r>
          </a:p>
          <a:p>
            <a:pPr>
              <a:buClr>
                <a:srgbClr val="B2B2B2"/>
              </a:buClr>
              <a:buFont typeface="Wingdings" pitchFamily="2" charset="2"/>
              <a:buChar char="n"/>
            </a:pPr>
            <a:r>
              <a:rPr lang="zh-CN" sz="2400" dirty="0">
                <a:solidFill>
                  <a:srgbClr val="B2B2B2"/>
                </a:solidFill>
                <a:latin typeface="楷体_GB2312" pitchFamily="1" charset="-122"/>
                <a:ea typeface="楷体_GB2312" pitchFamily="1" charset="-122"/>
              </a:rPr>
              <a:t>群尽管是用</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闭、结、幺、逆</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四个条件来定义的，但是它还可以用别的形式等价地定义。</a:t>
            </a:r>
          </a:p>
        </p:txBody>
      </p:sp>
      <p:graphicFrame>
        <p:nvGraphicFramePr>
          <p:cNvPr id="39940" name="Object 4"/>
          <p:cNvGraphicFramePr>
            <a:graphicFrameLocks noGrp="1" noChangeAspect="1"/>
          </p:cNvGraphicFramePr>
          <p:nvPr>
            <p:ph sz="quarter" idx="2"/>
            <p:extLst>
              <p:ext uri="{D42A27DB-BD31-4B8C-83A1-F6EECF244321}">
                <p14:modId xmlns:p14="http://schemas.microsoft.com/office/powerpoint/2010/main" val="2650579409"/>
              </p:ext>
            </p:extLst>
          </p:nvPr>
        </p:nvGraphicFramePr>
        <p:xfrm>
          <a:off x="6372200" y="3068960"/>
          <a:ext cx="215900" cy="230125"/>
        </p:xfrm>
        <a:graphic>
          <a:graphicData uri="http://schemas.openxmlformats.org/presentationml/2006/ole">
            <mc:AlternateContent xmlns:mc="http://schemas.openxmlformats.org/markup-compatibility/2006">
              <mc:Choice xmlns:v="urn:schemas-microsoft-com:vml" Requires="v">
                <p:oleObj spid="_x0000_s40005" r:id="rId3" imgW="140017" imgH="140017" progId="Equation.DSMT4">
                  <p:embed/>
                </p:oleObj>
              </mc:Choice>
              <mc:Fallback>
                <p:oleObj r:id="rId3" imgW="140017" imgH="1400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068960"/>
                        <a:ext cx="215900" cy="230125"/>
                      </a:xfrm>
                      <a:prstGeom prst="rect">
                        <a:avLst/>
                      </a:prstGeom>
                      <a:noFill/>
                      <a:ln>
                        <a:noFill/>
                      </a:ln>
                      <a:effectLst/>
                      <a:extLst/>
                    </p:spPr>
                  </p:pic>
                </p:oleObj>
              </mc:Fallback>
            </mc:AlternateContent>
          </a:graphicData>
        </a:graphic>
      </p:graphicFrame>
      <p:pic>
        <p:nvPicPr>
          <p:cNvPr id="39941"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9992" y="3459895"/>
            <a:ext cx="18002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12" y="3371788"/>
            <a:ext cx="2952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3" name="Object 7"/>
          <p:cNvGraphicFramePr>
            <a:graphicFrameLocks noGrp="1" noChangeAspect="1"/>
          </p:cNvGraphicFramePr>
          <p:nvPr>
            <p:ph sz="quarter" idx="3"/>
            <p:extLst>
              <p:ext uri="{D42A27DB-BD31-4B8C-83A1-F6EECF244321}">
                <p14:modId xmlns:p14="http://schemas.microsoft.com/office/powerpoint/2010/main" val="704210596"/>
              </p:ext>
            </p:extLst>
          </p:nvPr>
        </p:nvGraphicFramePr>
        <p:xfrm>
          <a:off x="7380312" y="3501170"/>
          <a:ext cx="287338" cy="287337"/>
        </p:xfrm>
        <a:graphic>
          <a:graphicData uri="http://schemas.openxmlformats.org/presentationml/2006/ole">
            <mc:AlternateContent xmlns:mc="http://schemas.openxmlformats.org/markup-compatibility/2006">
              <mc:Choice xmlns:v="urn:schemas-microsoft-com:vml" Requires="v">
                <p:oleObj spid="_x0000_s40006" r:id="rId7" imgW="140017" imgH="140017" progId="Equation.DSMT4">
                  <p:embed/>
                </p:oleObj>
              </mc:Choice>
              <mc:Fallback>
                <p:oleObj r:id="rId7" imgW="140017" imgH="14001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3501170"/>
                        <a:ext cx="2873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4" name="Object 8"/>
          <p:cNvGraphicFramePr>
            <a:graphicFrameLocks noChangeAspect="1"/>
          </p:cNvGraphicFramePr>
          <p:nvPr/>
        </p:nvGraphicFramePr>
        <p:xfrm>
          <a:off x="8316913" y="4437063"/>
          <a:ext cx="192087" cy="215900"/>
        </p:xfrm>
        <a:graphic>
          <a:graphicData uri="http://schemas.openxmlformats.org/presentationml/2006/ole">
            <mc:AlternateContent xmlns:mc="http://schemas.openxmlformats.org/markup-compatibility/2006">
              <mc:Choice xmlns:v="urn:schemas-microsoft-com:vml" Requires="v">
                <p:oleObj spid="_x0000_s40007" r:id="rId8" imgW="101741" imgH="114419" progId="Equation.DSMT4">
                  <p:embed/>
                </p:oleObj>
              </mc:Choice>
              <mc:Fallback>
                <p:oleObj r:id="rId8" imgW="101741" imgH="114419"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6913" y="4437063"/>
                        <a:ext cx="1920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5"/>
          <p:cNvSpPr>
            <a:spLocks noGrp="1"/>
          </p:cNvSpPr>
          <p:nvPr>
            <p:ph type="dt" sz="half" idx="10"/>
          </p:nvPr>
        </p:nvSpPr>
        <p:spPr/>
        <p:txBody>
          <a:bodyPr/>
          <a:lstStyle/>
          <a:p>
            <a:fld id="{9A979308-8524-4EA3-AC57-DD8D6CC9F69B}" type="datetime1">
              <a:rPr lang="zh-CN" altLang="en-US"/>
              <a:pPr/>
              <a:t>2018/12/10</a:t>
            </a:fld>
            <a:endParaRPr lang="zh-CN" altLang="zh-CN"/>
          </a:p>
        </p:txBody>
      </p:sp>
      <p:sp>
        <p:nvSpPr>
          <p:cNvPr id="10" name="页脚占位符 6"/>
          <p:cNvSpPr>
            <a:spLocks noGrp="1"/>
          </p:cNvSpPr>
          <p:nvPr>
            <p:ph type="ftr" sz="quarter" idx="11"/>
          </p:nvPr>
        </p:nvSpPr>
        <p:spPr/>
        <p:txBody>
          <a:bodyPr/>
          <a:lstStyle/>
          <a:p>
            <a:r>
              <a:rPr lang="zh-CN"/>
              <a:t>计算机学院</a:t>
            </a:r>
          </a:p>
        </p:txBody>
      </p:sp>
      <p:sp>
        <p:nvSpPr>
          <p:cNvPr id="11" name="灯片编号占位符 7"/>
          <p:cNvSpPr>
            <a:spLocks noGrp="1"/>
          </p:cNvSpPr>
          <p:nvPr>
            <p:ph type="sldNum" sz="quarter" idx="12"/>
          </p:nvPr>
        </p:nvSpPr>
        <p:spPr/>
        <p:txBody>
          <a:bodyPr/>
          <a:lstStyle/>
          <a:p>
            <a:fld id="{02EC5CF1-A42A-4F0E-A1BB-EB2EF768A574}" type="slidenum">
              <a:rPr lang="zh-CN" altLang="zh-CN"/>
              <a:pPr/>
              <a:t>38</a:t>
            </a:fld>
            <a:r>
              <a:rPr lang="zh-CN" altLang="zh-CN"/>
              <a:t>/226</a:t>
            </a:r>
          </a:p>
        </p:txBody>
      </p:sp>
      <p:sp>
        <p:nvSpPr>
          <p:cNvPr id="40962" name="Rectangle 2"/>
          <p:cNvSpPr>
            <a:spLocks noGrp="1" noChangeArrowheads="1"/>
          </p:cNvSpPr>
          <p:nvPr>
            <p:ph type="title"/>
          </p:nvPr>
        </p:nvSpPr>
        <p:spPr/>
        <p:txBody>
          <a:bodyPr/>
          <a:lstStyle/>
          <a:p>
            <a:endParaRPr lang="zh-CN" altLang="zh-CN"/>
          </a:p>
        </p:txBody>
      </p:sp>
      <p:sp>
        <p:nvSpPr>
          <p:cNvPr id="40963" name="Rectangle 3"/>
          <p:cNvSpPr>
            <a:spLocks noGrp="1" noChangeArrowheads="1"/>
          </p:cNvSpPr>
          <p:nvPr>
            <p:ph type="body" sz="half" idx="1"/>
          </p:nvPr>
        </p:nvSpPr>
        <p:spPr>
          <a:xfrm>
            <a:off x="1066800" y="1166813"/>
            <a:ext cx="7681913" cy="5330825"/>
          </a:xfrm>
        </p:spPr>
        <p:txBody>
          <a:bodyPr/>
          <a:lstStyle/>
          <a:p>
            <a:pPr>
              <a:buClr>
                <a:srgbClr val="FF0000"/>
              </a:buClr>
              <a:buFont typeface="Wingdings" pitchFamily="2" charset="2"/>
              <a:buChar char="n"/>
            </a:pPr>
            <a:r>
              <a:rPr lang="zh-CN" sz="2400">
                <a:latin typeface="楷体_GB2312" pitchFamily="1" charset="-122"/>
                <a:ea typeface="楷体_GB2312" pitchFamily="1" charset="-122"/>
              </a:rPr>
              <a:t>例 设</a:t>
            </a:r>
            <a:r>
              <a:rPr lang="zh-CN" altLang="zh-CN" sz="2400">
                <a:latin typeface="楷体_GB2312" pitchFamily="1" charset="-122"/>
                <a:ea typeface="楷体_GB2312" pitchFamily="1" charset="-122"/>
              </a:rPr>
              <a:t>n</a:t>
            </a:r>
            <a:r>
              <a:rPr lang="zh-CN" sz="2400">
                <a:latin typeface="楷体_GB2312" pitchFamily="1" charset="-122"/>
                <a:ea typeface="楷体_GB2312" pitchFamily="1" charset="-122"/>
              </a:rPr>
              <a:t>个元素的集合</a:t>
            </a:r>
            <a:r>
              <a:rPr lang="zh-CN" altLang="zh-CN" sz="2400">
                <a:latin typeface="楷体_GB2312" pitchFamily="1" charset="-122"/>
                <a:ea typeface="楷体_GB2312" pitchFamily="1" charset="-122"/>
              </a:rPr>
              <a:t>A</a:t>
            </a:r>
            <a:r>
              <a:rPr lang="zh-CN" sz="2400">
                <a:latin typeface="楷体_GB2312" pitchFamily="1" charset="-122"/>
                <a:ea typeface="楷体_GB2312" pitchFamily="1" charset="-122"/>
              </a:rPr>
              <a:t>上的全体置换构成集合</a:t>
            </a:r>
            <a:r>
              <a:rPr lang="zh-CN" altLang="zh-CN" sz="2400">
                <a:latin typeface="楷体_GB2312" pitchFamily="1" charset="-122"/>
                <a:ea typeface="楷体_GB2312" pitchFamily="1" charset="-122"/>
              </a:rPr>
              <a:t>S</a:t>
            </a:r>
            <a:r>
              <a:rPr lang="zh-CN" altLang="zh-CN" sz="2400" baseline="-25000">
                <a:latin typeface="楷体_GB2312" pitchFamily="1" charset="-122"/>
                <a:ea typeface="楷体_GB2312" pitchFamily="1" charset="-122"/>
              </a:rPr>
              <a:t>n</a:t>
            </a:r>
            <a:r>
              <a:rPr lang="zh-CN" sz="2400">
                <a:latin typeface="楷体_GB2312" pitchFamily="1" charset="-122"/>
                <a:ea typeface="楷体_GB2312" pitchFamily="1" charset="-122"/>
              </a:rPr>
              <a:t>。由第</a:t>
            </a:r>
            <a:r>
              <a:rPr lang="zh-CN" altLang="zh-CN" sz="2400">
                <a:latin typeface="楷体_GB2312" pitchFamily="1" charset="-122"/>
                <a:ea typeface="楷体_GB2312" pitchFamily="1" charset="-122"/>
              </a:rPr>
              <a:t>6</a:t>
            </a:r>
            <a:r>
              <a:rPr lang="zh-CN" sz="2400">
                <a:latin typeface="楷体_GB2312" pitchFamily="1" charset="-122"/>
                <a:ea typeface="楷体_GB2312" pitchFamily="1" charset="-122"/>
              </a:rPr>
              <a:t>章中关于置换的讨论，</a:t>
            </a:r>
            <a:r>
              <a:rPr lang="zh-CN" altLang="zh-CN" sz="2400">
                <a:latin typeface="楷体_GB2312" pitchFamily="1" charset="-122"/>
                <a:ea typeface="楷体_GB2312" pitchFamily="1" charset="-122"/>
              </a:rPr>
              <a:t>S</a:t>
            </a:r>
            <a:r>
              <a:rPr lang="zh-CN" altLang="zh-CN" sz="2400" baseline="-25000">
                <a:latin typeface="楷体_GB2312" pitchFamily="1" charset="-122"/>
                <a:ea typeface="楷体_GB2312" pitchFamily="1" charset="-122"/>
              </a:rPr>
              <a:t>n</a:t>
            </a:r>
            <a:r>
              <a:rPr lang="zh-CN" sz="2400">
                <a:latin typeface="楷体_GB2312" pitchFamily="1" charset="-122"/>
                <a:ea typeface="楷体_GB2312" pitchFamily="1" charset="-122"/>
              </a:rPr>
              <a:t>中两个置换的复合仍然是</a:t>
            </a:r>
            <a:r>
              <a:rPr lang="zh-CN" altLang="zh-CN" sz="2400">
                <a:latin typeface="楷体_GB2312" pitchFamily="1" charset="-122"/>
                <a:ea typeface="楷体_GB2312" pitchFamily="1" charset="-122"/>
              </a:rPr>
              <a:t>A</a:t>
            </a:r>
            <a:r>
              <a:rPr lang="zh-CN" sz="2400">
                <a:latin typeface="楷体_GB2312" pitchFamily="1" charset="-122"/>
                <a:ea typeface="楷体_GB2312" pitchFamily="1" charset="-122"/>
              </a:rPr>
              <a:t>上的一个置换，因而运算是封闭的；</a:t>
            </a:r>
          </a:p>
          <a:p>
            <a:pPr>
              <a:buClr>
                <a:srgbClr val="FF0000"/>
              </a:buClr>
              <a:buFont typeface="Wingdings" pitchFamily="2" charset="2"/>
              <a:buNone/>
            </a:pPr>
            <a:r>
              <a:rPr lang="zh-CN" sz="2400">
                <a:latin typeface="楷体_GB2312" pitchFamily="1" charset="-122"/>
                <a:ea typeface="楷体_GB2312" pitchFamily="1" charset="-122"/>
              </a:rPr>
              <a:t>     其次，由于函数的复合是可结合的，因而置换的复合也是可结合的；在</a:t>
            </a:r>
            <a:r>
              <a:rPr lang="zh-CN" altLang="zh-CN" sz="2400">
                <a:latin typeface="楷体_GB2312" pitchFamily="1" charset="-122"/>
                <a:ea typeface="楷体_GB2312" pitchFamily="1" charset="-122"/>
              </a:rPr>
              <a:t>S</a:t>
            </a:r>
            <a:r>
              <a:rPr lang="zh-CN" altLang="zh-CN" sz="2400" baseline="-25000">
                <a:latin typeface="楷体_GB2312" pitchFamily="1" charset="-122"/>
                <a:ea typeface="楷体_GB2312" pitchFamily="1" charset="-122"/>
              </a:rPr>
              <a:t>n</a:t>
            </a:r>
            <a:r>
              <a:rPr lang="zh-CN" sz="2400">
                <a:latin typeface="楷体_GB2312" pitchFamily="1" charset="-122"/>
                <a:ea typeface="楷体_GB2312" pitchFamily="1" charset="-122"/>
              </a:rPr>
              <a:t>中存在幺置换  </a:t>
            </a:r>
            <a:r>
              <a:rPr lang="zh-CN" altLang="zh-CN" sz="2400">
                <a:latin typeface="楷体_GB2312" pitchFamily="1" charset="-122"/>
                <a:ea typeface="楷体_GB2312" pitchFamily="1" charset="-122"/>
              </a:rPr>
              <a:t>=(1) </a:t>
            </a:r>
            <a:r>
              <a:rPr lang="zh-CN" sz="2400">
                <a:latin typeface="楷体_GB2312" pitchFamily="1" charset="-122"/>
                <a:ea typeface="楷体_GB2312" pitchFamily="1" charset="-122"/>
              </a:rPr>
              <a:t>，使对任何</a:t>
            </a:r>
            <a:r>
              <a:rPr lang="zh-CN" altLang="zh-CN" sz="2400">
                <a:latin typeface="楷体_GB2312" pitchFamily="1" charset="-122"/>
                <a:ea typeface="楷体_GB2312" pitchFamily="1" charset="-122"/>
              </a:rPr>
              <a:t>S</a:t>
            </a:r>
            <a:r>
              <a:rPr lang="zh-CN" altLang="zh-CN" sz="2400" baseline="-25000">
                <a:latin typeface="楷体_GB2312" pitchFamily="1" charset="-122"/>
                <a:ea typeface="楷体_GB2312" pitchFamily="1" charset="-122"/>
              </a:rPr>
              <a:t>n</a:t>
            </a:r>
            <a:r>
              <a:rPr lang="zh-CN" sz="2400">
                <a:latin typeface="楷体_GB2312" pitchFamily="1" charset="-122"/>
                <a:ea typeface="楷体_GB2312" pitchFamily="1" charset="-122"/>
              </a:rPr>
              <a:t>中的置换  均有             ，因而   </a:t>
            </a:r>
            <a:r>
              <a:rPr lang="zh-CN" altLang="zh-CN" sz="2400">
                <a:latin typeface="楷体_GB2312" pitchFamily="1" charset="-122"/>
                <a:ea typeface="楷体_GB2312" pitchFamily="1" charset="-122"/>
              </a:rPr>
              <a:t>=(1)</a:t>
            </a:r>
            <a:r>
              <a:rPr lang="zh-CN" sz="2400">
                <a:latin typeface="楷体_GB2312" pitchFamily="1" charset="-122"/>
                <a:ea typeface="楷体_GB2312" pitchFamily="1" charset="-122"/>
              </a:rPr>
              <a:t>是幺元；把每个元素的</a:t>
            </a:r>
            <a:r>
              <a:rPr lang="zh-CN" altLang="zh-CN" sz="2400">
                <a:latin typeface="楷体_GB2312" pitchFamily="1" charset="-122"/>
                <a:ea typeface="楷体_GB2312" pitchFamily="1" charset="-122"/>
              </a:rPr>
              <a:t>x</a:t>
            </a:r>
            <a:r>
              <a:rPr lang="zh-CN" sz="2400">
                <a:latin typeface="楷体_GB2312" pitchFamily="1" charset="-122"/>
                <a:ea typeface="楷体_GB2312" pitchFamily="1" charset="-122"/>
              </a:rPr>
              <a:t>变成</a:t>
            </a:r>
            <a:r>
              <a:rPr lang="zh-CN" altLang="zh-CN" sz="2400">
                <a:latin typeface="楷体_GB2312" pitchFamily="1" charset="-122"/>
                <a:ea typeface="楷体_GB2312" pitchFamily="1" charset="-122"/>
              </a:rPr>
              <a:t>y</a:t>
            </a:r>
            <a:r>
              <a:rPr lang="zh-CN" sz="2400">
                <a:latin typeface="楷体_GB2312" pitchFamily="1" charset="-122"/>
                <a:ea typeface="楷体_GB2312" pitchFamily="1" charset="-122"/>
              </a:rPr>
              <a:t>的置换，其逆置换则把元素</a:t>
            </a:r>
            <a:r>
              <a:rPr lang="zh-CN" altLang="zh-CN" sz="2400">
                <a:latin typeface="楷体_GB2312" pitchFamily="1" charset="-122"/>
                <a:ea typeface="楷体_GB2312" pitchFamily="1" charset="-122"/>
              </a:rPr>
              <a:t>y</a:t>
            </a:r>
            <a:r>
              <a:rPr lang="zh-CN" sz="2400">
                <a:latin typeface="楷体_GB2312" pitchFamily="1" charset="-122"/>
                <a:ea typeface="楷体_GB2312" pitchFamily="1" charset="-122"/>
              </a:rPr>
              <a:t>变成</a:t>
            </a:r>
            <a:r>
              <a:rPr lang="zh-CN" altLang="zh-CN" sz="2400">
                <a:latin typeface="楷体_GB2312" pitchFamily="1" charset="-122"/>
                <a:ea typeface="楷体_GB2312" pitchFamily="1" charset="-122"/>
              </a:rPr>
              <a:t>x</a:t>
            </a:r>
            <a:r>
              <a:rPr lang="zh-CN" sz="2400">
                <a:latin typeface="楷体_GB2312" pitchFamily="1" charset="-122"/>
                <a:ea typeface="楷体_GB2312" pitchFamily="1" charset="-122"/>
              </a:rPr>
              <a:t>，因而每个置换都有逆。由此可知，</a:t>
            </a:r>
            <a:r>
              <a:rPr lang="zh-CN" altLang="zh-CN" sz="2400">
                <a:latin typeface="楷体_GB2312" pitchFamily="1" charset="-122"/>
                <a:ea typeface="楷体_GB2312" pitchFamily="1" charset="-122"/>
              </a:rPr>
              <a:t>&lt; S</a:t>
            </a:r>
            <a:r>
              <a:rPr lang="zh-CN" altLang="zh-CN" sz="2400" baseline="-25000">
                <a:latin typeface="楷体_GB2312" pitchFamily="1" charset="-122"/>
                <a:ea typeface="楷体_GB2312" pitchFamily="1" charset="-122"/>
              </a:rPr>
              <a:t>n</a:t>
            </a:r>
            <a:r>
              <a:rPr lang="zh-CN" altLang="zh-CN" sz="2400">
                <a:latin typeface="楷体_GB2312" pitchFamily="1" charset="-122"/>
                <a:ea typeface="楷体_GB2312" pitchFamily="1" charset="-122"/>
              </a:rPr>
              <a:t>,</a:t>
            </a:r>
            <a:r>
              <a:rPr lang="zh-CN" altLang="zh-CN" sz="2400" baseline="-25000">
                <a:latin typeface="楷体_GB2312" pitchFamily="1" charset="-122"/>
                <a:ea typeface="楷体_GB2312" pitchFamily="1" charset="-122"/>
              </a:rPr>
              <a:t> </a:t>
            </a:r>
            <a:r>
              <a:rPr lang="zh-CN" altLang="zh-CN" sz="2400">
                <a:latin typeface="楷体_GB2312" pitchFamily="1" charset="-122"/>
                <a:ea typeface="楷体_GB2312" pitchFamily="1" charset="-122"/>
              </a:rPr>
              <a:t> &gt;    </a:t>
            </a:r>
            <a:r>
              <a:rPr lang="zh-CN" sz="2400">
                <a:latin typeface="楷体_GB2312" pitchFamily="1" charset="-122"/>
                <a:ea typeface="楷体_GB2312" pitchFamily="1" charset="-122"/>
              </a:rPr>
              <a:t>构成群，这个群一般称为</a:t>
            </a:r>
            <a:r>
              <a:rPr lang="zh-CN" altLang="zh-CN" sz="2400">
                <a:latin typeface="楷体_GB2312" pitchFamily="1" charset="-122"/>
                <a:ea typeface="楷体_GB2312" pitchFamily="1" charset="-122"/>
              </a:rPr>
              <a:t>n</a:t>
            </a:r>
            <a:r>
              <a:rPr lang="zh-CN" sz="2400">
                <a:latin typeface="楷体_GB2312" pitchFamily="1" charset="-122"/>
                <a:ea typeface="楷体_GB2312" pitchFamily="1" charset="-122"/>
              </a:rPr>
              <a:t>次对称群，是一类重要的群。</a:t>
            </a:r>
            <a:endParaRPr lang="zh-CN" sz="2400">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sz="2400">
                <a:solidFill>
                  <a:srgbClr val="0000FF"/>
                </a:solidFill>
                <a:latin typeface="楷体_GB2312" pitchFamily="1" charset="-122"/>
                <a:ea typeface="楷体_GB2312" pitchFamily="1" charset="-122"/>
              </a:rPr>
              <a:t>群尽管是用</a:t>
            </a:r>
            <a:r>
              <a:rPr lang="zh-CN" sz="2400">
                <a:solidFill>
                  <a:srgbClr val="0000FF"/>
                </a:solidFill>
                <a:latin typeface="Times New Roman"/>
                <a:ea typeface="楷体_GB2312" pitchFamily="1" charset="-122"/>
              </a:rPr>
              <a:t>“</a:t>
            </a:r>
            <a:r>
              <a:rPr lang="zh-CN" sz="2400">
                <a:solidFill>
                  <a:srgbClr val="0000FF"/>
                </a:solidFill>
                <a:latin typeface="楷体_GB2312" pitchFamily="1" charset="-122"/>
                <a:ea typeface="楷体_GB2312" pitchFamily="1" charset="-122"/>
              </a:rPr>
              <a:t>闭、结、幺、逆</a:t>
            </a:r>
            <a:r>
              <a:rPr lang="zh-CN" sz="2400">
                <a:solidFill>
                  <a:srgbClr val="0000FF"/>
                </a:solidFill>
                <a:latin typeface="Times New Roman"/>
                <a:ea typeface="楷体_GB2312" pitchFamily="1" charset="-122"/>
              </a:rPr>
              <a:t>”</a:t>
            </a:r>
            <a:r>
              <a:rPr lang="zh-CN" sz="2400">
                <a:solidFill>
                  <a:srgbClr val="0000FF"/>
                </a:solidFill>
                <a:latin typeface="楷体_GB2312" pitchFamily="1" charset="-122"/>
                <a:ea typeface="楷体_GB2312" pitchFamily="1" charset="-122"/>
              </a:rPr>
              <a:t>四个条件来定义的，但是它还可以用别的形式等价地定义。</a:t>
            </a:r>
          </a:p>
        </p:txBody>
      </p:sp>
      <p:graphicFrame>
        <p:nvGraphicFramePr>
          <p:cNvPr id="40964" name="Object 4"/>
          <p:cNvGraphicFramePr>
            <a:graphicFrameLocks noGrp="1" noChangeAspect="1"/>
          </p:cNvGraphicFramePr>
          <p:nvPr>
            <p:ph sz="quarter" idx="2"/>
          </p:nvPr>
        </p:nvGraphicFramePr>
        <p:xfrm>
          <a:off x="6372225" y="3141663"/>
          <a:ext cx="215900" cy="215900"/>
        </p:xfrm>
        <a:graphic>
          <a:graphicData uri="http://schemas.openxmlformats.org/presentationml/2006/ole">
            <mc:AlternateContent xmlns:mc="http://schemas.openxmlformats.org/markup-compatibility/2006">
              <mc:Choice xmlns:v="urn:schemas-microsoft-com:vml" Requires="v">
                <p:oleObj spid="_x0000_s41026" r:id="rId3" imgW="140017" imgH="140017" progId="Equation.DSMT4">
                  <p:embed/>
                </p:oleObj>
              </mc:Choice>
              <mc:Fallback>
                <p:oleObj r:id="rId3" imgW="140017" imgH="1400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141663"/>
                        <a:ext cx="2159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65"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6100" y="3500438"/>
            <a:ext cx="18002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6600" y="3429000"/>
            <a:ext cx="2952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7" name="Object 7"/>
          <p:cNvGraphicFramePr>
            <a:graphicFrameLocks noGrp="1" noChangeAspect="1"/>
          </p:cNvGraphicFramePr>
          <p:nvPr>
            <p:ph sz="quarter" idx="3"/>
          </p:nvPr>
        </p:nvGraphicFramePr>
        <p:xfrm>
          <a:off x="7019925" y="3500438"/>
          <a:ext cx="287338" cy="287337"/>
        </p:xfrm>
        <a:graphic>
          <a:graphicData uri="http://schemas.openxmlformats.org/presentationml/2006/ole">
            <mc:AlternateContent xmlns:mc="http://schemas.openxmlformats.org/markup-compatibility/2006">
              <mc:Choice xmlns:v="urn:schemas-microsoft-com:vml" Requires="v">
                <p:oleObj spid="_x0000_s41027" r:id="rId7" imgW="140017" imgH="140017" progId="Equation.DSMT4">
                  <p:embed/>
                </p:oleObj>
              </mc:Choice>
              <mc:Fallback>
                <p:oleObj r:id="rId7" imgW="140017" imgH="14001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500438"/>
                        <a:ext cx="2873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8" name="Object 8"/>
          <p:cNvGraphicFramePr>
            <a:graphicFrameLocks noChangeAspect="1"/>
          </p:cNvGraphicFramePr>
          <p:nvPr/>
        </p:nvGraphicFramePr>
        <p:xfrm>
          <a:off x="8316913" y="4437063"/>
          <a:ext cx="192087" cy="215900"/>
        </p:xfrm>
        <a:graphic>
          <a:graphicData uri="http://schemas.openxmlformats.org/presentationml/2006/ole">
            <mc:AlternateContent xmlns:mc="http://schemas.openxmlformats.org/markup-compatibility/2006">
              <mc:Choice xmlns:v="urn:schemas-microsoft-com:vml" Requires="v">
                <p:oleObj spid="_x0000_s41028" r:id="rId8" imgW="101741" imgH="114419" progId="Equation.DSMT4">
                  <p:embed/>
                </p:oleObj>
              </mc:Choice>
              <mc:Fallback>
                <p:oleObj r:id="rId8" imgW="101741" imgH="114419"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6913" y="4437063"/>
                        <a:ext cx="1920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05B672-2B9E-4CA5-A221-41F44ECB2CA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29B534D-871E-4D7C-B6CB-D68EED028FC9}" type="slidenum">
              <a:rPr lang="zh-CN" altLang="zh-CN"/>
              <a:pPr/>
              <a:t>39</a:t>
            </a:fld>
            <a:r>
              <a:rPr lang="zh-CN" altLang="zh-CN"/>
              <a:t>/226</a:t>
            </a:r>
          </a:p>
        </p:txBody>
      </p:sp>
      <p:sp>
        <p:nvSpPr>
          <p:cNvPr id="41986" name="Rectangle 2"/>
          <p:cNvSpPr>
            <a:spLocks noGrp="1" noChangeArrowheads="1"/>
          </p:cNvSpPr>
          <p:nvPr>
            <p:ph type="title"/>
          </p:nvPr>
        </p:nvSpPr>
        <p:spPr/>
        <p:txBody>
          <a:bodyPr/>
          <a:lstStyle/>
          <a:p>
            <a:r>
              <a:rPr lang="zh-CN"/>
              <a:t>群</a:t>
            </a:r>
          </a:p>
        </p:txBody>
      </p:sp>
      <p:sp>
        <p:nvSpPr>
          <p:cNvPr id="41987" name="Rectangle 3"/>
          <p:cNvSpPr>
            <a:spLocks noGrp="1" noChangeArrowheads="1"/>
          </p:cNvSpPr>
          <p:nvPr>
            <p:ph type="body" idx="1"/>
          </p:nvPr>
        </p:nvSpPr>
        <p:spPr>
          <a:xfrm>
            <a:off x="1066800" y="1166813"/>
            <a:ext cx="7753350" cy="4491037"/>
          </a:xfrm>
        </p:spPr>
        <p:txBody>
          <a:bodyPr/>
          <a:lstStyle/>
          <a:p>
            <a:pPr>
              <a:lnSpc>
                <a:spcPct val="110000"/>
              </a:lnSpc>
              <a:buClr>
                <a:srgbClr val="FF0000"/>
              </a:buClr>
              <a:buFont typeface="Wingdings" pitchFamily="2" charset="2"/>
              <a:buChar char="n"/>
            </a:pPr>
            <a:r>
              <a:rPr lang="zh-CN" sz="2400" dirty="0">
                <a:solidFill>
                  <a:srgbClr val="CC00CC"/>
                </a:solidFill>
                <a:latin typeface="楷体_GB2312" pitchFamily="1" charset="-122"/>
                <a:ea typeface="楷体_GB2312" pitchFamily="1" charset="-122"/>
              </a:rPr>
              <a:t>定理</a:t>
            </a:r>
            <a:r>
              <a:rPr lang="zh-CN" altLang="zh-CN" sz="2400" dirty="0">
                <a:solidFill>
                  <a:srgbClr val="CC00CC"/>
                </a:solidFill>
                <a:latin typeface="楷体_GB2312" pitchFamily="1" charset="-122"/>
                <a:ea typeface="楷体_GB2312" pitchFamily="1" charset="-122"/>
              </a:rPr>
              <a:t>15-2.1  </a:t>
            </a:r>
            <a:r>
              <a:rPr lang="zh-CN" sz="2400" dirty="0">
                <a:solidFill>
                  <a:srgbClr val="0000FF"/>
                </a:solidFill>
                <a:latin typeface="楷体_GB2312" pitchFamily="1" charset="-122"/>
                <a:ea typeface="楷体_GB2312" pitchFamily="1" charset="-122"/>
              </a:rPr>
              <a:t>如果</a:t>
            </a:r>
            <a:r>
              <a:rPr lang="zh-CN" altLang="zh-CN" sz="2400" dirty="0">
                <a:solidFill>
                  <a:srgbClr val="0000FF"/>
                </a:solidFill>
                <a:latin typeface="楷体_GB2312" pitchFamily="1" charset="-122"/>
                <a:ea typeface="楷体_GB2312" pitchFamily="1" charset="-122"/>
              </a:rPr>
              <a:t>&lt;G,*&gt;</a:t>
            </a:r>
            <a:r>
              <a:rPr lang="zh-CN" sz="2400" dirty="0">
                <a:solidFill>
                  <a:srgbClr val="0000FF"/>
                </a:solidFill>
                <a:latin typeface="楷体_GB2312" pitchFamily="1" charset="-122"/>
                <a:ea typeface="楷体_GB2312" pitchFamily="1" charset="-122"/>
              </a:rPr>
              <a:t>是半群，并且对</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a</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bG</a:t>
            </a:r>
            <a:r>
              <a:rPr lang="zh-CN" sz="2400" dirty="0">
                <a:solidFill>
                  <a:srgbClr val="0000FF"/>
                </a:solidFill>
                <a:latin typeface="楷体_GB2312" pitchFamily="1" charset="-122"/>
                <a:ea typeface="楷体_GB2312" pitchFamily="1" charset="-122"/>
                <a:sym typeface="Symbol" pitchFamily="18" charset="2"/>
              </a:rPr>
              <a:t>，都存在</a:t>
            </a:r>
            <a:r>
              <a:rPr lang="zh-CN" altLang="zh-CN" sz="2400" dirty="0">
                <a:solidFill>
                  <a:srgbClr val="0000FF"/>
                </a:solidFill>
                <a:latin typeface="楷体_GB2312" pitchFamily="1" charset="-122"/>
                <a:ea typeface="楷体_GB2312" pitchFamily="1" charset="-122"/>
                <a:sym typeface="Symbol" pitchFamily="18" charset="2"/>
              </a:rPr>
              <a:t>x</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yG </a:t>
            </a:r>
            <a:r>
              <a:rPr lang="zh-CN" sz="2400" dirty="0">
                <a:solidFill>
                  <a:srgbClr val="0000FF"/>
                </a:solidFill>
                <a:latin typeface="楷体_GB2312" pitchFamily="1" charset="-122"/>
                <a:ea typeface="楷体_GB2312" pitchFamily="1" charset="-122"/>
                <a:sym typeface="Symbol" pitchFamily="18" charset="2"/>
              </a:rPr>
              <a:t>使</a:t>
            </a:r>
            <a:r>
              <a:rPr lang="zh-CN" altLang="zh-CN" sz="2400" dirty="0">
                <a:solidFill>
                  <a:srgbClr val="0000FF"/>
                </a:solidFill>
                <a:latin typeface="楷体_GB2312" pitchFamily="1" charset="-122"/>
                <a:ea typeface="楷体_GB2312" pitchFamily="1" charset="-122"/>
                <a:sym typeface="Symbol" pitchFamily="18" charset="2"/>
              </a:rPr>
              <a:t>x*a=b</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a*y=b</a:t>
            </a:r>
            <a:r>
              <a:rPr lang="zh-CN" sz="2400" dirty="0">
                <a:solidFill>
                  <a:srgbClr val="0000FF"/>
                </a:solidFill>
                <a:latin typeface="楷体_GB2312" pitchFamily="1" charset="-122"/>
                <a:ea typeface="楷体_GB2312" pitchFamily="1" charset="-122"/>
                <a:sym typeface="Symbol" pitchFamily="18" charset="2"/>
              </a:rPr>
              <a:t>，则</a:t>
            </a:r>
            <a:r>
              <a:rPr lang="zh-CN" altLang="zh-CN" sz="2400" dirty="0">
                <a:solidFill>
                  <a:srgbClr val="0000FF"/>
                </a:solidFill>
                <a:latin typeface="楷体_GB2312" pitchFamily="1" charset="-122"/>
                <a:ea typeface="楷体_GB2312" pitchFamily="1" charset="-122"/>
              </a:rPr>
              <a:t>&lt;G,*&gt;</a:t>
            </a:r>
            <a:r>
              <a:rPr lang="zh-CN" sz="2400" dirty="0">
                <a:solidFill>
                  <a:srgbClr val="0000FF"/>
                </a:solidFill>
                <a:latin typeface="楷体_GB2312" pitchFamily="1" charset="-122"/>
                <a:ea typeface="楷体_GB2312" pitchFamily="1" charset="-122"/>
                <a:sym typeface="Symbol" pitchFamily="18" charset="2"/>
              </a:rPr>
              <a:t>是</a:t>
            </a:r>
            <a:r>
              <a:rPr lang="zh-CN" sz="2400" dirty="0">
                <a:solidFill>
                  <a:srgbClr val="FF0000"/>
                </a:solidFill>
                <a:latin typeface="楷体_GB2312" pitchFamily="1" charset="-122"/>
                <a:ea typeface="楷体_GB2312" pitchFamily="1" charset="-122"/>
                <a:sym typeface="Symbol" pitchFamily="18" charset="2"/>
              </a:rPr>
              <a:t>群</a:t>
            </a:r>
            <a:r>
              <a:rPr lang="zh-CN" sz="2400" dirty="0">
                <a:solidFill>
                  <a:srgbClr val="0000FF"/>
                </a:solidFill>
                <a:latin typeface="楷体_GB2312" pitchFamily="1" charset="-122"/>
                <a:ea typeface="楷体_GB2312" pitchFamily="1" charset="-122"/>
                <a:sym typeface="Symbol" pitchFamily="18" charset="2"/>
              </a:rPr>
              <a:t>。群中元素的数目称为</a:t>
            </a:r>
            <a:r>
              <a:rPr lang="zh-CN" sz="2400" dirty="0">
                <a:solidFill>
                  <a:srgbClr val="FF0000"/>
                </a:solidFill>
                <a:latin typeface="楷体_GB2312" pitchFamily="1" charset="-122"/>
                <a:ea typeface="楷体_GB2312" pitchFamily="1" charset="-122"/>
                <a:sym typeface="Symbol" pitchFamily="18" charset="2"/>
              </a:rPr>
              <a:t>群的阶</a:t>
            </a:r>
            <a:r>
              <a:rPr lang="zh-CN" sz="2400" dirty="0">
                <a:solidFill>
                  <a:srgbClr val="CC3399"/>
                </a:solidFill>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solidFill>
                  <a:srgbClr val="FF0000"/>
                </a:solidFill>
                <a:latin typeface="楷体_GB2312" pitchFamily="1" charset="-122"/>
                <a:ea typeface="楷体_GB2312" pitchFamily="1" charset="-122"/>
                <a:sym typeface="Symbol" pitchFamily="18" charset="2"/>
              </a:rPr>
              <a:t>  </a:t>
            </a:r>
            <a:r>
              <a:rPr lang="zh-CN" sz="2400" dirty="0">
                <a:solidFill>
                  <a:srgbClr val="B2B2B2"/>
                </a:solidFill>
                <a:latin typeface="楷体_GB2312" pitchFamily="1" charset="-122"/>
                <a:ea typeface="楷体_GB2312" pitchFamily="1" charset="-122"/>
                <a:sym typeface="Symbol" pitchFamily="18" charset="2"/>
              </a:rPr>
              <a:t>证明：</a:t>
            </a:r>
            <a:r>
              <a:rPr lang="zh-CN" sz="2400" dirty="0">
                <a:solidFill>
                  <a:srgbClr val="B2B2B2"/>
                </a:solidFill>
                <a:latin typeface="楷体_GB2312" pitchFamily="1" charset="-122"/>
                <a:ea typeface="楷体_GB2312" pitchFamily="1" charset="-122"/>
              </a:rPr>
              <a:t> 设 </a:t>
            </a:r>
            <a:r>
              <a:rPr lang="zh-CN" altLang="zh-CN" sz="2400" dirty="0">
                <a:solidFill>
                  <a:srgbClr val="B2B2B2"/>
                </a:solidFill>
                <a:latin typeface="楷体_GB2312" pitchFamily="1" charset="-122"/>
                <a:ea typeface="楷体_GB2312" pitchFamily="1" charset="-122"/>
                <a:sym typeface="Symbol" pitchFamily="18" charset="2"/>
              </a:rPr>
              <a:t>aG</a:t>
            </a:r>
            <a:r>
              <a:rPr lang="zh-CN" sz="2400" dirty="0">
                <a:solidFill>
                  <a:srgbClr val="B2B2B2"/>
                </a:solidFill>
                <a:latin typeface="楷体_GB2312" pitchFamily="1" charset="-122"/>
                <a:ea typeface="楷体_GB2312" pitchFamily="1" charset="-122"/>
                <a:sym typeface="Symbol" pitchFamily="18" charset="2"/>
              </a:rPr>
              <a:t>，方程 </a:t>
            </a:r>
            <a:r>
              <a:rPr lang="zh-CN" altLang="zh-CN" sz="2400" dirty="0">
                <a:solidFill>
                  <a:srgbClr val="B2B2B2"/>
                </a:solidFill>
                <a:latin typeface="楷体_GB2312" pitchFamily="1" charset="-122"/>
                <a:ea typeface="楷体_GB2312" pitchFamily="1" charset="-122"/>
                <a:sym typeface="Symbol" pitchFamily="18" charset="2"/>
              </a:rPr>
              <a:t>x*a=a </a:t>
            </a:r>
            <a:r>
              <a:rPr lang="zh-CN" sz="2400" dirty="0">
                <a:solidFill>
                  <a:srgbClr val="B2B2B2"/>
                </a:solidFill>
                <a:latin typeface="楷体_GB2312" pitchFamily="1" charset="-122"/>
                <a:ea typeface="楷体_GB2312" pitchFamily="1" charset="-122"/>
                <a:sym typeface="Symbol" pitchFamily="18" charset="2"/>
              </a:rPr>
              <a:t>的解为</a:t>
            </a:r>
            <a:r>
              <a:rPr lang="zh-CN" altLang="zh-CN" sz="2400" dirty="0">
                <a:solidFill>
                  <a:srgbClr val="B2B2B2"/>
                </a:solidFill>
                <a:latin typeface="楷体_GB2312" pitchFamily="1" charset="-122"/>
                <a:ea typeface="楷体_GB2312" pitchFamily="1" charset="-122"/>
                <a:sym typeface="Symbol" pitchFamily="18" charset="2"/>
              </a:rPr>
              <a:t>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solidFill>
                  <a:srgbClr val="B2B2B2"/>
                </a:solidFill>
                <a:latin typeface="楷体_GB2312" pitchFamily="1" charset="-122"/>
                <a:ea typeface="楷体_GB2312" pitchFamily="1" charset="-122"/>
                <a:sym typeface="Symbol" pitchFamily="18" charset="2"/>
              </a:rPr>
              <a:t>  ∵   对</a:t>
            </a:r>
            <a:r>
              <a:rPr lang="zh-CN" altLang="zh-CN" sz="2400" dirty="0">
                <a:solidFill>
                  <a:srgbClr val="B2B2B2"/>
                </a:solidFill>
                <a:latin typeface="楷体_GB2312" pitchFamily="1" charset="-122"/>
                <a:ea typeface="楷体_GB2312" pitchFamily="1" charset="-122"/>
              </a:rPr>
              <a:t>t</a:t>
            </a:r>
            <a:r>
              <a:rPr lang="zh-CN" alt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rPr>
              <a:t>G</a:t>
            </a:r>
            <a:r>
              <a:rPr lang="zh-CN" sz="2400" dirty="0">
                <a:solidFill>
                  <a:srgbClr val="B2B2B2"/>
                </a:solidFill>
                <a:latin typeface="楷体_GB2312" pitchFamily="1" charset="-122"/>
                <a:ea typeface="楷体_GB2312" pitchFamily="1" charset="-122"/>
              </a:rPr>
              <a:t>，</a:t>
            </a:r>
            <a:r>
              <a:rPr lang="zh-CN" sz="2400" dirty="0">
                <a:solidFill>
                  <a:srgbClr val="B2B2B2"/>
                </a:solidFill>
                <a:latin typeface="楷体_GB2312" pitchFamily="1" charset="-122"/>
                <a:ea typeface="楷体_GB2312" pitchFamily="1" charset="-122"/>
                <a:sym typeface="Symbol" pitchFamily="18" charset="2"/>
              </a:rPr>
              <a:t>方程 </a:t>
            </a:r>
            <a:r>
              <a:rPr lang="zh-CN" altLang="zh-CN" sz="2400" dirty="0">
                <a:solidFill>
                  <a:srgbClr val="B2B2B2"/>
                </a:solidFill>
                <a:latin typeface="楷体_GB2312" pitchFamily="1" charset="-122"/>
                <a:ea typeface="楷体_GB2312" pitchFamily="1" charset="-122"/>
                <a:sym typeface="Symbol" pitchFamily="18" charset="2"/>
              </a:rPr>
              <a:t>a*y=t </a:t>
            </a:r>
            <a:r>
              <a:rPr lang="zh-CN" sz="2400" dirty="0">
                <a:solidFill>
                  <a:srgbClr val="B2B2B2"/>
                </a:solidFill>
                <a:latin typeface="楷体_GB2312" pitchFamily="1" charset="-122"/>
                <a:ea typeface="楷体_GB2312" pitchFamily="1" charset="-122"/>
                <a:sym typeface="Symbol" pitchFamily="18" charset="2"/>
              </a:rPr>
              <a:t>有解</a:t>
            </a:r>
            <a:r>
              <a:rPr lang="zh-CN" altLang="zh-CN" sz="2400" dirty="0">
                <a:solidFill>
                  <a:srgbClr val="B2B2B2"/>
                </a:solidFill>
                <a:latin typeface="楷体_GB2312" pitchFamily="1" charset="-122"/>
                <a:ea typeface="楷体_GB2312" pitchFamily="1" charset="-122"/>
                <a:sym typeface="Symbol" pitchFamily="18" charset="2"/>
              </a:rPr>
              <a:t>y</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solidFill>
                  <a:srgbClr val="B2B2B2"/>
                </a:solidFill>
                <a:latin typeface="楷体_GB2312" pitchFamily="1" charset="-122"/>
                <a:ea typeface="楷体_GB2312" pitchFamily="1" charset="-122"/>
                <a:sym typeface="Symbol" pitchFamily="18" charset="2"/>
              </a:rPr>
              <a:t>  ∴ </a:t>
            </a:r>
            <a:r>
              <a:rPr lang="zh-CN" altLang="zh-CN" sz="2400" dirty="0">
                <a:solidFill>
                  <a:srgbClr val="B2B2B2"/>
                </a:solidFill>
                <a:latin typeface="楷体_GB2312" pitchFamily="1" charset="-122"/>
                <a:ea typeface="楷体_GB2312" pitchFamily="1" charset="-122"/>
                <a:sym typeface="Symbol" pitchFamily="18" charset="2"/>
              </a:rPr>
              <a:t>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altLang="zh-CN" sz="2400" dirty="0">
                <a:solidFill>
                  <a:srgbClr val="B2B2B2"/>
                </a:solidFill>
                <a:latin typeface="楷体_GB2312" pitchFamily="1" charset="-122"/>
                <a:ea typeface="楷体_GB2312" pitchFamily="1" charset="-122"/>
                <a:sym typeface="Symbol" pitchFamily="18" charset="2"/>
              </a:rPr>
              <a:t>*t= 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alt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a*y</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altLang="zh-CN" sz="2400" dirty="0">
                <a:solidFill>
                  <a:srgbClr val="B2B2B2"/>
                </a:solidFill>
                <a:latin typeface="楷体_GB2312" pitchFamily="1" charset="-122"/>
                <a:ea typeface="楷体_GB2312" pitchFamily="1" charset="-122"/>
                <a:sym typeface="Symbol" pitchFamily="18" charset="2"/>
              </a:rPr>
              <a:t>*a</a:t>
            </a:r>
            <a:r>
              <a:rPr 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y</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altLang="zh-CN" sz="2400" dirty="0">
                <a:solidFill>
                  <a:srgbClr val="B2B2B2"/>
                </a:solidFill>
                <a:latin typeface="楷体_GB2312" pitchFamily="1" charset="-122"/>
                <a:ea typeface="楷体_GB2312" pitchFamily="1" charset="-122"/>
                <a:sym typeface="Symbol" pitchFamily="18" charset="2"/>
              </a:rPr>
              <a:t> =a*y</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altLang="zh-CN" sz="2400" dirty="0">
                <a:solidFill>
                  <a:srgbClr val="B2B2B2"/>
                </a:solidFill>
                <a:latin typeface="楷体_GB2312" pitchFamily="1" charset="-122"/>
                <a:ea typeface="楷体_GB2312" pitchFamily="1" charset="-122"/>
                <a:sym typeface="Symbol" pitchFamily="18" charset="2"/>
              </a:rPr>
              <a:t>=t</a:t>
            </a:r>
          </a:p>
          <a:p>
            <a:pPr>
              <a:lnSpc>
                <a:spcPct val="110000"/>
              </a:lnSpc>
              <a:buFont typeface="Wingdings" pitchFamily="2" charset="2"/>
              <a:buNone/>
            </a:pPr>
            <a:r>
              <a:rPr lang="zh-CN" altLang="zh-CN" sz="2400" dirty="0">
                <a:solidFill>
                  <a:srgbClr val="B2B2B2"/>
                </a:solidFill>
                <a:latin typeface="楷体_GB2312" pitchFamily="1" charset="-122"/>
                <a:ea typeface="楷体_GB2312" pitchFamily="1" charset="-122"/>
                <a:sym typeface="Symbol" pitchFamily="18" charset="2"/>
              </a:rPr>
              <a:t>     </a:t>
            </a:r>
            <a:r>
              <a:rPr lang="zh-CN" sz="2400" dirty="0">
                <a:solidFill>
                  <a:srgbClr val="B2B2B2"/>
                </a:solidFill>
                <a:latin typeface="楷体_GB2312" pitchFamily="1" charset="-122"/>
                <a:ea typeface="楷体_GB2312" pitchFamily="1" charset="-122"/>
                <a:sym typeface="Symbol" pitchFamily="18" charset="2"/>
              </a:rPr>
              <a:t>即对</a:t>
            </a:r>
            <a:r>
              <a:rPr lang="zh-CN" altLang="zh-CN" sz="2400" dirty="0">
                <a:solidFill>
                  <a:srgbClr val="B2B2B2"/>
                </a:solidFill>
                <a:latin typeface="楷体_GB2312" pitchFamily="1" charset="-122"/>
                <a:ea typeface="楷体_GB2312" pitchFamily="1" charset="-122"/>
              </a:rPr>
              <a:t>t</a:t>
            </a:r>
            <a:r>
              <a:rPr lang="zh-CN" alt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rPr>
              <a:t>G</a:t>
            </a:r>
            <a:r>
              <a:rPr lang="zh-CN" sz="2400" dirty="0">
                <a:solidFill>
                  <a:srgbClr val="B2B2B2"/>
                </a:solidFill>
                <a:latin typeface="楷体_GB2312" pitchFamily="1" charset="-122"/>
                <a:ea typeface="楷体_GB2312" pitchFamily="1" charset="-122"/>
              </a:rPr>
              <a:t>，必有</a:t>
            </a:r>
            <a:r>
              <a:rPr lang="zh-CN" altLang="zh-CN" sz="2400" dirty="0">
                <a:solidFill>
                  <a:srgbClr val="B2B2B2"/>
                </a:solidFill>
                <a:latin typeface="楷体_GB2312" pitchFamily="1" charset="-122"/>
                <a:ea typeface="楷体_GB2312" pitchFamily="1" charset="-122"/>
                <a:sym typeface="Symbol" pitchFamily="18" charset="2"/>
              </a:rPr>
              <a:t>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altLang="zh-CN" sz="2400" dirty="0">
                <a:solidFill>
                  <a:srgbClr val="B2B2B2"/>
                </a:solidFill>
                <a:latin typeface="楷体_GB2312" pitchFamily="1" charset="-122"/>
                <a:ea typeface="楷体_GB2312" pitchFamily="1" charset="-122"/>
                <a:sym typeface="Symbol" pitchFamily="18" charset="2"/>
              </a:rPr>
              <a:t>*t=t</a:t>
            </a:r>
            <a:r>
              <a:rPr lang="zh-CN" sz="2400" dirty="0">
                <a:solidFill>
                  <a:srgbClr val="B2B2B2"/>
                </a:solidFill>
                <a:latin typeface="楷体_GB2312" pitchFamily="1" charset="-122"/>
                <a:ea typeface="楷体_GB2312" pitchFamily="1" charset="-122"/>
                <a:sym typeface="Symbol" pitchFamily="18" charset="2"/>
              </a:rPr>
              <a:t>， </a:t>
            </a:r>
            <a:r>
              <a:rPr lang="zh-CN" altLang="zh-CN" sz="2400" dirty="0">
                <a:solidFill>
                  <a:srgbClr val="B2B2B2"/>
                </a:solidFill>
                <a:latin typeface="楷体_GB2312" pitchFamily="1" charset="-122"/>
                <a:ea typeface="楷体_GB2312" pitchFamily="1" charset="-122"/>
                <a:sym typeface="Symbol" pitchFamily="18" charset="2"/>
              </a:rPr>
              <a:t>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是</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中的左幺元。</a:t>
            </a:r>
          </a:p>
          <a:p>
            <a:pPr>
              <a:lnSpc>
                <a:spcPct val="110000"/>
              </a:lnSpc>
              <a:buFont typeface="Wingdings" pitchFamily="2" charset="2"/>
              <a:buNone/>
            </a:pPr>
            <a:r>
              <a:rPr lang="zh-CN" sz="2400" dirty="0">
                <a:solidFill>
                  <a:srgbClr val="B2B2B2"/>
                </a:solidFill>
                <a:latin typeface="楷体_GB2312" pitchFamily="1" charset="-122"/>
                <a:ea typeface="楷体_GB2312" pitchFamily="1" charset="-122"/>
                <a:sym typeface="Symbol" pitchFamily="18" charset="2"/>
              </a:rPr>
              <a:t>  同样可以证明</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中有右幺元</a:t>
            </a:r>
            <a:r>
              <a:rPr lang="zh-CN" altLang="zh-CN" sz="2400" dirty="0">
                <a:solidFill>
                  <a:srgbClr val="B2B2B2"/>
                </a:solidFill>
                <a:latin typeface="楷体_GB2312" pitchFamily="1" charset="-122"/>
                <a:ea typeface="楷体_GB2312" pitchFamily="1" charset="-122"/>
              </a:rPr>
              <a:t>e</a:t>
            </a:r>
            <a:r>
              <a:rPr lang="zh-CN" alt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，所以</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中有幺元</a:t>
            </a:r>
            <a:r>
              <a:rPr lang="zh-CN" altLang="zh-CN" sz="2400" dirty="0">
                <a:solidFill>
                  <a:srgbClr val="B2B2B2"/>
                </a:solidFill>
                <a:latin typeface="楷体_GB2312" pitchFamily="1" charset="-122"/>
                <a:ea typeface="楷体_GB2312" pitchFamily="1" charset="-122"/>
              </a:rPr>
              <a:t>e</a:t>
            </a:r>
            <a:r>
              <a:rPr lang="zh-CN" sz="2400" dirty="0">
                <a:solidFill>
                  <a:srgbClr val="B2B2B2"/>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B2B2B2"/>
                </a:solidFill>
                <a:latin typeface="楷体_GB2312" pitchFamily="1" charset="-122"/>
                <a:ea typeface="楷体_GB2312" pitchFamily="1" charset="-122"/>
              </a:rPr>
              <a:t>  同理，对</a:t>
            </a:r>
            <a:r>
              <a:rPr 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bG</a:t>
            </a:r>
            <a:r>
              <a:rPr lang="zh-CN" sz="2400" dirty="0">
                <a:solidFill>
                  <a:srgbClr val="B2B2B2"/>
                </a:solidFill>
                <a:latin typeface="楷体_GB2312" pitchFamily="1" charset="-122"/>
                <a:ea typeface="楷体_GB2312" pitchFamily="1" charset="-122"/>
                <a:sym typeface="Symbol" pitchFamily="18" charset="2"/>
              </a:rPr>
              <a:t>，方程</a:t>
            </a:r>
            <a:r>
              <a:rPr lang="zh-CN" altLang="zh-CN" sz="2400" dirty="0">
                <a:solidFill>
                  <a:srgbClr val="B2B2B2"/>
                </a:solidFill>
                <a:latin typeface="楷体_GB2312" pitchFamily="1" charset="-122"/>
                <a:ea typeface="楷体_GB2312" pitchFamily="1" charset="-122"/>
                <a:sym typeface="Symbol" pitchFamily="18" charset="2"/>
              </a:rPr>
              <a:t>x*b=e</a:t>
            </a:r>
            <a:r>
              <a:rPr lang="zh-CN" sz="2400" dirty="0">
                <a:solidFill>
                  <a:srgbClr val="B2B2B2"/>
                </a:solidFill>
                <a:latin typeface="楷体_GB2312" pitchFamily="1" charset="-122"/>
                <a:ea typeface="楷体_GB2312" pitchFamily="1" charset="-122"/>
                <a:sym typeface="Symbol" pitchFamily="18" charset="2"/>
              </a:rPr>
              <a:t>有解</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，这个</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是</a:t>
            </a:r>
            <a:r>
              <a:rPr lang="zh-CN" altLang="zh-CN" sz="2400" dirty="0">
                <a:solidFill>
                  <a:srgbClr val="B2B2B2"/>
                </a:solidFill>
                <a:latin typeface="楷体_GB2312" pitchFamily="1" charset="-122"/>
                <a:ea typeface="楷体_GB2312" pitchFamily="1" charset="-122"/>
                <a:sym typeface="Symbol" pitchFamily="18" charset="2"/>
              </a:rPr>
              <a:t>b</a:t>
            </a:r>
            <a:r>
              <a:rPr lang="zh-CN" sz="2400" dirty="0">
                <a:solidFill>
                  <a:srgbClr val="B2B2B2"/>
                </a:solidFill>
                <a:latin typeface="楷体_GB2312" pitchFamily="1" charset="-122"/>
                <a:ea typeface="楷体_GB2312" pitchFamily="1" charset="-122"/>
                <a:sym typeface="Symbol" pitchFamily="18" charset="2"/>
              </a:rPr>
              <a:t>的左逆元，方程</a:t>
            </a:r>
            <a:r>
              <a:rPr lang="zh-CN" altLang="zh-CN" sz="2400" dirty="0">
                <a:solidFill>
                  <a:srgbClr val="B2B2B2"/>
                </a:solidFill>
                <a:latin typeface="楷体_GB2312" pitchFamily="1" charset="-122"/>
                <a:ea typeface="楷体_GB2312" pitchFamily="1" charset="-122"/>
                <a:sym typeface="Symbol" pitchFamily="18" charset="2"/>
              </a:rPr>
              <a:t>b*y=e</a:t>
            </a:r>
            <a:r>
              <a:rPr lang="zh-CN" sz="2400" dirty="0">
                <a:solidFill>
                  <a:srgbClr val="B2B2B2"/>
                </a:solidFill>
                <a:latin typeface="楷体_GB2312" pitchFamily="1" charset="-122"/>
                <a:ea typeface="楷体_GB2312" pitchFamily="1" charset="-122"/>
                <a:sym typeface="Symbol" pitchFamily="18" charset="2"/>
              </a:rPr>
              <a:t>的解是</a:t>
            </a:r>
            <a:r>
              <a:rPr lang="zh-CN" altLang="zh-CN" sz="2400" dirty="0">
                <a:solidFill>
                  <a:srgbClr val="B2B2B2"/>
                </a:solidFill>
                <a:latin typeface="楷体_GB2312" pitchFamily="1" charset="-122"/>
                <a:ea typeface="楷体_GB2312" pitchFamily="1" charset="-122"/>
                <a:sym typeface="Symbol" pitchFamily="18" charset="2"/>
              </a:rPr>
              <a:t>b</a:t>
            </a:r>
            <a:r>
              <a:rPr lang="zh-CN" sz="2400" dirty="0">
                <a:solidFill>
                  <a:srgbClr val="B2B2B2"/>
                </a:solidFill>
                <a:latin typeface="楷体_GB2312" pitchFamily="1" charset="-122"/>
                <a:ea typeface="楷体_GB2312" pitchFamily="1" charset="-122"/>
                <a:sym typeface="Symbol" pitchFamily="18" charset="2"/>
              </a:rPr>
              <a:t>的右逆元，从而</a:t>
            </a:r>
            <a:r>
              <a:rPr lang="zh-CN" altLang="zh-CN" sz="2400" dirty="0">
                <a:solidFill>
                  <a:srgbClr val="B2B2B2"/>
                </a:solidFill>
                <a:latin typeface="楷体_GB2312" pitchFamily="1" charset="-122"/>
                <a:ea typeface="楷体_GB2312" pitchFamily="1" charset="-122"/>
                <a:sym typeface="Symbol" pitchFamily="18" charset="2"/>
              </a:rPr>
              <a:t>b</a:t>
            </a:r>
            <a:r>
              <a:rPr lang="zh-CN" sz="2400" dirty="0">
                <a:solidFill>
                  <a:srgbClr val="B2B2B2"/>
                </a:solidFill>
                <a:latin typeface="楷体_GB2312" pitchFamily="1" charset="-122"/>
                <a:ea typeface="楷体_GB2312" pitchFamily="1" charset="-122"/>
                <a:sym typeface="Symbol" pitchFamily="18" charset="2"/>
              </a:rPr>
              <a:t>有逆元。所以， </a:t>
            </a:r>
            <a:r>
              <a:rPr lang="zh-CN" altLang="zh-CN" sz="2400" dirty="0">
                <a:solidFill>
                  <a:srgbClr val="B2B2B2"/>
                </a:solidFill>
                <a:latin typeface="楷体_GB2312" pitchFamily="1" charset="-122"/>
                <a:ea typeface="楷体_GB2312" pitchFamily="1" charset="-122"/>
              </a:rPr>
              <a:t>&lt;G,*&gt;</a:t>
            </a:r>
            <a:r>
              <a:rPr lang="zh-CN" sz="2400" dirty="0">
                <a:solidFill>
                  <a:srgbClr val="B2B2B2"/>
                </a:solidFill>
                <a:latin typeface="楷体_GB2312" pitchFamily="1" charset="-122"/>
                <a:ea typeface="楷体_GB2312" pitchFamily="1" charset="-122"/>
                <a:sym typeface="Symbol" pitchFamily="18" charset="2"/>
              </a:rPr>
              <a:t>是群。</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C265361-AF2F-444B-B27D-A47025183A02}"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2851279-9395-442D-9C97-5F66C98F9BBE}" type="slidenum">
              <a:rPr lang="zh-CN" altLang="zh-CN"/>
              <a:pPr/>
              <a:t>4</a:t>
            </a:fld>
            <a:r>
              <a:rPr lang="zh-CN" altLang="zh-CN"/>
              <a:t>/226</a:t>
            </a:r>
          </a:p>
        </p:txBody>
      </p:sp>
      <p:sp>
        <p:nvSpPr>
          <p:cNvPr id="6146" name="Rectangle 2"/>
          <p:cNvSpPr>
            <a:spLocks noGrp="1" noChangeArrowheads="1"/>
          </p:cNvSpPr>
          <p:nvPr>
            <p:ph type="title"/>
          </p:nvPr>
        </p:nvSpPr>
        <p:spPr/>
        <p:txBody>
          <a:bodyPr/>
          <a:lstStyle/>
          <a:p>
            <a:endParaRPr lang="zh-CN" altLang="zh-CN"/>
          </a:p>
        </p:txBody>
      </p:sp>
      <p:sp>
        <p:nvSpPr>
          <p:cNvPr id="6147" name="Rectangle 3"/>
          <p:cNvSpPr>
            <a:spLocks noGrp="1" noChangeArrowheads="1"/>
          </p:cNvSpPr>
          <p:nvPr>
            <p:ph type="body" idx="1"/>
          </p:nvPr>
        </p:nvSpPr>
        <p:spPr>
          <a:xfrm>
            <a:off x="1066800" y="1166813"/>
            <a:ext cx="7620000" cy="4016375"/>
          </a:xfrm>
        </p:spPr>
        <p:txBody>
          <a:bodyPr/>
          <a:lstStyle/>
          <a:p>
            <a:pPr>
              <a:buClr>
                <a:srgbClr val="FF0000"/>
              </a:buClr>
              <a:buFont typeface="Wingdings" pitchFamily="2" charset="2"/>
              <a:buChar char="n"/>
            </a:pPr>
            <a:r>
              <a:rPr lang="zh-CN" sz="2400" dirty="0">
                <a:solidFill>
                  <a:srgbClr val="0000FF"/>
                </a:solidFill>
                <a:latin typeface="楷体_GB2312" pitchFamily="1" charset="-122"/>
                <a:ea typeface="楷体_GB2312" pitchFamily="1" charset="-122"/>
              </a:rPr>
              <a:t>群是一种特殊的代数系统，是最重要的代数系统之一。群的理论广泛应用于数学、物理、化学以及很多人们不太熟悉的领域如社会学等。对计算机科学而言，群在自动化理论、形式语言、语法分析、编码理论等方面都有直接应用，并显示出其强大功能。</a:t>
            </a:r>
          </a:p>
          <a:p>
            <a:pPr>
              <a:buClr>
                <a:srgbClr val="FF0000"/>
              </a:buClr>
              <a:buFont typeface="Wingdings" pitchFamily="2" charset="2"/>
              <a:buNone/>
            </a:pPr>
            <a:endParaRPr lang="zh-CN" sz="2400" dirty="0">
              <a:solidFill>
                <a:srgbClr val="0000FF"/>
              </a:solidFill>
              <a:latin typeface="楷体_GB2312" pitchFamily="1" charset="-122"/>
              <a:ea typeface="楷体_GB2312" pitchFamily="1" charset="-122"/>
            </a:endParaRPr>
          </a:p>
          <a:p>
            <a:pPr>
              <a:buClr>
                <a:srgbClr val="B2B2B2"/>
              </a:buClr>
              <a:buFont typeface="Wingdings" pitchFamily="2" charset="2"/>
              <a:buChar char="n"/>
            </a:pPr>
            <a:r>
              <a:rPr lang="zh-CN" sz="2400" dirty="0">
                <a:solidFill>
                  <a:srgbClr val="B2B2B2"/>
                </a:solidFill>
                <a:latin typeface="楷体_GB2312" pitchFamily="1" charset="-122"/>
                <a:ea typeface="楷体_GB2312" pitchFamily="1" charset="-122"/>
              </a:rPr>
              <a:t>上一章中已经给出了半群的定义，它要求运算是可结合的。许多常见的代数系统都是半群，甚至是含幺半群。下面是一些典型的半群例子。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849519-D31C-454A-9C05-8CEAE9D7D7D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949F0FD-BF0D-4EDE-A22F-92271EFEE5E9}" type="slidenum">
              <a:rPr lang="zh-CN" altLang="zh-CN"/>
              <a:pPr/>
              <a:t>40</a:t>
            </a:fld>
            <a:r>
              <a:rPr lang="zh-CN" altLang="zh-CN"/>
              <a:t>/226</a:t>
            </a:r>
          </a:p>
        </p:txBody>
      </p:sp>
      <p:sp>
        <p:nvSpPr>
          <p:cNvPr id="43010" name="Rectangle 2"/>
          <p:cNvSpPr>
            <a:spLocks noGrp="1" noChangeArrowheads="1"/>
          </p:cNvSpPr>
          <p:nvPr>
            <p:ph type="title"/>
          </p:nvPr>
        </p:nvSpPr>
        <p:spPr/>
        <p:txBody>
          <a:bodyPr/>
          <a:lstStyle/>
          <a:p>
            <a:r>
              <a:rPr lang="zh-CN"/>
              <a:t>群</a:t>
            </a:r>
          </a:p>
        </p:txBody>
      </p:sp>
      <p:sp>
        <p:nvSpPr>
          <p:cNvPr id="43011" name="Rectangle 3"/>
          <p:cNvSpPr>
            <a:spLocks noGrp="1" noChangeArrowheads="1"/>
          </p:cNvSpPr>
          <p:nvPr>
            <p:ph type="body" idx="1"/>
          </p:nvPr>
        </p:nvSpPr>
        <p:spPr>
          <a:xfrm>
            <a:off x="1066800" y="1166813"/>
            <a:ext cx="7753350" cy="4541619"/>
          </a:xfrm>
        </p:spPr>
        <p:txBody>
          <a:bodyPr/>
          <a:lstStyle/>
          <a:p>
            <a:pPr>
              <a:lnSpc>
                <a:spcPct val="110000"/>
              </a:lnSpc>
              <a:buClr>
                <a:srgbClr val="FF0000"/>
              </a:buClr>
              <a:buFont typeface="Wingdings" pitchFamily="2" charset="2"/>
              <a:buChar char="n"/>
            </a:pPr>
            <a:r>
              <a:rPr lang="zh-CN" sz="2400" dirty="0">
                <a:solidFill>
                  <a:srgbClr val="CC00CC"/>
                </a:solidFill>
                <a:latin typeface="楷体_GB2312" pitchFamily="1" charset="-122"/>
                <a:ea typeface="楷体_GB2312" pitchFamily="1" charset="-122"/>
              </a:rPr>
              <a:t>定理</a:t>
            </a:r>
            <a:r>
              <a:rPr lang="zh-CN" altLang="zh-CN" sz="2400" dirty="0">
                <a:solidFill>
                  <a:srgbClr val="CC00CC"/>
                </a:solidFill>
                <a:latin typeface="楷体_GB2312" pitchFamily="1" charset="-122"/>
                <a:ea typeface="楷体_GB2312" pitchFamily="1" charset="-122"/>
              </a:rPr>
              <a:t>15.3  </a:t>
            </a:r>
            <a:r>
              <a:rPr lang="zh-CN" sz="2400" dirty="0">
                <a:latin typeface="楷体_GB2312" pitchFamily="1" charset="-122"/>
                <a:ea typeface="楷体_GB2312" pitchFamily="1" charset="-122"/>
              </a:rPr>
              <a:t>如果</a:t>
            </a:r>
            <a:r>
              <a:rPr lang="zh-CN" altLang="zh-CN" sz="2400" dirty="0">
                <a:latin typeface="楷体_GB2312" pitchFamily="1" charset="-122"/>
                <a:ea typeface="楷体_GB2312" pitchFamily="1" charset="-122"/>
              </a:rPr>
              <a:t>&lt;G,*&gt;</a:t>
            </a:r>
            <a:r>
              <a:rPr lang="zh-CN" sz="2400" dirty="0">
                <a:latin typeface="楷体_GB2312" pitchFamily="1" charset="-122"/>
                <a:ea typeface="楷体_GB2312" pitchFamily="1" charset="-122"/>
              </a:rPr>
              <a:t>是半群，并且对</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bG</a:t>
            </a:r>
            <a:r>
              <a:rPr lang="zh-CN" sz="2400" dirty="0">
                <a:latin typeface="楷体_GB2312" pitchFamily="1" charset="-122"/>
                <a:ea typeface="楷体_GB2312" pitchFamily="1" charset="-122"/>
                <a:sym typeface="Symbol" pitchFamily="18" charset="2"/>
              </a:rPr>
              <a:t>，都存在</a:t>
            </a:r>
            <a:r>
              <a:rPr lang="zh-CN" altLang="zh-CN" sz="2400" dirty="0">
                <a:latin typeface="楷体_GB2312" pitchFamily="1" charset="-122"/>
                <a:ea typeface="楷体_GB2312" pitchFamily="1" charset="-122"/>
                <a:sym typeface="Symbol" pitchFamily="18" charset="2"/>
              </a:rPr>
              <a:t>x</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yG </a:t>
            </a:r>
            <a:r>
              <a:rPr lang="zh-CN" sz="2400" dirty="0">
                <a:latin typeface="楷体_GB2312" pitchFamily="1" charset="-122"/>
                <a:ea typeface="楷体_GB2312" pitchFamily="1" charset="-122"/>
                <a:sym typeface="Symbol" pitchFamily="18" charset="2"/>
              </a:rPr>
              <a:t>使</a:t>
            </a:r>
            <a:r>
              <a:rPr lang="zh-CN" altLang="zh-CN" sz="2400" dirty="0">
                <a:latin typeface="楷体_GB2312" pitchFamily="1" charset="-122"/>
                <a:ea typeface="楷体_GB2312" pitchFamily="1" charset="-122"/>
                <a:sym typeface="Symbol" pitchFamily="18" charset="2"/>
              </a:rPr>
              <a:t>x*a=b</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a*y=b</a:t>
            </a:r>
            <a:r>
              <a:rPr lang="zh-CN" sz="2400" dirty="0">
                <a:latin typeface="楷体_GB2312" pitchFamily="1" charset="-122"/>
                <a:ea typeface="楷体_GB2312" pitchFamily="1" charset="-122"/>
                <a:sym typeface="Symbol" pitchFamily="18" charset="2"/>
              </a:rPr>
              <a:t>，则</a:t>
            </a:r>
            <a:r>
              <a:rPr lang="zh-CN" altLang="zh-CN" sz="2400" dirty="0">
                <a:latin typeface="楷体_GB2312" pitchFamily="1" charset="-122"/>
                <a:ea typeface="楷体_GB2312" pitchFamily="1" charset="-122"/>
              </a:rPr>
              <a:t>&lt;G,*&gt;</a:t>
            </a:r>
            <a:r>
              <a:rPr lang="zh-CN" sz="2400" dirty="0">
                <a:latin typeface="楷体_GB2312" pitchFamily="1" charset="-122"/>
                <a:ea typeface="楷体_GB2312" pitchFamily="1" charset="-122"/>
                <a:sym typeface="Symbol" pitchFamily="18" charset="2"/>
              </a:rPr>
              <a:t>是群。群中元素的数目称为群的阶。</a:t>
            </a:r>
          </a:p>
          <a:p>
            <a:pPr>
              <a:lnSpc>
                <a:spcPct val="110000"/>
              </a:lnSpc>
              <a:buFont typeface="Wingdings" pitchFamily="2" charset="2"/>
              <a:buNone/>
            </a:pPr>
            <a:r>
              <a:rPr lang="zh-CN" sz="2400" dirty="0">
                <a:solidFill>
                  <a:srgbClr val="FF0000"/>
                </a:solidFill>
                <a:latin typeface="楷体_GB2312" pitchFamily="1" charset="-122"/>
                <a:ea typeface="楷体_GB2312" pitchFamily="1" charset="-122"/>
                <a:sym typeface="Symbol" pitchFamily="18" charset="2"/>
              </a:rPr>
              <a:t>  证明：</a:t>
            </a:r>
            <a:r>
              <a:rPr lang="zh-CN" sz="2400" dirty="0">
                <a:solidFill>
                  <a:srgbClr val="CC00CC"/>
                </a:solidFill>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设 </a:t>
            </a:r>
            <a:r>
              <a:rPr lang="zh-CN" altLang="zh-CN" sz="2400" dirty="0">
                <a:solidFill>
                  <a:srgbClr val="0000FF"/>
                </a:solidFill>
                <a:latin typeface="楷体_GB2312" pitchFamily="1" charset="-122"/>
                <a:ea typeface="楷体_GB2312" pitchFamily="1" charset="-122"/>
                <a:sym typeface="Symbol" pitchFamily="18" charset="2"/>
              </a:rPr>
              <a:t>aG</a:t>
            </a:r>
            <a:r>
              <a:rPr lang="zh-CN" sz="2400" dirty="0">
                <a:solidFill>
                  <a:srgbClr val="0000FF"/>
                </a:solidFill>
                <a:latin typeface="楷体_GB2312" pitchFamily="1" charset="-122"/>
                <a:ea typeface="楷体_GB2312" pitchFamily="1" charset="-122"/>
                <a:sym typeface="Symbol" pitchFamily="18" charset="2"/>
              </a:rPr>
              <a:t>，方程 </a:t>
            </a:r>
            <a:r>
              <a:rPr lang="zh-CN" altLang="zh-CN" sz="2400" dirty="0">
                <a:solidFill>
                  <a:srgbClr val="0000FF"/>
                </a:solidFill>
                <a:latin typeface="楷体_GB2312" pitchFamily="1" charset="-122"/>
                <a:ea typeface="楷体_GB2312" pitchFamily="1" charset="-122"/>
                <a:sym typeface="Symbol" pitchFamily="18" charset="2"/>
              </a:rPr>
              <a:t>x*a=a </a:t>
            </a:r>
            <a:r>
              <a:rPr lang="zh-CN" sz="2400" dirty="0">
                <a:solidFill>
                  <a:srgbClr val="0000FF"/>
                </a:solidFill>
                <a:latin typeface="楷体_GB2312" pitchFamily="1" charset="-122"/>
                <a:ea typeface="楷体_GB2312" pitchFamily="1" charset="-122"/>
                <a:sym typeface="Symbol" pitchFamily="18" charset="2"/>
              </a:rPr>
              <a:t>的解为</a:t>
            </a:r>
            <a:r>
              <a:rPr lang="zh-CN" altLang="zh-CN" sz="2400" dirty="0">
                <a:solidFill>
                  <a:srgbClr val="0000FF"/>
                </a:solidFill>
                <a:latin typeface="楷体_GB2312" pitchFamily="1" charset="-122"/>
                <a:ea typeface="楷体_GB2312" pitchFamily="1" charset="-122"/>
                <a:sym typeface="Symbol" pitchFamily="18" charset="2"/>
              </a:rPr>
              <a:t>e</a:t>
            </a:r>
            <a:r>
              <a:rPr lang="zh-CN" altLang="zh-CN" sz="2400" baseline="-25000" dirty="0">
                <a:solidFill>
                  <a:srgbClr val="0000FF"/>
                </a:solidFill>
                <a:latin typeface="楷体_GB2312" pitchFamily="1" charset="-122"/>
                <a:ea typeface="楷体_GB2312" pitchFamily="1" charset="-122"/>
                <a:sym typeface="Symbol" pitchFamily="18" charset="2"/>
              </a:rPr>
              <a:t>1</a:t>
            </a:r>
            <a:r>
              <a:rPr lang="zh-CN" sz="2400" dirty="0">
                <a:solidFill>
                  <a:srgbClr val="0000FF"/>
                </a:solidFill>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sym typeface="Symbol" pitchFamily="18" charset="2"/>
              </a:rPr>
              <a:t>  ∵   对</a:t>
            </a:r>
            <a:r>
              <a:rPr lang="zh-CN" sz="2400" dirty="0" smtClean="0">
                <a:solidFill>
                  <a:srgbClr val="0000FF"/>
                </a:solidFill>
                <a:latin typeface="楷体_GB2312" pitchFamily="1" charset="-122"/>
                <a:ea typeface="楷体_GB2312" pitchFamily="1" charset="-122"/>
                <a:sym typeface="Symbol" pitchFamily="18" charset="2"/>
              </a:rPr>
              <a:t></a:t>
            </a:r>
            <a:r>
              <a:rPr lang="zh-CN" altLang="zh-CN" sz="2400" dirty="0" smtClean="0">
                <a:solidFill>
                  <a:srgbClr val="0000FF"/>
                </a:solidFill>
                <a:latin typeface="楷体_GB2312" pitchFamily="1" charset="-122"/>
                <a:ea typeface="楷体_GB2312" pitchFamily="1" charset="-122"/>
              </a:rPr>
              <a:t>t</a:t>
            </a:r>
            <a:r>
              <a:rPr lang="zh-CN" altLang="zh-CN" sz="2400" dirty="0" smtClean="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rPr>
              <a:t>G</a:t>
            </a:r>
            <a:r>
              <a:rPr lang="zh-CN"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sym typeface="Symbol" pitchFamily="18" charset="2"/>
              </a:rPr>
              <a:t>方程 </a:t>
            </a:r>
            <a:r>
              <a:rPr lang="zh-CN" altLang="zh-CN" sz="2400" dirty="0">
                <a:solidFill>
                  <a:srgbClr val="0000FF"/>
                </a:solidFill>
                <a:latin typeface="楷体_GB2312" pitchFamily="1" charset="-122"/>
                <a:ea typeface="楷体_GB2312" pitchFamily="1" charset="-122"/>
                <a:sym typeface="Symbol" pitchFamily="18" charset="2"/>
              </a:rPr>
              <a:t>a*y</a:t>
            </a:r>
            <a:r>
              <a:rPr lang="zh-CN" altLang="zh-CN" sz="2400" dirty="0" smtClean="0">
                <a:solidFill>
                  <a:srgbClr val="0000FF"/>
                </a:solidFill>
                <a:latin typeface="楷体_GB2312" pitchFamily="1" charset="-122"/>
                <a:ea typeface="楷体_GB2312" pitchFamily="1" charset="-122"/>
                <a:sym typeface="Symbol" pitchFamily="18" charset="2"/>
              </a:rPr>
              <a:t>=t </a:t>
            </a:r>
            <a:r>
              <a:rPr lang="zh-CN" sz="2400" dirty="0">
                <a:solidFill>
                  <a:srgbClr val="0000FF"/>
                </a:solidFill>
                <a:latin typeface="楷体_GB2312" pitchFamily="1" charset="-122"/>
                <a:ea typeface="楷体_GB2312" pitchFamily="1" charset="-122"/>
                <a:sym typeface="Symbol" pitchFamily="18" charset="2"/>
              </a:rPr>
              <a:t>有解</a:t>
            </a:r>
            <a:r>
              <a:rPr lang="zh-CN" altLang="zh-CN" sz="2400" dirty="0">
                <a:solidFill>
                  <a:srgbClr val="0000FF"/>
                </a:solidFill>
                <a:latin typeface="楷体_GB2312" pitchFamily="1" charset="-122"/>
                <a:ea typeface="楷体_GB2312" pitchFamily="1" charset="-122"/>
                <a:sym typeface="Symbol" pitchFamily="18" charset="2"/>
              </a:rPr>
              <a:t>y</a:t>
            </a:r>
            <a:r>
              <a:rPr lang="zh-CN" altLang="zh-CN" sz="2400" baseline="-25000" dirty="0">
                <a:solidFill>
                  <a:srgbClr val="0000FF"/>
                </a:solidFill>
                <a:latin typeface="楷体_GB2312" pitchFamily="1" charset="-122"/>
                <a:ea typeface="楷体_GB2312" pitchFamily="1" charset="-122"/>
                <a:sym typeface="Symbol" pitchFamily="18" charset="2"/>
              </a:rPr>
              <a:t>0</a:t>
            </a:r>
            <a:r>
              <a:rPr lang="zh-CN" sz="2400" dirty="0">
                <a:solidFill>
                  <a:srgbClr val="0000FF"/>
                </a:solidFill>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sym typeface="Symbol" pitchFamily="18" charset="2"/>
              </a:rPr>
              <a:t>  ∴ </a:t>
            </a:r>
            <a:r>
              <a:rPr lang="zh-CN" altLang="zh-CN" sz="2400" dirty="0">
                <a:solidFill>
                  <a:srgbClr val="0000FF"/>
                </a:solidFill>
                <a:latin typeface="楷体_GB2312" pitchFamily="1" charset="-122"/>
                <a:ea typeface="楷体_GB2312" pitchFamily="1" charset="-122"/>
                <a:sym typeface="Symbol" pitchFamily="18" charset="2"/>
              </a:rPr>
              <a:t>e</a:t>
            </a:r>
            <a:r>
              <a:rPr lang="zh-CN" altLang="zh-CN" sz="2400" baseline="-25000" dirty="0">
                <a:solidFill>
                  <a:srgbClr val="0000FF"/>
                </a:solidFill>
                <a:latin typeface="楷体_GB2312" pitchFamily="1" charset="-122"/>
                <a:ea typeface="楷体_GB2312" pitchFamily="1" charset="-122"/>
                <a:sym typeface="Symbol" pitchFamily="18" charset="2"/>
              </a:rPr>
              <a:t>1</a:t>
            </a:r>
            <a:r>
              <a:rPr lang="zh-CN" altLang="zh-CN" sz="2400" dirty="0" smtClean="0">
                <a:solidFill>
                  <a:srgbClr val="0000FF"/>
                </a:solidFill>
                <a:latin typeface="楷体_GB2312" pitchFamily="1" charset="-122"/>
                <a:ea typeface="楷体_GB2312" pitchFamily="1" charset="-122"/>
                <a:sym typeface="Symbol" pitchFamily="18" charset="2"/>
              </a:rPr>
              <a:t>*t= </a:t>
            </a:r>
            <a:r>
              <a:rPr lang="zh-CN" altLang="zh-CN" sz="2400" dirty="0">
                <a:solidFill>
                  <a:srgbClr val="0000FF"/>
                </a:solidFill>
                <a:latin typeface="楷体_GB2312" pitchFamily="1" charset="-122"/>
                <a:ea typeface="楷体_GB2312" pitchFamily="1" charset="-122"/>
                <a:sym typeface="Symbol" pitchFamily="18" charset="2"/>
              </a:rPr>
              <a:t>e</a:t>
            </a:r>
            <a:r>
              <a:rPr lang="zh-CN" altLang="zh-CN" sz="2400" baseline="-25000" dirty="0">
                <a:solidFill>
                  <a:srgbClr val="0000FF"/>
                </a:solidFill>
                <a:latin typeface="楷体_GB2312" pitchFamily="1" charset="-122"/>
                <a:ea typeface="楷体_GB2312" pitchFamily="1" charset="-122"/>
                <a:sym typeface="Symbol" pitchFamily="18" charset="2"/>
              </a:rPr>
              <a:t>1</a:t>
            </a:r>
            <a:r>
              <a:rPr lang="zh-CN" altLang="zh-CN" sz="24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a*y</a:t>
            </a:r>
            <a:r>
              <a:rPr lang="zh-CN" altLang="zh-CN" sz="2400" baseline="-25000" dirty="0">
                <a:solidFill>
                  <a:srgbClr val="0000FF"/>
                </a:solidFill>
                <a:latin typeface="楷体_GB2312" pitchFamily="1" charset="-122"/>
                <a:ea typeface="楷体_GB2312" pitchFamily="1" charset="-122"/>
                <a:sym typeface="Symbol" pitchFamily="18" charset="2"/>
              </a:rPr>
              <a:t>0</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e</a:t>
            </a:r>
            <a:r>
              <a:rPr lang="zh-CN" altLang="zh-CN" sz="2400" baseline="-25000" dirty="0">
                <a:solidFill>
                  <a:srgbClr val="0000FF"/>
                </a:solidFill>
                <a:latin typeface="楷体_GB2312" pitchFamily="1" charset="-122"/>
                <a:ea typeface="楷体_GB2312" pitchFamily="1" charset="-122"/>
                <a:sym typeface="Symbol" pitchFamily="18" charset="2"/>
              </a:rPr>
              <a:t>1</a:t>
            </a:r>
            <a:r>
              <a:rPr lang="zh-CN" altLang="zh-CN" sz="2400" dirty="0">
                <a:solidFill>
                  <a:srgbClr val="0000FF"/>
                </a:solidFill>
                <a:latin typeface="楷体_GB2312" pitchFamily="1" charset="-122"/>
                <a:ea typeface="楷体_GB2312" pitchFamily="1" charset="-122"/>
                <a:sym typeface="Symbol" pitchFamily="18" charset="2"/>
              </a:rPr>
              <a:t>*a</a:t>
            </a:r>
            <a:r>
              <a:rPr 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y</a:t>
            </a:r>
            <a:r>
              <a:rPr lang="zh-CN" altLang="zh-CN" sz="2400" baseline="-25000" dirty="0">
                <a:solidFill>
                  <a:srgbClr val="0000FF"/>
                </a:solidFill>
                <a:latin typeface="楷体_GB2312" pitchFamily="1" charset="-122"/>
                <a:ea typeface="楷体_GB2312" pitchFamily="1" charset="-122"/>
                <a:sym typeface="Symbol" pitchFamily="18" charset="2"/>
              </a:rPr>
              <a:t>0</a:t>
            </a:r>
            <a:r>
              <a:rPr lang="zh-CN" altLang="zh-CN" sz="2400" dirty="0">
                <a:solidFill>
                  <a:srgbClr val="0000FF"/>
                </a:solidFill>
                <a:latin typeface="楷体_GB2312" pitchFamily="1" charset="-122"/>
                <a:ea typeface="楷体_GB2312" pitchFamily="1" charset="-122"/>
                <a:sym typeface="Symbol" pitchFamily="18" charset="2"/>
              </a:rPr>
              <a:t> =a*y</a:t>
            </a:r>
            <a:r>
              <a:rPr lang="zh-CN" altLang="zh-CN" sz="2400" baseline="-25000" dirty="0">
                <a:solidFill>
                  <a:srgbClr val="0000FF"/>
                </a:solidFill>
                <a:latin typeface="楷体_GB2312" pitchFamily="1" charset="-122"/>
                <a:ea typeface="楷体_GB2312" pitchFamily="1" charset="-122"/>
                <a:sym typeface="Symbol" pitchFamily="18" charset="2"/>
              </a:rPr>
              <a:t>0</a:t>
            </a:r>
            <a:r>
              <a:rPr lang="zh-CN" altLang="zh-CN" sz="2400" dirty="0" smtClean="0">
                <a:solidFill>
                  <a:srgbClr val="0000FF"/>
                </a:solidFill>
                <a:latin typeface="楷体_GB2312" pitchFamily="1" charset="-122"/>
                <a:ea typeface="楷体_GB2312" pitchFamily="1" charset="-122"/>
                <a:sym typeface="Symbol" pitchFamily="18" charset="2"/>
              </a:rPr>
              <a:t>=t</a:t>
            </a:r>
            <a:endParaRPr lang="zh-CN" altLang="zh-CN" sz="2400" dirty="0">
              <a:solidFill>
                <a:srgbClr val="0000FF"/>
              </a:solidFill>
              <a:latin typeface="楷体_GB2312" pitchFamily="1" charset="-122"/>
              <a:ea typeface="楷体_GB2312" pitchFamily="1" charset="-122"/>
              <a:sym typeface="Symbol" pitchFamily="18" charset="2"/>
            </a:endParaRPr>
          </a:p>
          <a:p>
            <a:pPr>
              <a:lnSpc>
                <a:spcPct val="110000"/>
              </a:lnSpc>
              <a:buFont typeface="Wingdings" pitchFamily="2" charset="2"/>
              <a:buNone/>
            </a:pPr>
            <a:r>
              <a:rPr lang="zh-CN" altLang="zh-CN" sz="2400" dirty="0">
                <a:solidFill>
                  <a:srgbClr val="0000FF"/>
                </a:solidFill>
                <a:latin typeface="楷体_GB2312" pitchFamily="1" charset="-122"/>
                <a:ea typeface="楷体_GB2312" pitchFamily="1" charset="-122"/>
                <a:sym typeface="Symbol" pitchFamily="18" charset="2"/>
              </a:rPr>
              <a:t>     </a:t>
            </a:r>
            <a:r>
              <a:rPr lang="zh-CN" sz="2400" dirty="0">
                <a:solidFill>
                  <a:srgbClr val="B2B2B2"/>
                </a:solidFill>
                <a:latin typeface="楷体_GB2312" pitchFamily="1" charset="-122"/>
                <a:ea typeface="楷体_GB2312" pitchFamily="1" charset="-122"/>
                <a:sym typeface="Symbol" pitchFamily="18" charset="2"/>
              </a:rPr>
              <a:t>即对</a:t>
            </a:r>
            <a:r>
              <a:rPr lang="zh-CN" altLang="zh-CN" sz="2400" dirty="0">
                <a:solidFill>
                  <a:srgbClr val="B2B2B2"/>
                </a:solidFill>
                <a:latin typeface="楷体_GB2312" pitchFamily="1" charset="-122"/>
                <a:ea typeface="楷体_GB2312" pitchFamily="1" charset="-122"/>
              </a:rPr>
              <a:t>t</a:t>
            </a:r>
            <a:r>
              <a:rPr lang="zh-CN" altLang="zh-CN" sz="2400" dirty="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rPr>
              <a:t>G</a:t>
            </a:r>
            <a:r>
              <a:rPr lang="zh-CN" sz="2400" dirty="0">
                <a:solidFill>
                  <a:srgbClr val="B2B2B2"/>
                </a:solidFill>
                <a:latin typeface="楷体_GB2312" pitchFamily="1" charset="-122"/>
                <a:ea typeface="楷体_GB2312" pitchFamily="1" charset="-122"/>
              </a:rPr>
              <a:t>，必有</a:t>
            </a:r>
            <a:r>
              <a:rPr lang="zh-CN" altLang="zh-CN" sz="2400" dirty="0">
                <a:solidFill>
                  <a:srgbClr val="B2B2B2"/>
                </a:solidFill>
                <a:latin typeface="楷体_GB2312" pitchFamily="1" charset="-122"/>
                <a:ea typeface="楷体_GB2312" pitchFamily="1" charset="-122"/>
                <a:sym typeface="Symbol" pitchFamily="18" charset="2"/>
              </a:rPr>
              <a:t>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altLang="zh-CN" sz="2400" dirty="0">
                <a:solidFill>
                  <a:srgbClr val="B2B2B2"/>
                </a:solidFill>
                <a:latin typeface="楷体_GB2312" pitchFamily="1" charset="-122"/>
                <a:ea typeface="楷体_GB2312" pitchFamily="1" charset="-122"/>
                <a:sym typeface="Symbol" pitchFamily="18" charset="2"/>
              </a:rPr>
              <a:t>*t=t</a:t>
            </a:r>
            <a:r>
              <a:rPr lang="zh-CN" sz="2400" dirty="0">
                <a:solidFill>
                  <a:srgbClr val="B2B2B2"/>
                </a:solidFill>
                <a:latin typeface="楷体_GB2312" pitchFamily="1" charset="-122"/>
                <a:ea typeface="楷体_GB2312" pitchFamily="1" charset="-122"/>
                <a:sym typeface="Symbol" pitchFamily="18" charset="2"/>
              </a:rPr>
              <a:t>， </a:t>
            </a:r>
            <a:r>
              <a:rPr lang="zh-CN" altLang="zh-CN" sz="2400" dirty="0">
                <a:solidFill>
                  <a:srgbClr val="B2B2B2"/>
                </a:solidFill>
                <a:latin typeface="楷体_GB2312" pitchFamily="1" charset="-122"/>
                <a:ea typeface="楷体_GB2312" pitchFamily="1" charset="-122"/>
                <a:sym typeface="Symbol" pitchFamily="18" charset="2"/>
              </a:rPr>
              <a:t>e</a:t>
            </a:r>
            <a:r>
              <a:rPr lang="zh-CN" altLang="zh-CN" sz="2400" baseline="-25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是</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中的左幺元。</a:t>
            </a:r>
          </a:p>
          <a:p>
            <a:pPr>
              <a:lnSpc>
                <a:spcPct val="110000"/>
              </a:lnSpc>
              <a:buFont typeface="Wingdings" pitchFamily="2" charset="2"/>
              <a:buNone/>
            </a:pPr>
            <a:r>
              <a:rPr lang="zh-CN" sz="2400" dirty="0">
                <a:solidFill>
                  <a:srgbClr val="B2B2B2"/>
                </a:solidFill>
                <a:latin typeface="楷体_GB2312" pitchFamily="1" charset="-122"/>
                <a:ea typeface="楷体_GB2312" pitchFamily="1" charset="-122"/>
                <a:sym typeface="Symbol" pitchFamily="18" charset="2"/>
              </a:rPr>
              <a:t>  同样可以证明</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中有右幺元</a:t>
            </a:r>
            <a:r>
              <a:rPr lang="zh-CN" altLang="zh-CN" sz="2400" dirty="0">
                <a:solidFill>
                  <a:srgbClr val="B2B2B2"/>
                </a:solidFill>
                <a:latin typeface="楷体_GB2312" pitchFamily="1" charset="-122"/>
                <a:ea typeface="楷体_GB2312" pitchFamily="1" charset="-122"/>
              </a:rPr>
              <a:t>e</a:t>
            </a:r>
            <a:r>
              <a:rPr lang="zh-CN" altLang="zh-CN" sz="2400" baseline="-25000" dirty="0">
                <a:solidFill>
                  <a:srgbClr val="B2B2B2"/>
                </a:solidFill>
                <a:latin typeface="楷体_GB2312" pitchFamily="1" charset="-122"/>
                <a:ea typeface="楷体_GB2312" pitchFamily="1" charset="-122"/>
              </a:rPr>
              <a:t>2</a:t>
            </a:r>
            <a:r>
              <a:rPr lang="zh-CN" sz="2400" dirty="0">
                <a:solidFill>
                  <a:srgbClr val="B2B2B2"/>
                </a:solidFill>
                <a:latin typeface="楷体_GB2312" pitchFamily="1" charset="-122"/>
                <a:ea typeface="楷体_GB2312" pitchFamily="1" charset="-122"/>
              </a:rPr>
              <a:t>，所以</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中有幺元</a:t>
            </a:r>
            <a:r>
              <a:rPr lang="zh-CN" altLang="zh-CN" sz="2400" dirty="0">
                <a:solidFill>
                  <a:srgbClr val="B2B2B2"/>
                </a:solidFill>
                <a:latin typeface="楷体_GB2312" pitchFamily="1" charset="-122"/>
                <a:ea typeface="楷体_GB2312" pitchFamily="1" charset="-122"/>
              </a:rPr>
              <a:t>e</a:t>
            </a:r>
            <a:r>
              <a:rPr lang="zh-CN" sz="2400" dirty="0">
                <a:solidFill>
                  <a:srgbClr val="B2B2B2"/>
                </a:solidFill>
                <a:latin typeface="楷体_GB2312" pitchFamily="1" charset="-122"/>
                <a:ea typeface="楷体_GB2312" pitchFamily="1" charset="-122"/>
              </a:rPr>
              <a:t>。</a:t>
            </a:r>
          </a:p>
          <a:p>
            <a:pPr>
              <a:lnSpc>
                <a:spcPct val="110000"/>
              </a:lnSpc>
              <a:buFont typeface="Wingdings" pitchFamily="2" charset="2"/>
              <a:buNone/>
            </a:pPr>
            <a:r>
              <a:rPr lang="zh-CN" sz="2400" dirty="0">
                <a:solidFill>
                  <a:srgbClr val="B2B2B2"/>
                </a:solidFill>
                <a:latin typeface="楷体_GB2312" pitchFamily="1" charset="-122"/>
                <a:ea typeface="楷体_GB2312" pitchFamily="1" charset="-122"/>
              </a:rPr>
              <a:t>  同理，对</a:t>
            </a:r>
            <a:r>
              <a:rPr lang="zh-CN" sz="2400" dirty="0" smtClean="0">
                <a:solidFill>
                  <a:srgbClr val="B2B2B2"/>
                </a:solidFill>
                <a:latin typeface="楷体_GB2312" pitchFamily="1" charset="-122"/>
                <a:ea typeface="楷体_GB2312" pitchFamily="1" charset="-122"/>
                <a:sym typeface="Symbol" pitchFamily="18" charset="2"/>
              </a:rPr>
              <a:t></a:t>
            </a:r>
            <a:r>
              <a:rPr lang="en-US" altLang="zh-CN" sz="2400" dirty="0" smtClean="0">
                <a:solidFill>
                  <a:srgbClr val="B2B2B2"/>
                </a:solidFill>
                <a:latin typeface="楷体_GB2312" pitchFamily="1" charset="-122"/>
                <a:ea typeface="楷体_GB2312" pitchFamily="1" charset="-122"/>
                <a:sym typeface="Symbol" pitchFamily="18" charset="2"/>
              </a:rPr>
              <a:t>a</a:t>
            </a:r>
            <a:r>
              <a:rPr lang="zh-CN" altLang="zh-CN" sz="2400" dirty="0" smtClean="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，方程</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dirty="0" smtClean="0">
                <a:solidFill>
                  <a:srgbClr val="B2B2B2"/>
                </a:solidFill>
                <a:latin typeface="楷体_GB2312" pitchFamily="1" charset="-122"/>
                <a:ea typeface="楷体_GB2312" pitchFamily="1" charset="-122"/>
                <a:sym typeface="Symbol" pitchFamily="18" charset="2"/>
              </a:rPr>
              <a:t>*</a:t>
            </a:r>
            <a:r>
              <a:rPr lang="en-US" altLang="zh-CN" sz="2400" dirty="0" smtClean="0">
                <a:solidFill>
                  <a:srgbClr val="B2B2B2"/>
                </a:solidFill>
                <a:latin typeface="楷体_GB2312" pitchFamily="1" charset="-122"/>
                <a:ea typeface="楷体_GB2312" pitchFamily="1" charset="-122"/>
                <a:sym typeface="Symbol" pitchFamily="18" charset="2"/>
              </a:rPr>
              <a:t>a</a:t>
            </a:r>
            <a:r>
              <a:rPr lang="zh-CN" altLang="zh-CN" sz="2400" dirty="0" smtClean="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e</a:t>
            </a:r>
            <a:r>
              <a:rPr lang="zh-CN" sz="2400" dirty="0">
                <a:solidFill>
                  <a:srgbClr val="B2B2B2"/>
                </a:solidFill>
                <a:latin typeface="楷体_GB2312" pitchFamily="1" charset="-122"/>
                <a:ea typeface="楷体_GB2312" pitchFamily="1" charset="-122"/>
                <a:sym typeface="Symbol" pitchFamily="18" charset="2"/>
              </a:rPr>
              <a:t>有解</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，这个</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是</a:t>
            </a:r>
            <a:r>
              <a:rPr lang="zh-CN" altLang="zh-CN" sz="2400" dirty="0">
                <a:solidFill>
                  <a:srgbClr val="B2B2B2"/>
                </a:solidFill>
                <a:latin typeface="楷体_GB2312" pitchFamily="1" charset="-122"/>
                <a:ea typeface="楷体_GB2312" pitchFamily="1" charset="-122"/>
                <a:sym typeface="Symbol" pitchFamily="18" charset="2"/>
              </a:rPr>
              <a:t>b</a:t>
            </a:r>
            <a:r>
              <a:rPr lang="zh-CN" sz="2400" dirty="0">
                <a:solidFill>
                  <a:srgbClr val="B2B2B2"/>
                </a:solidFill>
                <a:latin typeface="楷体_GB2312" pitchFamily="1" charset="-122"/>
                <a:ea typeface="楷体_GB2312" pitchFamily="1" charset="-122"/>
                <a:sym typeface="Symbol" pitchFamily="18" charset="2"/>
              </a:rPr>
              <a:t>的左逆元，</a:t>
            </a:r>
            <a:r>
              <a:rPr lang="zh-CN" sz="2400" dirty="0" smtClean="0">
                <a:solidFill>
                  <a:srgbClr val="B2B2B2"/>
                </a:solidFill>
                <a:latin typeface="楷体_GB2312" pitchFamily="1" charset="-122"/>
                <a:ea typeface="楷体_GB2312" pitchFamily="1" charset="-122"/>
                <a:sym typeface="Symbol" pitchFamily="18" charset="2"/>
              </a:rPr>
              <a:t>方程</a:t>
            </a:r>
            <a:r>
              <a:rPr lang="en-US" altLang="zh-CN" sz="2400" dirty="0" smtClean="0">
                <a:solidFill>
                  <a:srgbClr val="B2B2B2"/>
                </a:solidFill>
                <a:latin typeface="楷体_GB2312" pitchFamily="1" charset="-122"/>
                <a:ea typeface="楷体_GB2312" pitchFamily="1" charset="-122"/>
                <a:sym typeface="Symbol" pitchFamily="18" charset="2"/>
              </a:rPr>
              <a:t>a</a:t>
            </a:r>
            <a:r>
              <a:rPr lang="zh-CN" altLang="zh-CN" sz="2400" dirty="0" smtClean="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y=e</a:t>
            </a:r>
            <a:r>
              <a:rPr lang="zh-CN" sz="2400" dirty="0">
                <a:solidFill>
                  <a:srgbClr val="B2B2B2"/>
                </a:solidFill>
                <a:latin typeface="楷体_GB2312" pitchFamily="1" charset="-122"/>
                <a:ea typeface="楷体_GB2312" pitchFamily="1" charset="-122"/>
                <a:sym typeface="Symbol" pitchFamily="18" charset="2"/>
              </a:rPr>
              <a:t>的</a:t>
            </a:r>
            <a:r>
              <a:rPr lang="zh-CN" sz="2400" dirty="0" smtClean="0">
                <a:solidFill>
                  <a:srgbClr val="B2B2B2"/>
                </a:solidFill>
                <a:latin typeface="楷体_GB2312" pitchFamily="1" charset="-122"/>
                <a:ea typeface="楷体_GB2312" pitchFamily="1" charset="-122"/>
                <a:sym typeface="Symbol" pitchFamily="18" charset="2"/>
              </a:rPr>
              <a:t>解是</a:t>
            </a:r>
            <a:r>
              <a:rPr lang="en-US" altLang="zh-CN" sz="2400" dirty="0" smtClean="0">
                <a:solidFill>
                  <a:srgbClr val="B2B2B2"/>
                </a:solidFill>
                <a:latin typeface="楷体_GB2312" pitchFamily="1" charset="-122"/>
                <a:ea typeface="楷体_GB2312" pitchFamily="1" charset="-122"/>
                <a:sym typeface="Symbol" pitchFamily="18" charset="2"/>
              </a:rPr>
              <a:t>a</a:t>
            </a:r>
            <a:r>
              <a:rPr lang="zh-CN" sz="2400" dirty="0" smtClean="0">
                <a:solidFill>
                  <a:srgbClr val="B2B2B2"/>
                </a:solidFill>
                <a:latin typeface="楷体_GB2312" pitchFamily="1" charset="-122"/>
                <a:ea typeface="楷体_GB2312" pitchFamily="1" charset="-122"/>
                <a:sym typeface="Symbol" pitchFamily="18" charset="2"/>
              </a:rPr>
              <a:t>的</a:t>
            </a:r>
            <a:r>
              <a:rPr lang="zh-CN" sz="2400" dirty="0">
                <a:solidFill>
                  <a:srgbClr val="B2B2B2"/>
                </a:solidFill>
                <a:latin typeface="楷体_GB2312" pitchFamily="1" charset="-122"/>
                <a:ea typeface="楷体_GB2312" pitchFamily="1" charset="-122"/>
                <a:sym typeface="Symbol" pitchFamily="18" charset="2"/>
              </a:rPr>
              <a:t>右逆元，</a:t>
            </a:r>
            <a:r>
              <a:rPr lang="zh-CN" sz="2400" dirty="0" smtClean="0">
                <a:solidFill>
                  <a:srgbClr val="B2B2B2"/>
                </a:solidFill>
                <a:latin typeface="楷体_GB2312" pitchFamily="1" charset="-122"/>
                <a:ea typeface="楷体_GB2312" pitchFamily="1" charset="-122"/>
                <a:sym typeface="Symbol" pitchFamily="18" charset="2"/>
              </a:rPr>
              <a:t>从而</a:t>
            </a:r>
            <a:r>
              <a:rPr lang="en-US" altLang="zh-CN" sz="2400" dirty="0" smtClean="0">
                <a:solidFill>
                  <a:srgbClr val="B2B2B2"/>
                </a:solidFill>
                <a:latin typeface="楷体_GB2312" pitchFamily="1" charset="-122"/>
                <a:ea typeface="楷体_GB2312" pitchFamily="1" charset="-122"/>
                <a:sym typeface="Symbol" pitchFamily="18" charset="2"/>
              </a:rPr>
              <a:t>a</a:t>
            </a:r>
            <a:r>
              <a:rPr lang="zh-CN" sz="2400" dirty="0" smtClean="0">
                <a:solidFill>
                  <a:srgbClr val="B2B2B2"/>
                </a:solidFill>
                <a:latin typeface="楷体_GB2312" pitchFamily="1" charset="-122"/>
                <a:ea typeface="楷体_GB2312" pitchFamily="1" charset="-122"/>
                <a:sym typeface="Symbol" pitchFamily="18" charset="2"/>
              </a:rPr>
              <a:t>有</a:t>
            </a:r>
            <a:r>
              <a:rPr lang="zh-CN" sz="2400" dirty="0">
                <a:solidFill>
                  <a:srgbClr val="B2B2B2"/>
                </a:solidFill>
                <a:latin typeface="楷体_GB2312" pitchFamily="1" charset="-122"/>
                <a:ea typeface="楷体_GB2312" pitchFamily="1" charset="-122"/>
                <a:sym typeface="Symbol" pitchFamily="18" charset="2"/>
              </a:rPr>
              <a:t>逆元。所以， </a:t>
            </a:r>
            <a:r>
              <a:rPr lang="zh-CN" altLang="zh-CN" sz="2400" dirty="0">
                <a:solidFill>
                  <a:srgbClr val="B2B2B2"/>
                </a:solidFill>
                <a:latin typeface="楷体_GB2312" pitchFamily="1" charset="-122"/>
                <a:ea typeface="楷体_GB2312" pitchFamily="1" charset="-122"/>
              </a:rPr>
              <a:t>&lt;G,*&gt;</a:t>
            </a:r>
            <a:r>
              <a:rPr lang="zh-CN" sz="2400" dirty="0">
                <a:solidFill>
                  <a:srgbClr val="B2B2B2"/>
                </a:solidFill>
                <a:latin typeface="楷体_GB2312" pitchFamily="1" charset="-122"/>
                <a:ea typeface="楷体_GB2312" pitchFamily="1" charset="-122"/>
                <a:sym typeface="Symbol" pitchFamily="18" charset="2"/>
              </a:rPr>
              <a:t>是群。</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2AFBF98-93DB-47DA-9F9D-BA50FC08E31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8D34D727-1BCD-41E7-9D0B-BDB9FE036CA1}" type="slidenum">
              <a:rPr lang="zh-CN" altLang="zh-CN"/>
              <a:pPr/>
              <a:t>41</a:t>
            </a:fld>
            <a:r>
              <a:rPr lang="zh-CN" altLang="zh-CN"/>
              <a:t>/226</a:t>
            </a:r>
          </a:p>
        </p:txBody>
      </p:sp>
      <p:sp>
        <p:nvSpPr>
          <p:cNvPr id="44034" name="Rectangle 2"/>
          <p:cNvSpPr>
            <a:spLocks noGrp="1" noChangeArrowheads="1"/>
          </p:cNvSpPr>
          <p:nvPr>
            <p:ph type="title"/>
          </p:nvPr>
        </p:nvSpPr>
        <p:spPr/>
        <p:txBody>
          <a:bodyPr/>
          <a:lstStyle/>
          <a:p>
            <a:r>
              <a:rPr lang="zh-CN"/>
              <a:t>群</a:t>
            </a:r>
          </a:p>
        </p:txBody>
      </p:sp>
      <p:sp>
        <p:nvSpPr>
          <p:cNvPr id="44035" name="Rectangle 3"/>
          <p:cNvSpPr>
            <a:spLocks noGrp="1" noChangeArrowheads="1"/>
          </p:cNvSpPr>
          <p:nvPr>
            <p:ph type="body" idx="1"/>
          </p:nvPr>
        </p:nvSpPr>
        <p:spPr>
          <a:xfrm>
            <a:off x="1066800" y="1166813"/>
            <a:ext cx="7753350" cy="4541619"/>
          </a:xfrm>
        </p:spPr>
        <p:txBody>
          <a:bodyPr/>
          <a:lstStyle/>
          <a:p>
            <a:pPr>
              <a:lnSpc>
                <a:spcPct val="110000"/>
              </a:lnSpc>
              <a:buClr>
                <a:srgbClr val="FF0000"/>
              </a:buClr>
              <a:buFont typeface="Wingdings" pitchFamily="2" charset="2"/>
              <a:buChar char="n"/>
            </a:pPr>
            <a:r>
              <a:rPr lang="zh-CN" sz="2400" dirty="0">
                <a:solidFill>
                  <a:srgbClr val="CC00CC"/>
                </a:solidFill>
                <a:latin typeface="楷体_GB2312" pitchFamily="1" charset="-122"/>
                <a:ea typeface="楷体_GB2312" pitchFamily="1" charset="-122"/>
              </a:rPr>
              <a:t>定理</a:t>
            </a:r>
            <a:r>
              <a:rPr lang="zh-CN" altLang="zh-CN" sz="2400" dirty="0">
                <a:solidFill>
                  <a:srgbClr val="CC00CC"/>
                </a:solidFill>
                <a:latin typeface="楷体_GB2312" pitchFamily="1" charset="-122"/>
                <a:ea typeface="楷体_GB2312" pitchFamily="1" charset="-122"/>
              </a:rPr>
              <a:t>15.3  </a:t>
            </a:r>
            <a:r>
              <a:rPr lang="zh-CN" sz="2400" dirty="0">
                <a:latin typeface="楷体_GB2312" pitchFamily="1" charset="-122"/>
                <a:ea typeface="楷体_GB2312" pitchFamily="1" charset="-122"/>
              </a:rPr>
              <a:t>如果</a:t>
            </a:r>
            <a:r>
              <a:rPr lang="zh-CN" altLang="zh-CN" sz="2400" dirty="0">
                <a:latin typeface="楷体_GB2312" pitchFamily="1" charset="-122"/>
                <a:ea typeface="楷体_GB2312" pitchFamily="1" charset="-122"/>
              </a:rPr>
              <a:t>&lt;G,*&gt;</a:t>
            </a:r>
            <a:r>
              <a:rPr lang="zh-CN" sz="2400" dirty="0">
                <a:latin typeface="楷体_GB2312" pitchFamily="1" charset="-122"/>
                <a:ea typeface="楷体_GB2312" pitchFamily="1" charset="-122"/>
              </a:rPr>
              <a:t>是半群，并且对</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bG</a:t>
            </a:r>
            <a:r>
              <a:rPr lang="zh-CN" sz="2400" dirty="0">
                <a:latin typeface="楷体_GB2312" pitchFamily="1" charset="-122"/>
                <a:ea typeface="楷体_GB2312" pitchFamily="1" charset="-122"/>
                <a:sym typeface="Symbol" pitchFamily="18" charset="2"/>
              </a:rPr>
              <a:t>，都存在</a:t>
            </a:r>
            <a:r>
              <a:rPr lang="zh-CN" altLang="zh-CN" sz="2400" dirty="0">
                <a:latin typeface="楷体_GB2312" pitchFamily="1" charset="-122"/>
                <a:ea typeface="楷体_GB2312" pitchFamily="1" charset="-122"/>
                <a:sym typeface="Symbol" pitchFamily="18" charset="2"/>
              </a:rPr>
              <a:t>x</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yG </a:t>
            </a:r>
            <a:r>
              <a:rPr lang="zh-CN" sz="2400" dirty="0">
                <a:latin typeface="楷体_GB2312" pitchFamily="1" charset="-122"/>
                <a:ea typeface="楷体_GB2312" pitchFamily="1" charset="-122"/>
                <a:sym typeface="Symbol" pitchFamily="18" charset="2"/>
              </a:rPr>
              <a:t>使</a:t>
            </a:r>
            <a:r>
              <a:rPr lang="zh-CN" altLang="zh-CN" sz="2400" dirty="0">
                <a:latin typeface="楷体_GB2312" pitchFamily="1" charset="-122"/>
                <a:ea typeface="楷体_GB2312" pitchFamily="1" charset="-122"/>
                <a:sym typeface="Symbol" pitchFamily="18" charset="2"/>
              </a:rPr>
              <a:t>x*a=b</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a*y=b</a:t>
            </a:r>
            <a:r>
              <a:rPr lang="zh-CN" sz="2400" dirty="0">
                <a:latin typeface="楷体_GB2312" pitchFamily="1" charset="-122"/>
                <a:ea typeface="楷体_GB2312" pitchFamily="1" charset="-122"/>
                <a:sym typeface="Symbol" pitchFamily="18" charset="2"/>
              </a:rPr>
              <a:t>，则</a:t>
            </a:r>
            <a:r>
              <a:rPr lang="zh-CN" altLang="zh-CN" sz="2400" dirty="0">
                <a:latin typeface="楷体_GB2312" pitchFamily="1" charset="-122"/>
                <a:ea typeface="楷体_GB2312" pitchFamily="1" charset="-122"/>
              </a:rPr>
              <a:t>&lt;G,*&gt;</a:t>
            </a:r>
            <a:r>
              <a:rPr lang="zh-CN" sz="2400" dirty="0">
                <a:latin typeface="楷体_GB2312" pitchFamily="1" charset="-122"/>
                <a:ea typeface="楷体_GB2312" pitchFamily="1" charset="-122"/>
                <a:sym typeface="Symbol" pitchFamily="18" charset="2"/>
              </a:rPr>
              <a:t>是群。群中元素的数目称为群的阶。</a:t>
            </a:r>
          </a:p>
          <a:p>
            <a:pPr>
              <a:lnSpc>
                <a:spcPct val="110000"/>
              </a:lnSpc>
              <a:buFont typeface="Wingdings" pitchFamily="2" charset="2"/>
              <a:buNone/>
            </a:pPr>
            <a:r>
              <a:rPr lang="zh-CN" sz="2400" dirty="0">
                <a:solidFill>
                  <a:srgbClr val="FF0000"/>
                </a:solidFill>
                <a:latin typeface="楷体_GB2312" pitchFamily="1" charset="-122"/>
                <a:ea typeface="楷体_GB2312" pitchFamily="1" charset="-122"/>
                <a:sym typeface="Symbol" pitchFamily="18" charset="2"/>
              </a:rPr>
              <a:t>  证明：</a:t>
            </a:r>
            <a:r>
              <a:rPr lang="zh-CN" sz="2400" dirty="0">
                <a:solidFill>
                  <a:srgbClr val="CC00CC"/>
                </a:solidFill>
                <a:latin typeface="楷体_GB2312" pitchFamily="1" charset="-122"/>
                <a:ea typeface="楷体_GB2312" pitchFamily="1" charset="-122"/>
              </a:rPr>
              <a:t> </a:t>
            </a:r>
            <a:r>
              <a:rPr lang="zh-CN" sz="2400" dirty="0">
                <a:latin typeface="楷体_GB2312" pitchFamily="1" charset="-122"/>
                <a:ea typeface="楷体_GB2312" pitchFamily="1" charset="-122"/>
              </a:rPr>
              <a:t>设 </a:t>
            </a:r>
            <a:r>
              <a:rPr lang="zh-CN" altLang="zh-CN" sz="2400" dirty="0">
                <a:latin typeface="楷体_GB2312" pitchFamily="1" charset="-122"/>
                <a:ea typeface="楷体_GB2312" pitchFamily="1" charset="-122"/>
                <a:sym typeface="Symbol" pitchFamily="18" charset="2"/>
              </a:rPr>
              <a:t>aG</a:t>
            </a:r>
            <a:r>
              <a:rPr lang="zh-CN" sz="2400" dirty="0">
                <a:latin typeface="楷体_GB2312" pitchFamily="1" charset="-122"/>
                <a:ea typeface="楷体_GB2312" pitchFamily="1" charset="-122"/>
                <a:sym typeface="Symbol" pitchFamily="18" charset="2"/>
              </a:rPr>
              <a:t>，方程 </a:t>
            </a:r>
            <a:r>
              <a:rPr lang="zh-CN" altLang="zh-CN" sz="2400" dirty="0">
                <a:latin typeface="楷体_GB2312" pitchFamily="1" charset="-122"/>
                <a:ea typeface="楷体_GB2312" pitchFamily="1" charset="-122"/>
                <a:sym typeface="Symbol" pitchFamily="18" charset="2"/>
              </a:rPr>
              <a:t>x*a=a </a:t>
            </a:r>
            <a:r>
              <a:rPr lang="zh-CN" sz="2400" dirty="0">
                <a:latin typeface="楷体_GB2312" pitchFamily="1" charset="-122"/>
                <a:ea typeface="楷体_GB2312" pitchFamily="1" charset="-122"/>
                <a:sym typeface="Symbol" pitchFamily="18" charset="2"/>
              </a:rPr>
              <a:t>的解为</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sz="2400" dirty="0">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latin typeface="楷体_GB2312" pitchFamily="1" charset="-122"/>
                <a:ea typeface="楷体_GB2312" pitchFamily="1" charset="-122"/>
                <a:sym typeface="Symbol" pitchFamily="18" charset="2"/>
              </a:rPr>
              <a:t>  ∵   对</a:t>
            </a:r>
            <a:r>
              <a:rPr lang="zh-CN" altLang="zh-CN" sz="2400" dirty="0">
                <a:latin typeface="楷体_GB2312" pitchFamily="1" charset="-122"/>
                <a:ea typeface="楷体_GB2312" pitchFamily="1" charset="-122"/>
              </a:rPr>
              <a:t>t</a:t>
            </a:r>
            <a:r>
              <a:rPr lang="zh-CN" alt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rPr>
              <a:t>G</a:t>
            </a:r>
            <a:r>
              <a:rPr lang="zh-CN" sz="2400" dirty="0">
                <a:latin typeface="楷体_GB2312" pitchFamily="1" charset="-122"/>
                <a:ea typeface="楷体_GB2312" pitchFamily="1" charset="-122"/>
              </a:rPr>
              <a:t>，</a:t>
            </a:r>
            <a:r>
              <a:rPr lang="zh-CN" sz="2400" dirty="0">
                <a:latin typeface="楷体_GB2312" pitchFamily="1" charset="-122"/>
                <a:ea typeface="楷体_GB2312" pitchFamily="1" charset="-122"/>
                <a:sym typeface="Symbol" pitchFamily="18" charset="2"/>
              </a:rPr>
              <a:t>方程 </a:t>
            </a:r>
            <a:r>
              <a:rPr lang="zh-CN" altLang="zh-CN" sz="2400" dirty="0">
                <a:latin typeface="楷体_GB2312" pitchFamily="1" charset="-122"/>
                <a:ea typeface="楷体_GB2312" pitchFamily="1" charset="-122"/>
                <a:sym typeface="Symbol" pitchFamily="18" charset="2"/>
              </a:rPr>
              <a:t>a*y=t </a:t>
            </a:r>
            <a:r>
              <a:rPr lang="zh-CN" sz="2400" dirty="0">
                <a:latin typeface="楷体_GB2312" pitchFamily="1" charset="-122"/>
                <a:ea typeface="楷体_GB2312" pitchFamily="1" charset="-122"/>
                <a:sym typeface="Symbol" pitchFamily="18" charset="2"/>
              </a:rPr>
              <a:t>有解</a:t>
            </a:r>
            <a:r>
              <a:rPr lang="zh-CN" altLang="zh-CN" sz="2400" dirty="0">
                <a:latin typeface="楷体_GB2312" pitchFamily="1" charset="-122"/>
                <a:ea typeface="楷体_GB2312" pitchFamily="1" charset="-122"/>
                <a:sym typeface="Symbol" pitchFamily="18" charset="2"/>
              </a:rPr>
              <a:t>y</a:t>
            </a:r>
            <a:r>
              <a:rPr lang="zh-CN" altLang="zh-CN" sz="2400" baseline="-25000" dirty="0">
                <a:latin typeface="楷体_GB2312" pitchFamily="1" charset="-122"/>
                <a:ea typeface="楷体_GB2312" pitchFamily="1" charset="-122"/>
                <a:sym typeface="Symbol" pitchFamily="18" charset="2"/>
              </a:rPr>
              <a:t>0</a:t>
            </a:r>
            <a:r>
              <a:rPr lang="zh-CN" sz="2400" dirty="0">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latin typeface="楷体_GB2312" pitchFamily="1" charset="-122"/>
                <a:ea typeface="楷体_GB2312" pitchFamily="1" charset="-122"/>
                <a:sym typeface="Symbol" pitchFamily="18" charset="2"/>
              </a:rPr>
              <a:t>  ∴ </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altLang="zh-CN" sz="2400" dirty="0">
                <a:latin typeface="楷体_GB2312" pitchFamily="1" charset="-122"/>
                <a:ea typeface="楷体_GB2312" pitchFamily="1" charset="-122"/>
                <a:sym typeface="Symbol" pitchFamily="18" charset="2"/>
              </a:rPr>
              <a:t>*t= e</a:t>
            </a:r>
            <a:r>
              <a:rPr lang="zh-CN" altLang="zh-CN" sz="2400" baseline="-25000" dirty="0">
                <a:latin typeface="楷体_GB2312" pitchFamily="1" charset="-122"/>
                <a:ea typeface="楷体_GB2312" pitchFamily="1" charset="-122"/>
                <a:sym typeface="Symbol" pitchFamily="18" charset="2"/>
              </a:rPr>
              <a:t>1</a:t>
            </a:r>
            <a:r>
              <a:rPr lang="zh-CN" altLang="zh-CN" sz="24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a*y</a:t>
            </a:r>
            <a:r>
              <a:rPr lang="zh-CN" altLang="zh-CN" sz="2400" baseline="-25000" dirty="0">
                <a:latin typeface="楷体_GB2312" pitchFamily="1" charset="-122"/>
                <a:ea typeface="楷体_GB2312" pitchFamily="1" charset="-122"/>
                <a:sym typeface="Symbol" pitchFamily="18" charset="2"/>
              </a:rPr>
              <a:t>0</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altLang="zh-CN" sz="2400" dirty="0">
                <a:latin typeface="楷体_GB2312" pitchFamily="1" charset="-122"/>
                <a:ea typeface="楷体_GB2312" pitchFamily="1" charset="-122"/>
                <a:sym typeface="Symbol" pitchFamily="18" charset="2"/>
              </a:rPr>
              <a:t>*a</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y</a:t>
            </a:r>
            <a:r>
              <a:rPr lang="zh-CN" altLang="zh-CN" sz="2400" baseline="-25000" dirty="0">
                <a:latin typeface="楷体_GB2312" pitchFamily="1" charset="-122"/>
                <a:ea typeface="楷体_GB2312" pitchFamily="1" charset="-122"/>
                <a:sym typeface="Symbol" pitchFamily="18" charset="2"/>
              </a:rPr>
              <a:t>0</a:t>
            </a:r>
            <a:r>
              <a:rPr lang="zh-CN" altLang="zh-CN" sz="2400" dirty="0">
                <a:latin typeface="楷体_GB2312" pitchFamily="1" charset="-122"/>
                <a:ea typeface="楷体_GB2312" pitchFamily="1" charset="-122"/>
                <a:sym typeface="Symbol" pitchFamily="18" charset="2"/>
              </a:rPr>
              <a:t> =a*y</a:t>
            </a:r>
            <a:r>
              <a:rPr lang="zh-CN" altLang="zh-CN" sz="2400" baseline="-25000" dirty="0">
                <a:latin typeface="楷体_GB2312" pitchFamily="1" charset="-122"/>
                <a:ea typeface="楷体_GB2312" pitchFamily="1" charset="-122"/>
                <a:sym typeface="Symbol" pitchFamily="18" charset="2"/>
              </a:rPr>
              <a:t>0</a:t>
            </a:r>
            <a:r>
              <a:rPr lang="zh-CN" altLang="zh-CN" sz="2400" dirty="0">
                <a:latin typeface="楷体_GB2312" pitchFamily="1" charset="-122"/>
                <a:ea typeface="楷体_GB2312" pitchFamily="1" charset="-122"/>
                <a:sym typeface="Symbol" pitchFamily="18" charset="2"/>
              </a:rPr>
              <a:t>=t</a:t>
            </a:r>
          </a:p>
          <a:p>
            <a:pPr>
              <a:lnSpc>
                <a:spcPct val="110000"/>
              </a:lnSpc>
              <a:buFont typeface="Wingdings" pitchFamily="2" charset="2"/>
              <a:buNone/>
            </a:pPr>
            <a:r>
              <a:rPr lang="zh-CN" altLang="zh-CN" sz="2400" dirty="0">
                <a:solidFill>
                  <a:srgbClr val="0000FF"/>
                </a:solidFill>
                <a:latin typeface="楷体_GB2312" pitchFamily="1" charset="-122"/>
                <a:ea typeface="楷体_GB2312" pitchFamily="1" charset="-122"/>
                <a:sym typeface="Symbol" pitchFamily="18" charset="2"/>
              </a:rPr>
              <a:t>     </a:t>
            </a:r>
            <a:r>
              <a:rPr lang="zh-CN" sz="2400" dirty="0">
                <a:solidFill>
                  <a:srgbClr val="0000FF"/>
                </a:solidFill>
                <a:latin typeface="楷体_GB2312" pitchFamily="1" charset="-122"/>
                <a:ea typeface="楷体_GB2312" pitchFamily="1" charset="-122"/>
                <a:sym typeface="Symbol" pitchFamily="18" charset="2"/>
              </a:rPr>
              <a:t>即对</a:t>
            </a:r>
            <a:r>
              <a:rPr lang="zh-CN" altLang="zh-CN" sz="2400" dirty="0">
                <a:solidFill>
                  <a:srgbClr val="0000FF"/>
                </a:solidFill>
                <a:latin typeface="楷体_GB2312" pitchFamily="1" charset="-122"/>
                <a:ea typeface="楷体_GB2312" pitchFamily="1" charset="-122"/>
              </a:rPr>
              <a:t>t</a:t>
            </a:r>
            <a:r>
              <a:rPr lang="zh-CN" altLang="zh-CN" sz="24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rPr>
              <a:t>G</a:t>
            </a:r>
            <a:r>
              <a:rPr lang="zh-CN" sz="2400" dirty="0">
                <a:solidFill>
                  <a:srgbClr val="0000FF"/>
                </a:solidFill>
                <a:latin typeface="楷体_GB2312" pitchFamily="1" charset="-122"/>
                <a:ea typeface="楷体_GB2312" pitchFamily="1" charset="-122"/>
              </a:rPr>
              <a:t>，必有</a:t>
            </a:r>
            <a:r>
              <a:rPr lang="zh-CN" altLang="zh-CN" sz="2400" dirty="0">
                <a:solidFill>
                  <a:srgbClr val="0000FF"/>
                </a:solidFill>
                <a:latin typeface="楷体_GB2312" pitchFamily="1" charset="-122"/>
                <a:ea typeface="楷体_GB2312" pitchFamily="1" charset="-122"/>
                <a:sym typeface="Symbol" pitchFamily="18" charset="2"/>
              </a:rPr>
              <a:t>e</a:t>
            </a:r>
            <a:r>
              <a:rPr lang="zh-CN" altLang="zh-CN" sz="2400" baseline="-25000" dirty="0">
                <a:solidFill>
                  <a:srgbClr val="0000FF"/>
                </a:solidFill>
                <a:latin typeface="楷体_GB2312" pitchFamily="1" charset="-122"/>
                <a:ea typeface="楷体_GB2312" pitchFamily="1" charset="-122"/>
                <a:sym typeface="Symbol" pitchFamily="18" charset="2"/>
              </a:rPr>
              <a:t>1</a:t>
            </a:r>
            <a:r>
              <a:rPr lang="zh-CN" altLang="zh-CN" sz="2400" dirty="0">
                <a:solidFill>
                  <a:srgbClr val="0000FF"/>
                </a:solidFill>
                <a:latin typeface="楷体_GB2312" pitchFamily="1" charset="-122"/>
                <a:ea typeface="楷体_GB2312" pitchFamily="1" charset="-122"/>
                <a:sym typeface="Symbol" pitchFamily="18" charset="2"/>
              </a:rPr>
              <a:t>*t=t</a:t>
            </a:r>
            <a:r>
              <a:rPr lang="zh-CN" sz="2400" dirty="0">
                <a:solidFill>
                  <a:srgbClr val="0000FF"/>
                </a:solidFill>
                <a:latin typeface="楷体_GB2312" pitchFamily="1" charset="-122"/>
                <a:ea typeface="楷体_GB2312" pitchFamily="1" charset="-122"/>
                <a:sym typeface="Symbol" pitchFamily="18" charset="2"/>
              </a:rPr>
              <a:t>， </a:t>
            </a:r>
            <a:r>
              <a:rPr lang="zh-CN" altLang="zh-CN" sz="2400" dirty="0">
                <a:solidFill>
                  <a:srgbClr val="0000FF"/>
                </a:solidFill>
                <a:latin typeface="楷体_GB2312" pitchFamily="1" charset="-122"/>
                <a:ea typeface="楷体_GB2312" pitchFamily="1" charset="-122"/>
                <a:sym typeface="Symbol" pitchFamily="18" charset="2"/>
              </a:rPr>
              <a:t>e</a:t>
            </a:r>
            <a:r>
              <a:rPr lang="zh-CN" altLang="zh-CN" sz="2400" baseline="-25000" dirty="0">
                <a:solidFill>
                  <a:srgbClr val="0000FF"/>
                </a:solidFill>
                <a:latin typeface="楷体_GB2312" pitchFamily="1" charset="-122"/>
                <a:ea typeface="楷体_GB2312" pitchFamily="1" charset="-122"/>
                <a:sym typeface="Symbol" pitchFamily="18" charset="2"/>
              </a:rPr>
              <a:t>1</a:t>
            </a:r>
            <a:r>
              <a:rPr lang="zh-CN" sz="2400" dirty="0">
                <a:solidFill>
                  <a:srgbClr val="0000FF"/>
                </a:solidFill>
                <a:latin typeface="楷体_GB2312" pitchFamily="1" charset="-122"/>
                <a:ea typeface="楷体_GB2312" pitchFamily="1" charset="-122"/>
                <a:sym typeface="Symbol" pitchFamily="18" charset="2"/>
              </a:rPr>
              <a:t>是</a:t>
            </a:r>
            <a:r>
              <a:rPr lang="zh-CN" altLang="zh-CN" sz="2400" dirty="0">
                <a:solidFill>
                  <a:srgbClr val="0000FF"/>
                </a:solidFill>
                <a:latin typeface="楷体_GB2312" pitchFamily="1" charset="-122"/>
                <a:ea typeface="楷体_GB2312" pitchFamily="1" charset="-122"/>
                <a:sym typeface="Symbol" pitchFamily="18" charset="2"/>
              </a:rPr>
              <a:t>G</a:t>
            </a:r>
            <a:r>
              <a:rPr lang="zh-CN" sz="2400" dirty="0">
                <a:solidFill>
                  <a:srgbClr val="0000FF"/>
                </a:solidFill>
                <a:latin typeface="楷体_GB2312" pitchFamily="1" charset="-122"/>
                <a:ea typeface="楷体_GB2312" pitchFamily="1" charset="-122"/>
                <a:sym typeface="Symbol" pitchFamily="18" charset="2"/>
              </a:rPr>
              <a:t>中的左幺元。</a:t>
            </a:r>
          </a:p>
          <a:p>
            <a:pPr>
              <a:lnSpc>
                <a:spcPct val="110000"/>
              </a:lnSpc>
              <a:buFont typeface="Wingdings" pitchFamily="2" charset="2"/>
              <a:buNone/>
            </a:pPr>
            <a:r>
              <a:rPr lang="zh-CN" sz="2400" dirty="0">
                <a:solidFill>
                  <a:srgbClr val="0000FF"/>
                </a:solidFill>
                <a:latin typeface="楷体_GB2312" pitchFamily="1" charset="-122"/>
                <a:ea typeface="楷体_GB2312" pitchFamily="1" charset="-122"/>
                <a:sym typeface="Symbol" pitchFamily="18" charset="2"/>
              </a:rPr>
              <a:t>  同样可以证明</a:t>
            </a:r>
            <a:r>
              <a:rPr lang="zh-CN" altLang="zh-CN" sz="2400" dirty="0">
                <a:solidFill>
                  <a:srgbClr val="0000FF"/>
                </a:solidFill>
                <a:latin typeface="楷体_GB2312" pitchFamily="1" charset="-122"/>
                <a:ea typeface="楷体_GB2312" pitchFamily="1" charset="-122"/>
                <a:sym typeface="Symbol" pitchFamily="18" charset="2"/>
              </a:rPr>
              <a:t>G</a:t>
            </a:r>
            <a:r>
              <a:rPr lang="zh-CN" sz="2400" dirty="0">
                <a:solidFill>
                  <a:srgbClr val="0000FF"/>
                </a:solidFill>
                <a:latin typeface="楷体_GB2312" pitchFamily="1" charset="-122"/>
                <a:ea typeface="楷体_GB2312" pitchFamily="1" charset="-122"/>
                <a:sym typeface="Symbol" pitchFamily="18" charset="2"/>
              </a:rPr>
              <a:t>中有右幺元</a:t>
            </a:r>
            <a:r>
              <a:rPr lang="zh-CN" altLang="zh-CN" sz="2400" dirty="0">
                <a:solidFill>
                  <a:srgbClr val="0000FF"/>
                </a:solidFill>
                <a:latin typeface="楷体_GB2312" pitchFamily="1" charset="-122"/>
                <a:ea typeface="楷体_GB2312" pitchFamily="1" charset="-122"/>
              </a:rPr>
              <a:t>e</a:t>
            </a:r>
            <a:r>
              <a:rPr lang="zh-CN" altLang="zh-CN" sz="2400" baseline="-25000" dirty="0">
                <a:solidFill>
                  <a:srgbClr val="0000FF"/>
                </a:solidFill>
                <a:latin typeface="楷体_GB2312" pitchFamily="1" charset="-122"/>
                <a:ea typeface="楷体_GB2312" pitchFamily="1" charset="-122"/>
              </a:rPr>
              <a:t>2</a:t>
            </a:r>
            <a:r>
              <a:rPr lang="zh-CN" sz="2400" dirty="0">
                <a:solidFill>
                  <a:srgbClr val="0000FF"/>
                </a:solidFill>
                <a:latin typeface="楷体_GB2312" pitchFamily="1" charset="-122"/>
                <a:ea typeface="楷体_GB2312" pitchFamily="1" charset="-122"/>
              </a:rPr>
              <a:t>，所以</a:t>
            </a:r>
            <a:r>
              <a:rPr lang="zh-CN" altLang="zh-CN" sz="2400" dirty="0">
                <a:solidFill>
                  <a:srgbClr val="FF0000"/>
                </a:solidFill>
                <a:latin typeface="楷体_GB2312" pitchFamily="1" charset="-122"/>
                <a:ea typeface="楷体_GB2312" pitchFamily="1" charset="-122"/>
                <a:sym typeface="Symbol" pitchFamily="18" charset="2"/>
              </a:rPr>
              <a:t>G</a:t>
            </a:r>
            <a:r>
              <a:rPr lang="zh-CN" sz="2400" dirty="0">
                <a:solidFill>
                  <a:srgbClr val="FF0000"/>
                </a:solidFill>
                <a:latin typeface="楷体_GB2312" pitchFamily="1" charset="-122"/>
                <a:ea typeface="楷体_GB2312" pitchFamily="1" charset="-122"/>
                <a:sym typeface="Symbol" pitchFamily="18" charset="2"/>
              </a:rPr>
              <a:t>中有幺元</a:t>
            </a:r>
            <a:r>
              <a:rPr lang="zh-CN" altLang="zh-CN" sz="2400" dirty="0">
                <a:solidFill>
                  <a:srgbClr val="FF0000"/>
                </a:solidFill>
                <a:latin typeface="楷体_GB2312" pitchFamily="1" charset="-122"/>
                <a:ea typeface="楷体_GB2312" pitchFamily="1" charset="-122"/>
              </a:rPr>
              <a:t>e</a:t>
            </a:r>
            <a:r>
              <a:rPr lang="zh-CN" sz="2400" dirty="0">
                <a:latin typeface="楷体_GB2312" pitchFamily="1" charset="-122"/>
                <a:ea typeface="楷体_GB2312" pitchFamily="1" charset="-122"/>
              </a:rPr>
              <a:t>。</a:t>
            </a:r>
          </a:p>
          <a:p>
            <a:pPr>
              <a:lnSpc>
                <a:spcPct val="110000"/>
              </a:lnSpc>
              <a:buFont typeface="Wingdings" pitchFamily="2" charset="2"/>
              <a:buNone/>
            </a:pPr>
            <a:r>
              <a:rPr lang="zh-CN" sz="2400" dirty="0">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同理，对</a:t>
            </a:r>
            <a:r>
              <a:rPr lang="zh-CN" sz="2400" dirty="0" smtClean="0">
                <a:solidFill>
                  <a:srgbClr val="B2B2B2"/>
                </a:solidFill>
                <a:latin typeface="楷体_GB2312" pitchFamily="1" charset="-122"/>
                <a:ea typeface="楷体_GB2312" pitchFamily="1" charset="-122"/>
                <a:sym typeface="Symbol" pitchFamily="18" charset="2"/>
              </a:rPr>
              <a:t></a:t>
            </a:r>
            <a:r>
              <a:rPr lang="en-US" altLang="zh-CN" sz="2400" dirty="0" smtClean="0">
                <a:solidFill>
                  <a:srgbClr val="B2B2B2"/>
                </a:solidFill>
                <a:latin typeface="楷体_GB2312" pitchFamily="1" charset="-122"/>
                <a:ea typeface="楷体_GB2312" pitchFamily="1" charset="-122"/>
                <a:sym typeface="Symbol" pitchFamily="18" charset="2"/>
              </a:rPr>
              <a:t>a</a:t>
            </a:r>
            <a:r>
              <a:rPr lang="zh-CN" altLang="zh-CN" sz="2400" dirty="0" smtClean="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G</a:t>
            </a:r>
            <a:r>
              <a:rPr lang="zh-CN" sz="2400" dirty="0">
                <a:solidFill>
                  <a:srgbClr val="B2B2B2"/>
                </a:solidFill>
                <a:latin typeface="楷体_GB2312" pitchFamily="1" charset="-122"/>
                <a:ea typeface="楷体_GB2312" pitchFamily="1" charset="-122"/>
                <a:sym typeface="Symbol" pitchFamily="18" charset="2"/>
              </a:rPr>
              <a:t>，方程</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dirty="0" smtClean="0">
                <a:solidFill>
                  <a:srgbClr val="B2B2B2"/>
                </a:solidFill>
                <a:latin typeface="楷体_GB2312" pitchFamily="1" charset="-122"/>
                <a:ea typeface="楷体_GB2312" pitchFamily="1" charset="-122"/>
                <a:sym typeface="Symbol" pitchFamily="18" charset="2"/>
              </a:rPr>
              <a:t>*</a:t>
            </a:r>
            <a:r>
              <a:rPr lang="en-US" altLang="zh-CN" sz="2400" dirty="0" smtClean="0">
                <a:solidFill>
                  <a:srgbClr val="B2B2B2"/>
                </a:solidFill>
                <a:latin typeface="楷体_GB2312" pitchFamily="1" charset="-122"/>
                <a:ea typeface="楷体_GB2312" pitchFamily="1" charset="-122"/>
                <a:sym typeface="Symbol" pitchFamily="18" charset="2"/>
              </a:rPr>
              <a:t>a</a:t>
            </a:r>
            <a:r>
              <a:rPr lang="zh-CN" altLang="zh-CN" sz="2400" dirty="0" smtClean="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e</a:t>
            </a:r>
            <a:r>
              <a:rPr lang="zh-CN" sz="2400" dirty="0">
                <a:solidFill>
                  <a:srgbClr val="B2B2B2"/>
                </a:solidFill>
                <a:latin typeface="楷体_GB2312" pitchFamily="1" charset="-122"/>
                <a:ea typeface="楷体_GB2312" pitchFamily="1" charset="-122"/>
                <a:sym typeface="Symbol" pitchFamily="18" charset="2"/>
              </a:rPr>
              <a:t>有解</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，这个</a:t>
            </a:r>
            <a:r>
              <a:rPr lang="zh-CN" altLang="zh-CN" sz="2400" dirty="0">
                <a:solidFill>
                  <a:srgbClr val="B2B2B2"/>
                </a:solidFill>
                <a:latin typeface="楷体_GB2312" pitchFamily="1" charset="-122"/>
                <a:ea typeface="楷体_GB2312" pitchFamily="1" charset="-122"/>
                <a:sym typeface="Symbol" pitchFamily="18" charset="2"/>
              </a:rPr>
              <a:t>x</a:t>
            </a:r>
            <a:r>
              <a:rPr lang="zh-CN" altLang="zh-CN" sz="2400" baseline="-25000" dirty="0">
                <a:solidFill>
                  <a:srgbClr val="B2B2B2"/>
                </a:solidFill>
                <a:latin typeface="楷体_GB2312" pitchFamily="1" charset="-122"/>
                <a:ea typeface="楷体_GB2312" pitchFamily="1" charset="-122"/>
                <a:sym typeface="Symbol" pitchFamily="18" charset="2"/>
              </a:rPr>
              <a:t>0</a:t>
            </a:r>
            <a:r>
              <a:rPr lang="zh-CN" sz="2400" dirty="0">
                <a:solidFill>
                  <a:srgbClr val="B2B2B2"/>
                </a:solidFill>
                <a:latin typeface="楷体_GB2312" pitchFamily="1" charset="-122"/>
                <a:ea typeface="楷体_GB2312" pitchFamily="1" charset="-122"/>
                <a:sym typeface="Symbol" pitchFamily="18" charset="2"/>
              </a:rPr>
              <a:t>是</a:t>
            </a:r>
            <a:r>
              <a:rPr lang="zh-CN" altLang="zh-CN" sz="2400" dirty="0">
                <a:solidFill>
                  <a:srgbClr val="B2B2B2"/>
                </a:solidFill>
                <a:latin typeface="楷体_GB2312" pitchFamily="1" charset="-122"/>
                <a:ea typeface="楷体_GB2312" pitchFamily="1" charset="-122"/>
                <a:sym typeface="Symbol" pitchFamily="18" charset="2"/>
              </a:rPr>
              <a:t>b</a:t>
            </a:r>
            <a:r>
              <a:rPr lang="zh-CN" sz="2400" dirty="0">
                <a:solidFill>
                  <a:srgbClr val="B2B2B2"/>
                </a:solidFill>
                <a:latin typeface="楷体_GB2312" pitchFamily="1" charset="-122"/>
                <a:ea typeface="楷体_GB2312" pitchFamily="1" charset="-122"/>
                <a:sym typeface="Symbol" pitchFamily="18" charset="2"/>
              </a:rPr>
              <a:t>的左逆元，</a:t>
            </a:r>
            <a:r>
              <a:rPr lang="zh-CN" sz="2400" dirty="0" smtClean="0">
                <a:solidFill>
                  <a:srgbClr val="B2B2B2"/>
                </a:solidFill>
                <a:latin typeface="楷体_GB2312" pitchFamily="1" charset="-122"/>
                <a:ea typeface="楷体_GB2312" pitchFamily="1" charset="-122"/>
                <a:sym typeface="Symbol" pitchFamily="18" charset="2"/>
              </a:rPr>
              <a:t>方程</a:t>
            </a:r>
            <a:r>
              <a:rPr lang="en-US" altLang="zh-CN" sz="2400" dirty="0" smtClean="0">
                <a:solidFill>
                  <a:srgbClr val="B2B2B2"/>
                </a:solidFill>
                <a:latin typeface="楷体_GB2312" pitchFamily="1" charset="-122"/>
                <a:ea typeface="楷体_GB2312" pitchFamily="1" charset="-122"/>
                <a:sym typeface="Symbol" pitchFamily="18" charset="2"/>
              </a:rPr>
              <a:t>a</a:t>
            </a:r>
            <a:r>
              <a:rPr lang="zh-CN" altLang="zh-CN" sz="2400" dirty="0" smtClean="0">
                <a:solidFill>
                  <a:srgbClr val="B2B2B2"/>
                </a:solidFill>
                <a:latin typeface="楷体_GB2312" pitchFamily="1" charset="-122"/>
                <a:ea typeface="楷体_GB2312" pitchFamily="1" charset="-122"/>
                <a:sym typeface="Symbol" pitchFamily="18" charset="2"/>
              </a:rPr>
              <a:t>*</a:t>
            </a:r>
            <a:r>
              <a:rPr lang="zh-CN" altLang="zh-CN" sz="2400" dirty="0">
                <a:solidFill>
                  <a:srgbClr val="B2B2B2"/>
                </a:solidFill>
                <a:latin typeface="楷体_GB2312" pitchFamily="1" charset="-122"/>
                <a:ea typeface="楷体_GB2312" pitchFamily="1" charset="-122"/>
                <a:sym typeface="Symbol" pitchFamily="18" charset="2"/>
              </a:rPr>
              <a:t>y=e</a:t>
            </a:r>
            <a:r>
              <a:rPr lang="zh-CN" sz="2400" dirty="0">
                <a:solidFill>
                  <a:srgbClr val="B2B2B2"/>
                </a:solidFill>
                <a:latin typeface="楷体_GB2312" pitchFamily="1" charset="-122"/>
                <a:ea typeface="楷体_GB2312" pitchFamily="1" charset="-122"/>
                <a:sym typeface="Symbol" pitchFamily="18" charset="2"/>
              </a:rPr>
              <a:t>的</a:t>
            </a:r>
            <a:r>
              <a:rPr lang="zh-CN" sz="2400" dirty="0" smtClean="0">
                <a:solidFill>
                  <a:srgbClr val="B2B2B2"/>
                </a:solidFill>
                <a:latin typeface="楷体_GB2312" pitchFamily="1" charset="-122"/>
                <a:ea typeface="楷体_GB2312" pitchFamily="1" charset="-122"/>
                <a:sym typeface="Symbol" pitchFamily="18" charset="2"/>
              </a:rPr>
              <a:t>解是</a:t>
            </a:r>
            <a:r>
              <a:rPr lang="en-US" altLang="zh-CN" sz="2400" dirty="0" smtClean="0">
                <a:solidFill>
                  <a:srgbClr val="B2B2B2"/>
                </a:solidFill>
                <a:latin typeface="楷体_GB2312" pitchFamily="1" charset="-122"/>
                <a:ea typeface="楷体_GB2312" pitchFamily="1" charset="-122"/>
                <a:sym typeface="Symbol" pitchFamily="18" charset="2"/>
              </a:rPr>
              <a:t>a</a:t>
            </a:r>
            <a:r>
              <a:rPr lang="zh-CN" sz="2400" dirty="0" smtClean="0">
                <a:solidFill>
                  <a:srgbClr val="B2B2B2"/>
                </a:solidFill>
                <a:latin typeface="楷体_GB2312" pitchFamily="1" charset="-122"/>
                <a:ea typeface="楷体_GB2312" pitchFamily="1" charset="-122"/>
                <a:sym typeface="Symbol" pitchFamily="18" charset="2"/>
              </a:rPr>
              <a:t>的</a:t>
            </a:r>
            <a:r>
              <a:rPr lang="zh-CN" sz="2400" dirty="0">
                <a:solidFill>
                  <a:srgbClr val="B2B2B2"/>
                </a:solidFill>
                <a:latin typeface="楷体_GB2312" pitchFamily="1" charset="-122"/>
                <a:ea typeface="楷体_GB2312" pitchFamily="1" charset="-122"/>
                <a:sym typeface="Symbol" pitchFamily="18" charset="2"/>
              </a:rPr>
              <a:t>右逆元，从而</a:t>
            </a:r>
            <a:r>
              <a:rPr lang="zh-CN" altLang="zh-CN" sz="2400" dirty="0">
                <a:solidFill>
                  <a:srgbClr val="B2B2B2"/>
                </a:solidFill>
                <a:latin typeface="楷体_GB2312" pitchFamily="1" charset="-122"/>
                <a:ea typeface="楷体_GB2312" pitchFamily="1" charset="-122"/>
                <a:sym typeface="Symbol" pitchFamily="18" charset="2"/>
              </a:rPr>
              <a:t>b</a:t>
            </a:r>
            <a:r>
              <a:rPr lang="zh-CN" sz="2400" dirty="0">
                <a:solidFill>
                  <a:srgbClr val="B2B2B2"/>
                </a:solidFill>
                <a:latin typeface="楷体_GB2312" pitchFamily="1" charset="-122"/>
                <a:ea typeface="楷体_GB2312" pitchFamily="1" charset="-122"/>
                <a:sym typeface="Symbol" pitchFamily="18" charset="2"/>
              </a:rPr>
              <a:t>有逆元。所以， </a:t>
            </a:r>
            <a:r>
              <a:rPr lang="zh-CN" altLang="zh-CN" sz="2400" dirty="0">
                <a:solidFill>
                  <a:srgbClr val="B2B2B2"/>
                </a:solidFill>
                <a:latin typeface="楷体_GB2312" pitchFamily="1" charset="-122"/>
                <a:ea typeface="楷体_GB2312" pitchFamily="1" charset="-122"/>
              </a:rPr>
              <a:t>&lt;G,*&gt;</a:t>
            </a:r>
            <a:r>
              <a:rPr lang="zh-CN" sz="2400" dirty="0">
                <a:solidFill>
                  <a:srgbClr val="B2B2B2"/>
                </a:solidFill>
                <a:latin typeface="楷体_GB2312" pitchFamily="1" charset="-122"/>
                <a:ea typeface="楷体_GB2312" pitchFamily="1" charset="-122"/>
                <a:sym typeface="Symbol" pitchFamily="18" charset="2"/>
              </a:rPr>
              <a:t>是群。</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7C50CE6-1ACF-4302-9D35-C604F79690D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E27EFC1-F4C0-4929-B288-9E1ADFB41C52}" type="slidenum">
              <a:rPr lang="zh-CN" altLang="zh-CN"/>
              <a:pPr/>
              <a:t>42</a:t>
            </a:fld>
            <a:r>
              <a:rPr lang="zh-CN" altLang="zh-CN"/>
              <a:t>/226</a:t>
            </a:r>
          </a:p>
        </p:txBody>
      </p:sp>
      <p:sp>
        <p:nvSpPr>
          <p:cNvPr id="45058" name="Rectangle 2"/>
          <p:cNvSpPr>
            <a:spLocks noGrp="1" noChangeArrowheads="1"/>
          </p:cNvSpPr>
          <p:nvPr>
            <p:ph type="title"/>
          </p:nvPr>
        </p:nvSpPr>
        <p:spPr/>
        <p:txBody>
          <a:bodyPr/>
          <a:lstStyle/>
          <a:p>
            <a:r>
              <a:rPr lang="zh-CN"/>
              <a:t>群</a:t>
            </a:r>
          </a:p>
        </p:txBody>
      </p:sp>
      <p:sp>
        <p:nvSpPr>
          <p:cNvPr id="45059" name="Rectangle 3"/>
          <p:cNvSpPr>
            <a:spLocks noGrp="1" noChangeArrowheads="1"/>
          </p:cNvSpPr>
          <p:nvPr>
            <p:ph type="body" idx="1"/>
          </p:nvPr>
        </p:nvSpPr>
        <p:spPr>
          <a:xfrm>
            <a:off x="1066800" y="1166813"/>
            <a:ext cx="7753350" cy="4541619"/>
          </a:xfrm>
        </p:spPr>
        <p:txBody>
          <a:bodyPr/>
          <a:lstStyle/>
          <a:p>
            <a:pPr>
              <a:lnSpc>
                <a:spcPct val="110000"/>
              </a:lnSpc>
              <a:buClr>
                <a:srgbClr val="FF0000"/>
              </a:buClr>
              <a:buFont typeface="Wingdings" pitchFamily="2" charset="2"/>
              <a:buChar char="n"/>
            </a:pPr>
            <a:r>
              <a:rPr lang="zh-CN" sz="2400" dirty="0">
                <a:solidFill>
                  <a:srgbClr val="CC00CC"/>
                </a:solidFill>
                <a:latin typeface="楷体_GB2312" pitchFamily="1" charset="-122"/>
                <a:ea typeface="楷体_GB2312" pitchFamily="1" charset="-122"/>
              </a:rPr>
              <a:t>定理</a:t>
            </a:r>
            <a:r>
              <a:rPr lang="zh-CN" altLang="zh-CN" sz="2400" dirty="0">
                <a:solidFill>
                  <a:srgbClr val="CC00CC"/>
                </a:solidFill>
                <a:latin typeface="楷体_GB2312" pitchFamily="1" charset="-122"/>
                <a:ea typeface="楷体_GB2312" pitchFamily="1" charset="-122"/>
              </a:rPr>
              <a:t>15.3  </a:t>
            </a:r>
            <a:r>
              <a:rPr lang="zh-CN" sz="2400" dirty="0">
                <a:latin typeface="楷体_GB2312" pitchFamily="1" charset="-122"/>
                <a:ea typeface="楷体_GB2312" pitchFamily="1" charset="-122"/>
              </a:rPr>
              <a:t>如果</a:t>
            </a:r>
            <a:r>
              <a:rPr lang="zh-CN" altLang="zh-CN" sz="2400" dirty="0">
                <a:latin typeface="楷体_GB2312" pitchFamily="1" charset="-122"/>
                <a:ea typeface="楷体_GB2312" pitchFamily="1" charset="-122"/>
              </a:rPr>
              <a:t>&lt;G,*&gt;</a:t>
            </a:r>
            <a:r>
              <a:rPr lang="zh-CN" sz="2400" dirty="0">
                <a:latin typeface="楷体_GB2312" pitchFamily="1" charset="-122"/>
                <a:ea typeface="楷体_GB2312" pitchFamily="1" charset="-122"/>
              </a:rPr>
              <a:t>是半群，并且对</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bG</a:t>
            </a:r>
            <a:r>
              <a:rPr lang="zh-CN" sz="2400" dirty="0">
                <a:latin typeface="楷体_GB2312" pitchFamily="1" charset="-122"/>
                <a:ea typeface="楷体_GB2312" pitchFamily="1" charset="-122"/>
                <a:sym typeface="Symbol" pitchFamily="18" charset="2"/>
              </a:rPr>
              <a:t>，都存在</a:t>
            </a:r>
            <a:r>
              <a:rPr lang="zh-CN" altLang="zh-CN" sz="2400" dirty="0">
                <a:latin typeface="楷体_GB2312" pitchFamily="1" charset="-122"/>
                <a:ea typeface="楷体_GB2312" pitchFamily="1" charset="-122"/>
                <a:sym typeface="Symbol" pitchFamily="18" charset="2"/>
              </a:rPr>
              <a:t>x</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yG </a:t>
            </a:r>
            <a:r>
              <a:rPr lang="zh-CN" sz="2400" dirty="0">
                <a:latin typeface="楷体_GB2312" pitchFamily="1" charset="-122"/>
                <a:ea typeface="楷体_GB2312" pitchFamily="1" charset="-122"/>
                <a:sym typeface="Symbol" pitchFamily="18" charset="2"/>
              </a:rPr>
              <a:t>使</a:t>
            </a:r>
            <a:r>
              <a:rPr lang="zh-CN" altLang="zh-CN" sz="2400" dirty="0">
                <a:latin typeface="楷体_GB2312" pitchFamily="1" charset="-122"/>
                <a:ea typeface="楷体_GB2312" pitchFamily="1" charset="-122"/>
                <a:sym typeface="Symbol" pitchFamily="18" charset="2"/>
              </a:rPr>
              <a:t>x*a=b</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a*y=b</a:t>
            </a:r>
            <a:r>
              <a:rPr lang="zh-CN" sz="2400" dirty="0">
                <a:latin typeface="楷体_GB2312" pitchFamily="1" charset="-122"/>
                <a:ea typeface="楷体_GB2312" pitchFamily="1" charset="-122"/>
                <a:sym typeface="Symbol" pitchFamily="18" charset="2"/>
              </a:rPr>
              <a:t>，则</a:t>
            </a:r>
            <a:r>
              <a:rPr lang="zh-CN" altLang="zh-CN" sz="2400" dirty="0">
                <a:latin typeface="楷体_GB2312" pitchFamily="1" charset="-122"/>
                <a:ea typeface="楷体_GB2312" pitchFamily="1" charset="-122"/>
              </a:rPr>
              <a:t>&lt;G,*&gt;</a:t>
            </a:r>
            <a:r>
              <a:rPr lang="zh-CN" sz="2400" dirty="0">
                <a:latin typeface="楷体_GB2312" pitchFamily="1" charset="-122"/>
                <a:ea typeface="楷体_GB2312" pitchFamily="1" charset="-122"/>
                <a:sym typeface="Symbol" pitchFamily="18" charset="2"/>
              </a:rPr>
              <a:t>是群。群中元素的数目称为群的阶。</a:t>
            </a:r>
          </a:p>
          <a:p>
            <a:pPr>
              <a:lnSpc>
                <a:spcPct val="110000"/>
              </a:lnSpc>
              <a:buFont typeface="Wingdings" pitchFamily="2" charset="2"/>
              <a:buNone/>
            </a:pPr>
            <a:r>
              <a:rPr lang="zh-CN" sz="2400" dirty="0">
                <a:solidFill>
                  <a:srgbClr val="FF0000"/>
                </a:solidFill>
                <a:latin typeface="楷体_GB2312" pitchFamily="1" charset="-122"/>
                <a:ea typeface="楷体_GB2312" pitchFamily="1" charset="-122"/>
                <a:sym typeface="Symbol" pitchFamily="18" charset="2"/>
              </a:rPr>
              <a:t>  证明：</a:t>
            </a:r>
            <a:r>
              <a:rPr lang="zh-CN" sz="2400" dirty="0">
                <a:solidFill>
                  <a:srgbClr val="CC00CC"/>
                </a:solidFill>
                <a:latin typeface="楷体_GB2312" pitchFamily="1" charset="-122"/>
                <a:ea typeface="楷体_GB2312" pitchFamily="1" charset="-122"/>
              </a:rPr>
              <a:t> </a:t>
            </a:r>
            <a:r>
              <a:rPr lang="zh-CN" sz="2400" dirty="0">
                <a:latin typeface="楷体_GB2312" pitchFamily="1" charset="-122"/>
                <a:ea typeface="楷体_GB2312" pitchFamily="1" charset="-122"/>
              </a:rPr>
              <a:t>设 </a:t>
            </a:r>
            <a:r>
              <a:rPr lang="zh-CN" altLang="zh-CN" sz="2400" dirty="0">
                <a:latin typeface="楷体_GB2312" pitchFamily="1" charset="-122"/>
                <a:ea typeface="楷体_GB2312" pitchFamily="1" charset="-122"/>
                <a:sym typeface="Symbol" pitchFamily="18" charset="2"/>
              </a:rPr>
              <a:t>aG</a:t>
            </a:r>
            <a:r>
              <a:rPr lang="zh-CN" sz="2400" dirty="0">
                <a:latin typeface="楷体_GB2312" pitchFamily="1" charset="-122"/>
                <a:ea typeface="楷体_GB2312" pitchFamily="1" charset="-122"/>
                <a:sym typeface="Symbol" pitchFamily="18" charset="2"/>
              </a:rPr>
              <a:t>，方程 </a:t>
            </a:r>
            <a:r>
              <a:rPr lang="zh-CN" altLang="zh-CN" sz="2400" dirty="0">
                <a:latin typeface="楷体_GB2312" pitchFamily="1" charset="-122"/>
                <a:ea typeface="楷体_GB2312" pitchFamily="1" charset="-122"/>
                <a:sym typeface="Symbol" pitchFamily="18" charset="2"/>
              </a:rPr>
              <a:t>x*a=a </a:t>
            </a:r>
            <a:r>
              <a:rPr lang="zh-CN" sz="2400" dirty="0">
                <a:latin typeface="楷体_GB2312" pitchFamily="1" charset="-122"/>
                <a:ea typeface="楷体_GB2312" pitchFamily="1" charset="-122"/>
                <a:sym typeface="Symbol" pitchFamily="18" charset="2"/>
              </a:rPr>
              <a:t>的解为</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sz="2400" dirty="0">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latin typeface="楷体_GB2312" pitchFamily="1" charset="-122"/>
                <a:ea typeface="楷体_GB2312" pitchFamily="1" charset="-122"/>
                <a:sym typeface="Symbol" pitchFamily="18" charset="2"/>
              </a:rPr>
              <a:t>  ∵   对</a:t>
            </a:r>
            <a:r>
              <a:rPr lang="zh-CN" altLang="zh-CN" sz="2400" dirty="0">
                <a:latin typeface="楷体_GB2312" pitchFamily="1" charset="-122"/>
                <a:ea typeface="楷体_GB2312" pitchFamily="1" charset="-122"/>
              </a:rPr>
              <a:t>t</a:t>
            </a:r>
            <a:r>
              <a:rPr lang="zh-CN" alt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rPr>
              <a:t>G</a:t>
            </a:r>
            <a:r>
              <a:rPr lang="zh-CN" sz="2400" dirty="0">
                <a:latin typeface="楷体_GB2312" pitchFamily="1" charset="-122"/>
                <a:ea typeface="楷体_GB2312" pitchFamily="1" charset="-122"/>
              </a:rPr>
              <a:t>，</a:t>
            </a:r>
            <a:r>
              <a:rPr lang="zh-CN" sz="2400" dirty="0">
                <a:latin typeface="楷体_GB2312" pitchFamily="1" charset="-122"/>
                <a:ea typeface="楷体_GB2312" pitchFamily="1" charset="-122"/>
                <a:sym typeface="Symbol" pitchFamily="18" charset="2"/>
              </a:rPr>
              <a:t>方程 </a:t>
            </a:r>
            <a:r>
              <a:rPr lang="zh-CN" altLang="zh-CN" sz="2400" dirty="0">
                <a:latin typeface="楷体_GB2312" pitchFamily="1" charset="-122"/>
                <a:ea typeface="楷体_GB2312" pitchFamily="1" charset="-122"/>
                <a:sym typeface="Symbol" pitchFamily="18" charset="2"/>
              </a:rPr>
              <a:t>a*y=t </a:t>
            </a:r>
            <a:r>
              <a:rPr lang="zh-CN" sz="2400" dirty="0">
                <a:latin typeface="楷体_GB2312" pitchFamily="1" charset="-122"/>
                <a:ea typeface="楷体_GB2312" pitchFamily="1" charset="-122"/>
                <a:sym typeface="Symbol" pitchFamily="18" charset="2"/>
              </a:rPr>
              <a:t>有解</a:t>
            </a:r>
            <a:r>
              <a:rPr lang="zh-CN" altLang="zh-CN" sz="2400" dirty="0">
                <a:latin typeface="楷体_GB2312" pitchFamily="1" charset="-122"/>
                <a:ea typeface="楷体_GB2312" pitchFamily="1" charset="-122"/>
                <a:sym typeface="Symbol" pitchFamily="18" charset="2"/>
              </a:rPr>
              <a:t>y</a:t>
            </a:r>
            <a:r>
              <a:rPr lang="zh-CN" altLang="zh-CN" sz="2400" baseline="-25000" dirty="0">
                <a:latin typeface="楷体_GB2312" pitchFamily="1" charset="-122"/>
                <a:ea typeface="楷体_GB2312" pitchFamily="1" charset="-122"/>
                <a:sym typeface="Symbol" pitchFamily="18" charset="2"/>
              </a:rPr>
              <a:t>0</a:t>
            </a:r>
            <a:r>
              <a:rPr lang="zh-CN" sz="2400" dirty="0">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dirty="0">
                <a:latin typeface="楷体_GB2312" pitchFamily="1" charset="-122"/>
                <a:ea typeface="楷体_GB2312" pitchFamily="1" charset="-122"/>
                <a:sym typeface="Symbol" pitchFamily="18" charset="2"/>
              </a:rPr>
              <a:t>  ∴ </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altLang="zh-CN" sz="2400" dirty="0">
                <a:latin typeface="楷体_GB2312" pitchFamily="1" charset="-122"/>
                <a:ea typeface="楷体_GB2312" pitchFamily="1" charset="-122"/>
                <a:sym typeface="Symbol" pitchFamily="18" charset="2"/>
              </a:rPr>
              <a:t>*t= e</a:t>
            </a:r>
            <a:r>
              <a:rPr lang="zh-CN" altLang="zh-CN" sz="2400" baseline="-25000" dirty="0">
                <a:latin typeface="楷体_GB2312" pitchFamily="1" charset="-122"/>
                <a:ea typeface="楷体_GB2312" pitchFamily="1" charset="-122"/>
                <a:sym typeface="Symbol" pitchFamily="18" charset="2"/>
              </a:rPr>
              <a:t>1</a:t>
            </a:r>
            <a:r>
              <a:rPr lang="zh-CN" altLang="zh-CN" sz="24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a*y</a:t>
            </a:r>
            <a:r>
              <a:rPr lang="zh-CN" altLang="zh-CN" sz="2400" baseline="-25000" dirty="0">
                <a:latin typeface="楷体_GB2312" pitchFamily="1" charset="-122"/>
                <a:ea typeface="楷体_GB2312" pitchFamily="1" charset="-122"/>
                <a:sym typeface="Symbol" pitchFamily="18" charset="2"/>
              </a:rPr>
              <a:t>0</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altLang="zh-CN" sz="2400" dirty="0">
                <a:latin typeface="楷体_GB2312" pitchFamily="1" charset="-122"/>
                <a:ea typeface="楷体_GB2312" pitchFamily="1" charset="-122"/>
                <a:sym typeface="Symbol" pitchFamily="18" charset="2"/>
              </a:rPr>
              <a:t>*a</a:t>
            </a:r>
            <a:r>
              <a:rPr 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sym typeface="Symbol" pitchFamily="18" charset="2"/>
              </a:rPr>
              <a:t>y</a:t>
            </a:r>
            <a:r>
              <a:rPr lang="zh-CN" altLang="zh-CN" sz="2400" baseline="-25000" dirty="0">
                <a:latin typeface="楷体_GB2312" pitchFamily="1" charset="-122"/>
                <a:ea typeface="楷体_GB2312" pitchFamily="1" charset="-122"/>
                <a:sym typeface="Symbol" pitchFamily="18" charset="2"/>
              </a:rPr>
              <a:t>0</a:t>
            </a:r>
            <a:r>
              <a:rPr lang="zh-CN" altLang="zh-CN" sz="2400" dirty="0">
                <a:latin typeface="楷体_GB2312" pitchFamily="1" charset="-122"/>
                <a:ea typeface="楷体_GB2312" pitchFamily="1" charset="-122"/>
                <a:sym typeface="Symbol" pitchFamily="18" charset="2"/>
              </a:rPr>
              <a:t> =a*y</a:t>
            </a:r>
            <a:r>
              <a:rPr lang="zh-CN" altLang="zh-CN" sz="2400" baseline="-25000" dirty="0">
                <a:latin typeface="楷体_GB2312" pitchFamily="1" charset="-122"/>
                <a:ea typeface="楷体_GB2312" pitchFamily="1" charset="-122"/>
                <a:sym typeface="Symbol" pitchFamily="18" charset="2"/>
              </a:rPr>
              <a:t>0</a:t>
            </a:r>
            <a:r>
              <a:rPr lang="zh-CN" altLang="zh-CN" sz="2400" dirty="0">
                <a:latin typeface="楷体_GB2312" pitchFamily="1" charset="-122"/>
                <a:ea typeface="楷体_GB2312" pitchFamily="1" charset="-122"/>
                <a:sym typeface="Symbol" pitchFamily="18" charset="2"/>
              </a:rPr>
              <a:t>=t</a:t>
            </a:r>
          </a:p>
          <a:p>
            <a:pPr>
              <a:lnSpc>
                <a:spcPct val="110000"/>
              </a:lnSpc>
              <a:buFont typeface="Wingdings" pitchFamily="2" charset="2"/>
              <a:buNone/>
            </a:pPr>
            <a:r>
              <a:rPr lang="zh-CN" altLang="zh-CN" sz="2400" dirty="0">
                <a:latin typeface="楷体_GB2312" pitchFamily="1" charset="-122"/>
                <a:ea typeface="楷体_GB2312" pitchFamily="1" charset="-122"/>
                <a:sym typeface="Symbol" pitchFamily="18" charset="2"/>
              </a:rPr>
              <a:t>     </a:t>
            </a:r>
            <a:r>
              <a:rPr lang="zh-CN" sz="2400" dirty="0">
                <a:latin typeface="楷体_GB2312" pitchFamily="1" charset="-122"/>
                <a:ea typeface="楷体_GB2312" pitchFamily="1" charset="-122"/>
                <a:sym typeface="Symbol" pitchFamily="18" charset="2"/>
              </a:rPr>
              <a:t>即对</a:t>
            </a:r>
            <a:r>
              <a:rPr lang="zh-CN" altLang="zh-CN" sz="2400" dirty="0">
                <a:latin typeface="楷体_GB2312" pitchFamily="1" charset="-122"/>
                <a:ea typeface="楷体_GB2312" pitchFamily="1" charset="-122"/>
              </a:rPr>
              <a:t>t</a:t>
            </a:r>
            <a:r>
              <a:rPr lang="zh-CN" altLang="zh-CN" sz="2400" dirty="0">
                <a:latin typeface="楷体_GB2312" pitchFamily="1" charset="-122"/>
                <a:ea typeface="楷体_GB2312" pitchFamily="1" charset="-122"/>
                <a:sym typeface="Symbol" pitchFamily="18" charset="2"/>
              </a:rPr>
              <a:t></a:t>
            </a:r>
            <a:r>
              <a:rPr lang="zh-CN" altLang="zh-CN" sz="2400" dirty="0">
                <a:latin typeface="楷体_GB2312" pitchFamily="1" charset="-122"/>
                <a:ea typeface="楷体_GB2312" pitchFamily="1" charset="-122"/>
              </a:rPr>
              <a:t>G</a:t>
            </a:r>
            <a:r>
              <a:rPr lang="zh-CN" sz="2400" dirty="0">
                <a:latin typeface="楷体_GB2312" pitchFamily="1" charset="-122"/>
                <a:ea typeface="楷体_GB2312" pitchFamily="1" charset="-122"/>
              </a:rPr>
              <a:t>，必有</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altLang="zh-CN" sz="2400" dirty="0">
                <a:latin typeface="楷体_GB2312" pitchFamily="1" charset="-122"/>
                <a:ea typeface="楷体_GB2312" pitchFamily="1" charset="-122"/>
                <a:sym typeface="Symbol" pitchFamily="18" charset="2"/>
              </a:rPr>
              <a:t>*t=t</a:t>
            </a:r>
            <a:r>
              <a:rPr lang="zh-CN" sz="2400" dirty="0">
                <a:latin typeface="楷体_GB2312" pitchFamily="1" charset="-122"/>
                <a:ea typeface="楷体_GB2312" pitchFamily="1" charset="-122"/>
                <a:sym typeface="Symbol" pitchFamily="18" charset="2"/>
              </a:rPr>
              <a:t>， </a:t>
            </a:r>
            <a:r>
              <a:rPr lang="zh-CN" altLang="zh-CN" sz="2400" dirty="0">
                <a:latin typeface="楷体_GB2312" pitchFamily="1" charset="-122"/>
                <a:ea typeface="楷体_GB2312" pitchFamily="1" charset="-122"/>
                <a:sym typeface="Symbol" pitchFamily="18" charset="2"/>
              </a:rPr>
              <a:t>e</a:t>
            </a:r>
            <a:r>
              <a:rPr lang="zh-CN" altLang="zh-CN" sz="2400" baseline="-25000" dirty="0">
                <a:latin typeface="楷体_GB2312" pitchFamily="1" charset="-122"/>
                <a:ea typeface="楷体_GB2312" pitchFamily="1" charset="-122"/>
                <a:sym typeface="Symbol" pitchFamily="18" charset="2"/>
              </a:rPr>
              <a:t>1</a:t>
            </a:r>
            <a:r>
              <a:rPr lang="zh-CN" sz="2400" dirty="0">
                <a:latin typeface="楷体_GB2312" pitchFamily="1" charset="-122"/>
                <a:ea typeface="楷体_GB2312" pitchFamily="1" charset="-122"/>
                <a:sym typeface="Symbol" pitchFamily="18" charset="2"/>
              </a:rPr>
              <a:t>是</a:t>
            </a:r>
            <a:r>
              <a:rPr lang="zh-CN" altLang="zh-CN" sz="2400" dirty="0">
                <a:latin typeface="楷体_GB2312" pitchFamily="1" charset="-122"/>
                <a:ea typeface="楷体_GB2312" pitchFamily="1" charset="-122"/>
                <a:sym typeface="Symbol" pitchFamily="18" charset="2"/>
              </a:rPr>
              <a:t>G</a:t>
            </a:r>
            <a:r>
              <a:rPr lang="zh-CN" sz="2400" dirty="0">
                <a:latin typeface="楷体_GB2312" pitchFamily="1" charset="-122"/>
                <a:ea typeface="楷体_GB2312" pitchFamily="1" charset="-122"/>
                <a:sym typeface="Symbol" pitchFamily="18" charset="2"/>
              </a:rPr>
              <a:t>中的左幺元。</a:t>
            </a:r>
          </a:p>
          <a:p>
            <a:pPr>
              <a:lnSpc>
                <a:spcPct val="110000"/>
              </a:lnSpc>
              <a:buFont typeface="Wingdings" pitchFamily="2" charset="2"/>
              <a:buNone/>
            </a:pPr>
            <a:r>
              <a:rPr lang="zh-CN" sz="2400" dirty="0">
                <a:latin typeface="楷体_GB2312" pitchFamily="1" charset="-122"/>
                <a:ea typeface="楷体_GB2312" pitchFamily="1" charset="-122"/>
                <a:sym typeface="Symbol" pitchFamily="18" charset="2"/>
              </a:rPr>
              <a:t>  同样可以证明</a:t>
            </a:r>
            <a:r>
              <a:rPr lang="zh-CN" altLang="zh-CN" sz="2400" dirty="0">
                <a:latin typeface="楷体_GB2312" pitchFamily="1" charset="-122"/>
                <a:ea typeface="楷体_GB2312" pitchFamily="1" charset="-122"/>
                <a:sym typeface="Symbol" pitchFamily="18" charset="2"/>
              </a:rPr>
              <a:t>G</a:t>
            </a:r>
            <a:r>
              <a:rPr lang="zh-CN" sz="2400" dirty="0">
                <a:latin typeface="楷体_GB2312" pitchFamily="1" charset="-122"/>
                <a:ea typeface="楷体_GB2312" pitchFamily="1" charset="-122"/>
                <a:sym typeface="Symbol" pitchFamily="18" charset="2"/>
              </a:rPr>
              <a:t>中有右幺元</a:t>
            </a:r>
            <a:r>
              <a:rPr lang="zh-CN" altLang="zh-CN" sz="2400" dirty="0">
                <a:latin typeface="楷体_GB2312" pitchFamily="1" charset="-122"/>
                <a:ea typeface="楷体_GB2312" pitchFamily="1" charset="-122"/>
              </a:rPr>
              <a:t>e</a:t>
            </a:r>
            <a:r>
              <a:rPr lang="zh-CN" altLang="zh-CN" sz="2400" baseline="-25000" dirty="0">
                <a:latin typeface="楷体_GB2312" pitchFamily="1" charset="-122"/>
                <a:ea typeface="楷体_GB2312" pitchFamily="1" charset="-122"/>
              </a:rPr>
              <a:t>2</a:t>
            </a:r>
            <a:r>
              <a:rPr lang="zh-CN" sz="2400" dirty="0">
                <a:latin typeface="楷体_GB2312" pitchFamily="1" charset="-122"/>
                <a:ea typeface="楷体_GB2312" pitchFamily="1" charset="-122"/>
              </a:rPr>
              <a:t>，所以</a:t>
            </a:r>
            <a:r>
              <a:rPr lang="zh-CN" altLang="zh-CN" sz="2400" dirty="0">
                <a:latin typeface="楷体_GB2312" pitchFamily="1" charset="-122"/>
                <a:ea typeface="楷体_GB2312" pitchFamily="1" charset="-122"/>
                <a:sym typeface="Symbol" pitchFamily="18" charset="2"/>
              </a:rPr>
              <a:t>G</a:t>
            </a:r>
            <a:r>
              <a:rPr lang="zh-CN" sz="2400" dirty="0">
                <a:latin typeface="楷体_GB2312" pitchFamily="1" charset="-122"/>
                <a:ea typeface="楷体_GB2312" pitchFamily="1" charset="-122"/>
                <a:sym typeface="Symbol" pitchFamily="18" charset="2"/>
              </a:rPr>
              <a:t>中有幺元</a:t>
            </a:r>
            <a:r>
              <a:rPr lang="zh-CN" altLang="zh-CN" sz="2400" dirty="0">
                <a:latin typeface="楷体_GB2312" pitchFamily="1" charset="-122"/>
                <a:ea typeface="楷体_GB2312" pitchFamily="1" charset="-122"/>
              </a:rPr>
              <a:t>e</a:t>
            </a:r>
            <a:r>
              <a:rPr lang="zh-CN" sz="2400" dirty="0">
                <a:latin typeface="楷体_GB2312" pitchFamily="1" charset="-122"/>
                <a:ea typeface="楷体_GB2312" pitchFamily="1" charset="-122"/>
              </a:rPr>
              <a:t>。</a:t>
            </a:r>
          </a:p>
          <a:p>
            <a:pPr>
              <a:lnSpc>
                <a:spcPct val="110000"/>
              </a:lnSpc>
              <a:buFont typeface="Wingdings" pitchFamily="2" charset="2"/>
              <a:buNone/>
            </a:pPr>
            <a:r>
              <a:rPr lang="zh-CN" sz="2400" dirty="0">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同理，</a:t>
            </a:r>
            <a:r>
              <a:rPr lang="zh-CN" sz="2400" dirty="0" smtClean="0">
                <a:solidFill>
                  <a:srgbClr val="0000FF"/>
                </a:solidFill>
                <a:latin typeface="楷体_GB2312" pitchFamily="1" charset="-122"/>
                <a:ea typeface="楷体_GB2312" pitchFamily="1" charset="-122"/>
              </a:rPr>
              <a:t>对</a:t>
            </a:r>
            <a:r>
              <a:rPr lang="en-US" altLang="zh-CN" sz="2400" dirty="0" smtClean="0">
                <a:solidFill>
                  <a:srgbClr val="0000FF"/>
                </a:solidFill>
                <a:latin typeface="楷体_GB2312" pitchFamily="1" charset="-122"/>
                <a:ea typeface="楷体_GB2312" pitchFamily="1" charset="-122"/>
              </a:rPr>
              <a:t>b=e,</a:t>
            </a:r>
            <a:r>
              <a:rPr lang="zh-CN" sz="2400" dirty="0" smtClean="0">
                <a:solidFill>
                  <a:srgbClr val="0000FF"/>
                </a:solidFill>
                <a:latin typeface="楷体_GB2312" pitchFamily="1" charset="-122"/>
                <a:ea typeface="楷体_GB2312" pitchFamily="1" charset="-122"/>
                <a:sym typeface="Symbol" pitchFamily="18" charset="2"/>
              </a:rPr>
              <a:t></a:t>
            </a:r>
            <a:r>
              <a:rPr lang="en-US" altLang="zh-CN" sz="2400" dirty="0" smtClean="0">
                <a:solidFill>
                  <a:srgbClr val="0000FF"/>
                </a:solidFill>
                <a:latin typeface="楷体_GB2312" pitchFamily="1" charset="-122"/>
                <a:ea typeface="楷体_GB2312" pitchFamily="1" charset="-122"/>
                <a:sym typeface="Symbol" pitchFamily="18" charset="2"/>
              </a:rPr>
              <a:t>a</a:t>
            </a:r>
            <a:r>
              <a:rPr lang="zh-CN" altLang="zh-CN" sz="2400" dirty="0" smtClean="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G</a:t>
            </a:r>
            <a:r>
              <a:rPr lang="zh-CN" sz="2400" dirty="0">
                <a:solidFill>
                  <a:srgbClr val="0000FF"/>
                </a:solidFill>
                <a:latin typeface="楷体_GB2312" pitchFamily="1" charset="-122"/>
                <a:ea typeface="楷体_GB2312" pitchFamily="1" charset="-122"/>
                <a:sym typeface="Symbol" pitchFamily="18" charset="2"/>
              </a:rPr>
              <a:t>，方程</a:t>
            </a:r>
            <a:r>
              <a:rPr lang="zh-CN" altLang="zh-CN" sz="2400" dirty="0">
                <a:solidFill>
                  <a:srgbClr val="0000FF"/>
                </a:solidFill>
                <a:latin typeface="楷体_GB2312" pitchFamily="1" charset="-122"/>
                <a:ea typeface="楷体_GB2312" pitchFamily="1" charset="-122"/>
                <a:sym typeface="Symbol" pitchFamily="18" charset="2"/>
              </a:rPr>
              <a:t>x</a:t>
            </a:r>
            <a:r>
              <a:rPr lang="zh-CN" altLang="zh-CN" sz="2400" dirty="0" smtClean="0">
                <a:solidFill>
                  <a:srgbClr val="0000FF"/>
                </a:solidFill>
                <a:latin typeface="楷体_GB2312" pitchFamily="1" charset="-122"/>
                <a:ea typeface="楷体_GB2312" pitchFamily="1" charset="-122"/>
                <a:sym typeface="Symbol" pitchFamily="18" charset="2"/>
              </a:rPr>
              <a:t>*</a:t>
            </a:r>
            <a:r>
              <a:rPr lang="en-US" altLang="zh-CN" sz="2400" dirty="0" smtClean="0">
                <a:solidFill>
                  <a:srgbClr val="0000FF"/>
                </a:solidFill>
                <a:latin typeface="楷体_GB2312" pitchFamily="1" charset="-122"/>
                <a:ea typeface="楷体_GB2312" pitchFamily="1" charset="-122"/>
                <a:sym typeface="Symbol" pitchFamily="18" charset="2"/>
              </a:rPr>
              <a:t>a</a:t>
            </a:r>
            <a:r>
              <a:rPr lang="zh-CN" altLang="zh-CN" sz="2400" dirty="0" smtClean="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e</a:t>
            </a:r>
            <a:r>
              <a:rPr lang="zh-CN" sz="2400" dirty="0">
                <a:solidFill>
                  <a:srgbClr val="0000FF"/>
                </a:solidFill>
                <a:latin typeface="楷体_GB2312" pitchFamily="1" charset="-122"/>
                <a:ea typeface="楷体_GB2312" pitchFamily="1" charset="-122"/>
                <a:sym typeface="Symbol" pitchFamily="18" charset="2"/>
              </a:rPr>
              <a:t>有解</a:t>
            </a:r>
            <a:r>
              <a:rPr lang="zh-CN" altLang="zh-CN" sz="2400" dirty="0">
                <a:solidFill>
                  <a:srgbClr val="0000FF"/>
                </a:solidFill>
                <a:latin typeface="楷体_GB2312" pitchFamily="1" charset="-122"/>
                <a:ea typeface="楷体_GB2312" pitchFamily="1" charset="-122"/>
                <a:sym typeface="Symbol" pitchFamily="18" charset="2"/>
              </a:rPr>
              <a:t>x</a:t>
            </a:r>
            <a:r>
              <a:rPr lang="zh-CN" altLang="zh-CN" sz="2400" baseline="-25000" dirty="0">
                <a:solidFill>
                  <a:srgbClr val="0000FF"/>
                </a:solidFill>
                <a:latin typeface="楷体_GB2312" pitchFamily="1" charset="-122"/>
                <a:ea typeface="楷体_GB2312" pitchFamily="1" charset="-122"/>
                <a:sym typeface="Symbol" pitchFamily="18" charset="2"/>
              </a:rPr>
              <a:t>0</a:t>
            </a:r>
            <a:r>
              <a:rPr lang="zh-CN" sz="2400" dirty="0">
                <a:solidFill>
                  <a:srgbClr val="0000FF"/>
                </a:solidFill>
                <a:latin typeface="楷体_GB2312" pitchFamily="1" charset="-122"/>
                <a:ea typeface="楷体_GB2312" pitchFamily="1" charset="-122"/>
                <a:sym typeface="Symbol" pitchFamily="18" charset="2"/>
              </a:rPr>
              <a:t>，这个</a:t>
            </a:r>
            <a:r>
              <a:rPr lang="zh-CN" altLang="zh-CN" sz="2400" dirty="0">
                <a:solidFill>
                  <a:srgbClr val="0000FF"/>
                </a:solidFill>
                <a:latin typeface="楷体_GB2312" pitchFamily="1" charset="-122"/>
                <a:ea typeface="楷体_GB2312" pitchFamily="1" charset="-122"/>
                <a:sym typeface="Symbol" pitchFamily="18" charset="2"/>
              </a:rPr>
              <a:t>x</a:t>
            </a:r>
            <a:r>
              <a:rPr lang="zh-CN" altLang="zh-CN" sz="2400" baseline="-25000" dirty="0">
                <a:solidFill>
                  <a:srgbClr val="0000FF"/>
                </a:solidFill>
                <a:latin typeface="楷体_GB2312" pitchFamily="1" charset="-122"/>
                <a:ea typeface="楷体_GB2312" pitchFamily="1" charset="-122"/>
                <a:sym typeface="Symbol" pitchFamily="18" charset="2"/>
              </a:rPr>
              <a:t>0</a:t>
            </a:r>
            <a:r>
              <a:rPr lang="zh-CN" sz="2400" dirty="0" smtClean="0">
                <a:solidFill>
                  <a:srgbClr val="0000FF"/>
                </a:solidFill>
                <a:latin typeface="楷体_GB2312" pitchFamily="1" charset="-122"/>
                <a:ea typeface="楷体_GB2312" pitchFamily="1" charset="-122"/>
                <a:sym typeface="Symbol" pitchFamily="18" charset="2"/>
              </a:rPr>
              <a:t>是</a:t>
            </a:r>
            <a:r>
              <a:rPr lang="en-US" altLang="zh-CN" sz="2400" dirty="0" smtClean="0">
                <a:solidFill>
                  <a:srgbClr val="0000FF"/>
                </a:solidFill>
                <a:latin typeface="楷体_GB2312" pitchFamily="1" charset="-122"/>
                <a:ea typeface="楷体_GB2312" pitchFamily="1" charset="-122"/>
                <a:sym typeface="Symbol" pitchFamily="18" charset="2"/>
              </a:rPr>
              <a:t>a</a:t>
            </a:r>
            <a:r>
              <a:rPr lang="zh-CN" sz="2400" dirty="0" smtClean="0">
                <a:solidFill>
                  <a:srgbClr val="0000FF"/>
                </a:solidFill>
                <a:latin typeface="楷体_GB2312" pitchFamily="1" charset="-122"/>
                <a:ea typeface="楷体_GB2312" pitchFamily="1" charset="-122"/>
                <a:sym typeface="Symbol" pitchFamily="18" charset="2"/>
              </a:rPr>
              <a:t>的</a:t>
            </a:r>
            <a:r>
              <a:rPr lang="zh-CN" sz="2400" dirty="0">
                <a:solidFill>
                  <a:srgbClr val="0000FF"/>
                </a:solidFill>
                <a:latin typeface="楷体_GB2312" pitchFamily="1" charset="-122"/>
                <a:ea typeface="楷体_GB2312" pitchFamily="1" charset="-122"/>
                <a:sym typeface="Symbol" pitchFamily="18" charset="2"/>
              </a:rPr>
              <a:t>左逆元，</a:t>
            </a:r>
            <a:r>
              <a:rPr lang="zh-CN" sz="2400" dirty="0" smtClean="0">
                <a:solidFill>
                  <a:srgbClr val="0000FF"/>
                </a:solidFill>
                <a:latin typeface="楷体_GB2312" pitchFamily="1" charset="-122"/>
                <a:ea typeface="楷体_GB2312" pitchFamily="1" charset="-122"/>
                <a:sym typeface="Symbol" pitchFamily="18" charset="2"/>
              </a:rPr>
              <a:t>方程</a:t>
            </a:r>
            <a:r>
              <a:rPr lang="en-US" altLang="zh-CN" sz="2400" dirty="0" smtClean="0">
                <a:solidFill>
                  <a:srgbClr val="0000FF"/>
                </a:solidFill>
                <a:latin typeface="楷体_GB2312" pitchFamily="1" charset="-122"/>
                <a:ea typeface="楷体_GB2312" pitchFamily="1" charset="-122"/>
                <a:sym typeface="Symbol" pitchFamily="18" charset="2"/>
              </a:rPr>
              <a:t>a</a:t>
            </a:r>
            <a:r>
              <a:rPr lang="zh-CN" altLang="zh-CN" sz="2400" dirty="0" smtClean="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sym typeface="Symbol" pitchFamily="18" charset="2"/>
              </a:rPr>
              <a:t>y=e</a:t>
            </a:r>
            <a:r>
              <a:rPr lang="zh-CN" sz="2400" dirty="0">
                <a:solidFill>
                  <a:srgbClr val="0000FF"/>
                </a:solidFill>
                <a:latin typeface="楷体_GB2312" pitchFamily="1" charset="-122"/>
                <a:ea typeface="楷体_GB2312" pitchFamily="1" charset="-122"/>
                <a:sym typeface="Symbol" pitchFamily="18" charset="2"/>
              </a:rPr>
              <a:t>的</a:t>
            </a:r>
            <a:r>
              <a:rPr lang="zh-CN" sz="2400" dirty="0" smtClean="0">
                <a:solidFill>
                  <a:srgbClr val="0000FF"/>
                </a:solidFill>
                <a:latin typeface="楷体_GB2312" pitchFamily="1" charset="-122"/>
                <a:ea typeface="楷体_GB2312" pitchFamily="1" charset="-122"/>
                <a:sym typeface="Symbol" pitchFamily="18" charset="2"/>
              </a:rPr>
              <a:t>解是</a:t>
            </a:r>
            <a:r>
              <a:rPr lang="en-US" altLang="zh-CN" sz="2400" dirty="0" smtClean="0">
                <a:solidFill>
                  <a:srgbClr val="0000FF"/>
                </a:solidFill>
                <a:latin typeface="楷体_GB2312" pitchFamily="1" charset="-122"/>
                <a:ea typeface="楷体_GB2312" pitchFamily="1" charset="-122"/>
                <a:sym typeface="Symbol" pitchFamily="18" charset="2"/>
              </a:rPr>
              <a:t>a</a:t>
            </a:r>
            <a:r>
              <a:rPr lang="zh-CN" sz="2400" dirty="0" smtClean="0">
                <a:solidFill>
                  <a:srgbClr val="0000FF"/>
                </a:solidFill>
                <a:latin typeface="楷体_GB2312" pitchFamily="1" charset="-122"/>
                <a:ea typeface="楷体_GB2312" pitchFamily="1" charset="-122"/>
                <a:sym typeface="Symbol" pitchFamily="18" charset="2"/>
              </a:rPr>
              <a:t>的</a:t>
            </a:r>
            <a:r>
              <a:rPr lang="zh-CN" sz="2400" dirty="0">
                <a:solidFill>
                  <a:srgbClr val="0000FF"/>
                </a:solidFill>
                <a:latin typeface="楷体_GB2312" pitchFamily="1" charset="-122"/>
                <a:ea typeface="楷体_GB2312" pitchFamily="1" charset="-122"/>
                <a:sym typeface="Symbol" pitchFamily="18" charset="2"/>
              </a:rPr>
              <a:t>右逆元，</a:t>
            </a:r>
            <a:r>
              <a:rPr lang="zh-CN" sz="2400" dirty="0" smtClean="0">
                <a:solidFill>
                  <a:srgbClr val="0000FF"/>
                </a:solidFill>
                <a:latin typeface="楷体_GB2312" pitchFamily="1" charset="-122"/>
                <a:ea typeface="楷体_GB2312" pitchFamily="1" charset="-122"/>
                <a:sym typeface="Symbol" pitchFamily="18" charset="2"/>
              </a:rPr>
              <a:t>从而</a:t>
            </a:r>
            <a:r>
              <a:rPr lang="en-US" altLang="zh-CN" sz="2400" dirty="0" smtClean="0">
                <a:solidFill>
                  <a:srgbClr val="FF0000"/>
                </a:solidFill>
                <a:latin typeface="楷体_GB2312" pitchFamily="1" charset="-122"/>
                <a:ea typeface="楷体_GB2312" pitchFamily="1" charset="-122"/>
                <a:sym typeface="Symbol" pitchFamily="18" charset="2"/>
              </a:rPr>
              <a:t>a</a:t>
            </a:r>
            <a:r>
              <a:rPr lang="zh-CN" sz="2400" dirty="0" smtClean="0">
                <a:solidFill>
                  <a:srgbClr val="FF0000"/>
                </a:solidFill>
                <a:latin typeface="楷体_GB2312" pitchFamily="1" charset="-122"/>
                <a:ea typeface="楷体_GB2312" pitchFamily="1" charset="-122"/>
                <a:sym typeface="Symbol" pitchFamily="18" charset="2"/>
              </a:rPr>
              <a:t>有</a:t>
            </a:r>
            <a:r>
              <a:rPr lang="zh-CN" sz="2400" dirty="0">
                <a:solidFill>
                  <a:srgbClr val="FF0000"/>
                </a:solidFill>
                <a:latin typeface="楷体_GB2312" pitchFamily="1" charset="-122"/>
                <a:ea typeface="楷体_GB2312" pitchFamily="1" charset="-122"/>
                <a:sym typeface="Symbol" pitchFamily="18" charset="2"/>
              </a:rPr>
              <a:t>逆元</a:t>
            </a:r>
            <a:r>
              <a:rPr lang="zh-CN" sz="2400" dirty="0">
                <a:solidFill>
                  <a:srgbClr val="0000FF"/>
                </a:solidFill>
                <a:latin typeface="楷体_GB2312" pitchFamily="1" charset="-122"/>
                <a:ea typeface="楷体_GB2312" pitchFamily="1" charset="-122"/>
                <a:sym typeface="Symbol" pitchFamily="18" charset="2"/>
              </a:rPr>
              <a:t>。所以， </a:t>
            </a:r>
            <a:r>
              <a:rPr lang="zh-CN" altLang="zh-CN" sz="2400" dirty="0">
                <a:solidFill>
                  <a:srgbClr val="0000FF"/>
                </a:solidFill>
                <a:latin typeface="楷体_GB2312" pitchFamily="1" charset="-122"/>
                <a:ea typeface="楷体_GB2312" pitchFamily="1" charset="-122"/>
              </a:rPr>
              <a:t>&lt;G,*&gt;</a:t>
            </a:r>
            <a:r>
              <a:rPr lang="zh-CN" sz="2400" dirty="0">
                <a:solidFill>
                  <a:srgbClr val="0000FF"/>
                </a:solidFill>
                <a:latin typeface="楷体_GB2312" pitchFamily="1" charset="-122"/>
                <a:ea typeface="楷体_GB2312" pitchFamily="1" charset="-122"/>
                <a:sym typeface="Symbol" pitchFamily="18" charset="2"/>
              </a:rPr>
              <a:t>是群。</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7ADC07F-AB70-4036-AAA6-09B1CE314EB9}"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F354CE25-798C-4F0D-9F42-7D6D70994BB5}" type="slidenum">
              <a:rPr lang="zh-CN" altLang="zh-CN"/>
              <a:pPr/>
              <a:t>43</a:t>
            </a:fld>
            <a:r>
              <a:rPr lang="zh-CN" altLang="zh-CN"/>
              <a:t>/226</a:t>
            </a:r>
          </a:p>
        </p:txBody>
      </p:sp>
      <p:sp>
        <p:nvSpPr>
          <p:cNvPr id="46082" name="Rectangle 2"/>
          <p:cNvSpPr>
            <a:spLocks noGrp="1" noChangeArrowheads="1"/>
          </p:cNvSpPr>
          <p:nvPr>
            <p:ph type="title"/>
          </p:nvPr>
        </p:nvSpPr>
        <p:spPr/>
        <p:txBody>
          <a:bodyPr/>
          <a:lstStyle/>
          <a:p>
            <a:r>
              <a:rPr lang="zh-CN"/>
              <a:t>群</a:t>
            </a:r>
          </a:p>
        </p:txBody>
      </p:sp>
      <p:sp>
        <p:nvSpPr>
          <p:cNvPr id="46083" name="Rectangle 3"/>
          <p:cNvSpPr>
            <a:spLocks noGrp="1" noChangeArrowheads="1"/>
          </p:cNvSpPr>
          <p:nvPr>
            <p:ph type="body" idx="1"/>
          </p:nvPr>
        </p:nvSpPr>
        <p:spPr>
          <a:xfrm>
            <a:off x="1066800" y="1166813"/>
            <a:ext cx="7753350" cy="4491037"/>
          </a:xfrm>
        </p:spPr>
        <p:txBody>
          <a:bodyPr/>
          <a:lstStyle/>
          <a:p>
            <a:pPr>
              <a:lnSpc>
                <a:spcPct val="110000"/>
              </a:lnSpc>
              <a:buClr>
                <a:srgbClr val="FF0000"/>
              </a:buClr>
              <a:buFont typeface="Wingdings" pitchFamily="2" charset="2"/>
              <a:buChar char="n"/>
            </a:pPr>
            <a:r>
              <a:rPr lang="zh-CN" sz="2400">
                <a:solidFill>
                  <a:srgbClr val="CC00CC"/>
                </a:solidFill>
                <a:latin typeface="楷体_GB2312" pitchFamily="1" charset="-122"/>
                <a:ea typeface="楷体_GB2312" pitchFamily="1" charset="-122"/>
              </a:rPr>
              <a:t>定理</a:t>
            </a:r>
            <a:r>
              <a:rPr lang="zh-CN" altLang="zh-CN" sz="2400">
                <a:solidFill>
                  <a:srgbClr val="CC00CC"/>
                </a:solidFill>
                <a:latin typeface="楷体_GB2312" pitchFamily="1" charset="-122"/>
                <a:ea typeface="楷体_GB2312" pitchFamily="1" charset="-122"/>
              </a:rPr>
              <a:t>15.3  </a:t>
            </a:r>
            <a:r>
              <a:rPr lang="zh-CN" sz="2400">
                <a:latin typeface="楷体_GB2312" pitchFamily="1" charset="-122"/>
                <a:ea typeface="楷体_GB2312" pitchFamily="1" charset="-122"/>
              </a:rPr>
              <a:t>如果</a:t>
            </a:r>
            <a:r>
              <a:rPr lang="zh-CN" altLang="zh-CN" sz="2400">
                <a:latin typeface="楷体_GB2312" pitchFamily="1" charset="-122"/>
                <a:ea typeface="楷体_GB2312" pitchFamily="1" charset="-122"/>
              </a:rPr>
              <a:t>&lt;G,*&gt;</a:t>
            </a:r>
            <a:r>
              <a:rPr lang="zh-CN" sz="2400">
                <a:latin typeface="楷体_GB2312" pitchFamily="1" charset="-122"/>
                <a:ea typeface="楷体_GB2312" pitchFamily="1" charset="-122"/>
              </a:rPr>
              <a:t>是半群，并且对</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a</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bG</a:t>
            </a:r>
            <a:r>
              <a:rPr lang="zh-CN" sz="2400">
                <a:latin typeface="楷体_GB2312" pitchFamily="1" charset="-122"/>
                <a:ea typeface="楷体_GB2312" pitchFamily="1" charset="-122"/>
                <a:sym typeface="Symbol" pitchFamily="18" charset="2"/>
              </a:rPr>
              <a:t>，都存在</a:t>
            </a:r>
            <a:r>
              <a:rPr lang="zh-CN" altLang="zh-CN" sz="2400">
                <a:latin typeface="楷体_GB2312" pitchFamily="1" charset="-122"/>
                <a:ea typeface="楷体_GB2312" pitchFamily="1" charset="-122"/>
                <a:sym typeface="Symbol" pitchFamily="18" charset="2"/>
              </a:rPr>
              <a:t>x</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yG </a:t>
            </a:r>
            <a:r>
              <a:rPr lang="zh-CN" sz="2400">
                <a:latin typeface="楷体_GB2312" pitchFamily="1" charset="-122"/>
                <a:ea typeface="楷体_GB2312" pitchFamily="1" charset="-122"/>
                <a:sym typeface="Symbol" pitchFamily="18" charset="2"/>
              </a:rPr>
              <a:t>使</a:t>
            </a:r>
            <a:r>
              <a:rPr lang="zh-CN" altLang="zh-CN" sz="2400">
                <a:latin typeface="楷体_GB2312" pitchFamily="1" charset="-122"/>
                <a:ea typeface="楷体_GB2312" pitchFamily="1" charset="-122"/>
                <a:sym typeface="Symbol" pitchFamily="18" charset="2"/>
              </a:rPr>
              <a:t>x*a=b</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a*y=b</a:t>
            </a:r>
            <a:r>
              <a:rPr lang="zh-CN" sz="2400">
                <a:latin typeface="楷体_GB2312" pitchFamily="1" charset="-122"/>
                <a:ea typeface="楷体_GB2312" pitchFamily="1" charset="-122"/>
                <a:sym typeface="Symbol" pitchFamily="18" charset="2"/>
              </a:rPr>
              <a:t>，则</a:t>
            </a:r>
            <a:r>
              <a:rPr lang="zh-CN" altLang="zh-CN" sz="2400">
                <a:latin typeface="楷体_GB2312" pitchFamily="1" charset="-122"/>
                <a:ea typeface="楷体_GB2312" pitchFamily="1" charset="-122"/>
              </a:rPr>
              <a:t>&lt;G,*&gt;</a:t>
            </a:r>
            <a:r>
              <a:rPr lang="zh-CN" sz="2400">
                <a:latin typeface="楷体_GB2312" pitchFamily="1" charset="-122"/>
                <a:ea typeface="楷体_GB2312" pitchFamily="1" charset="-122"/>
                <a:sym typeface="Symbol" pitchFamily="18" charset="2"/>
              </a:rPr>
              <a:t>是群。群中元素的数目称为群的阶。</a:t>
            </a:r>
          </a:p>
          <a:p>
            <a:pPr>
              <a:lnSpc>
                <a:spcPct val="110000"/>
              </a:lnSpc>
              <a:buFont typeface="Wingdings" pitchFamily="2" charset="2"/>
              <a:buNone/>
            </a:pPr>
            <a:r>
              <a:rPr lang="zh-CN" sz="2400">
                <a:solidFill>
                  <a:srgbClr val="FF0000"/>
                </a:solidFill>
                <a:latin typeface="楷体_GB2312" pitchFamily="1" charset="-122"/>
                <a:ea typeface="楷体_GB2312" pitchFamily="1" charset="-122"/>
                <a:sym typeface="Symbol" pitchFamily="18" charset="2"/>
              </a:rPr>
              <a:t>  证明：</a:t>
            </a:r>
            <a:r>
              <a:rPr lang="zh-CN" sz="2400">
                <a:solidFill>
                  <a:srgbClr val="CC00CC"/>
                </a:solidFill>
                <a:latin typeface="楷体_GB2312" pitchFamily="1" charset="-122"/>
                <a:ea typeface="楷体_GB2312" pitchFamily="1" charset="-122"/>
              </a:rPr>
              <a:t> </a:t>
            </a:r>
            <a:r>
              <a:rPr lang="zh-CN" sz="2400">
                <a:latin typeface="楷体_GB2312" pitchFamily="1" charset="-122"/>
                <a:ea typeface="楷体_GB2312" pitchFamily="1" charset="-122"/>
              </a:rPr>
              <a:t>设 </a:t>
            </a:r>
            <a:r>
              <a:rPr lang="zh-CN" altLang="zh-CN" sz="2400">
                <a:latin typeface="楷体_GB2312" pitchFamily="1" charset="-122"/>
                <a:ea typeface="楷体_GB2312" pitchFamily="1" charset="-122"/>
                <a:sym typeface="Symbol" pitchFamily="18" charset="2"/>
              </a:rPr>
              <a:t>aG</a:t>
            </a:r>
            <a:r>
              <a:rPr lang="zh-CN" sz="2400">
                <a:latin typeface="楷体_GB2312" pitchFamily="1" charset="-122"/>
                <a:ea typeface="楷体_GB2312" pitchFamily="1" charset="-122"/>
                <a:sym typeface="Symbol" pitchFamily="18" charset="2"/>
              </a:rPr>
              <a:t>，方程 </a:t>
            </a:r>
            <a:r>
              <a:rPr lang="zh-CN" altLang="zh-CN" sz="2400">
                <a:latin typeface="楷体_GB2312" pitchFamily="1" charset="-122"/>
                <a:ea typeface="楷体_GB2312" pitchFamily="1" charset="-122"/>
                <a:sym typeface="Symbol" pitchFamily="18" charset="2"/>
              </a:rPr>
              <a:t>x*a=a </a:t>
            </a:r>
            <a:r>
              <a:rPr lang="zh-CN" sz="2400">
                <a:latin typeface="楷体_GB2312" pitchFamily="1" charset="-122"/>
                <a:ea typeface="楷体_GB2312" pitchFamily="1" charset="-122"/>
                <a:sym typeface="Symbol" pitchFamily="18" charset="2"/>
              </a:rPr>
              <a:t>的解为</a:t>
            </a:r>
            <a:r>
              <a:rPr lang="zh-CN" altLang="zh-CN" sz="2400">
                <a:latin typeface="楷体_GB2312" pitchFamily="1" charset="-122"/>
                <a:ea typeface="楷体_GB2312" pitchFamily="1" charset="-122"/>
                <a:sym typeface="Symbol" pitchFamily="18" charset="2"/>
              </a:rPr>
              <a:t>e</a:t>
            </a:r>
            <a:r>
              <a:rPr lang="zh-CN" altLang="zh-CN" sz="2400" baseline="-25000">
                <a:latin typeface="楷体_GB2312" pitchFamily="1" charset="-122"/>
                <a:ea typeface="楷体_GB2312" pitchFamily="1" charset="-122"/>
                <a:sym typeface="Symbol" pitchFamily="18" charset="2"/>
              </a:rPr>
              <a:t>1</a:t>
            </a:r>
            <a:r>
              <a:rPr lang="zh-CN" sz="2400">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a:latin typeface="楷体_GB2312" pitchFamily="1" charset="-122"/>
                <a:ea typeface="楷体_GB2312" pitchFamily="1" charset="-122"/>
                <a:sym typeface="Symbol" pitchFamily="18" charset="2"/>
              </a:rPr>
              <a:t>  ∵   对</a:t>
            </a:r>
            <a:r>
              <a:rPr lang="zh-CN" altLang="zh-CN" sz="2400">
                <a:latin typeface="楷体_GB2312" pitchFamily="1" charset="-122"/>
                <a:ea typeface="楷体_GB2312" pitchFamily="1" charset="-122"/>
              </a:rPr>
              <a:t>t</a:t>
            </a:r>
            <a:r>
              <a:rPr lang="zh-CN" alt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rPr>
              <a:t>G</a:t>
            </a:r>
            <a:r>
              <a:rPr lang="zh-CN" sz="2400">
                <a:latin typeface="楷体_GB2312" pitchFamily="1" charset="-122"/>
                <a:ea typeface="楷体_GB2312" pitchFamily="1" charset="-122"/>
              </a:rPr>
              <a:t>，</a:t>
            </a:r>
            <a:r>
              <a:rPr lang="zh-CN" sz="2400">
                <a:latin typeface="楷体_GB2312" pitchFamily="1" charset="-122"/>
                <a:ea typeface="楷体_GB2312" pitchFamily="1" charset="-122"/>
                <a:sym typeface="Symbol" pitchFamily="18" charset="2"/>
              </a:rPr>
              <a:t>方程 </a:t>
            </a:r>
            <a:r>
              <a:rPr lang="zh-CN" altLang="zh-CN" sz="2400">
                <a:latin typeface="楷体_GB2312" pitchFamily="1" charset="-122"/>
                <a:ea typeface="楷体_GB2312" pitchFamily="1" charset="-122"/>
                <a:sym typeface="Symbol" pitchFamily="18" charset="2"/>
              </a:rPr>
              <a:t>a*y=t </a:t>
            </a:r>
            <a:r>
              <a:rPr lang="zh-CN" sz="2400">
                <a:latin typeface="楷体_GB2312" pitchFamily="1" charset="-122"/>
                <a:ea typeface="楷体_GB2312" pitchFamily="1" charset="-122"/>
                <a:sym typeface="Symbol" pitchFamily="18" charset="2"/>
              </a:rPr>
              <a:t>有解</a:t>
            </a:r>
            <a:r>
              <a:rPr lang="zh-CN" altLang="zh-CN" sz="2400">
                <a:latin typeface="楷体_GB2312" pitchFamily="1" charset="-122"/>
                <a:ea typeface="楷体_GB2312" pitchFamily="1" charset="-122"/>
                <a:sym typeface="Symbol" pitchFamily="18" charset="2"/>
              </a:rPr>
              <a:t>y</a:t>
            </a:r>
            <a:r>
              <a:rPr lang="zh-CN" altLang="zh-CN" sz="2400" baseline="-25000">
                <a:latin typeface="楷体_GB2312" pitchFamily="1" charset="-122"/>
                <a:ea typeface="楷体_GB2312" pitchFamily="1" charset="-122"/>
                <a:sym typeface="Symbol" pitchFamily="18" charset="2"/>
              </a:rPr>
              <a:t>0</a:t>
            </a:r>
            <a:r>
              <a:rPr lang="zh-CN" sz="2400">
                <a:latin typeface="楷体_GB2312" pitchFamily="1" charset="-122"/>
                <a:ea typeface="楷体_GB2312" pitchFamily="1" charset="-122"/>
                <a:sym typeface="Symbol" pitchFamily="18" charset="2"/>
              </a:rPr>
              <a:t>，</a:t>
            </a:r>
          </a:p>
          <a:p>
            <a:pPr>
              <a:lnSpc>
                <a:spcPct val="110000"/>
              </a:lnSpc>
              <a:buFont typeface="Wingdings" pitchFamily="2" charset="2"/>
              <a:buNone/>
            </a:pPr>
            <a:r>
              <a:rPr lang="zh-CN" sz="2400">
                <a:latin typeface="楷体_GB2312" pitchFamily="1" charset="-122"/>
                <a:ea typeface="楷体_GB2312" pitchFamily="1" charset="-122"/>
                <a:sym typeface="Symbol" pitchFamily="18" charset="2"/>
              </a:rPr>
              <a:t>  ∴ </a:t>
            </a:r>
            <a:r>
              <a:rPr lang="zh-CN" altLang="zh-CN" sz="2400">
                <a:latin typeface="楷体_GB2312" pitchFamily="1" charset="-122"/>
                <a:ea typeface="楷体_GB2312" pitchFamily="1" charset="-122"/>
                <a:sym typeface="Symbol" pitchFamily="18" charset="2"/>
              </a:rPr>
              <a:t>e</a:t>
            </a:r>
            <a:r>
              <a:rPr lang="zh-CN" altLang="zh-CN" sz="2400" baseline="-25000">
                <a:latin typeface="楷体_GB2312" pitchFamily="1" charset="-122"/>
                <a:ea typeface="楷体_GB2312" pitchFamily="1" charset="-122"/>
                <a:sym typeface="Symbol" pitchFamily="18" charset="2"/>
              </a:rPr>
              <a:t>1</a:t>
            </a:r>
            <a:r>
              <a:rPr lang="zh-CN" altLang="zh-CN" sz="2400">
                <a:latin typeface="楷体_GB2312" pitchFamily="1" charset="-122"/>
                <a:ea typeface="楷体_GB2312" pitchFamily="1" charset="-122"/>
                <a:sym typeface="Symbol" pitchFamily="18" charset="2"/>
              </a:rPr>
              <a:t>*t= e</a:t>
            </a:r>
            <a:r>
              <a:rPr lang="zh-CN" altLang="zh-CN" sz="2400" baseline="-25000">
                <a:latin typeface="楷体_GB2312" pitchFamily="1" charset="-122"/>
                <a:ea typeface="楷体_GB2312" pitchFamily="1" charset="-122"/>
                <a:sym typeface="Symbol" pitchFamily="18" charset="2"/>
              </a:rPr>
              <a:t>1</a:t>
            </a:r>
            <a:r>
              <a:rPr lang="zh-CN" alt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a*y</a:t>
            </a:r>
            <a:r>
              <a:rPr lang="zh-CN" altLang="zh-CN" sz="2400" baseline="-25000">
                <a:latin typeface="楷体_GB2312" pitchFamily="1" charset="-122"/>
                <a:ea typeface="楷体_GB2312" pitchFamily="1" charset="-122"/>
                <a:sym typeface="Symbol" pitchFamily="18" charset="2"/>
              </a:rPr>
              <a:t>0</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e</a:t>
            </a:r>
            <a:r>
              <a:rPr lang="zh-CN" altLang="zh-CN" sz="2400" baseline="-25000">
                <a:latin typeface="楷体_GB2312" pitchFamily="1" charset="-122"/>
                <a:ea typeface="楷体_GB2312" pitchFamily="1" charset="-122"/>
                <a:sym typeface="Symbol" pitchFamily="18" charset="2"/>
              </a:rPr>
              <a:t>1</a:t>
            </a:r>
            <a:r>
              <a:rPr lang="zh-CN" altLang="zh-CN" sz="2400">
                <a:latin typeface="楷体_GB2312" pitchFamily="1" charset="-122"/>
                <a:ea typeface="楷体_GB2312" pitchFamily="1" charset="-122"/>
                <a:sym typeface="Symbol" pitchFamily="18" charset="2"/>
              </a:rPr>
              <a:t>*a</a:t>
            </a:r>
            <a:r>
              <a:rPr 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sym typeface="Symbol" pitchFamily="18" charset="2"/>
              </a:rPr>
              <a:t>y</a:t>
            </a:r>
            <a:r>
              <a:rPr lang="zh-CN" altLang="zh-CN" sz="2400" baseline="-25000">
                <a:latin typeface="楷体_GB2312" pitchFamily="1" charset="-122"/>
                <a:ea typeface="楷体_GB2312" pitchFamily="1" charset="-122"/>
                <a:sym typeface="Symbol" pitchFamily="18" charset="2"/>
              </a:rPr>
              <a:t>0</a:t>
            </a:r>
            <a:r>
              <a:rPr lang="zh-CN" altLang="zh-CN" sz="2400">
                <a:latin typeface="楷体_GB2312" pitchFamily="1" charset="-122"/>
                <a:ea typeface="楷体_GB2312" pitchFamily="1" charset="-122"/>
                <a:sym typeface="Symbol" pitchFamily="18" charset="2"/>
              </a:rPr>
              <a:t> =a*y</a:t>
            </a:r>
            <a:r>
              <a:rPr lang="zh-CN" altLang="zh-CN" sz="2400" baseline="-25000">
                <a:latin typeface="楷体_GB2312" pitchFamily="1" charset="-122"/>
                <a:ea typeface="楷体_GB2312" pitchFamily="1" charset="-122"/>
                <a:sym typeface="Symbol" pitchFamily="18" charset="2"/>
              </a:rPr>
              <a:t>0</a:t>
            </a:r>
            <a:r>
              <a:rPr lang="zh-CN" altLang="zh-CN" sz="2400">
                <a:latin typeface="楷体_GB2312" pitchFamily="1" charset="-122"/>
                <a:ea typeface="楷体_GB2312" pitchFamily="1" charset="-122"/>
                <a:sym typeface="Symbol" pitchFamily="18" charset="2"/>
              </a:rPr>
              <a:t>=t</a:t>
            </a:r>
          </a:p>
          <a:p>
            <a:pPr>
              <a:lnSpc>
                <a:spcPct val="110000"/>
              </a:lnSpc>
              <a:buFont typeface="Wingdings" pitchFamily="2" charset="2"/>
              <a:buNone/>
            </a:pPr>
            <a:r>
              <a:rPr lang="zh-CN" altLang="zh-CN" sz="2400">
                <a:latin typeface="楷体_GB2312" pitchFamily="1" charset="-122"/>
                <a:ea typeface="楷体_GB2312" pitchFamily="1" charset="-122"/>
                <a:sym typeface="Symbol" pitchFamily="18" charset="2"/>
              </a:rPr>
              <a:t>     </a:t>
            </a:r>
            <a:r>
              <a:rPr lang="zh-CN" sz="2400">
                <a:latin typeface="楷体_GB2312" pitchFamily="1" charset="-122"/>
                <a:ea typeface="楷体_GB2312" pitchFamily="1" charset="-122"/>
                <a:sym typeface="Symbol" pitchFamily="18" charset="2"/>
              </a:rPr>
              <a:t>即对</a:t>
            </a:r>
            <a:r>
              <a:rPr lang="zh-CN" altLang="zh-CN" sz="2400">
                <a:latin typeface="楷体_GB2312" pitchFamily="1" charset="-122"/>
                <a:ea typeface="楷体_GB2312" pitchFamily="1" charset="-122"/>
              </a:rPr>
              <a:t>t</a:t>
            </a:r>
            <a:r>
              <a:rPr lang="zh-CN" altLang="zh-CN" sz="2400">
                <a:latin typeface="楷体_GB2312" pitchFamily="1" charset="-122"/>
                <a:ea typeface="楷体_GB2312" pitchFamily="1" charset="-122"/>
                <a:sym typeface="Symbol" pitchFamily="18" charset="2"/>
              </a:rPr>
              <a:t></a:t>
            </a:r>
            <a:r>
              <a:rPr lang="zh-CN" altLang="zh-CN" sz="2400">
                <a:latin typeface="楷体_GB2312" pitchFamily="1" charset="-122"/>
                <a:ea typeface="楷体_GB2312" pitchFamily="1" charset="-122"/>
              </a:rPr>
              <a:t>G</a:t>
            </a:r>
            <a:r>
              <a:rPr lang="zh-CN" sz="2400">
                <a:latin typeface="楷体_GB2312" pitchFamily="1" charset="-122"/>
                <a:ea typeface="楷体_GB2312" pitchFamily="1" charset="-122"/>
              </a:rPr>
              <a:t>，必有</a:t>
            </a:r>
            <a:r>
              <a:rPr lang="zh-CN" altLang="zh-CN" sz="2400">
                <a:latin typeface="楷体_GB2312" pitchFamily="1" charset="-122"/>
                <a:ea typeface="楷体_GB2312" pitchFamily="1" charset="-122"/>
                <a:sym typeface="Symbol" pitchFamily="18" charset="2"/>
              </a:rPr>
              <a:t>e</a:t>
            </a:r>
            <a:r>
              <a:rPr lang="zh-CN" altLang="zh-CN" sz="2400" baseline="-25000">
                <a:latin typeface="楷体_GB2312" pitchFamily="1" charset="-122"/>
                <a:ea typeface="楷体_GB2312" pitchFamily="1" charset="-122"/>
                <a:sym typeface="Symbol" pitchFamily="18" charset="2"/>
              </a:rPr>
              <a:t>1</a:t>
            </a:r>
            <a:r>
              <a:rPr lang="zh-CN" altLang="zh-CN" sz="2400">
                <a:latin typeface="楷体_GB2312" pitchFamily="1" charset="-122"/>
                <a:ea typeface="楷体_GB2312" pitchFamily="1" charset="-122"/>
                <a:sym typeface="Symbol" pitchFamily="18" charset="2"/>
              </a:rPr>
              <a:t>*t=t</a:t>
            </a:r>
            <a:r>
              <a:rPr lang="zh-CN" sz="2400">
                <a:latin typeface="楷体_GB2312" pitchFamily="1" charset="-122"/>
                <a:ea typeface="楷体_GB2312" pitchFamily="1" charset="-122"/>
                <a:sym typeface="Symbol" pitchFamily="18" charset="2"/>
              </a:rPr>
              <a:t>， </a:t>
            </a:r>
            <a:r>
              <a:rPr lang="zh-CN" altLang="zh-CN" sz="2400">
                <a:latin typeface="楷体_GB2312" pitchFamily="1" charset="-122"/>
                <a:ea typeface="楷体_GB2312" pitchFamily="1" charset="-122"/>
                <a:sym typeface="Symbol" pitchFamily="18" charset="2"/>
              </a:rPr>
              <a:t>e</a:t>
            </a:r>
            <a:r>
              <a:rPr lang="zh-CN" altLang="zh-CN" sz="2400" baseline="-25000">
                <a:latin typeface="楷体_GB2312" pitchFamily="1" charset="-122"/>
                <a:ea typeface="楷体_GB2312" pitchFamily="1" charset="-122"/>
                <a:sym typeface="Symbol" pitchFamily="18" charset="2"/>
              </a:rPr>
              <a:t>1</a:t>
            </a:r>
            <a:r>
              <a:rPr lang="zh-CN" sz="2400">
                <a:latin typeface="楷体_GB2312" pitchFamily="1" charset="-122"/>
                <a:ea typeface="楷体_GB2312" pitchFamily="1" charset="-122"/>
                <a:sym typeface="Symbol" pitchFamily="18" charset="2"/>
              </a:rPr>
              <a:t>是</a:t>
            </a:r>
            <a:r>
              <a:rPr lang="zh-CN" altLang="zh-CN" sz="2400">
                <a:latin typeface="楷体_GB2312" pitchFamily="1" charset="-122"/>
                <a:ea typeface="楷体_GB2312" pitchFamily="1" charset="-122"/>
                <a:sym typeface="Symbol" pitchFamily="18" charset="2"/>
              </a:rPr>
              <a:t>G</a:t>
            </a:r>
            <a:r>
              <a:rPr lang="zh-CN" sz="2400">
                <a:latin typeface="楷体_GB2312" pitchFamily="1" charset="-122"/>
                <a:ea typeface="楷体_GB2312" pitchFamily="1" charset="-122"/>
                <a:sym typeface="Symbol" pitchFamily="18" charset="2"/>
              </a:rPr>
              <a:t>中的左幺元。</a:t>
            </a:r>
          </a:p>
          <a:p>
            <a:pPr>
              <a:lnSpc>
                <a:spcPct val="110000"/>
              </a:lnSpc>
              <a:buFont typeface="Wingdings" pitchFamily="2" charset="2"/>
              <a:buNone/>
            </a:pPr>
            <a:r>
              <a:rPr lang="zh-CN" sz="2400">
                <a:latin typeface="楷体_GB2312" pitchFamily="1" charset="-122"/>
                <a:ea typeface="楷体_GB2312" pitchFamily="1" charset="-122"/>
                <a:sym typeface="Symbol" pitchFamily="18" charset="2"/>
              </a:rPr>
              <a:t>  同样可以证明</a:t>
            </a:r>
            <a:r>
              <a:rPr lang="zh-CN" altLang="zh-CN" sz="2400">
                <a:latin typeface="楷体_GB2312" pitchFamily="1" charset="-122"/>
                <a:ea typeface="楷体_GB2312" pitchFamily="1" charset="-122"/>
                <a:sym typeface="Symbol" pitchFamily="18" charset="2"/>
              </a:rPr>
              <a:t>G</a:t>
            </a:r>
            <a:r>
              <a:rPr lang="zh-CN" sz="2400">
                <a:latin typeface="楷体_GB2312" pitchFamily="1" charset="-122"/>
                <a:ea typeface="楷体_GB2312" pitchFamily="1" charset="-122"/>
                <a:sym typeface="Symbol" pitchFamily="18" charset="2"/>
              </a:rPr>
              <a:t>中有右幺元</a:t>
            </a:r>
            <a:r>
              <a:rPr lang="zh-CN" altLang="zh-CN" sz="2400">
                <a:latin typeface="楷体_GB2312" pitchFamily="1" charset="-122"/>
                <a:ea typeface="楷体_GB2312" pitchFamily="1" charset="-122"/>
              </a:rPr>
              <a:t>e</a:t>
            </a:r>
            <a:r>
              <a:rPr lang="zh-CN" altLang="zh-CN" sz="2400" baseline="-25000">
                <a:latin typeface="楷体_GB2312" pitchFamily="1" charset="-122"/>
                <a:ea typeface="楷体_GB2312" pitchFamily="1" charset="-122"/>
              </a:rPr>
              <a:t>2</a:t>
            </a:r>
            <a:r>
              <a:rPr lang="zh-CN" sz="2400">
                <a:latin typeface="楷体_GB2312" pitchFamily="1" charset="-122"/>
                <a:ea typeface="楷体_GB2312" pitchFamily="1" charset="-122"/>
              </a:rPr>
              <a:t>，所以</a:t>
            </a:r>
            <a:r>
              <a:rPr lang="zh-CN" altLang="zh-CN" sz="2400">
                <a:latin typeface="楷体_GB2312" pitchFamily="1" charset="-122"/>
                <a:ea typeface="楷体_GB2312" pitchFamily="1" charset="-122"/>
                <a:sym typeface="Symbol" pitchFamily="18" charset="2"/>
              </a:rPr>
              <a:t>G</a:t>
            </a:r>
            <a:r>
              <a:rPr lang="zh-CN" sz="2400">
                <a:latin typeface="楷体_GB2312" pitchFamily="1" charset="-122"/>
                <a:ea typeface="楷体_GB2312" pitchFamily="1" charset="-122"/>
                <a:sym typeface="Symbol" pitchFamily="18" charset="2"/>
              </a:rPr>
              <a:t>中有幺元</a:t>
            </a:r>
            <a:r>
              <a:rPr lang="zh-CN" altLang="zh-CN" sz="2400">
                <a:latin typeface="楷体_GB2312" pitchFamily="1" charset="-122"/>
                <a:ea typeface="楷体_GB2312" pitchFamily="1" charset="-122"/>
              </a:rPr>
              <a:t>e</a:t>
            </a:r>
            <a:r>
              <a:rPr lang="zh-CN" sz="2400">
                <a:latin typeface="楷体_GB2312" pitchFamily="1" charset="-122"/>
                <a:ea typeface="楷体_GB2312" pitchFamily="1" charset="-122"/>
              </a:rPr>
              <a:t>。</a:t>
            </a:r>
          </a:p>
          <a:p>
            <a:pPr>
              <a:lnSpc>
                <a:spcPct val="110000"/>
              </a:lnSpc>
              <a:buFont typeface="Wingdings" pitchFamily="2" charset="2"/>
              <a:buNone/>
            </a:pPr>
            <a:r>
              <a:rPr lang="zh-CN" sz="2400">
                <a:latin typeface="楷体_GB2312" pitchFamily="1" charset="-122"/>
                <a:ea typeface="楷体_GB2312" pitchFamily="1" charset="-122"/>
              </a:rPr>
              <a:t>  </a:t>
            </a:r>
            <a:r>
              <a:rPr lang="zh-CN" sz="2400">
                <a:solidFill>
                  <a:srgbClr val="0000FF"/>
                </a:solidFill>
                <a:latin typeface="楷体_GB2312" pitchFamily="1" charset="-122"/>
                <a:ea typeface="楷体_GB2312" pitchFamily="1" charset="-122"/>
              </a:rPr>
              <a:t>同理，对</a:t>
            </a:r>
            <a:r>
              <a:rPr lang="zh-CN" sz="2400">
                <a:solidFill>
                  <a:srgbClr val="0000FF"/>
                </a:solidFill>
                <a:latin typeface="楷体_GB2312" pitchFamily="1" charset="-122"/>
                <a:ea typeface="楷体_GB2312" pitchFamily="1" charset="-122"/>
                <a:sym typeface="Symbol" pitchFamily="18" charset="2"/>
              </a:rPr>
              <a:t></a:t>
            </a:r>
            <a:r>
              <a:rPr lang="zh-CN" altLang="zh-CN" sz="2400">
                <a:solidFill>
                  <a:srgbClr val="0000FF"/>
                </a:solidFill>
                <a:latin typeface="楷体_GB2312" pitchFamily="1" charset="-122"/>
                <a:ea typeface="楷体_GB2312" pitchFamily="1" charset="-122"/>
                <a:sym typeface="Symbol" pitchFamily="18" charset="2"/>
              </a:rPr>
              <a:t>bG</a:t>
            </a:r>
            <a:r>
              <a:rPr lang="zh-CN" sz="2400">
                <a:solidFill>
                  <a:srgbClr val="0000FF"/>
                </a:solidFill>
                <a:latin typeface="楷体_GB2312" pitchFamily="1" charset="-122"/>
                <a:ea typeface="楷体_GB2312" pitchFamily="1" charset="-122"/>
                <a:sym typeface="Symbol" pitchFamily="18" charset="2"/>
              </a:rPr>
              <a:t>，方程</a:t>
            </a:r>
            <a:r>
              <a:rPr lang="zh-CN" altLang="zh-CN" sz="2400">
                <a:solidFill>
                  <a:srgbClr val="0000FF"/>
                </a:solidFill>
                <a:latin typeface="楷体_GB2312" pitchFamily="1" charset="-122"/>
                <a:ea typeface="楷体_GB2312" pitchFamily="1" charset="-122"/>
                <a:sym typeface="Symbol" pitchFamily="18" charset="2"/>
              </a:rPr>
              <a:t>x*b=e</a:t>
            </a:r>
            <a:r>
              <a:rPr lang="zh-CN" sz="2400">
                <a:solidFill>
                  <a:srgbClr val="0000FF"/>
                </a:solidFill>
                <a:latin typeface="楷体_GB2312" pitchFamily="1" charset="-122"/>
                <a:ea typeface="楷体_GB2312" pitchFamily="1" charset="-122"/>
                <a:sym typeface="Symbol" pitchFamily="18" charset="2"/>
              </a:rPr>
              <a:t>有解</a:t>
            </a:r>
            <a:r>
              <a:rPr lang="zh-CN" altLang="zh-CN" sz="2400">
                <a:solidFill>
                  <a:srgbClr val="0000FF"/>
                </a:solidFill>
                <a:latin typeface="楷体_GB2312" pitchFamily="1" charset="-122"/>
                <a:ea typeface="楷体_GB2312" pitchFamily="1" charset="-122"/>
                <a:sym typeface="Symbol" pitchFamily="18" charset="2"/>
              </a:rPr>
              <a:t>x</a:t>
            </a:r>
            <a:r>
              <a:rPr lang="zh-CN" altLang="zh-CN" sz="2400" baseline="-25000">
                <a:solidFill>
                  <a:srgbClr val="0000FF"/>
                </a:solidFill>
                <a:latin typeface="楷体_GB2312" pitchFamily="1" charset="-122"/>
                <a:ea typeface="楷体_GB2312" pitchFamily="1" charset="-122"/>
                <a:sym typeface="Symbol" pitchFamily="18" charset="2"/>
              </a:rPr>
              <a:t>0</a:t>
            </a:r>
            <a:r>
              <a:rPr lang="zh-CN" sz="2400">
                <a:solidFill>
                  <a:srgbClr val="0000FF"/>
                </a:solidFill>
                <a:latin typeface="楷体_GB2312" pitchFamily="1" charset="-122"/>
                <a:ea typeface="楷体_GB2312" pitchFamily="1" charset="-122"/>
                <a:sym typeface="Symbol" pitchFamily="18" charset="2"/>
              </a:rPr>
              <a:t>，这个</a:t>
            </a:r>
            <a:r>
              <a:rPr lang="zh-CN" altLang="zh-CN" sz="2400">
                <a:solidFill>
                  <a:srgbClr val="0000FF"/>
                </a:solidFill>
                <a:latin typeface="楷体_GB2312" pitchFamily="1" charset="-122"/>
                <a:ea typeface="楷体_GB2312" pitchFamily="1" charset="-122"/>
                <a:sym typeface="Symbol" pitchFamily="18" charset="2"/>
              </a:rPr>
              <a:t>x</a:t>
            </a:r>
            <a:r>
              <a:rPr lang="zh-CN" altLang="zh-CN" sz="2400" baseline="-25000">
                <a:solidFill>
                  <a:srgbClr val="0000FF"/>
                </a:solidFill>
                <a:latin typeface="楷体_GB2312" pitchFamily="1" charset="-122"/>
                <a:ea typeface="楷体_GB2312" pitchFamily="1" charset="-122"/>
                <a:sym typeface="Symbol" pitchFamily="18" charset="2"/>
              </a:rPr>
              <a:t>0</a:t>
            </a:r>
            <a:r>
              <a:rPr lang="zh-CN" sz="2400">
                <a:solidFill>
                  <a:srgbClr val="0000FF"/>
                </a:solidFill>
                <a:latin typeface="楷体_GB2312" pitchFamily="1" charset="-122"/>
                <a:ea typeface="楷体_GB2312" pitchFamily="1" charset="-122"/>
                <a:sym typeface="Symbol" pitchFamily="18" charset="2"/>
              </a:rPr>
              <a:t>是</a:t>
            </a:r>
            <a:r>
              <a:rPr lang="zh-CN" altLang="zh-CN" sz="2400">
                <a:solidFill>
                  <a:srgbClr val="0000FF"/>
                </a:solidFill>
                <a:latin typeface="楷体_GB2312" pitchFamily="1" charset="-122"/>
                <a:ea typeface="楷体_GB2312" pitchFamily="1" charset="-122"/>
                <a:sym typeface="Symbol" pitchFamily="18" charset="2"/>
              </a:rPr>
              <a:t>b</a:t>
            </a:r>
            <a:r>
              <a:rPr lang="zh-CN" sz="2400">
                <a:solidFill>
                  <a:srgbClr val="0000FF"/>
                </a:solidFill>
                <a:latin typeface="楷体_GB2312" pitchFamily="1" charset="-122"/>
                <a:ea typeface="楷体_GB2312" pitchFamily="1" charset="-122"/>
                <a:sym typeface="Symbol" pitchFamily="18" charset="2"/>
              </a:rPr>
              <a:t>的左逆元，方程</a:t>
            </a:r>
            <a:r>
              <a:rPr lang="zh-CN" altLang="zh-CN" sz="2400">
                <a:solidFill>
                  <a:srgbClr val="0000FF"/>
                </a:solidFill>
                <a:latin typeface="楷体_GB2312" pitchFamily="1" charset="-122"/>
                <a:ea typeface="楷体_GB2312" pitchFamily="1" charset="-122"/>
                <a:sym typeface="Symbol" pitchFamily="18" charset="2"/>
              </a:rPr>
              <a:t>b*y=e</a:t>
            </a:r>
            <a:r>
              <a:rPr lang="zh-CN" sz="2400">
                <a:solidFill>
                  <a:srgbClr val="0000FF"/>
                </a:solidFill>
                <a:latin typeface="楷体_GB2312" pitchFamily="1" charset="-122"/>
                <a:ea typeface="楷体_GB2312" pitchFamily="1" charset="-122"/>
                <a:sym typeface="Symbol" pitchFamily="18" charset="2"/>
              </a:rPr>
              <a:t>的解是</a:t>
            </a:r>
            <a:r>
              <a:rPr lang="zh-CN" altLang="zh-CN" sz="2400">
                <a:solidFill>
                  <a:srgbClr val="0000FF"/>
                </a:solidFill>
                <a:latin typeface="楷体_GB2312" pitchFamily="1" charset="-122"/>
                <a:ea typeface="楷体_GB2312" pitchFamily="1" charset="-122"/>
                <a:sym typeface="Symbol" pitchFamily="18" charset="2"/>
              </a:rPr>
              <a:t>b</a:t>
            </a:r>
            <a:r>
              <a:rPr lang="zh-CN" sz="2400">
                <a:solidFill>
                  <a:srgbClr val="0000FF"/>
                </a:solidFill>
                <a:latin typeface="楷体_GB2312" pitchFamily="1" charset="-122"/>
                <a:ea typeface="楷体_GB2312" pitchFamily="1" charset="-122"/>
                <a:sym typeface="Symbol" pitchFamily="18" charset="2"/>
              </a:rPr>
              <a:t>的右逆元，从而</a:t>
            </a:r>
            <a:r>
              <a:rPr lang="zh-CN" altLang="zh-CN" sz="2400">
                <a:solidFill>
                  <a:srgbClr val="FF0000"/>
                </a:solidFill>
                <a:latin typeface="楷体_GB2312" pitchFamily="1" charset="-122"/>
                <a:ea typeface="楷体_GB2312" pitchFamily="1" charset="-122"/>
                <a:sym typeface="Symbol" pitchFamily="18" charset="2"/>
              </a:rPr>
              <a:t>b</a:t>
            </a:r>
            <a:r>
              <a:rPr lang="zh-CN" sz="2400">
                <a:solidFill>
                  <a:srgbClr val="FF0000"/>
                </a:solidFill>
                <a:latin typeface="楷体_GB2312" pitchFamily="1" charset="-122"/>
                <a:ea typeface="楷体_GB2312" pitchFamily="1" charset="-122"/>
                <a:sym typeface="Symbol" pitchFamily="18" charset="2"/>
              </a:rPr>
              <a:t>有逆元</a:t>
            </a:r>
            <a:r>
              <a:rPr lang="zh-CN" sz="2400">
                <a:solidFill>
                  <a:srgbClr val="0000FF"/>
                </a:solidFill>
                <a:latin typeface="楷体_GB2312" pitchFamily="1" charset="-122"/>
                <a:ea typeface="楷体_GB2312" pitchFamily="1" charset="-122"/>
                <a:sym typeface="Symbol" pitchFamily="18" charset="2"/>
              </a:rPr>
              <a:t>。所以， </a:t>
            </a:r>
            <a:r>
              <a:rPr lang="zh-CN" altLang="zh-CN" sz="2400">
                <a:solidFill>
                  <a:srgbClr val="0000FF"/>
                </a:solidFill>
                <a:latin typeface="楷体_GB2312" pitchFamily="1" charset="-122"/>
                <a:ea typeface="楷体_GB2312" pitchFamily="1" charset="-122"/>
              </a:rPr>
              <a:t>&lt;G,*&gt;</a:t>
            </a:r>
            <a:r>
              <a:rPr lang="zh-CN" sz="2400">
                <a:solidFill>
                  <a:srgbClr val="0000FF"/>
                </a:solidFill>
                <a:latin typeface="楷体_GB2312" pitchFamily="1" charset="-122"/>
                <a:ea typeface="楷体_GB2312" pitchFamily="1" charset="-122"/>
                <a:sym typeface="Symbol" pitchFamily="18" charset="2"/>
              </a:rPr>
              <a:t>是群。</a:t>
            </a:r>
          </a:p>
        </p:txBody>
      </p:sp>
      <p:sp>
        <p:nvSpPr>
          <p:cNvPr id="46084" name="Text Box 4"/>
          <p:cNvSpPr txBox="1">
            <a:spLocks noChangeArrowheads="1"/>
          </p:cNvSpPr>
          <p:nvPr/>
        </p:nvSpPr>
        <p:spPr bwMode="auto">
          <a:xfrm>
            <a:off x="971550" y="4437063"/>
            <a:ext cx="7940675" cy="1927225"/>
          </a:xfrm>
          <a:prstGeom prst="rect">
            <a:avLst/>
          </a:prstGeom>
          <a:solidFill>
            <a:srgbClr val="FFFF99"/>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b="1">
                <a:solidFill>
                  <a:srgbClr val="FF00FF"/>
                </a:solidFill>
              </a:rPr>
              <a:t>        </a:t>
            </a:r>
            <a:r>
              <a:rPr lang="zh-CN" b="1">
                <a:solidFill>
                  <a:srgbClr val="FF00FF"/>
                </a:solidFill>
              </a:rPr>
              <a:t>这个定理说明，在群的定义中幺元及逆元的条件可用方程有解来代替。</a:t>
            </a:r>
          </a:p>
          <a:p>
            <a:r>
              <a:rPr lang="zh-CN" b="1">
                <a:solidFill>
                  <a:srgbClr val="FF00FF"/>
                </a:solidFill>
              </a:rPr>
              <a:t>       另外，</a:t>
            </a:r>
          </a:p>
          <a:p>
            <a:r>
              <a:rPr lang="zh-CN" b="1">
                <a:solidFill>
                  <a:srgbClr val="FF00FF"/>
                </a:solidFill>
              </a:rPr>
              <a:t>       群定义中的幺元条件可以用存在左幺元</a:t>
            </a:r>
            <a:r>
              <a:rPr lang="zh-CN" altLang="zh-CN" b="1">
                <a:solidFill>
                  <a:srgbClr val="FF00FF"/>
                </a:solidFill>
              </a:rPr>
              <a:t>(</a:t>
            </a:r>
            <a:r>
              <a:rPr lang="zh-CN" b="1">
                <a:solidFill>
                  <a:srgbClr val="FF00FF"/>
                </a:solidFill>
              </a:rPr>
              <a:t>或右幺元</a:t>
            </a:r>
            <a:r>
              <a:rPr lang="zh-CN" altLang="zh-CN" b="1">
                <a:solidFill>
                  <a:srgbClr val="FF00FF"/>
                </a:solidFill>
              </a:rPr>
              <a:t>)</a:t>
            </a:r>
            <a:r>
              <a:rPr lang="zh-CN" b="1">
                <a:solidFill>
                  <a:srgbClr val="FF00FF"/>
                </a:solidFill>
              </a:rPr>
              <a:t>的条件代替，逆元的条件可以用左逆元</a:t>
            </a:r>
            <a:r>
              <a:rPr lang="zh-CN" altLang="zh-CN" b="1">
                <a:solidFill>
                  <a:srgbClr val="FF00FF"/>
                </a:solidFill>
              </a:rPr>
              <a:t>(</a:t>
            </a:r>
            <a:r>
              <a:rPr lang="zh-CN" b="1">
                <a:solidFill>
                  <a:srgbClr val="FF00FF"/>
                </a:solidFill>
              </a:rPr>
              <a:t>或右逆元</a:t>
            </a:r>
            <a:r>
              <a:rPr lang="zh-CN" altLang="zh-CN" b="1">
                <a:solidFill>
                  <a:srgbClr val="FF00FF"/>
                </a:solidFill>
              </a:rPr>
              <a:t>)</a:t>
            </a:r>
            <a:r>
              <a:rPr lang="zh-CN" b="1">
                <a:solidFill>
                  <a:srgbClr val="FF00FF"/>
                </a:solidFill>
              </a:rPr>
              <a:t>代替。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FEB4E9D-31E6-404F-8B12-B813A8996B4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87E8C88-C93A-4AC0-89B8-DDE3A06114BC}" type="slidenum">
              <a:rPr lang="zh-CN" altLang="zh-CN"/>
              <a:pPr/>
              <a:t>44</a:t>
            </a:fld>
            <a:r>
              <a:rPr lang="zh-CN" altLang="zh-CN"/>
              <a:t>/226</a:t>
            </a:r>
          </a:p>
        </p:txBody>
      </p:sp>
      <p:sp>
        <p:nvSpPr>
          <p:cNvPr id="47106" name="Rectangle 2"/>
          <p:cNvSpPr>
            <a:spLocks noGrp="1" noChangeArrowheads="1"/>
          </p:cNvSpPr>
          <p:nvPr>
            <p:ph type="title"/>
          </p:nvPr>
        </p:nvSpPr>
        <p:spPr/>
        <p:txBody>
          <a:bodyPr/>
          <a:lstStyle/>
          <a:p>
            <a:endParaRPr lang="zh-CN" altLang="zh-CN"/>
          </a:p>
        </p:txBody>
      </p:sp>
      <p:sp>
        <p:nvSpPr>
          <p:cNvPr id="47107" name="Rectangle 3"/>
          <p:cNvSpPr>
            <a:spLocks noChangeArrowheads="1"/>
          </p:cNvSpPr>
          <p:nvPr/>
        </p:nvSpPr>
        <p:spPr bwMode="auto">
          <a:xfrm>
            <a:off x="1116013" y="1052513"/>
            <a:ext cx="76327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zh-CN" sz="2800" b="1" dirty="0">
                <a:solidFill>
                  <a:srgbClr val="CC00CC"/>
                </a:solidFill>
                <a:latin typeface="楷体_GB2312" pitchFamily="1" charset="-122"/>
                <a:ea typeface="楷体_GB2312" pitchFamily="1" charset="-122"/>
              </a:rPr>
              <a:t>定理</a:t>
            </a:r>
            <a:r>
              <a:rPr lang="zh-CN" altLang="zh-CN" sz="2800" b="1" dirty="0">
                <a:solidFill>
                  <a:srgbClr val="CC00CC"/>
                </a:solidFill>
                <a:latin typeface="楷体_GB2312" pitchFamily="1" charset="-122"/>
                <a:ea typeface="楷体_GB2312" pitchFamily="1" charset="-122"/>
              </a:rPr>
              <a:t>15.4</a:t>
            </a:r>
            <a:endParaRPr lang="zh-CN" altLang="zh-CN" sz="2800" b="1" dirty="0">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dirty="0">
                <a:solidFill>
                  <a:srgbClr val="0000FF"/>
                </a:solidFill>
                <a:latin typeface="楷体_GB2312" pitchFamily="1" charset="-122"/>
                <a:ea typeface="楷体_GB2312" pitchFamily="1" charset="-122"/>
              </a:rPr>
              <a:t>群</a:t>
            </a:r>
            <a:r>
              <a:rPr lang="zh-CN" altLang="zh-CN" sz="2800" b="1" dirty="0">
                <a:solidFill>
                  <a:srgbClr val="0000FF"/>
                </a:solidFill>
                <a:latin typeface="楷体_GB2312" pitchFamily="1" charset="-122"/>
                <a:ea typeface="楷体_GB2312" pitchFamily="1" charset="-122"/>
              </a:rPr>
              <a:t>G</a:t>
            </a:r>
            <a:r>
              <a:rPr lang="zh-CN" sz="2800" b="1" dirty="0">
                <a:solidFill>
                  <a:srgbClr val="0000FF"/>
                </a:solidFill>
                <a:latin typeface="楷体_GB2312" pitchFamily="1" charset="-122"/>
                <a:ea typeface="楷体_GB2312" pitchFamily="1" charset="-122"/>
              </a:rPr>
              <a:t>中每个元素都是可消去的，即运算满足</a:t>
            </a:r>
            <a:r>
              <a:rPr lang="zh-CN" sz="2800" b="1" dirty="0">
                <a:solidFill>
                  <a:srgbClr val="CC3399"/>
                </a:solidFill>
                <a:latin typeface="楷体_GB2312" pitchFamily="1" charset="-122"/>
                <a:ea typeface="楷体_GB2312" pitchFamily="1" charset="-122"/>
              </a:rPr>
              <a:t>消去律</a:t>
            </a:r>
            <a:r>
              <a:rPr lang="zh-CN" sz="2800" b="1" dirty="0">
                <a:solidFill>
                  <a:srgbClr val="0000FF"/>
                </a:solidFill>
                <a:latin typeface="楷体_GB2312" pitchFamily="1" charset="-122"/>
                <a:ea typeface="楷体_GB2312" pitchFamily="1" charset="-122"/>
              </a:rPr>
              <a:t>；</a:t>
            </a:r>
            <a:r>
              <a:rPr lang="zh-CN" sz="2800" b="1" dirty="0">
                <a:solidFill>
                  <a:srgbClr val="CC3399"/>
                </a:solidFill>
                <a:latin typeface="楷体_GB2312" pitchFamily="1" charset="-122"/>
                <a:ea typeface="楷体_GB2312" pitchFamily="1" charset="-122"/>
              </a:rPr>
              <a:t>（即如果</a:t>
            </a:r>
            <a:r>
              <a:rPr lang="zh-CN" altLang="zh-CN" sz="2800" b="1" dirty="0">
                <a:solidFill>
                  <a:srgbClr val="CC3399"/>
                </a:solidFill>
                <a:latin typeface="楷体_GB2312" pitchFamily="1" charset="-122"/>
                <a:ea typeface="楷体_GB2312" pitchFamily="1" charset="-122"/>
              </a:rPr>
              <a:t>a*b=a*c</a:t>
            </a:r>
            <a:r>
              <a:rPr lang="zh-CN" sz="2800" b="1" dirty="0">
                <a:solidFill>
                  <a:srgbClr val="CC3399"/>
                </a:solidFill>
                <a:latin typeface="楷体_GB2312" pitchFamily="1" charset="-122"/>
                <a:ea typeface="楷体_GB2312" pitchFamily="1" charset="-122"/>
              </a:rPr>
              <a:t>，则必有</a:t>
            </a:r>
            <a:r>
              <a:rPr lang="zh-CN" altLang="zh-CN" sz="2800" b="1" dirty="0">
                <a:solidFill>
                  <a:srgbClr val="CC3399"/>
                </a:solidFill>
                <a:latin typeface="楷体_GB2312" pitchFamily="1" charset="-122"/>
                <a:ea typeface="楷体_GB2312" pitchFamily="1" charset="-122"/>
              </a:rPr>
              <a:t>b=c</a:t>
            </a:r>
            <a:r>
              <a:rPr lang="zh-CN" sz="2800" b="1" dirty="0">
                <a:solidFill>
                  <a:srgbClr val="CC3399"/>
                </a:solidFill>
                <a:latin typeface="楷体_GB2312" pitchFamily="1" charset="-122"/>
                <a:ea typeface="楷体_GB2312" pitchFamily="1" charset="-122"/>
              </a:rPr>
              <a:t>）</a:t>
            </a:r>
          </a:p>
          <a:p>
            <a:pPr marL="533400" indent="-533400" algn="just">
              <a:lnSpc>
                <a:spcPct val="120000"/>
              </a:lnSpc>
              <a:buClr>
                <a:srgbClr val="B2B2B2"/>
              </a:buClr>
              <a:buFont typeface="Wingdings" pitchFamily="2" charset="2"/>
              <a:buAutoNum type="arabicParenR"/>
            </a:pPr>
            <a:r>
              <a:rPr lang="zh-CN" sz="2800" b="1" dirty="0">
                <a:solidFill>
                  <a:srgbClr val="B2B2B2"/>
                </a:solidFill>
                <a:latin typeface="楷体_GB2312" pitchFamily="1" charset="-122"/>
                <a:ea typeface="楷体_GB2312" pitchFamily="1" charset="-122"/>
              </a:rPr>
              <a:t>群</a:t>
            </a:r>
            <a:r>
              <a:rPr lang="zh-CN" altLang="zh-CN" sz="2800" b="1" dirty="0">
                <a:solidFill>
                  <a:srgbClr val="B2B2B2"/>
                </a:solidFill>
                <a:latin typeface="楷体_GB2312" pitchFamily="1" charset="-122"/>
                <a:ea typeface="楷体_GB2312" pitchFamily="1" charset="-122"/>
              </a:rPr>
              <a:t>G</a:t>
            </a:r>
            <a:r>
              <a:rPr lang="zh-CN" sz="2800" b="1" dirty="0">
                <a:solidFill>
                  <a:srgbClr val="B2B2B2"/>
                </a:solidFill>
                <a:latin typeface="楷体_GB2312" pitchFamily="1" charset="-122"/>
                <a:ea typeface="楷体_GB2312" pitchFamily="1" charset="-122"/>
              </a:rPr>
              <a:t>中除幺元</a:t>
            </a:r>
            <a:r>
              <a:rPr lang="zh-CN" altLang="zh-CN" sz="2800" b="1" dirty="0">
                <a:solidFill>
                  <a:srgbClr val="B2B2B2"/>
                </a:solidFill>
                <a:latin typeface="楷体_GB2312" pitchFamily="1" charset="-122"/>
                <a:ea typeface="楷体_GB2312" pitchFamily="1" charset="-122"/>
              </a:rPr>
              <a:t>e</a:t>
            </a:r>
            <a:r>
              <a:rPr lang="zh-CN" sz="2800" b="1" dirty="0">
                <a:solidFill>
                  <a:srgbClr val="B2B2B2"/>
                </a:solidFill>
                <a:latin typeface="楷体_GB2312" pitchFamily="1" charset="-122"/>
                <a:ea typeface="楷体_GB2312" pitchFamily="1" charset="-122"/>
              </a:rPr>
              <a:t>外无其它幂等元；</a:t>
            </a:r>
            <a:endParaRPr lang="zh-CN" sz="2800" dirty="0">
              <a:solidFill>
                <a:srgbClr val="B2B2B2"/>
              </a:solidFill>
              <a:latin typeface="楷体_GB2312" pitchFamily="1" charset="-122"/>
              <a:ea typeface="楷体_GB2312" pitchFamily="1" charset="-122"/>
            </a:endParaRPr>
          </a:p>
          <a:p>
            <a:pPr marL="533400" indent="-533400" algn="just">
              <a:lnSpc>
                <a:spcPct val="120000"/>
              </a:lnSpc>
              <a:buClr>
                <a:srgbClr val="B2B2B2"/>
              </a:buClr>
              <a:buFont typeface="Wingdings" pitchFamily="2" charset="2"/>
              <a:buAutoNum type="arabicParenR"/>
            </a:pPr>
            <a:r>
              <a:rPr lang="zh-CN" sz="2800" b="1" dirty="0">
                <a:solidFill>
                  <a:srgbClr val="B2B2B2"/>
                </a:solidFill>
                <a:latin typeface="楷体_GB2312" pitchFamily="1" charset="-122"/>
                <a:ea typeface="楷体_GB2312" pitchFamily="1" charset="-122"/>
              </a:rPr>
              <a:t>群</a:t>
            </a:r>
            <a:r>
              <a:rPr lang="zh-CN" altLang="zh-CN" sz="2800" b="1" dirty="0">
                <a:solidFill>
                  <a:srgbClr val="B2B2B2"/>
                </a:solidFill>
                <a:latin typeface="楷体_GB2312" pitchFamily="1" charset="-122"/>
                <a:ea typeface="楷体_GB2312" pitchFamily="1" charset="-122"/>
              </a:rPr>
              <a:t>G</a:t>
            </a:r>
            <a:r>
              <a:rPr lang="zh-CN" sz="2800" b="1" dirty="0">
                <a:solidFill>
                  <a:srgbClr val="B2B2B2"/>
                </a:solidFill>
                <a:latin typeface="楷体_GB2312" pitchFamily="1" charset="-122"/>
                <a:ea typeface="楷体_GB2312" pitchFamily="1" charset="-122"/>
              </a:rPr>
              <a:t>的运算表中任意一行</a:t>
            </a:r>
            <a:r>
              <a:rPr lang="zh-CN" altLang="zh-CN" sz="2800" b="1" dirty="0">
                <a:solidFill>
                  <a:srgbClr val="B2B2B2"/>
                </a:solidFill>
                <a:latin typeface="楷体_GB2312" pitchFamily="1" charset="-122"/>
                <a:ea typeface="楷体_GB2312" pitchFamily="1" charset="-122"/>
              </a:rPr>
              <a:t>(</a:t>
            </a:r>
            <a:r>
              <a:rPr lang="zh-CN" sz="2800" b="1" dirty="0">
                <a:solidFill>
                  <a:srgbClr val="B2B2B2"/>
                </a:solidFill>
                <a:latin typeface="楷体_GB2312" pitchFamily="1" charset="-122"/>
                <a:ea typeface="楷体_GB2312" pitchFamily="1" charset="-122"/>
              </a:rPr>
              <a:t>列</a:t>
            </a:r>
            <a:r>
              <a:rPr lang="zh-CN" altLang="zh-CN" sz="2800" b="1" dirty="0">
                <a:solidFill>
                  <a:srgbClr val="B2B2B2"/>
                </a:solidFill>
                <a:latin typeface="楷体_GB2312" pitchFamily="1" charset="-122"/>
                <a:ea typeface="楷体_GB2312" pitchFamily="1" charset="-122"/>
              </a:rPr>
              <a:t>)</a:t>
            </a:r>
            <a:r>
              <a:rPr lang="zh-CN" sz="2800" b="1" dirty="0">
                <a:solidFill>
                  <a:srgbClr val="B2B2B2"/>
                </a:solidFill>
                <a:latin typeface="楷体_GB2312" pitchFamily="1" charset="-122"/>
                <a:ea typeface="楷体_GB2312" pitchFamily="1" charset="-122"/>
              </a:rPr>
              <a:t>都没有两个相同的元素（重复元素）；</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ED8186E-C675-4C10-89E2-47BCCC778FB4}"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780BE5EF-B25B-423C-88B4-151CC9D021B5}" type="slidenum">
              <a:rPr lang="zh-CN" altLang="zh-CN"/>
              <a:pPr/>
              <a:t>45</a:t>
            </a:fld>
            <a:r>
              <a:rPr lang="zh-CN" altLang="zh-CN"/>
              <a:t>/226</a:t>
            </a:r>
          </a:p>
        </p:txBody>
      </p:sp>
      <p:sp>
        <p:nvSpPr>
          <p:cNvPr id="48130" name="Rectangle 2"/>
          <p:cNvSpPr>
            <a:spLocks noGrp="1" noChangeArrowheads="1"/>
          </p:cNvSpPr>
          <p:nvPr>
            <p:ph type="title"/>
          </p:nvPr>
        </p:nvSpPr>
        <p:spPr/>
        <p:txBody>
          <a:bodyPr/>
          <a:lstStyle/>
          <a:p>
            <a:endParaRPr lang="zh-CN" altLang="zh-CN"/>
          </a:p>
        </p:txBody>
      </p:sp>
      <p:sp>
        <p:nvSpPr>
          <p:cNvPr id="48131" name="Rectangle 3"/>
          <p:cNvSpPr>
            <a:spLocks noChangeArrowheads="1"/>
          </p:cNvSpPr>
          <p:nvPr/>
        </p:nvSpPr>
        <p:spPr bwMode="auto">
          <a:xfrm>
            <a:off x="1116013" y="1052513"/>
            <a:ext cx="76327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定理</a:t>
            </a:r>
            <a:r>
              <a:rPr lang="zh-CN" altLang="zh-CN" sz="2800" b="1">
                <a:solidFill>
                  <a:srgbClr val="CC00CC"/>
                </a:solidFill>
                <a:latin typeface="楷体_GB2312" pitchFamily="1" charset="-122"/>
                <a:ea typeface="楷体_GB2312" pitchFamily="1" charset="-122"/>
              </a:rPr>
              <a:t>15.4</a:t>
            </a:r>
            <a:endParaRPr lang="zh-CN" altLang="zh-CN" sz="2800" b="1">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a:solidFill>
                  <a:srgbClr val="0000FF"/>
                </a:solidFill>
                <a:latin typeface="楷体_GB2312" pitchFamily="1" charset="-122"/>
                <a:ea typeface="楷体_GB2312" pitchFamily="1" charset="-122"/>
              </a:rPr>
              <a:t>群</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中每个元素都是可消去的，即运算满足</a:t>
            </a:r>
            <a:r>
              <a:rPr lang="zh-CN" sz="2800" b="1">
                <a:solidFill>
                  <a:srgbClr val="CC3399"/>
                </a:solidFill>
                <a:latin typeface="楷体_GB2312" pitchFamily="1" charset="-122"/>
                <a:ea typeface="楷体_GB2312" pitchFamily="1" charset="-122"/>
              </a:rPr>
              <a:t>消去律</a:t>
            </a:r>
            <a:r>
              <a:rPr lang="zh-CN" sz="2800" b="1">
                <a:solidFill>
                  <a:srgbClr val="0000FF"/>
                </a:solidFill>
                <a:latin typeface="楷体_GB2312" pitchFamily="1" charset="-122"/>
                <a:ea typeface="楷体_GB2312" pitchFamily="1" charset="-122"/>
              </a:rPr>
              <a:t>；</a:t>
            </a:r>
            <a:r>
              <a:rPr lang="zh-CN" sz="2800" b="1">
                <a:solidFill>
                  <a:srgbClr val="CC3399"/>
                </a:solidFill>
                <a:latin typeface="楷体_GB2312" pitchFamily="1" charset="-122"/>
                <a:ea typeface="楷体_GB2312" pitchFamily="1" charset="-122"/>
              </a:rPr>
              <a:t>（即如果</a:t>
            </a:r>
            <a:r>
              <a:rPr lang="zh-CN" altLang="zh-CN" sz="2800" b="1">
                <a:solidFill>
                  <a:srgbClr val="CC3399"/>
                </a:solidFill>
                <a:latin typeface="楷体_GB2312" pitchFamily="1" charset="-122"/>
                <a:ea typeface="楷体_GB2312" pitchFamily="1" charset="-122"/>
              </a:rPr>
              <a:t>a*b=a*c</a:t>
            </a:r>
            <a:r>
              <a:rPr lang="zh-CN" sz="2800" b="1">
                <a:solidFill>
                  <a:srgbClr val="CC3399"/>
                </a:solidFill>
                <a:latin typeface="楷体_GB2312" pitchFamily="1" charset="-122"/>
                <a:ea typeface="楷体_GB2312" pitchFamily="1" charset="-122"/>
              </a:rPr>
              <a:t>，则必有</a:t>
            </a:r>
            <a:r>
              <a:rPr lang="zh-CN" altLang="zh-CN" sz="2800" b="1">
                <a:solidFill>
                  <a:srgbClr val="CC3399"/>
                </a:solidFill>
                <a:latin typeface="楷体_GB2312" pitchFamily="1" charset="-122"/>
                <a:ea typeface="楷体_GB2312" pitchFamily="1" charset="-122"/>
              </a:rPr>
              <a:t>b=c</a:t>
            </a:r>
            <a:r>
              <a:rPr lang="zh-CN" sz="2800" b="1">
                <a:solidFill>
                  <a:srgbClr val="CC3399"/>
                </a:solidFill>
                <a:latin typeface="楷体_GB2312" pitchFamily="1" charset="-122"/>
                <a:ea typeface="楷体_GB2312" pitchFamily="1" charset="-122"/>
              </a:rPr>
              <a:t>）</a:t>
            </a:r>
          </a:p>
          <a:p>
            <a:pPr marL="533400" indent="-533400" algn="just">
              <a:lnSpc>
                <a:spcPct val="120000"/>
              </a:lnSpc>
              <a:buClr>
                <a:srgbClr val="B2B2B2"/>
              </a:buClr>
              <a:buFont typeface="Wingdings" pitchFamily="2" charset="2"/>
              <a:buAutoNum type="arabicParenR"/>
            </a:pPr>
            <a:r>
              <a:rPr lang="zh-CN" sz="2800" b="1">
                <a:solidFill>
                  <a:srgbClr val="B2B2B2"/>
                </a:solidFill>
                <a:latin typeface="楷体_GB2312" pitchFamily="1" charset="-122"/>
                <a:ea typeface="楷体_GB2312" pitchFamily="1" charset="-122"/>
              </a:rPr>
              <a:t>群</a:t>
            </a:r>
            <a:r>
              <a:rPr lang="zh-CN" altLang="zh-CN" sz="2800" b="1">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中除幺元</a:t>
            </a:r>
            <a:r>
              <a:rPr lang="zh-CN" altLang="zh-CN" sz="2800" b="1">
                <a:solidFill>
                  <a:srgbClr val="B2B2B2"/>
                </a:solidFill>
                <a:latin typeface="楷体_GB2312" pitchFamily="1" charset="-122"/>
                <a:ea typeface="楷体_GB2312" pitchFamily="1" charset="-122"/>
              </a:rPr>
              <a:t>e</a:t>
            </a:r>
            <a:r>
              <a:rPr lang="zh-CN" sz="2800" b="1">
                <a:solidFill>
                  <a:srgbClr val="B2B2B2"/>
                </a:solidFill>
                <a:latin typeface="楷体_GB2312" pitchFamily="1" charset="-122"/>
                <a:ea typeface="楷体_GB2312" pitchFamily="1" charset="-122"/>
              </a:rPr>
              <a:t>外无其它幂等元；</a:t>
            </a:r>
            <a:endParaRPr lang="zh-CN" sz="2800">
              <a:solidFill>
                <a:srgbClr val="B2B2B2"/>
              </a:solidFill>
              <a:latin typeface="楷体_GB2312" pitchFamily="1" charset="-122"/>
              <a:ea typeface="楷体_GB2312" pitchFamily="1" charset="-122"/>
            </a:endParaRPr>
          </a:p>
          <a:p>
            <a:pPr marL="533400" indent="-533400" algn="just">
              <a:lnSpc>
                <a:spcPct val="120000"/>
              </a:lnSpc>
              <a:buClr>
                <a:srgbClr val="B2B2B2"/>
              </a:buClr>
              <a:buFont typeface="Wingdings" pitchFamily="2" charset="2"/>
              <a:buAutoNum type="arabicParenR"/>
            </a:pPr>
            <a:r>
              <a:rPr lang="zh-CN" sz="2800" b="1">
                <a:solidFill>
                  <a:srgbClr val="B2B2B2"/>
                </a:solidFill>
                <a:latin typeface="楷体_GB2312" pitchFamily="1" charset="-122"/>
                <a:ea typeface="楷体_GB2312" pitchFamily="1" charset="-122"/>
              </a:rPr>
              <a:t>群</a:t>
            </a:r>
            <a:r>
              <a:rPr lang="zh-CN" altLang="zh-CN" sz="2800" b="1">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的运算表中任意一行</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列</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都没有两个相同的元素（重复元素）；</a:t>
            </a:r>
          </a:p>
        </p:txBody>
      </p:sp>
      <p:sp>
        <p:nvSpPr>
          <p:cNvPr id="48132" name="Text Box 4"/>
          <p:cNvSpPr txBox="1">
            <a:spLocks noChangeArrowheads="1"/>
          </p:cNvSpPr>
          <p:nvPr/>
        </p:nvSpPr>
        <p:spPr bwMode="auto">
          <a:xfrm>
            <a:off x="1258888" y="4365625"/>
            <a:ext cx="7489825" cy="9461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914400" indent="-457200">
              <a:defRPr sz="2400">
                <a:solidFill>
                  <a:schemeClr val="tx1"/>
                </a:solidFill>
                <a:latin typeface="Times New Roman" pitchFamily="18" charset="0"/>
                <a:ea typeface="宋体" pitchFamily="2" charset="-122"/>
              </a:defRPr>
            </a:lvl2pPr>
            <a:lvl3pPr marL="1371600" indent="-457200">
              <a:defRPr sz="2400">
                <a:solidFill>
                  <a:schemeClr val="tx1"/>
                </a:solidFill>
                <a:latin typeface="Times New Roman" pitchFamily="18" charset="0"/>
                <a:ea typeface="宋体" pitchFamily="2" charset="-122"/>
              </a:defRPr>
            </a:lvl3pPr>
            <a:lvl4pPr marL="1828800" indent="-457200">
              <a:defRPr sz="2400">
                <a:solidFill>
                  <a:schemeClr val="tx1"/>
                </a:solidFill>
                <a:latin typeface="Times New Roman" pitchFamily="18" charset="0"/>
                <a:ea typeface="宋体" pitchFamily="2" charset="-122"/>
              </a:defRPr>
            </a:lvl4pPr>
            <a:lvl5pPr marL="2286000" indent="-457200">
              <a:defRPr sz="2400">
                <a:solidFill>
                  <a:schemeClr val="tx1"/>
                </a:solidFill>
                <a:latin typeface="Times New Roman" pitchFamily="18" charset="0"/>
                <a:ea typeface="宋体" pitchFamily="2" charset="-122"/>
              </a:defRPr>
            </a:lvl5pPr>
            <a:lvl6pPr marL="2743200" indent="-457200" fontAlgn="base">
              <a:spcBef>
                <a:spcPct val="0"/>
              </a:spcBef>
              <a:spcAft>
                <a:spcPct val="0"/>
              </a:spcAft>
              <a:defRPr sz="2400">
                <a:solidFill>
                  <a:schemeClr val="tx1"/>
                </a:solidFill>
                <a:latin typeface="Times New Roman" pitchFamily="18" charset="0"/>
                <a:ea typeface="宋体" pitchFamily="2" charset="-122"/>
              </a:defRPr>
            </a:lvl6pPr>
            <a:lvl7pPr marL="3200400" indent="-457200" fontAlgn="base">
              <a:spcBef>
                <a:spcPct val="0"/>
              </a:spcBef>
              <a:spcAft>
                <a:spcPct val="0"/>
              </a:spcAft>
              <a:defRPr sz="2400">
                <a:solidFill>
                  <a:schemeClr val="tx1"/>
                </a:solidFill>
                <a:latin typeface="Times New Roman" pitchFamily="18" charset="0"/>
                <a:ea typeface="宋体" pitchFamily="2" charset="-122"/>
              </a:defRPr>
            </a:lvl7pPr>
            <a:lvl8pPr marL="3657600" indent="-457200" fontAlgn="base">
              <a:spcBef>
                <a:spcPct val="0"/>
              </a:spcBef>
              <a:spcAft>
                <a:spcPct val="0"/>
              </a:spcAft>
              <a:defRPr sz="2400">
                <a:solidFill>
                  <a:schemeClr val="tx1"/>
                </a:solidFill>
                <a:latin typeface="Times New Roman" pitchFamily="18" charset="0"/>
                <a:ea typeface="宋体" pitchFamily="2" charset="-122"/>
              </a:defRPr>
            </a:lvl8pPr>
            <a:lvl9pPr marL="4114800" indent="-457200" fontAlgn="base">
              <a:spcBef>
                <a:spcPct val="0"/>
              </a:spcBef>
              <a:spcAft>
                <a:spcPct val="0"/>
              </a:spcAft>
              <a:defRPr sz="2400">
                <a:solidFill>
                  <a:schemeClr val="tx1"/>
                </a:solidFill>
                <a:latin typeface="Times New Roman" pitchFamily="18" charset="0"/>
                <a:ea typeface="宋体" pitchFamily="2" charset="-122"/>
              </a:defRPr>
            </a:lvl9pPr>
          </a:lstStyle>
          <a:p>
            <a:r>
              <a:rPr lang="zh-CN" sz="2800" b="1" dirty="0">
                <a:solidFill>
                  <a:srgbClr val="FF0000"/>
                </a:solidFill>
              </a:rPr>
              <a:t>证明：</a:t>
            </a:r>
            <a:r>
              <a:rPr lang="zh-CN" sz="2800" b="1" dirty="0">
                <a:solidFill>
                  <a:srgbClr val="0000FF"/>
                </a:solidFill>
                <a:latin typeface="楷体_GB2312" pitchFamily="1" charset="-122"/>
                <a:ea typeface="楷体_GB2312" pitchFamily="1" charset="-122"/>
              </a:rPr>
              <a:t>由于群</a:t>
            </a:r>
            <a:r>
              <a:rPr lang="zh-CN" altLang="zh-CN" sz="2800" b="1" dirty="0">
                <a:solidFill>
                  <a:srgbClr val="0000FF"/>
                </a:solidFill>
                <a:latin typeface="楷体_GB2312" pitchFamily="1" charset="-122"/>
                <a:ea typeface="楷体_GB2312" pitchFamily="1" charset="-122"/>
              </a:rPr>
              <a:t>G</a:t>
            </a:r>
            <a:r>
              <a:rPr lang="zh-CN" sz="2800" b="1" dirty="0">
                <a:solidFill>
                  <a:srgbClr val="0000FF"/>
                </a:solidFill>
                <a:latin typeface="楷体_GB2312" pitchFamily="1" charset="-122"/>
                <a:ea typeface="楷体_GB2312" pitchFamily="1" charset="-122"/>
              </a:rPr>
              <a:t>中每个</a:t>
            </a:r>
            <a:r>
              <a:rPr lang="zh-CN" sz="2800" b="1" dirty="0" smtClean="0">
                <a:solidFill>
                  <a:srgbClr val="0000FF"/>
                </a:solidFill>
                <a:latin typeface="楷体_GB2312" pitchFamily="1" charset="-122"/>
                <a:ea typeface="楷体_GB2312" pitchFamily="1" charset="-122"/>
              </a:rPr>
              <a:t>元素</a:t>
            </a:r>
            <a:r>
              <a:rPr lang="en-US" altLang="zh-CN" sz="2800" b="1" dirty="0" smtClean="0">
                <a:solidFill>
                  <a:srgbClr val="0000FF"/>
                </a:solidFill>
                <a:latin typeface="楷体_GB2312" pitchFamily="1" charset="-122"/>
                <a:ea typeface="楷体_GB2312" pitchFamily="1" charset="-122"/>
              </a:rPr>
              <a:t>a</a:t>
            </a:r>
            <a:r>
              <a:rPr lang="zh-CN" sz="2800" b="1" dirty="0" smtClean="0">
                <a:solidFill>
                  <a:srgbClr val="0000FF"/>
                </a:solidFill>
                <a:latin typeface="楷体_GB2312" pitchFamily="1" charset="-122"/>
                <a:ea typeface="楷体_GB2312" pitchFamily="1" charset="-122"/>
              </a:rPr>
              <a:t>都</a:t>
            </a:r>
            <a:r>
              <a:rPr lang="zh-CN" sz="2800" b="1" dirty="0">
                <a:solidFill>
                  <a:srgbClr val="0000FF"/>
                </a:solidFill>
                <a:latin typeface="楷体_GB2312" pitchFamily="1" charset="-122"/>
                <a:ea typeface="楷体_GB2312" pitchFamily="1" charset="-122"/>
              </a:rPr>
              <a:t>有逆元</a:t>
            </a:r>
            <a:r>
              <a:rPr lang="zh-CN" altLang="zh-CN" sz="2800" b="1" dirty="0">
                <a:solidFill>
                  <a:srgbClr val="0000FF"/>
                </a:solidFill>
                <a:latin typeface="楷体_GB2312" pitchFamily="1" charset="-122"/>
                <a:ea typeface="楷体_GB2312" pitchFamily="1" charset="-122"/>
              </a:rPr>
              <a:t>a</a:t>
            </a:r>
            <a:r>
              <a:rPr lang="zh-CN" altLang="zh-CN" sz="2800" b="1" baseline="30000" dirty="0">
                <a:solidFill>
                  <a:srgbClr val="0000FF"/>
                </a:solidFill>
                <a:latin typeface="楷体_GB2312" pitchFamily="1" charset="-122"/>
                <a:ea typeface="楷体_GB2312" pitchFamily="1" charset="-122"/>
              </a:rPr>
              <a:t>-1</a:t>
            </a:r>
            <a:r>
              <a:rPr lang="zh-CN" sz="2800" b="1" dirty="0">
                <a:solidFill>
                  <a:srgbClr val="0000FF"/>
                </a:solidFill>
                <a:latin typeface="楷体_GB2312" pitchFamily="1" charset="-122"/>
                <a:ea typeface="楷体_GB2312" pitchFamily="1" charset="-122"/>
              </a:rPr>
              <a:t>，</a:t>
            </a:r>
          </a:p>
          <a:p>
            <a:r>
              <a:rPr lang="zh-CN" sz="2800" b="1" dirty="0">
                <a:solidFill>
                  <a:srgbClr val="0000FF"/>
                </a:solidFill>
                <a:latin typeface="楷体_GB2312" pitchFamily="1" charset="-122"/>
                <a:ea typeface="楷体_GB2312" pitchFamily="1" charset="-122"/>
              </a:rPr>
              <a:t>   由</a:t>
            </a:r>
            <a:r>
              <a:rPr lang="zh-CN" altLang="zh-CN" sz="2800" b="1" dirty="0">
                <a:solidFill>
                  <a:srgbClr val="0000FF"/>
                </a:solidFill>
                <a:latin typeface="楷体_GB2312" pitchFamily="1" charset="-122"/>
                <a:ea typeface="楷体_GB2312" pitchFamily="1" charset="-122"/>
              </a:rPr>
              <a:t>a</a:t>
            </a:r>
            <a:r>
              <a:rPr lang="zh-CN" altLang="zh-CN" b="1" dirty="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b=a</a:t>
            </a:r>
            <a:r>
              <a:rPr lang="zh-CN" altLang="zh-CN" b="1" dirty="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c </a:t>
            </a:r>
            <a:r>
              <a:rPr lang="zh-CN" altLang="zh-CN" sz="2800" b="1" dirty="0">
                <a:solidFill>
                  <a:srgbClr val="0000FF"/>
                </a:solidFill>
                <a:latin typeface="楷体_GB2312" pitchFamily="1" charset="-122"/>
                <a:ea typeface="楷体_GB2312" pitchFamily="1" charset="-122"/>
                <a:sym typeface="Symbol" pitchFamily="18" charset="2"/>
              </a:rPr>
              <a:t></a:t>
            </a:r>
            <a:r>
              <a:rPr lang="zh-CN" altLang="zh-CN" sz="2800" b="1" dirty="0">
                <a:solidFill>
                  <a:srgbClr val="0000FF"/>
                </a:solidFill>
                <a:latin typeface="楷体_GB2312" pitchFamily="1" charset="-122"/>
                <a:ea typeface="楷体_GB2312" pitchFamily="1" charset="-122"/>
              </a:rPr>
              <a:t> </a:t>
            </a:r>
            <a:r>
              <a:rPr lang="zh-CN" altLang="zh-CN" sz="2800" b="1" dirty="0">
                <a:solidFill>
                  <a:srgbClr val="FF00FF"/>
                </a:solidFill>
                <a:latin typeface="楷体_GB2312" pitchFamily="1" charset="-122"/>
                <a:ea typeface="楷体_GB2312" pitchFamily="1" charset="-122"/>
              </a:rPr>
              <a:t>a</a:t>
            </a:r>
            <a:r>
              <a:rPr lang="zh-CN" altLang="zh-CN" sz="2800" b="1" baseline="30000" dirty="0">
                <a:solidFill>
                  <a:srgbClr val="FF00FF"/>
                </a:solidFill>
                <a:latin typeface="楷体_GB2312" pitchFamily="1" charset="-122"/>
                <a:ea typeface="楷体_GB2312" pitchFamily="1" charset="-122"/>
              </a:rPr>
              <a:t>-1</a:t>
            </a:r>
            <a:r>
              <a:rPr lang="zh-CN" altLang="zh-CN" b="1" dirty="0">
                <a:solidFill>
                  <a:srgbClr val="FF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a</a:t>
            </a:r>
            <a:r>
              <a:rPr lang="zh-CN" altLang="zh-CN" b="1" dirty="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b=</a:t>
            </a:r>
            <a:r>
              <a:rPr lang="zh-CN" altLang="zh-CN" sz="2800" b="1" dirty="0">
                <a:solidFill>
                  <a:srgbClr val="FF00FF"/>
                </a:solidFill>
                <a:latin typeface="楷体_GB2312" pitchFamily="1" charset="-122"/>
                <a:ea typeface="楷体_GB2312" pitchFamily="1" charset="-122"/>
              </a:rPr>
              <a:t>a</a:t>
            </a:r>
            <a:r>
              <a:rPr lang="zh-CN" altLang="zh-CN" sz="2800" b="1" baseline="30000" dirty="0">
                <a:solidFill>
                  <a:srgbClr val="FF00FF"/>
                </a:solidFill>
                <a:latin typeface="楷体_GB2312" pitchFamily="1" charset="-122"/>
                <a:ea typeface="楷体_GB2312" pitchFamily="1" charset="-122"/>
              </a:rPr>
              <a:t>-1</a:t>
            </a:r>
            <a:r>
              <a:rPr lang="zh-CN" altLang="zh-CN" b="1" dirty="0">
                <a:solidFill>
                  <a:srgbClr val="FF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a</a:t>
            </a:r>
            <a:r>
              <a:rPr lang="zh-CN" altLang="zh-CN" b="1" dirty="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c</a:t>
            </a:r>
            <a:r>
              <a:rPr lang="zh-CN" sz="2800" b="1" dirty="0">
                <a:solidFill>
                  <a:srgbClr val="0000FF"/>
                </a:solidFill>
                <a:latin typeface="楷体_GB2312" pitchFamily="1" charset="-122"/>
                <a:ea typeface="楷体_GB2312" pitchFamily="1" charset="-122"/>
              </a:rPr>
              <a:t>，即</a:t>
            </a:r>
            <a:r>
              <a:rPr lang="zh-CN" altLang="zh-CN" sz="2800" b="1" dirty="0">
                <a:solidFill>
                  <a:srgbClr val="0000FF"/>
                </a:solidFill>
                <a:latin typeface="楷体_GB2312" pitchFamily="1" charset="-122"/>
                <a:ea typeface="楷体_GB2312" pitchFamily="1" charset="-122"/>
              </a:rPr>
              <a:t>b=c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8F3B60-BAEB-4F5F-B3D4-B43D591C3B8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701D93F-5863-44AD-BD9A-B3F91CC78964}" type="slidenum">
              <a:rPr lang="zh-CN" altLang="zh-CN"/>
              <a:pPr/>
              <a:t>46</a:t>
            </a:fld>
            <a:r>
              <a:rPr lang="zh-CN" altLang="zh-CN"/>
              <a:t>/226</a:t>
            </a:r>
          </a:p>
        </p:txBody>
      </p:sp>
      <p:sp>
        <p:nvSpPr>
          <p:cNvPr id="49154" name="Rectangle 2"/>
          <p:cNvSpPr>
            <a:spLocks noGrp="1" noChangeArrowheads="1"/>
          </p:cNvSpPr>
          <p:nvPr>
            <p:ph type="title"/>
          </p:nvPr>
        </p:nvSpPr>
        <p:spPr/>
        <p:txBody>
          <a:bodyPr/>
          <a:lstStyle/>
          <a:p>
            <a:endParaRPr lang="zh-CN" altLang="zh-CN"/>
          </a:p>
        </p:txBody>
      </p:sp>
      <p:sp>
        <p:nvSpPr>
          <p:cNvPr id="49155" name="Rectangle 3"/>
          <p:cNvSpPr>
            <a:spLocks noChangeArrowheads="1"/>
          </p:cNvSpPr>
          <p:nvPr/>
        </p:nvSpPr>
        <p:spPr bwMode="auto">
          <a:xfrm>
            <a:off x="1116013" y="1052513"/>
            <a:ext cx="76327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定理</a:t>
            </a:r>
            <a:r>
              <a:rPr lang="zh-CN" altLang="zh-CN" sz="2800" b="1">
                <a:solidFill>
                  <a:srgbClr val="CC00CC"/>
                </a:solidFill>
                <a:latin typeface="楷体_GB2312" pitchFamily="1" charset="-122"/>
                <a:ea typeface="楷体_GB2312" pitchFamily="1" charset="-122"/>
              </a:rPr>
              <a:t>15.4</a:t>
            </a:r>
            <a:endParaRPr lang="zh-CN" altLang="zh-CN" sz="2800" b="1">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a:latin typeface="楷体_GB2312" pitchFamily="1" charset="-122"/>
                <a:ea typeface="楷体_GB2312" pitchFamily="1" charset="-122"/>
              </a:rPr>
              <a:t>群</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中每个元素都是可消去的，即运算满足消去律；（即如果</a:t>
            </a:r>
            <a:r>
              <a:rPr lang="zh-CN" altLang="zh-CN" sz="2800" b="1">
                <a:latin typeface="楷体_GB2312" pitchFamily="1" charset="-122"/>
                <a:ea typeface="楷体_GB2312" pitchFamily="1" charset="-122"/>
              </a:rPr>
              <a:t>a*b=a*c</a:t>
            </a:r>
            <a:r>
              <a:rPr lang="zh-CN" sz="2800" b="1">
                <a:latin typeface="楷体_GB2312" pitchFamily="1" charset="-122"/>
                <a:ea typeface="楷体_GB2312" pitchFamily="1" charset="-122"/>
              </a:rPr>
              <a:t>，则必有</a:t>
            </a:r>
            <a:r>
              <a:rPr lang="zh-CN" altLang="zh-CN" sz="2800" b="1">
                <a:latin typeface="楷体_GB2312" pitchFamily="1" charset="-122"/>
                <a:ea typeface="楷体_GB2312" pitchFamily="1" charset="-122"/>
              </a:rPr>
              <a:t>b=c</a:t>
            </a:r>
            <a:r>
              <a:rPr lang="zh-CN" sz="2800" b="1">
                <a:latin typeface="楷体_GB2312" pitchFamily="1" charset="-122"/>
                <a:ea typeface="楷体_GB2312" pitchFamily="1" charset="-122"/>
              </a:rPr>
              <a:t>）</a:t>
            </a:r>
          </a:p>
          <a:p>
            <a:pPr marL="533400" indent="-533400" algn="just">
              <a:lnSpc>
                <a:spcPct val="120000"/>
              </a:lnSpc>
              <a:buClr>
                <a:srgbClr val="FF0000"/>
              </a:buClr>
              <a:buFont typeface="Wingdings" pitchFamily="2" charset="2"/>
              <a:buAutoNum type="arabicParenR"/>
            </a:pPr>
            <a:r>
              <a:rPr lang="zh-CN" sz="2800" b="1">
                <a:solidFill>
                  <a:srgbClr val="0000FF"/>
                </a:solidFill>
                <a:latin typeface="楷体_GB2312" pitchFamily="1" charset="-122"/>
                <a:ea typeface="楷体_GB2312" pitchFamily="1" charset="-122"/>
              </a:rPr>
              <a:t>群</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中除幺元</a:t>
            </a:r>
            <a:r>
              <a:rPr lang="zh-CN" altLang="zh-CN" sz="2800" b="1">
                <a:solidFill>
                  <a:srgbClr val="0000FF"/>
                </a:solidFill>
                <a:latin typeface="楷体_GB2312" pitchFamily="1" charset="-122"/>
                <a:ea typeface="楷体_GB2312" pitchFamily="1" charset="-122"/>
              </a:rPr>
              <a:t>e</a:t>
            </a:r>
            <a:r>
              <a:rPr lang="zh-CN" sz="2800" b="1">
                <a:solidFill>
                  <a:srgbClr val="0000FF"/>
                </a:solidFill>
                <a:latin typeface="楷体_GB2312" pitchFamily="1" charset="-122"/>
                <a:ea typeface="楷体_GB2312" pitchFamily="1" charset="-122"/>
              </a:rPr>
              <a:t>外无其它幂等元；</a:t>
            </a:r>
            <a:endParaRPr lang="zh-CN" sz="2800">
              <a:solidFill>
                <a:srgbClr val="B2B2B2"/>
              </a:solidFill>
              <a:latin typeface="楷体_GB2312" pitchFamily="1" charset="-122"/>
              <a:ea typeface="楷体_GB2312" pitchFamily="1" charset="-122"/>
            </a:endParaRPr>
          </a:p>
          <a:p>
            <a:pPr marL="533400" indent="-533400" algn="just">
              <a:lnSpc>
                <a:spcPct val="120000"/>
              </a:lnSpc>
              <a:buClr>
                <a:srgbClr val="B2B2B2"/>
              </a:buClr>
              <a:buFont typeface="Wingdings" pitchFamily="2" charset="2"/>
              <a:buAutoNum type="arabicParenR"/>
            </a:pPr>
            <a:r>
              <a:rPr lang="zh-CN" sz="2800" b="1">
                <a:solidFill>
                  <a:srgbClr val="B2B2B2"/>
                </a:solidFill>
                <a:latin typeface="楷体_GB2312" pitchFamily="1" charset="-122"/>
                <a:ea typeface="楷体_GB2312" pitchFamily="1" charset="-122"/>
              </a:rPr>
              <a:t>群</a:t>
            </a:r>
            <a:r>
              <a:rPr lang="zh-CN" altLang="zh-CN" sz="2800" b="1">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的运算表中任意一行</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列</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都没有两个相同的元素（重复元素）；</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B06F138-365D-494C-A9E9-76F940471BF5}"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F9B82238-3631-4657-AC70-265600AC45F8}" type="slidenum">
              <a:rPr lang="zh-CN" altLang="zh-CN"/>
              <a:pPr/>
              <a:t>47</a:t>
            </a:fld>
            <a:r>
              <a:rPr lang="zh-CN" altLang="zh-CN"/>
              <a:t>/226</a:t>
            </a:r>
          </a:p>
        </p:txBody>
      </p:sp>
      <p:sp>
        <p:nvSpPr>
          <p:cNvPr id="50178" name="Rectangle 2"/>
          <p:cNvSpPr>
            <a:spLocks noGrp="1" noChangeArrowheads="1"/>
          </p:cNvSpPr>
          <p:nvPr>
            <p:ph type="title"/>
          </p:nvPr>
        </p:nvSpPr>
        <p:spPr/>
        <p:txBody>
          <a:bodyPr/>
          <a:lstStyle/>
          <a:p>
            <a:endParaRPr lang="zh-CN" altLang="zh-CN"/>
          </a:p>
        </p:txBody>
      </p:sp>
      <p:sp>
        <p:nvSpPr>
          <p:cNvPr id="50179" name="Rectangle 3"/>
          <p:cNvSpPr>
            <a:spLocks noChangeArrowheads="1"/>
          </p:cNvSpPr>
          <p:nvPr/>
        </p:nvSpPr>
        <p:spPr bwMode="auto">
          <a:xfrm>
            <a:off x="1116013" y="1052513"/>
            <a:ext cx="76327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定理</a:t>
            </a:r>
            <a:r>
              <a:rPr lang="zh-CN" altLang="zh-CN" sz="2800" b="1">
                <a:solidFill>
                  <a:srgbClr val="CC00CC"/>
                </a:solidFill>
                <a:latin typeface="楷体_GB2312" pitchFamily="1" charset="-122"/>
                <a:ea typeface="楷体_GB2312" pitchFamily="1" charset="-122"/>
              </a:rPr>
              <a:t>15.4</a:t>
            </a:r>
            <a:endParaRPr lang="zh-CN" altLang="zh-CN" sz="2800" b="1">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a:latin typeface="楷体_GB2312" pitchFamily="1" charset="-122"/>
                <a:ea typeface="楷体_GB2312" pitchFamily="1" charset="-122"/>
              </a:rPr>
              <a:t>群</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中每个元素都是可消去的，即运算满足消去律；（即如果</a:t>
            </a:r>
            <a:r>
              <a:rPr lang="zh-CN" altLang="zh-CN" sz="2800" b="1">
                <a:latin typeface="楷体_GB2312" pitchFamily="1" charset="-122"/>
                <a:ea typeface="楷体_GB2312" pitchFamily="1" charset="-122"/>
              </a:rPr>
              <a:t>a*b=a*c</a:t>
            </a:r>
            <a:r>
              <a:rPr lang="zh-CN" sz="2800" b="1">
                <a:latin typeface="楷体_GB2312" pitchFamily="1" charset="-122"/>
                <a:ea typeface="楷体_GB2312" pitchFamily="1" charset="-122"/>
              </a:rPr>
              <a:t>，则必有</a:t>
            </a:r>
            <a:r>
              <a:rPr lang="zh-CN" altLang="zh-CN" sz="2800" b="1">
                <a:latin typeface="楷体_GB2312" pitchFamily="1" charset="-122"/>
                <a:ea typeface="楷体_GB2312" pitchFamily="1" charset="-122"/>
              </a:rPr>
              <a:t>b=c</a:t>
            </a:r>
            <a:r>
              <a:rPr lang="zh-CN" sz="2800" b="1">
                <a:latin typeface="楷体_GB2312" pitchFamily="1" charset="-122"/>
                <a:ea typeface="楷体_GB2312" pitchFamily="1" charset="-122"/>
              </a:rPr>
              <a:t>）</a:t>
            </a:r>
          </a:p>
          <a:p>
            <a:pPr marL="533400" indent="-533400" algn="just">
              <a:lnSpc>
                <a:spcPct val="120000"/>
              </a:lnSpc>
              <a:buClr>
                <a:srgbClr val="FF0000"/>
              </a:buClr>
              <a:buFont typeface="Wingdings" pitchFamily="2" charset="2"/>
              <a:buAutoNum type="arabicParenR"/>
            </a:pPr>
            <a:r>
              <a:rPr lang="zh-CN" sz="2800" b="1">
                <a:solidFill>
                  <a:srgbClr val="0000FF"/>
                </a:solidFill>
                <a:latin typeface="楷体_GB2312" pitchFamily="1" charset="-122"/>
                <a:ea typeface="楷体_GB2312" pitchFamily="1" charset="-122"/>
              </a:rPr>
              <a:t>群</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中除幺元</a:t>
            </a:r>
            <a:r>
              <a:rPr lang="zh-CN" altLang="zh-CN" sz="2800" b="1">
                <a:solidFill>
                  <a:srgbClr val="0000FF"/>
                </a:solidFill>
                <a:latin typeface="楷体_GB2312" pitchFamily="1" charset="-122"/>
                <a:ea typeface="楷体_GB2312" pitchFamily="1" charset="-122"/>
              </a:rPr>
              <a:t>e</a:t>
            </a:r>
            <a:r>
              <a:rPr lang="zh-CN" sz="2800" b="1">
                <a:solidFill>
                  <a:srgbClr val="0000FF"/>
                </a:solidFill>
                <a:latin typeface="楷体_GB2312" pitchFamily="1" charset="-122"/>
                <a:ea typeface="楷体_GB2312" pitchFamily="1" charset="-122"/>
              </a:rPr>
              <a:t>外无其它幂等元；</a:t>
            </a:r>
            <a:endParaRPr lang="zh-CN" sz="2800">
              <a:solidFill>
                <a:srgbClr val="B2B2B2"/>
              </a:solidFill>
              <a:latin typeface="楷体_GB2312" pitchFamily="1" charset="-122"/>
              <a:ea typeface="楷体_GB2312" pitchFamily="1" charset="-122"/>
            </a:endParaRPr>
          </a:p>
          <a:p>
            <a:pPr marL="533400" indent="-533400" algn="just">
              <a:lnSpc>
                <a:spcPct val="120000"/>
              </a:lnSpc>
              <a:buClr>
                <a:srgbClr val="B2B2B2"/>
              </a:buClr>
              <a:buFont typeface="Wingdings" pitchFamily="2" charset="2"/>
              <a:buAutoNum type="arabicParenR"/>
            </a:pPr>
            <a:r>
              <a:rPr lang="zh-CN" sz="2800" b="1">
                <a:solidFill>
                  <a:srgbClr val="B2B2B2"/>
                </a:solidFill>
                <a:latin typeface="楷体_GB2312" pitchFamily="1" charset="-122"/>
                <a:ea typeface="楷体_GB2312" pitchFamily="1" charset="-122"/>
              </a:rPr>
              <a:t>群</a:t>
            </a:r>
            <a:r>
              <a:rPr lang="zh-CN" altLang="zh-CN" sz="2800" b="1">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的运算表中任意一行</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列</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都没有两个相同的元素（重复元素）；</a:t>
            </a:r>
          </a:p>
        </p:txBody>
      </p:sp>
      <p:sp>
        <p:nvSpPr>
          <p:cNvPr id="50180" name="Text Box 4"/>
          <p:cNvSpPr txBox="1">
            <a:spLocks noChangeArrowheads="1"/>
          </p:cNvSpPr>
          <p:nvPr/>
        </p:nvSpPr>
        <p:spPr bwMode="auto">
          <a:xfrm>
            <a:off x="1403350" y="4437063"/>
            <a:ext cx="7005638" cy="181588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914400" indent="-457200">
              <a:defRPr sz="2400">
                <a:solidFill>
                  <a:schemeClr val="tx1"/>
                </a:solidFill>
                <a:latin typeface="Times New Roman" pitchFamily="18" charset="0"/>
                <a:ea typeface="宋体" pitchFamily="2" charset="-122"/>
              </a:defRPr>
            </a:lvl2pPr>
            <a:lvl3pPr marL="1371600" indent="-457200">
              <a:defRPr sz="2400">
                <a:solidFill>
                  <a:schemeClr val="tx1"/>
                </a:solidFill>
                <a:latin typeface="Times New Roman" pitchFamily="18" charset="0"/>
                <a:ea typeface="宋体" pitchFamily="2" charset="-122"/>
              </a:defRPr>
            </a:lvl3pPr>
            <a:lvl4pPr marL="1828800" indent="-457200">
              <a:defRPr sz="2400">
                <a:solidFill>
                  <a:schemeClr val="tx1"/>
                </a:solidFill>
                <a:latin typeface="Times New Roman" pitchFamily="18" charset="0"/>
                <a:ea typeface="宋体" pitchFamily="2" charset="-122"/>
              </a:defRPr>
            </a:lvl4pPr>
            <a:lvl5pPr marL="2286000" indent="-457200">
              <a:defRPr sz="2400">
                <a:solidFill>
                  <a:schemeClr val="tx1"/>
                </a:solidFill>
                <a:latin typeface="Times New Roman" pitchFamily="18" charset="0"/>
                <a:ea typeface="宋体" pitchFamily="2" charset="-122"/>
              </a:defRPr>
            </a:lvl5pPr>
            <a:lvl6pPr marL="2743200" indent="-457200" fontAlgn="base">
              <a:spcBef>
                <a:spcPct val="0"/>
              </a:spcBef>
              <a:spcAft>
                <a:spcPct val="0"/>
              </a:spcAft>
              <a:defRPr sz="2400">
                <a:solidFill>
                  <a:schemeClr val="tx1"/>
                </a:solidFill>
                <a:latin typeface="Times New Roman" pitchFamily="18" charset="0"/>
                <a:ea typeface="宋体" pitchFamily="2" charset="-122"/>
              </a:defRPr>
            </a:lvl6pPr>
            <a:lvl7pPr marL="3200400" indent="-457200" fontAlgn="base">
              <a:spcBef>
                <a:spcPct val="0"/>
              </a:spcBef>
              <a:spcAft>
                <a:spcPct val="0"/>
              </a:spcAft>
              <a:defRPr sz="2400">
                <a:solidFill>
                  <a:schemeClr val="tx1"/>
                </a:solidFill>
                <a:latin typeface="Times New Roman" pitchFamily="18" charset="0"/>
                <a:ea typeface="宋体" pitchFamily="2" charset="-122"/>
              </a:defRPr>
            </a:lvl7pPr>
            <a:lvl8pPr marL="3657600" indent="-457200" fontAlgn="base">
              <a:spcBef>
                <a:spcPct val="0"/>
              </a:spcBef>
              <a:spcAft>
                <a:spcPct val="0"/>
              </a:spcAft>
              <a:defRPr sz="2400">
                <a:solidFill>
                  <a:schemeClr val="tx1"/>
                </a:solidFill>
                <a:latin typeface="Times New Roman" pitchFamily="18" charset="0"/>
                <a:ea typeface="宋体" pitchFamily="2" charset="-122"/>
              </a:defRPr>
            </a:lvl8pPr>
            <a:lvl9pPr marL="4114800" indent="-457200" fontAlgn="base">
              <a:spcBef>
                <a:spcPct val="0"/>
              </a:spcBef>
              <a:spcAft>
                <a:spcPct val="0"/>
              </a:spcAft>
              <a:defRPr sz="2400">
                <a:solidFill>
                  <a:schemeClr val="tx1"/>
                </a:solidFill>
                <a:latin typeface="Times New Roman" pitchFamily="18" charset="0"/>
                <a:ea typeface="宋体" pitchFamily="2" charset="-122"/>
              </a:defRPr>
            </a:lvl9pPr>
          </a:lstStyle>
          <a:p>
            <a:r>
              <a:rPr lang="zh-CN" sz="2800" b="1" dirty="0">
                <a:solidFill>
                  <a:srgbClr val="CC3399"/>
                </a:solidFill>
                <a:latin typeface="楷体_GB2312" pitchFamily="1" charset="-122"/>
                <a:ea typeface="楷体_GB2312" pitchFamily="1" charset="-122"/>
              </a:rPr>
              <a:t>证明：（反证法）</a:t>
            </a:r>
            <a:r>
              <a:rPr lang="zh-CN" sz="2800" b="1" dirty="0">
                <a:solidFill>
                  <a:srgbClr val="0000FF"/>
                </a:solidFill>
                <a:latin typeface="楷体_GB2312" pitchFamily="1" charset="-122"/>
                <a:ea typeface="楷体_GB2312" pitchFamily="1" charset="-122"/>
              </a:rPr>
              <a:t>假设</a:t>
            </a:r>
            <a:r>
              <a:rPr lang="zh-CN" altLang="zh-CN" sz="2800" b="1" dirty="0">
                <a:solidFill>
                  <a:srgbClr val="0000FF"/>
                </a:solidFill>
                <a:latin typeface="楷体_GB2312" pitchFamily="1" charset="-122"/>
                <a:ea typeface="楷体_GB2312" pitchFamily="1" charset="-122"/>
              </a:rPr>
              <a:t>a</a:t>
            </a:r>
            <a:r>
              <a:rPr lang="zh-CN" sz="2800" b="1" dirty="0">
                <a:solidFill>
                  <a:srgbClr val="0000FF"/>
                </a:solidFill>
                <a:latin typeface="楷体_GB2312" pitchFamily="1" charset="-122"/>
                <a:ea typeface="楷体_GB2312" pitchFamily="1" charset="-122"/>
              </a:rPr>
              <a:t>是群</a:t>
            </a:r>
            <a:r>
              <a:rPr lang="zh-CN" altLang="zh-CN" sz="2800" b="1" dirty="0">
                <a:solidFill>
                  <a:srgbClr val="0000FF"/>
                </a:solidFill>
                <a:latin typeface="楷体_GB2312" pitchFamily="1" charset="-122"/>
                <a:ea typeface="楷体_GB2312" pitchFamily="1" charset="-122"/>
              </a:rPr>
              <a:t>G</a:t>
            </a:r>
            <a:r>
              <a:rPr lang="zh-CN" sz="2800" b="1" dirty="0">
                <a:solidFill>
                  <a:srgbClr val="0000FF"/>
                </a:solidFill>
                <a:latin typeface="楷体_GB2312" pitchFamily="1" charset="-122"/>
                <a:ea typeface="楷体_GB2312" pitchFamily="1" charset="-122"/>
              </a:rPr>
              <a:t>中非幺元的幂等元，即</a:t>
            </a:r>
            <a:r>
              <a:rPr lang="zh-CN" altLang="zh-CN" sz="2800" b="1" dirty="0">
                <a:solidFill>
                  <a:srgbClr val="0000FF"/>
                </a:solidFill>
                <a:latin typeface="楷体_GB2312" pitchFamily="1" charset="-122"/>
                <a:ea typeface="楷体_GB2312" pitchFamily="1" charset="-122"/>
              </a:rPr>
              <a:t>a*a</a:t>
            </a:r>
            <a:r>
              <a:rPr lang="zh-CN" sz="2800" b="1" dirty="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a</a:t>
            </a:r>
            <a:r>
              <a:rPr lang="zh-CN" sz="2800" b="1" dirty="0">
                <a:solidFill>
                  <a:srgbClr val="0000FF"/>
                </a:solidFill>
                <a:latin typeface="楷体_GB2312" pitchFamily="1" charset="-122"/>
                <a:ea typeface="楷体_GB2312" pitchFamily="1" charset="-122"/>
              </a:rPr>
              <a:t>，且</a:t>
            </a:r>
            <a:r>
              <a:rPr lang="zh-CN" altLang="zh-CN" sz="2800" b="1" dirty="0">
                <a:solidFill>
                  <a:srgbClr val="0000FF"/>
                </a:solidFill>
                <a:latin typeface="楷体_GB2312" pitchFamily="1" charset="-122"/>
                <a:ea typeface="楷体_GB2312" pitchFamily="1" charset="-122"/>
              </a:rPr>
              <a:t>a≠e</a:t>
            </a:r>
            <a:r>
              <a:rPr lang="zh-CN" sz="2800" b="1" dirty="0">
                <a:solidFill>
                  <a:srgbClr val="0000FF"/>
                </a:solidFill>
                <a:latin typeface="楷体_GB2312" pitchFamily="1" charset="-122"/>
                <a:ea typeface="楷体_GB2312" pitchFamily="1" charset="-122"/>
              </a:rPr>
              <a:t>。因此</a:t>
            </a:r>
            <a:r>
              <a:rPr lang="zh-CN" altLang="zh-CN" sz="2800" b="1" dirty="0">
                <a:solidFill>
                  <a:srgbClr val="0000FF"/>
                </a:solidFill>
                <a:latin typeface="楷体_GB2312" pitchFamily="1" charset="-122"/>
                <a:ea typeface="楷体_GB2312" pitchFamily="1" charset="-122"/>
              </a:rPr>
              <a:t>a*a</a:t>
            </a:r>
            <a:r>
              <a:rPr lang="zh-CN" sz="2800" b="1" dirty="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a*e</a:t>
            </a:r>
            <a:r>
              <a:rPr lang="zh-CN" sz="2800" b="1" dirty="0" smtClean="0">
                <a:solidFill>
                  <a:srgbClr val="0000FF"/>
                </a:solidFill>
                <a:latin typeface="楷体_GB2312" pitchFamily="1" charset="-122"/>
                <a:ea typeface="楷体_GB2312" pitchFamily="1" charset="-122"/>
              </a:rPr>
              <a:t>，</a:t>
            </a:r>
            <a:r>
              <a:rPr lang="en-US" altLang="zh-CN" sz="2800" b="1" dirty="0" smtClean="0">
                <a:solidFill>
                  <a:srgbClr val="0000FF"/>
                </a:solidFill>
                <a:latin typeface="楷体_GB2312" pitchFamily="1" charset="-122"/>
                <a:ea typeface="楷体_GB2312" pitchFamily="1" charset="-122"/>
              </a:rPr>
              <a:t>(</a:t>
            </a:r>
            <a:r>
              <a:rPr lang="zh-CN" altLang="en-US" sz="2800" b="1" dirty="0" smtClean="0">
                <a:solidFill>
                  <a:srgbClr val="0000FF"/>
                </a:solidFill>
                <a:latin typeface="楷体_GB2312" pitchFamily="1" charset="-122"/>
                <a:ea typeface="楷体_GB2312" pitchFamily="1" charset="-122"/>
              </a:rPr>
              <a:t>消去律</a:t>
            </a:r>
            <a:r>
              <a:rPr lang="en-US" altLang="zh-CN" sz="2800" b="1" dirty="0" smtClean="0">
                <a:solidFill>
                  <a:srgbClr val="0000FF"/>
                </a:solidFill>
                <a:latin typeface="楷体_GB2312" pitchFamily="1" charset="-122"/>
                <a:ea typeface="楷体_GB2312" pitchFamily="1" charset="-122"/>
              </a:rPr>
              <a:t>)</a:t>
            </a:r>
            <a:endParaRPr lang="zh-CN" sz="2800" b="1" dirty="0">
              <a:solidFill>
                <a:srgbClr val="0000FF"/>
              </a:solidFill>
              <a:latin typeface="楷体_GB2312" pitchFamily="1" charset="-122"/>
              <a:ea typeface="楷体_GB2312" pitchFamily="1" charset="-122"/>
            </a:endParaRPr>
          </a:p>
          <a:p>
            <a:r>
              <a:rPr lang="zh-CN" sz="2800" b="1" dirty="0">
                <a:solidFill>
                  <a:srgbClr val="0000FF"/>
                </a:solidFill>
                <a:latin typeface="楷体_GB2312" pitchFamily="1" charset="-122"/>
                <a:ea typeface="楷体_GB2312" pitchFamily="1" charset="-122"/>
              </a:rPr>
              <a:t>   由（</a:t>
            </a:r>
            <a:r>
              <a:rPr lang="zh-CN" altLang="zh-CN" sz="2800" b="1" dirty="0">
                <a:solidFill>
                  <a:srgbClr val="0000FF"/>
                </a:solidFill>
                <a:latin typeface="楷体_GB2312" pitchFamily="1" charset="-122"/>
                <a:ea typeface="楷体_GB2312" pitchFamily="1" charset="-122"/>
              </a:rPr>
              <a:t>1</a:t>
            </a:r>
            <a:r>
              <a:rPr lang="zh-CN" sz="2800" b="1" dirty="0">
                <a:solidFill>
                  <a:srgbClr val="0000FF"/>
                </a:solidFill>
                <a:latin typeface="楷体_GB2312" pitchFamily="1" charset="-122"/>
                <a:ea typeface="楷体_GB2312" pitchFamily="1" charset="-122"/>
              </a:rPr>
              <a:t>）知</a:t>
            </a:r>
            <a:r>
              <a:rPr lang="zh-CN" altLang="zh-CN" sz="2800" b="1" dirty="0">
                <a:solidFill>
                  <a:srgbClr val="0000FF"/>
                </a:solidFill>
                <a:latin typeface="楷体_GB2312" pitchFamily="1" charset="-122"/>
                <a:ea typeface="楷体_GB2312" pitchFamily="1" charset="-122"/>
              </a:rPr>
              <a:t>a</a:t>
            </a:r>
            <a:r>
              <a:rPr lang="zh-CN" sz="2800" b="1" dirty="0">
                <a:solidFill>
                  <a:srgbClr val="0000FF"/>
                </a:solidFill>
                <a:latin typeface="楷体_GB2312" pitchFamily="1" charset="-122"/>
                <a:ea typeface="楷体_GB2312" pitchFamily="1" charset="-122"/>
              </a:rPr>
              <a:t>＝</a:t>
            </a:r>
            <a:r>
              <a:rPr lang="zh-CN" altLang="zh-CN" sz="2800" b="1" dirty="0">
                <a:solidFill>
                  <a:srgbClr val="0000FF"/>
                </a:solidFill>
                <a:latin typeface="楷体_GB2312" pitchFamily="1" charset="-122"/>
                <a:ea typeface="楷体_GB2312" pitchFamily="1" charset="-122"/>
              </a:rPr>
              <a:t>e</a:t>
            </a:r>
            <a:r>
              <a:rPr lang="zh-CN" sz="2800" b="1" dirty="0">
                <a:solidFill>
                  <a:srgbClr val="0000FF"/>
                </a:solidFill>
                <a:latin typeface="楷体_GB2312" pitchFamily="1" charset="-122"/>
                <a:ea typeface="楷体_GB2312" pitchFamily="1" charset="-122"/>
              </a:rPr>
              <a:t>，矛盾</a:t>
            </a:r>
            <a:r>
              <a:rPr lang="zh-CN" sz="2800" b="1" dirty="0" smtClean="0">
                <a:solidFill>
                  <a:srgbClr val="0000FF"/>
                </a:solidFill>
                <a:latin typeface="楷体_GB2312" pitchFamily="1" charset="-122"/>
                <a:ea typeface="楷体_GB2312" pitchFamily="1" charset="-122"/>
              </a:rPr>
              <a:t>。</a:t>
            </a:r>
            <a:endParaRPr lang="zh-CN" altLang="zh-CN"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DF23F6-1F8B-41F0-B1D2-AA962DAD3EC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8DD1F9D-C892-4CCB-A1F9-8C8FB8261F7E}" type="slidenum">
              <a:rPr lang="zh-CN" altLang="zh-CN"/>
              <a:pPr/>
              <a:t>48</a:t>
            </a:fld>
            <a:r>
              <a:rPr lang="zh-CN" altLang="zh-CN"/>
              <a:t>/226</a:t>
            </a:r>
          </a:p>
        </p:txBody>
      </p:sp>
      <p:sp>
        <p:nvSpPr>
          <p:cNvPr id="51202" name="Rectangle 2"/>
          <p:cNvSpPr>
            <a:spLocks noGrp="1" noChangeArrowheads="1"/>
          </p:cNvSpPr>
          <p:nvPr>
            <p:ph type="title"/>
          </p:nvPr>
        </p:nvSpPr>
        <p:spPr/>
        <p:txBody>
          <a:bodyPr/>
          <a:lstStyle/>
          <a:p>
            <a:endParaRPr lang="zh-CN" altLang="zh-CN"/>
          </a:p>
        </p:txBody>
      </p:sp>
      <p:sp>
        <p:nvSpPr>
          <p:cNvPr id="51203" name="Rectangle 3"/>
          <p:cNvSpPr>
            <a:spLocks noChangeArrowheads="1"/>
          </p:cNvSpPr>
          <p:nvPr/>
        </p:nvSpPr>
        <p:spPr bwMode="auto">
          <a:xfrm>
            <a:off x="1116013" y="1052513"/>
            <a:ext cx="76327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定理</a:t>
            </a:r>
            <a:r>
              <a:rPr lang="zh-CN" altLang="zh-CN" sz="2800" b="1">
                <a:solidFill>
                  <a:srgbClr val="CC00CC"/>
                </a:solidFill>
                <a:latin typeface="楷体_GB2312" pitchFamily="1" charset="-122"/>
                <a:ea typeface="楷体_GB2312" pitchFamily="1" charset="-122"/>
              </a:rPr>
              <a:t>15.4</a:t>
            </a:r>
            <a:endParaRPr lang="zh-CN" altLang="zh-CN" sz="2800" b="1">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a:latin typeface="楷体_GB2312" pitchFamily="1" charset="-122"/>
                <a:ea typeface="楷体_GB2312" pitchFamily="1" charset="-122"/>
              </a:rPr>
              <a:t>群</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中每个元素都是可消去的，即运算满足消去律；（即如果</a:t>
            </a:r>
            <a:r>
              <a:rPr lang="zh-CN" altLang="zh-CN" sz="2800" b="1">
                <a:latin typeface="楷体_GB2312" pitchFamily="1" charset="-122"/>
                <a:ea typeface="楷体_GB2312" pitchFamily="1" charset="-122"/>
              </a:rPr>
              <a:t>a*b=a*c</a:t>
            </a:r>
            <a:r>
              <a:rPr lang="zh-CN" sz="2800" b="1">
                <a:latin typeface="楷体_GB2312" pitchFamily="1" charset="-122"/>
                <a:ea typeface="楷体_GB2312" pitchFamily="1" charset="-122"/>
              </a:rPr>
              <a:t>，则必有</a:t>
            </a:r>
            <a:r>
              <a:rPr lang="zh-CN" altLang="zh-CN" sz="2800" b="1">
                <a:latin typeface="楷体_GB2312" pitchFamily="1" charset="-122"/>
                <a:ea typeface="楷体_GB2312" pitchFamily="1" charset="-122"/>
              </a:rPr>
              <a:t>b=c</a:t>
            </a:r>
            <a:r>
              <a:rPr lang="zh-CN" sz="2800" b="1">
                <a:latin typeface="楷体_GB2312" pitchFamily="1" charset="-122"/>
                <a:ea typeface="楷体_GB2312" pitchFamily="1" charset="-122"/>
              </a:rPr>
              <a:t>）</a:t>
            </a:r>
          </a:p>
          <a:p>
            <a:pPr marL="533400" indent="-533400" algn="just">
              <a:lnSpc>
                <a:spcPct val="120000"/>
              </a:lnSpc>
              <a:buClr>
                <a:srgbClr val="FF0000"/>
              </a:buClr>
              <a:buFont typeface="Wingdings" pitchFamily="2" charset="2"/>
              <a:buAutoNum type="arabicParenR"/>
            </a:pPr>
            <a:r>
              <a:rPr lang="zh-CN" sz="2800" b="1">
                <a:latin typeface="楷体_GB2312" pitchFamily="1" charset="-122"/>
                <a:ea typeface="楷体_GB2312" pitchFamily="1" charset="-122"/>
              </a:rPr>
              <a:t>群</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中除幺元</a:t>
            </a:r>
            <a:r>
              <a:rPr lang="zh-CN" altLang="zh-CN" sz="2800" b="1">
                <a:latin typeface="楷体_GB2312" pitchFamily="1" charset="-122"/>
                <a:ea typeface="楷体_GB2312" pitchFamily="1" charset="-122"/>
              </a:rPr>
              <a:t>e</a:t>
            </a:r>
            <a:r>
              <a:rPr lang="zh-CN" sz="2800" b="1">
                <a:latin typeface="楷体_GB2312" pitchFamily="1" charset="-122"/>
                <a:ea typeface="楷体_GB2312" pitchFamily="1" charset="-122"/>
              </a:rPr>
              <a:t>外无其它幂等元；</a:t>
            </a:r>
            <a:endParaRPr lang="zh-CN" sz="2800">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a:solidFill>
                  <a:srgbClr val="0000FF"/>
                </a:solidFill>
                <a:latin typeface="楷体_GB2312" pitchFamily="1" charset="-122"/>
                <a:ea typeface="楷体_GB2312" pitchFamily="1" charset="-122"/>
              </a:rPr>
              <a:t>群</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的运算表中任意一行</a:t>
            </a:r>
            <a:r>
              <a:rPr lang="zh-CN" altLang="zh-CN"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列</a:t>
            </a:r>
            <a:r>
              <a:rPr lang="zh-CN" altLang="zh-CN"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都没有两个相同的元素（重复元素）；</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39484CE-1558-43CB-88FE-7CBE5F2AF8B9}"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A266EC41-3431-423B-899D-4AE7160F2E9F}" type="slidenum">
              <a:rPr lang="zh-CN" altLang="zh-CN"/>
              <a:pPr/>
              <a:t>49</a:t>
            </a:fld>
            <a:r>
              <a:rPr lang="zh-CN" altLang="zh-CN"/>
              <a:t>/226</a:t>
            </a:r>
          </a:p>
        </p:txBody>
      </p:sp>
      <p:sp>
        <p:nvSpPr>
          <p:cNvPr id="52226" name="Rectangle 2"/>
          <p:cNvSpPr>
            <a:spLocks noGrp="1" noChangeArrowheads="1"/>
          </p:cNvSpPr>
          <p:nvPr>
            <p:ph type="title"/>
          </p:nvPr>
        </p:nvSpPr>
        <p:spPr/>
        <p:txBody>
          <a:bodyPr/>
          <a:lstStyle/>
          <a:p>
            <a:endParaRPr lang="zh-CN" altLang="zh-CN"/>
          </a:p>
        </p:txBody>
      </p:sp>
      <p:sp>
        <p:nvSpPr>
          <p:cNvPr id="52227" name="Rectangle 3"/>
          <p:cNvSpPr>
            <a:spLocks noChangeArrowheads="1"/>
          </p:cNvSpPr>
          <p:nvPr/>
        </p:nvSpPr>
        <p:spPr bwMode="auto">
          <a:xfrm>
            <a:off x="1116013" y="1052513"/>
            <a:ext cx="76327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定理</a:t>
            </a:r>
            <a:r>
              <a:rPr lang="zh-CN" altLang="zh-CN" sz="2800" b="1">
                <a:solidFill>
                  <a:srgbClr val="CC00CC"/>
                </a:solidFill>
                <a:latin typeface="楷体_GB2312" pitchFamily="1" charset="-122"/>
                <a:ea typeface="楷体_GB2312" pitchFamily="1" charset="-122"/>
              </a:rPr>
              <a:t>15.4</a:t>
            </a:r>
            <a:endParaRPr lang="zh-CN" altLang="zh-CN" sz="2800" b="1">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a:latin typeface="楷体_GB2312" pitchFamily="1" charset="-122"/>
                <a:ea typeface="楷体_GB2312" pitchFamily="1" charset="-122"/>
              </a:rPr>
              <a:t>群</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中每个元素都是可消去的，即运算满足消去律；（即如果</a:t>
            </a:r>
            <a:r>
              <a:rPr lang="zh-CN" altLang="zh-CN" sz="2800" b="1">
                <a:latin typeface="楷体_GB2312" pitchFamily="1" charset="-122"/>
                <a:ea typeface="楷体_GB2312" pitchFamily="1" charset="-122"/>
              </a:rPr>
              <a:t>a*b=a*c</a:t>
            </a:r>
            <a:r>
              <a:rPr lang="zh-CN" sz="2800" b="1">
                <a:latin typeface="楷体_GB2312" pitchFamily="1" charset="-122"/>
                <a:ea typeface="楷体_GB2312" pitchFamily="1" charset="-122"/>
              </a:rPr>
              <a:t>，则必有</a:t>
            </a:r>
            <a:r>
              <a:rPr lang="zh-CN" altLang="zh-CN" sz="2800" b="1">
                <a:latin typeface="楷体_GB2312" pitchFamily="1" charset="-122"/>
                <a:ea typeface="楷体_GB2312" pitchFamily="1" charset="-122"/>
              </a:rPr>
              <a:t>b=c</a:t>
            </a:r>
            <a:r>
              <a:rPr lang="zh-CN" sz="2800" b="1">
                <a:latin typeface="楷体_GB2312" pitchFamily="1" charset="-122"/>
                <a:ea typeface="楷体_GB2312" pitchFamily="1" charset="-122"/>
              </a:rPr>
              <a:t>）</a:t>
            </a:r>
          </a:p>
          <a:p>
            <a:pPr marL="533400" indent="-533400" algn="just">
              <a:lnSpc>
                <a:spcPct val="120000"/>
              </a:lnSpc>
              <a:buClr>
                <a:srgbClr val="FF0000"/>
              </a:buClr>
              <a:buFont typeface="Wingdings" pitchFamily="2" charset="2"/>
              <a:buAutoNum type="arabicParenR"/>
            </a:pPr>
            <a:r>
              <a:rPr lang="zh-CN" sz="2800" b="1">
                <a:latin typeface="楷体_GB2312" pitchFamily="1" charset="-122"/>
                <a:ea typeface="楷体_GB2312" pitchFamily="1" charset="-122"/>
              </a:rPr>
              <a:t>群</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中除幺元</a:t>
            </a:r>
            <a:r>
              <a:rPr lang="zh-CN" altLang="zh-CN" sz="2800" b="1">
                <a:latin typeface="楷体_GB2312" pitchFamily="1" charset="-122"/>
                <a:ea typeface="楷体_GB2312" pitchFamily="1" charset="-122"/>
              </a:rPr>
              <a:t>e</a:t>
            </a:r>
            <a:r>
              <a:rPr lang="zh-CN" sz="2800" b="1">
                <a:latin typeface="楷体_GB2312" pitchFamily="1" charset="-122"/>
                <a:ea typeface="楷体_GB2312" pitchFamily="1" charset="-122"/>
              </a:rPr>
              <a:t>外无其它幂等元；</a:t>
            </a:r>
            <a:endParaRPr lang="zh-CN" sz="2800">
              <a:latin typeface="楷体_GB2312" pitchFamily="1" charset="-122"/>
              <a:ea typeface="楷体_GB2312" pitchFamily="1" charset="-122"/>
            </a:endParaRPr>
          </a:p>
          <a:p>
            <a:pPr marL="533400" indent="-533400" algn="just">
              <a:lnSpc>
                <a:spcPct val="120000"/>
              </a:lnSpc>
              <a:buClr>
                <a:srgbClr val="FF0000"/>
              </a:buClr>
              <a:buFont typeface="Wingdings" pitchFamily="2" charset="2"/>
              <a:buAutoNum type="arabicParenR"/>
            </a:pPr>
            <a:r>
              <a:rPr lang="zh-CN" sz="2800" b="1">
                <a:solidFill>
                  <a:srgbClr val="0000FF"/>
                </a:solidFill>
                <a:latin typeface="楷体_GB2312" pitchFamily="1" charset="-122"/>
                <a:ea typeface="楷体_GB2312" pitchFamily="1" charset="-122"/>
              </a:rPr>
              <a:t>群</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的运算表中任意一行</a:t>
            </a:r>
            <a:r>
              <a:rPr lang="zh-CN" altLang="zh-CN"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列</a:t>
            </a:r>
            <a:r>
              <a:rPr lang="zh-CN" altLang="zh-CN"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都没有两个相同的元素（重复元素）；</a:t>
            </a:r>
          </a:p>
        </p:txBody>
      </p:sp>
      <p:sp>
        <p:nvSpPr>
          <p:cNvPr id="52228" name="Text Box 4"/>
          <p:cNvSpPr txBox="1">
            <a:spLocks noChangeArrowheads="1"/>
          </p:cNvSpPr>
          <p:nvPr/>
        </p:nvSpPr>
        <p:spPr bwMode="auto">
          <a:xfrm>
            <a:off x="1239838" y="4229100"/>
            <a:ext cx="7653337" cy="22098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ea typeface="宋体" pitchFamily="2" charset="-122"/>
              </a:defRPr>
            </a:lvl1pPr>
            <a:lvl2pPr marL="914400" indent="-457200">
              <a:defRPr sz="2400">
                <a:solidFill>
                  <a:schemeClr val="tx1"/>
                </a:solidFill>
                <a:latin typeface="Times New Roman" pitchFamily="18" charset="0"/>
                <a:ea typeface="宋体" pitchFamily="2" charset="-122"/>
              </a:defRPr>
            </a:lvl2pPr>
            <a:lvl3pPr marL="1371600" indent="-457200">
              <a:defRPr sz="2400">
                <a:solidFill>
                  <a:schemeClr val="tx1"/>
                </a:solidFill>
                <a:latin typeface="Times New Roman" pitchFamily="18" charset="0"/>
                <a:ea typeface="宋体" pitchFamily="2" charset="-122"/>
              </a:defRPr>
            </a:lvl3pPr>
            <a:lvl4pPr marL="1828800" indent="-457200">
              <a:defRPr sz="2400">
                <a:solidFill>
                  <a:schemeClr val="tx1"/>
                </a:solidFill>
                <a:latin typeface="Times New Roman" pitchFamily="18" charset="0"/>
                <a:ea typeface="宋体" pitchFamily="2" charset="-122"/>
              </a:defRPr>
            </a:lvl4pPr>
            <a:lvl5pPr marL="2286000" indent="-457200">
              <a:defRPr sz="2400">
                <a:solidFill>
                  <a:schemeClr val="tx1"/>
                </a:solidFill>
                <a:latin typeface="Times New Roman" pitchFamily="18" charset="0"/>
                <a:ea typeface="宋体" pitchFamily="2" charset="-122"/>
              </a:defRPr>
            </a:lvl5pPr>
            <a:lvl6pPr marL="2743200" indent="-457200" fontAlgn="base">
              <a:spcBef>
                <a:spcPct val="0"/>
              </a:spcBef>
              <a:spcAft>
                <a:spcPct val="0"/>
              </a:spcAft>
              <a:defRPr sz="2400">
                <a:solidFill>
                  <a:schemeClr val="tx1"/>
                </a:solidFill>
                <a:latin typeface="Times New Roman" pitchFamily="18" charset="0"/>
                <a:ea typeface="宋体" pitchFamily="2" charset="-122"/>
              </a:defRPr>
            </a:lvl6pPr>
            <a:lvl7pPr marL="3200400" indent="-457200" fontAlgn="base">
              <a:spcBef>
                <a:spcPct val="0"/>
              </a:spcBef>
              <a:spcAft>
                <a:spcPct val="0"/>
              </a:spcAft>
              <a:defRPr sz="2400">
                <a:solidFill>
                  <a:schemeClr val="tx1"/>
                </a:solidFill>
                <a:latin typeface="Times New Roman" pitchFamily="18" charset="0"/>
                <a:ea typeface="宋体" pitchFamily="2" charset="-122"/>
              </a:defRPr>
            </a:lvl7pPr>
            <a:lvl8pPr marL="3657600" indent="-457200" fontAlgn="base">
              <a:spcBef>
                <a:spcPct val="0"/>
              </a:spcBef>
              <a:spcAft>
                <a:spcPct val="0"/>
              </a:spcAft>
              <a:defRPr sz="2400">
                <a:solidFill>
                  <a:schemeClr val="tx1"/>
                </a:solidFill>
                <a:latin typeface="Times New Roman" pitchFamily="18" charset="0"/>
                <a:ea typeface="宋体" pitchFamily="2" charset="-122"/>
              </a:defRPr>
            </a:lvl8pPr>
            <a:lvl9pPr marL="4114800" indent="-457200" fontAlgn="base">
              <a:spcBef>
                <a:spcPct val="0"/>
              </a:spcBef>
              <a:spcAft>
                <a:spcPct val="0"/>
              </a:spcAft>
              <a:defRPr sz="2400">
                <a:solidFill>
                  <a:schemeClr val="tx1"/>
                </a:solidFill>
                <a:latin typeface="Times New Roman" pitchFamily="18" charset="0"/>
                <a:ea typeface="宋体" pitchFamily="2" charset="-122"/>
              </a:defRPr>
            </a:lvl9pPr>
          </a:lstStyle>
          <a:p>
            <a:pPr>
              <a:lnSpc>
                <a:spcPct val="120000"/>
              </a:lnSpc>
              <a:buClr>
                <a:srgbClr val="FF0000"/>
              </a:buClr>
              <a:buFont typeface="Wingdings" pitchFamily="2" charset="2"/>
              <a:buNone/>
            </a:pPr>
            <a:r>
              <a:rPr lang="zh-CN" b="1" dirty="0">
                <a:solidFill>
                  <a:srgbClr val="FF0000"/>
                </a:solidFill>
                <a:latin typeface="楷体_GB2312" pitchFamily="1" charset="-122"/>
                <a:ea typeface="楷体_GB2312" pitchFamily="1" charset="-122"/>
              </a:rPr>
              <a:t>证明：</a:t>
            </a:r>
            <a:r>
              <a:rPr lang="zh-CN" b="1" dirty="0">
                <a:solidFill>
                  <a:srgbClr val="FF00FF"/>
                </a:solidFill>
                <a:latin typeface="楷体_GB2312" pitchFamily="1" charset="-122"/>
                <a:ea typeface="楷体_GB2312" pitchFamily="1" charset="-122"/>
              </a:rPr>
              <a:t>（反证法）</a:t>
            </a:r>
            <a:r>
              <a:rPr lang="zh-CN" b="1" dirty="0">
                <a:solidFill>
                  <a:srgbClr val="0000FF"/>
                </a:solidFill>
                <a:latin typeface="楷体_GB2312" pitchFamily="1" charset="-122"/>
                <a:ea typeface="楷体_GB2312" pitchFamily="1" charset="-122"/>
              </a:rPr>
              <a:t> 假设群</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的运算表中某一行</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列</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有两个相同的元素，设为</a:t>
            </a:r>
            <a:r>
              <a:rPr lang="zh-CN" alt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，并设它们所在的行表头元素为</a:t>
            </a:r>
            <a:r>
              <a:rPr lang="zh-CN" altLang="zh-CN" b="1" dirty="0">
                <a:solidFill>
                  <a:srgbClr val="0000FF"/>
                </a:solidFill>
                <a:latin typeface="楷体_GB2312" pitchFamily="1" charset="-122"/>
                <a:ea typeface="楷体_GB2312" pitchFamily="1" charset="-122"/>
              </a:rPr>
              <a:t>b</a:t>
            </a:r>
            <a:r>
              <a:rPr lang="zh-CN" b="1" dirty="0">
                <a:solidFill>
                  <a:srgbClr val="0000FF"/>
                </a:solidFill>
                <a:latin typeface="楷体_GB2312" pitchFamily="1" charset="-122"/>
                <a:ea typeface="楷体_GB2312" pitchFamily="1" charset="-122"/>
              </a:rPr>
              <a:t>，列表头元素分别为</a:t>
            </a:r>
            <a:r>
              <a:rPr lang="zh-CN" altLang="zh-CN" b="1" dirty="0">
                <a:solidFill>
                  <a:srgbClr val="0000FF"/>
                </a:solidFill>
                <a:latin typeface="楷体_GB2312" pitchFamily="1" charset="-122"/>
                <a:ea typeface="楷体_GB2312" pitchFamily="1" charset="-122"/>
              </a:rPr>
              <a:t>c</a:t>
            </a:r>
            <a:r>
              <a:rPr lang="zh-CN" altLang="zh-CN" b="1" baseline="-25000" dirty="0">
                <a:solidFill>
                  <a:srgbClr val="0000FF"/>
                </a:solidFill>
                <a:latin typeface="楷体_GB2312" pitchFamily="1" charset="-122"/>
                <a:ea typeface="楷体_GB2312" pitchFamily="1" charset="-122"/>
              </a:rPr>
              <a:t>1</a:t>
            </a:r>
            <a:r>
              <a:rPr lang="zh-CN" altLang="zh-CN" b="1" dirty="0">
                <a:solidFill>
                  <a:srgbClr val="0000FF"/>
                </a:solidFill>
                <a:latin typeface="楷体_GB2312" pitchFamily="1" charset="-122"/>
                <a:ea typeface="楷体_GB2312" pitchFamily="1" charset="-122"/>
              </a:rPr>
              <a:t>,c</a:t>
            </a:r>
            <a:r>
              <a:rPr lang="zh-CN" altLang="zh-CN" b="1" baseline="-25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，这时显然有</a:t>
            </a:r>
            <a:r>
              <a:rPr lang="zh-CN" altLang="zh-CN" b="1" dirty="0">
                <a:solidFill>
                  <a:srgbClr val="0000FF"/>
                </a:solidFill>
                <a:latin typeface="楷体_GB2312" pitchFamily="1" charset="-122"/>
                <a:ea typeface="楷体_GB2312" pitchFamily="1" charset="-122"/>
              </a:rPr>
              <a:t>c</a:t>
            </a:r>
            <a:r>
              <a:rPr lang="zh-CN" altLang="zh-CN" b="1" baseline="-25000" dirty="0">
                <a:solidFill>
                  <a:srgbClr val="0000FF"/>
                </a:solidFill>
                <a:latin typeface="楷体_GB2312" pitchFamily="1" charset="-122"/>
                <a:ea typeface="楷体_GB2312" pitchFamily="1" charset="-122"/>
              </a:rPr>
              <a:t>1</a:t>
            </a:r>
            <a:r>
              <a:rPr lang="zh-CN" altLang="zh-CN" b="1" dirty="0">
                <a:solidFill>
                  <a:srgbClr val="0000FF"/>
                </a:solidFill>
                <a:latin typeface="楷体_GB2312" pitchFamily="1" charset="-122"/>
                <a:ea typeface="楷体_GB2312" pitchFamily="1" charset="-122"/>
              </a:rPr>
              <a:t>≠c</a:t>
            </a:r>
            <a:r>
              <a:rPr lang="zh-CN" altLang="zh-CN" b="1" baseline="-25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。而</a:t>
            </a:r>
            <a:r>
              <a:rPr lang="zh-CN" alt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bc</a:t>
            </a:r>
            <a:r>
              <a:rPr lang="zh-CN" altLang="zh-CN" b="1" baseline="-25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bc</a:t>
            </a:r>
            <a:r>
              <a:rPr lang="zh-CN" altLang="zh-CN" b="1" baseline="-25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，由</a:t>
            </a:r>
            <a:r>
              <a:rPr lang="zh-CN" altLang="zh-CN" b="1"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得</a:t>
            </a:r>
            <a:r>
              <a:rPr lang="zh-CN" altLang="zh-CN" b="1" dirty="0">
                <a:solidFill>
                  <a:srgbClr val="0000FF"/>
                </a:solidFill>
                <a:latin typeface="楷体_GB2312" pitchFamily="1" charset="-122"/>
                <a:ea typeface="楷体_GB2312" pitchFamily="1" charset="-122"/>
              </a:rPr>
              <a:t>c</a:t>
            </a:r>
            <a:r>
              <a:rPr lang="zh-CN" altLang="zh-CN" b="1" baseline="-25000" dirty="0">
                <a:solidFill>
                  <a:srgbClr val="0000FF"/>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c</a:t>
            </a:r>
            <a:r>
              <a:rPr lang="zh-CN" altLang="zh-CN" b="1" baseline="-25000" dirty="0">
                <a:solidFill>
                  <a:srgbClr val="0000FF"/>
                </a:solidFill>
                <a:latin typeface="楷体_GB2312" pitchFamily="1" charset="-122"/>
                <a:ea typeface="楷体_GB2312" pitchFamily="1" charset="-122"/>
              </a:rPr>
              <a:t>2</a:t>
            </a:r>
            <a:r>
              <a:rPr lang="zh-CN" b="1" dirty="0">
                <a:solidFill>
                  <a:srgbClr val="0000FF"/>
                </a:solidFill>
                <a:latin typeface="楷体_GB2312" pitchFamily="1" charset="-122"/>
                <a:ea typeface="楷体_GB2312" pitchFamily="1" charset="-122"/>
              </a:rPr>
              <a:t>，矛盾。</a:t>
            </a:r>
            <a:r>
              <a:rPr lang="zh-CN" b="1" dirty="0">
                <a:solidFill>
                  <a:srgbClr val="B2B2B2"/>
                </a:solidFill>
              </a:rPr>
              <a:t> </a:t>
            </a:r>
          </a:p>
          <a:p>
            <a:endParaRPr lang="zh-CN"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1C6027-A48B-4905-9775-B9D3ED74E68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4ACA3B1-ADA9-4898-901F-DE6B39B60647}" type="slidenum">
              <a:rPr lang="zh-CN" altLang="zh-CN"/>
              <a:pPr/>
              <a:t>5</a:t>
            </a:fld>
            <a:r>
              <a:rPr lang="zh-CN" altLang="zh-CN"/>
              <a:t>/226</a:t>
            </a:r>
          </a:p>
        </p:txBody>
      </p:sp>
      <p:sp>
        <p:nvSpPr>
          <p:cNvPr id="7170" name="Rectangle 2"/>
          <p:cNvSpPr>
            <a:spLocks noGrp="1" noChangeArrowheads="1"/>
          </p:cNvSpPr>
          <p:nvPr>
            <p:ph type="title"/>
          </p:nvPr>
        </p:nvSpPr>
        <p:spPr/>
        <p:txBody>
          <a:bodyPr/>
          <a:lstStyle/>
          <a:p>
            <a:endParaRPr lang="zh-CN" altLang="zh-CN"/>
          </a:p>
        </p:txBody>
      </p:sp>
      <p:sp>
        <p:nvSpPr>
          <p:cNvPr id="7171" name="Rectangle 3"/>
          <p:cNvSpPr>
            <a:spLocks noGrp="1" noChangeArrowheads="1"/>
          </p:cNvSpPr>
          <p:nvPr>
            <p:ph type="body" idx="1"/>
          </p:nvPr>
        </p:nvSpPr>
        <p:spPr>
          <a:xfrm>
            <a:off x="1066800" y="1166813"/>
            <a:ext cx="7620000" cy="4016375"/>
          </a:xfrm>
        </p:spPr>
        <p:txBody>
          <a:bodyPr/>
          <a:lstStyle/>
          <a:p>
            <a:pPr>
              <a:buClr>
                <a:srgbClr val="FF0000"/>
              </a:buClr>
              <a:buFont typeface="Wingdings" pitchFamily="2" charset="2"/>
              <a:buChar char="n"/>
            </a:pPr>
            <a:r>
              <a:rPr lang="zh-CN" sz="2400">
                <a:latin typeface="楷体_GB2312" pitchFamily="1" charset="-122"/>
                <a:ea typeface="楷体_GB2312" pitchFamily="1" charset="-122"/>
              </a:rPr>
              <a:t>群是一种特殊的代数系统，是最重要的代数系统之一。群的理论广泛应用于数学、物理、化学以及很多人们不太熟悉的领域如社会学等。对计算机科学而言，群在自动化理论、形式语言、语法分析、编码理论等方面都有直接应用，并显示出其强大功能。</a:t>
            </a:r>
          </a:p>
          <a:p>
            <a:pPr>
              <a:buClr>
                <a:srgbClr val="FF0000"/>
              </a:buClr>
              <a:buFont typeface="Wingdings" pitchFamily="2" charset="2"/>
              <a:buNone/>
            </a:pPr>
            <a:endParaRPr lang="zh-CN" sz="2400">
              <a:latin typeface="楷体_GB2312" pitchFamily="1" charset="-122"/>
              <a:ea typeface="楷体_GB2312" pitchFamily="1" charset="-122"/>
            </a:endParaRPr>
          </a:p>
          <a:p>
            <a:pPr>
              <a:buClr>
                <a:srgbClr val="FF0000"/>
              </a:buClr>
              <a:buFont typeface="Wingdings" pitchFamily="2" charset="2"/>
              <a:buChar char="n"/>
            </a:pPr>
            <a:r>
              <a:rPr lang="zh-CN" sz="2400">
                <a:solidFill>
                  <a:srgbClr val="0000FF"/>
                </a:solidFill>
                <a:latin typeface="楷体_GB2312" pitchFamily="1" charset="-122"/>
                <a:ea typeface="楷体_GB2312" pitchFamily="1" charset="-122"/>
              </a:rPr>
              <a:t>上一章中已经给出了半群的定义，它要求运算是可结合的。许多常见的代数系统都是半群，甚至是含幺半群。下面是一些典型的半群例子。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88D9C0D-D62F-4A58-8B0D-7139A8A5EDF5}"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B38877E8-2FD0-4E4A-AE38-AC8F0A7C54D0}" type="slidenum">
              <a:rPr lang="zh-CN" altLang="zh-CN"/>
              <a:pPr/>
              <a:t>50</a:t>
            </a:fld>
            <a:r>
              <a:rPr lang="zh-CN" altLang="zh-CN"/>
              <a:t>/226</a:t>
            </a:r>
          </a:p>
        </p:txBody>
      </p:sp>
      <p:sp>
        <p:nvSpPr>
          <p:cNvPr id="53250" name="Rectangle 2"/>
          <p:cNvSpPr>
            <a:spLocks noGrp="1" noChangeArrowheads="1"/>
          </p:cNvSpPr>
          <p:nvPr>
            <p:ph type="title"/>
          </p:nvPr>
        </p:nvSpPr>
        <p:spPr/>
        <p:txBody>
          <a:bodyPr/>
          <a:lstStyle/>
          <a:p>
            <a:r>
              <a:rPr lang="zh-CN"/>
              <a:t>补充</a:t>
            </a:r>
          </a:p>
        </p:txBody>
      </p:sp>
      <p:sp>
        <p:nvSpPr>
          <p:cNvPr id="53251" name="Rectangle 3"/>
          <p:cNvSpPr>
            <a:spLocks noGrp="1" noChangeArrowheads="1"/>
          </p:cNvSpPr>
          <p:nvPr>
            <p:ph type="body" idx="1"/>
          </p:nvPr>
        </p:nvSpPr>
        <p:spPr>
          <a:xfrm>
            <a:off x="1066800" y="1166813"/>
            <a:ext cx="7620000" cy="1611312"/>
          </a:xfrm>
        </p:spPr>
        <p:txBody>
          <a:bodyPr/>
          <a:lstStyle/>
          <a:p>
            <a:pPr>
              <a:buClr>
                <a:srgbClr val="FF0000"/>
              </a:buClr>
              <a:buFont typeface="Wingdings" pitchFamily="2" charset="2"/>
              <a:buChar char="n"/>
            </a:pPr>
            <a:r>
              <a:rPr lang="zh-CN" dirty="0">
                <a:solidFill>
                  <a:srgbClr val="FF0000"/>
                </a:solidFill>
              </a:rPr>
              <a:t>例：</a:t>
            </a:r>
            <a:r>
              <a:rPr lang="zh-CN" dirty="0">
                <a:solidFill>
                  <a:srgbClr val="0000FF"/>
                </a:solidFill>
              </a:rPr>
              <a:t>构造一个</a:t>
            </a:r>
            <a:r>
              <a:rPr lang="zh-CN" altLang="zh-CN" dirty="0">
                <a:solidFill>
                  <a:srgbClr val="0000FF"/>
                </a:solidFill>
              </a:rPr>
              <a:t>3</a:t>
            </a:r>
            <a:r>
              <a:rPr lang="zh-CN" dirty="0">
                <a:solidFill>
                  <a:srgbClr val="0000FF"/>
                </a:solidFill>
              </a:rPr>
              <a:t>阶群。</a:t>
            </a:r>
          </a:p>
          <a:p>
            <a:pPr>
              <a:buClr>
                <a:srgbClr val="FF0000"/>
              </a:buClr>
              <a:buFont typeface="Wingdings" pitchFamily="2" charset="2"/>
              <a:buNone/>
            </a:pPr>
            <a:r>
              <a:rPr lang="zh-CN" dirty="0">
                <a:solidFill>
                  <a:srgbClr val="0000FF"/>
                </a:solidFill>
              </a:rPr>
              <a:t>    </a:t>
            </a:r>
            <a:r>
              <a:rPr lang="zh-CN" dirty="0">
                <a:solidFill>
                  <a:srgbClr val="FF00FF"/>
                </a:solidFill>
              </a:rPr>
              <a:t>解：</a:t>
            </a:r>
            <a:r>
              <a:rPr lang="zh-CN" dirty="0"/>
              <a:t>设</a:t>
            </a:r>
            <a:r>
              <a:rPr lang="zh-CN" altLang="zh-CN" dirty="0"/>
              <a:t>e</a:t>
            </a:r>
            <a:r>
              <a:rPr lang="zh-CN" dirty="0"/>
              <a:t>是幺元，</a:t>
            </a:r>
            <a:r>
              <a:rPr lang="zh-CN" altLang="zh-CN" dirty="0"/>
              <a:t>G={e, a, b}</a:t>
            </a:r>
          </a:p>
          <a:p>
            <a:pPr>
              <a:buClr>
                <a:srgbClr val="FF0000"/>
              </a:buClr>
              <a:buFont typeface="Wingdings" pitchFamily="2" charset="2"/>
              <a:buNone/>
            </a:pPr>
            <a:r>
              <a:rPr lang="zh-CN" altLang="zh-CN" dirty="0"/>
              <a:t>             </a:t>
            </a:r>
            <a:r>
              <a:rPr lang="zh-CN" dirty="0"/>
              <a:t>则可构造的</a:t>
            </a:r>
            <a:r>
              <a:rPr lang="zh-CN" altLang="zh-CN" dirty="0"/>
              <a:t>3</a:t>
            </a:r>
            <a:r>
              <a:rPr lang="zh-CN" dirty="0"/>
              <a:t>阶群如下：</a:t>
            </a:r>
          </a:p>
        </p:txBody>
      </p:sp>
      <p:pic>
        <p:nvPicPr>
          <p:cNvPr id="53252"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068638"/>
            <a:ext cx="3673475"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5"/>
          <p:cNvSpPr>
            <a:spLocks noGrp="1"/>
          </p:cNvSpPr>
          <p:nvPr>
            <p:ph type="dt" sz="half" idx="10"/>
          </p:nvPr>
        </p:nvSpPr>
        <p:spPr/>
        <p:txBody>
          <a:bodyPr/>
          <a:lstStyle/>
          <a:p>
            <a:fld id="{E8D2E800-027A-491F-854D-9B27CFFF7078}" type="datetime1">
              <a:rPr lang="zh-CN" altLang="en-US"/>
              <a:pPr/>
              <a:t>2018/12/10</a:t>
            </a:fld>
            <a:endParaRPr lang="zh-CN" altLang="zh-CN"/>
          </a:p>
        </p:txBody>
      </p:sp>
      <p:sp>
        <p:nvSpPr>
          <p:cNvPr id="11" name="页脚占位符 6"/>
          <p:cNvSpPr>
            <a:spLocks noGrp="1"/>
          </p:cNvSpPr>
          <p:nvPr>
            <p:ph type="ftr" sz="quarter" idx="11"/>
          </p:nvPr>
        </p:nvSpPr>
        <p:spPr/>
        <p:txBody>
          <a:bodyPr/>
          <a:lstStyle/>
          <a:p>
            <a:r>
              <a:rPr lang="zh-CN"/>
              <a:t>计算机学院</a:t>
            </a:r>
          </a:p>
        </p:txBody>
      </p:sp>
      <p:sp>
        <p:nvSpPr>
          <p:cNvPr id="12" name="灯片编号占位符 7"/>
          <p:cNvSpPr>
            <a:spLocks noGrp="1"/>
          </p:cNvSpPr>
          <p:nvPr>
            <p:ph type="sldNum" sz="quarter" idx="12"/>
          </p:nvPr>
        </p:nvSpPr>
        <p:spPr/>
        <p:txBody>
          <a:bodyPr/>
          <a:lstStyle/>
          <a:p>
            <a:fld id="{0B6AF877-AEBF-46FE-8BF0-8DD9E840A4AB}" type="slidenum">
              <a:rPr lang="zh-CN" altLang="zh-CN"/>
              <a:pPr/>
              <a:t>51</a:t>
            </a:fld>
            <a:r>
              <a:rPr lang="zh-CN" altLang="zh-CN"/>
              <a:t>/226</a:t>
            </a:r>
          </a:p>
        </p:txBody>
      </p:sp>
      <p:sp>
        <p:nvSpPr>
          <p:cNvPr id="54274" name="Rectangle 2"/>
          <p:cNvSpPr>
            <a:spLocks noGrp="1" noChangeArrowheads="1"/>
          </p:cNvSpPr>
          <p:nvPr>
            <p:ph type="title"/>
          </p:nvPr>
        </p:nvSpPr>
        <p:spPr/>
        <p:txBody>
          <a:bodyPr/>
          <a:lstStyle/>
          <a:p>
            <a:endParaRPr lang="zh-CN" altLang="zh-CN"/>
          </a:p>
        </p:txBody>
      </p:sp>
      <p:sp>
        <p:nvSpPr>
          <p:cNvPr id="54275" name="Rectangle 3"/>
          <p:cNvSpPr>
            <a:spLocks noGrp="1" noChangeArrowheads="1"/>
          </p:cNvSpPr>
          <p:nvPr>
            <p:ph type="body" sz="half" idx="1"/>
          </p:nvPr>
        </p:nvSpPr>
        <p:spPr>
          <a:xfrm>
            <a:off x="1066800" y="1166813"/>
            <a:ext cx="7681913" cy="2288694"/>
          </a:xfrm>
        </p:spPr>
        <p:txBody>
          <a:bodyPr/>
          <a:lstStyle/>
          <a:p>
            <a:pPr>
              <a:buClr>
                <a:srgbClr val="FF0000"/>
              </a:buClr>
              <a:buFont typeface="Wingdings" pitchFamily="2" charset="2"/>
              <a:buChar char="n"/>
            </a:pPr>
            <a:r>
              <a:rPr lang="zh-CN" sz="2400" dirty="0">
                <a:solidFill>
                  <a:srgbClr val="FF00FF"/>
                </a:solidFill>
                <a:latin typeface="楷体_GB2312" pitchFamily="1" charset="-122"/>
                <a:ea typeface="楷体_GB2312" pitchFamily="1" charset="-122"/>
              </a:rPr>
              <a:t>定理15.5</a:t>
            </a:r>
            <a:r>
              <a:rPr lang="zh-CN" sz="2400" dirty="0">
                <a:solidFill>
                  <a:srgbClr val="0000FF"/>
                </a:solidFill>
                <a:latin typeface="楷体_GB2312" pitchFamily="1" charset="-122"/>
                <a:ea typeface="楷体_GB2312" pitchFamily="1" charset="-122"/>
              </a:rPr>
              <a:t> </a:t>
            </a:r>
            <a:r>
              <a:rPr lang="zh-CN" sz="2400" dirty="0">
                <a:latin typeface="楷体_GB2312" pitchFamily="1" charset="-122"/>
                <a:ea typeface="楷体_GB2312" pitchFamily="1" charset="-122"/>
              </a:rPr>
              <a:t>设&lt;G,*&gt;是群，a</a:t>
            </a:r>
            <a:r>
              <a:rPr lang="en-US" sz="2400" dirty="0"/>
              <a:t>∈</a:t>
            </a:r>
            <a:r>
              <a:rPr lang="zh-CN" sz="2400" dirty="0">
                <a:latin typeface="楷体_GB2312" pitchFamily="1" charset="-122"/>
                <a:ea typeface="楷体_GB2312" pitchFamily="1" charset="-122"/>
              </a:rPr>
              <a:t>G。</a:t>
            </a:r>
          </a:p>
          <a:p>
            <a:pPr>
              <a:buClr>
                <a:srgbClr val="FF0000"/>
              </a:buClr>
              <a:buFont typeface="Wingdings" pitchFamily="2" charset="2"/>
              <a:buNone/>
            </a:pPr>
            <a:r>
              <a:rPr lang="zh-CN" sz="2400" dirty="0">
                <a:latin typeface="楷体_GB2312" pitchFamily="1" charset="-122"/>
                <a:ea typeface="楷体_GB2312" pitchFamily="1" charset="-122"/>
              </a:rPr>
              <a:t>  构造映射        ，使得对任意x</a:t>
            </a:r>
            <a:r>
              <a:rPr lang="en-US" sz="2400" dirty="0"/>
              <a:t>∈</a:t>
            </a:r>
            <a:r>
              <a:rPr lang="zh-CN" sz="2400" dirty="0">
                <a:latin typeface="楷体_GB2312" pitchFamily="1" charset="-122"/>
                <a:ea typeface="楷体_GB2312" pitchFamily="1" charset="-122"/>
              </a:rPr>
              <a:t>G，        ，令          ，则对于函数的复合运算</a:t>
            </a:r>
            <a:r>
              <a:rPr lang="zh-CN" sz="2400" dirty="0">
                <a:latin typeface="Times New Roman"/>
                <a:ea typeface="楷体_GB2312" pitchFamily="1" charset="-122"/>
              </a:rPr>
              <a:t>“</a:t>
            </a:r>
            <a:r>
              <a:rPr lang="zh-CN" sz="2400" dirty="0">
                <a:latin typeface="楷体_GB2312" pitchFamily="1" charset="-122"/>
                <a:ea typeface="楷体_GB2312" pitchFamily="1" charset="-122"/>
              </a:rPr>
              <a:t>  </a:t>
            </a:r>
            <a:r>
              <a:rPr lang="zh-CN" sz="2400" dirty="0">
                <a:latin typeface="Times New Roman"/>
                <a:ea typeface="楷体_GB2312" pitchFamily="1" charset="-122"/>
              </a:rPr>
              <a:t>”</a:t>
            </a:r>
            <a:r>
              <a:rPr lang="zh-CN" sz="2400" dirty="0">
                <a:latin typeface="楷体_GB2312" pitchFamily="1" charset="-122"/>
                <a:ea typeface="楷体_GB2312" pitchFamily="1" charset="-122"/>
              </a:rPr>
              <a:t>，&lt;H, &gt;是群。（</a:t>
            </a:r>
            <a:r>
              <a:rPr lang="zh-CN" sz="2400" dirty="0" smtClean="0">
                <a:latin typeface="楷体_GB2312" pitchFamily="1" charset="-122"/>
                <a:ea typeface="楷体_GB2312" pitchFamily="1" charset="-122"/>
              </a:rPr>
              <a:t>P</a:t>
            </a:r>
            <a:r>
              <a:rPr lang="en-US" altLang="zh-CN" sz="2400" dirty="0" smtClean="0">
                <a:latin typeface="楷体_GB2312" pitchFamily="1" charset="-122"/>
                <a:ea typeface="楷体_GB2312" pitchFamily="1" charset="-122"/>
              </a:rPr>
              <a:t>185</a:t>
            </a:r>
            <a:r>
              <a:rPr lang="zh-CN" sz="2400" dirty="0" smtClean="0">
                <a:latin typeface="楷体_GB2312" pitchFamily="1" charset="-122"/>
                <a:ea typeface="楷体_GB2312" pitchFamily="1" charset="-122"/>
              </a:rPr>
              <a:t>）</a:t>
            </a:r>
            <a:endParaRPr lang="zh-CN" sz="2400" dirty="0">
              <a:latin typeface="楷体_GB2312" pitchFamily="1" charset="-122"/>
              <a:ea typeface="楷体_GB2312" pitchFamily="1" charset="-122"/>
            </a:endParaRPr>
          </a:p>
          <a:p>
            <a:pP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latin typeface="楷体_GB2312" pitchFamily="1" charset="-122"/>
                <a:ea typeface="楷体_GB2312" pitchFamily="1" charset="-122"/>
              </a:rPr>
              <a:t>定理的证明留与读者练习</a:t>
            </a:r>
            <a:r>
              <a:rPr lang="zh-CN" sz="2400" dirty="0">
                <a:solidFill>
                  <a:srgbClr val="0000FF"/>
                </a:solidFill>
                <a:latin typeface="楷体_GB2312" pitchFamily="1" charset="-122"/>
                <a:ea typeface="楷体_GB2312" pitchFamily="1" charset="-122"/>
              </a:rPr>
              <a:t> </a:t>
            </a:r>
          </a:p>
        </p:txBody>
      </p:sp>
      <p:graphicFrame>
        <p:nvGraphicFramePr>
          <p:cNvPr id="54276" name="Object 4"/>
          <p:cNvGraphicFramePr>
            <a:graphicFrameLocks noGrp="1" noChangeAspect="1"/>
          </p:cNvGraphicFramePr>
          <p:nvPr>
            <p:ph sz="quarter" idx="2"/>
            <p:extLst>
              <p:ext uri="{D42A27DB-BD31-4B8C-83A1-F6EECF244321}">
                <p14:modId xmlns:p14="http://schemas.microsoft.com/office/powerpoint/2010/main" val="3396229292"/>
              </p:ext>
            </p:extLst>
          </p:nvPr>
        </p:nvGraphicFramePr>
        <p:xfrm>
          <a:off x="2771800" y="1700808"/>
          <a:ext cx="1223962" cy="360362"/>
        </p:xfrm>
        <a:graphic>
          <a:graphicData uri="http://schemas.openxmlformats.org/presentationml/2006/ole">
            <mc:AlternateContent xmlns:mc="http://schemas.openxmlformats.org/markup-compatibility/2006">
              <mc:Choice xmlns:v="urn:schemas-microsoft-com:vml" Requires="v">
                <p:oleObj spid="_x0000_s54366" r:id="rId3" imgW="774681" imgH="228818" progId="Equation.DSMT4">
                  <p:embed/>
                </p:oleObj>
              </mc:Choice>
              <mc:Fallback>
                <p:oleObj r:id="rId3" imgW="774681" imgH="22881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700808"/>
                        <a:ext cx="12239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7" name="Object 5"/>
          <p:cNvGraphicFramePr>
            <a:graphicFrameLocks noGrp="1" noChangeAspect="1"/>
          </p:cNvGraphicFramePr>
          <p:nvPr>
            <p:ph sz="quarter" idx="3"/>
          </p:nvPr>
        </p:nvGraphicFramePr>
        <p:xfrm>
          <a:off x="6877050" y="1700213"/>
          <a:ext cx="1366838" cy="366712"/>
        </p:xfrm>
        <a:graphic>
          <a:graphicData uri="http://schemas.openxmlformats.org/presentationml/2006/ole">
            <mc:AlternateContent xmlns:mc="http://schemas.openxmlformats.org/markup-compatibility/2006">
              <mc:Choice xmlns:v="urn:schemas-microsoft-com:vml" Requires="v">
                <p:oleObj spid="_x0000_s54367" r:id="rId5" imgW="850848" imgH="228818" progId="Equation.DSMT4">
                  <p:embed/>
                </p:oleObj>
              </mc:Choice>
              <mc:Fallback>
                <p:oleObj r:id="rId5" imgW="850848" imgH="228818"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1700213"/>
                        <a:ext cx="1366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4278"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5150" y="2168525"/>
            <a:ext cx="1441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79" name="Object 7"/>
          <p:cNvGraphicFramePr>
            <a:graphicFrameLocks noChangeAspect="1"/>
          </p:cNvGraphicFramePr>
          <p:nvPr>
            <p:extLst>
              <p:ext uri="{D42A27DB-BD31-4B8C-83A1-F6EECF244321}">
                <p14:modId xmlns:p14="http://schemas.microsoft.com/office/powerpoint/2010/main" val="3986936022"/>
              </p:ext>
            </p:extLst>
          </p:nvPr>
        </p:nvGraphicFramePr>
        <p:xfrm>
          <a:off x="7092280" y="2248694"/>
          <a:ext cx="179388" cy="201612"/>
        </p:xfrm>
        <a:graphic>
          <a:graphicData uri="http://schemas.openxmlformats.org/presentationml/2006/ole">
            <mc:AlternateContent xmlns:mc="http://schemas.openxmlformats.org/markup-compatibility/2006">
              <mc:Choice xmlns:v="urn:schemas-microsoft-com:vml" Requires="v">
                <p:oleObj spid="_x0000_s54368" r:id="rId8" imgW="101741" imgH="114419" progId="Equation.DSMT4">
                  <p:embed/>
                </p:oleObj>
              </mc:Choice>
              <mc:Fallback>
                <p:oleObj r:id="rId8" imgW="101741" imgH="114419"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2280" y="2248694"/>
                        <a:ext cx="179388"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0" name="Object 8"/>
          <p:cNvGraphicFramePr>
            <a:graphicFrameLocks noChangeAspect="1"/>
          </p:cNvGraphicFramePr>
          <p:nvPr>
            <p:extLst>
              <p:ext uri="{D42A27DB-BD31-4B8C-83A1-F6EECF244321}">
                <p14:modId xmlns:p14="http://schemas.microsoft.com/office/powerpoint/2010/main" val="2669942250"/>
              </p:ext>
            </p:extLst>
          </p:nvPr>
        </p:nvGraphicFramePr>
        <p:xfrm>
          <a:off x="8388424" y="2189085"/>
          <a:ext cx="179387" cy="201612"/>
        </p:xfrm>
        <a:graphic>
          <a:graphicData uri="http://schemas.openxmlformats.org/presentationml/2006/ole">
            <mc:AlternateContent xmlns:mc="http://schemas.openxmlformats.org/markup-compatibility/2006">
              <mc:Choice xmlns:v="urn:schemas-microsoft-com:vml" Requires="v">
                <p:oleObj spid="_x0000_s54369" r:id="rId10" imgW="101741" imgH="114419" progId="Equation.DSMT4">
                  <p:embed/>
                </p:oleObj>
              </mc:Choice>
              <mc:Fallback>
                <p:oleObj r:id="rId10" imgW="101741" imgH="114419"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8424" y="2189085"/>
                        <a:ext cx="17938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1" name="Text Box 9"/>
          <p:cNvSpPr txBox="1">
            <a:spLocks noChangeArrowheads="1"/>
          </p:cNvSpPr>
          <p:nvPr/>
        </p:nvSpPr>
        <p:spPr bwMode="auto">
          <a:xfrm>
            <a:off x="1187450" y="4724400"/>
            <a:ext cx="7561263" cy="12604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3200" b="1">
                <a:solidFill>
                  <a:srgbClr val="FF0000"/>
                </a:solidFill>
                <a:latin typeface="楷体_GB2312" pitchFamily="1" charset="-122"/>
                <a:ea typeface="楷体_GB2312" pitchFamily="1" charset="-122"/>
              </a:rPr>
              <a:t>这个定理说明：可以由一个已知的群来构造出一个新的群。</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56F84DF7-6033-4436-B9D1-8BB25E8D27BF}" type="datetime1">
              <a:rPr lang="zh-CN" altLang="en-US"/>
              <a:pPr/>
              <a:t>2018/12/10</a:t>
            </a:fld>
            <a:endParaRPr lang="zh-CN" altLang="zh-CN"/>
          </a:p>
        </p:txBody>
      </p:sp>
      <p:sp>
        <p:nvSpPr>
          <p:cNvPr id="5" name="页脚占位符 6"/>
          <p:cNvSpPr>
            <a:spLocks noGrp="1"/>
          </p:cNvSpPr>
          <p:nvPr>
            <p:ph type="ftr" sz="quarter" idx="11"/>
          </p:nvPr>
        </p:nvSpPr>
        <p:spPr/>
        <p:txBody>
          <a:bodyPr/>
          <a:lstStyle/>
          <a:p>
            <a:r>
              <a:rPr lang="zh-CN"/>
              <a:t>计算机学院</a:t>
            </a:r>
          </a:p>
        </p:txBody>
      </p:sp>
      <p:sp>
        <p:nvSpPr>
          <p:cNvPr id="6" name="灯片编号占位符 7"/>
          <p:cNvSpPr>
            <a:spLocks noGrp="1"/>
          </p:cNvSpPr>
          <p:nvPr>
            <p:ph type="sldNum" sz="quarter" idx="12"/>
          </p:nvPr>
        </p:nvSpPr>
        <p:spPr/>
        <p:txBody>
          <a:bodyPr/>
          <a:lstStyle/>
          <a:p>
            <a:fld id="{76DF40F6-9B2D-49A0-AE3D-2DCD72C4AE00}" type="slidenum">
              <a:rPr lang="zh-CN" altLang="zh-CN"/>
              <a:pPr/>
              <a:t>52</a:t>
            </a:fld>
            <a:r>
              <a:rPr lang="zh-CN" altLang="zh-CN"/>
              <a:t>/226</a:t>
            </a:r>
          </a:p>
        </p:txBody>
      </p:sp>
      <p:sp>
        <p:nvSpPr>
          <p:cNvPr id="55298" name="Rectangle 2"/>
          <p:cNvSpPr>
            <a:spLocks noGrp="1" noChangeArrowheads="1"/>
          </p:cNvSpPr>
          <p:nvPr>
            <p:ph type="title"/>
          </p:nvPr>
        </p:nvSpPr>
        <p:spPr/>
        <p:txBody>
          <a:bodyPr/>
          <a:lstStyle/>
          <a:p>
            <a:endParaRPr lang="zh-CN" altLang="zh-CN"/>
          </a:p>
        </p:txBody>
      </p:sp>
      <p:sp>
        <p:nvSpPr>
          <p:cNvPr id="55299" name="Rectangle 3"/>
          <p:cNvSpPr>
            <a:spLocks noGrp="1" noChangeArrowheads="1"/>
          </p:cNvSpPr>
          <p:nvPr>
            <p:ph type="body" sz="half" idx="1"/>
          </p:nvPr>
        </p:nvSpPr>
        <p:spPr>
          <a:xfrm>
            <a:off x="1066800" y="1166813"/>
            <a:ext cx="7681913" cy="4016375"/>
          </a:xfrm>
        </p:spPr>
        <p:txBody>
          <a:bodyPr/>
          <a:lstStyle/>
          <a:p>
            <a:pPr>
              <a:buClr>
                <a:srgbClr val="FF0000"/>
              </a:buClr>
              <a:buFont typeface="Wingdings" pitchFamily="2" charset="2"/>
              <a:buChar char="n"/>
            </a:pPr>
            <a:r>
              <a:rPr lang="zh-CN" sz="2400" dirty="0">
                <a:solidFill>
                  <a:srgbClr val="FF00FF"/>
                </a:solidFill>
                <a:latin typeface="楷体_GB2312" pitchFamily="1" charset="-122"/>
                <a:ea typeface="楷体_GB2312" pitchFamily="1" charset="-122"/>
              </a:rPr>
              <a:t>例：</a:t>
            </a:r>
            <a:r>
              <a:rPr lang="zh-CN" sz="2400" dirty="0">
                <a:solidFill>
                  <a:srgbClr val="0000FF"/>
                </a:solidFill>
                <a:latin typeface="楷体_GB2312" pitchFamily="1" charset="-122"/>
                <a:ea typeface="楷体_GB2312" pitchFamily="1" charset="-122"/>
              </a:rPr>
              <a:t>设X是任意集合，S={f:X</a:t>
            </a:r>
            <a:r>
              <a:rPr lang="en-US" sz="2400" dirty="0">
                <a:solidFill>
                  <a:srgbClr val="0000FF"/>
                </a:solidFill>
              </a:rPr>
              <a:t>→</a:t>
            </a:r>
            <a:r>
              <a:rPr lang="zh-CN" sz="2400" dirty="0">
                <a:solidFill>
                  <a:srgbClr val="0000FF"/>
                </a:solidFill>
                <a:latin typeface="楷体_GB2312" pitchFamily="1" charset="-122"/>
                <a:ea typeface="楷体_GB2312" pitchFamily="1" charset="-122"/>
              </a:rPr>
              <a:t>X|f是双射函数}，即S是X上的所有双射函数的集合，运算</a:t>
            </a:r>
            <a:r>
              <a:rPr lang="zh-CN" sz="2400" dirty="0">
                <a:solidFill>
                  <a:srgbClr val="0000FF"/>
                </a:solidFill>
                <a:latin typeface="Times New Roman"/>
                <a:ea typeface="楷体_GB2312" pitchFamily="1" charset="-122"/>
              </a:rPr>
              <a:t>“</a:t>
            </a:r>
            <a:r>
              <a:rPr lang="zh-CN" sz="2400" baseline="30000" dirty="0">
                <a:solidFill>
                  <a:srgbClr val="0000FF"/>
                </a:solidFill>
                <a:latin typeface="楷体_GB2312" pitchFamily="1" charset="-122"/>
                <a:ea typeface="楷体_GB2312" pitchFamily="1" charset="-122"/>
              </a:rPr>
              <a:t>。</a:t>
            </a:r>
            <a:r>
              <a:rPr lang="zh-CN" sz="2400" dirty="0">
                <a:solidFill>
                  <a:srgbClr val="0000FF"/>
                </a:solidFill>
                <a:latin typeface="Times New Roman"/>
                <a:ea typeface="楷体_GB2312" pitchFamily="1" charset="-122"/>
              </a:rPr>
              <a:t>”</a:t>
            </a:r>
            <a:r>
              <a:rPr lang="zh-CN" sz="2400" dirty="0">
                <a:solidFill>
                  <a:srgbClr val="0000FF"/>
                </a:solidFill>
                <a:latin typeface="楷体_GB2312" pitchFamily="1" charset="-122"/>
                <a:ea typeface="楷体_GB2312" pitchFamily="1" charset="-122"/>
              </a:rPr>
              <a:t>是函数的复合运算，证明&lt;S，</a:t>
            </a:r>
            <a:r>
              <a:rPr lang="zh-CN" sz="2400" baseline="300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&gt;是群。</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证明：</a:t>
            </a:r>
          </a:p>
          <a:p>
            <a:pPr>
              <a:buClr>
                <a:srgbClr val="FF0000"/>
              </a:buClr>
              <a:buFont typeface="Wingdings" pitchFamily="2" charset="2"/>
              <a:buNone/>
            </a:pPr>
            <a:r>
              <a:rPr lang="zh-CN" sz="2400" dirty="0">
                <a:solidFill>
                  <a:srgbClr val="B2B2B2"/>
                </a:solidFill>
                <a:latin typeface="楷体_GB2312" pitchFamily="1" charset="-122"/>
                <a:ea typeface="楷体_GB2312" pitchFamily="1" charset="-122"/>
              </a:rPr>
              <a:t>  （1）封闭性：</a:t>
            </a:r>
            <a:r>
              <a:rPr lang="zh-CN" sz="2400" noProof="1">
                <a:solidFill>
                  <a:srgbClr val="B2B2B2"/>
                </a:solidFill>
                <a:latin typeface="楷体_GB2312" pitchFamily="1" charset="-122"/>
                <a:ea typeface="楷体_GB2312" pitchFamily="1" charset="-122"/>
                <a:sym typeface="Symbol" pitchFamily="18" charset="2"/>
              </a:rPr>
              <a:t></a:t>
            </a:r>
            <a:r>
              <a:rPr lang="en-US" sz="2400" noProof="1">
                <a:solidFill>
                  <a:srgbClr val="B2B2B2"/>
                </a:solidFill>
                <a:latin typeface="楷体_GB2312" pitchFamily="1" charset="-122"/>
                <a:ea typeface="楷体_GB2312" pitchFamily="1" charset="-122"/>
                <a:sym typeface="Symbol" pitchFamily="18" charset="2"/>
              </a:rPr>
              <a:t>f</a:t>
            </a:r>
            <a:r>
              <a:rPr lang="zh-CN" sz="2400" dirty="0">
                <a:solidFill>
                  <a:srgbClr val="B2B2B2"/>
                </a:solidFill>
                <a:latin typeface="楷体_GB2312" pitchFamily="1" charset="-122"/>
                <a:ea typeface="楷体_GB2312" pitchFamily="1" charset="-122"/>
                <a:sym typeface="Symbol" pitchFamily="18" charset="2"/>
              </a:rPr>
              <a:t>,g∈S，f、g是双射，则f</a:t>
            </a:r>
            <a:r>
              <a:rPr lang="zh-CN" sz="2400" baseline="300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sym typeface="Symbol" pitchFamily="18" charset="2"/>
              </a:rPr>
              <a:t>g也是双射，因此f</a:t>
            </a:r>
            <a:r>
              <a:rPr lang="zh-CN" sz="2400" baseline="300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sym typeface="Symbol" pitchFamily="18" charset="2"/>
              </a:rPr>
              <a:t>g ∈S，故封闭性成立。</a:t>
            </a:r>
          </a:p>
          <a:p>
            <a:pPr>
              <a:buClr>
                <a:srgbClr val="FF0000"/>
              </a:buClr>
              <a:buFont typeface="Wingdings" pitchFamily="2" charset="2"/>
              <a:buNone/>
            </a:pPr>
            <a:r>
              <a:rPr lang="zh-CN" sz="2400" dirty="0">
                <a:solidFill>
                  <a:srgbClr val="B2B2B2"/>
                </a:solidFill>
                <a:latin typeface="楷体_GB2312" pitchFamily="1" charset="-122"/>
                <a:ea typeface="楷体_GB2312" pitchFamily="1" charset="-122"/>
                <a:sym typeface="Symbol" pitchFamily="18" charset="2"/>
              </a:rPr>
              <a:t>  （2）结合律：由函数的</a:t>
            </a:r>
            <a:r>
              <a:rPr lang="zh-CN" sz="2400" dirty="0">
                <a:solidFill>
                  <a:srgbClr val="B2B2B2"/>
                </a:solidFill>
                <a:latin typeface="楷体_GB2312" pitchFamily="1" charset="-122"/>
                <a:ea typeface="楷体_GB2312" pitchFamily="1" charset="-122"/>
              </a:rPr>
              <a:t>运算</a:t>
            </a:r>
            <a:r>
              <a:rPr lang="zh-CN" sz="2400" dirty="0">
                <a:solidFill>
                  <a:srgbClr val="B2B2B2"/>
                </a:solidFill>
                <a:latin typeface="Times New Roman"/>
                <a:ea typeface="楷体_GB2312" pitchFamily="1" charset="-122"/>
              </a:rPr>
              <a:t>“</a:t>
            </a:r>
            <a:r>
              <a:rPr lang="zh-CN" sz="2400" baseline="30000" dirty="0">
                <a:solidFill>
                  <a:srgbClr val="B2B2B2"/>
                </a:solidFill>
                <a:latin typeface="楷体_GB2312" pitchFamily="1" charset="-122"/>
                <a:ea typeface="楷体_GB2312" pitchFamily="1" charset="-122"/>
              </a:rPr>
              <a:t>。</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满足结合律，因此在S中也满足结合律。</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endParaRPr lang="zh-CN" sz="2400" baseline="-25000" dirty="0">
              <a:solidFill>
                <a:srgbClr val="0000FF"/>
              </a:solidFill>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02A3BE05-3904-4AE3-9920-556BDC97053B}" type="datetime1">
              <a:rPr lang="zh-CN" altLang="en-US"/>
              <a:pPr/>
              <a:t>2018/12/10</a:t>
            </a:fld>
            <a:endParaRPr lang="zh-CN" altLang="zh-CN"/>
          </a:p>
        </p:txBody>
      </p:sp>
      <p:sp>
        <p:nvSpPr>
          <p:cNvPr id="5" name="页脚占位符 6"/>
          <p:cNvSpPr>
            <a:spLocks noGrp="1"/>
          </p:cNvSpPr>
          <p:nvPr>
            <p:ph type="ftr" sz="quarter" idx="11"/>
          </p:nvPr>
        </p:nvSpPr>
        <p:spPr/>
        <p:txBody>
          <a:bodyPr/>
          <a:lstStyle/>
          <a:p>
            <a:r>
              <a:rPr lang="zh-CN"/>
              <a:t>计算机学院</a:t>
            </a:r>
          </a:p>
        </p:txBody>
      </p:sp>
      <p:sp>
        <p:nvSpPr>
          <p:cNvPr id="6" name="灯片编号占位符 7"/>
          <p:cNvSpPr>
            <a:spLocks noGrp="1"/>
          </p:cNvSpPr>
          <p:nvPr>
            <p:ph type="sldNum" sz="quarter" idx="12"/>
          </p:nvPr>
        </p:nvSpPr>
        <p:spPr/>
        <p:txBody>
          <a:bodyPr/>
          <a:lstStyle/>
          <a:p>
            <a:fld id="{27BFC59A-EB22-46EB-809B-24C37A896BCA}" type="slidenum">
              <a:rPr lang="zh-CN" altLang="zh-CN"/>
              <a:pPr/>
              <a:t>53</a:t>
            </a:fld>
            <a:r>
              <a:rPr lang="zh-CN" altLang="zh-CN"/>
              <a:t>/226</a:t>
            </a:r>
          </a:p>
        </p:txBody>
      </p:sp>
      <p:sp>
        <p:nvSpPr>
          <p:cNvPr id="56322" name="Rectangle 2"/>
          <p:cNvSpPr>
            <a:spLocks noGrp="1" noChangeArrowheads="1"/>
          </p:cNvSpPr>
          <p:nvPr>
            <p:ph type="title"/>
          </p:nvPr>
        </p:nvSpPr>
        <p:spPr/>
        <p:txBody>
          <a:bodyPr/>
          <a:lstStyle/>
          <a:p>
            <a:endParaRPr lang="zh-CN" altLang="zh-CN"/>
          </a:p>
        </p:txBody>
      </p:sp>
      <p:sp>
        <p:nvSpPr>
          <p:cNvPr id="56323" name="Rectangle 3"/>
          <p:cNvSpPr>
            <a:spLocks noGrp="1" noChangeArrowheads="1"/>
          </p:cNvSpPr>
          <p:nvPr>
            <p:ph type="body" sz="half" idx="1"/>
          </p:nvPr>
        </p:nvSpPr>
        <p:spPr>
          <a:xfrm>
            <a:off x="1066800" y="1166813"/>
            <a:ext cx="7681913" cy="4016375"/>
          </a:xfrm>
        </p:spPr>
        <p:txBody>
          <a:bodyPr/>
          <a:lstStyle/>
          <a:p>
            <a:pPr>
              <a:buClr>
                <a:srgbClr val="FF0000"/>
              </a:buClr>
              <a:buFont typeface="Wingdings" pitchFamily="2" charset="2"/>
              <a:buChar char="n"/>
            </a:pPr>
            <a:r>
              <a:rPr lang="zh-CN" sz="2400" dirty="0">
                <a:solidFill>
                  <a:srgbClr val="FF00FF"/>
                </a:solidFill>
                <a:latin typeface="楷体_GB2312" pitchFamily="1" charset="-122"/>
                <a:ea typeface="楷体_GB2312" pitchFamily="1" charset="-122"/>
              </a:rPr>
              <a:t>例：</a:t>
            </a:r>
            <a:r>
              <a:rPr lang="zh-CN" sz="2400" dirty="0">
                <a:latin typeface="楷体_GB2312" pitchFamily="1" charset="-122"/>
                <a:ea typeface="楷体_GB2312" pitchFamily="1" charset="-122"/>
              </a:rPr>
              <a:t>设X是任意集合，S={f:X</a:t>
            </a:r>
            <a:r>
              <a:rPr lang="en-US" sz="2400" dirty="0"/>
              <a:t>→</a:t>
            </a:r>
            <a:r>
              <a:rPr lang="zh-CN" sz="2400" dirty="0">
                <a:latin typeface="楷体_GB2312" pitchFamily="1" charset="-122"/>
                <a:ea typeface="楷体_GB2312" pitchFamily="1" charset="-122"/>
              </a:rPr>
              <a:t>X|f是双射函数}，即S是X上的所有双射函数的集合，运算</a:t>
            </a:r>
            <a:r>
              <a:rPr lang="zh-CN" sz="2400" dirty="0">
                <a:latin typeface="Times New Roman"/>
                <a:ea typeface="楷体_GB2312" pitchFamily="1" charset="-122"/>
              </a:rPr>
              <a:t>“</a:t>
            </a:r>
            <a:r>
              <a:rPr lang="zh-CN" sz="2400" baseline="30000" dirty="0">
                <a:latin typeface="楷体_GB2312" pitchFamily="1" charset="-122"/>
                <a:ea typeface="楷体_GB2312" pitchFamily="1" charset="-122"/>
              </a:rPr>
              <a:t>。</a:t>
            </a:r>
            <a:r>
              <a:rPr lang="zh-CN" sz="2400" dirty="0">
                <a:latin typeface="Times New Roman"/>
                <a:ea typeface="楷体_GB2312" pitchFamily="1" charset="-122"/>
              </a:rPr>
              <a:t>”</a:t>
            </a:r>
            <a:r>
              <a:rPr lang="zh-CN" sz="2400" dirty="0">
                <a:latin typeface="楷体_GB2312" pitchFamily="1" charset="-122"/>
                <a:ea typeface="楷体_GB2312" pitchFamily="1" charset="-122"/>
              </a:rPr>
              <a:t>是函数的复合运算，证明&lt;S，</a:t>
            </a:r>
            <a:r>
              <a:rPr lang="zh-CN" sz="2400" baseline="30000" dirty="0">
                <a:latin typeface="楷体_GB2312" pitchFamily="1" charset="-122"/>
                <a:ea typeface="楷体_GB2312" pitchFamily="1" charset="-122"/>
              </a:rPr>
              <a:t>。</a:t>
            </a:r>
            <a:r>
              <a:rPr lang="zh-CN" sz="2400" dirty="0">
                <a:latin typeface="楷体_GB2312" pitchFamily="1" charset="-122"/>
                <a:ea typeface="楷体_GB2312" pitchFamily="1" charset="-122"/>
              </a:rPr>
              <a:t>&gt;是群。</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00"/>
                </a:solidFill>
                <a:latin typeface="楷体_GB2312" pitchFamily="1" charset="-122"/>
                <a:ea typeface="楷体_GB2312" pitchFamily="1" charset="-122"/>
              </a:rPr>
              <a:t>证明：</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FF"/>
                </a:solidFill>
                <a:latin typeface="楷体_GB2312" pitchFamily="1" charset="-122"/>
                <a:ea typeface="楷体_GB2312" pitchFamily="1" charset="-122"/>
              </a:rPr>
              <a:t>（1）封闭性</a:t>
            </a:r>
            <a:r>
              <a:rPr lang="zh-CN" sz="2400" dirty="0">
                <a:solidFill>
                  <a:srgbClr val="0000FF"/>
                </a:solidFill>
                <a:latin typeface="楷体_GB2312" pitchFamily="1" charset="-122"/>
                <a:ea typeface="楷体_GB2312" pitchFamily="1" charset="-122"/>
              </a:rPr>
              <a:t>：</a:t>
            </a:r>
            <a:r>
              <a:rPr lang="zh-CN" sz="2400" noProof="1">
                <a:solidFill>
                  <a:srgbClr val="0000FF"/>
                </a:solidFill>
                <a:latin typeface="楷体_GB2312" pitchFamily="1" charset="-122"/>
                <a:ea typeface="楷体_GB2312" pitchFamily="1" charset="-122"/>
                <a:sym typeface="Symbol" pitchFamily="18" charset="2"/>
              </a:rPr>
              <a:t></a:t>
            </a:r>
            <a:r>
              <a:rPr lang="en-US" sz="2400" noProof="1">
                <a:solidFill>
                  <a:srgbClr val="0000FF"/>
                </a:solidFill>
                <a:latin typeface="楷体_GB2312" pitchFamily="1" charset="-122"/>
                <a:ea typeface="楷体_GB2312" pitchFamily="1" charset="-122"/>
                <a:sym typeface="Symbol" pitchFamily="18" charset="2"/>
              </a:rPr>
              <a:t>f</a:t>
            </a:r>
            <a:r>
              <a:rPr lang="zh-CN" sz="2400" dirty="0">
                <a:solidFill>
                  <a:srgbClr val="0000FF"/>
                </a:solidFill>
                <a:latin typeface="楷体_GB2312" pitchFamily="1" charset="-122"/>
                <a:ea typeface="楷体_GB2312" pitchFamily="1" charset="-122"/>
                <a:sym typeface="Symbol" pitchFamily="18" charset="2"/>
              </a:rPr>
              <a:t>,g∈S，f、g是双射，则f</a:t>
            </a:r>
            <a:r>
              <a:rPr lang="zh-CN" sz="24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sym typeface="Symbol" pitchFamily="18" charset="2"/>
              </a:rPr>
              <a:t>g也是双射，因此f</a:t>
            </a:r>
            <a:r>
              <a:rPr lang="zh-CN" sz="24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sym typeface="Symbol" pitchFamily="18" charset="2"/>
              </a:rPr>
              <a:t>g ∈S，故封闭性成立。</a:t>
            </a:r>
          </a:p>
          <a:p>
            <a:pPr>
              <a:buClr>
                <a:srgbClr val="FF0000"/>
              </a:buClr>
              <a:buFont typeface="Wingdings" pitchFamily="2" charset="2"/>
              <a:buNone/>
            </a:pPr>
            <a:r>
              <a:rPr lang="zh-CN" sz="2400" dirty="0">
                <a:latin typeface="楷体_GB2312" pitchFamily="1" charset="-122"/>
                <a:ea typeface="楷体_GB2312" pitchFamily="1" charset="-122"/>
                <a:sym typeface="Symbol" pitchFamily="18" charset="2"/>
              </a:rPr>
              <a:t>  </a:t>
            </a:r>
            <a:r>
              <a:rPr lang="zh-CN" sz="2400" dirty="0">
                <a:solidFill>
                  <a:srgbClr val="B2B2B2"/>
                </a:solidFill>
                <a:latin typeface="楷体_GB2312" pitchFamily="1" charset="-122"/>
                <a:ea typeface="楷体_GB2312" pitchFamily="1" charset="-122"/>
                <a:sym typeface="Symbol" pitchFamily="18" charset="2"/>
              </a:rPr>
              <a:t>（2）结合律：由函数的</a:t>
            </a:r>
            <a:r>
              <a:rPr lang="zh-CN" sz="2400" dirty="0">
                <a:solidFill>
                  <a:srgbClr val="B2B2B2"/>
                </a:solidFill>
                <a:latin typeface="楷体_GB2312" pitchFamily="1" charset="-122"/>
                <a:ea typeface="楷体_GB2312" pitchFamily="1" charset="-122"/>
              </a:rPr>
              <a:t>运算</a:t>
            </a:r>
            <a:r>
              <a:rPr lang="zh-CN" sz="2400" dirty="0">
                <a:solidFill>
                  <a:srgbClr val="B2B2B2"/>
                </a:solidFill>
                <a:latin typeface="Times New Roman"/>
                <a:ea typeface="楷体_GB2312" pitchFamily="1" charset="-122"/>
              </a:rPr>
              <a:t>“</a:t>
            </a:r>
            <a:r>
              <a:rPr lang="zh-CN" sz="2400" baseline="30000" dirty="0">
                <a:solidFill>
                  <a:srgbClr val="B2B2B2"/>
                </a:solidFill>
                <a:latin typeface="楷体_GB2312" pitchFamily="1" charset="-122"/>
                <a:ea typeface="楷体_GB2312" pitchFamily="1" charset="-122"/>
              </a:rPr>
              <a:t>。</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满足结合律，因此在S中也满足结合律。</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endParaRPr lang="zh-CN" sz="2400" baseline="-25000" dirty="0">
              <a:solidFill>
                <a:srgbClr val="0000FF"/>
              </a:solidFill>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567FF777-0847-4045-8EA4-03D4EED89B6D}" type="datetime1">
              <a:rPr lang="zh-CN" altLang="en-US"/>
              <a:pPr/>
              <a:t>2018/12/10</a:t>
            </a:fld>
            <a:endParaRPr lang="zh-CN" altLang="zh-CN"/>
          </a:p>
        </p:txBody>
      </p:sp>
      <p:sp>
        <p:nvSpPr>
          <p:cNvPr id="5" name="页脚占位符 6"/>
          <p:cNvSpPr>
            <a:spLocks noGrp="1"/>
          </p:cNvSpPr>
          <p:nvPr>
            <p:ph type="ftr" sz="quarter" idx="11"/>
          </p:nvPr>
        </p:nvSpPr>
        <p:spPr/>
        <p:txBody>
          <a:bodyPr/>
          <a:lstStyle/>
          <a:p>
            <a:r>
              <a:rPr lang="zh-CN"/>
              <a:t>计算机学院</a:t>
            </a:r>
          </a:p>
        </p:txBody>
      </p:sp>
      <p:sp>
        <p:nvSpPr>
          <p:cNvPr id="6" name="灯片编号占位符 7"/>
          <p:cNvSpPr>
            <a:spLocks noGrp="1"/>
          </p:cNvSpPr>
          <p:nvPr>
            <p:ph type="sldNum" sz="quarter" idx="12"/>
          </p:nvPr>
        </p:nvSpPr>
        <p:spPr/>
        <p:txBody>
          <a:bodyPr/>
          <a:lstStyle/>
          <a:p>
            <a:fld id="{18F1CD32-6E11-45EA-8774-2F153931DDD0}" type="slidenum">
              <a:rPr lang="zh-CN" altLang="zh-CN"/>
              <a:pPr/>
              <a:t>54</a:t>
            </a:fld>
            <a:r>
              <a:rPr lang="zh-CN" altLang="zh-CN"/>
              <a:t>/226</a:t>
            </a:r>
          </a:p>
        </p:txBody>
      </p:sp>
      <p:sp>
        <p:nvSpPr>
          <p:cNvPr id="57346" name="Rectangle 2"/>
          <p:cNvSpPr>
            <a:spLocks noGrp="1" noChangeArrowheads="1"/>
          </p:cNvSpPr>
          <p:nvPr>
            <p:ph type="title"/>
          </p:nvPr>
        </p:nvSpPr>
        <p:spPr/>
        <p:txBody>
          <a:bodyPr/>
          <a:lstStyle/>
          <a:p>
            <a:endParaRPr lang="zh-CN" altLang="zh-CN"/>
          </a:p>
        </p:txBody>
      </p:sp>
      <p:sp>
        <p:nvSpPr>
          <p:cNvPr id="57347" name="Rectangle 3"/>
          <p:cNvSpPr>
            <a:spLocks noGrp="1" noChangeArrowheads="1"/>
          </p:cNvSpPr>
          <p:nvPr>
            <p:ph type="body" sz="half" idx="1"/>
          </p:nvPr>
        </p:nvSpPr>
        <p:spPr>
          <a:xfrm>
            <a:off x="1066800" y="1166813"/>
            <a:ext cx="7681913" cy="4016375"/>
          </a:xfrm>
        </p:spPr>
        <p:txBody>
          <a:bodyPr/>
          <a:lstStyle/>
          <a:p>
            <a:pPr>
              <a:buClr>
                <a:srgbClr val="FF0000"/>
              </a:buClr>
              <a:buFont typeface="Wingdings" pitchFamily="2" charset="2"/>
              <a:buChar char="n"/>
            </a:pPr>
            <a:r>
              <a:rPr lang="zh-CN" sz="2400">
                <a:solidFill>
                  <a:srgbClr val="FF00FF"/>
                </a:solidFill>
                <a:latin typeface="楷体_GB2312" pitchFamily="1" charset="-122"/>
                <a:ea typeface="楷体_GB2312" pitchFamily="1" charset="-122"/>
              </a:rPr>
              <a:t>例：</a:t>
            </a:r>
            <a:r>
              <a:rPr lang="zh-CN" sz="2400">
                <a:latin typeface="楷体_GB2312" pitchFamily="1" charset="-122"/>
                <a:ea typeface="楷体_GB2312" pitchFamily="1" charset="-122"/>
              </a:rPr>
              <a:t>设X是任意集合，S={f:X</a:t>
            </a:r>
            <a:r>
              <a:rPr lang="en-US" sz="2400"/>
              <a:t>→</a:t>
            </a:r>
            <a:r>
              <a:rPr lang="zh-CN" sz="2400">
                <a:latin typeface="楷体_GB2312" pitchFamily="1" charset="-122"/>
                <a:ea typeface="楷体_GB2312" pitchFamily="1" charset="-122"/>
              </a:rPr>
              <a:t>X|f是双射函数}，即S是X上的所有双射函数的集合，运算</a:t>
            </a:r>
            <a:r>
              <a:rPr lang="zh-CN" sz="2400">
                <a:latin typeface="Times New Roman"/>
                <a:ea typeface="楷体_GB2312" pitchFamily="1" charset="-122"/>
              </a:rPr>
              <a:t>“</a:t>
            </a:r>
            <a:r>
              <a:rPr lang="zh-CN" sz="2400" baseline="30000">
                <a:latin typeface="楷体_GB2312" pitchFamily="1" charset="-122"/>
                <a:ea typeface="楷体_GB2312" pitchFamily="1" charset="-122"/>
              </a:rPr>
              <a:t>。</a:t>
            </a:r>
            <a:r>
              <a:rPr lang="zh-CN" sz="2400">
                <a:latin typeface="Times New Roman"/>
                <a:ea typeface="楷体_GB2312" pitchFamily="1" charset="-122"/>
              </a:rPr>
              <a:t>”</a:t>
            </a:r>
            <a:r>
              <a:rPr lang="zh-CN" sz="2400">
                <a:latin typeface="楷体_GB2312" pitchFamily="1" charset="-122"/>
                <a:ea typeface="楷体_GB2312" pitchFamily="1" charset="-122"/>
              </a:rPr>
              <a:t>是函数的复合运算，证明&lt;S，</a:t>
            </a:r>
            <a:r>
              <a:rPr lang="zh-CN" sz="2400" baseline="30000">
                <a:latin typeface="楷体_GB2312" pitchFamily="1" charset="-122"/>
                <a:ea typeface="楷体_GB2312" pitchFamily="1" charset="-122"/>
              </a:rPr>
              <a:t>。</a:t>
            </a:r>
            <a:r>
              <a:rPr lang="zh-CN" sz="2400">
                <a:latin typeface="楷体_GB2312" pitchFamily="1" charset="-122"/>
                <a:ea typeface="楷体_GB2312" pitchFamily="1" charset="-122"/>
              </a:rPr>
              <a:t>&gt;是群。</a:t>
            </a:r>
          </a:p>
          <a:p>
            <a:pPr>
              <a:buClr>
                <a:srgbClr val="FF0000"/>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FF0000"/>
                </a:solidFill>
                <a:latin typeface="楷体_GB2312" pitchFamily="1" charset="-122"/>
                <a:ea typeface="楷体_GB2312" pitchFamily="1" charset="-122"/>
              </a:rPr>
              <a:t>证明：</a:t>
            </a:r>
          </a:p>
          <a:p>
            <a:pPr>
              <a:buClr>
                <a:srgbClr val="FF0000"/>
              </a:buClr>
              <a:buFont typeface="Wingdings" pitchFamily="2" charset="2"/>
              <a:buNone/>
            </a:pPr>
            <a:r>
              <a:rPr lang="zh-CN" sz="2400">
                <a:solidFill>
                  <a:srgbClr val="0000FF"/>
                </a:solidFill>
                <a:latin typeface="楷体_GB2312" pitchFamily="1" charset="-122"/>
                <a:ea typeface="楷体_GB2312" pitchFamily="1" charset="-122"/>
              </a:rPr>
              <a:t>  </a:t>
            </a:r>
            <a:r>
              <a:rPr lang="zh-CN" sz="2400">
                <a:solidFill>
                  <a:srgbClr val="FF00FF"/>
                </a:solidFill>
                <a:latin typeface="楷体_GB2312" pitchFamily="1" charset="-122"/>
                <a:ea typeface="楷体_GB2312" pitchFamily="1" charset="-122"/>
              </a:rPr>
              <a:t>（1）封闭性</a:t>
            </a:r>
            <a:r>
              <a:rPr lang="zh-CN" sz="2400">
                <a:solidFill>
                  <a:srgbClr val="0000FF"/>
                </a:solidFill>
                <a:latin typeface="楷体_GB2312" pitchFamily="1" charset="-122"/>
                <a:ea typeface="楷体_GB2312" pitchFamily="1" charset="-122"/>
              </a:rPr>
              <a:t>：</a:t>
            </a:r>
            <a:r>
              <a:rPr lang="zh-CN" sz="2400" noProof="1">
                <a:latin typeface="楷体_GB2312" pitchFamily="1" charset="-122"/>
                <a:ea typeface="楷体_GB2312" pitchFamily="1" charset="-122"/>
                <a:sym typeface="Symbol" pitchFamily="18" charset="2"/>
              </a:rPr>
              <a:t></a:t>
            </a:r>
            <a:r>
              <a:rPr lang="en-US" sz="2400" noProof="1">
                <a:latin typeface="楷体_GB2312" pitchFamily="1" charset="-122"/>
                <a:ea typeface="楷体_GB2312" pitchFamily="1" charset="-122"/>
                <a:sym typeface="Symbol" pitchFamily="18" charset="2"/>
              </a:rPr>
              <a:t>f</a:t>
            </a:r>
            <a:r>
              <a:rPr lang="zh-CN" sz="2400">
                <a:latin typeface="楷体_GB2312" pitchFamily="1" charset="-122"/>
                <a:ea typeface="楷体_GB2312" pitchFamily="1" charset="-122"/>
                <a:sym typeface="Symbol" pitchFamily="18" charset="2"/>
              </a:rPr>
              <a:t>,g∈S，f、g是双射，则f</a:t>
            </a:r>
            <a:r>
              <a:rPr lang="zh-CN" sz="2400" baseline="300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sym typeface="Symbol" pitchFamily="18" charset="2"/>
              </a:rPr>
              <a:t>g也是双射，因此f</a:t>
            </a:r>
            <a:r>
              <a:rPr lang="zh-CN" sz="2400" baseline="30000">
                <a:latin typeface="楷体_GB2312" pitchFamily="1" charset="-122"/>
                <a:ea typeface="楷体_GB2312" pitchFamily="1" charset="-122"/>
                <a:sym typeface="Symbol" pitchFamily="18" charset="2"/>
              </a:rPr>
              <a:t>。</a:t>
            </a:r>
            <a:r>
              <a:rPr lang="zh-CN" sz="2400">
                <a:latin typeface="楷体_GB2312" pitchFamily="1" charset="-122"/>
                <a:ea typeface="楷体_GB2312" pitchFamily="1" charset="-122"/>
                <a:sym typeface="Symbol" pitchFamily="18" charset="2"/>
              </a:rPr>
              <a:t>g ∈S，故封闭性成立。</a:t>
            </a:r>
          </a:p>
          <a:p>
            <a:pPr>
              <a:buClr>
                <a:srgbClr val="FF0000"/>
              </a:buClr>
              <a:buFont typeface="Wingdings" pitchFamily="2" charset="2"/>
              <a:buNone/>
            </a:pPr>
            <a:r>
              <a:rPr lang="zh-CN" sz="2400">
                <a:latin typeface="楷体_GB2312" pitchFamily="1" charset="-122"/>
                <a:ea typeface="楷体_GB2312" pitchFamily="1" charset="-122"/>
                <a:sym typeface="Symbol" pitchFamily="18" charset="2"/>
              </a:rPr>
              <a:t>  </a:t>
            </a:r>
            <a:r>
              <a:rPr lang="zh-CN" sz="2400">
                <a:solidFill>
                  <a:srgbClr val="FF00FF"/>
                </a:solidFill>
                <a:latin typeface="楷体_GB2312" pitchFamily="1" charset="-122"/>
                <a:ea typeface="楷体_GB2312" pitchFamily="1" charset="-122"/>
                <a:sym typeface="Symbol" pitchFamily="18" charset="2"/>
              </a:rPr>
              <a:t>（2）结合律</a:t>
            </a:r>
            <a:r>
              <a:rPr lang="zh-CN" sz="2400">
                <a:latin typeface="楷体_GB2312" pitchFamily="1" charset="-122"/>
                <a:ea typeface="楷体_GB2312" pitchFamily="1" charset="-122"/>
                <a:sym typeface="Symbol" pitchFamily="18" charset="2"/>
              </a:rPr>
              <a:t>：</a:t>
            </a:r>
            <a:r>
              <a:rPr lang="zh-CN" sz="2400">
                <a:solidFill>
                  <a:srgbClr val="0000FF"/>
                </a:solidFill>
                <a:latin typeface="楷体_GB2312" pitchFamily="1" charset="-122"/>
                <a:ea typeface="楷体_GB2312" pitchFamily="1" charset="-122"/>
                <a:sym typeface="Symbol" pitchFamily="18" charset="2"/>
              </a:rPr>
              <a:t>由函数的</a:t>
            </a:r>
            <a:r>
              <a:rPr lang="zh-CN" sz="2400">
                <a:solidFill>
                  <a:srgbClr val="0000FF"/>
                </a:solidFill>
                <a:latin typeface="楷体_GB2312" pitchFamily="1" charset="-122"/>
                <a:ea typeface="楷体_GB2312" pitchFamily="1" charset="-122"/>
              </a:rPr>
              <a:t>运算</a:t>
            </a:r>
            <a:r>
              <a:rPr lang="zh-CN" sz="2400">
                <a:solidFill>
                  <a:srgbClr val="0000FF"/>
                </a:solidFill>
                <a:latin typeface="Times New Roman"/>
                <a:ea typeface="楷体_GB2312" pitchFamily="1" charset="-122"/>
              </a:rPr>
              <a:t>“</a:t>
            </a:r>
            <a:r>
              <a:rPr lang="zh-CN" sz="2400" baseline="30000">
                <a:solidFill>
                  <a:srgbClr val="0000FF"/>
                </a:solidFill>
                <a:latin typeface="楷体_GB2312" pitchFamily="1" charset="-122"/>
                <a:ea typeface="楷体_GB2312" pitchFamily="1" charset="-122"/>
              </a:rPr>
              <a:t>。</a:t>
            </a:r>
            <a:r>
              <a:rPr lang="zh-CN" sz="2400">
                <a:solidFill>
                  <a:srgbClr val="0000FF"/>
                </a:solidFill>
                <a:latin typeface="Times New Roman"/>
                <a:ea typeface="楷体_GB2312" pitchFamily="1" charset="-122"/>
              </a:rPr>
              <a:t>”</a:t>
            </a:r>
            <a:r>
              <a:rPr lang="zh-CN" sz="2400">
                <a:solidFill>
                  <a:srgbClr val="0000FF"/>
                </a:solidFill>
                <a:latin typeface="楷体_GB2312" pitchFamily="1" charset="-122"/>
                <a:ea typeface="楷体_GB2312" pitchFamily="1" charset="-122"/>
              </a:rPr>
              <a:t>满足结合律，因此在S中也满足结合律。</a:t>
            </a:r>
          </a:p>
          <a:p>
            <a:pPr>
              <a:buClr>
                <a:srgbClr val="FF0000"/>
              </a:buClr>
              <a:buFont typeface="Wingdings" pitchFamily="2" charset="2"/>
              <a:buNone/>
            </a:pPr>
            <a:r>
              <a:rPr lang="zh-CN" sz="2400">
                <a:solidFill>
                  <a:srgbClr val="0000FF"/>
                </a:solidFill>
                <a:latin typeface="楷体_GB2312" pitchFamily="1" charset="-122"/>
                <a:ea typeface="楷体_GB2312" pitchFamily="1" charset="-122"/>
              </a:rPr>
              <a:t>  </a:t>
            </a:r>
            <a:endParaRPr lang="zh-CN" sz="2400" baseline="-25000">
              <a:solidFill>
                <a:srgbClr val="0000FF"/>
              </a:solidFill>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2362FC90-A1A0-4900-89E8-D708C3AD2FDF}" type="datetime1">
              <a:rPr lang="zh-CN" altLang="en-US"/>
              <a:pPr/>
              <a:t>2018/12/10</a:t>
            </a:fld>
            <a:endParaRPr lang="zh-CN" altLang="zh-CN"/>
          </a:p>
        </p:txBody>
      </p:sp>
      <p:sp>
        <p:nvSpPr>
          <p:cNvPr id="5" name="页脚占位符 6"/>
          <p:cNvSpPr>
            <a:spLocks noGrp="1"/>
          </p:cNvSpPr>
          <p:nvPr>
            <p:ph type="ftr" sz="quarter" idx="11"/>
          </p:nvPr>
        </p:nvSpPr>
        <p:spPr/>
        <p:txBody>
          <a:bodyPr/>
          <a:lstStyle/>
          <a:p>
            <a:r>
              <a:rPr lang="zh-CN"/>
              <a:t>计算机学院</a:t>
            </a:r>
          </a:p>
        </p:txBody>
      </p:sp>
      <p:sp>
        <p:nvSpPr>
          <p:cNvPr id="6" name="灯片编号占位符 7"/>
          <p:cNvSpPr>
            <a:spLocks noGrp="1"/>
          </p:cNvSpPr>
          <p:nvPr>
            <p:ph type="sldNum" sz="quarter" idx="12"/>
          </p:nvPr>
        </p:nvSpPr>
        <p:spPr/>
        <p:txBody>
          <a:bodyPr/>
          <a:lstStyle/>
          <a:p>
            <a:fld id="{2EF05A73-B4FB-443B-8900-2FB05F0901A4}" type="slidenum">
              <a:rPr lang="zh-CN" altLang="zh-CN"/>
              <a:pPr/>
              <a:t>55</a:t>
            </a:fld>
            <a:r>
              <a:rPr lang="zh-CN" altLang="zh-CN"/>
              <a:t>/226</a:t>
            </a:r>
          </a:p>
        </p:txBody>
      </p:sp>
      <p:sp>
        <p:nvSpPr>
          <p:cNvPr id="58370" name="Rectangle 2"/>
          <p:cNvSpPr>
            <a:spLocks noGrp="1" noChangeArrowheads="1"/>
          </p:cNvSpPr>
          <p:nvPr>
            <p:ph type="title"/>
          </p:nvPr>
        </p:nvSpPr>
        <p:spPr/>
        <p:txBody>
          <a:bodyPr/>
          <a:lstStyle/>
          <a:p>
            <a:endParaRPr lang="zh-CN" altLang="zh-CN"/>
          </a:p>
        </p:txBody>
      </p:sp>
      <p:sp>
        <p:nvSpPr>
          <p:cNvPr id="58371" name="Rectangle 3"/>
          <p:cNvSpPr>
            <a:spLocks noGrp="1" noChangeArrowheads="1"/>
          </p:cNvSpPr>
          <p:nvPr>
            <p:ph type="body" sz="half" idx="1"/>
          </p:nvPr>
        </p:nvSpPr>
        <p:spPr>
          <a:xfrm>
            <a:off x="1066800" y="1166813"/>
            <a:ext cx="7681913" cy="4892675"/>
          </a:xfrm>
        </p:spPr>
        <p:txBody>
          <a:bodyPr/>
          <a:lstStyle/>
          <a:p>
            <a:pPr>
              <a:buClr>
                <a:srgbClr val="FF0000"/>
              </a:buClr>
              <a:buFont typeface="Wingdings" pitchFamily="2" charset="2"/>
              <a:buChar char="n"/>
            </a:pPr>
            <a:r>
              <a:rPr lang="zh-CN" sz="2400" dirty="0">
                <a:solidFill>
                  <a:srgbClr val="FF00FF"/>
                </a:solidFill>
                <a:latin typeface="楷体_GB2312" pitchFamily="1" charset="-122"/>
                <a:ea typeface="楷体_GB2312" pitchFamily="1" charset="-122"/>
              </a:rPr>
              <a:t>例：</a:t>
            </a:r>
            <a:r>
              <a:rPr lang="zh-CN" sz="2400" dirty="0">
                <a:latin typeface="楷体_GB2312" pitchFamily="1" charset="-122"/>
                <a:ea typeface="楷体_GB2312" pitchFamily="1" charset="-122"/>
              </a:rPr>
              <a:t>设X是任意集合，S={f:X</a:t>
            </a:r>
            <a:r>
              <a:rPr lang="en-US" sz="2400" dirty="0"/>
              <a:t>→</a:t>
            </a:r>
            <a:r>
              <a:rPr lang="zh-CN" sz="2400" dirty="0">
                <a:latin typeface="楷体_GB2312" pitchFamily="1" charset="-122"/>
                <a:ea typeface="楷体_GB2312" pitchFamily="1" charset="-122"/>
              </a:rPr>
              <a:t>X|f是双射函数}，即S是X上的所有双射函数的集合，运算</a:t>
            </a:r>
            <a:r>
              <a:rPr lang="zh-CN" sz="2400" dirty="0">
                <a:latin typeface="Times New Roman"/>
                <a:ea typeface="楷体_GB2312" pitchFamily="1" charset="-122"/>
              </a:rPr>
              <a:t>“</a:t>
            </a:r>
            <a:r>
              <a:rPr lang="zh-CN" sz="2400" baseline="30000" dirty="0">
                <a:latin typeface="楷体_GB2312" pitchFamily="1" charset="-122"/>
                <a:ea typeface="楷体_GB2312" pitchFamily="1" charset="-122"/>
              </a:rPr>
              <a:t>。</a:t>
            </a:r>
            <a:r>
              <a:rPr lang="zh-CN" sz="2400" dirty="0">
                <a:latin typeface="Times New Roman"/>
                <a:ea typeface="楷体_GB2312" pitchFamily="1" charset="-122"/>
              </a:rPr>
              <a:t>”</a:t>
            </a:r>
            <a:r>
              <a:rPr lang="zh-CN" sz="2400" dirty="0">
                <a:latin typeface="楷体_GB2312" pitchFamily="1" charset="-122"/>
                <a:ea typeface="楷体_GB2312" pitchFamily="1" charset="-122"/>
              </a:rPr>
              <a:t>是函数的复合运算，证明&lt;S，</a:t>
            </a:r>
            <a:r>
              <a:rPr lang="zh-CN" sz="2400" baseline="30000" dirty="0">
                <a:latin typeface="楷体_GB2312" pitchFamily="1" charset="-122"/>
                <a:ea typeface="楷体_GB2312" pitchFamily="1" charset="-122"/>
              </a:rPr>
              <a:t>。</a:t>
            </a:r>
            <a:r>
              <a:rPr lang="zh-CN" sz="2400" dirty="0">
                <a:latin typeface="楷体_GB2312" pitchFamily="1" charset="-122"/>
                <a:ea typeface="楷体_GB2312" pitchFamily="1" charset="-122"/>
              </a:rPr>
              <a:t>&gt;是群。</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00"/>
                </a:solidFill>
                <a:latin typeface="楷体_GB2312" pitchFamily="1" charset="-122"/>
                <a:ea typeface="楷体_GB2312" pitchFamily="1" charset="-122"/>
              </a:rPr>
              <a:t>证明：</a:t>
            </a:r>
            <a:r>
              <a:rPr lang="zh-CN" sz="2400" dirty="0">
                <a:solidFill>
                  <a:srgbClr val="FF00FF"/>
                </a:solidFill>
                <a:latin typeface="楷体_GB2312" pitchFamily="1" charset="-122"/>
                <a:ea typeface="楷体_GB2312" pitchFamily="1" charset="-122"/>
              </a:rPr>
              <a:t>（续）</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FF"/>
                </a:solidFill>
                <a:latin typeface="楷体_GB2312" pitchFamily="1" charset="-122"/>
                <a:ea typeface="楷体_GB2312" pitchFamily="1" charset="-122"/>
              </a:rPr>
              <a:t>（3）幺元</a:t>
            </a:r>
            <a:r>
              <a:rPr lang="zh-CN" sz="2400" dirty="0">
                <a:solidFill>
                  <a:srgbClr val="0000FF"/>
                </a:solidFill>
                <a:latin typeface="楷体_GB2312" pitchFamily="1" charset="-122"/>
                <a:ea typeface="楷体_GB2312" pitchFamily="1" charset="-122"/>
              </a:rPr>
              <a:t>：恒等映射I</a:t>
            </a:r>
            <a:r>
              <a:rPr lang="zh-CN" sz="2400" baseline="-25000" dirty="0">
                <a:solidFill>
                  <a:srgbClr val="0000FF"/>
                </a:solidFill>
                <a:latin typeface="楷体_GB2312" pitchFamily="1" charset="-122"/>
                <a:ea typeface="楷体_GB2312" pitchFamily="1" charset="-122"/>
              </a:rPr>
              <a:t>X </a:t>
            </a:r>
            <a:r>
              <a:rPr lang="zh-CN" sz="2400" dirty="0">
                <a:solidFill>
                  <a:srgbClr val="0000FF"/>
                </a:solidFill>
                <a:latin typeface="楷体_GB2312" pitchFamily="1" charset="-122"/>
                <a:ea typeface="楷体_GB2312" pitchFamily="1" charset="-122"/>
                <a:sym typeface="Symbol" pitchFamily="18" charset="2"/>
              </a:rPr>
              <a:t>∈S,且</a:t>
            </a:r>
            <a:r>
              <a:rPr lang="zh-CN" sz="2400" noProof="1">
                <a:solidFill>
                  <a:srgbClr val="0000FF"/>
                </a:solidFill>
                <a:latin typeface="楷体_GB2312" pitchFamily="1" charset="-122"/>
                <a:ea typeface="楷体_GB2312" pitchFamily="1" charset="-122"/>
                <a:sym typeface="Symbol" pitchFamily="18" charset="2"/>
              </a:rPr>
              <a:t></a:t>
            </a:r>
            <a:r>
              <a:rPr lang="en-US" sz="2400" noProof="1">
                <a:solidFill>
                  <a:srgbClr val="0000FF"/>
                </a:solidFill>
                <a:latin typeface="楷体_GB2312" pitchFamily="1" charset="-122"/>
                <a:ea typeface="楷体_GB2312" pitchFamily="1" charset="-122"/>
                <a:sym typeface="Symbol" pitchFamily="18" charset="2"/>
              </a:rPr>
              <a:t>f</a:t>
            </a:r>
            <a:r>
              <a:rPr lang="zh-CN" sz="2400" dirty="0">
                <a:solidFill>
                  <a:srgbClr val="0000FF"/>
                </a:solidFill>
                <a:latin typeface="楷体_GB2312" pitchFamily="1" charset="-122"/>
                <a:ea typeface="楷体_GB2312" pitchFamily="1" charset="-122"/>
                <a:sym typeface="Symbol" pitchFamily="18" charset="2"/>
              </a:rPr>
              <a:t>∈S，有：</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sym typeface="Symbol" pitchFamily="18" charset="2"/>
              </a:rPr>
              <a:t>          </a:t>
            </a:r>
            <a:r>
              <a:rPr lang="zh-CN" sz="2400" dirty="0">
                <a:solidFill>
                  <a:srgbClr val="0000FF"/>
                </a:solidFill>
                <a:latin typeface="楷体_GB2312" pitchFamily="1" charset="-122"/>
                <a:ea typeface="楷体_GB2312" pitchFamily="1" charset="-122"/>
              </a:rPr>
              <a:t>I</a:t>
            </a:r>
            <a:r>
              <a:rPr lang="zh-CN" sz="2400" baseline="-25000" dirty="0">
                <a:solidFill>
                  <a:srgbClr val="0000FF"/>
                </a:solidFill>
                <a:latin typeface="楷体_GB2312" pitchFamily="1" charset="-122"/>
                <a:ea typeface="楷体_GB2312" pitchFamily="1" charset="-122"/>
              </a:rPr>
              <a:t>X</a:t>
            </a:r>
            <a:r>
              <a:rPr lang="zh-CN" sz="24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sym typeface="Symbol" pitchFamily="18" charset="2"/>
              </a:rPr>
              <a:t>f=f</a:t>
            </a:r>
            <a:r>
              <a:rPr lang="zh-CN" sz="24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I</a:t>
            </a:r>
            <a:r>
              <a:rPr lang="zh-CN" sz="2400" baseline="-25000" dirty="0">
                <a:solidFill>
                  <a:srgbClr val="0000FF"/>
                </a:solidFill>
                <a:latin typeface="楷体_GB2312" pitchFamily="1" charset="-122"/>
                <a:ea typeface="楷体_GB2312" pitchFamily="1" charset="-122"/>
              </a:rPr>
              <a:t>X</a:t>
            </a:r>
            <a:r>
              <a:rPr lang="zh-CN" sz="2400" dirty="0">
                <a:solidFill>
                  <a:srgbClr val="0000FF"/>
                </a:solidFill>
                <a:latin typeface="楷体_GB2312" pitchFamily="1" charset="-122"/>
                <a:ea typeface="楷体_GB2312" pitchFamily="1" charset="-122"/>
              </a:rPr>
              <a:t>=f ，因此I</a:t>
            </a:r>
            <a:r>
              <a:rPr lang="zh-CN" sz="2400" baseline="-25000" dirty="0">
                <a:solidFill>
                  <a:srgbClr val="0000FF"/>
                </a:solidFill>
                <a:latin typeface="楷体_GB2312" pitchFamily="1" charset="-122"/>
                <a:ea typeface="楷体_GB2312" pitchFamily="1" charset="-122"/>
              </a:rPr>
              <a:t>X</a:t>
            </a:r>
            <a:r>
              <a:rPr lang="zh-CN" sz="2400" dirty="0">
                <a:solidFill>
                  <a:srgbClr val="0000FF"/>
                </a:solidFill>
                <a:latin typeface="楷体_GB2312" pitchFamily="1" charset="-122"/>
                <a:ea typeface="楷体_GB2312" pitchFamily="1" charset="-122"/>
              </a:rPr>
              <a:t>是&lt;S，</a:t>
            </a:r>
            <a:r>
              <a:rPr lang="zh-CN" sz="2400" baseline="300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&gt;的幺元。</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B2B2B2"/>
                </a:solidFill>
                <a:latin typeface="楷体_GB2312" pitchFamily="1" charset="-122"/>
                <a:ea typeface="楷体_GB2312" pitchFamily="1" charset="-122"/>
              </a:rPr>
              <a:t>（4） </a:t>
            </a:r>
            <a:r>
              <a:rPr lang="zh-CN" sz="2400" noProof="1">
                <a:solidFill>
                  <a:srgbClr val="B2B2B2"/>
                </a:solidFill>
                <a:latin typeface="楷体_GB2312" pitchFamily="1" charset="-122"/>
                <a:ea typeface="楷体_GB2312" pitchFamily="1" charset="-122"/>
                <a:sym typeface="Symbol" pitchFamily="18" charset="2"/>
              </a:rPr>
              <a:t></a:t>
            </a:r>
            <a:r>
              <a:rPr lang="en-US" sz="2400" noProof="1">
                <a:solidFill>
                  <a:srgbClr val="B2B2B2"/>
                </a:solidFill>
                <a:latin typeface="楷体_GB2312" pitchFamily="1" charset="-122"/>
                <a:ea typeface="楷体_GB2312" pitchFamily="1" charset="-122"/>
                <a:sym typeface="Symbol" pitchFamily="18" charset="2"/>
              </a:rPr>
              <a:t>f</a:t>
            </a:r>
            <a:r>
              <a:rPr lang="zh-CN" sz="2400" dirty="0">
                <a:solidFill>
                  <a:srgbClr val="B2B2B2"/>
                </a:solidFill>
                <a:latin typeface="楷体_GB2312" pitchFamily="1" charset="-122"/>
                <a:ea typeface="楷体_GB2312" pitchFamily="1" charset="-122"/>
                <a:sym typeface="Symbol" pitchFamily="18" charset="2"/>
              </a:rPr>
              <a:t>,g∈S是双射，则f的逆函数f</a:t>
            </a:r>
            <a:r>
              <a:rPr lang="zh-CN" sz="2400" baseline="30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存在， f</a:t>
            </a:r>
            <a:r>
              <a:rPr lang="zh-CN" sz="2400" baseline="30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也  是双射，即f</a:t>
            </a:r>
            <a:r>
              <a:rPr lang="zh-CN" sz="2400" baseline="30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∈S，且有：f</a:t>
            </a:r>
            <a:r>
              <a:rPr lang="zh-CN" sz="2400" baseline="30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f=f</a:t>
            </a:r>
            <a:r>
              <a:rPr lang="zh-CN" sz="2400" baseline="300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sym typeface="Symbol" pitchFamily="18" charset="2"/>
              </a:rPr>
              <a:t>f</a:t>
            </a:r>
            <a:r>
              <a:rPr lang="zh-CN" sz="2400" baseline="30000" dirty="0">
                <a:solidFill>
                  <a:srgbClr val="B2B2B2"/>
                </a:solidFill>
                <a:latin typeface="楷体_GB2312" pitchFamily="1" charset="-122"/>
                <a:ea typeface="楷体_GB2312" pitchFamily="1" charset="-122"/>
                <a:sym typeface="Symbol" pitchFamily="18" charset="2"/>
              </a:rPr>
              <a:t>-1</a:t>
            </a:r>
            <a:r>
              <a:rPr lang="zh-CN" sz="2400" dirty="0">
                <a:solidFill>
                  <a:srgbClr val="B2B2B2"/>
                </a:solidFill>
                <a:latin typeface="楷体_GB2312" pitchFamily="1" charset="-122"/>
                <a:ea typeface="楷体_GB2312" pitchFamily="1" charset="-122"/>
                <a:sym typeface="Symbol" pitchFamily="18" charset="2"/>
              </a:rPr>
              <a:t>=</a:t>
            </a:r>
            <a:r>
              <a:rPr lang="zh-CN" sz="2400" dirty="0">
                <a:solidFill>
                  <a:srgbClr val="B2B2B2"/>
                </a:solidFill>
                <a:latin typeface="楷体_GB2312" pitchFamily="1" charset="-122"/>
                <a:ea typeface="楷体_GB2312" pitchFamily="1" charset="-122"/>
              </a:rPr>
              <a:t>I</a:t>
            </a:r>
            <a:r>
              <a:rPr lang="zh-CN" sz="2400" baseline="-25000" dirty="0">
                <a:solidFill>
                  <a:srgbClr val="B2B2B2"/>
                </a:solidFill>
                <a:latin typeface="楷体_GB2312" pitchFamily="1" charset="-122"/>
                <a:ea typeface="楷体_GB2312" pitchFamily="1" charset="-122"/>
              </a:rPr>
              <a:t>X</a:t>
            </a:r>
            <a:r>
              <a:rPr lang="zh-CN" sz="2400" dirty="0">
                <a:solidFill>
                  <a:srgbClr val="B2B2B2"/>
                </a:solidFill>
                <a:latin typeface="楷体_GB2312" pitchFamily="1" charset="-122"/>
                <a:ea typeface="楷体_GB2312" pitchFamily="1" charset="-122"/>
              </a:rPr>
              <a:t>，</a:t>
            </a:r>
          </a:p>
          <a:p>
            <a:pPr>
              <a:buClr>
                <a:srgbClr val="FF0000"/>
              </a:buClr>
              <a:buFont typeface="Wingdings" pitchFamily="2" charset="2"/>
              <a:buNone/>
            </a:pPr>
            <a:r>
              <a:rPr lang="zh-CN" sz="2400" dirty="0">
                <a:solidFill>
                  <a:srgbClr val="B2B2B2"/>
                </a:solidFill>
                <a:latin typeface="楷体_GB2312" pitchFamily="1" charset="-122"/>
                <a:ea typeface="楷体_GB2312" pitchFamily="1" charset="-122"/>
              </a:rPr>
              <a:t>      因此，f的逆函数f</a:t>
            </a:r>
            <a:r>
              <a:rPr lang="zh-CN" sz="2400" baseline="30000" dirty="0">
                <a:solidFill>
                  <a:srgbClr val="B2B2B2"/>
                </a:solidFill>
                <a:latin typeface="楷体_GB2312" pitchFamily="1" charset="-122"/>
                <a:ea typeface="楷体_GB2312" pitchFamily="1" charset="-122"/>
              </a:rPr>
              <a:t>-1</a:t>
            </a:r>
            <a:r>
              <a:rPr lang="zh-CN" sz="2400" dirty="0">
                <a:solidFill>
                  <a:srgbClr val="B2B2B2"/>
                </a:solidFill>
                <a:latin typeface="楷体_GB2312" pitchFamily="1" charset="-122"/>
                <a:ea typeface="楷体_GB2312" pitchFamily="1" charset="-122"/>
              </a:rPr>
              <a:t>就是f关于</a:t>
            </a:r>
            <a:r>
              <a:rPr lang="zh-CN" sz="2400" dirty="0">
                <a:solidFill>
                  <a:srgbClr val="B2B2B2"/>
                </a:solidFill>
                <a:latin typeface="Times New Roman"/>
                <a:ea typeface="楷体_GB2312" pitchFamily="1" charset="-122"/>
              </a:rPr>
              <a:t>“</a:t>
            </a:r>
            <a:r>
              <a:rPr lang="zh-CN" sz="2400" baseline="30000" dirty="0">
                <a:solidFill>
                  <a:srgbClr val="B2B2B2"/>
                </a:solidFill>
                <a:latin typeface="楷体_GB2312" pitchFamily="1" charset="-122"/>
                <a:ea typeface="楷体_GB2312" pitchFamily="1" charset="-122"/>
              </a:rPr>
              <a:t>。</a:t>
            </a:r>
            <a:r>
              <a:rPr lang="zh-CN" sz="2400" dirty="0">
                <a:solidFill>
                  <a:srgbClr val="B2B2B2"/>
                </a:solidFill>
                <a:latin typeface="Times New Roman"/>
                <a:ea typeface="楷体_GB2312" pitchFamily="1" charset="-122"/>
              </a:rPr>
              <a:t>”</a:t>
            </a:r>
            <a:r>
              <a:rPr lang="zh-CN" sz="2400" dirty="0">
                <a:solidFill>
                  <a:srgbClr val="B2B2B2"/>
                </a:solidFill>
                <a:latin typeface="楷体_GB2312" pitchFamily="1" charset="-122"/>
                <a:ea typeface="楷体_GB2312" pitchFamily="1" charset="-122"/>
              </a:rPr>
              <a:t>的逆元，即S的任意元素都有逆元。</a:t>
            </a:r>
          </a:p>
          <a:p>
            <a:pPr>
              <a:buClr>
                <a:srgbClr val="FF0000"/>
              </a:buClr>
              <a:buFont typeface="Wingdings" pitchFamily="2" charset="2"/>
              <a:buNone/>
            </a:pPr>
            <a:r>
              <a:rPr lang="zh-CN" sz="2400" dirty="0">
                <a:solidFill>
                  <a:srgbClr val="B2B2B2"/>
                </a:solidFill>
                <a:latin typeface="楷体_GB2312" pitchFamily="1" charset="-122"/>
                <a:ea typeface="楷体_GB2312" pitchFamily="1" charset="-122"/>
              </a:rPr>
              <a:t>   综合（1）（2）（3）（4）知&lt;S，</a:t>
            </a:r>
            <a:r>
              <a:rPr lang="zh-CN" sz="2400" baseline="30000" dirty="0">
                <a:solidFill>
                  <a:srgbClr val="B2B2B2"/>
                </a:solidFill>
                <a:latin typeface="楷体_GB2312" pitchFamily="1" charset="-122"/>
                <a:ea typeface="楷体_GB2312" pitchFamily="1" charset="-122"/>
              </a:rPr>
              <a:t>。</a:t>
            </a:r>
            <a:r>
              <a:rPr lang="zh-CN" sz="2400" dirty="0">
                <a:solidFill>
                  <a:srgbClr val="B2B2B2"/>
                </a:solidFill>
                <a:latin typeface="楷体_GB2312" pitchFamily="1" charset="-122"/>
                <a:ea typeface="楷体_GB2312" pitchFamily="1" charset="-122"/>
              </a:rPr>
              <a:t>&gt;是群。</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C6F55C50-30C3-421E-A055-DDCA2D6B7E1B}" type="datetime1">
              <a:rPr lang="zh-CN" altLang="en-US"/>
              <a:pPr/>
              <a:t>2018/12/10</a:t>
            </a:fld>
            <a:endParaRPr lang="zh-CN" altLang="zh-CN"/>
          </a:p>
        </p:txBody>
      </p:sp>
      <p:sp>
        <p:nvSpPr>
          <p:cNvPr id="5" name="页脚占位符 6"/>
          <p:cNvSpPr>
            <a:spLocks noGrp="1"/>
          </p:cNvSpPr>
          <p:nvPr>
            <p:ph type="ftr" sz="quarter" idx="11"/>
          </p:nvPr>
        </p:nvSpPr>
        <p:spPr/>
        <p:txBody>
          <a:bodyPr/>
          <a:lstStyle/>
          <a:p>
            <a:r>
              <a:rPr lang="zh-CN"/>
              <a:t>计算机学院</a:t>
            </a:r>
          </a:p>
        </p:txBody>
      </p:sp>
      <p:sp>
        <p:nvSpPr>
          <p:cNvPr id="6" name="灯片编号占位符 7"/>
          <p:cNvSpPr>
            <a:spLocks noGrp="1"/>
          </p:cNvSpPr>
          <p:nvPr>
            <p:ph type="sldNum" sz="quarter" idx="12"/>
          </p:nvPr>
        </p:nvSpPr>
        <p:spPr/>
        <p:txBody>
          <a:bodyPr/>
          <a:lstStyle/>
          <a:p>
            <a:fld id="{1097A959-9465-4A81-9631-DF7EF19F8070}" type="slidenum">
              <a:rPr lang="zh-CN" altLang="zh-CN"/>
              <a:pPr/>
              <a:t>56</a:t>
            </a:fld>
            <a:r>
              <a:rPr lang="zh-CN" altLang="zh-CN"/>
              <a:t>/226</a:t>
            </a:r>
          </a:p>
        </p:txBody>
      </p:sp>
      <p:sp>
        <p:nvSpPr>
          <p:cNvPr id="59394" name="Rectangle 2"/>
          <p:cNvSpPr>
            <a:spLocks noGrp="1" noChangeArrowheads="1"/>
          </p:cNvSpPr>
          <p:nvPr>
            <p:ph type="title"/>
          </p:nvPr>
        </p:nvSpPr>
        <p:spPr/>
        <p:txBody>
          <a:bodyPr/>
          <a:lstStyle/>
          <a:p>
            <a:endParaRPr lang="zh-CN" altLang="zh-CN"/>
          </a:p>
        </p:txBody>
      </p:sp>
      <p:sp>
        <p:nvSpPr>
          <p:cNvPr id="59395" name="Rectangle 3"/>
          <p:cNvSpPr>
            <a:spLocks noGrp="1" noChangeArrowheads="1"/>
          </p:cNvSpPr>
          <p:nvPr>
            <p:ph type="body" sz="half" idx="1"/>
          </p:nvPr>
        </p:nvSpPr>
        <p:spPr>
          <a:xfrm>
            <a:off x="1066800" y="1166813"/>
            <a:ext cx="7681913" cy="4892675"/>
          </a:xfrm>
        </p:spPr>
        <p:txBody>
          <a:bodyPr/>
          <a:lstStyle/>
          <a:p>
            <a:pPr>
              <a:buClr>
                <a:srgbClr val="FF0000"/>
              </a:buClr>
              <a:buFont typeface="Wingdings" pitchFamily="2" charset="2"/>
              <a:buChar char="n"/>
            </a:pPr>
            <a:r>
              <a:rPr lang="zh-CN" sz="2400" dirty="0">
                <a:solidFill>
                  <a:srgbClr val="FF00FF"/>
                </a:solidFill>
                <a:latin typeface="楷体_GB2312" pitchFamily="1" charset="-122"/>
                <a:ea typeface="楷体_GB2312" pitchFamily="1" charset="-122"/>
              </a:rPr>
              <a:t>例：</a:t>
            </a:r>
            <a:r>
              <a:rPr lang="zh-CN" sz="2400" dirty="0">
                <a:latin typeface="楷体_GB2312" pitchFamily="1" charset="-122"/>
                <a:ea typeface="楷体_GB2312" pitchFamily="1" charset="-122"/>
              </a:rPr>
              <a:t>设X是任意集合，S={f:X</a:t>
            </a:r>
            <a:r>
              <a:rPr lang="en-US" sz="2400" dirty="0"/>
              <a:t>→</a:t>
            </a:r>
            <a:r>
              <a:rPr lang="zh-CN" sz="2400" dirty="0">
                <a:latin typeface="楷体_GB2312" pitchFamily="1" charset="-122"/>
                <a:ea typeface="楷体_GB2312" pitchFamily="1" charset="-122"/>
              </a:rPr>
              <a:t>X|f是双射函数}，即S是X上的所有双射函数的集合，运算</a:t>
            </a:r>
            <a:r>
              <a:rPr lang="zh-CN" sz="2400" dirty="0">
                <a:latin typeface="Times New Roman"/>
                <a:ea typeface="楷体_GB2312" pitchFamily="1" charset="-122"/>
              </a:rPr>
              <a:t>“</a:t>
            </a:r>
            <a:r>
              <a:rPr lang="zh-CN" sz="2400" baseline="30000" dirty="0">
                <a:latin typeface="楷体_GB2312" pitchFamily="1" charset="-122"/>
                <a:ea typeface="楷体_GB2312" pitchFamily="1" charset="-122"/>
              </a:rPr>
              <a:t>。</a:t>
            </a:r>
            <a:r>
              <a:rPr lang="zh-CN" sz="2400" dirty="0">
                <a:latin typeface="Times New Roman"/>
                <a:ea typeface="楷体_GB2312" pitchFamily="1" charset="-122"/>
              </a:rPr>
              <a:t>”</a:t>
            </a:r>
            <a:r>
              <a:rPr lang="zh-CN" sz="2400" dirty="0">
                <a:latin typeface="楷体_GB2312" pitchFamily="1" charset="-122"/>
                <a:ea typeface="楷体_GB2312" pitchFamily="1" charset="-122"/>
              </a:rPr>
              <a:t>是函数的复合运算，证明&lt;S，</a:t>
            </a:r>
            <a:r>
              <a:rPr lang="zh-CN" sz="2400" baseline="30000" dirty="0">
                <a:latin typeface="楷体_GB2312" pitchFamily="1" charset="-122"/>
                <a:ea typeface="楷体_GB2312" pitchFamily="1" charset="-122"/>
              </a:rPr>
              <a:t>。</a:t>
            </a:r>
            <a:r>
              <a:rPr lang="zh-CN" sz="2400" dirty="0">
                <a:latin typeface="楷体_GB2312" pitchFamily="1" charset="-122"/>
                <a:ea typeface="楷体_GB2312" pitchFamily="1" charset="-122"/>
              </a:rPr>
              <a:t>&gt;是群。</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00"/>
                </a:solidFill>
                <a:latin typeface="楷体_GB2312" pitchFamily="1" charset="-122"/>
                <a:ea typeface="楷体_GB2312" pitchFamily="1" charset="-122"/>
              </a:rPr>
              <a:t>证明：</a:t>
            </a:r>
            <a:r>
              <a:rPr lang="zh-CN" sz="2400" dirty="0">
                <a:solidFill>
                  <a:srgbClr val="FF00FF"/>
                </a:solidFill>
                <a:latin typeface="楷体_GB2312" pitchFamily="1" charset="-122"/>
                <a:ea typeface="楷体_GB2312" pitchFamily="1" charset="-122"/>
              </a:rPr>
              <a:t>（续）</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FF"/>
                </a:solidFill>
                <a:latin typeface="楷体_GB2312" pitchFamily="1" charset="-122"/>
                <a:ea typeface="楷体_GB2312" pitchFamily="1" charset="-122"/>
              </a:rPr>
              <a:t>（3）幺元</a:t>
            </a:r>
            <a:r>
              <a:rPr lang="zh-CN" sz="2400" dirty="0">
                <a:solidFill>
                  <a:srgbClr val="0000FF"/>
                </a:solidFill>
                <a:latin typeface="楷体_GB2312" pitchFamily="1" charset="-122"/>
                <a:ea typeface="楷体_GB2312" pitchFamily="1" charset="-122"/>
              </a:rPr>
              <a:t>：</a:t>
            </a:r>
            <a:r>
              <a:rPr lang="zh-CN" sz="2400" dirty="0">
                <a:latin typeface="楷体_GB2312" pitchFamily="1" charset="-122"/>
                <a:ea typeface="楷体_GB2312" pitchFamily="1" charset="-122"/>
              </a:rPr>
              <a:t>恒等映射I</a:t>
            </a:r>
            <a:r>
              <a:rPr lang="zh-CN" sz="2400" baseline="-25000" dirty="0">
                <a:latin typeface="楷体_GB2312" pitchFamily="1" charset="-122"/>
                <a:ea typeface="楷体_GB2312" pitchFamily="1" charset="-122"/>
              </a:rPr>
              <a:t>X </a:t>
            </a:r>
            <a:r>
              <a:rPr lang="zh-CN" sz="2400" dirty="0">
                <a:latin typeface="楷体_GB2312" pitchFamily="1" charset="-122"/>
                <a:ea typeface="楷体_GB2312" pitchFamily="1" charset="-122"/>
                <a:sym typeface="Symbol" pitchFamily="18" charset="2"/>
              </a:rPr>
              <a:t>∈S,且</a:t>
            </a:r>
            <a:r>
              <a:rPr lang="zh-CN" sz="2400" noProof="1">
                <a:latin typeface="楷体_GB2312" pitchFamily="1" charset="-122"/>
                <a:ea typeface="楷体_GB2312" pitchFamily="1" charset="-122"/>
                <a:sym typeface="Symbol" pitchFamily="18" charset="2"/>
              </a:rPr>
              <a:t></a:t>
            </a:r>
            <a:r>
              <a:rPr lang="en-US" sz="2400" noProof="1">
                <a:latin typeface="楷体_GB2312" pitchFamily="1" charset="-122"/>
                <a:ea typeface="楷体_GB2312" pitchFamily="1" charset="-122"/>
                <a:sym typeface="Symbol" pitchFamily="18" charset="2"/>
              </a:rPr>
              <a:t>f</a:t>
            </a:r>
            <a:r>
              <a:rPr lang="zh-CN" sz="2400" dirty="0">
                <a:latin typeface="楷体_GB2312" pitchFamily="1" charset="-122"/>
                <a:ea typeface="楷体_GB2312" pitchFamily="1" charset="-122"/>
                <a:sym typeface="Symbol" pitchFamily="18" charset="2"/>
              </a:rPr>
              <a:t>∈S，有：</a:t>
            </a:r>
          </a:p>
          <a:p>
            <a:pPr>
              <a:buClr>
                <a:srgbClr val="FF0000"/>
              </a:buClr>
              <a:buFont typeface="Wingdings" pitchFamily="2" charset="2"/>
              <a:buNone/>
            </a:pPr>
            <a:r>
              <a:rPr lang="zh-CN" sz="2400" dirty="0">
                <a:latin typeface="楷体_GB2312" pitchFamily="1" charset="-122"/>
                <a:ea typeface="楷体_GB2312" pitchFamily="1" charset="-122"/>
                <a:sym typeface="Symbol" pitchFamily="18" charset="2"/>
              </a:rPr>
              <a:t>          </a:t>
            </a:r>
            <a:r>
              <a:rPr lang="zh-CN" sz="2400" dirty="0">
                <a:latin typeface="楷体_GB2312" pitchFamily="1" charset="-122"/>
                <a:ea typeface="楷体_GB2312" pitchFamily="1" charset="-122"/>
              </a:rPr>
              <a:t>I</a:t>
            </a:r>
            <a:r>
              <a:rPr lang="zh-CN" sz="2400" baseline="-25000" dirty="0">
                <a:latin typeface="楷体_GB2312" pitchFamily="1" charset="-122"/>
                <a:ea typeface="楷体_GB2312" pitchFamily="1" charset="-122"/>
              </a:rPr>
              <a:t>X</a:t>
            </a:r>
            <a:r>
              <a:rPr lang="zh-CN" sz="2400" baseline="300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sym typeface="Symbol" pitchFamily="18" charset="2"/>
              </a:rPr>
              <a:t>f=f</a:t>
            </a:r>
            <a:r>
              <a:rPr lang="zh-CN" sz="2400" baseline="30000" dirty="0">
                <a:latin typeface="楷体_GB2312" pitchFamily="1" charset="-122"/>
                <a:ea typeface="楷体_GB2312" pitchFamily="1" charset="-122"/>
                <a:sym typeface="Symbol" pitchFamily="18" charset="2"/>
              </a:rPr>
              <a:t>。</a:t>
            </a:r>
            <a:r>
              <a:rPr lang="zh-CN" sz="2400" dirty="0">
                <a:latin typeface="楷体_GB2312" pitchFamily="1" charset="-122"/>
                <a:ea typeface="楷体_GB2312" pitchFamily="1" charset="-122"/>
              </a:rPr>
              <a:t>I</a:t>
            </a:r>
            <a:r>
              <a:rPr lang="zh-CN" sz="2400" baseline="-25000" dirty="0">
                <a:latin typeface="楷体_GB2312" pitchFamily="1" charset="-122"/>
                <a:ea typeface="楷体_GB2312" pitchFamily="1" charset="-122"/>
              </a:rPr>
              <a:t>X</a:t>
            </a:r>
            <a:r>
              <a:rPr lang="zh-CN" sz="2400" dirty="0">
                <a:latin typeface="楷体_GB2312" pitchFamily="1" charset="-122"/>
                <a:ea typeface="楷体_GB2312" pitchFamily="1" charset="-122"/>
              </a:rPr>
              <a:t>=f ，因此I</a:t>
            </a:r>
            <a:r>
              <a:rPr lang="zh-CN" sz="2400" baseline="-25000" dirty="0">
                <a:latin typeface="楷体_GB2312" pitchFamily="1" charset="-122"/>
                <a:ea typeface="楷体_GB2312" pitchFamily="1" charset="-122"/>
              </a:rPr>
              <a:t>X</a:t>
            </a:r>
            <a:r>
              <a:rPr lang="zh-CN" sz="2400" dirty="0">
                <a:latin typeface="楷体_GB2312" pitchFamily="1" charset="-122"/>
                <a:ea typeface="楷体_GB2312" pitchFamily="1" charset="-122"/>
              </a:rPr>
              <a:t>是&lt;S，</a:t>
            </a:r>
            <a:r>
              <a:rPr lang="zh-CN" sz="2400" baseline="30000" dirty="0">
                <a:latin typeface="楷体_GB2312" pitchFamily="1" charset="-122"/>
                <a:ea typeface="楷体_GB2312" pitchFamily="1" charset="-122"/>
              </a:rPr>
              <a:t>。</a:t>
            </a:r>
            <a:r>
              <a:rPr lang="zh-CN" sz="2400" dirty="0">
                <a:latin typeface="楷体_GB2312" pitchFamily="1" charset="-122"/>
                <a:ea typeface="楷体_GB2312" pitchFamily="1" charset="-122"/>
              </a:rPr>
              <a:t>&gt;的幺元。</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FF00FF"/>
                </a:solidFill>
                <a:latin typeface="楷体_GB2312" pitchFamily="1" charset="-122"/>
                <a:ea typeface="楷体_GB2312" pitchFamily="1" charset="-122"/>
              </a:rPr>
              <a:t>（4）</a:t>
            </a:r>
            <a:r>
              <a:rPr lang="zh-CN" sz="2400" dirty="0">
                <a:solidFill>
                  <a:srgbClr val="0000FF"/>
                </a:solidFill>
                <a:latin typeface="楷体_GB2312" pitchFamily="1" charset="-122"/>
                <a:ea typeface="楷体_GB2312" pitchFamily="1" charset="-122"/>
              </a:rPr>
              <a:t> </a:t>
            </a:r>
            <a:r>
              <a:rPr lang="zh-CN" sz="2400" noProof="1">
                <a:solidFill>
                  <a:srgbClr val="0000FF"/>
                </a:solidFill>
                <a:latin typeface="楷体_GB2312" pitchFamily="1" charset="-122"/>
                <a:ea typeface="楷体_GB2312" pitchFamily="1" charset="-122"/>
                <a:sym typeface="Symbol" pitchFamily="18" charset="2"/>
              </a:rPr>
              <a:t></a:t>
            </a:r>
            <a:r>
              <a:rPr lang="en-US" sz="2400" noProof="1">
                <a:solidFill>
                  <a:srgbClr val="0000FF"/>
                </a:solidFill>
                <a:latin typeface="楷体_GB2312" pitchFamily="1" charset="-122"/>
                <a:ea typeface="楷体_GB2312" pitchFamily="1" charset="-122"/>
                <a:sym typeface="Symbol" pitchFamily="18" charset="2"/>
              </a:rPr>
              <a:t>f</a:t>
            </a:r>
            <a:r>
              <a:rPr lang="zh-CN" sz="2400" dirty="0">
                <a:solidFill>
                  <a:srgbClr val="0000FF"/>
                </a:solidFill>
                <a:latin typeface="楷体_GB2312" pitchFamily="1" charset="-122"/>
                <a:ea typeface="楷体_GB2312" pitchFamily="1" charset="-122"/>
                <a:sym typeface="Symbol" pitchFamily="18" charset="2"/>
              </a:rPr>
              <a:t>,g∈S是双射，则f的逆函数f</a:t>
            </a:r>
            <a:r>
              <a:rPr lang="zh-CN" sz="2400" baseline="30000" dirty="0">
                <a:solidFill>
                  <a:srgbClr val="0000FF"/>
                </a:solidFill>
                <a:latin typeface="楷体_GB2312" pitchFamily="1" charset="-122"/>
                <a:ea typeface="楷体_GB2312" pitchFamily="1" charset="-122"/>
                <a:sym typeface="Symbol" pitchFamily="18" charset="2"/>
              </a:rPr>
              <a:t>-1</a:t>
            </a:r>
            <a:r>
              <a:rPr lang="zh-CN" sz="2400" dirty="0">
                <a:solidFill>
                  <a:srgbClr val="0000FF"/>
                </a:solidFill>
                <a:latin typeface="楷体_GB2312" pitchFamily="1" charset="-122"/>
                <a:ea typeface="楷体_GB2312" pitchFamily="1" charset="-122"/>
                <a:sym typeface="Symbol" pitchFamily="18" charset="2"/>
              </a:rPr>
              <a:t>存在， f</a:t>
            </a:r>
            <a:r>
              <a:rPr lang="zh-CN" sz="2400" baseline="30000" dirty="0">
                <a:solidFill>
                  <a:srgbClr val="0000FF"/>
                </a:solidFill>
                <a:latin typeface="楷体_GB2312" pitchFamily="1" charset="-122"/>
                <a:ea typeface="楷体_GB2312" pitchFamily="1" charset="-122"/>
                <a:sym typeface="Symbol" pitchFamily="18" charset="2"/>
              </a:rPr>
              <a:t>-1</a:t>
            </a:r>
            <a:r>
              <a:rPr lang="zh-CN" sz="2400" dirty="0">
                <a:solidFill>
                  <a:srgbClr val="0000FF"/>
                </a:solidFill>
                <a:latin typeface="楷体_GB2312" pitchFamily="1" charset="-122"/>
                <a:ea typeface="楷体_GB2312" pitchFamily="1" charset="-122"/>
                <a:sym typeface="Symbol" pitchFamily="18" charset="2"/>
              </a:rPr>
              <a:t>也  是双射，即f</a:t>
            </a:r>
            <a:r>
              <a:rPr lang="zh-CN" sz="2400" baseline="30000" dirty="0">
                <a:solidFill>
                  <a:srgbClr val="0000FF"/>
                </a:solidFill>
                <a:latin typeface="楷体_GB2312" pitchFamily="1" charset="-122"/>
                <a:ea typeface="楷体_GB2312" pitchFamily="1" charset="-122"/>
                <a:sym typeface="Symbol" pitchFamily="18" charset="2"/>
              </a:rPr>
              <a:t>-1</a:t>
            </a:r>
            <a:r>
              <a:rPr lang="zh-CN" sz="2400" dirty="0">
                <a:solidFill>
                  <a:srgbClr val="0000FF"/>
                </a:solidFill>
                <a:latin typeface="楷体_GB2312" pitchFamily="1" charset="-122"/>
                <a:ea typeface="楷体_GB2312" pitchFamily="1" charset="-122"/>
                <a:sym typeface="Symbol" pitchFamily="18" charset="2"/>
              </a:rPr>
              <a:t>∈S，且有：f</a:t>
            </a:r>
            <a:r>
              <a:rPr lang="zh-CN" sz="2400" baseline="30000" dirty="0">
                <a:solidFill>
                  <a:srgbClr val="0000FF"/>
                </a:solidFill>
                <a:latin typeface="楷体_GB2312" pitchFamily="1" charset="-122"/>
                <a:ea typeface="楷体_GB2312" pitchFamily="1" charset="-122"/>
                <a:sym typeface="Symbol" pitchFamily="18" charset="2"/>
              </a:rPr>
              <a:t>-1。</a:t>
            </a:r>
            <a:r>
              <a:rPr lang="zh-CN" sz="2400" dirty="0">
                <a:solidFill>
                  <a:srgbClr val="0000FF"/>
                </a:solidFill>
                <a:latin typeface="楷体_GB2312" pitchFamily="1" charset="-122"/>
                <a:ea typeface="楷体_GB2312" pitchFamily="1" charset="-122"/>
                <a:sym typeface="Symbol" pitchFamily="18" charset="2"/>
              </a:rPr>
              <a:t>f=f</a:t>
            </a:r>
            <a:r>
              <a:rPr lang="zh-CN" sz="24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sym typeface="Symbol" pitchFamily="18" charset="2"/>
              </a:rPr>
              <a:t>f</a:t>
            </a:r>
            <a:r>
              <a:rPr lang="zh-CN" sz="2400" baseline="30000" dirty="0">
                <a:solidFill>
                  <a:srgbClr val="0000FF"/>
                </a:solidFill>
                <a:latin typeface="楷体_GB2312" pitchFamily="1" charset="-122"/>
                <a:ea typeface="楷体_GB2312" pitchFamily="1" charset="-122"/>
                <a:sym typeface="Symbol" pitchFamily="18" charset="2"/>
              </a:rPr>
              <a:t>-1</a:t>
            </a:r>
            <a:r>
              <a:rPr lang="zh-CN" sz="24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I</a:t>
            </a:r>
            <a:r>
              <a:rPr lang="zh-CN" sz="2400" baseline="-25000" dirty="0">
                <a:solidFill>
                  <a:srgbClr val="0000FF"/>
                </a:solidFill>
                <a:latin typeface="楷体_GB2312" pitchFamily="1" charset="-122"/>
                <a:ea typeface="楷体_GB2312" pitchFamily="1" charset="-122"/>
              </a:rPr>
              <a:t>X</a:t>
            </a:r>
            <a:r>
              <a:rPr lang="zh-CN" sz="2400" dirty="0">
                <a:solidFill>
                  <a:srgbClr val="0000FF"/>
                </a:solidFill>
                <a:latin typeface="楷体_GB2312" pitchFamily="1" charset="-122"/>
                <a:ea typeface="楷体_GB2312" pitchFamily="1" charset="-122"/>
              </a:rPr>
              <a:t>，</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因此，f的逆函数f</a:t>
            </a:r>
            <a:r>
              <a:rPr lang="zh-CN" sz="2400" baseline="30000" dirty="0">
                <a:solidFill>
                  <a:srgbClr val="0000FF"/>
                </a:solidFill>
                <a:latin typeface="楷体_GB2312" pitchFamily="1" charset="-122"/>
                <a:ea typeface="楷体_GB2312" pitchFamily="1" charset="-122"/>
              </a:rPr>
              <a:t>-1</a:t>
            </a:r>
            <a:r>
              <a:rPr lang="zh-CN" sz="2400" dirty="0">
                <a:solidFill>
                  <a:srgbClr val="0000FF"/>
                </a:solidFill>
                <a:latin typeface="楷体_GB2312" pitchFamily="1" charset="-122"/>
                <a:ea typeface="楷体_GB2312" pitchFamily="1" charset="-122"/>
              </a:rPr>
              <a:t>就是f关于</a:t>
            </a:r>
            <a:r>
              <a:rPr lang="zh-CN" sz="2400" dirty="0">
                <a:solidFill>
                  <a:srgbClr val="0000FF"/>
                </a:solidFill>
                <a:latin typeface="Times New Roman"/>
                <a:ea typeface="楷体_GB2312" pitchFamily="1" charset="-122"/>
              </a:rPr>
              <a:t>“</a:t>
            </a:r>
            <a:r>
              <a:rPr lang="zh-CN" sz="2400" baseline="30000" dirty="0">
                <a:solidFill>
                  <a:srgbClr val="0000FF"/>
                </a:solidFill>
                <a:latin typeface="楷体_GB2312" pitchFamily="1" charset="-122"/>
                <a:ea typeface="楷体_GB2312" pitchFamily="1" charset="-122"/>
              </a:rPr>
              <a:t>。</a:t>
            </a:r>
            <a:r>
              <a:rPr lang="zh-CN" sz="2400" dirty="0">
                <a:solidFill>
                  <a:srgbClr val="0000FF"/>
                </a:solidFill>
                <a:latin typeface="Times New Roman"/>
                <a:ea typeface="楷体_GB2312" pitchFamily="1" charset="-122"/>
              </a:rPr>
              <a:t>”</a:t>
            </a:r>
            <a:r>
              <a:rPr lang="zh-CN" sz="2400" dirty="0">
                <a:solidFill>
                  <a:srgbClr val="0000FF"/>
                </a:solidFill>
                <a:latin typeface="楷体_GB2312" pitchFamily="1" charset="-122"/>
                <a:ea typeface="楷体_GB2312" pitchFamily="1" charset="-122"/>
              </a:rPr>
              <a:t>的逆元，即S的任意元素</a:t>
            </a:r>
            <a:r>
              <a:rPr lang="zh-CN" sz="2400" dirty="0">
                <a:solidFill>
                  <a:srgbClr val="FF00FF"/>
                </a:solidFill>
                <a:latin typeface="楷体_GB2312" pitchFamily="1" charset="-122"/>
                <a:ea typeface="楷体_GB2312" pitchFamily="1" charset="-122"/>
              </a:rPr>
              <a:t>都有逆元</a:t>
            </a:r>
            <a:r>
              <a:rPr lang="zh-CN" sz="2400" dirty="0">
                <a:solidFill>
                  <a:srgbClr val="0000FF"/>
                </a:solidFill>
                <a:latin typeface="楷体_GB2312" pitchFamily="1" charset="-122"/>
                <a:ea typeface="楷体_GB2312" pitchFamily="1" charset="-122"/>
              </a:rPr>
              <a:t>。</a:t>
            </a: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a:t>
            </a:r>
            <a:r>
              <a:rPr lang="zh-CN" sz="2400" dirty="0">
                <a:solidFill>
                  <a:srgbClr val="006600"/>
                </a:solidFill>
                <a:latin typeface="楷体_GB2312" pitchFamily="1" charset="-122"/>
                <a:ea typeface="楷体_GB2312" pitchFamily="1" charset="-122"/>
              </a:rPr>
              <a:t>综合（1）（2）（3）（4）知&lt;S，</a:t>
            </a:r>
            <a:r>
              <a:rPr lang="zh-CN" sz="2400" baseline="30000" dirty="0">
                <a:solidFill>
                  <a:srgbClr val="006600"/>
                </a:solidFill>
                <a:latin typeface="楷体_GB2312" pitchFamily="1" charset="-122"/>
                <a:ea typeface="楷体_GB2312" pitchFamily="1" charset="-122"/>
              </a:rPr>
              <a:t>。</a:t>
            </a:r>
            <a:r>
              <a:rPr lang="zh-CN" sz="2400" dirty="0">
                <a:solidFill>
                  <a:srgbClr val="006600"/>
                </a:solidFill>
                <a:latin typeface="楷体_GB2312" pitchFamily="1" charset="-122"/>
                <a:ea typeface="楷体_GB2312" pitchFamily="1" charset="-122"/>
              </a:rPr>
              <a:t>&gt;是群。</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F302E959-4111-4D18-8C19-1AF3554D6A78}" type="datetime1">
              <a:rPr lang="zh-CN" altLang="en-US"/>
              <a:pPr/>
              <a:t>2018/12/10</a:t>
            </a:fld>
            <a:endParaRPr lang="zh-CN" altLang="zh-CN"/>
          </a:p>
        </p:txBody>
      </p:sp>
      <p:sp>
        <p:nvSpPr>
          <p:cNvPr id="6" name="页脚占位符 5"/>
          <p:cNvSpPr>
            <a:spLocks noGrp="1"/>
          </p:cNvSpPr>
          <p:nvPr>
            <p:ph type="ftr" sz="quarter" idx="11"/>
          </p:nvPr>
        </p:nvSpPr>
        <p:spPr/>
        <p:txBody>
          <a:bodyPr/>
          <a:lstStyle/>
          <a:p>
            <a:r>
              <a:rPr lang="zh-CN"/>
              <a:t>计算机学院</a:t>
            </a:r>
          </a:p>
        </p:txBody>
      </p:sp>
      <p:sp>
        <p:nvSpPr>
          <p:cNvPr id="7" name="灯片编号占位符 6"/>
          <p:cNvSpPr>
            <a:spLocks noGrp="1"/>
          </p:cNvSpPr>
          <p:nvPr>
            <p:ph type="sldNum" sz="quarter" idx="12"/>
          </p:nvPr>
        </p:nvSpPr>
        <p:spPr/>
        <p:txBody>
          <a:bodyPr/>
          <a:lstStyle/>
          <a:p>
            <a:fld id="{94B732A3-8999-43D3-8377-A84D9C2ECA45}" type="slidenum">
              <a:rPr lang="zh-CN" altLang="zh-CN"/>
              <a:pPr/>
              <a:t>57</a:t>
            </a:fld>
            <a:r>
              <a:rPr lang="zh-CN" altLang="zh-CN"/>
              <a:t>/226</a:t>
            </a:r>
          </a:p>
        </p:txBody>
      </p:sp>
      <p:sp>
        <p:nvSpPr>
          <p:cNvPr id="60418" name="Rectangle 2"/>
          <p:cNvSpPr>
            <a:spLocks noGrp="1" noChangeArrowheads="1"/>
          </p:cNvSpPr>
          <p:nvPr>
            <p:ph type="title"/>
          </p:nvPr>
        </p:nvSpPr>
        <p:spPr/>
        <p:txBody>
          <a:bodyPr/>
          <a:lstStyle/>
          <a:p>
            <a:endParaRPr lang="zh-CN" altLang="zh-CN"/>
          </a:p>
        </p:txBody>
      </p:sp>
      <p:sp>
        <p:nvSpPr>
          <p:cNvPr id="60419" name="Rectangle 3"/>
          <p:cNvSpPr>
            <a:spLocks noGrp="1" noChangeArrowheads="1"/>
          </p:cNvSpPr>
          <p:nvPr>
            <p:ph type="body" sz="half" idx="1"/>
          </p:nvPr>
        </p:nvSpPr>
        <p:spPr>
          <a:xfrm>
            <a:off x="1066800" y="1166813"/>
            <a:ext cx="7537450" cy="4090987"/>
          </a:xfrm>
        </p:spPr>
        <p:txBody>
          <a:bodyPr/>
          <a:lstStyle/>
          <a:p>
            <a:pPr>
              <a:buClr>
                <a:srgbClr val="FF0000"/>
              </a:buClr>
              <a:buFont typeface="Wingdings" pitchFamily="2" charset="2"/>
              <a:buChar char="n"/>
            </a:pPr>
            <a:r>
              <a:rPr lang="zh-CN" u="sng" dirty="0">
                <a:solidFill>
                  <a:srgbClr val="FF00FF"/>
                </a:solidFill>
                <a:effectLst>
                  <a:outerShdw blurRad="38100" dist="38100" dir="2700000" algn="tl">
                    <a:srgbClr val="C0C0C0"/>
                  </a:outerShdw>
                </a:effectLst>
                <a:latin typeface="楷体_GB2312" pitchFamily="1" charset="-122"/>
                <a:ea typeface="楷体_GB2312" pitchFamily="1" charset="-122"/>
              </a:rPr>
              <a:t>课外练习</a:t>
            </a:r>
            <a:r>
              <a:rPr lang="zh-CN" sz="2400" dirty="0">
                <a:solidFill>
                  <a:srgbClr val="FF00FF"/>
                </a:solidFill>
                <a:effectLst>
                  <a:outerShdw blurRad="38100" dist="38100" dir="2700000" algn="tl">
                    <a:srgbClr val="C0C0C0"/>
                  </a:outerShdw>
                </a:effectLst>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设</a:t>
            </a:r>
            <a:r>
              <a:rPr lang="zh-CN" altLang="zh-CN" sz="2400" dirty="0">
                <a:solidFill>
                  <a:srgbClr val="0000FF"/>
                </a:solidFill>
                <a:latin typeface="楷体_GB2312" pitchFamily="1" charset="-122"/>
                <a:ea typeface="楷体_GB2312" pitchFamily="1" charset="-122"/>
              </a:rPr>
              <a:t>A=R-{0</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1}</a:t>
            </a:r>
            <a:r>
              <a:rPr lang="zh-CN" sz="2400" dirty="0">
                <a:solidFill>
                  <a:srgbClr val="0000FF"/>
                </a:solidFill>
                <a:latin typeface="楷体_GB2312" pitchFamily="1" charset="-122"/>
                <a:ea typeface="楷体_GB2312" pitchFamily="1" charset="-122"/>
              </a:rPr>
              <a:t>，在</a:t>
            </a:r>
            <a:r>
              <a:rPr lang="zh-CN" altLang="zh-CN" sz="2400" dirty="0">
                <a:solidFill>
                  <a:srgbClr val="0000FF"/>
                </a:solidFill>
                <a:latin typeface="楷体_GB2312" pitchFamily="1" charset="-122"/>
                <a:ea typeface="楷体_GB2312" pitchFamily="1" charset="-122"/>
              </a:rPr>
              <a:t>A</a:t>
            </a:r>
            <a:r>
              <a:rPr lang="zh-CN" sz="2400" dirty="0">
                <a:solidFill>
                  <a:srgbClr val="0000FF"/>
                </a:solidFill>
                <a:latin typeface="楷体_GB2312" pitchFamily="1" charset="-122"/>
                <a:ea typeface="楷体_GB2312" pitchFamily="1" charset="-122"/>
              </a:rPr>
              <a:t>上定义</a:t>
            </a:r>
            <a:r>
              <a:rPr lang="zh-CN" altLang="zh-CN" sz="2400" dirty="0">
                <a:solidFill>
                  <a:srgbClr val="0000FF"/>
                </a:solidFill>
                <a:latin typeface="楷体_GB2312" pitchFamily="1" charset="-122"/>
                <a:ea typeface="楷体_GB2312" pitchFamily="1" charset="-122"/>
              </a:rPr>
              <a:t>6</a:t>
            </a:r>
            <a:r>
              <a:rPr lang="zh-CN" sz="2400" dirty="0">
                <a:solidFill>
                  <a:srgbClr val="0000FF"/>
                </a:solidFill>
                <a:latin typeface="楷体_GB2312" pitchFamily="1" charset="-122"/>
                <a:ea typeface="楷体_GB2312" pitchFamily="1" charset="-122"/>
              </a:rPr>
              <a:t>个映射如下：对于任意</a:t>
            </a:r>
            <a:r>
              <a:rPr lang="zh-CN" altLang="zh-CN" sz="2400" dirty="0">
                <a:solidFill>
                  <a:srgbClr val="0000FF"/>
                </a:solidFill>
                <a:latin typeface="楷体_GB2312" pitchFamily="1" charset="-122"/>
                <a:ea typeface="楷体_GB2312" pitchFamily="1" charset="-122"/>
              </a:rPr>
              <a:t>x</a:t>
            </a:r>
            <a:r>
              <a:rPr lang="zh-CN" altLang="zh-CN" sz="2400" dirty="0">
                <a:solidFill>
                  <a:srgbClr val="0000FF"/>
                </a:solidFill>
                <a:latin typeface="楷体_GB2312" pitchFamily="1" charset="-122"/>
                <a:ea typeface="楷体_GB2312" pitchFamily="1" charset="-122"/>
                <a:sym typeface="Symbol" pitchFamily="18" charset="2"/>
              </a:rPr>
              <a:t>∈A</a:t>
            </a:r>
            <a:r>
              <a:rPr lang="zh-CN" sz="2400" dirty="0">
                <a:solidFill>
                  <a:srgbClr val="0000FF"/>
                </a:solidFill>
                <a:latin typeface="楷体_GB2312" pitchFamily="1" charset="-122"/>
                <a:ea typeface="楷体_GB2312" pitchFamily="1" charset="-122"/>
                <a:sym typeface="Symbol" pitchFamily="18" charset="2"/>
              </a:rPr>
              <a:t>有：</a:t>
            </a:r>
          </a:p>
          <a:p>
            <a:pPr>
              <a:buClr>
                <a:srgbClr val="FF0000"/>
              </a:buClr>
              <a:buFont typeface="Wingdings" pitchFamily="2" charset="2"/>
              <a:buChar char="n"/>
            </a:pPr>
            <a:endParaRPr lang="zh-CN" sz="2400" dirty="0">
              <a:solidFill>
                <a:srgbClr val="0000FF"/>
              </a:solidFill>
              <a:latin typeface="楷体_GB2312" pitchFamily="1" charset="-122"/>
              <a:ea typeface="楷体_GB2312" pitchFamily="1" charset="-122"/>
              <a:sym typeface="Symbol" pitchFamily="18" charset="2"/>
            </a:endParaRPr>
          </a:p>
          <a:p>
            <a:pPr>
              <a:buClr>
                <a:srgbClr val="FF0000"/>
              </a:buClr>
              <a:buFont typeface="Wingdings" pitchFamily="2" charset="2"/>
              <a:buChar char="n"/>
            </a:pPr>
            <a:endParaRPr lang="zh-CN" sz="2400" dirty="0">
              <a:solidFill>
                <a:srgbClr val="0000FF"/>
              </a:solidFill>
              <a:latin typeface="楷体_GB2312" pitchFamily="1" charset="-122"/>
              <a:ea typeface="楷体_GB2312" pitchFamily="1" charset="-122"/>
              <a:sym typeface="Symbol" pitchFamily="18" charset="2"/>
            </a:endParaRPr>
          </a:p>
          <a:p>
            <a:pPr>
              <a:buClr>
                <a:srgbClr val="FF0000"/>
              </a:buClr>
              <a:buFont typeface="Wingdings" pitchFamily="2" charset="2"/>
              <a:buChar char="n"/>
            </a:pPr>
            <a:endParaRPr lang="zh-CN" sz="2400" dirty="0">
              <a:solidFill>
                <a:srgbClr val="0000FF"/>
              </a:solidFill>
              <a:latin typeface="楷体_GB2312" pitchFamily="1" charset="-122"/>
              <a:ea typeface="楷体_GB2312" pitchFamily="1" charset="-122"/>
              <a:sym typeface="Symbol" pitchFamily="18" charset="2"/>
            </a:endParaRPr>
          </a:p>
          <a:p>
            <a:pPr>
              <a:buClr>
                <a:srgbClr val="FF0000"/>
              </a:buClr>
              <a:buFont typeface="Wingdings" pitchFamily="2" charset="2"/>
              <a:buChar char="n"/>
            </a:pPr>
            <a:endParaRPr lang="zh-CN" sz="2400" dirty="0">
              <a:solidFill>
                <a:srgbClr val="0000FF"/>
              </a:solidFill>
              <a:latin typeface="楷体_GB2312" pitchFamily="1" charset="-122"/>
              <a:ea typeface="楷体_GB2312" pitchFamily="1" charset="-122"/>
              <a:sym typeface="Symbol" pitchFamily="18" charset="2"/>
            </a:endParaRPr>
          </a:p>
          <a:p>
            <a:pPr>
              <a:buClr>
                <a:srgbClr val="FF0000"/>
              </a:buClr>
              <a:buFont typeface="Wingdings" pitchFamily="2" charset="2"/>
              <a:buChar char="n"/>
            </a:pPr>
            <a:endParaRPr lang="zh-CN" sz="2400" dirty="0">
              <a:solidFill>
                <a:srgbClr val="0000FF"/>
              </a:solidFill>
              <a:latin typeface="楷体_GB2312" pitchFamily="1" charset="-122"/>
              <a:ea typeface="楷体_GB2312" pitchFamily="1" charset="-122"/>
              <a:sym typeface="Symbol" pitchFamily="18" charset="2"/>
            </a:endParaRPr>
          </a:p>
          <a:p>
            <a:pPr>
              <a:buClr>
                <a:srgbClr val="FF0000"/>
              </a:buClr>
              <a:buFont typeface="Wingdings" pitchFamily="2" charset="2"/>
              <a:buNone/>
            </a:pPr>
            <a:r>
              <a:rPr lang="zh-CN" sz="2400" dirty="0">
                <a:solidFill>
                  <a:srgbClr val="0000FF"/>
                </a:solidFill>
                <a:latin typeface="楷体_GB2312" pitchFamily="1" charset="-122"/>
                <a:ea typeface="楷体_GB2312" pitchFamily="1" charset="-122"/>
              </a:rPr>
              <a:t>  令</a:t>
            </a:r>
            <a:r>
              <a:rPr lang="zh-CN" altLang="zh-CN" sz="2400" dirty="0">
                <a:solidFill>
                  <a:srgbClr val="0000FF"/>
                </a:solidFill>
                <a:latin typeface="楷体_GB2312" pitchFamily="1" charset="-122"/>
                <a:ea typeface="楷体_GB2312" pitchFamily="1" charset="-122"/>
              </a:rPr>
              <a:t>G={f</a:t>
            </a:r>
            <a:r>
              <a:rPr lang="zh-CN" altLang="zh-CN" sz="2400" baseline="-25000" dirty="0">
                <a:solidFill>
                  <a:srgbClr val="0000FF"/>
                </a:solidFill>
                <a:latin typeface="楷体_GB2312" pitchFamily="1" charset="-122"/>
                <a:ea typeface="楷体_GB2312" pitchFamily="1" charset="-122"/>
              </a:rPr>
              <a:t>1</a:t>
            </a:r>
            <a:r>
              <a:rPr lang="zh-CN" altLang="zh-CN" sz="2400" dirty="0">
                <a:solidFill>
                  <a:srgbClr val="0000FF"/>
                </a:solidFill>
                <a:latin typeface="楷体_GB2312" pitchFamily="1" charset="-122"/>
                <a:ea typeface="楷体_GB2312" pitchFamily="1" charset="-122"/>
              </a:rPr>
              <a:t>,f</a:t>
            </a:r>
            <a:r>
              <a:rPr lang="zh-CN" altLang="zh-CN" sz="2400" baseline="-25000" dirty="0">
                <a:solidFill>
                  <a:srgbClr val="0000FF"/>
                </a:solidFill>
                <a:latin typeface="楷体_GB2312" pitchFamily="1" charset="-122"/>
                <a:ea typeface="楷体_GB2312" pitchFamily="1" charset="-122"/>
              </a:rPr>
              <a:t>2</a:t>
            </a:r>
            <a:r>
              <a:rPr lang="zh-CN" altLang="zh-CN" sz="2400" dirty="0">
                <a:solidFill>
                  <a:srgbClr val="0000FF"/>
                </a:solidFill>
                <a:latin typeface="楷体_GB2312" pitchFamily="1" charset="-122"/>
                <a:ea typeface="楷体_GB2312" pitchFamily="1" charset="-122"/>
              </a:rPr>
              <a:t>,f</a:t>
            </a:r>
            <a:r>
              <a:rPr lang="zh-CN" altLang="zh-CN" sz="2400" baseline="-25000" dirty="0">
                <a:solidFill>
                  <a:srgbClr val="0000FF"/>
                </a:solidFill>
                <a:latin typeface="楷体_GB2312" pitchFamily="1" charset="-122"/>
                <a:ea typeface="楷体_GB2312" pitchFamily="1" charset="-122"/>
              </a:rPr>
              <a:t>3</a:t>
            </a:r>
            <a:r>
              <a:rPr lang="zh-CN" altLang="zh-CN" sz="2400" dirty="0">
                <a:solidFill>
                  <a:srgbClr val="0000FF"/>
                </a:solidFill>
                <a:latin typeface="楷体_GB2312" pitchFamily="1" charset="-122"/>
                <a:ea typeface="楷体_GB2312" pitchFamily="1" charset="-122"/>
              </a:rPr>
              <a:t>,f</a:t>
            </a:r>
            <a:r>
              <a:rPr lang="zh-CN" altLang="zh-CN" sz="2400" baseline="-25000" dirty="0">
                <a:solidFill>
                  <a:srgbClr val="0000FF"/>
                </a:solidFill>
                <a:latin typeface="楷体_GB2312" pitchFamily="1" charset="-122"/>
                <a:ea typeface="楷体_GB2312" pitchFamily="1" charset="-122"/>
              </a:rPr>
              <a:t>4</a:t>
            </a:r>
            <a:r>
              <a:rPr lang="zh-CN" altLang="zh-CN" sz="2400" dirty="0">
                <a:solidFill>
                  <a:srgbClr val="0000FF"/>
                </a:solidFill>
                <a:latin typeface="楷体_GB2312" pitchFamily="1" charset="-122"/>
                <a:ea typeface="楷体_GB2312" pitchFamily="1" charset="-122"/>
              </a:rPr>
              <a:t>,f</a:t>
            </a:r>
            <a:r>
              <a:rPr lang="zh-CN" altLang="zh-CN" sz="2400" baseline="-25000" dirty="0">
                <a:solidFill>
                  <a:srgbClr val="0000FF"/>
                </a:solidFill>
                <a:latin typeface="楷体_GB2312" pitchFamily="1" charset="-122"/>
                <a:ea typeface="楷体_GB2312" pitchFamily="1" charset="-122"/>
              </a:rPr>
              <a:t>5</a:t>
            </a:r>
            <a:r>
              <a:rPr lang="zh-CN" altLang="zh-CN" sz="2400" dirty="0">
                <a:solidFill>
                  <a:srgbClr val="0000FF"/>
                </a:solidFill>
                <a:latin typeface="楷体_GB2312" pitchFamily="1" charset="-122"/>
                <a:ea typeface="楷体_GB2312" pitchFamily="1" charset="-122"/>
              </a:rPr>
              <a:t>,f</a:t>
            </a:r>
            <a:r>
              <a:rPr lang="zh-CN" altLang="zh-CN" sz="2400" baseline="-25000" dirty="0">
                <a:solidFill>
                  <a:srgbClr val="0000FF"/>
                </a:solidFill>
                <a:latin typeface="楷体_GB2312" pitchFamily="1" charset="-122"/>
                <a:ea typeface="楷体_GB2312" pitchFamily="1" charset="-122"/>
              </a:rPr>
              <a:t>6</a:t>
            </a:r>
            <a:r>
              <a:rPr lang="zh-CN" altLang="zh-CN"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。试证明</a:t>
            </a:r>
            <a:r>
              <a:rPr lang="zh-CN" altLang="zh-CN" sz="2400" dirty="0">
                <a:solidFill>
                  <a:srgbClr val="0000FF"/>
                </a:solidFill>
                <a:latin typeface="楷体_GB2312" pitchFamily="1" charset="-122"/>
                <a:ea typeface="楷体_GB2312" pitchFamily="1" charset="-122"/>
              </a:rPr>
              <a:t>G</a:t>
            </a:r>
            <a:r>
              <a:rPr lang="zh-CN" sz="2400" dirty="0">
                <a:solidFill>
                  <a:srgbClr val="0000FF"/>
                </a:solidFill>
                <a:latin typeface="楷体_GB2312" pitchFamily="1" charset="-122"/>
                <a:ea typeface="楷体_GB2312" pitchFamily="1" charset="-122"/>
              </a:rPr>
              <a:t>关于函数的复合运算</a:t>
            </a:r>
            <a:r>
              <a:rPr lang="zh-CN" sz="2400" dirty="0">
                <a:solidFill>
                  <a:srgbClr val="0000FF"/>
                </a:solidFill>
                <a:latin typeface="Times New Roman"/>
                <a:ea typeface="楷体_GB2312" pitchFamily="1" charset="-122"/>
              </a:rPr>
              <a:t>“</a:t>
            </a:r>
            <a:r>
              <a:rPr lang="zh-CN" sz="2400" baseline="30000" dirty="0">
                <a:solidFill>
                  <a:srgbClr val="0000FF"/>
                </a:solidFill>
                <a:latin typeface="楷体_GB2312" pitchFamily="1" charset="-122"/>
                <a:ea typeface="楷体_GB2312" pitchFamily="1" charset="-122"/>
              </a:rPr>
              <a:t>。</a:t>
            </a:r>
            <a:r>
              <a:rPr lang="zh-CN" sz="2400" dirty="0">
                <a:solidFill>
                  <a:srgbClr val="0000FF"/>
                </a:solidFill>
                <a:latin typeface="Times New Roman"/>
                <a:ea typeface="楷体_GB2312" pitchFamily="1" charset="-122"/>
              </a:rPr>
              <a:t>”</a:t>
            </a:r>
            <a:r>
              <a:rPr lang="zh-CN" sz="2400" dirty="0">
                <a:solidFill>
                  <a:srgbClr val="0000FF"/>
                </a:solidFill>
                <a:latin typeface="楷体_GB2312" pitchFamily="1" charset="-122"/>
                <a:ea typeface="楷体_GB2312" pitchFamily="1" charset="-122"/>
              </a:rPr>
              <a:t>构成群</a:t>
            </a:r>
            <a:r>
              <a:rPr lang="zh-CN" altLang="zh-CN" sz="2400" dirty="0">
                <a:solidFill>
                  <a:srgbClr val="0000FF"/>
                </a:solidFill>
                <a:latin typeface="楷体_GB2312" pitchFamily="1" charset="-122"/>
                <a:ea typeface="楷体_GB2312" pitchFamily="1" charset="-122"/>
              </a:rPr>
              <a:t>&lt;G</a:t>
            </a:r>
            <a:r>
              <a:rPr lang="zh-CN" sz="2400" dirty="0">
                <a:solidFill>
                  <a:srgbClr val="0000FF"/>
                </a:solidFill>
                <a:latin typeface="楷体_GB2312" pitchFamily="1" charset="-122"/>
                <a:ea typeface="楷体_GB2312" pitchFamily="1" charset="-122"/>
              </a:rPr>
              <a:t>，</a:t>
            </a:r>
            <a:r>
              <a:rPr lang="zh-CN" sz="2400" baseline="300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a:t>
            </a:r>
          </a:p>
        </p:txBody>
      </p:sp>
      <p:graphicFrame>
        <p:nvGraphicFramePr>
          <p:cNvPr id="60420" name="Object 4"/>
          <p:cNvGraphicFramePr>
            <a:graphicFrameLocks noGrp="1" noChangeAspect="1"/>
          </p:cNvGraphicFramePr>
          <p:nvPr>
            <p:ph sz="half" idx="2"/>
          </p:nvPr>
        </p:nvGraphicFramePr>
        <p:xfrm>
          <a:off x="2484438" y="2276475"/>
          <a:ext cx="4535487" cy="1495425"/>
        </p:xfrm>
        <a:graphic>
          <a:graphicData uri="http://schemas.openxmlformats.org/presentationml/2006/ole">
            <mc:AlternateContent xmlns:mc="http://schemas.openxmlformats.org/markup-compatibility/2006">
              <mc:Choice xmlns:v="urn:schemas-microsoft-com:vml" Requires="v">
                <p:oleObj spid="_x0000_s60440" r:id="rId3" imgW="2463048" imgH="812764" progId="Equation.DSMT4">
                  <p:embed/>
                </p:oleObj>
              </mc:Choice>
              <mc:Fallback>
                <p:oleObj r:id="rId3" imgW="2463048" imgH="81276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276475"/>
                        <a:ext cx="4535487"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08C6BB-E55E-47F7-A366-F5E84EB8B7D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8824187-7221-4F94-AED6-1FBAAC03F582}" type="slidenum">
              <a:rPr lang="zh-CN" altLang="zh-CN"/>
              <a:pPr/>
              <a:t>58</a:t>
            </a:fld>
            <a:r>
              <a:rPr lang="zh-CN" altLang="zh-CN"/>
              <a:t>/226</a:t>
            </a:r>
          </a:p>
        </p:txBody>
      </p:sp>
      <p:sp>
        <p:nvSpPr>
          <p:cNvPr id="61442" name="Rectangle 2"/>
          <p:cNvSpPr>
            <a:spLocks noGrp="1" noChangeArrowheads="1"/>
          </p:cNvSpPr>
          <p:nvPr>
            <p:ph type="title"/>
          </p:nvPr>
        </p:nvSpPr>
        <p:spPr/>
        <p:txBody>
          <a:bodyPr/>
          <a:lstStyle/>
          <a:p>
            <a:r>
              <a:rPr lang="zh-CN"/>
              <a:t>子群</a:t>
            </a:r>
          </a:p>
        </p:txBody>
      </p:sp>
      <p:sp>
        <p:nvSpPr>
          <p:cNvPr id="61443" name="Rectangle 3"/>
          <p:cNvSpPr>
            <a:spLocks noChangeArrowheads="1"/>
          </p:cNvSpPr>
          <p:nvPr/>
        </p:nvSpPr>
        <p:spPr bwMode="auto">
          <a:xfrm>
            <a:off x="1042988" y="1052513"/>
            <a:ext cx="7777162" cy="511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dirty="0">
                <a:solidFill>
                  <a:srgbClr val="CC0066"/>
                </a:solidFill>
                <a:latin typeface="楷体_GB2312" pitchFamily="1" charset="-122"/>
                <a:ea typeface="楷体_GB2312" pitchFamily="1" charset="-122"/>
              </a:rPr>
              <a:t>定义</a:t>
            </a:r>
            <a:r>
              <a:rPr lang="zh-CN" altLang="zh-CN" b="1" dirty="0">
                <a:solidFill>
                  <a:srgbClr val="CC0066"/>
                </a:solidFill>
                <a:latin typeface="楷体_GB2312" pitchFamily="1" charset="-122"/>
                <a:ea typeface="楷体_GB2312" pitchFamily="1" charset="-122"/>
              </a:rPr>
              <a:t>15.2</a:t>
            </a:r>
            <a:r>
              <a:rPr lang="zh-CN" b="1" dirty="0">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设</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是一个群，</a:t>
            </a:r>
            <a:r>
              <a:rPr lang="zh-CN" altLang="zh-CN" b="1"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是</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的一个非空子集，</a:t>
            </a:r>
            <a:r>
              <a:rPr lang="zh-CN" b="1" dirty="0" smtClean="0">
                <a:solidFill>
                  <a:srgbClr val="0000FF"/>
                </a:solidFill>
                <a:latin typeface="楷体_GB2312" pitchFamily="1" charset="-122"/>
                <a:ea typeface="楷体_GB2312" pitchFamily="1" charset="-122"/>
              </a:rPr>
              <a:t>若</a:t>
            </a:r>
            <a:r>
              <a:rPr lang="zh-CN" altLang="zh-CN" b="1" dirty="0">
                <a:solidFill>
                  <a:srgbClr val="0000FF"/>
                </a:solidFill>
                <a:latin typeface="楷体_GB2312" pitchFamily="1" charset="-122"/>
                <a:ea typeface="楷体_GB2312" pitchFamily="1" charset="-122"/>
              </a:rPr>
              <a:t>&lt;S，*&gt;</a:t>
            </a:r>
            <a:r>
              <a:rPr lang="zh-CN" b="1" dirty="0" smtClean="0">
                <a:solidFill>
                  <a:srgbClr val="0000FF"/>
                </a:solidFill>
                <a:latin typeface="楷体_GB2312" pitchFamily="1" charset="-122"/>
                <a:ea typeface="楷体_GB2312" pitchFamily="1" charset="-122"/>
              </a:rPr>
              <a:t>也</a:t>
            </a:r>
            <a:r>
              <a:rPr lang="zh-CN" b="1" dirty="0">
                <a:solidFill>
                  <a:srgbClr val="0000FF"/>
                </a:solidFill>
                <a:latin typeface="楷体_GB2312" pitchFamily="1" charset="-122"/>
                <a:ea typeface="楷体_GB2312" pitchFamily="1" charset="-122"/>
              </a:rPr>
              <a:t>是群，则称</a:t>
            </a:r>
            <a:r>
              <a:rPr lang="zh-CN" altLang="zh-CN" b="1" dirty="0">
                <a:solidFill>
                  <a:srgbClr val="0000FF"/>
                </a:solidFill>
                <a:latin typeface="楷体_GB2312" pitchFamily="1" charset="-122"/>
                <a:ea typeface="楷体_GB2312" pitchFamily="1" charset="-122"/>
              </a:rPr>
              <a:t>&lt;S</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是</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的</a:t>
            </a:r>
            <a:r>
              <a:rPr lang="zh-CN" b="1" dirty="0">
                <a:solidFill>
                  <a:srgbClr val="CC0066"/>
                </a:solidFill>
                <a:latin typeface="楷体_GB2312" pitchFamily="1" charset="-122"/>
                <a:ea typeface="楷体_GB2312" pitchFamily="1" charset="-122"/>
              </a:rPr>
              <a:t>一个子群</a:t>
            </a:r>
            <a:r>
              <a:rPr lang="zh-CN" b="1" dirty="0">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dirty="0">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一般来说，对任意的群</a:t>
            </a:r>
            <a:r>
              <a:rPr lang="zh-CN" altLang="zh-CN" b="1" dirty="0">
                <a:solidFill>
                  <a:srgbClr val="B2B2B2"/>
                </a:solidFill>
                <a:latin typeface="楷体_GB2312" pitchFamily="1" charset="-122"/>
                <a:ea typeface="楷体_GB2312" pitchFamily="1" charset="-122"/>
              </a:rPr>
              <a:t>&lt;G</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，都有两个子群</a:t>
            </a:r>
            <a:r>
              <a:rPr lang="zh-CN" altLang="zh-CN" b="1" dirty="0">
                <a:solidFill>
                  <a:srgbClr val="B2B2B2"/>
                </a:solidFill>
                <a:latin typeface="楷体_GB2312" pitchFamily="1" charset="-122"/>
                <a:ea typeface="楷体_GB2312" pitchFamily="1" charset="-122"/>
              </a:rPr>
              <a:t>&lt;{e}</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&lt;G</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，我们称此两个子群为该群的平凡子群</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而若有子群</a:t>
            </a:r>
            <a:r>
              <a:rPr lang="zh-CN" altLang="zh-CN" b="1" dirty="0">
                <a:solidFill>
                  <a:srgbClr val="B2B2B2"/>
                </a:solidFill>
                <a:latin typeface="楷体_GB2312" pitchFamily="1" charset="-122"/>
                <a:ea typeface="楷体_GB2312" pitchFamily="1" charset="-122"/>
              </a:rPr>
              <a:t>&lt;S,*&gt;,</a:t>
            </a:r>
            <a:r>
              <a:rPr lang="zh-CN" b="1" dirty="0">
                <a:solidFill>
                  <a:srgbClr val="B2B2B2"/>
                </a:solidFill>
                <a:latin typeface="楷体_GB2312" pitchFamily="1" charset="-122"/>
                <a:ea typeface="楷体_GB2312" pitchFamily="1" charset="-122"/>
              </a:rPr>
              <a:t>且</a:t>
            </a:r>
            <a:r>
              <a:rPr lang="zh-CN" altLang="zh-CN" b="1" dirty="0">
                <a:solidFill>
                  <a:srgbClr val="B2B2B2"/>
                </a:solidFill>
                <a:latin typeface="楷体_GB2312" pitchFamily="1" charset="-122"/>
                <a:ea typeface="楷体_GB2312" pitchFamily="1" charset="-122"/>
              </a:rPr>
              <a:t>S</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{e}</a:t>
            </a:r>
            <a:r>
              <a:rPr lang="zh-CN" b="1" dirty="0">
                <a:solidFill>
                  <a:srgbClr val="B2B2B2"/>
                </a:solidFill>
                <a:latin typeface="楷体_GB2312" pitchFamily="1" charset="-122"/>
                <a:ea typeface="楷体_GB2312" pitchFamily="1" charset="-122"/>
              </a:rPr>
              <a:t>和</a:t>
            </a:r>
            <a:r>
              <a:rPr lang="zh-CN" altLang="zh-CN" b="1" dirty="0">
                <a:solidFill>
                  <a:srgbClr val="B2B2B2"/>
                </a:solidFill>
                <a:latin typeface="楷体_GB2312" pitchFamily="1" charset="-122"/>
                <a:ea typeface="楷体_GB2312" pitchFamily="1" charset="-122"/>
              </a:rPr>
              <a:t>S</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，则称</a:t>
            </a:r>
            <a:r>
              <a:rPr lang="zh-CN" altLang="zh-CN" b="1" dirty="0">
                <a:solidFill>
                  <a:srgbClr val="B2B2B2"/>
                </a:solidFill>
                <a:latin typeface="楷体_GB2312" pitchFamily="1" charset="-122"/>
                <a:ea typeface="楷体_GB2312" pitchFamily="1" charset="-122"/>
              </a:rPr>
              <a:t>&lt;S</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为</a:t>
            </a:r>
            <a:r>
              <a:rPr lang="zh-CN" altLang="zh-CN" b="1" dirty="0">
                <a:solidFill>
                  <a:srgbClr val="B2B2B2"/>
                </a:solidFill>
                <a:latin typeface="楷体_GB2312" pitchFamily="1" charset="-122"/>
                <a:ea typeface="楷体_GB2312" pitchFamily="1" charset="-122"/>
              </a:rPr>
              <a:t>&lt;G</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&gt;</a:t>
            </a:r>
            <a:r>
              <a:rPr lang="zh-CN" b="1" dirty="0">
                <a:solidFill>
                  <a:srgbClr val="B2B2B2"/>
                </a:solidFill>
                <a:latin typeface="楷体_GB2312" pitchFamily="1" charset="-122"/>
                <a:ea typeface="楷体_GB2312" pitchFamily="1" charset="-122"/>
              </a:rPr>
              <a:t>的真子群。</a:t>
            </a:r>
          </a:p>
          <a:p>
            <a:pPr marL="342900" indent="-342900" algn="just">
              <a:lnSpc>
                <a:spcPct val="120000"/>
              </a:lnSpc>
              <a:buClr>
                <a:srgbClr val="B2B2B2"/>
              </a:buClr>
              <a:buFont typeface="Wingdings" pitchFamily="2" charset="2"/>
              <a:buChar char="n"/>
            </a:pPr>
            <a:r>
              <a:rPr lang="zh-CN" b="1" dirty="0">
                <a:solidFill>
                  <a:srgbClr val="B2B2B2"/>
                </a:solidFill>
                <a:latin typeface="楷体_GB2312" pitchFamily="1" charset="-122"/>
                <a:ea typeface="楷体_GB2312" pitchFamily="1" charset="-122"/>
              </a:rPr>
              <a:t>另外，由群中的一个元素也可生成一个子群。定义为：</a:t>
            </a:r>
            <a:r>
              <a:rPr lang="zh-CN" altLang="zh-CN" b="1" dirty="0">
                <a:solidFill>
                  <a:srgbClr val="B2B2B2"/>
                </a:solidFill>
                <a:latin typeface="楷体_GB2312" pitchFamily="1" charset="-122"/>
                <a:ea typeface="楷体_GB2312" pitchFamily="1" charset="-122"/>
              </a:rPr>
              <a:t>a</a:t>
            </a:r>
            <a:r>
              <a:rPr lang="zh-CN" altLang="zh-CN" b="1" baseline="30000" dirty="0">
                <a:solidFill>
                  <a:srgbClr val="B2B2B2"/>
                </a:solidFill>
                <a:latin typeface="楷体_GB2312" pitchFamily="1" charset="-122"/>
                <a:ea typeface="楷体_GB2312" pitchFamily="1" charset="-122"/>
              </a:rPr>
              <a:t>-k</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a:t>
            </a:r>
            <a:r>
              <a:rPr lang="zh-CN" altLang="zh-CN" b="1" baseline="30000" dirty="0">
                <a:solidFill>
                  <a:srgbClr val="B2B2B2"/>
                </a:solidFill>
                <a:latin typeface="楷体_GB2312" pitchFamily="1" charset="-122"/>
                <a:ea typeface="楷体_GB2312" pitchFamily="1" charset="-122"/>
              </a:rPr>
              <a:t>k</a:t>
            </a:r>
            <a:r>
              <a:rPr lang="zh-CN" b="1" dirty="0">
                <a:solidFill>
                  <a:srgbClr val="B2B2B2"/>
                </a:solidFill>
                <a:latin typeface="楷体_GB2312" pitchFamily="1" charset="-122"/>
                <a:ea typeface="楷体_GB2312" pitchFamily="1" charset="-122"/>
              </a:rPr>
              <a:t>）</a:t>
            </a:r>
            <a:r>
              <a:rPr lang="zh-CN" alt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 </a:t>
            </a:r>
          </a:p>
          <a:p>
            <a:pPr marL="342900" indent="-342900" algn="just">
              <a:lnSpc>
                <a:spcPct val="140000"/>
              </a:lnSpc>
              <a:buClr>
                <a:srgbClr val="00FF00"/>
              </a:buClr>
              <a:buFont typeface="Wingdings" pitchFamily="2" charset="2"/>
              <a:buNone/>
            </a:pPr>
            <a:endParaRPr lang="zh-CN" b="1" dirty="0">
              <a:solidFill>
                <a:srgbClr val="B2B2B2"/>
              </a:solidFill>
              <a:latin typeface="楷体_GB2312" pitchFamily="1" charset="-122"/>
              <a:ea typeface="楷体_GB2312" pitchFamily="1" charset="-122"/>
            </a:endParaRPr>
          </a:p>
          <a:p>
            <a:pPr marL="342900" indent="-342900" algn="just">
              <a:lnSpc>
                <a:spcPct val="140000"/>
              </a:lnSpc>
              <a:buClr>
                <a:srgbClr val="00FF00"/>
              </a:buClr>
              <a:buFont typeface="Wingdings" pitchFamily="2" charset="2"/>
              <a:buNone/>
            </a:pPr>
            <a:endParaRPr lang="zh-CN" altLang="zh-CN" b="1" dirty="0">
              <a:solidFill>
                <a:srgbClr val="B2B2B2"/>
              </a:solidFill>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8D70FCF-96C1-4443-BC0D-302DB86168D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25133D7-AD14-4358-9F20-DEFD35E26A94}" type="slidenum">
              <a:rPr lang="zh-CN" altLang="zh-CN"/>
              <a:pPr/>
              <a:t>59</a:t>
            </a:fld>
            <a:r>
              <a:rPr lang="zh-CN" altLang="zh-CN"/>
              <a:t>/226</a:t>
            </a:r>
          </a:p>
        </p:txBody>
      </p:sp>
      <p:sp>
        <p:nvSpPr>
          <p:cNvPr id="62466" name="Rectangle 2"/>
          <p:cNvSpPr>
            <a:spLocks noGrp="1" noChangeArrowheads="1"/>
          </p:cNvSpPr>
          <p:nvPr>
            <p:ph type="title"/>
          </p:nvPr>
        </p:nvSpPr>
        <p:spPr/>
        <p:txBody>
          <a:bodyPr/>
          <a:lstStyle/>
          <a:p>
            <a:r>
              <a:rPr lang="zh-CN"/>
              <a:t>子群</a:t>
            </a:r>
          </a:p>
        </p:txBody>
      </p:sp>
      <p:sp>
        <p:nvSpPr>
          <p:cNvPr id="62467" name="Rectangle 3"/>
          <p:cNvSpPr>
            <a:spLocks noChangeArrowheads="1"/>
          </p:cNvSpPr>
          <p:nvPr/>
        </p:nvSpPr>
        <p:spPr bwMode="auto">
          <a:xfrm>
            <a:off x="1042988" y="1052513"/>
            <a:ext cx="7777162"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dirty="0">
                <a:solidFill>
                  <a:srgbClr val="CC0066"/>
                </a:solidFill>
                <a:latin typeface="楷体_GB2312" pitchFamily="1" charset="-122"/>
                <a:ea typeface="楷体_GB2312" pitchFamily="1" charset="-122"/>
              </a:rPr>
              <a:t>定义</a:t>
            </a:r>
            <a:r>
              <a:rPr lang="zh-CN" altLang="zh-CN" b="1" dirty="0">
                <a:solidFill>
                  <a:srgbClr val="CC0066"/>
                </a:solidFill>
                <a:latin typeface="楷体_GB2312" pitchFamily="1" charset="-122"/>
                <a:ea typeface="楷体_GB2312" pitchFamily="1" charset="-122"/>
              </a:rPr>
              <a:t>15.2</a:t>
            </a:r>
            <a:r>
              <a:rPr lang="zh-CN" b="1" dirty="0">
                <a:latin typeface="楷体_GB2312" pitchFamily="1" charset="-122"/>
                <a:ea typeface="楷体_GB2312" pitchFamily="1" charset="-122"/>
              </a:rPr>
              <a:t>　设</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是一个群，</a:t>
            </a:r>
            <a:r>
              <a:rPr lang="zh-CN" altLang="zh-CN" b="1" dirty="0">
                <a:latin typeface="楷体_GB2312" pitchFamily="1" charset="-122"/>
                <a:ea typeface="楷体_GB2312" pitchFamily="1" charset="-122"/>
              </a:rPr>
              <a:t>S</a:t>
            </a:r>
            <a:r>
              <a:rPr lang="zh-CN" b="1" dirty="0">
                <a:latin typeface="楷体_GB2312" pitchFamily="1" charset="-122"/>
                <a:ea typeface="楷体_GB2312" pitchFamily="1" charset="-122"/>
              </a:rPr>
              <a:t>是</a:t>
            </a:r>
            <a:r>
              <a:rPr lang="zh-CN" altLang="zh-CN" b="1" dirty="0">
                <a:latin typeface="楷体_GB2312" pitchFamily="1" charset="-122"/>
                <a:ea typeface="楷体_GB2312" pitchFamily="1" charset="-122"/>
              </a:rPr>
              <a:t>G</a:t>
            </a:r>
            <a:r>
              <a:rPr lang="zh-CN" b="1" dirty="0">
                <a:latin typeface="楷体_GB2312" pitchFamily="1" charset="-122"/>
                <a:ea typeface="楷体_GB2312" pitchFamily="1" charset="-122"/>
              </a:rPr>
              <a:t>的一个非空子集，若</a:t>
            </a:r>
            <a:r>
              <a:rPr lang="zh-CN" altLang="zh-CN" b="1" dirty="0">
                <a:latin typeface="楷体_GB2312" pitchFamily="1" charset="-122"/>
                <a:ea typeface="楷体_GB2312" pitchFamily="1" charset="-122"/>
              </a:rPr>
              <a:t>S</a:t>
            </a:r>
            <a:r>
              <a:rPr lang="zh-CN" b="1" dirty="0">
                <a:latin typeface="楷体_GB2312" pitchFamily="1" charset="-122"/>
                <a:ea typeface="楷体_GB2312" pitchFamily="1" charset="-122"/>
              </a:rPr>
              <a:t>也是群，则称</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的一个子群。</a:t>
            </a:r>
          </a:p>
          <a:p>
            <a:pPr marL="342900" indent="-342900" algn="just">
              <a:lnSpc>
                <a:spcPct val="140000"/>
              </a:lnSpc>
              <a:buClr>
                <a:srgbClr val="00FF00"/>
              </a:buClr>
              <a:buFont typeface="Wingdings" pitchFamily="2" charset="2"/>
              <a:buNone/>
            </a:pPr>
            <a:r>
              <a:rPr lang="zh-CN" b="1" dirty="0">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一般来说，对任意的群</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，都有两个子群</a:t>
            </a:r>
            <a:r>
              <a:rPr lang="zh-CN" altLang="zh-CN" b="1" dirty="0">
                <a:solidFill>
                  <a:srgbClr val="0000FF"/>
                </a:solidFill>
                <a:latin typeface="楷体_GB2312" pitchFamily="1" charset="-122"/>
                <a:ea typeface="楷体_GB2312" pitchFamily="1" charset="-122"/>
              </a:rPr>
              <a:t>&lt;{e}</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，我们称此两个子群为该群的</a:t>
            </a:r>
            <a:r>
              <a:rPr lang="zh-CN" b="1" dirty="0">
                <a:solidFill>
                  <a:srgbClr val="CC0066"/>
                </a:solidFill>
                <a:latin typeface="楷体_GB2312" pitchFamily="1" charset="-122"/>
                <a:ea typeface="楷体_GB2312" pitchFamily="1" charset="-122"/>
              </a:rPr>
              <a:t>平凡子群</a:t>
            </a:r>
            <a:r>
              <a:rPr lang="zh-CN" altLang="zh-CN" b="1" dirty="0">
                <a:solidFill>
                  <a:srgbClr val="0000FF"/>
                </a:solidFill>
                <a:latin typeface="楷体_GB2312" pitchFamily="1" charset="-122"/>
                <a:ea typeface="楷体_GB2312" pitchFamily="1" charset="-122"/>
              </a:rPr>
              <a:t>,</a:t>
            </a:r>
            <a:r>
              <a:rPr lang="zh-CN" b="1" dirty="0">
                <a:solidFill>
                  <a:srgbClr val="0000FF"/>
                </a:solidFill>
                <a:latin typeface="楷体_GB2312" pitchFamily="1" charset="-122"/>
                <a:ea typeface="楷体_GB2312" pitchFamily="1" charset="-122"/>
              </a:rPr>
              <a:t>而若有子群</a:t>
            </a:r>
            <a:r>
              <a:rPr lang="zh-CN" altLang="zh-CN" b="1" dirty="0">
                <a:solidFill>
                  <a:srgbClr val="0000FF"/>
                </a:solidFill>
                <a:latin typeface="楷体_GB2312" pitchFamily="1" charset="-122"/>
                <a:ea typeface="楷体_GB2312" pitchFamily="1" charset="-122"/>
              </a:rPr>
              <a:t>&lt;S,*&gt;,</a:t>
            </a:r>
            <a:r>
              <a:rPr lang="zh-CN" b="1" dirty="0">
                <a:solidFill>
                  <a:srgbClr val="0000FF"/>
                </a:solidFill>
                <a:latin typeface="楷体_GB2312" pitchFamily="1" charset="-122"/>
                <a:ea typeface="楷体_GB2312" pitchFamily="1" charset="-122"/>
              </a:rPr>
              <a:t>且</a:t>
            </a:r>
            <a:r>
              <a:rPr lang="zh-CN" altLang="zh-CN" b="1" dirty="0">
                <a:solidFill>
                  <a:srgbClr val="0000FF"/>
                </a:solidFill>
                <a:latin typeface="楷体_GB2312" pitchFamily="1" charset="-122"/>
                <a:ea typeface="楷体_GB2312" pitchFamily="1" charset="-122"/>
              </a:rPr>
              <a:t>S</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{e}</a:t>
            </a:r>
            <a:r>
              <a:rPr lang="zh-CN" b="1" dirty="0">
                <a:solidFill>
                  <a:srgbClr val="0000FF"/>
                </a:solidFill>
                <a:latin typeface="楷体_GB2312" pitchFamily="1" charset="-122"/>
                <a:ea typeface="楷体_GB2312" pitchFamily="1" charset="-122"/>
              </a:rPr>
              <a:t>和</a:t>
            </a:r>
            <a:r>
              <a:rPr lang="zh-CN" altLang="zh-CN" b="1" dirty="0">
                <a:solidFill>
                  <a:srgbClr val="0000FF"/>
                </a:solidFill>
                <a:latin typeface="楷体_GB2312" pitchFamily="1" charset="-122"/>
                <a:ea typeface="楷体_GB2312" pitchFamily="1" charset="-122"/>
              </a:rPr>
              <a:t>S</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，则称</a:t>
            </a:r>
            <a:r>
              <a:rPr lang="zh-CN" altLang="zh-CN" b="1" dirty="0">
                <a:solidFill>
                  <a:srgbClr val="0000FF"/>
                </a:solidFill>
                <a:latin typeface="楷体_GB2312" pitchFamily="1" charset="-122"/>
                <a:ea typeface="楷体_GB2312" pitchFamily="1" charset="-122"/>
              </a:rPr>
              <a:t>&lt;S</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为</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的</a:t>
            </a:r>
            <a:r>
              <a:rPr lang="zh-CN" b="1" dirty="0">
                <a:solidFill>
                  <a:srgbClr val="CC0066"/>
                </a:solidFill>
                <a:latin typeface="楷体_GB2312" pitchFamily="1" charset="-122"/>
                <a:ea typeface="楷体_GB2312" pitchFamily="1" charset="-122"/>
              </a:rPr>
              <a:t>真子群</a:t>
            </a:r>
            <a:r>
              <a:rPr lang="zh-CN" b="1" dirty="0">
                <a:solidFill>
                  <a:srgbClr val="0000FF"/>
                </a:solidFill>
                <a:latin typeface="楷体_GB2312" pitchFamily="1" charset="-122"/>
                <a:ea typeface="楷体_GB2312" pitchFamily="1" charset="-122"/>
              </a:rPr>
              <a:t>。</a:t>
            </a:r>
          </a:p>
          <a:p>
            <a:pPr marL="342900" indent="-342900" algn="just">
              <a:lnSpc>
                <a:spcPct val="120000"/>
              </a:lnSpc>
              <a:buClr>
                <a:srgbClr val="B2B2B2"/>
              </a:buClr>
              <a:buFont typeface="Wingdings" pitchFamily="2" charset="2"/>
              <a:buChar char="n"/>
            </a:pPr>
            <a:r>
              <a:rPr lang="zh-CN" b="1" dirty="0">
                <a:solidFill>
                  <a:srgbClr val="B2B2B2"/>
                </a:solidFill>
                <a:latin typeface="楷体_GB2312" pitchFamily="1" charset="-122"/>
                <a:ea typeface="楷体_GB2312" pitchFamily="1" charset="-122"/>
              </a:rPr>
              <a:t>另外，由群中的一个元素也可生成一个子群。为此，需要将群中元素的幂扩充到负指数的形式，即定义为：</a:t>
            </a:r>
            <a:r>
              <a:rPr lang="zh-CN" altLang="zh-CN" b="1" dirty="0">
                <a:solidFill>
                  <a:srgbClr val="B2B2B2"/>
                </a:solidFill>
                <a:latin typeface="楷体_GB2312" pitchFamily="1" charset="-122"/>
                <a:ea typeface="楷体_GB2312" pitchFamily="1" charset="-122"/>
              </a:rPr>
              <a:t>a</a:t>
            </a:r>
            <a:r>
              <a:rPr lang="zh-CN" altLang="zh-CN" b="1" baseline="30000" dirty="0">
                <a:solidFill>
                  <a:srgbClr val="B2B2B2"/>
                </a:solidFill>
                <a:latin typeface="楷体_GB2312" pitchFamily="1" charset="-122"/>
                <a:ea typeface="楷体_GB2312" pitchFamily="1" charset="-122"/>
              </a:rPr>
              <a:t>-k</a:t>
            </a:r>
            <a:r>
              <a:rPr lang="zh-CN" altLang="zh-CN"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a:t>
            </a:r>
            <a:r>
              <a:rPr lang="zh-CN" altLang="zh-CN" b="1" baseline="30000" dirty="0">
                <a:solidFill>
                  <a:srgbClr val="B2B2B2"/>
                </a:solidFill>
                <a:latin typeface="楷体_GB2312" pitchFamily="1" charset="-122"/>
                <a:ea typeface="楷体_GB2312" pitchFamily="1" charset="-122"/>
              </a:rPr>
              <a:t>k</a:t>
            </a:r>
            <a:r>
              <a:rPr lang="zh-CN" b="1" dirty="0">
                <a:solidFill>
                  <a:srgbClr val="B2B2B2"/>
                </a:solidFill>
                <a:latin typeface="楷体_GB2312" pitchFamily="1" charset="-122"/>
                <a:ea typeface="楷体_GB2312" pitchFamily="1" charset="-122"/>
              </a:rPr>
              <a:t>）</a:t>
            </a:r>
            <a:r>
              <a:rPr lang="zh-CN" alt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endParaRPr lang="zh-CN" b="1" dirty="0">
              <a:solidFill>
                <a:srgbClr val="0000FF"/>
              </a:solidFill>
              <a:latin typeface="楷体_GB2312" pitchFamily="1" charset="-122"/>
              <a:ea typeface="楷体_GB2312" pitchFamily="1" charset="-122"/>
            </a:endParaRPr>
          </a:p>
          <a:p>
            <a:pPr marL="342900" indent="-342900" algn="just">
              <a:lnSpc>
                <a:spcPct val="140000"/>
              </a:lnSpc>
              <a:buClr>
                <a:srgbClr val="00FF00"/>
              </a:buClr>
              <a:buFont typeface="Wingdings" pitchFamily="2" charset="2"/>
              <a:buNone/>
            </a:pPr>
            <a:endParaRPr lang="zh-CN" altLang="zh-CN" b="1" dirty="0">
              <a:solidFill>
                <a:srgbClr val="0000FF"/>
              </a:solidFill>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78119BD-07FA-40E4-A393-B863D2B43E9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844C9A93-8A14-4EDC-92A1-FA7761BEFDC6}" type="slidenum">
              <a:rPr lang="zh-CN" altLang="zh-CN"/>
              <a:pPr/>
              <a:t>6</a:t>
            </a:fld>
            <a:r>
              <a:rPr lang="zh-CN" altLang="zh-CN"/>
              <a:t>/226</a:t>
            </a:r>
          </a:p>
        </p:txBody>
      </p:sp>
      <p:sp>
        <p:nvSpPr>
          <p:cNvPr id="8194" name="Rectangle 2"/>
          <p:cNvSpPr>
            <a:spLocks noGrp="1" noChangeArrowheads="1"/>
          </p:cNvSpPr>
          <p:nvPr>
            <p:ph type="title"/>
          </p:nvPr>
        </p:nvSpPr>
        <p:spPr/>
        <p:txBody>
          <a:bodyPr/>
          <a:lstStyle/>
          <a:p>
            <a:endParaRPr lang="zh-CN" altLang="zh-CN"/>
          </a:p>
        </p:txBody>
      </p:sp>
      <p:sp>
        <p:nvSpPr>
          <p:cNvPr id="8195" name="Rectangle 3"/>
          <p:cNvSpPr>
            <a:spLocks noGrp="1" noChangeArrowheads="1"/>
          </p:cNvSpPr>
          <p:nvPr>
            <p:ph type="body" idx="1"/>
          </p:nvPr>
        </p:nvSpPr>
        <p:spPr>
          <a:xfrm>
            <a:off x="1066800" y="1166813"/>
            <a:ext cx="7620000" cy="3140075"/>
          </a:xfrm>
        </p:spPr>
        <p:txBody>
          <a:bodyPr/>
          <a:lstStyle/>
          <a:p>
            <a:pPr>
              <a:buClr>
                <a:srgbClr val="FF00FF"/>
              </a:buClr>
              <a:buFont typeface="Wingdings" pitchFamily="2" charset="2"/>
              <a:buChar char="n"/>
            </a:pPr>
            <a:r>
              <a:rPr lang="zh-CN" sz="2400" dirty="0">
                <a:solidFill>
                  <a:srgbClr val="FF0000"/>
                </a:solidFill>
                <a:latin typeface="楷体_GB2312" pitchFamily="1" charset="-122"/>
                <a:ea typeface="楷体_GB2312" pitchFamily="1" charset="-122"/>
              </a:rPr>
              <a:t>例：</a:t>
            </a:r>
          </a:p>
          <a:p>
            <a:pPr>
              <a:buClr>
                <a:srgbClr val="FF00FF"/>
              </a:buClr>
              <a:buFont typeface="Wingdings" pitchFamily="2" charset="2"/>
              <a:buNone/>
            </a:pPr>
            <a:r>
              <a:rPr lang="zh-CN" sz="2400" dirty="0">
                <a:solidFill>
                  <a:srgbClr val="0000FF"/>
                </a:solidFill>
                <a:latin typeface="楷体_GB2312" pitchFamily="1" charset="-122"/>
                <a:ea typeface="楷体_GB2312" pitchFamily="1" charset="-122"/>
              </a:rPr>
              <a:t>      &lt;R,+&gt;满足封闭、可结合、有幺元0的条件，因而是含幺半群。另外，它还满足可换性，每个元x</a:t>
            </a:r>
            <a:r>
              <a:rPr lang="en-US"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R都有加法逆元-x，因此， &lt;R,+&gt;也是一个可换群。</a:t>
            </a:r>
          </a:p>
          <a:p>
            <a:pPr>
              <a:buFont typeface="Wingdings" pitchFamily="2" charset="2"/>
              <a:buNone/>
            </a:pPr>
            <a:r>
              <a:rPr lang="zh-CN" sz="2400" dirty="0">
                <a:solidFill>
                  <a:srgbClr val="0000FF"/>
                </a:solidFill>
                <a:latin typeface="楷体_GB2312" pitchFamily="1" charset="-122"/>
                <a:ea typeface="楷体_GB2312" pitchFamily="1" charset="-122"/>
              </a:rPr>
              <a:t>      &lt;R,</a:t>
            </a:r>
            <a:r>
              <a:rPr lang="en-US"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&gt;满足封闭、可结合、有幺元1，因此是含幺半群。注意，因为0无乘法逆元，所以&lt;R,</a:t>
            </a:r>
            <a:r>
              <a:rPr lang="en-US"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&gt;只能是含幺半群。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912BC4-6602-4FAB-B134-F751803BCD7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16986E9-6E2D-4657-B2E5-82E24DA360A1}" type="slidenum">
              <a:rPr lang="zh-CN" altLang="zh-CN"/>
              <a:pPr/>
              <a:t>60</a:t>
            </a:fld>
            <a:r>
              <a:rPr lang="zh-CN" altLang="zh-CN"/>
              <a:t>/226</a:t>
            </a:r>
          </a:p>
        </p:txBody>
      </p:sp>
      <p:sp>
        <p:nvSpPr>
          <p:cNvPr id="63490" name="Rectangle 2"/>
          <p:cNvSpPr>
            <a:spLocks noGrp="1" noChangeArrowheads="1"/>
          </p:cNvSpPr>
          <p:nvPr>
            <p:ph type="title"/>
          </p:nvPr>
        </p:nvSpPr>
        <p:spPr/>
        <p:txBody>
          <a:bodyPr/>
          <a:lstStyle/>
          <a:p>
            <a:r>
              <a:rPr lang="zh-CN"/>
              <a:t>子群</a:t>
            </a:r>
          </a:p>
        </p:txBody>
      </p:sp>
      <p:sp>
        <p:nvSpPr>
          <p:cNvPr id="63491" name="Rectangle 3"/>
          <p:cNvSpPr>
            <a:spLocks noChangeArrowheads="1"/>
          </p:cNvSpPr>
          <p:nvPr/>
        </p:nvSpPr>
        <p:spPr bwMode="auto">
          <a:xfrm>
            <a:off x="1042988" y="1052513"/>
            <a:ext cx="777716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dirty="0">
                <a:solidFill>
                  <a:srgbClr val="FF00FF"/>
                </a:solidFill>
                <a:latin typeface="楷体_GB2312" pitchFamily="1" charset="-122"/>
                <a:ea typeface="楷体_GB2312" pitchFamily="1" charset="-122"/>
              </a:rPr>
              <a:t>定义</a:t>
            </a:r>
            <a:r>
              <a:rPr lang="zh-CN" altLang="zh-CN" b="1" dirty="0">
                <a:solidFill>
                  <a:srgbClr val="FF00FF"/>
                </a:solidFill>
                <a:latin typeface="楷体_GB2312" pitchFamily="1" charset="-122"/>
                <a:ea typeface="楷体_GB2312" pitchFamily="1" charset="-122"/>
              </a:rPr>
              <a:t>15.2</a:t>
            </a:r>
            <a:r>
              <a:rPr lang="zh-CN" b="1" dirty="0">
                <a:latin typeface="楷体_GB2312" pitchFamily="1" charset="-122"/>
                <a:ea typeface="楷体_GB2312" pitchFamily="1" charset="-122"/>
              </a:rPr>
              <a:t>　设</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是一个群，</a:t>
            </a:r>
            <a:r>
              <a:rPr lang="zh-CN" altLang="zh-CN" b="1" dirty="0">
                <a:latin typeface="楷体_GB2312" pitchFamily="1" charset="-122"/>
                <a:ea typeface="楷体_GB2312" pitchFamily="1" charset="-122"/>
              </a:rPr>
              <a:t>S</a:t>
            </a:r>
            <a:r>
              <a:rPr lang="zh-CN" b="1" dirty="0">
                <a:latin typeface="楷体_GB2312" pitchFamily="1" charset="-122"/>
                <a:ea typeface="楷体_GB2312" pitchFamily="1" charset="-122"/>
              </a:rPr>
              <a:t>是</a:t>
            </a:r>
            <a:r>
              <a:rPr lang="zh-CN" altLang="zh-CN" b="1" dirty="0">
                <a:latin typeface="楷体_GB2312" pitchFamily="1" charset="-122"/>
                <a:ea typeface="楷体_GB2312" pitchFamily="1" charset="-122"/>
              </a:rPr>
              <a:t>G</a:t>
            </a:r>
            <a:r>
              <a:rPr lang="zh-CN" b="1" dirty="0">
                <a:latin typeface="楷体_GB2312" pitchFamily="1" charset="-122"/>
                <a:ea typeface="楷体_GB2312" pitchFamily="1" charset="-122"/>
              </a:rPr>
              <a:t>的一个非空子集，若</a:t>
            </a:r>
            <a:r>
              <a:rPr lang="zh-CN" altLang="zh-CN" b="1" dirty="0">
                <a:latin typeface="楷体_GB2312" pitchFamily="1" charset="-122"/>
                <a:ea typeface="楷体_GB2312" pitchFamily="1" charset="-122"/>
              </a:rPr>
              <a:t>S</a:t>
            </a:r>
            <a:r>
              <a:rPr lang="zh-CN" b="1" dirty="0">
                <a:latin typeface="楷体_GB2312" pitchFamily="1" charset="-122"/>
                <a:ea typeface="楷体_GB2312" pitchFamily="1" charset="-122"/>
              </a:rPr>
              <a:t>也是群，则称</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的一个子群。</a:t>
            </a:r>
          </a:p>
          <a:p>
            <a:pPr marL="342900" indent="-342900" algn="just">
              <a:lnSpc>
                <a:spcPct val="140000"/>
              </a:lnSpc>
              <a:buClr>
                <a:srgbClr val="00FF00"/>
              </a:buClr>
              <a:buFont typeface="Wingdings" pitchFamily="2" charset="2"/>
              <a:buNone/>
            </a:pPr>
            <a:r>
              <a:rPr lang="zh-CN" b="1" dirty="0">
                <a:latin typeface="楷体_GB2312" pitchFamily="1" charset="-122"/>
                <a:ea typeface="楷体_GB2312" pitchFamily="1" charset="-122"/>
              </a:rPr>
              <a:t>      一般来说，对任意的群</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，都有两个子群</a:t>
            </a:r>
            <a:r>
              <a:rPr lang="zh-CN" altLang="zh-CN" b="1" dirty="0">
                <a:latin typeface="楷体_GB2312" pitchFamily="1" charset="-122"/>
                <a:ea typeface="楷体_GB2312" pitchFamily="1" charset="-122"/>
              </a:rPr>
              <a:t>&lt;{e}</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，我们称此两个子群为该群的平凡子群</a:t>
            </a:r>
            <a:r>
              <a:rPr lang="zh-CN" altLang="zh-CN" b="1" dirty="0">
                <a:latin typeface="楷体_GB2312" pitchFamily="1" charset="-122"/>
                <a:ea typeface="楷体_GB2312" pitchFamily="1" charset="-122"/>
              </a:rPr>
              <a:t>,</a:t>
            </a:r>
            <a:r>
              <a:rPr lang="zh-CN" b="1" dirty="0">
                <a:latin typeface="楷体_GB2312" pitchFamily="1" charset="-122"/>
                <a:ea typeface="楷体_GB2312" pitchFamily="1" charset="-122"/>
              </a:rPr>
              <a:t>而若有子群</a:t>
            </a:r>
            <a:r>
              <a:rPr lang="zh-CN" altLang="zh-CN" b="1" dirty="0">
                <a:latin typeface="楷体_GB2312" pitchFamily="1" charset="-122"/>
                <a:ea typeface="楷体_GB2312" pitchFamily="1" charset="-122"/>
              </a:rPr>
              <a:t>&lt;S,*&gt;,</a:t>
            </a:r>
            <a:r>
              <a:rPr lang="zh-CN" b="1" dirty="0">
                <a:latin typeface="楷体_GB2312" pitchFamily="1" charset="-122"/>
                <a:ea typeface="楷体_GB2312" pitchFamily="1" charset="-122"/>
              </a:rPr>
              <a:t>且</a:t>
            </a:r>
            <a:r>
              <a:rPr lang="zh-CN" altLang="zh-CN" b="1" dirty="0">
                <a:latin typeface="楷体_GB2312" pitchFamily="1" charset="-122"/>
                <a:ea typeface="楷体_GB2312" pitchFamily="1" charset="-122"/>
              </a:rPr>
              <a:t>S</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{e}</a:t>
            </a:r>
            <a:r>
              <a:rPr lang="zh-CN" b="1" dirty="0">
                <a:latin typeface="楷体_GB2312" pitchFamily="1" charset="-122"/>
                <a:ea typeface="楷体_GB2312" pitchFamily="1" charset="-122"/>
              </a:rPr>
              <a:t>和</a:t>
            </a:r>
            <a:r>
              <a:rPr lang="zh-CN" altLang="zh-CN" b="1" dirty="0">
                <a:latin typeface="楷体_GB2312" pitchFamily="1" charset="-122"/>
                <a:ea typeface="楷体_GB2312" pitchFamily="1" charset="-122"/>
              </a:rPr>
              <a:t>S</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G</a:t>
            </a:r>
            <a:r>
              <a:rPr lang="zh-CN" b="1" dirty="0">
                <a:latin typeface="楷体_GB2312" pitchFamily="1" charset="-122"/>
                <a:ea typeface="楷体_GB2312" pitchFamily="1" charset="-122"/>
              </a:rPr>
              <a:t>，则称</a:t>
            </a:r>
            <a:r>
              <a:rPr lang="zh-CN" altLang="zh-CN" b="1" dirty="0">
                <a:latin typeface="楷体_GB2312" pitchFamily="1" charset="-122"/>
                <a:ea typeface="楷体_GB2312" pitchFamily="1" charset="-122"/>
              </a:rPr>
              <a:t>&lt;S</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为</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的真子群。</a:t>
            </a:r>
          </a:p>
          <a:p>
            <a:pPr marL="342900" indent="-342900" algn="just">
              <a:lnSpc>
                <a:spcPct val="120000"/>
              </a:lnSpc>
              <a:buClr>
                <a:srgbClr val="FF0000"/>
              </a:buClr>
              <a:buFont typeface="Wingdings" pitchFamily="2" charset="2"/>
              <a:buChar char="n"/>
            </a:pPr>
            <a:r>
              <a:rPr lang="zh-CN" b="1" dirty="0">
                <a:solidFill>
                  <a:srgbClr val="0000FF"/>
                </a:solidFill>
                <a:latin typeface="楷体_GB2312" pitchFamily="1" charset="-122"/>
                <a:ea typeface="楷体_GB2312" pitchFamily="1" charset="-122"/>
              </a:rPr>
              <a:t>另外，由群中的一个元素也可生成一个子群。为此，需要将群中元素的幂扩充到负指数的形式，即定义为：</a:t>
            </a:r>
            <a:r>
              <a:rPr lang="zh-CN" altLang="zh-CN" b="1" dirty="0">
                <a:solidFill>
                  <a:srgbClr val="CC0066"/>
                </a:solidFill>
                <a:latin typeface="楷体_GB2312" pitchFamily="1" charset="-122"/>
                <a:ea typeface="楷体_GB2312" pitchFamily="1" charset="-122"/>
              </a:rPr>
              <a:t>a</a:t>
            </a:r>
            <a:r>
              <a:rPr lang="zh-CN" altLang="zh-CN" b="1" baseline="30000" dirty="0">
                <a:solidFill>
                  <a:srgbClr val="CC0066"/>
                </a:solidFill>
                <a:latin typeface="楷体_GB2312" pitchFamily="1" charset="-122"/>
                <a:ea typeface="楷体_GB2312" pitchFamily="1" charset="-122"/>
              </a:rPr>
              <a:t>-k</a:t>
            </a:r>
            <a:r>
              <a:rPr lang="zh-CN" altLang="zh-CN" b="1" dirty="0">
                <a:solidFill>
                  <a:srgbClr val="CC0066"/>
                </a:solidFill>
                <a:latin typeface="楷体_GB2312" pitchFamily="1" charset="-122"/>
                <a:ea typeface="楷体_GB2312" pitchFamily="1" charset="-122"/>
              </a:rPr>
              <a:t>=</a:t>
            </a:r>
            <a:r>
              <a:rPr lang="zh-CN" b="1" dirty="0">
                <a:solidFill>
                  <a:srgbClr val="CC0066"/>
                </a:solidFill>
                <a:latin typeface="楷体_GB2312" pitchFamily="1" charset="-122"/>
                <a:ea typeface="楷体_GB2312" pitchFamily="1" charset="-122"/>
              </a:rPr>
              <a:t>（</a:t>
            </a:r>
            <a:r>
              <a:rPr lang="zh-CN" altLang="zh-CN" b="1" dirty="0">
                <a:solidFill>
                  <a:srgbClr val="CC0066"/>
                </a:solidFill>
                <a:latin typeface="楷体_GB2312" pitchFamily="1" charset="-122"/>
                <a:ea typeface="楷体_GB2312" pitchFamily="1" charset="-122"/>
              </a:rPr>
              <a:t>a</a:t>
            </a:r>
            <a:r>
              <a:rPr lang="zh-CN" altLang="zh-CN" b="1" baseline="30000" dirty="0">
                <a:solidFill>
                  <a:srgbClr val="CC0066"/>
                </a:solidFill>
                <a:latin typeface="楷体_GB2312" pitchFamily="1" charset="-122"/>
                <a:ea typeface="楷体_GB2312" pitchFamily="1" charset="-122"/>
              </a:rPr>
              <a:t>k</a:t>
            </a:r>
            <a:r>
              <a:rPr lang="zh-CN" b="1" dirty="0">
                <a:solidFill>
                  <a:srgbClr val="CC0066"/>
                </a:solidFill>
                <a:latin typeface="楷体_GB2312" pitchFamily="1" charset="-122"/>
                <a:ea typeface="楷体_GB2312" pitchFamily="1" charset="-122"/>
              </a:rPr>
              <a:t>）</a:t>
            </a:r>
            <a:r>
              <a:rPr lang="zh-CN" altLang="zh-CN" b="1" baseline="30000" dirty="0">
                <a:solidFill>
                  <a:srgbClr val="CC0066"/>
                </a:solidFill>
                <a:latin typeface="楷体_GB2312" pitchFamily="1" charset="-122"/>
                <a:ea typeface="楷体_GB2312" pitchFamily="1" charset="-122"/>
              </a:rPr>
              <a:t>-1</a:t>
            </a:r>
            <a:r>
              <a:rPr lang="zh-CN" b="1" dirty="0">
                <a:solidFill>
                  <a:srgbClr val="CC0066"/>
                </a:solidFill>
                <a:latin typeface="楷体_GB2312" pitchFamily="1" charset="-122"/>
                <a:ea typeface="楷体_GB2312" pitchFamily="1" charset="-122"/>
              </a:rPr>
              <a:t>。</a:t>
            </a:r>
            <a:endParaRPr lang="zh-CN" b="1" dirty="0">
              <a:solidFill>
                <a:srgbClr val="0000FF"/>
              </a:solidFill>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F55E6F-F74E-49B4-8EF0-97D9D3FAF47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BBD5536-E2FB-4A43-9FFB-10940583473B}" type="slidenum">
              <a:rPr lang="zh-CN" altLang="zh-CN"/>
              <a:pPr/>
              <a:t>61</a:t>
            </a:fld>
            <a:r>
              <a:rPr lang="zh-CN" altLang="zh-CN"/>
              <a:t>/226</a:t>
            </a:r>
          </a:p>
        </p:txBody>
      </p:sp>
      <p:sp>
        <p:nvSpPr>
          <p:cNvPr id="64514" name="Rectangle 2"/>
          <p:cNvSpPr>
            <a:spLocks noGrp="1" noChangeArrowheads="1"/>
          </p:cNvSpPr>
          <p:nvPr>
            <p:ph type="title"/>
          </p:nvPr>
        </p:nvSpPr>
        <p:spPr/>
        <p:txBody>
          <a:bodyPr/>
          <a:lstStyle/>
          <a:p>
            <a:endParaRPr lang="zh-CN" altLang="zh-CN"/>
          </a:p>
        </p:txBody>
      </p:sp>
      <p:sp>
        <p:nvSpPr>
          <p:cNvPr id="64515" name="Rectangle 3"/>
          <p:cNvSpPr>
            <a:spLocks noChangeArrowheads="1"/>
          </p:cNvSpPr>
          <p:nvPr/>
        </p:nvSpPr>
        <p:spPr bwMode="auto">
          <a:xfrm>
            <a:off x="971550" y="1052513"/>
            <a:ext cx="7848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定理15.6  </a:t>
            </a:r>
            <a:r>
              <a:rPr lang="zh-CN" b="1" dirty="0">
                <a:solidFill>
                  <a:srgbClr val="0000FF"/>
                </a:solidFill>
                <a:latin typeface="楷体_GB2312" pitchFamily="1" charset="-122"/>
                <a:ea typeface="楷体_GB2312" pitchFamily="1" charset="-122"/>
              </a:rPr>
              <a:t>设&lt;G，*&gt;是一个群，对任意的a∈G，令   S＝{a</a:t>
            </a:r>
            <a:r>
              <a:rPr lang="zh-CN" b="1" baseline="30000"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|n∈Z，Z是整数}，则&lt;S，*&gt;是&lt;G，*&gt;的子群。</a:t>
            </a:r>
          </a:p>
          <a:p>
            <a:pPr marL="342900" indent="-342900" algn="just">
              <a:lnSpc>
                <a:spcPct val="140000"/>
              </a:lnSpc>
              <a:buClr>
                <a:srgbClr val="00FF00"/>
              </a:buClr>
              <a:buFont typeface="Wingdings" pitchFamily="2" charset="2"/>
              <a:buNone/>
            </a:pPr>
            <a:r>
              <a:rPr lang="zh-CN" b="1" dirty="0">
                <a:solidFill>
                  <a:srgbClr val="CC3399"/>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证明：</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因为a∈S，所以显然S是G的非空子集。</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对任意的a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∈S，则a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n+m</a:t>
            </a:r>
            <a:r>
              <a:rPr lang="zh-CN" b="1" dirty="0">
                <a:solidFill>
                  <a:srgbClr val="B2B2B2"/>
                </a:solidFill>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由n,m∈Z，有n+m∈Z，所以a</a:t>
            </a:r>
            <a:r>
              <a:rPr lang="zh-CN" b="1" baseline="30000" dirty="0">
                <a:solidFill>
                  <a:srgbClr val="B2B2B2"/>
                </a:solidFill>
                <a:latin typeface="楷体_GB2312" pitchFamily="1" charset="-122"/>
                <a:ea typeface="楷体_GB2312" pitchFamily="1" charset="-122"/>
              </a:rPr>
              <a:t>n+m</a:t>
            </a:r>
            <a:r>
              <a:rPr lang="zh-CN" b="1" dirty="0">
                <a:solidFill>
                  <a:srgbClr val="B2B2B2"/>
                </a:solidFill>
                <a:latin typeface="楷体_GB2312" pitchFamily="1" charset="-122"/>
                <a:ea typeface="楷体_GB2312" pitchFamily="1" charset="-122"/>
              </a:rPr>
              <a:t>∈S，即运算是封闭的；由S是G的子集可得结合律也成立；由于 e=a</a:t>
            </a:r>
            <a:r>
              <a:rPr lang="zh-CN" b="1" baseline="30000" dirty="0">
                <a:solidFill>
                  <a:srgbClr val="B2B2B2"/>
                </a:solidFill>
                <a:latin typeface="楷体_GB2312" pitchFamily="1" charset="-122"/>
                <a:ea typeface="楷体_GB2312" pitchFamily="1" charset="-122"/>
              </a:rPr>
              <a:t>0</a:t>
            </a:r>
            <a:r>
              <a:rPr lang="zh-CN" b="1" dirty="0">
                <a:solidFill>
                  <a:srgbClr val="B2B2B2"/>
                </a:solidFill>
                <a:latin typeface="楷体_GB2312" pitchFamily="1" charset="-122"/>
                <a:ea typeface="楷体_GB2312" pitchFamily="1" charset="-122"/>
                <a:sym typeface="Symbol" pitchFamily="18" charset="2"/>
              </a:rPr>
              <a:t>S </a:t>
            </a:r>
            <a:r>
              <a:rPr lang="zh-CN" b="1" dirty="0">
                <a:solidFill>
                  <a:srgbClr val="B2B2B2"/>
                </a:solidFill>
                <a:latin typeface="楷体_GB2312" pitchFamily="1" charset="-122"/>
                <a:ea typeface="楷体_GB2312" pitchFamily="1" charset="-122"/>
              </a:rPr>
              <a:t>，所以S中有幺元；</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又</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 </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S有逆元a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使a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=e</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综上所述，&lt;S，*&gt;是&lt;G，*&gt;的子群。</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13D15F0-C183-417C-8076-4D659F125B4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C45199E-4355-4146-9846-EC6F4E344F22}" type="slidenum">
              <a:rPr lang="zh-CN" altLang="zh-CN"/>
              <a:pPr/>
              <a:t>62</a:t>
            </a:fld>
            <a:r>
              <a:rPr lang="zh-CN" altLang="zh-CN"/>
              <a:t>/226</a:t>
            </a:r>
          </a:p>
        </p:txBody>
      </p:sp>
      <p:sp>
        <p:nvSpPr>
          <p:cNvPr id="65538" name="Rectangle 2"/>
          <p:cNvSpPr>
            <a:spLocks noGrp="1" noChangeArrowheads="1"/>
          </p:cNvSpPr>
          <p:nvPr>
            <p:ph type="title"/>
          </p:nvPr>
        </p:nvSpPr>
        <p:spPr/>
        <p:txBody>
          <a:bodyPr/>
          <a:lstStyle/>
          <a:p>
            <a:endParaRPr lang="zh-CN" altLang="zh-CN"/>
          </a:p>
        </p:txBody>
      </p:sp>
      <p:sp>
        <p:nvSpPr>
          <p:cNvPr id="65539" name="Rectangle 3"/>
          <p:cNvSpPr>
            <a:spLocks noChangeArrowheads="1"/>
          </p:cNvSpPr>
          <p:nvPr/>
        </p:nvSpPr>
        <p:spPr bwMode="auto">
          <a:xfrm>
            <a:off x="971550" y="1052513"/>
            <a:ext cx="7848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定理15.6  </a:t>
            </a:r>
            <a:r>
              <a:rPr lang="zh-CN" b="1" dirty="0">
                <a:latin typeface="楷体_GB2312" pitchFamily="1" charset="-122"/>
                <a:ea typeface="楷体_GB2312" pitchFamily="1" charset="-122"/>
              </a:rPr>
              <a:t>设&lt;G，*&gt;是一个群，对任意的a∈G，令   S＝{a</a:t>
            </a:r>
            <a:r>
              <a:rPr lang="zh-CN" b="1" baseline="30000" dirty="0">
                <a:latin typeface="楷体_GB2312" pitchFamily="1" charset="-122"/>
                <a:ea typeface="楷体_GB2312" pitchFamily="1" charset="-122"/>
              </a:rPr>
              <a:t>n</a:t>
            </a:r>
            <a:r>
              <a:rPr lang="zh-CN" b="1" dirty="0">
                <a:latin typeface="楷体_GB2312" pitchFamily="1" charset="-122"/>
                <a:ea typeface="楷体_GB2312" pitchFamily="1" charset="-122"/>
              </a:rPr>
              <a:t>|n∈Z，Z是整数}，则&lt;S，*&gt;是&lt;G，*&gt;的子群。</a:t>
            </a:r>
          </a:p>
          <a:p>
            <a:pPr marL="342900" indent="-342900" algn="just">
              <a:lnSpc>
                <a:spcPct val="140000"/>
              </a:lnSpc>
              <a:buClr>
                <a:srgbClr val="00FF00"/>
              </a:buClr>
              <a:buFont typeface="Wingdings" pitchFamily="2" charset="2"/>
              <a:buNone/>
            </a:pPr>
            <a:r>
              <a:rPr lang="zh-CN" b="1" dirty="0">
                <a:solidFill>
                  <a:srgbClr val="CC3399"/>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a:t>
            </a:r>
          </a:p>
          <a:p>
            <a:pPr marL="342900" indent="-342900" algn="just">
              <a:lnSpc>
                <a:spcPct val="140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因为a∈S，所以显然S是G的</a:t>
            </a:r>
            <a:r>
              <a:rPr lang="zh-CN" b="1" u="sng" dirty="0">
                <a:solidFill>
                  <a:srgbClr val="FF00FF"/>
                </a:solidFill>
                <a:latin typeface="楷体_GB2312" pitchFamily="1" charset="-122"/>
                <a:ea typeface="楷体_GB2312" pitchFamily="1" charset="-122"/>
              </a:rPr>
              <a:t>非空子集</a:t>
            </a:r>
            <a:r>
              <a:rPr lang="zh-CN" b="1" dirty="0">
                <a:solidFill>
                  <a:srgbClr val="0000FF"/>
                </a:solidFill>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对任意的a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∈S，则a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m</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n+m</a:t>
            </a:r>
            <a:r>
              <a:rPr lang="zh-CN" b="1" dirty="0">
                <a:solidFill>
                  <a:srgbClr val="B2B2B2"/>
                </a:solidFill>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由n,m∈Z，有n+m∈Z，所以a</a:t>
            </a:r>
            <a:r>
              <a:rPr lang="zh-CN" b="1" baseline="30000" dirty="0">
                <a:solidFill>
                  <a:srgbClr val="B2B2B2"/>
                </a:solidFill>
                <a:latin typeface="楷体_GB2312" pitchFamily="1" charset="-122"/>
                <a:ea typeface="楷体_GB2312" pitchFamily="1" charset="-122"/>
              </a:rPr>
              <a:t>n+m</a:t>
            </a:r>
            <a:r>
              <a:rPr lang="zh-CN" b="1" dirty="0">
                <a:solidFill>
                  <a:srgbClr val="B2B2B2"/>
                </a:solidFill>
                <a:latin typeface="楷体_GB2312" pitchFamily="1" charset="-122"/>
                <a:ea typeface="楷体_GB2312" pitchFamily="1" charset="-122"/>
              </a:rPr>
              <a:t>∈S，即运算是封闭的；由S是G的子集可得结合律也成立；由于 e=a</a:t>
            </a:r>
            <a:r>
              <a:rPr lang="zh-CN" b="1" baseline="30000" dirty="0">
                <a:solidFill>
                  <a:srgbClr val="B2B2B2"/>
                </a:solidFill>
                <a:latin typeface="楷体_GB2312" pitchFamily="1" charset="-122"/>
                <a:ea typeface="楷体_GB2312" pitchFamily="1" charset="-122"/>
              </a:rPr>
              <a:t>0</a:t>
            </a:r>
            <a:r>
              <a:rPr lang="zh-CN" b="1" dirty="0">
                <a:solidFill>
                  <a:srgbClr val="B2B2B2"/>
                </a:solidFill>
                <a:latin typeface="楷体_GB2312" pitchFamily="1" charset="-122"/>
                <a:ea typeface="楷体_GB2312" pitchFamily="1" charset="-122"/>
                <a:sym typeface="Symbol" pitchFamily="18" charset="2"/>
              </a:rPr>
              <a:t>S </a:t>
            </a:r>
            <a:r>
              <a:rPr lang="zh-CN" b="1" dirty="0">
                <a:solidFill>
                  <a:srgbClr val="B2B2B2"/>
                </a:solidFill>
                <a:latin typeface="楷体_GB2312" pitchFamily="1" charset="-122"/>
                <a:ea typeface="楷体_GB2312" pitchFamily="1" charset="-122"/>
              </a:rPr>
              <a:t>，所以S中有幺元；</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又</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 </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S有逆元a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使a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=e</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综上所述，&lt;S，*&gt;是&lt;G，*&gt;的子群。</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35B592-A273-4FD8-8F12-34FDBC17BC2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CA2CB37-F7C8-4DAF-88FB-258D3424E5A2}" type="slidenum">
              <a:rPr lang="zh-CN" altLang="zh-CN"/>
              <a:pPr/>
              <a:t>63</a:t>
            </a:fld>
            <a:r>
              <a:rPr lang="zh-CN" altLang="zh-CN"/>
              <a:t>/226</a:t>
            </a:r>
          </a:p>
        </p:txBody>
      </p:sp>
      <p:sp>
        <p:nvSpPr>
          <p:cNvPr id="66562" name="Rectangle 2"/>
          <p:cNvSpPr>
            <a:spLocks noGrp="1" noChangeArrowheads="1"/>
          </p:cNvSpPr>
          <p:nvPr>
            <p:ph type="title"/>
          </p:nvPr>
        </p:nvSpPr>
        <p:spPr/>
        <p:txBody>
          <a:bodyPr/>
          <a:lstStyle/>
          <a:p>
            <a:endParaRPr lang="zh-CN" altLang="zh-CN"/>
          </a:p>
        </p:txBody>
      </p:sp>
      <p:sp>
        <p:nvSpPr>
          <p:cNvPr id="66563" name="Rectangle 3"/>
          <p:cNvSpPr>
            <a:spLocks noChangeArrowheads="1"/>
          </p:cNvSpPr>
          <p:nvPr/>
        </p:nvSpPr>
        <p:spPr bwMode="auto">
          <a:xfrm>
            <a:off x="971550" y="1052513"/>
            <a:ext cx="79216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定理15.6  </a:t>
            </a:r>
            <a:r>
              <a:rPr lang="zh-CN" b="1" dirty="0">
                <a:latin typeface="楷体_GB2312" pitchFamily="1" charset="-122"/>
                <a:ea typeface="楷体_GB2312" pitchFamily="1" charset="-122"/>
              </a:rPr>
              <a:t>设&lt;G，*&gt;是一个群，对任意的a∈G，令   S＝{a</a:t>
            </a:r>
            <a:r>
              <a:rPr lang="zh-CN" b="1" baseline="30000" dirty="0">
                <a:latin typeface="楷体_GB2312" pitchFamily="1" charset="-122"/>
                <a:ea typeface="楷体_GB2312" pitchFamily="1" charset="-122"/>
              </a:rPr>
              <a:t>n</a:t>
            </a:r>
            <a:r>
              <a:rPr lang="zh-CN" b="1" dirty="0">
                <a:latin typeface="楷体_GB2312" pitchFamily="1" charset="-122"/>
                <a:ea typeface="楷体_GB2312" pitchFamily="1" charset="-122"/>
              </a:rPr>
              <a:t>|n∈Z，Z是整数}，则&lt;S，*&gt;是&lt;G，*&gt;的子群。</a:t>
            </a:r>
          </a:p>
          <a:p>
            <a:pPr marL="342900" indent="-342900" algn="just">
              <a:lnSpc>
                <a:spcPct val="140000"/>
              </a:lnSpc>
              <a:buClr>
                <a:srgbClr val="00FF00"/>
              </a:buClr>
              <a:buFont typeface="Wingdings" pitchFamily="2" charset="2"/>
              <a:buNone/>
            </a:pPr>
            <a:r>
              <a:rPr lang="zh-CN" b="1" dirty="0">
                <a:solidFill>
                  <a:srgbClr val="CC3399"/>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a:t>
            </a:r>
          </a:p>
          <a:p>
            <a:pPr marL="342900" indent="-342900" algn="just">
              <a:lnSpc>
                <a:spcPct val="140000"/>
              </a:lnSpc>
              <a:buClr>
                <a:srgbClr val="00FF00"/>
              </a:buClr>
              <a:buFont typeface="Wingdings" pitchFamily="2" charset="2"/>
              <a:buNone/>
            </a:pPr>
            <a:r>
              <a:rPr lang="zh-CN" b="1" dirty="0">
                <a:latin typeface="楷体_GB2312" pitchFamily="1" charset="-122"/>
                <a:ea typeface="楷体_GB2312" pitchFamily="1" charset="-122"/>
              </a:rPr>
              <a:t>  因为a∈S，所以显然S是G的非空子集。</a:t>
            </a:r>
          </a:p>
          <a:p>
            <a:pPr marL="342900" indent="-342900" algn="just">
              <a:lnSpc>
                <a:spcPct val="14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对任意的a</a:t>
            </a:r>
            <a:r>
              <a:rPr lang="zh-CN" b="1" baseline="30000"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，a</a:t>
            </a:r>
            <a:r>
              <a:rPr lang="zh-CN" b="1" baseline="30000" dirty="0">
                <a:solidFill>
                  <a:srgbClr val="0000FF"/>
                </a:solidFill>
                <a:latin typeface="楷体_GB2312" pitchFamily="1" charset="-122"/>
                <a:ea typeface="楷体_GB2312" pitchFamily="1" charset="-122"/>
              </a:rPr>
              <a:t>m</a:t>
            </a:r>
            <a:r>
              <a:rPr lang="zh-CN" b="1" dirty="0">
                <a:solidFill>
                  <a:srgbClr val="0000FF"/>
                </a:solidFill>
                <a:latin typeface="楷体_GB2312" pitchFamily="1" charset="-122"/>
                <a:ea typeface="楷体_GB2312" pitchFamily="1" charset="-122"/>
              </a:rPr>
              <a:t>∈S，则a</a:t>
            </a:r>
            <a:r>
              <a:rPr lang="zh-CN" b="1" baseline="30000" dirty="0">
                <a:solidFill>
                  <a:srgbClr val="0000FF"/>
                </a:solidFill>
                <a:latin typeface="楷体_GB2312" pitchFamily="1" charset="-122"/>
                <a:ea typeface="楷体_GB2312" pitchFamily="1" charset="-122"/>
              </a:rPr>
              <a:t>n</a:t>
            </a:r>
            <a:r>
              <a:rPr lang="zh-CN" b="1" dirty="0">
                <a:solidFill>
                  <a:srgbClr val="0000FF"/>
                </a:solidFill>
                <a:latin typeface="楷体_GB2312" pitchFamily="1" charset="-122"/>
                <a:ea typeface="楷体_GB2312" pitchFamily="1" charset="-122"/>
              </a:rPr>
              <a:t>*a</a:t>
            </a:r>
            <a:r>
              <a:rPr lang="zh-CN" b="1" baseline="30000" dirty="0">
                <a:solidFill>
                  <a:srgbClr val="0000FF"/>
                </a:solidFill>
                <a:latin typeface="楷体_GB2312" pitchFamily="1" charset="-122"/>
                <a:ea typeface="楷体_GB2312" pitchFamily="1" charset="-122"/>
              </a:rPr>
              <a:t>m</a:t>
            </a:r>
            <a:r>
              <a:rPr lang="zh-CN" b="1" dirty="0">
                <a:solidFill>
                  <a:srgbClr val="0000FF"/>
                </a:solidFill>
                <a:latin typeface="楷体_GB2312" pitchFamily="1" charset="-122"/>
                <a:ea typeface="楷体_GB2312" pitchFamily="1" charset="-122"/>
              </a:rPr>
              <a:t>＝a</a:t>
            </a:r>
            <a:r>
              <a:rPr lang="zh-CN" b="1" baseline="30000" dirty="0">
                <a:solidFill>
                  <a:srgbClr val="0000FF"/>
                </a:solidFill>
                <a:latin typeface="楷体_GB2312" pitchFamily="1" charset="-122"/>
                <a:ea typeface="楷体_GB2312" pitchFamily="1" charset="-122"/>
              </a:rPr>
              <a:t>n+m</a:t>
            </a:r>
            <a:r>
              <a:rPr lang="zh-CN" b="1" dirty="0">
                <a:solidFill>
                  <a:srgbClr val="0000FF"/>
                </a:solidFill>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由n,m∈Z，有n+m∈Z，所以a</a:t>
            </a:r>
            <a:r>
              <a:rPr lang="zh-CN" b="1" baseline="30000" dirty="0">
                <a:solidFill>
                  <a:srgbClr val="0000FF"/>
                </a:solidFill>
                <a:latin typeface="楷体_GB2312" pitchFamily="1" charset="-122"/>
                <a:ea typeface="楷体_GB2312" pitchFamily="1" charset="-122"/>
              </a:rPr>
              <a:t>n+m</a:t>
            </a:r>
            <a:r>
              <a:rPr lang="zh-CN" b="1" dirty="0">
                <a:solidFill>
                  <a:srgbClr val="0000FF"/>
                </a:solidFill>
                <a:latin typeface="楷体_GB2312" pitchFamily="1" charset="-122"/>
                <a:ea typeface="楷体_GB2312" pitchFamily="1" charset="-122"/>
              </a:rPr>
              <a:t>∈S，即运算是</a:t>
            </a:r>
            <a:r>
              <a:rPr lang="zh-CN" b="1" u="sng" dirty="0">
                <a:solidFill>
                  <a:srgbClr val="FF00FF"/>
                </a:solidFill>
                <a:latin typeface="楷体_GB2312" pitchFamily="1" charset="-122"/>
                <a:ea typeface="楷体_GB2312" pitchFamily="1" charset="-122"/>
              </a:rPr>
              <a:t>封闭的</a:t>
            </a:r>
            <a:r>
              <a:rPr lang="zh-CN" b="1" dirty="0">
                <a:solidFill>
                  <a:srgbClr val="0000FF"/>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由S是G的子集可得结合律也成立；由于 e=a</a:t>
            </a:r>
            <a:r>
              <a:rPr lang="zh-CN" b="1" baseline="30000" dirty="0">
                <a:solidFill>
                  <a:srgbClr val="B2B2B2"/>
                </a:solidFill>
                <a:latin typeface="楷体_GB2312" pitchFamily="1" charset="-122"/>
                <a:ea typeface="楷体_GB2312" pitchFamily="1" charset="-122"/>
              </a:rPr>
              <a:t>0</a:t>
            </a:r>
            <a:r>
              <a:rPr lang="zh-CN" b="1" dirty="0">
                <a:solidFill>
                  <a:srgbClr val="B2B2B2"/>
                </a:solidFill>
                <a:latin typeface="楷体_GB2312" pitchFamily="1" charset="-122"/>
                <a:ea typeface="楷体_GB2312" pitchFamily="1" charset="-122"/>
                <a:sym typeface="Symbol" pitchFamily="18" charset="2"/>
              </a:rPr>
              <a:t>S </a:t>
            </a:r>
            <a:r>
              <a:rPr lang="zh-CN" b="1" dirty="0">
                <a:solidFill>
                  <a:srgbClr val="B2B2B2"/>
                </a:solidFill>
                <a:latin typeface="楷体_GB2312" pitchFamily="1" charset="-122"/>
                <a:ea typeface="楷体_GB2312" pitchFamily="1" charset="-122"/>
              </a:rPr>
              <a:t>，所以S中有幺元；</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又</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 </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S有逆元a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使a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=e</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综上所述，&lt;S，*&gt;是&lt;G，*&gt;的子群。</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C523276-5D36-45E6-BD80-1E0A441ADDD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4068794-C0F8-485C-8779-BA0107B0A36F}" type="slidenum">
              <a:rPr lang="zh-CN" altLang="zh-CN"/>
              <a:pPr/>
              <a:t>64</a:t>
            </a:fld>
            <a:r>
              <a:rPr lang="zh-CN" altLang="zh-CN"/>
              <a:t>/226</a:t>
            </a:r>
          </a:p>
        </p:txBody>
      </p:sp>
      <p:sp>
        <p:nvSpPr>
          <p:cNvPr id="67586" name="Rectangle 2"/>
          <p:cNvSpPr>
            <a:spLocks noGrp="1" noChangeArrowheads="1"/>
          </p:cNvSpPr>
          <p:nvPr>
            <p:ph type="title"/>
          </p:nvPr>
        </p:nvSpPr>
        <p:spPr/>
        <p:txBody>
          <a:bodyPr/>
          <a:lstStyle/>
          <a:p>
            <a:endParaRPr lang="zh-CN" altLang="zh-CN"/>
          </a:p>
        </p:txBody>
      </p:sp>
      <p:sp>
        <p:nvSpPr>
          <p:cNvPr id="67587" name="Rectangle 3"/>
          <p:cNvSpPr>
            <a:spLocks noChangeArrowheads="1"/>
          </p:cNvSpPr>
          <p:nvPr/>
        </p:nvSpPr>
        <p:spPr bwMode="auto">
          <a:xfrm>
            <a:off x="971550" y="1052513"/>
            <a:ext cx="79216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定理15.6  </a:t>
            </a:r>
            <a:r>
              <a:rPr lang="zh-CN" b="1" dirty="0">
                <a:latin typeface="楷体_GB2312" pitchFamily="1" charset="-122"/>
                <a:ea typeface="楷体_GB2312" pitchFamily="1" charset="-122"/>
              </a:rPr>
              <a:t>设&lt;G，*&gt;是一个群，对任意的a∈G，令   S＝{a</a:t>
            </a:r>
            <a:r>
              <a:rPr lang="zh-CN" b="1" baseline="30000" dirty="0">
                <a:latin typeface="楷体_GB2312" pitchFamily="1" charset="-122"/>
                <a:ea typeface="楷体_GB2312" pitchFamily="1" charset="-122"/>
              </a:rPr>
              <a:t>n</a:t>
            </a:r>
            <a:r>
              <a:rPr lang="zh-CN" b="1" dirty="0">
                <a:latin typeface="楷体_GB2312" pitchFamily="1" charset="-122"/>
                <a:ea typeface="楷体_GB2312" pitchFamily="1" charset="-122"/>
              </a:rPr>
              <a:t>|n∈Z，Z是整数}，则&lt;S，*&gt;是&lt;G，*&gt;的子群。</a:t>
            </a:r>
          </a:p>
          <a:p>
            <a:pPr marL="342900" indent="-342900" algn="just">
              <a:lnSpc>
                <a:spcPct val="140000"/>
              </a:lnSpc>
              <a:buClr>
                <a:srgbClr val="00FF00"/>
              </a:buClr>
              <a:buFont typeface="Wingdings" pitchFamily="2" charset="2"/>
              <a:buNone/>
            </a:pPr>
            <a:r>
              <a:rPr lang="zh-CN" b="1" dirty="0">
                <a:solidFill>
                  <a:srgbClr val="CC3399"/>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证明：</a:t>
            </a:r>
          </a:p>
          <a:p>
            <a:pPr marL="342900" indent="-342900" algn="just">
              <a:lnSpc>
                <a:spcPct val="140000"/>
              </a:lnSpc>
              <a:buClr>
                <a:srgbClr val="00FF00"/>
              </a:buClr>
              <a:buFont typeface="Wingdings" pitchFamily="2" charset="2"/>
              <a:buNone/>
            </a:pPr>
            <a:r>
              <a:rPr lang="zh-CN" b="1" dirty="0">
                <a:latin typeface="楷体_GB2312" pitchFamily="1" charset="-122"/>
                <a:ea typeface="楷体_GB2312" pitchFamily="1" charset="-122"/>
              </a:rPr>
              <a:t>  因为a∈S，所以显然S是G的非空子集。</a:t>
            </a:r>
          </a:p>
          <a:p>
            <a:pPr marL="342900" indent="-342900" algn="just">
              <a:lnSpc>
                <a:spcPct val="14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latin typeface="楷体_GB2312" pitchFamily="1" charset="-122"/>
                <a:ea typeface="楷体_GB2312" pitchFamily="1" charset="-122"/>
              </a:rPr>
              <a:t>对任意的a</a:t>
            </a:r>
            <a:r>
              <a:rPr lang="zh-CN" b="1" baseline="30000" dirty="0">
                <a:latin typeface="楷体_GB2312" pitchFamily="1" charset="-122"/>
                <a:ea typeface="楷体_GB2312" pitchFamily="1" charset="-122"/>
              </a:rPr>
              <a:t>n</a:t>
            </a:r>
            <a:r>
              <a:rPr lang="zh-CN" b="1" dirty="0">
                <a:latin typeface="楷体_GB2312" pitchFamily="1" charset="-122"/>
                <a:ea typeface="楷体_GB2312" pitchFamily="1" charset="-122"/>
              </a:rPr>
              <a:t>，a</a:t>
            </a:r>
            <a:r>
              <a:rPr lang="zh-CN" b="1" baseline="30000" dirty="0">
                <a:latin typeface="楷体_GB2312" pitchFamily="1" charset="-122"/>
                <a:ea typeface="楷体_GB2312" pitchFamily="1" charset="-122"/>
              </a:rPr>
              <a:t>m</a:t>
            </a:r>
            <a:r>
              <a:rPr lang="zh-CN" b="1" dirty="0">
                <a:latin typeface="楷体_GB2312" pitchFamily="1" charset="-122"/>
                <a:ea typeface="楷体_GB2312" pitchFamily="1" charset="-122"/>
              </a:rPr>
              <a:t>∈S，则a</a:t>
            </a:r>
            <a:r>
              <a:rPr lang="zh-CN" b="1" baseline="30000" dirty="0">
                <a:latin typeface="楷体_GB2312" pitchFamily="1" charset="-122"/>
                <a:ea typeface="楷体_GB2312" pitchFamily="1" charset="-122"/>
              </a:rPr>
              <a:t>n</a:t>
            </a:r>
            <a:r>
              <a:rPr lang="zh-CN" b="1" dirty="0">
                <a:latin typeface="楷体_GB2312" pitchFamily="1" charset="-122"/>
                <a:ea typeface="楷体_GB2312" pitchFamily="1" charset="-122"/>
              </a:rPr>
              <a:t>*a</a:t>
            </a:r>
            <a:r>
              <a:rPr lang="zh-CN" b="1" baseline="30000" dirty="0">
                <a:latin typeface="楷体_GB2312" pitchFamily="1" charset="-122"/>
                <a:ea typeface="楷体_GB2312" pitchFamily="1" charset="-122"/>
              </a:rPr>
              <a:t>m</a:t>
            </a:r>
            <a:r>
              <a:rPr lang="zh-CN" b="1" dirty="0">
                <a:latin typeface="楷体_GB2312" pitchFamily="1" charset="-122"/>
                <a:ea typeface="楷体_GB2312" pitchFamily="1" charset="-122"/>
              </a:rPr>
              <a:t>＝a</a:t>
            </a:r>
            <a:r>
              <a:rPr lang="zh-CN" b="1" baseline="30000" dirty="0">
                <a:latin typeface="楷体_GB2312" pitchFamily="1" charset="-122"/>
                <a:ea typeface="楷体_GB2312" pitchFamily="1" charset="-122"/>
              </a:rPr>
              <a:t>n+m</a:t>
            </a:r>
            <a:r>
              <a:rPr lang="zh-CN" b="1" dirty="0">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dirty="0">
                <a:latin typeface="楷体_GB2312" pitchFamily="1" charset="-122"/>
                <a:ea typeface="楷体_GB2312" pitchFamily="1" charset="-122"/>
              </a:rPr>
              <a:t>	由n,m∈Z，有n+m∈Z，所以a</a:t>
            </a:r>
            <a:r>
              <a:rPr lang="zh-CN" b="1" baseline="30000" dirty="0">
                <a:latin typeface="楷体_GB2312" pitchFamily="1" charset="-122"/>
                <a:ea typeface="楷体_GB2312" pitchFamily="1" charset="-122"/>
              </a:rPr>
              <a:t>n+m</a:t>
            </a:r>
            <a:r>
              <a:rPr lang="zh-CN" b="1" dirty="0">
                <a:latin typeface="楷体_GB2312" pitchFamily="1" charset="-122"/>
                <a:ea typeface="楷体_GB2312" pitchFamily="1" charset="-122"/>
              </a:rPr>
              <a:t>∈S，即运算是封闭的；</a:t>
            </a:r>
            <a:r>
              <a:rPr lang="zh-CN" b="1" dirty="0">
                <a:solidFill>
                  <a:srgbClr val="0000FF"/>
                </a:solidFill>
                <a:latin typeface="楷体_GB2312" pitchFamily="1" charset="-122"/>
                <a:ea typeface="楷体_GB2312" pitchFamily="1" charset="-122"/>
              </a:rPr>
              <a:t>由S是G的子集可得结合律也成立；由于 e=a</a:t>
            </a:r>
            <a:r>
              <a:rPr lang="zh-CN" b="1" baseline="30000" dirty="0">
                <a:solidFill>
                  <a:srgbClr val="0000FF"/>
                </a:solidFill>
                <a:latin typeface="楷体_GB2312" pitchFamily="1" charset="-122"/>
                <a:ea typeface="楷体_GB2312" pitchFamily="1" charset="-122"/>
              </a:rPr>
              <a:t>0</a:t>
            </a:r>
            <a:r>
              <a:rPr lang="zh-CN" b="1" dirty="0">
                <a:solidFill>
                  <a:srgbClr val="0000FF"/>
                </a:solidFill>
                <a:latin typeface="楷体_GB2312" pitchFamily="1" charset="-122"/>
                <a:ea typeface="楷体_GB2312" pitchFamily="1" charset="-122"/>
                <a:sym typeface="Symbol" pitchFamily="18" charset="2"/>
              </a:rPr>
              <a:t>S </a:t>
            </a:r>
            <a:r>
              <a:rPr lang="zh-CN" b="1" dirty="0">
                <a:solidFill>
                  <a:srgbClr val="0000FF"/>
                </a:solidFill>
                <a:latin typeface="楷体_GB2312" pitchFamily="1" charset="-122"/>
                <a:ea typeface="楷体_GB2312" pitchFamily="1" charset="-122"/>
              </a:rPr>
              <a:t>，所以S中</a:t>
            </a:r>
            <a:r>
              <a:rPr lang="zh-CN" b="1" u="sng" dirty="0">
                <a:solidFill>
                  <a:srgbClr val="FF00FF"/>
                </a:solidFill>
                <a:latin typeface="楷体_GB2312" pitchFamily="1" charset="-122"/>
                <a:ea typeface="楷体_GB2312" pitchFamily="1" charset="-122"/>
              </a:rPr>
              <a:t>有幺元</a:t>
            </a:r>
            <a:r>
              <a:rPr lang="zh-CN" b="1" dirty="0">
                <a:solidFill>
                  <a:srgbClr val="0000FF"/>
                </a:solidFill>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又</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 </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S有逆元a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使a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*a</a:t>
            </a:r>
            <a:r>
              <a:rPr lang="zh-CN" b="1" baseline="30000" dirty="0">
                <a:solidFill>
                  <a:srgbClr val="B2B2B2"/>
                </a:solidFill>
                <a:latin typeface="楷体_GB2312" pitchFamily="1" charset="-122"/>
                <a:ea typeface="楷体_GB2312" pitchFamily="1" charset="-122"/>
              </a:rPr>
              <a:t>-n</a:t>
            </a:r>
            <a:r>
              <a:rPr lang="zh-CN" b="1" dirty="0">
                <a:solidFill>
                  <a:srgbClr val="B2B2B2"/>
                </a:solidFill>
                <a:latin typeface="楷体_GB2312" pitchFamily="1" charset="-122"/>
                <a:ea typeface="楷体_GB2312" pitchFamily="1" charset="-122"/>
              </a:rPr>
              <a:t>=e</a:t>
            </a:r>
          </a:p>
          <a:p>
            <a:pPr marL="342900" indent="-342900" algn="just">
              <a:lnSpc>
                <a:spcPct val="14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en-US" b="1" dirty="0">
                <a:solidFill>
                  <a:srgbClr val="B2B2B2"/>
                </a:solidFill>
                <a:latin typeface="楷体_GB2312" pitchFamily="1" charset="-122"/>
                <a:ea typeface="楷体_GB2312" pitchFamily="1" charset="-122"/>
              </a:rPr>
              <a:t>∴</a:t>
            </a:r>
            <a:r>
              <a:rPr lang="zh-CN" b="1" dirty="0">
                <a:solidFill>
                  <a:srgbClr val="B2B2B2"/>
                </a:solidFill>
                <a:latin typeface="楷体_GB2312" pitchFamily="1" charset="-122"/>
                <a:ea typeface="楷体_GB2312" pitchFamily="1" charset="-122"/>
              </a:rPr>
              <a:t>综上所述，&lt;S，*&gt;是&lt;G，*&gt;的子群。</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F4633BF-9163-4C4C-BD13-2BEFCB42A3A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7308BC9F-B0BD-46C6-B36D-885B5EEEA521}" type="slidenum">
              <a:rPr lang="zh-CN" altLang="zh-CN"/>
              <a:pPr/>
              <a:t>65</a:t>
            </a:fld>
            <a:r>
              <a:rPr lang="zh-CN" altLang="zh-CN"/>
              <a:t>/226</a:t>
            </a:r>
          </a:p>
        </p:txBody>
      </p:sp>
      <p:sp>
        <p:nvSpPr>
          <p:cNvPr id="68610" name="Rectangle 2"/>
          <p:cNvSpPr>
            <a:spLocks noGrp="1" noChangeArrowheads="1"/>
          </p:cNvSpPr>
          <p:nvPr>
            <p:ph type="title"/>
          </p:nvPr>
        </p:nvSpPr>
        <p:spPr/>
        <p:txBody>
          <a:bodyPr/>
          <a:lstStyle/>
          <a:p>
            <a:endParaRPr lang="zh-CN" altLang="zh-CN"/>
          </a:p>
        </p:txBody>
      </p:sp>
      <p:sp>
        <p:nvSpPr>
          <p:cNvPr id="68611" name="Rectangle 3"/>
          <p:cNvSpPr>
            <a:spLocks noChangeArrowheads="1"/>
          </p:cNvSpPr>
          <p:nvPr/>
        </p:nvSpPr>
        <p:spPr bwMode="auto">
          <a:xfrm>
            <a:off x="971550" y="1052513"/>
            <a:ext cx="7848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b="1">
                <a:solidFill>
                  <a:srgbClr val="CC00CC"/>
                </a:solidFill>
                <a:latin typeface="楷体_GB2312" pitchFamily="1" charset="-122"/>
                <a:ea typeface="楷体_GB2312" pitchFamily="1" charset="-122"/>
              </a:rPr>
              <a:t>定理15-2.4  </a:t>
            </a:r>
            <a:r>
              <a:rPr lang="zh-CN" b="1">
                <a:latin typeface="楷体_GB2312" pitchFamily="1" charset="-122"/>
                <a:ea typeface="楷体_GB2312" pitchFamily="1" charset="-122"/>
              </a:rPr>
              <a:t>设&lt;G，*&gt;是一个群，对任意的a∈G，令   S＝{a</a:t>
            </a:r>
            <a:r>
              <a:rPr lang="zh-CN" b="1" baseline="30000">
                <a:latin typeface="楷体_GB2312" pitchFamily="1" charset="-122"/>
                <a:ea typeface="楷体_GB2312" pitchFamily="1" charset="-122"/>
              </a:rPr>
              <a:t>n</a:t>
            </a:r>
            <a:r>
              <a:rPr lang="zh-CN" b="1">
                <a:latin typeface="楷体_GB2312" pitchFamily="1" charset="-122"/>
                <a:ea typeface="楷体_GB2312" pitchFamily="1" charset="-122"/>
              </a:rPr>
              <a:t>|n∈Z，Z是整数}，则&lt;S，*&gt;是&lt;G，*&gt;的子群。</a:t>
            </a:r>
          </a:p>
          <a:p>
            <a:pPr marL="342900" indent="-342900" algn="just">
              <a:lnSpc>
                <a:spcPct val="140000"/>
              </a:lnSpc>
              <a:buClr>
                <a:srgbClr val="00FF00"/>
              </a:buClr>
              <a:buFont typeface="Wingdings" pitchFamily="2" charset="2"/>
              <a:buNone/>
            </a:pPr>
            <a:r>
              <a:rPr lang="zh-CN" b="1">
                <a:solidFill>
                  <a:srgbClr val="CC3399"/>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证明：</a:t>
            </a:r>
          </a:p>
          <a:p>
            <a:pPr marL="342900" indent="-342900" algn="just">
              <a:lnSpc>
                <a:spcPct val="140000"/>
              </a:lnSpc>
              <a:buClr>
                <a:srgbClr val="00FF00"/>
              </a:buClr>
              <a:buFont typeface="Wingdings" pitchFamily="2" charset="2"/>
              <a:buNone/>
            </a:pPr>
            <a:r>
              <a:rPr lang="zh-CN" b="1">
                <a:latin typeface="楷体_GB2312" pitchFamily="1" charset="-122"/>
                <a:ea typeface="楷体_GB2312" pitchFamily="1" charset="-122"/>
              </a:rPr>
              <a:t>  因为a∈S，所以显然S是G的非空子集。</a:t>
            </a:r>
          </a:p>
          <a:p>
            <a:pPr marL="342900" indent="-342900" algn="just">
              <a:lnSpc>
                <a:spcPct val="14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b="1">
                <a:latin typeface="楷体_GB2312" pitchFamily="1" charset="-122"/>
                <a:ea typeface="楷体_GB2312" pitchFamily="1" charset="-122"/>
              </a:rPr>
              <a:t>对任意的a</a:t>
            </a:r>
            <a:r>
              <a:rPr lang="zh-CN" b="1" baseline="30000">
                <a:latin typeface="楷体_GB2312" pitchFamily="1" charset="-122"/>
                <a:ea typeface="楷体_GB2312" pitchFamily="1" charset="-122"/>
              </a:rPr>
              <a:t>n</a:t>
            </a:r>
            <a:r>
              <a:rPr lang="zh-CN" b="1">
                <a:latin typeface="楷体_GB2312" pitchFamily="1" charset="-122"/>
                <a:ea typeface="楷体_GB2312" pitchFamily="1" charset="-122"/>
              </a:rPr>
              <a:t>，a</a:t>
            </a:r>
            <a:r>
              <a:rPr lang="zh-CN" b="1" baseline="30000">
                <a:latin typeface="楷体_GB2312" pitchFamily="1" charset="-122"/>
                <a:ea typeface="楷体_GB2312" pitchFamily="1" charset="-122"/>
              </a:rPr>
              <a:t>m</a:t>
            </a:r>
            <a:r>
              <a:rPr lang="zh-CN" b="1">
                <a:latin typeface="楷体_GB2312" pitchFamily="1" charset="-122"/>
                <a:ea typeface="楷体_GB2312" pitchFamily="1" charset="-122"/>
              </a:rPr>
              <a:t>∈S，则a</a:t>
            </a:r>
            <a:r>
              <a:rPr lang="zh-CN" b="1" baseline="30000">
                <a:latin typeface="楷体_GB2312" pitchFamily="1" charset="-122"/>
                <a:ea typeface="楷体_GB2312" pitchFamily="1" charset="-122"/>
              </a:rPr>
              <a:t>n</a:t>
            </a:r>
            <a:r>
              <a:rPr lang="zh-CN" b="1">
                <a:latin typeface="楷体_GB2312" pitchFamily="1" charset="-122"/>
                <a:ea typeface="楷体_GB2312" pitchFamily="1" charset="-122"/>
              </a:rPr>
              <a:t>*a</a:t>
            </a:r>
            <a:r>
              <a:rPr lang="zh-CN" b="1" baseline="30000">
                <a:latin typeface="楷体_GB2312" pitchFamily="1" charset="-122"/>
                <a:ea typeface="楷体_GB2312" pitchFamily="1" charset="-122"/>
              </a:rPr>
              <a:t>m</a:t>
            </a:r>
            <a:r>
              <a:rPr lang="zh-CN" b="1">
                <a:latin typeface="楷体_GB2312" pitchFamily="1" charset="-122"/>
                <a:ea typeface="楷体_GB2312" pitchFamily="1" charset="-122"/>
              </a:rPr>
              <a:t>＝a</a:t>
            </a:r>
            <a:r>
              <a:rPr lang="zh-CN" b="1" baseline="30000">
                <a:latin typeface="楷体_GB2312" pitchFamily="1" charset="-122"/>
                <a:ea typeface="楷体_GB2312" pitchFamily="1" charset="-122"/>
              </a:rPr>
              <a:t>n+m</a:t>
            </a:r>
            <a:r>
              <a:rPr lang="zh-CN" b="1">
                <a:latin typeface="楷体_GB2312" pitchFamily="1" charset="-122"/>
                <a:ea typeface="楷体_GB2312" pitchFamily="1" charset="-122"/>
              </a:rPr>
              <a:t>，</a:t>
            </a:r>
          </a:p>
          <a:p>
            <a:pPr marL="342900" indent="-342900" algn="just">
              <a:lnSpc>
                <a:spcPct val="140000"/>
              </a:lnSpc>
              <a:buClr>
                <a:srgbClr val="00FF00"/>
              </a:buClr>
              <a:buFont typeface="Wingdings" pitchFamily="2" charset="2"/>
              <a:buNone/>
            </a:pPr>
            <a:r>
              <a:rPr lang="zh-CN" b="1">
                <a:latin typeface="楷体_GB2312" pitchFamily="1" charset="-122"/>
                <a:ea typeface="楷体_GB2312" pitchFamily="1" charset="-122"/>
              </a:rPr>
              <a:t>	由n,m∈Z，有n+m∈Z，所以a</a:t>
            </a:r>
            <a:r>
              <a:rPr lang="zh-CN" b="1" baseline="30000">
                <a:latin typeface="楷体_GB2312" pitchFamily="1" charset="-122"/>
                <a:ea typeface="楷体_GB2312" pitchFamily="1" charset="-122"/>
              </a:rPr>
              <a:t>n+m</a:t>
            </a:r>
            <a:r>
              <a:rPr lang="zh-CN" b="1">
                <a:latin typeface="楷体_GB2312" pitchFamily="1" charset="-122"/>
                <a:ea typeface="楷体_GB2312" pitchFamily="1" charset="-122"/>
              </a:rPr>
              <a:t>∈S，即运算是封闭的；由S是G的子集可得结合律也成立；由于 e=a</a:t>
            </a:r>
            <a:r>
              <a:rPr lang="zh-CN" b="1" baseline="30000">
                <a:latin typeface="楷体_GB2312" pitchFamily="1" charset="-122"/>
                <a:ea typeface="楷体_GB2312" pitchFamily="1" charset="-122"/>
              </a:rPr>
              <a:t>0</a:t>
            </a:r>
            <a:r>
              <a:rPr lang="zh-CN" b="1">
                <a:latin typeface="楷体_GB2312" pitchFamily="1" charset="-122"/>
                <a:ea typeface="楷体_GB2312" pitchFamily="1" charset="-122"/>
                <a:sym typeface="Symbol" pitchFamily="18" charset="2"/>
              </a:rPr>
              <a:t>S </a:t>
            </a:r>
            <a:r>
              <a:rPr lang="zh-CN" b="1">
                <a:latin typeface="楷体_GB2312" pitchFamily="1" charset="-122"/>
                <a:ea typeface="楷体_GB2312" pitchFamily="1" charset="-122"/>
              </a:rPr>
              <a:t>，所以S中有幺元；</a:t>
            </a:r>
          </a:p>
          <a:p>
            <a:pPr marL="342900" indent="-342900" algn="just">
              <a:lnSpc>
                <a:spcPct val="14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b="1">
                <a:solidFill>
                  <a:srgbClr val="0000FF"/>
                </a:solidFill>
                <a:latin typeface="楷体_GB2312" pitchFamily="1" charset="-122"/>
                <a:ea typeface="楷体_GB2312" pitchFamily="1" charset="-122"/>
              </a:rPr>
              <a:t>又</a:t>
            </a:r>
            <a:r>
              <a:rPr lang="en-US"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a</a:t>
            </a:r>
            <a:r>
              <a:rPr lang="zh-CN" b="1" baseline="30000">
                <a:solidFill>
                  <a:srgbClr val="0000FF"/>
                </a:solidFill>
                <a:latin typeface="楷体_GB2312" pitchFamily="1" charset="-122"/>
                <a:ea typeface="楷体_GB2312" pitchFamily="1" charset="-122"/>
              </a:rPr>
              <a:t>n </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S</a:t>
            </a:r>
            <a:r>
              <a:rPr lang="zh-CN" b="1" u="sng">
                <a:solidFill>
                  <a:srgbClr val="FF00FF"/>
                </a:solidFill>
                <a:latin typeface="楷体_GB2312" pitchFamily="1" charset="-122"/>
                <a:ea typeface="楷体_GB2312" pitchFamily="1" charset="-122"/>
              </a:rPr>
              <a:t>有逆元</a:t>
            </a:r>
            <a:r>
              <a:rPr lang="zh-CN" b="1">
                <a:solidFill>
                  <a:srgbClr val="0000FF"/>
                </a:solidFill>
                <a:latin typeface="楷体_GB2312" pitchFamily="1" charset="-122"/>
                <a:ea typeface="楷体_GB2312" pitchFamily="1" charset="-122"/>
              </a:rPr>
              <a:t>a</a:t>
            </a:r>
            <a:r>
              <a:rPr lang="zh-CN" b="1" baseline="30000">
                <a:solidFill>
                  <a:srgbClr val="0000FF"/>
                </a:solidFill>
                <a:latin typeface="楷体_GB2312" pitchFamily="1" charset="-122"/>
                <a:ea typeface="楷体_GB2312" pitchFamily="1" charset="-122"/>
              </a:rPr>
              <a:t>-n</a:t>
            </a:r>
            <a:r>
              <a:rPr lang="zh-CN" b="1">
                <a:solidFill>
                  <a:srgbClr val="0000FF"/>
                </a:solidFill>
                <a:latin typeface="楷体_GB2312" pitchFamily="1" charset="-122"/>
                <a:ea typeface="楷体_GB2312" pitchFamily="1" charset="-122"/>
              </a:rPr>
              <a:t>使a</a:t>
            </a:r>
            <a:r>
              <a:rPr lang="zh-CN" b="1" baseline="30000">
                <a:solidFill>
                  <a:srgbClr val="0000FF"/>
                </a:solidFill>
                <a:latin typeface="楷体_GB2312" pitchFamily="1" charset="-122"/>
                <a:ea typeface="楷体_GB2312" pitchFamily="1" charset="-122"/>
              </a:rPr>
              <a:t>n</a:t>
            </a:r>
            <a:r>
              <a:rPr lang="zh-CN" b="1">
                <a:solidFill>
                  <a:srgbClr val="0000FF"/>
                </a:solidFill>
                <a:latin typeface="楷体_GB2312" pitchFamily="1" charset="-122"/>
                <a:ea typeface="楷体_GB2312" pitchFamily="1" charset="-122"/>
              </a:rPr>
              <a:t>*a</a:t>
            </a:r>
            <a:r>
              <a:rPr lang="zh-CN" b="1" baseline="30000">
                <a:solidFill>
                  <a:srgbClr val="0000FF"/>
                </a:solidFill>
                <a:latin typeface="楷体_GB2312" pitchFamily="1" charset="-122"/>
                <a:ea typeface="楷体_GB2312" pitchFamily="1" charset="-122"/>
              </a:rPr>
              <a:t>-n</a:t>
            </a:r>
            <a:r>
              <a:rPr lang="zh-CN" b="1">
                <a:solidFill>
                  <a:srgbClr val="0000FF"/>
                </a:solidFill>
                <a:latin typeface="楷体_GB2312" pitchFamily="1" charset="-122"/>
                <a:ea typeface="楷体_GB2312" pitchFamily="1" charset="-122"/>
              </a:rPr>
              <a:t>=e</a:t>
            </a:r>
          </a:p>
          <a:p>
            <a:pPr marL="342900" indent="-342900" algn="just">
              <a:lnSpc>
                <a:spcPct val="14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en-US" b="1">
                <a:solidFill>
                  <a:srgbClr val="0000FF"/>
                </a:solidFill>
                <a:latin typeface="楷体_GB2312" pitchFamily="1" charset="-122"/>
                <a:ea typeface="楷体_GB2312" pitchFamily="1" charset="-122"/>
              </a:rPr>
              <a:t>∴</a:t>
            </a:r>
            <a:r>
              <a:rPr lang="zh-CN" b="1">
                <a:solidFill>
                  <a:srgbClr val="0000FF"/>
                </a:solidFill>
                <a:latin typeface="楷体_GB2312" pitchFamily="1" charset="-122"/>
                <a:ea typeface="楷体_GB2312" pitchFamily="1" charset="-122"/>
              </a:rPr>
              <a:t>综上所述，&lt;S，*&gt;是&lt;G，*&gt;的子群。</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AB0C4DB-AF0F-43F8-BC5C-285DAA07986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9DB51DA-5482-49B7-95A4-B6F0DA596A85}" type="slidenum">
              <a:rPr lang="zh-CN" altLang="zh-CN"/>
              <a:pPr/>
              <a:t>66</a:t>
            </a:fld>
            <a:r>
              <a:rPr lang="zh-CN" altLang="zh-CN"/>
              <a:t>/226</a:t>
            </a:r>
          </a:p>
        </p:txBody>
      </p:sp>
      <p:sp>
        <p:nvSpPr>
          <p:cNvPr id="69634" name="Rectangle 2"/>
          <p:cNvSpPr>
            <a:spLocks noGrp="1" noChangeArrowheads="1"/>
          </p:cNvSpPr>
          <p:nvPr>
            <p:ph type="title"/>
          </p:nvPr>
        </p:nvSpPr>
        <p:spPr/>
        <p:txBody>
          <a:bodyPr/>
          <a:lstStyle/>
          <a:p>
            <a:endParaRPr lang="zh-CN" altLang="zh-CN"/>
          </a:p>
        </p:txBody>
      </p:sp>
      <p:sp>
        <p:nvSpPr>
          <p:cNvPr id="69635" name="Rectangle 3"/>
          <p:cNvSpPr>
            <a:spLocks noGrp="1" noChangeArrowheads="1"/>
          </p:cNvSpPr>
          <p:nvPr>
            <p:ph type="body" idx="1"/>
          </p:nvPr>
        </p:nvSpPr>
        <p:spPr>
          <a:xfrm>
            <a:off x="1066800" y="1166813"/>
            <a:ext cx="7620000" cy="2124075"/>
          </a:xfrm>
        </p:spPr>
        <p:txBody>
          <a:bodyPr/>
          <a:lstStyle/>
          <a:p>
            <a:pPr>
              <a:buClr>
                <a:srgbClr val="FF0000"/>
              </a:buClr>
              <a:buFont typeface="Wingdings" pitchFamily="2" charset="2"/>
              <a:buChar char="n"/>
            </a:pPr>
            <a:r>
              <a:rPr lang="zh-CN" dirty="0">
                <a:solidFill>
                  <a:srgbClr val="0000FF"/>
                </a:solidFill>
                <a:latin typeface="楷体_GB2312" pitchFamily="1" charset="-122"/>
                <a:ea typeface="楷体_GB2312" pitchFamily="1" charset="-122"/>
              </a:rPr>
              <a:t>特别把由群的一个元素</a:t>
            </a:r>
            <a:r>
              <a:rPr lang="zh-CN" altLang="zh-CN" dirty="0">
                <a:solidFill>
                  <a:srgbClr val="0000FF"/>
                </a:solidFill>
                <a:latin typeface="楷体_GB2312" pitchFamily="1" charset="-122"/>
                <a:ea typeface="楷体_GB2312" pitchFamily="1" charset="-122"/>
              </a:rPr>
              <a:t>a</a:t>
            </a:r>
            <a:r>
              <a:rPr lang="zh-CN" dirty="0">
                <a:solidFill>
                  <a:srgbClr val="0000FF"/>
                </a:solidFill>
                <a:latin typeface="楷体_GB2312" pitchFamily="1" charset="-122"/>
                <a:ea typeface="楷体_GB2312" pitchFamily="1" charset="-122"/>
              </a:rPr>
              <a:t>生成的子群记为</a:t>
            </a:r>
            <a:r>
              <a:rPr lang="zh-CN" altLang="zh-CN" dirty="0">
                <a:solidFill>
                  <a:srgbClr val="0000FF"/>
                </a:solidFill>
                <a:latin typeface="楷体_GB2312" pitchFamily="1" charset="-122"/>
                <a:ea typeface="楷体_GB2312" pitchFamily="1" charset="-122"/>
              </a:rPr>
              <a:t>(a)</a:t>
            </a:r>
            <a:r>
              <a:rPr lang="zh-CN" dirty="0">
                <a:solidFill>
                  <a:srgbClr val="0000FF"/>
                </a:solidFill>
                <a:latin typeface="楷体_GB2312" pitchFamily="1" charset="-122"/>
                <a:ea typeface="楷体_GB2312" pitchFamily="1" charset="-122"/>
              </a:rPr>
              <a:t>。例如在</a:t>
            </a:r>
            <a:r>
              <a:rPr lang="zh-CN" altLang="zh-CN" dirty="0">
                <a:solidFill>
                  <a:srgbClr val="0000FF"/>
                </a:solidFill>
                <a:latin typeface="楷体_GB2312" pitchFamily="1" charset="-122"/>
                <a:ea typeface="楷体_GB2312" pitchFamily="1" charset="-122"/>
              </a:rPr>
              <a:t>&lt;Z</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+&gt;</a:t>
            </a:r>
            <a:r>
              <a:rPr lang="zh-CN" dirty="0">
                <a:solidFill>
                  <a:srgbClr val="0000FF"/>
                </a:solidFill>
                <a:latin typeface="楷体_GB2312" pitchFamily="1" charset="-122"/>
                <a:ea typeface="楷体_GB2312" pitchFamily="1" charset="-122"/>
              </a:rPr>
              <a:t>中，由元素</a:t>
            </a:r>
            <a:r>
              <a:rPr lang="zh-CN" altLang="zh-CN"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rPr>
              <a:t>生成的子群</a:t>
            </a:r>
            <a:r>
              <a:rPr lang="zh-CN" altLang="zh-CN"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rPr>
              <a:t>是由全体偶数关于加法构成的群，而由元素</a:t>
            </a:r>
            <a:r>
              <a:rPr lang="zh-CN" altLang="zh-CN" dirty="0">
                <a:solidFill>
                  <a:srgbClr val="0000FF"/>
                </a:solidFill>
                <a:latin typeface="楷体_GB2312" pitchFamily="1" charset="-122"/>
                <a:ea typeface="楷体_GB2312" pitchFamily="1" charset="-122"/>
              </a:rPr>
              <a:t>1</a:t>
            </a:r>
            <a:r>
              <a:rPr lang="zh-CN" dirty="0">
                <a:solidFill>
                  <a:srgbClr val="0000FF"/>
                </a:solidFill>
                <a:latin typeface="楷体_GB2312" pitchFamily="1" charset="-122"/>
                <a:ea typeface="楷体_GB2312" pitchFamily="1" charset="-122"/>
              </a:rPr>
              <a:t>生成的子群正好是</a:t>
            </a:r>
            <a:r>
              <a:rPr lang="zh-CN" altLang="zh-CN" dirty="0">
                <a:solidFill>
                  <a:srgbClr val="0000FF"/>
                </a:solidFill>
                <a:latin typeface="楷体_GB2312" pitchFamily="1" charset="-122"/>
                <a:ea typeface="楷体_GB2312" pitchFamily="1" charset="-122"/>
              </a:rPr>
              <a:t>Z</a:t>
            </a:r>
            <a:r>
              <a:rPr lang="zh-CN" dirty="0">
                <a:solidFill>
                  <a:srgbClr val="0000FF"/>
                </a:solidFill>
                <a:latin typeface="楷体_GB2312" pitchFamily="1" charset="-122"/>
                <a:ea typeface="楷体_GB2312" pitchFamily="1" charset="-122"/>
              </a:rPr>
              <a:t>本身。</a:t>
            </a:r>
            <a:r>
              <a:rPr lang="zh-CN" dirty="0"/>
              <a:t> </a:t>
            </a:r>
          </a:p>
        </p:txBody>
      </p:sp>
      <p:sp>
        <p:nvSpPr>
          <p:cNvPr id="2" name="圆角矩形标注 1"/>
          <p:cNvSpPr/>
          <p:nvPr/>
        </p:nvSpPr>
        <p:spPr bwMode="auto">
          <a:xfrm>
            <a:off x="2987824" y="3284984"/>
            <a:ext cx="2376264" cy="1584176"/>
          </a:xfrm>
          <a:prstGeom prst="wedgeRoundRectCallout">
            <a:avLst>
              <a:gd name="adj1" fmla="val -79803"/>
              <a:gd name="adj2" fmla="val -88174"/>
              <a:gd name="adj3" fmla="val 16667"/>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矩形 2"/>
          <p:cNvSpPr/>
          <p:nvPr/>
        </p:nvSpPr>
        <p:spPr>
          <a:xfrm>
            <a:off x="3593905" y="3846239"/>
            <a:ext cx="1107996" cy="461665"/>
          </a:xfrm>
          <a:prstGeom prst="rect">
            <a:avLst/>
          </a:prstGeom>
        </p:spPr>
        <p:txBody>
          <a:bodyPr wrap="none">
            <a:spAutoFit/>
          </a:bodyPr>
          <a:lstStyle/>
          <a:p>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781D52F-7745-48EE-B16D-8668656F582B}"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E50F875C-8FAF-4373-88F4-2450B44CF0DB}" type="slidenum">
              <a:rPr lang="zh-CN" altLang="zh-CN"/>
              <a:pPr/>
              <a:t>67</a:t>
            </a:fld>
            <a:r>
              <a:rPr lang="zh-CN" altLang="zh-CN"/>
              <a:t>/226</a:t>
            </a:r>
          </a:p>
        </p:txBody>
      </p:sp>
      <p:sp>
        <p:nvSpPr>
          <p:cNvPr id="70658" name="Rectangle 2"/>
          <p:cNvSpPr>
            <a:spLocks noGrp="1" noChangeArrowheads="1"/>
          </p:cNvSpPr>
          <p:nvPr>
            <p:ph type="title"/>
          </p:nvPr>
        </p:nvSpPr>
        <p:spPr/>
        <p:txBody>
          <a:bodyPr/>
          <a:lstStyle/>
          <a:p>
            <a:endParaRPr lang="zh-CN" altLang="zh-CN"/>
          </a:p>
        </p:txBody>
      </p:sp>
      <p:sp>
        <p:nvSpPr>
          <p:cNvPr id="70659" name="Rectangle 3"/>
          <p:cNvSpPr>
            <a:spLocks noChangeArrowheads="1"/>
          </p:cNvSpPr>
          <p:nvPr/>
        </p:nvSpPr>
        <p:spPr bwMode="auto">
          <a:xfrm>
            <a:off x="1042988" y="1052513"/>
            <a:ext cx="770572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定理15.7 </a:t>
            </a:r>
            <a:r>
              <a:rPr lang="zh-CN" b="1" dirty="0">
                <a:solidFill>
                  <a:srgbClr val="0000FF"/>
                </a:solidFill>
                <a:latin typeface="楷体_GB2312" pitchFamily="1" charset="-122"/>
                <a:ea typeface="楷体_GB2312" pitchFamily="1" charset="-122"/>
              </a:rPr>
              <a:t>设&lt;G,*&gt;是一个群,&lt;S,*&gt;是&lt;G,*&gt;的子群,则:</a:t>
            </a:r>
          </a:p>
          <a:p>
            <a:pPr marL="533400" indent="-533400" algn="just">
              <a:lnSpc>
                <a:spcPct val="105000"/>
              </a:lnSpc>
              <a:buClr>
                <a:srgbClr val="CC0066"/>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子群&lt;S，*&gt;的幺元e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也是群&lt;G，*&gt;的幺元e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t>
            </a:r>
          </a:p>
          <a:p>
            <a:pPr marL="533400" indent="-533400" algn="just">
              <a:lnSpc>
                <a:spcPct val="105000"/>
              </a:lnSpc>
              <a:buClr>
                <a:srgbClr val="CC0066"/>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2）对</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S，a在S中的逆元a</a:t>
            </a:r>
            <a:r>
              <a:rPr lang="zh-CN" b="1" baseline="-25000" dirty="0">
                <a:solidFill>
                  <a:srgbClr val="B2B2B2"/>
                </a:solidFill>
                <a:latin typeface="楷体_GB2312" pitchFamily="1" charset="-122"/>
                <a:ea typeface="楷体_GB2312" pitchFamily="1" charset="-122"/>
              </a:rPr>
              <a:t>S</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就是a在G中的逆元a</a:t>
            </a:r>
            <a:r>
              <a:rPr lang="zh-CN" b="1" baseline="-25000" dirty="0">
                <a:solidFill>
                  <a:srgbClr val="B2B2B2"/>
                </a:solidFill>
                <a:latin typeface="楷体_GB2312" pitchFamily="1" charset="-122"/>
                <a:ea typeface="楷体_GB2312" pitchFamily="1" charset="-122"/>
              </a:rPr>
              <a:t>G</a:t>
            </a:r>
            <a:r>
              <a:rPr lang="zh-CN" b="1" baseline="30000" dirty="0">
                <a:solidFill>
                  <a:srgbClr val="B2B2B2"/>
                </a:solidFill>
                <a:latin typeface="楷体_GB2312" pitchFamily="1" charset="-122"/>
                <a:ea typeface="楷体_GB2312" pitchFamily="1" charset="-122"/>
              </a:rPr>
              <a:t>-1</a:t>
            </a:r>
            <a:r>
              <a:rPr lang="zh-CN" b="1" dirty="0">
                <a:solidFill>
                  <a:srgbClr val="B2B2B2"/>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证明：</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1)对</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S，由于e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是S的幺元，</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所以有：e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*a＝a*e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＝a			①</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又S</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G,所以a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G,由e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是G的幺元，所以有：</a:t>
            </a:r>
          </a:p>
          <a:p>
            <a:pPr marL="533400" indent="-533400" algn="ctr">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*a＝a*e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      	②</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由①、②有：e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*a＝a*e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＝a＝e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*a＝a*e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由于G满足消去律，所以有：e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2)对</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S，由于S</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G，所以a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G，即a在S中的逆元就是a在G中的逆元。</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F35A18-751E-4EE1-A43D-F4F8FD0AE06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6ADD371-E775-4F53-B3EF-111B2B5803F5}" type="slidenum">
              <a:rPr lang="zh-CN" altLang="zh-CN"/>
              <a:pPr/>
              <a:t>68</a:t>
            </a:fld>
            <a:r>
              <a:rPr lang="zh-CN" altLang="zh-CN"/>
              <a:t>/226</a:t>
            </a:r>
          </a:p>
        </p:txBody>
      </p:sp>
      <p:sp>
        <p:nvSpPr>
          <p:cNvPr id="71682" name="Rectangle 2"/>
          <p:cNvSpPr>
            <a:spLocks noGrp="1" noChangeArrowheads="1"/>
          </p:cNvSpPr>
          <p:nvPr>
            <p:ph type="title"/>
          </p:nvPr>
        </p:nvSpPr>
        <p:spPr/>
        <p:txBody>
          <a:bodyPr/>
          <a:lstStyle/>
          <a:p>
            <a:endParaRPr lang="zh-CN" altLang="zh-CN"/>
          </a:p>
        </p:txBody>
      </p:sp>
      <p:sp>
        <p:nvSpPr>
          <p:cNvPr id="71683" name="Rectangle 3"/>
          <p:cNvSpPr>
            <a:spLocks noChangeArrowheads="1"/>
          </p:cNvSpPr>
          <p:nvPr/>
        </p:nvSpPr>
        <p:spPr bwMode="auto">
          <a:xfrm>
            <a:off x="1042988" y="1052513"/>
            <a:ext cx="770572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Char char="n"/>
            </a:pPr>
            <a:r>
              <a:rPr lang="zh-CN" b="1">
                <a:solidFill>
                  <a:srgbClr val="CC00CC"/>
                </a:solidFill>
                <a:latin typeface="楷体_GB2312" pitchFamily="1" charset="-122"/>
                <a:ea typeface="楷体_GB2312" pitchFamily="1" charset="-122"/>
              </a:rPr>
              <a:t>定理15.7 </a:t>
            </a:r>
            <a:r>
              <a:rPr lang="zh-CN" b="1">
                <a:solidFill>
                  <a:srgbClr val="0000FF"/>
                </a:solidFill>
                <a:latin typeface="楷体_GB2312" pitchFamily="1" charset="-122"/>
                <a:ea typeface="楷体_GB2312" pitchFamily="1" charset="-122"/>
              </a:rPr>
              <a:t>设&lt;G,*&gt;是一个群,&lt;S,*&gt;是&lt;G,*&gt;的子群,则:</a:t>
            </a:r>
          </a:p>
          <a:p>
            <a:pPr marL="533400" indent="-533400" algn="just">
              <a:lnSpc>
                <a:spcPct val="105000"/>
              </a:lnSpc>
              <a:buClr>
                <a:srgbClr val="CC0066"/>
              </a:buClr>
              <a:buFont typeface="Wingdings" pitchFamily="2" charset="2"/>
              <a:buNone/>
            </a:pPr>
            <a:r>
              <a:rPr lang="zh-CN" b="1">
                <a:solidFill>
                  <a:srgbClr val="0000FF"/>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子群&lt;S，*&gt;的幺元e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也是群&lt;G，*&gt;的幺元e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a:t>
            </a:r>
          </a:p>
          <a:p>
            <a:pPr marL="533400" indent="-533400" algn="just">
              <a:lnSpc>
                <a:spcPct val="105000"/>
              </a:lnSpc>
              <a:buClr>
                <a:srgbClr val="CC0066"/>
              </a:buClr>
              <a:buFont typeface="Wingdings" pitchFamily="2" charset="2"/>
              <a:buNone/>
            </a:pPr>
            <a:r>
              <a:rPr lang="zh-CN" b="1">
                <a:solidFill>
                  <a:srgbClr val="0000FF"/>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S，a在S中的逆元a</a:t>
            </a:r>
            <a:r>
              <a:rPr lang="zh-CN" b="1" baseline="-25000">
                <a:solidFill>
                  <a:srgbClr val="0000FF"/>
                </a:solidFill>
                <a:latin typeface="楷体_GB2312" pitchFamily="1" charset="-122"/>
                <a:ea typeface="楷体_GB2312" pitchFamily="1" charset="-122"/>
              </a:rPr>
              <a:t>S</a:t>
            </a:r>
            <a:r>
              <a:rPr lang="zh-CN" b="1" baseline="30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就是a在G中的逆元a</a:t>
            </a:r>
            <a:r>
              <a:rPr lang="zh-CN" b="1" baseline="-25000">
                <a:solidFill>
                  <a:srgbClr val="0000FF"/>
                </a:solidFill>
                <a:latin typeface="楷体_GB2312" pitchFamily="1" charset="-122"/>
                <a:ea typeface="楷体_GB2312" pitchFamily="1" charset="-122"/>
              </a:rPr>
              <a:t>G</a:t>
            </a:r>
            <a:r>
              <a:rPr lang="zh-CN" b="1" baseline="30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证明：</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1)对</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S，由于e</a:t>
            </a:r>
            <a:r>
              <a:rPr lang="zh-CN" b="1" baseline="-25000">
                <a:solidFill>
                  <a:srgbClr val="B2B2B2"/>
                </a:solidFill>
                <a:latin typeface="楷体_GB2312" pitchFamily="1" charset="-122"/>
                <a:ea typeface="楷体_GB2312" pitchFamily="1" charset="-122"/>
              </a:rPr>
              <a:t>S</a:t>
            </a:r>
            <a:r>
              <a:rPr lang="zh-CN" b="1">
                <a:solidFill>
                  <a:srgbClr val="B2B2B2"/>
                </a:solidFill>
                <a:latin typeface="楷体_GB2312" pitchFamily="1" charset="-122"/>
                <a:ea typeface="楷体_GB2312" pitchFamily="1" charset="-122"/>
              </a:rPr>
              <a:t>是S的幺元，</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所以有：e</a:t>
            </a:r>
            <a:r>
              <a:rPr lang="zh-CN" b="1" baseline="-25000">
                <a:solidFill>
                  <a:srgbClr val="B2B2B2"/>
                </a:solidFill>
                <a:latin typeface="楷体_GB2312" pitchFamily="1" charset="-122"/>
                <a:ea typeface="楷体_GB2312" pitchFamily="1" charset="-122"/>
              </a:rPr>
              <a:t>S</a:t>
            </a:r>
            <a:r>
              <a:rPr lang="zh-CN" b="1">
                <a:solidFill>
                  <a:srgbClr val="B2B2B2"/>
                </a:solidFill>
                <a:latin typeface="楷体_GB2312" pitchFamily="1" charset="-122"/>
                <a:ea typeface="楷体_GB2312" pitchFamily="1" charset="-122"/>
              </a:rPr>
              <a:t>*a＝a*e</a:t>
            </a:r>
            <a:r>
              <a:rPr lang="zh-CN" b="1" baseline="-25000">
                <a:solidFill>
                  <a:srgbClr val="B2B2B2"/>
                </a:solidFill>
                <a:latin typeface="楷体_GB2312" pitchFamily="1" charset="-122"/>
                <a:ea typeface="楷体_GB2312" pitchFamily="1" charset="-122"/>
              </a:rPr>
              <a:t>S</a:t>
            </a:r>
            <a:r>
              <a:rPr lang="zh-CN" b="1">
                <a:solidFill>
                  <a:srgbClr val="B2B2B2"/>
                </a:solidFill>
                <a:latin typeface="楷体_GB2312" pitchFamily="1" charset="-122"/>
                <a:ea typeface="楷体_GB2312" pitchFamily="1" charset="-122"/>
              </a:rPr>
              <a:t>＝a			①</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又S</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G,所以a</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G,由e</a:t>
            </a:r>
            <a:r>
              <a:rPr lang="zh-CN" b="1" baseline="-25000">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是G的幺元，所以有：</a:t>
            </a:r>
          </a:p>
          <a:p>
            <a:pPr marL="533400" indent="-533400" algn="ctr">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e</a:t>
            </a:r>
            <a:r>
              <a:rPr lang="zh-CN" b="1" baseline="-25000">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*a＝a*e</a:t>
            </a:r>
            <a:r>
              <a:rPr lang="zh-CN" b="1" baseline="-25000">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＝a      	②</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由①、②有：e</a:t>
            </a:r>
            <a:r>
              <a:rPr lang="zh-CN" b="1" baseline="-25000">
                <a:solidFill>
                  <a:srgbClr val="B2B2B2"/>
                </a:solidFill>
                <a:latin typeface="楷体_GB2312" pitchFamily="1" charset="-122"/>
                <a:ea typeface="楷体_GB2312" pitchFamily="1" charset="-122"/>
              </a:rPr>
              <a:t>S</a:t>
            </a:r>
            <a:r>
              <a:rPr lang="zh-CN" b="1">
                <a:solidFill>
                  <a:srgbClr val="B2B2B2"/>
                </a:solidFill>
                <a:latin typeface="楷体_GB2312" pitchFamily="1" charset="-122"/>
                <a:ea typeface="楷体_GB2312" pitchFamily="1" charset="-122"/>
              </a:rPr>
              <a:t>*a＝a*e</a:t>
            </a:r>
            <a:r>
              <a:rPr lang="zh-CN" b="1" baseline="-25000">
                <a:solidFill>
                  <a:srgbClr val="B2B2B2"/>
                </a:solidFill>
                <a:latin typeface="楷体_GB2312" pitchFamily="1" charset="-122"/>
                <a:ea typeface="楷体_GB2312" pitchFamily="1" charset="-122"/>
              </a:rPr>
              <a:t>S</a:t>
            </a:r>
            <a:r>
              <a:rPr lang="zh-CN" b="1">
                <a:solidFill>
                  <a:srgbClr val="B2B2B2"/>
                </a:solidFill>
                <a:latin typeface="楷体_GB2312" pitchFamily="1" charset="-122"/>
                <a:ea typeface="楷体_GB2312" pitchFamily="1" charset="-122"/>
              </a:rPr>
              <a:t>＝a＝e</a:t>
            </a:r>
            <a:r>
              <a:rPr lang="zh-CN" b="1" baseline="-25000">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*a＝a*e</a:t>
            </a:r>
            <a:r>
              <a:rPr lang="zh-CN" b="1" baseline="-25000">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由于G满足消去律，所以有：e</a:t>
            </a:r>
            <a:r>
              <a:rPr lang="zh-CN" b="1" baseline="-25000">
                <a:solidFill>
                  <a:srgbClr val="B2B2B2"/>
                </a:solidFill>
                <a:latin typeface="楷体_GB2312" pitchFamily="1" charset="-122"/>
                <a:ea typeface="楷体_GB2312" pitchFamily="1" charset="-122"/>
              </a:rPr>
              <a:t>S</a:t>
            </a:r>
            <a:r>
              <a:rPr lang="zh-CN" b="1">
                <a:solidFill>
                  <a:srgbClr val="B2B2B2"/>
                </a:solidFill>
                <a:latin typeface="楷体_GB2312" pitchFamily="1" charset="-122"/>
                <a:ea typeface="楷体_GB2312" pitchFamily="1" charset="-122"/>
              </a:rPr>
              <a:t>＝e</a:t>
            </a:r>
            <a:r>
              <a:rPr lang="zh-CN" b="1" baseline="-25000">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2)对</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S，由于S</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G，所以a</a:t>
            </a:r>
            <a:r>
              <a:rPr lang="zh-CN" b="1">
                <a:solidFill>
                  <a:srgbClr val="B2B2B2"/>
                </a:solidFill>
                <a:latin typeface="楷体_GB2312" pitchFamily="1" charset="-122"/>
                <a:ea typeface="楷体_GB2312" pitchFamily="1" charset="-122"/>
                <a:sym typeface="Symbol" pitchFamily="18" charset="2"/>
              </a:rPr>
              <a:t></a:t>
            </a:r>
            <a:r>
              <a:rPr lang="zh-CN" b="1">
                <a:solidFill>
                  <a:srgbClr val="B2B2B2"/>
                </a:solidFill>
                <a:latin typeface="楷体_GB2312" pitchFamily="1" charset="-122"/>
                <a:ea typeface="楷体_GB2312" pitchFamily="1" charset="-122"/>
              </a:rPr>
              <a:t>G，即a在S中的逆元就是a在G中的逆元。</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03C4D1-5B99-40A3-AF7B-4023B48F59C5}"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49075A86-8D0A-465D-8700-ABF26329B219}" type="slidenum">
              <a:rPr lang="zh-CN" altLang="zh-CN"/>
              <a:pPr/>
              <a:t>69</a:t>
            </a:fld>
            <a:r>
              <a:rPr lang="zh-CN" altLang="zh-CN"/>
              <a:t>/226</a:t>
            </a:r>
          </a:p>
        </p:txBody>
      </p:sp>
      <p:sp>
        <p:nvSpPr>
          <p:cNvPr id="72706" name="Rectangle 2"/>
          <p:cNvSpPr>
            <a:spLocks noGrp="1" noChangeArrowheads="1"/>
          </p:cNvSpPr>
          <p:nvPr>
            <p:ph type="title"/>
          </p:nvPr>
        </p:nvSpPr>
        <p:spPr/>
        <p:txBody>
          <a:bodyPr/>
          <a:lstStyle/>
          <a:p>
            <a:endParaRPr lang="zh-CN" altLang="zh-CN"/>
          </a:p>
        </p:txBody>
      </p:sp>
      <p:sp>
        <p:nvSpPr>
          <p:cNvPr id="72707" name="Rectangle 3"/>
          <p:cNvSpPr>
            <a:spLocks noChangeArrowheads="1"/>
          </p:cNvSpPr>
          <p:nvPr/>
        </p:nvSpPr>
        <p:spPr bwMode="auto">
          <a:xfrm>
            <a:off x="1042988" y="1052513"/>
            <a:ext cx="770572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定理15.7 </a:t>
            </a:r>
            <a:r>
              <a:rPr lang="zh-CN" b="1" dirty="0">
                <a:latin typeface="楷体_GB2312" pitchFamily="1" charset="-122"/>
                <a:ea typeface="楷体_GB2312" pitchFamily="1" charset="-122"/>
              </a:rPr>
              <a:t>设&lt;G,*&gt;是一个群,&lt;S,*&gt;是&lt;G,*&gt;的子群,则:</a:t>
            </a:r>
          </a:p>
          <a:p>
            <a:pPr marL="533400" indent="-533400" algn="just">
              <a:lnSpc>
                <a:spcPct val="105000"/>
              </a:lnSpc>
              <a:buClr>
                <a:srgbClr val="CC0066"/>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子群&lt;S，*&gt;的幺元e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也是群&lt;G，*&gt;的幺元e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t>
            </a:r>
          </a:p>
          <a:p>
            <a:pPr marL="533400" indent="-533400" algn="just">
              <a:lnSpc>
                <a:spcPct val="105000"/>
              </a:lnSpc>
              <a:buClr>
                <a:srgbClr val="CC0066"/>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2）</a:t>
            </a:r>
            <a:r>
              <a:rPr lang="zh-CN" b="1" dirty="0">
                <a:latin typeface="楷体_GB2312" pitchFamily="1" charset="-122"/>
                <a:ea typeface="楷体_GB2312" pitchFamily="1" charset="-122"/>
              </a:rPr>
              <a:t>对</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S，a在S中的逆元a</a:t>
            </a:r>
            <a:r>
              <a:rPr lang="zh-CN" b="1" baseline="-25000" dirty="0">
                <a:latin typeface="楷体_GB2312" pitchFamily="1" charset="-122"/>
                <a:ea typeface="楷体_GB2312" pitchFamily="1" charset="-122"/>
              </a:rPr>
              <a:t>S</a:t>
            </a:r>
            <a:r>
              <a:rPr lang="zh-CN" b="1" baseline="30000" dirty="0">
                <a:latin typeface="楷体_GB2312" pitchFamily="1" charset="-122"/>
                <a:ea typeface="楷体_GB2312" pitchFamily="1" charset="-122"/>
              </a:rPr>
              <a:t>-1</a:t>
            </a:r>
            <a:r>
              <a:rPr lang="zh-CN" b="1" dirty="0">
                <a:latin typeface="楷体_GB2312" pitchFamily="1" charset="-122"/>
                <a:ea typeface="楷体_GB2312" pitchFamily="1" charset="-122"/>
              </a:rPr>
              <a:t>就是a在G中的逆元a</a:t>
            </a:r>
            <a:r>
              <a:rPr lang="zh-CN" b="1" baseline="-25000" dirty="0">
                <a:latin typeface="楷体_GB2312" pitchFamily="1" charset="-122"/>
                <a:ea typeface="楷体_GB2312" pitchFamily="1" charset="-122"/>
              </a:rPr>
              <a:t>G</a:t>
            </a:r>
            <a:r>
              <a:rPr lang="zh-CN" b="1" baseline="30000" dirty="0">
                <a:latin typeface="楷体_GB2312" pitchFamily="1" charset="-122"/>
                <a:ea typeface="楷体_GB2312" pitchFamily="1" charset="-122"/>
              </a:rPr>
              <a:t>-1</a:t>
            </a:r>
            <a:r>
              <a:rPr lang="zh-CN" b="1" dirty="0">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证明：</a:t>
            </a:r>
          </a:p>
          <a:p>
            <a:pPr marL="533400" indent="-533400" algn="just">
              <a:lnSpc>
                <a:spcPct val="105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　 1)</a:t>
            </a:r>
            <a:r>
              <a:rPr lang="zh-CN" b="1" dirty="0">
                <a:solidFill>
                  <a:srgbClr val="0000FF"/>
                </a:solidFill>
                <a:latin typeface="楷体_GB2312" pitchFamily="1" charset="-122"/>
                <a:ea typeface="楷体_GB2312" pitchFamily="1" charset="-122"/>
              </a:rPr>
              <a:t>对</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S，由于e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是S的幺元，</a:t>
            </a:r>
          </a:p>
          <a:p>
            <a:pPr marL="533400" indent="-533400" algn="just">
              <a:lnSpc>
                <a:spcPct val="105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所以有：e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*a＝a*e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＝a			①</a:t>
            </a:r>
          </a:p>
          <a:p>
            <a:pPr marL="533400" indent="-533400" algn="just">
              <a:lnSpc>
                <a:spcPct val="105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又S</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G,所以a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G,由e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是G的幺元，所以有：</a:t>
            </a:r>
          </a:p>
          <a:p>
            <a:pPr marL="533400" indent="-533400" algn="ctr">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*a＝a*e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      	②</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由①、②有：e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*a＝a*e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＝a＝e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*a＝a*e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由于G满足消去律，所以有：e</a:t>
            </a:r>
            <a:r>
              <a:rPr lang="zh-CN" b="1" baseline="-25000" dirty="0">
                <a:solidFill>
                  <a:srgbClr val="B2B2B2"/>
                </a:solidFill>
                <a:latin typeface="楷体_GB2312" pitchFamily="1" charset="-122"/>
                <a:ea typeface="楷体_GB2312" pitchFamily="1" charset="-122"/>
              </a:rPr>
              <a:t>S</a:t>
            </a:r>
            <a:r>
              <a:rPr lang="zh-CN" b="1" dirty="0">
                <a:solidFill>
                  <a:srgbClr val="B2B2B2"/>
                </a:solidFill>
                <a:latin typeface="楷体_GB2312" pitchFamily="1" charset="-122"/>
                <a:ea typeface="楷体_GB2312" pitchFamily="1" charset="-122"/>
              </a:rPr>
              <a:t>＝e</a:t>
            </a:r>
            <a:r>
              <a:rPr lang="zh-CN" b="1" baseline="-25000"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2)对</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S，由于S</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G，所以a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G，即a在S中的逆元就是a在G中的逆元。</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1ED79CC-3885-4983-8910-68DA4E3985BD}"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B3A1E92-7E4A-4562-A992-0E901297A89A}" type="slidenum">
              <a:rPr lang="zh-CN" altLang="zh-CN"/>
              <a:pPr/>
              <a:t>7</a:t>
            </a:fld>
            <a:r>
              <a:rPr lang="zh-CN" altLang="zh-CN"/>
              <a:t>/226</a:t>
            </a:r>
          </a:p>
        </p:txBody>
      </p:sp>
      <p:sp>
        <p:nvSpPr>
          <p:cNvPr id="9218" name="Rectangle 2"/>
          <p:cNvSpPr>
            <a:spLocks noGrp="1" noChangeArrowheads="1"/>
          </p:cNvSpPr>
          <p:nvPr>
            <p:ph type="title"/>
          </p:nvPr>
        </p:nvSpPr>
        <p:spPr/>
        <p:txBody>
          <a:bodyPr/>
          <a:lstStyle/>
          <a:p>
            <a:endParaRPr lang="zh-CN" altLang="zh-CN"/>
          </a:p>
        </p:txBody>
      </p:sp>
      <p:sp>
        <p:nvSpPr>
          <p:cNvPr id="9219" name="Rectangle 3"/>
          <p:cNvSpPr>
            <a:spLocks noGrp="1" noChangeArrowheads="1"/>
          </p:cNvSpPr>
          <p:nvPr>
            <p:ph type="body" idx="1"/>
          </p:nvPr>
        </p:nvSpPr>
        <p:spPr>
          <a:xfrm>
            <a:off x="1066800" y="1166813"/>
            <a:ext cx="7620000" cy="2701925"/>
          </a:xfrm>
        </p:spPr>
        <p:txBody>
          <a:bodyPr/>
          <a:lstStyle/>
          <a:p>
            <a:pPr>
              <a:buClr>
                <a:srgbClr val="FF00FF"/>
              </a:buClr>
              <a:buFont typeface="Wingdings" pitchFamily="2" charset="2"/>
              <a:buChar char="n"/>
            </a:pPr>
            <a:r>
              <a:rPr lang="zh-CN" sz="2400" dirty="0">
                <a:solidFill>
                  <a:srgbClr val="FF0000"/>
                </a:solidFill>
                <a:latin typeface="楷体_GB2312" pitchFamily="1" charset="-122"/>
                <a:ea typeface="楷体_GB2312" pitchFamily="1" charset="-122"/>
              </a:rPr>
              <a:t>例</a:t>
            </a:r>
            <a:r>
              <a:rPr lang="zh-CN" sz="2400" dirty="0">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设</a:t>
            </a:r>
            <a:r>
              <a:rPr lang="zh-CN" altLang="zh-CN" sz="2400" dirty="0">
                <a:solidFill>
                  <a:srgbClr val="0000FF"/>
                </a:solidFill>
                <a:latin typeface="楷体_GB2312" pitchFamily="1" charset="-122"/>
                <a:ea typeface="楷体_GB2312" pitchFamily="1" charset="-122"/>
              </a:rPr>
              <a:t>M</a:t>
            </a:r>
            <a:r>
              <a:rPr lang="zh-CN" altLang="zh-CN" sz="2400" baseline="-25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表示全休</a:t>
            </a:r>
            <a:r>
              <a:rPr lang="zh-CN" altLang="zh-CN" sz="2400" dirty="0">
                <a:solidFill>
                  <a:srgbClr val="0000FF"/>
                </a:solidFill>
                <a:latin typeface="楷体_GB2312" pitchFamily="1" charset="-122"/>
                <a:ea typeface="楷体_GB2312" pitchFamily="1" charset="-122"/>
              </a:rPr>
              <a:t>m</a:t>
            </a:r>
            <a:r>
              <a:rPr lang="zh-CN" sz="2400" dirty="0">
                <a:solidFill>
                  <a:srgbClr val="0000FF"/>
                </a:solidFill>
                <a:latin typeface="楷体_GB2312" pitchFamily="1" charset="-122"/>
                <a:ea typeface="楷体_GB2312" pitchFamily="1" charset="-122"/>
              </a:rPr>
              <a:t>行</a:t>
            </a:r>
            <a:r>
              <a:rPr lang="zh-CN" altLang="zh-CN" sz="24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列矩阵构成的</a:t>
            </a:r>
            <a:r>
              <a:rPr lang="zh-CN" sz="2400" dirty="0">
                <a:solidFill>
                  <a:srgbClr val="FF00FF"/>
                </a:solidFill>
                <a:latin typeface="楷体_GB2312" pitchFamily="1" charset="-122"/>
                <a:ea typeface="楷体_GB2312" pitchFamily="1" charset="-122"/>
              </a:rPr>
              <a:t>集合</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是矩阵加法，那么</a:t>
            </a:r>
            <a:r>
              <a:rPr lang="zh-CN" altLang="zh-CN" sz="2400" dirty="0">
                <a:solidFill>
                  <a:srgbClr val="0000FF"/>
                </a:solidFill>
                <a:latin typeface="楷体_GB2312" pitchFamily="1" charset="-122"/>
                <a:ea typeface="楷体_GB2312" pitchFamily="1" charset="-122"/>
              </a:rPr>
              <a:t>&lt; M</a:t>
            </a:r>
            <a:r>
              <a:rPr lang="zh-CN" altLang="zh-CN" sz="2400" baseline="-25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满足封闭、可结合的条件，元素全为</a:t>
            </a:r>
            <a:r>
              <a:rPr lang="zh-CN" altLang="zh-CN" sz="2400" dirty="0">
                <a:solidFill>
                  <a:srgbClr val="0000FF"/>
                </a:solidFill>
                <a:latin typeface="楷体_GB2312" pitchFamily="1" charset="-122"/>
                <a:ea typeface="楷体_GB2312" pitchFamily="1" charset="-122"/>
              </a:rPr>
              <a:t>0</a:t>
            </a:r>
            <a:r>
              <a:rPr lang="zh-CN" sz="2400" dirty="0">
                <a:solidFill>
                  <a:srgbClr val="0000FF"/>
                </a:solidFill>
                <a:latin typeface="楷体_GB2312" pitchFamily="1" charset="-122"/>
                <a:ea typeface="楷体_GB2312" pitchFamily="1" charset="-122"/>
              </a:rPr>
              <a:t>的</a:t>
            </a:r>
            <a:r>
              <a:rPr lang="zh-CN" altLang="zh-CN" sz="2400" dirty="0">
                <a:solidFill>
                  <a:srgbClr val="0000FF"/>
                </a:solidFill>
                <a:latin typeface="楷体_GB2312" pitchFamily="1" charset="-122"/>
                <a:ea typeface="楷体_GB2312" pitchFamily="1" charset="-122"/>
              </a:rPr>
              <a:t>m</a:t>
            </a:r>
            <a:r>
              <a:rPr lang="zh-CN" sz="2400" dirty="0">
                <a:solidFill>
                  <a:srgbClr val="0000FF"/>
                </a:solidFill>
                <a:latin typeface="楷体_GB2312" pitchFamily="1" charset="-122"/>
                <a:ea typeface="楷体_GB2312" pitchFamily="1" charset="-122"/>
              </a:rPr>
              <a:t>行</a:t>
            </a:r>
            <a:r>
              <a:rPr lang="zh-CN" altLang="zh-CN" sz="2400" dirty="0">
                <a:solidFill>
                  <a:srgbClr val="0000FF"/>
                </a:solidFill>
                <a:latin typeface="楷体_GB2312" pitchFamily="1" charset="-122"/>
                <a:ea typeface="楷体_GB2312" pitchFamily="1" charset="-122"/>
              </a:rPr>
              <a:t>n</a:t>
            </a:r>
            <a:r>
              <a:rPr lang="zh-CN" sz="2400" dirty="0">
                <a:solidFill>
                  <a:srgbClr val="0000FF"/>
                </a:solidFill>
                <a:latin typeface="楷体_GB2312" pitchFamily="1" charset="-122"/>
                <a:ea typeface="楷体_GB2312" pitchFamily="1" charset="-122"/>
              </a:rPr>
              <a:t>列矩阵是幺元，因此</a:t>
            </a:r>
            <a:r>
              <a:rPr lang="zh-CN" altLang="zh-CN" sz="2400" dirty="0">
                <a:solidFill>
                  <a:srgbClr val="0000FF"/>
                </a:solidFill>
                <a:latin typeface="楷体_GB2312" pitchFamily="1" charset="-122"/>
                <a:ea typeface="楷体_GB2312" pitchFamily="1" charset="-122"/>
              </a:rPr>
              <a:t>&lt; M</a:t>
            </a:r>
            <a:r>
              <a:rPr lang="zh-CN" altLang="zh-CN" sz="2400" baseline="-25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是含幺半群。</a:t>
            </a:r>
          </a:p>
          <a:p>
            <a:pPr>
              <a:buClr>
                <a:srgbClr val="FF00FF"/>
              </a:buClr>
              <a:buFont typeface="Wingdings" pitchFamily="2" charset="2"/>
              <a:buNone/>
            </a:pPr>
            <a:r>
              <a:rPr lang="zh-CN" sz="2400" dirty="0">
                <a:solidFill>
                  <a:srgbClr val="0000FF"/>
                </a:solidFill>
                <a:latin typeface="楷体_GB2312" pitchFamily="1" charset="-122"/>
                <a:ea typeface="楷体_GB2312" pitchFamily="1" charset="-122"/>
              </a:rPr>
              <a:t>      此外，</a:t>
            </a:r>
            <a:r>
              <a:rPr lang="zh-CN" altLang="zh-CN" sz="2400" dirty="0">
                <a:solidFill>
                  <a:srgbClr val="0000FF"/>
                </a:solidFill>
                <a:latin typeface="楷体_GB2312" pitchFamily="1" charset="-122"/>
                <a:ea typeface="楷体_GB2312" pitchFamily="1" charset="-122"/>
              </a:rPr>
              <a:t>M</a:t>
            </a:r>
            <a:r>
              <a:rPr lang="zh-CN" altLang="zh-CN" sz="2400" baseline="-25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中每个矩阵</a:t>
            </a:r>
            <a:r>
              <a:rPr lang="zh-CN" altLang="zh-CN" sz="2400" dirty="0">
                <a:solidFill>
                  <a:srgbClr val="0000FF"/>
                </a:solidFill>
                <a:latin typeface="楷体_GB2312" pitchFamily="1" charset="-122"/>
                <a:ea typeface="楷体_GB2312" pitchFamily="1" charset="-122"/>
              </a:rPr>
              <a:t>A</a:t>
            </a:r>
            <a:r>
              <a:rPr lang="zh-CN" altLang="zh-CN" sz="2400" baseline="-25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都有加法逆矩阵</a:t>
            </a:r>
            <a:r>
              <a:rPr lang="zh-CN" altLang="zh-CN" sz="2400" dirty="0">
                <a:solidFill>
                  <a:srgbClr val="0000FF"/>
                </a:solidFill>
                <a:latin typeface="楷体_GB2312" pitchFamily="1" charset="-122"/>
                <a:ea typeface="楷体_GB2312" pitchFamily="1" charset="-122"/>
              </a:rPr>
              <a:t>-A</a:t>
            </a:r>
            <a:r>
              <a:rPr lang="zh-CN" altLang="zh-CN" sz="2400" baseline="-25000" dirty="0">
                <a:solidFill>
                  <a:srgbClr val="0000FF"/>
                </a:solidFill>
                <a:latin typeface="楷体_GB2312" pitchFamily="1" charset="-122"/>
                <a:ea typeface="楷体_GB2312" pitchFamily="1" charset="-122"/>
              </a:rPr>
              <a:t>m,n</a:t>
            </a:r>
            <a:r>
              <a:rPr lang="zh-CN" altLang="zh-CN" sz="2400" dirty="0">
                <a:solidFill>
                  <a:srgbClr val="0000FF"/>
                </a:solidFill>
                <a:latin typeface="楷体_GB2312" pitchFamily="1" charset="-122"/>
                <a:ea typeface="楷体_GB2312" pitchFamily="1" charset="-122"/>
              </a:rPr>
              <a:t> </a:t>
            </a:r>
            <a:r>
              <a:rPr lang="zh-CN" sz="2400" dirty="0">
                <a:solidFill>
                  <a:srgbClr val="0000FF"/>
                </a:solidFill>
                <a:latin typeface="楷体_GB2312" pitchFamily="1" charset="-122"/>
                <a:ea typeface="楷体_GB2312" pitchFamily="1" charset="-122"/>
              </a:rPr>
              <a:t>，因而</a:t>
            </a:r>
            <a:r>
              <a:rPr lang="zh-CN" altLang="zh-CN" sz="2400" dirty="0">
                <a:solidFill>
                  <a:srgbClr val="0000FF"/>
                </a:solidFill>
                <a:latin typeface="楷体_GB2312" pitchFamily="1" charset="-122"/>
                <a:ea typeface="楷体_GB2312" pitchFamily="1" charset="-122"/>
              </a:rPr>
              <a:t>&lt; M</a:t>
            </a:r>
            <a:r>
              <a:rPr lang="zh-CN" altLang="zh-CN" sz="2400" baseline="-25000" dirty="0">
                <a:solidFill>
                  <a:srgbClr val="0000FF"/>
                </a:solidFill>
                <a:latin typeface="楷体_GB2312" pitchFamily="1" charset="-122"/>
                <a:ea typeface="楷体_GB2312" pitchFamily="1" charset="-122"/>
              </a:rPr>
              <a:t>m,n</a:t>
            </a:r>
            <a:r>
              <a:rPr lang="zh-CN" sz="24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还满足逆元条件。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0CACC3-E7AF-4AA4-984B-69DC4D999D2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E4AF76AE-9333-4768-9F77-E80DF2981983}" type="slidenum">
              <a:rPr lang="zh-CN" altLang="zh-CN"/>
              <a:pPr/>
              <a:t>70</a:t>
            </a:fld>
            <a:r>
              <a:rPr lang="zh-CN" altLang="zh-CN"/>
              <a:t>/226</a:t>
            </a:r>
          </a:p>
        </p:txBody>
      </p:sp>
      <p:sp>
        <p:nvSpPr>
          <p:cNvPr id="73730" name="Rectangle 2"/>
          <p:cNvSpPr>
            <a:spLocks noGrp="1" noChangeArrowheads="1"/>
          </p:cNvSpPr>
          <p:nvPr>
            <p:ph type="title"/>
          </p:nvPr>
        </p:nvSpPr>
        <p:spPr/>
        <p:txBody>
          <a:bodyPr/>
          <a:lstStyle/>
          <a:p>
            <a:endParaRPr lang="zh-CN" altLang="zh-CN"/>
          </a:p>
        </p:txBody>
      </p:sp>
      <p:sp>
        <p:nvSpPr>
          <p:cNvPr id="73731" name="Rectangle 3"/>
          <p:cNvSpPr>
            <a:spLocks noChangeArrowheads="1"/>
          </p:cNvSpPr>
          <p:nvPr/>
        </p:nvSpPr>
        <p:spPr bwMode="auto">
          <a:xfrm>
            <a:off x="1042988" y="1052513"/>
            <a:ext cx="770572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Char char="n"/>
            </a:pPr>
            <a:r>
              <a:rPr lang="zh-CN" b="1" dirty="0">
                <a:solidFill>
                  <a:srgbClr val="CC00CC"/>
                </a:solidFill>
                <a:latin typeface="楷体_GB2312" pitchFamily="1" charset="-122"/>
                <a:ea typeface="楷体_GB2312" pitchFamily="1" charset="-122"/>
              </a:rPr>
              <a:t>定理15.7 </a:t>
            </a:r>
            <a:r>
              <a:rPr lang="zh-CN" b="1" dirty="0">
                <a:latin typeface="楷体_GB2312" pitchFamily="1" charset="-122"/>
                <a:ea typeface="楷体_GB2312" pitchFamily="1" charset="-122"/>
              </a:rPr>
              <a:t>设&lt;G,*&gt;是一个群,&lt;S,*&gt;是&lt;G,*&gt;的子群,则:</a:t>
            </a:r>
          </a:p>
          <a:p>
            <a:pPr marL="533400" indent="-533400" algn="just">
              <a:lnSpc>
                <a:spcPct val="105000"/>
              </a:lnSpc>
              <a:buClr>
                <a:srgbClr val="CC0066"/>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1）</a:t>
            </a:r>
            <a:r>
              <a:rPr lang="zh-CN" b="1" dirty="0">
                <a:solidFill>
                  <a:srgbClr val="0000FF"/>
                </a:solidFill>
                <a:latin typeface="楷体_GB2312" pitchFamily="1" charset="-122"/>
                <a:ea typeface="楷体_GB2312" pitchFamily="1" charset="-122"/>
              </a:rPr>
              <a:t>子群&lt;S，*&gt;的幺元e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也是群&lt;G，*&gt;的幺元e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t>
            </a:r>
          </a:p>
          <a:p>
            <a:pPr marL="533400" indent="-533400" algn="just">
              <a:lnSpc>
                <a:spcPct val="105000"/>
              </a:lnSpc>
              <a:buClr>
                <a:srgbClr val="CC0066"/>
              </a:buClr>
              <a:buFont typeface="Wingdings" pitchFamily="2" charset="2"/>
              <a:buNone/>
            </a:pPr>
            <a:r>
              <a:rPr lang="zh-CN" b="1" dirty="0">
                <a:solidFill>
                  <a:srgbClr val="0000FF"/>
                </a:solidFill>
                <a:latin typeface="楷体_GB2312" pitchFamily="1" charset="-122"/>
                <a:ea typeface="楷体_GB2312" pitchFamily="1" charset="-122"/>
              </a:rPr>
              <a:t>   </a:t>
            </a:r>
            <a:r>
              <a:rPr lang="zh-CN" b="1" dirty="0">
                <a:solidFill>
                  <a:srgbClr val="FF0000"/>
                </a:solidFill>
                <a:latin typeface="楷体_GB2312" pitchFamily="1" charset="-122"/>
                <a:ea typeface="楷体_GB2312" pitchFamily="1" charset="-122"/>
              </a:rPr>
              <a:t>2）</a:t>
            </a:r>
            <a:r>
              <a:rPr lang="zh-CN" b="1" dirty="0">
                <a:latin typeface="楷体_GB2312" pitchFamily="1" charset="-122"/>
                <a:ea typeface="楷体_GB2312" pitchFamily="1" charset="-122"/>
              </a:rPr>
              <a:t>对</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S，a在S中的逆元a</a:t>
            </a:r>
            <a:r>
              <a:rPr lang="zh-CN" b="1" baseline="-25000" dirty="0">
                <a:latin typeface="楷体_GB2312" pitchFamily="1" charset="-122"/>
                <a:ea typeface="楷体_GB2312" pitchFamily="1" charset="-122"/>
              </a:rPr>
              <a:t>S</a:t>
            </a:r>
            <a:r>
              <a:rPr lang="zh-CN" b="1" baseline="30000" dirty="0">
                <a:latin typeface="楷体_GB2312" pitchFamily="1" charset="-122"/>
                <a:ea typeface="楷体_GB2312" pitchFamily="1" charset="-122"/>
              </a:rPr>
              <a:t>-1</a:t>
            </a:r>
            <a:r>
              <a:rPr lang="zh-CN" b="1" dirty="0">
                <a:latin typeface="楷体_GB2312" pitchFamily="1" charset="-122"/>
                <a:ea typeface="楷体_GB2312" pitchFamily="1" charset="-122"/>
              </a:rPr>
              <a:t>就是a在G中的逆元a</a:t>
            </a:r>
            <a:r>
              <a:rPr lang="zh-CN" b="1" baseline="-25000" dirty="0">
                <a:latin typeface="楷体_GB2312" pitchFamily="1" charset="-122"/>
                <a:ea typeface="楷体_GB2312" pitchFamily="1" charset="-122"/>
              </a:rPr>
              <a:t>G</a:t>
            </a:r>
            <a:r>
              <a:rPr lang="zh-CN" b="1" baseline="30000" dirty="0">
                <a:latin typeface="楷体_GB2312" pitchFamily="1" charset="-122"/>
                <a:ea typeface="楷体_GB2312" pitchFamily="1" charset="-122"/>
              </a:rPr>
              <a:t>-1</a:t>
            </a:r>
            <a:r>
              <a:rPr lang="zh-CN" b="1" dirty="0">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证明：</a:t>
            </a:r>
          </a:p>
          <a:p>
            <a:pPr marL="533400" indent="-533400" algn="just">
              <a:lnSpc>
                <a:spcPct val="105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　 1)</a:t>
            </a:r>
            <a:r>
              <a:rPr lang="zh-CN" b="1" dirty="0">
                <a:latin typeface="楷体_GB2312" pitchFamily="1" charset="-122"/>
                <a:ea typeface="楷体_GB2312" pitchFamily="1" charset="-122"/>
              </a:rPr>
              <a:t>对</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a</a:t>
            </a:r>
            <a:r>
              <a:rPr lang="zh-CN" b="1" dirty="0">
                <a:latin typeface="楷体_GB2312" pitchFamily="1" charset="-122"/>
                <a:ea typeface="楷体_GB2312" pitchFamily="1" charset="-122"/>
                <a:sym typeface="Symbol" pitchFamily="18" charset="2"/>
              </a:rPr>
              <a:t></a:t>
            </a:r>
            <a:r>
              <a:rPr lang="zh-CN" b="1" dirty="0">
                <a:latin typeface="楷体_GB2312" pitchFamily="1" charset="-122"/>
                <a:ea typeface="楷体_GB2312" pitchFamily="1" charset="-122"/>
              </a:rPr>
              <a:t>S，由于e</a:t>
            </a:r>
            <a:r>
              <a:rPr lang="zh-CN" b="1" baseline="-25000" dirty="0">
                <a:latin typeface="楷体_GB2312" pitchFamily="1" charset="-122"/>
                <a:ea typeface="楷体_GB2312" pitchFamily="1" charset="-122"/>
              </a:rPr>
              <a:t>S</a:t>
            </a:r>
            <a:r>
              <a:rPr lang="zh-CN" b="1" dirty="0">
                <a:latin typeface="楷体_GB2312" pitchFamily="1" charset="-122"/>
                <a:ea typeface="楷体_GB2312" pitchFamily="1" charset="-122"/>
              </a:rPr>
              <a:t>是S的幺元，</a:t>
            </a:r>
          </a:p>
          <a:p>
            <a:pPr marL="533400" indent="-533400" algn="just">
              <a:lnSpc>
                <a:spcPct val="105000"/>
              </a:lnSpc>
              <a:buClr>
                <a:srgbClr val="00FF00"/>
              </a:buClr>
              <a:buFont typeface="Wingdings" pitchFamily="2" charset="2"/>
              <a:buNone/>
            </a:pPr>
            <a:r>
              <a:rPr lang="zh-CN" b="1" dirty="0">
                <a:latin typeface="楷体_GB2312" pitchFamily="1" charset="-122"/>
                <a:ea typeface="楷体_GB2312" pitchFamily="1" charset="-122"/>
              </a:rPr>
              <a:t>	 所以有：e</a:t>
            </a:r>
            <a:r>
              <a:rPr lang="zh-CN" b="1" baseline="-25000" dirty="0">
                <a:latin typeface="楷体_GB2312" pitchFamily="1" charset="-122"/>
                <a:ea typeface="楷体_GB2312" pitchFamily="1" charset="-122"/>
              </a:rPr>
              <a:t>S</a:t>
            </a:r>
            <a:r>
              <a:rPr lang="zh-CN" b="1" dirty="0">
                <a:latin typeface="楷体_GB2312" pitchFamily="1" charset="-122"/>
                <a:ea typeface="楷体_GB2312" pitchFamily="1" charset="-122"/>
              </a:rPr>
              <a:t>*a＝a*e</a:t>
            </a:r>
            <a:r>
              <a:rPr lang="zh-CN" b="1" baseline="-25000" dirty="0">
                <a:latin typeface="楷体_GB2312" pitchFamily="1" charset="-122"/>
                <a:ea typeface="楷体_GB2312" pitchFamily="1" charset="-122"/>
              </a:rPr>
              <a:t>S</a:t>
            </a:r>
            <a:r>
              <a:rPr lang="zh-CN" b="1" dirty="0">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			①</a:t>
            </a:r>
          </a:p>
          <a:p>
            <a:pPr marL="533400" indent="-533400" algn="just">
              <a:lnSpc>
                <a:spcPct val="105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又S</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G,所以a</a:t>
            </a:r>
            <a:r>
              <a:rPr lang="zh-CN" b="1" dirty="0">
                <a:solidFill>
                  <a:srgbClr val="0000FF"/>
                </a:solidFill>
                <a:latin typeface="楷体_GB2312" pitchFamily="1" charset="-122"/>
                <a:ea typeface="楷体_GB2312" pitchFamily="1" charset="-122"/>
                <a:sym typeface="Symbol" pitchFamily="18" charset="2"/>
              </a:rPr>
              <a:t></a:t>
            </a:r>
            <a:r>
              <a:rPr lang="zh-CN" b="1" dirty="0">
                <a:solidFill>
                  <a:srgbClr val="0000FF"/>
                </a:solidFill>
                <a:latin typeface="楷体_GB2312" pitchFamily="1" charset="-122"/>
                <a:ea typeface="楷体_GB2312" pitchFamily="1" charset="-122"/>
              </a:rPr>
              <a:t>G,由e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是G的幺元，所以有：</a:t>
            </a:r>
          </a:p>
          <a:p>
            <a:pPr marL="533400" indent="-533400" algn="ctr">
              <a:lnSpc>
                <a:spcPct val="105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*a＝a*e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      	②</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由①、②有：e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*a＝</a:t>
            </a:r>
            <a:r>
              <a:rPr lang="zh-CN" b="1" dirty="0">
                <a:solidFill>
                  <a:srgbClr val="FF00FF"/>
                </a:solidFill>
                <a:latin typeface="楷体_GB2312" pitchFamily="1" charset="-122"/>
                <a:ea typeface="楷体_GB2312" pitchFamily="1" charset="-122"/>
              </a:rPr>
              <a:t>a*e</a:t>
            </a:r>
            <a:r>
              <a:rPr lang="zh-CN" b="1" baseline="-25000" dirty="0">
                <a:solidFill>
                  <a:srgbClr val="FF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＝a＝e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a:t>
            </a:r>
            <a:r>
              <a:rPr lang="zh-CN" b="1" dirty="0">
                <a:solidFill>
                  <a:srgbClr val="FF00FF"/>
                </a:solidFill>
                <a:latin typeface="楷体_GB2312" pitchFamily="1" charset="-122"/>
                <a:ea typeface="楷体_GB2312" pitchFamily="1" charset="-122"/>
              </a:rPr>
              <a:t>a*e</a:t>
            </a:r>
            <a:r>
              <a:rPr lang="zh-CN" b="1" baseline="-25000" dirty="0">
                <a:solidFill>
                  <a:srgbClr val="FF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由于G满足消去律，所以有：e</a:t>
            </a:r>
            <a:r>
              <a:rPr lang="zh-CN" b="1" baseline="-25000" dirty="0">
                <a:solidFill>
                  <a:srgbClr val="0000FF"/>
                </a:solidFill>
                <a:latin typeface="楷体_GB2312" pitchFamily="1" charset="-122"/>
                <a:ea typeface="楷体_GB2312" pitchFamily="1" charset="-122"/>
              </a:rPr>
              <a:t>S</a:t>
            </a:r>
            <a:r>
              <a:rPr lang="zh-CN" b="1" dirty="0">
                <a:solidFill>
                  <a:srgbClr val="0000FF"/>
                </a:solidFill>
                <a:latin typeface="楷体_GB2312" pitchFamily="1" charset="-122"/>
                <a:ea typeface="楷体_GB2312" pitchFamily="1" charset="-122"/>
              </a:rPr>
              <a:t>＝e</a:t>
            </a:r>
            <a:r>
              <a:rPr lang="zh-CN" b="1" baseline="-25000"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2)对</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S，由于S</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G，所以a</a:t>
            </a:r>
            <a:r>
              <a:rPr lang="zh-CN" b="1" dirty="0">
                <a:solidFill>
                  <a:srgbClr val="B2B2B2"/>
                </a:solidFill>
                <a:latin typeface="楷体_GB2312" pitchFamily="1" charset="-122"/>
                <a:ea typeface="楷体_GB2312" pitchFamily="1" charset="-122"/>
                <a:sym typeface="Symbol" pitchFamily="18" charset="2"/>
              </a:rPr>
              <a:t></a:t>
            </a:r>
            <a:r>
              <a:rPr lang="zh-CN" b="1" dirty="0">
                <a:solidFill>
                  <a:srgbClr val="B2B2B2"/>
                </a:solidFill>
                <a:latin typeface="楷体_GB2312" pitchFamily="1" charset="-122"/>
                <a:ea typeface="楷体_GB2312" pitchFamily="1" charset="-122"/>
              </a:rPr>
              <a:t>G，即a在S中的逆元就是a在G中的逆元。</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3EBDAD-D309-4E85-B10F-9A08FDE9AA5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D8E5673-4325-475D-99A8-82DA1DEA550E}" type="slidenum">
              <a:rPr lang="zh-CN" altLang="zh-CN"/>
              <a:pPr/>
              <a:t>71</a:t>
            </a:fld>
            <a:r>
              <a:rPr lang="zh-CN" altLang="zh-CN"/>
              <a:t>/226</a:t>
            </a:r>
          </a:p>
        </p:txBody>
      </p:sp>
      <p:sp>
        <p:nvSpPr>
          <p:cNvPr id="74754" name="Rectangle 2"/>
          <p:cNvSpPr>
            <a:spLocks noGrp="1" noChangeArrowheads="1"/>
          </p:cNvSpPr>
          <p:nvPr>
            <p:ph type="title"/>
          </p:nvPr>
        </p:nvSpPr>
        <p:spPr/>
        <p:txBody>
          <a:bodyPr/>
          <a:lstStyle/>
          <a:p>
            <a:endParaRPr lang="zh-CN" altLang="zh-CN"/>
          </a:p>
        </p:txBody>
      </p:sp>
      <p:sp>
        <p:nvSpPr>
          <p:cNvPr id="74755" name="Rectangle 3"/>
          <p:cNvSpPr>
            <a:spLocks noChangeArrowheads="1"/>
          </p:cNvSpPr>
          <p:nvPr/>
        </p:nvSpPr>
        <p:spPr bwMode="auto">
          <a:xfrm>
            <a:off x="1042988" y="1052513"/>
            <a:ext cx="770572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Char char="n"/>
            </a:pPr>
            <a:r>
              <a:rPr lang="zh-CN" b="1">
                <a:solidFill>
                  <a:srgbClr val="CC00CC"/>
                </a:solidFill>
                <a:latin typeface="楷体_GB2312" pitchFamily="1" charset="-122"/>
                <a:ea typeface="楷体_GB2312" pitchFamily="1" charset="-122"/>
              </a:rPr>
              <a:t>定理15.7 </a:t>
            </a:r>
            <a:r>
              <a:rPr lang="zh-CN" b="1">
                <a:latin typeface="楷体_GB2312" pitchFamily="1" charset="-122"/>
                <a:ea typeface="楷体_GB2312" pitchFamily="1" charset="-122"/>
              </a:rPr>
              <a:t>设&lt;G,*&gt;是一个群,&lt;S,*&gt;是&lt;G,*&gt;的子群,则:</a:t>
            </a:r>
          </a:p>
          <a:p>
            <a:pPr marL="533400" indent="-533400" algn="just">
              <a:lnSpc>
                <a:spcPct val="105000"/>
              </a:lnSpc>
              <a:buClr>
                <a:srgbClr val="CC0066"/>
              </a:buClr>
              <a:buFont typeface="Wingdings" pitchFamily="2" charset="2"/>
              <a:buNone/>
            </a:pPr>
            <a:r>
              <a:rPr lang="zh-CN" b="1">
                <a:solidFill>
                  <a:srgbClr val="0000FF"/>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1）</a:t>
            </a:r>
            <a:r>
              <a:rPr lang="zh-CN" b="1">
                <a:latin typeface="楷体_GB2312" pitchFamily="1" charset="-122"/>
                <a:ea typeface="楷体_GB2312" pitchFamily="1" charset="-122"/>
              </a:rPr>
              <a:t>子群&lt;S，*&gt;的幺元e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也是群&lt;G，*&gt;的幺元e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a:t>
            </a:r>
          </a:p>
          <a:p>
            <a:pPr marL="533400" indent="-533400" algn="just">
              <a:lnSpc>
                <a:spcPct val="105000"/>
              </a:lnSpc>
              <a:buClr>
                <a:srgbClr val="CC0066"/>
              </a:buClr>
              <a:buFont typeface="Wingdings" pitchFamily="2" charset="2"/>
              <a:buNone/>
            </a:pPr>
            <a:r>
              <a:rPr lang="zh-CN" b="1">
                <a:solidFill>
                  <a:srgbClr val="0000FF"/>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S，a在S中的逆元a</a:t>
            </a:r>
            <a:r>
              <a:rPr lang="zh-CN" b="1" baseline="-25000">
                <a:solidFill>
                  <a:srgbClr val="0000FF"/>
                </a:solidFill>
                <a:latin typeface="楷体_GB2312" pitchFamily="1" charset="-122"/>
                <a:ea typeface="楷体_GB2312" pitchFamily="1" charset="-122"/>
              </a:rPr>
              <a:t>S</a:t>
            </a:r>
            <a:r>
              <a:rPr lang="zh-CN" b="1" baseline="30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就是a在G中的逆元a</a:t>
            </a:r>
            <a:r>
              <a:rPr lang="zh-CN" b="1" baseline="-25000">
                <a:solidFill>
                  <a:srgbClr val="0000FF"/>
                </a:solidFill>
                <a:latin typeface="楷体_GB2312" pitchFamily="1" charset="-122"/>
                <a:ea typeface="楷体_GB2312" pitchFamily="1" charset="-122"/>
              </a:rPr>
              <a:t>G</a:t>
            </a:r>
            <a:r>
              <a:rPr lang="zh-CN" b="1" baseline="30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a:solidFill>
                  <a:srgbClr val="FF0000"/>
                </a:solidFill>
                <a:latin typeface="楷体_GB2312" pitchFamily="1" charset="-122"/>
                <a:ea typeface="楷体_GB2312" pitchFamily="1" charset="-122"/>
              </a:rPr>
              <a:t>证明：</a:t>
            </a:r>
          </a:p>
          <a:p>
            <a:pPr marL="533400" indent="-533400" algn="just">
              <a:lnSpc>
                <a:spcPct val="105000"/>
              </a:lnSpc>
              <a:buClr>
                <a:srgbClr val="00FF00"/>
              </a:buClr>
              <a:buFont typeface="Wingdings" pitchFamily="2" charset="2"/>
              <a:buNone/>
            </a:pPr>
            <a:r>
              <a:rPr lang="zh-CN" b="1">
                <a:solidFill>
                  <a:srgbClr val="FF0000"/>
                </a:solidFill>
                <a:latin typeface="楷体_GB2312" pitchFamily="1" charset="-122"/>
                <a:ea typeface="楷体_GB2312" pitchFamily="1" charset="-122"/>
              </a:rPr>
              <a:t>　 1)</a:t>
            </a:r>
            <a:r>
              <a:rPr lang="zh-CN" b="1">
                <a:latin typeface="楷体_GB2312" pitchFamily="1" charset="-122"/>
                <a:ea typeface="楷体_GB2312" pitchFamily="1" charset="-122"/>
              </a:rPr>
              <a:t>对</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a</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S，由于e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是S的幺元，</a:t>
            </a:r>
          </a:p>
          <a:p>
            <a:pPr marL="533400" indent="-533400" algn="just">
              <a:lnSpc>
                <a:spcPct val="105000"/>
              </a:lnSpc>
              <a:buClr>
                <a:srgbClr val="00FF00"/>
              </a:buClr>
              <a:buFont typeface="Wingdings" pitchFamily="2" charset="2"/>
              <a:buNone/>
            </a:pPr>
            <a:r>
              <a:rPr lang="zh-CN" b="1">
                <a:latin typeface="楷体_GB2312" pitchFamily="1" charset="-122"/>
                <a:ea typeface="楷体_GB2312" pitchFamily="1" charset="-122"/>
              </a:rPr>
              <a:t>	 所以有：e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*a＝a*e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＝a			①</a:t>
            </a:r>
          </a:p>
          <a:p>
            <a:pPr marL="533400" indent="-533400" algn="just">
              <a:lnSpc>
                <a:spcPct val="105000"/>
              </a:lnSpc>
              <a:buClr>
                <a:srgbClr val="00FF00"/>
              </a:buClr>
              <a:buFont typeface="Wingdings" pitchFamily="2" charset="2"/>
              <a:buNone/>
            </a:pPr>
            <a:r>
              <a:rPr lang="zh-CN" b="1">
                <a:latin typeface="楷体_GB2312" pitchFamily="1" charset="-122"/>
                <a:ea typeface="楷体_GB2312" pitchFamily="1" charset="-122"/>
              </a:rPr>
              <a:t>	 又S</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G,所以a</a:t>
            </a:r>
            <a:r>
              <a:rPr lang="zh-CN" b="1">
                <a:latin typeface="楷体_GB2312" pitchFamily="1" charset="-122"/>
                <a:ea typeface="楷体_GB2312" pitchFamily="1" charset="-122"/>
                <a:sym typeface="Symbol" pitchFamily="18" charset="2"/>
              </a:rPr>
              <a:t></a:t>
            </a:r>
            <a:r>
              <a:rPr lang="zh-CN" b="1">
                <a:latin typeface="楷体_GB2312" pitchFamily="1" charset="-122"/>
                <a:ea typeface="楷体_GB2312" pitchFamily="1" charset="-122"/>
              </a:rPr>
              <a:t>G,由e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是G的幺元，所以有：</a:t>
            </a:r>
          </a:p>
          <a:p>
            <a:pPr marL="533400" indent="-533400" algn="ctr">
              <a:lnSpc>
                <a:spcPct val="105000"/>
              </a:lnSpc>
              <a:buClr>
                <a:srgbClr val="00FF00"/>
              </a:buClr>
              <a:buFont typeface="Wingdings" pitchFamily="2" charset="2"/>
              <a:buNone/>
            </a:pPr>
            <a:r>
              <a:rPr lang="zh-CN" b="1">
                <a:latin typeface="楷体_GB2312" pitchFamily="1" charset="-122"/>
                <a:ea typeface="楷体_GB2312" pitchFamily="1" charset="-122"/>
              </a:rPr>
              <a:t>      	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*a＝a*e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＝a      	②</a:t>
            </a:r>
          </a:p>
          <a:p>
            <a:pPr marL="533400" indent="-533400" algn="just">
              <a:lnSpc>
                <a:spcPct val="105000"/>
              </a:lnSpc>
              <a:buClr>
                <a:srgbClr val="00FF00"/>
              </a:buClr>
              <a:buFont typeface="Wingdings" pitchFamily="2" charset="2"/>
              <a:buNone/>
            </a:pPr>
            <a:r>
              <a:rPr lang="zh-CN" b="1">
                <a:latin typeface="楷体_GB2312" pitchFamily="1" charset="-122"/>
                <a:ea typeface="楷体_GB2312" pitchFamily="1" charset="-122"/>
              </a:rPr>
              <a:t>	 由①、②有：e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*a＝a*e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＝a＝e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*a＝a*e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a:latin typeface="楷体_GB2312" pitchFamily="1" charset="-122"/>
                <a:ea typeface="楷体_GB2312" pitchFamily="1" charset="-122"/>
              </a:rPr>
              <a:t>	 由于G满足消去律，所以有：e</a:t>
            </a:r>
            <a:r>
              <a:rPr lang="zh-CN" b="1" baseline="-25000">
                <a:latin typeface="楷体_GB2312" pitchFamily="1" charset="-122"/>
                <a:ea typeface="楷体_GB2312" pitchFamily="1" charset="-122"/>
              </a:rPr>
              <a:t>S</a:t>
            </a:r>
            <a:r>
              <a:rPr lang="zh-CN" b="1">
                <a:latin typeface="楷体_GB2312" pitchFamily="1" charset="-122"/>
                <a:ea typeface="楷体_GB2312" pitchFamily="1" charset="-122"/>
              </a:rPr>
              <a:t>＝e</a:t>
            </a:r>
            <a:r>
              <a:rPr lang="zh-CN" b="1" baseline="-25000">
                <a:latin typeface="楷体_GB2312" pitchFamily="1" charset="-122"/>
                <a:ea typeface="楷体_GB2312" pitchFamily="1" charset="-122"/>
              </a:rPr>
              <a:t>G</a:t>
            </a:r>
            <a:r>
              <a:rPr lang="zh-CN" b="1">
                <a:latin typeface="楷体_GB2312" pitchFamily="1" charset="-122"/>
                <a:ea typeface="楷体_GB2312" pitchFamily="1" charset="-122"/>
              </a:rPr>
              <a:t>。</a:t>
            </a:r>
          </a:p>
          <a:p>
            <a:pPr marL="533400" indent="-533400" algn="just">
              <a:lnSpc>
                <a:spcPct val="105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b="1">
                <a:solidFill>
                  <a:srgbClr val="FF0000"/>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S，由于S</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G，所以a</a:t>
            </a:r>
            <a:r>
              <a:rPr lang="zh-CN" b="1">
                <a:solidFill>
                  <a:srgbClr val="0000FF"/>
                </a:solidFill>
                <a:latin typeface="楷体_GB2312" pitchFamily="1" charset="-122"/>
                <a:ea typeface="楷体_GB2312" pitchFamily="1" charset="-122"/>
                <a:sym typeface="Symbol" pitchFamily="18" charset="2"/>
              </a:rPr>
              <a:t></a:t>
            </a:r>
            <a:r>
              <a:rPr lang="zh-CN" b="1">
                <a:solidFill>
                  <a:srgbClr val="0000FF"/>
                </a:solidFill>
                <a:latin typeface="楷体_GB2312" pitchFamily="1" charset="-122"/>
                <a:ea typeface="楷体_GB2312" pitchFamily="1" charset="-122"/>
              </a:rPr>
              <a:t>G，即a在S中的逆元就是a在G中的逆元。</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F055346-2DB4-49E9-B9C9-889C36CEE671}"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B8140212-C303-4A67-89E9-1FF487549D11}" type="slidenum">
              <a:rPr lang="zh-CN" altLang="zh-CN"/>
              <a:pPr/>
              <a:t>72</a:t>
            </a:fld>
            <a:r>
              <a:rPr lang="zh-CN" altLang="zh-CN"/>
              <a:t>/226</a:t>
            </a:r>
          </a:p>
        </p:txBody>
      </p:sp>
      <p:sp>
        <p:nvSpPr>
          <p:cNvPr id="75778" name="Rectangle 2"/>
          <p:cNvSpPr>
            <a:spLocks noGrp="1" noChangeArrowheads="1"/>
          </p:cNvSpPr>
          <p:nvPr>
            <p:ph type="title"/>
          </p:nvPr>
        </p:nvSpPr>
        <p:spPr/>
        <p:txBody>
          <a:bodyPr/>
          <a:lstStyle/>
          <a:p>
            <a:endParaRPr lang="zh-CN" altLang="zh-CN"/>
          </a:p>
        </p:txBody>
      </p:sp>
      <p:sp>
        <p:nvSpPr>
          <p:cNvPr id="75779" name="Rectangle 3"/>
          <p:cNvSpPr>
            <a:spLocks noChangeArrowheads="1"/>
          </p:cNvSpPr>
          <p:nvPr/>
        </p:nvSpPr>
        <p:spPr bwMode="auto">
          <a:xfrm>
            <a:off x="1042988" y="1052513"/>
            <a:ext cx="763270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sz="2800" b="1">
                <a:solidFill>
                  <a:srgbClr val="CC00CC"/>
                </a:solidFill>
                <a:latin typeface="楷体_GB2312" pitchFamily="1" charset="-122"/>
                <a:ea typeface="楷体_GB2312" pitchFamily="1" charset="-122"/>
              </a:rPr>
              <a:t>定理15.8   </a:t>
            </a:r>
            <a:r>
              <a:rPr lang="zh-CN" sz="2800" b="1">
                <a:solidFill>
                  <a:srgbClr val="0000FF"/>
                </a:solidFill>
                <a:latin typeface="楷体_GB2312" pitchFamily="1" charset="-122"/>
                <a:ea typeface="楷体_GB2312" pitchFamily="1" charset="-122"/>
              </a:rPr>
              <a:t>设&lt;G，*&gt;是一个群，S是G的一个非空子集，则&lt;S，*&gt; 是&lt;G，*&gt;的子群的充要条件是：对</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a，b</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S，有a*b</a:t>
            </a:r>
            <a:r>
              <a:rPr lang="zh-CN" sz="2800" b="1" baseline="30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CC00CC"/>
                </a:solidFill>
                <a:latin typeface="楷体_GB2312" pitchFamily="1" charset="-122"/>
                <a:ea typeface="楷体_GB2312" pitchFamily="1" charset="-122"/>
              </a:rPr>
              <a:t>  </a:t>
            </a:r>
            <a:r>
              <a:rPr lang="zh-CN" sz="2800" b="1">
                <a:solidFill>
                  <a:srgbClr val="B2B2B2"/>
                </a:solidFill>
                <a:latin typeface="楷体_GB2312" pitchFamily="1" charset="-122"/>
                <a:ea typeface="楷体_GB2312" pitchFamily="1" charset="-122"/>
              </a:rPr>
              <a:t>证明：</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a:t>
            </a:r>
            <a:r>
              <a:rPr lang="zh-CN" sz="2800" b="1">
                <a:solidFill>
                  <a:srgbClr val="B2B2B2"/>
                </a:solidFill>
                <a:latin typeface="Times New Roman"/>
                <a:ea typeface="楷体_GB2312" pitchFamily="1" charset="-122"/>
              </a:rPr>
              <a:t>“</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Lucida Sans Unicode"/>
                <a:ea typeface="楷体_GB2312" pitchFamily="1" charset="-122"/>
              </a:rPr>
              <a:t>”</a:t>
            </a:r>
            <a:r>
              <a:rPr lang="zh-CN" sz="2800" b="1">
                <a:solidFill>
                  <a:srgbClr val="B2B2B2"/>
                </a:solidFill>
                <a:latin typeface="楷体_GB2312" pitchFamily="1" charset="-122"/>
                <a:ea typeface="楷体_GB2312" pitchFamily="1" charset="-122"/>
              </a:rPr>
              <a:t>设S是G的子群，对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a</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S，由群的定义知，b</a:t>
            </a:r>
            <a:r>
              <a:rPr lang="zh-CN" sz="2800" b="1" baseline="30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S，即有a*b</a:t>
            </a:r>
            <a:r>
              <a:rPr lang="zh-CN" sz="2800" b="1" baseline="30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所以必要性成立；</a:t>
            </a:r>
          </a:p>
        </p:txBody>
      </p:sp>
      <p:sp>
        <p:nvSpPr>
          <p:cNvPr id="75780" name="Rectangle 4"/>
          <p:cNvSpPr>
            <a:spLocks noGrp="1" noChangeArrowheads="1"/>
          </p:cNvSpPr>
          <p:nvPr>
            <p:ph type="body" idx="1"/>
          </p:nvPr>
        </p:nvSpPr>
        <p:spPr>
          <a:xfrm>
            <a:off x="1042988" y="4810125"/>
            <a:ext cx="7848600" cy="1117600"/>
          </a:xfrm>
          <a:noFill/>
          <a:ln/>
        </p:spPr>
        <p:txBody>
          <a:bodyPr lIns="90000" tIns="46800" rIns="90000" bIns="46800"/>
          <a:lstStyle/>
          <a:p>
            <a:pPr>
              <a:buFont typeface="Wingdings" pitchFamily="2" charset="2"/>
              <a:buNone/>
            </a:pPr>
            <a:r>
              <a:rPr lang="zh-CN" altLang="zh-CN">
                <a:solidFill>
                  <a:srgbClr val="B2B2B2"/>
                </a:solidFill>
                <a:latin typeface="楷体_GB2312" pitchFamily="1" charset="-122"/>
                <a:ea typeface="楷体_GB2312" pitchFamily="1" charset="-122"/>
              </a:rPr>
              <a:t>  </a:t>
            </a:r>
            <a:r>
              <a:rPr lang="zh-CN" altLang="zh-CN">
                <a:solidFill>
                  <a:srgbClr val="B2B2B2"/>
                </a:solidFill>
                <a:latin typeface="Times New Roman"/>
                <a:ea typeface="楷体_GB2312" pitchFamily="1" charset="-122"/>
              </a:rPr>
              <a:t>“</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Times New Roman"/>
                <a:ea typeface="楷体_GB2312" pitchFamily="1" charset="-122"/>
              </a:rPr>
              <a:t>”</a:t>
            </a:r>
            <a:r>
              <a:rPr lang="zh-CN">
                <a:solidFill>
                  <a:srgbClr val="B2B2B2"/>
                </a:solidFill>
                <a:latin typeface="楷体_GB2312" pitchFamily="1" charset="-122"/>
                <a:ea typeface="楷体_GB2312" pitchFamily="1" charset="-122"/>
              </a:rPr>
              <a:t>由子群的定义知，需证明如下四点：</a:t>
            </a:r>
          </a:p>
          <a:p>
            <a:pPr>
              <a:buFont typeface="Wingdings" pitchFamily="2" charset="2"/>
              <a:buNone/>
            </a:pPr>
            <a:r>
              <a:rPr lang="zh-CN">
                <a:solidFill>
                  <a:srgbClr val="B2B2B2"/>
                </a:solidFill>
                <a:latin typeface="楷体_GB2312" pitchFamily="1" charset="-122"/>
                <a:ea typeface="楷体_GB2312" pitchFamily="1" charset="-122"/>
              </a:rPr>
              <a:t>  </a:t>
            </a:r>
            <a:r>
              <a:rPr lang="zh-CN" altLang="zh-CN">
                <a:solidFill>
                  <a:srgbClr val="B2B2B2"/>
                </a:solidFill>
                <a:latin typeface="楷体_GB2312" pitchFamily="1" charset="-122"/>
                <a:ea typeface="楷体_GB2312" pitchFamily="1" charset="-122"/>
              </a:rPr>
              <a:t>1) S</a:t>
            </a:r>
            <a:r>
              <a:rPr lang="zh-CN">
                <a:solidFill>
                  <a:srgbClr val="B2B2B2"/>
                </a:solidFill>
                <a:latin typeface="楷体_GB2312" pitchFamily="1" charset="-122"/>
                <a:ea typeface="楷体_GB2312" pitchFamily="1" charset="-122"/>
              </a:rPr>
              <a:t>是非空的子集；</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94BAFF2-9210-44D4-8331-5982CED2CA67}"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E382FE76-3661-4F96-AF85-9BBF17458FD5}" type="slidenum">
              <a:rPr lang="zh-CN" altLang="zh-CN"/>
              <a:pPr/>
              <a:t>73</a:t>
            </a:fld>
            <a:r>
              <a:rPr lang="zh-CN" altLang="zh-CN"/>
              <a:t>/226</a:t>
            </a:r>
          </a:p>
        </p:txBody>
      </p:sp>
      <p:sp>
        <p:nvSpPr>
          <p:cNvPr id="76802" name="Rectangle 2"/>
          <p:cNvSpPr>
            <a:spLocks noGrp="1" noChangeArrowheads="1"/>
          </p:cNvSpPr>
          <p:nvPr>
            <p:ph type="title"/>
          </p:nvPr>
        </p:nvSpPr>
        <p:spPr/>
        <p:txBody>
          <a:bodyPr/>
          <a:lstStyle/>
          <a:p>
            <a:endParaRPr lang="zh-CN" altLang="zh-CN"/>
          </a:p>
        </p:txBody>
      </p:sp>
      <p:sp>
        <p:nvSpPr>
          <p:cNvPr id="76803" name="Rectangle 3"/>
          <p:cNvSpPr>
            <a:spLocks noChangeArrowheads="1"/>
          </p:cNvSpPr>
          <p:nvPr/>
        </p:nvSpPr>
        <p:spPr bwMode="auto">
          <a:xfrm>
            <a:off x="1042988" y="1052513"/>
            <a:ext cx="763270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sz="2800" b="1" dirty="0">
                <a:solidFill>
                  <a:srgbClr val="CC00CC"/>
                </a:solidFill>
                <a:latin typeface="楷体_GB2312" pitchFamily="1" charset="-122"/>
                <a:ea typeface="楷体_GB2312" pitchFamily="1" charset="-122"/>
              </a:rPr>
              <a:t>定理15.8   </a:t>
            </a:r>
            <a:r>
              <a:rPr lang="zh-CN" sz="2800" b="1" dirty="0">
                <a:latin typeface="楷体_GB2312" pitchFamily="1" charset="-122"/>
                <a:ea typeface="楷体_GB2312" pitchFamily="1" charset="-122"/>
              </a:rPr>
              <a:t>设&lt;G，*&gt;是一个群，S是G的一个非空子集，则&lt;S，*&gt; 是&lt;G，*&gt;的子群的充要条件是：对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a，b</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S，有a*b</a:t>
            </a:r>
            <a:r>
              <a:rPr lang="zh-CN" sz="2800" b="1" baseline="30000" dirty="0">
                <a:latin typeface="楷体_GB2312" pitchFamily="1" charset="-122"/>
                <a:ea typeface="楷体_GB2312" pitchFamily="1" charset="-122"/>
              </a:rPr>
              <a:t>-1</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solidFill>
                  <a:srgbClr val="CC00CC"/>
                </a:solidFill>
                <a:latin typeface="楷体_GB2312" pitchFamily="1" charset="-122"/>
                <a:ea typeface="楷体_GB2312" pitchFamily="1" charset="-122"/>
              </a:rPr>
              <a:t>  </a:t>
            </a:r>
            <a:r>
              <a:rPr lang="zh-CN" sz="2800" b="1" dirty="0">
                <a:solidFill>
                  <a:srgbClr val="FF0000"/>
                </a:solidFill>
                <a:latin typeface="楷体_GB2312" pitchFamily="1" charset="-122"/>
                <a:ea typeface="楷体_GB2312" pitchFamily="1" charset="-122"/>
              </a:rPr>
              <a:t>证明：</a:t>
            </a:r>
          </a:p>
          <a:p>
            <a:pPr marL="342900" indent="-342900" algn="just">
              <a:lnSpc>
                <a:spcPct val="120000"/>
              </a:lnSpc>
              <a:buClr>
                <a:srgbClr val="00FF00"/>
              </a:buClr>
              <a:buFont typeface="Wingdings" pitchFamily="2" charset="2"/>
              <a:buNone/>
            </a:pPr>
            <a:r>
              <a:rPr lang="zh-CN" sz="2800" b="1" dirty="0">
                <a:solidFill>
                  <a:srgbClr val="CC00CC"/>
                </a:solidFill>
                <a:latin typeface="楷体_GB2312" pitchFamily="1" charset="-122"/>
                <a:ea typeface="楷体_GB2312" pitchFamily="1" charset="-122"/>
              </a:rPr>
              <a:t>　</a:t>
            </a:r>
            <a:r>
              <a:rPr lang="zh-CN" sz="2800" b="1" dirty="0">
                <a:solidFill>
                  <a:srgbClr val="FF0000"/>
                </a:solidFill>
                <a:latin typeface="Times New Roman"/>
                <a:ea typeface="楷体_GB2312" pitchFamily="1" charset="-122"/>
              </a:rPr>
              <a:t>“</a:t>
            </a:r>
            <a:r>
              <a:rPr lang="zh-CN" sz="2800" b="1" dirty="0">
                <a:solidFill>
                  <a:srgbClr val="FF0000"/>
                </a:solidFill>
                <a:latin typeface="楷体_GB2312" pitchFamily="1" charset="-122"/>
                <a:ea typeface="楷体_GB2312" pitchFamily="1" charset="-122"/>
                <a:sym typeface="Symbol" pitchFamily="18" charset="2"/>
              </a:rPr>
              <a:t></a:t>
            </a:r>
            <a:r>
              <a:rPr lang="zh-CN" sz="2800" b="1" dirty="0">
                <a:solidFill>
                  <a:srgbClr val="FF0000"/>
                </a:solidFill>
                <a:latin typeface="Lucida Sans Unicode"/>
                <a:ea typeface="楷体_GB2312" pitchFamily="1" charset="-122"/>
              </a:rPr>
              <a:t>”</a:t>
            </a:r>
            <a:r>
              <a:rPr lang="zh-CN" sz="2800" b="1" dirty="0">
                <a:solidFill>
                  <a:srgbClr val="0000FF"/>
                </a:solidFill>
                <a:latin typeface="楷体_GB2312" pitchFamily="1" charset="-122"/>
                <a:ea typeface="楷体_GB2312" pitchFamily="1" charset="-122"/>
              </a:rPr>
              <a:t>设S是G的子群，对</a:t>
            </a:r>
            <a:r>
              <a:rPr lang="zh-CN" sz="2800" b="1" dirty="0">
                <a:solidFill>
                  <a:srgbClr val="0000FF"/>
                </a:solidFill>
                <a:latin typeface="楷体_GB2312" pitchFamily="1" charset="-122"/>
                <a:ea typeface="楷体_GB2312" pitchFamily="1" charset="-122"/>
                <a:sym typeface="Symbol" pitchFamily="18" charset="2"/>
              </a:rPr>
              <a:t></a:t>
            </a:r>
            <a:r>
              <a:rPr lang="zh-CN" sz="2800" b="1" dirty="0" smtClean="0">
                <a:solidFill>
                  <a:srgbClr val="0000FF"/>
                </a:solidFill>
                <a:latin typeface="楷体_GB2312" pitchFamily="1" charset="-122"/>
                <a:ea typeface="楷体_GB2312" pitchFamily="1" charset="-122"/>
              </a:rPr>
              <a:t>a</a:t>
            </a:r>
            <a:r>
              <a:rPr lang="zh-CN" altLang="en-US" sz="2800" b="1" dirty="0" smtClean="0">
                <a:solidFill>
                  <a:srgbClr val="0000FF"/>
                </a:solidFill>
                <a:latin typeface="楷体_GB2312" pitchFamily="1" charset="-122"/>
                <a:ea typeface="楷体_GB2312" pitchFamily="1" charset="-122"/>
              </a:rPr>
              <a:t>，</a:t>
            </a:r>
            <a:r>
              <a:rPr lang="en-US" altLang="zh-CN" sz="2800" b="1" dirty="0" smtClean="0">
                <a:solidFill>
                  <a:srgbClr val="0000FF"/>
                </a:solidFill>
                <a:latin typeface="楷体_GB2312" pitchFamily="1" charset="-122"/>
                <a:ea typeface="楷体_GB2312" pitchFamily="1" charset="-122"/>
              </a:rPr>
              <a:t>b</a:t>
            </a:r>
            <a:r>
              <a:rPr lang="zh-CN" sz="2800" b="1" dirty="0" smtClean="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S，由群的定义知，b</a:t>
            </a:r>
            <a:r>
              <a:rPr lang="zh-CN" sz="2800" b="1" baseline="30000" dirty="0">
                <a:solidFill>
                  <a:srgbClr val="0000FF"/>
                </a:solidFill>
                <a:latin typeface="楷体_GB2312" pitchFamily="1" charset="-122"/>
                <a:ea typeface="楷体_GB2312" pitchFamily="1" charset="-122"/>
              </a:rPr>
              <a:t>-1</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S，即有a*b</a:t>
            </a:r>
            <a:r>
              <a:rPr lang="zh-CN" sz="2800" b="1" baseline="30000" dirty="0">
                <a:solidFill>
                  <a:srgbClr val="0000FF"/>
                </a:solidFill>
                <a:latin typeface="楷体_GB2312" pitchFamily="1" charset="-122"/>
                <a:ea typeface="楷体_GB2312" pitchFamily="1" charset="-122"/>
              </a:rPr>
              <a:t>-1</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solidFill>
                  <a:srgbClr val="0000FF"/>
                </a:solidFill>
                <a:latin typeface="楷体_GB2312" pitchFamily="1" charset="-122"/>
                <a:ea typeface="楷体_GB2312" pitchFamily="1" charset="-122"/>
              </a:rPr>
              <a:t>  所以必要性成立；</a:t>
            </a:r>
          </a:p>
        </p:txBody>
      </p:sp>
      <p:sp>
        <p:nvSpPr>
          <p:cNvPr id="76804" name="Rectangle 4"/>
          <p:cNvSpPr>
            <a:spLocks noGrp="1" noChangeArrowheads="1"/>
          </p:cNvSpPr>
          <p:nvPr>
            <p:ph type="body" idx="1"/>
          </p:nvPr>
        </p:nvSpPr>
        <p:spPr>
          <a:xfrm>
            <a:off x="1042988" y="4810125"/>
            <a:ext cx="7848600" cy="1117600"/>
          </a:xfrm>
          <a:noFill/>
          <a:ln/>
        </p:spPr>
        <p:txBody>
          <a:bodyPr lIns="90000" tIns="46800" rIns="90000" bIns="46800"/>
          <a:lstStyle/>
          <a:p>
            <a:pPr>
              <a:buFont typeface="Wingdings" pitchFamily="2" charset="2"/>
              <a:buNone/>
            </a:pPr>
            <a:r>
              <a:rPr lang="zh-CN" altLang="zh-CN" dirty="0">
                <a:solidFill>
                  <a:srgbClr val="33CC33"/>
                </a:solidFill>
                <a:latin typeface="楷体_GB2312" pitchFamily="1" charset="-122"/>
                <a:ea typeface="楷体_GB2312" pitchFamily="1" charset="-122"/>
              </a:rPr>
              <a:t>  </a:t>
            </a:r>
            <a:r>
              <a:rPr lang="zh-CN" altLang="zh-CN" dirty="0">
                <a:solidFill>
                  <a:srgbClr val="B2B2B2"/>
                </a:solidFill>
                <a:latin typeface="Times New Roman"/>
                <a:ea typeface="楷体_GB2312" pitchFamily="1" charset="-122"/>
              </a:rPr>
              <a:t>“</a:t>
            </a:r>
            <a:r>
              <a:rPr lang="zh-CN" altLang="zh-CN" dirty="0">
                <a:solidFill>
                  <a:srgbClr val="B2B2B2"/>
                </a:solidFill>
                <a:latin typeface="楷体_GB2312" pitchFamily="1" charset="-122"/>
                <a:ea typeface="楷体_GB2312" pitchFamily="1" charset="-122"/>
                <a:sym typeface="Symbol" pitchFamily="18" charset="2"/>
              </a:rPr>
              <a:t></a:t>
            </a:r>
            <a:r>
              <a:rPr lang="zh-CN" altLang="zh-CN" dirty="0">
                <a:solidFill>
                  <a:srgbClr val="B2B2B2"/>
                </a:solidFill>
                <a:latin typeface="Times New Roman"/>
                <a:ea typeface="楷体_GB2312" pitchFamily="1" charset="-122"/>
              </a:rPr>
              <a:t>”</a:t>
            </a:r>
            <a:r>
              <a:rPr lang="zh-CN" dirty="0">
                <a:solidFill>
                  <a:srgbClr val="B2B2B2"/>
                </a:solidFill>
                <a:latin typeface="楷体_GB2312" pitchFamily="1" charset="-122"/>
                <a:ea typeface="楷体_GB2312" pitchFamily="1" charset="-122"/>
              </a:rPr>
              <a:t>由子群的定义知，需证明如下四点：</a:t>
            </a:r>
          </a:p>
          <a:p>
            <a:pPr>
              <a:buFont typeface="Wingdings" pitchFamily="2" charset="2"/>
              <a:buNone/>
            </a:pPr>
            <a:r>
              <a:rPr lang="zh-CN" dirty="0">
                <a:solidFill>
                  <a:srgbClr val="B2B2B2"/>
                </a:solidFill>
                <a:latin typeface="楷体_GB2312" pitchFamily="1" charset="-122"/>
                <a:ea typeface="楷体_GB2312" pitchFamily="1" charset="-122"/>
              </a:rPr>
              <a:t>  </a:t>
            </a:r>
            <a:r>
              <a:rPr lang="zh-CN" altLang="zh-CN" dirty="0">
                <a:solidFill>
                  <a:srgbClr val="B2B2B2"/>
                </a:solidFill>
                <a:latin typeface="楷体_GB2312" pitchFamily="1" charset="-122"/>
                <a:ea typeface="楷体_GB2312" pitchFamily="1" charset="-122"/>
              </a:rPr>
              <a:t>1) S</a:t>
            </a:r>
            <a:r>
              <a:rPr lang="zh-CN" dirty="0">
                <a:solidFill>
                  <a:srgbClr val="B2B2B2"/>
                </a:solidFill>
                <a:latin typeface="楷体_GB2312" pitchFamily="1" charset="-122"/>
                <a:ea typeface="楷体_GB2312" pitchFamily="1" charset="-122"/>
              </a:rPr>
              <a:t>是非空的子集；</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D884AD4-48CE-449E-8A88-A0BE64F5575C}"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04A1A137-A036-476D-9443-9D10A54B7179}" type="slidenum">
              <a:rPr lang="zh-CN" altLang="zh-CN"/>
              <a:pPr/>
              <a:t>74</a:t>
            </a:fld>
            <a:r>
              <a:rPr lang="zh-CN" altLang="zh-CN"/>
              <a:t>/226</a:t>
            </a:r>
          </a:p>
        </p:txBody>
      </p:sp>
      <p:sp>
        <p:nvSpPr>
          <p:cNvPr id="77826" name="Rectangle 2"/>
          <p:cNvSpPr>
            <a:spLocks noGrp="1" noChangeArrowheads="1"/>
          </p:cNvSpPr>
          <p:nvPr>
            <p:ph type="title"/>
          </p:nvPr>
        </p:nvSpPr>
        <p:spPr/>
        <p:txBody>
          <a:bodyPr/>
          <a:lstStyle/>
          <a:p>
            <a:endParaRPr lang="zh-CN" altLang="zh-CN"/>
          </a:p>
        </p:txBody>
      </p:sp>
      <p:sp>
        <p:nvSpPr>
          <p:cNvPr id="77827" name="Rectangle 3"/>
          <p:cNvSpPr>
            <a:spLocks noChangeArrowheads="1"/>
          </p:cNvSpPr>
          <p:nvPr/>
        </p:nvSpPr>
        <p:spPr bwMode="auto">
          <a:xfrm>
            <a:off x="1042988" y="1052513"/>
            <a:ext cx="763270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sz="2800" b="1" dirty="0">
                <a:solidFill>
                  <a:srgbClr val="CC00CC"/>
                </a:solidFill>
                <a:latin typeface="楷体_GB2312" pitchFamily="1" charset="-122"/>
                <a:ea typeface="楷体_GB2312" pitchFamily="1" charset="-122"/>
              </a:rPr>
              <a:t>定理15.8   </a:t>
            </a:r>
            <a:r>
              <a:rPr lang="zh-CN" sz="2800" b="1" dirty="0">
                <a:latin typeface="楷体_GB2312" pitchFamily="1" charset="-122"/>
                <a:ea typeface="楷体_GB2312" pitchFamily="1" charset="-122"/>
              </a:rPr>
              <a:t>设&lt;G，*&gt;是一个群，S是G的一个非空子集，则&lt;S，*&gt; 是&lt;G，*&gt;的子群的充要条件是：对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a，b</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S，有a*b</a:t>
            </a:r>
            <a:r>
              <a:rPr lang="zh-CN" sz="2800" b="1" baseline="30000" dirty="0">
                <a:latin typeface="楷体_GB2312" pitchFamily="1" charset="-122"/>
                <a:ea typeface="楷体_GB2312" pitchFamily="1" charset="-122"/>
              </a:rPr>
              <a:t>-1</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证明：</a:t>
            </a:r>
          </a:p>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a:t>
            </a:r>
            <a:r>
              <a:rPr lang="zh-CN" sz="2800" b="1" dirty="0">
                <a:latin typeface="Times New Roman"/>
                <a:ea typeface="楷体_GB2312" pitchFamily="1" charset="-122"/>
              </a:rPr>
              <a:t>“</a:t>
            </a:r>
            <a:r>
              <a:rPr lang="zh-CN" sz="2800" b="1" dirty="0">
                <a:latin typeface="楷体_GB2312" pitchFamily="1" charset="-122"/>
                <a:ea typeface="楷体_GB2312" pitchFamily="1" charset="-122"/>
                <a:sym typeface="Symbol" pitchFamily="18" charset="2"/>
              </a:rPr>
              <a:t></a:t>
            </a:r>
            <a:r>
              <a:rPr lang="zh-CN" sz="2800" b="1" dirty="0">
                <a:latin typeface="Lucida Sans Unicode"/>
                <a:ea typeface="楷体_GB2312" pitchFamily="1" charset="-122"/>
              </a:rPr>
              <a:t>”</a:t>
            </a:r>
            <a:r>
              <a:rPr lang="zh-CN" sz="2800" b="1" dirty="0">
                <a:latin typeface="楷体_GB2312" pitchFamily="1" charset="-122"/>
                <a:ea typeface="楷体_GB2312" pitchFamily="1" charset="-122"/>
              </a:rPr>
              <a:t>设S是G的子群，对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a</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S，由群的定义知，b</a:t>
            </a:r>
            <a:r>
              <a:rPr lang="zh-CN" sz="2800" b="1" baseline="30000" dirty="0">
                <a:latin typeface="楷体_GB2312" pitchFamily="1" charset="-122"/>
                <a:ea typeface="楷体_GB2312" pitchFamily="1" charset="-122"/>
              </a:rPr>
              <a:t>-1</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S，即有a*b</a:t>
            </a:r>
            <a:r>
              <a:rPr lang="zh-CN" sz="2800" b="1" baseline="30000" dirty="0">
                <a:latin typeface="楷体_GB2312" pitchFamily="1" charset="-122"/>
                <a:ea typeface="楷体_GB2312" pitchFamily="1" charset="-122"/>
              </a:rPr>
              <a:t>-1</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所以必要性成立；</a:t>
            </a:r>
          </a:p>
        </p:txBody>
      </p:sp>
      <p:sp>
        <p:nvSpPr>
          <p:cNvPr id="77828" name="Rectangle 4"/>
          <p:cNvSpPr>
            <a:spLocks noGrp="1" noChangeArrowheads="1"/>
          </p:cNvSpPr>
          <p:nvPr>
            <p:ph type="body" idx="1"/>
          </p:nvPr>
        </p:nvSpPr>
        <p:spPr>
          <a:xfrm>
            <a:off x="1042988" y="4810125"/>
            <a:ext cx="7848600" cy="1117600"/>
          </a:xfrm>
          <a:noFill/>
          <a:ln/>
        </p:spPr>
        <p:txBody>
          <a:bodyPr lIns="90000" tIns="46800" rIns="90000" bIns="46800"/>
          <a:lstStyle/>
          <a:p>
            <a:pPr>
              <a:buFont typeface="Wingdings" pitchFamily="2" charset="2"/>
              <a:buNone/>
            </a:pPr>
            <a:r>
              <a:rPr lang="zh-CN" altLang="zh-CN">
                <a:solidFill>
                  <a:srgbClr val="33CC33"/>
                </a:solidFill>
                <a:latin typeface="楷体_GB2312" pitchFamily="1" charset="-122"/>
                <a:ea typeface="楷体_GB2312" pitchFamily="1" charset="-122"/>
              </a:rPr>
              <a:t>  </a:t>
            </a:r>
            <a:r>
              <a:rPr lang="zh-CN" altLang="zh-CN">
                <a:solidFill>
                  <a:srgbClr val="FF0000"/>
                </a:solidFill>
                <a:latin typeface="Times New Roman"/>
                <a:ea typeface="楷体_GB2312" pitchFamily="1" charset="-122"/>
              </a:rPr>
              <a:t>“</a:t>
            </a:r>
            <a:r>
              <a:rPr lang="zh-CN" altLang="zh-CN">
                <a:solidFill>
                  <a:srgbClr val="FF0000"/>
                </a:solidFill>
                <a:latin typeface="楷体_GB2312" pitchFamily="1" charset="-122"/>
                <a:ea typeface="楷体_GB2312" pitchFamily="1" charset="-122"/>
                <a:sym typeface="Symbol" pitchFamily="18" charset="2"/>
              </a:rPr>
              <a:t></a:t>
            </a:r>
            <a:r>
              <a:rPr lang="zh-CN" altLang="zh-CN">
                <a:solidFill>
                  <a:srgbClr val="FF0000"/>
                </a:solidFill>
                <a:latin typeface="Times New Roman"/>
                <a:ea typeface="楷体_GB2312" pitchFamily="1" charset="-122"/>
              </a:rPr>
              <a:t>”</a:t>
            </a:r>
            <a:r>
              <a:rPr lang="zh-CN">
                <a:solidFill>
                  <a:srgbClr val="0000FF"/>
                </a:solidFill>
                <a:latin typeface="楷体_GB2312" pitchFamily="1" charset="-122"/>
                <a:ea typeface="楷体_GB2312" pitchFamily="1" charset="-122"/>
              </a:rPr>
              <a:t>由子群的定义知，需证明如下四点：</a:t>
            </a:r>
          </a:p>
          <a:p>
            <a:pPr>
              <a:buFont typeface="Wingdings" pitchFamily="2" charset="2"/>
              <a:buNone/>
            </a:pPr>
            <a:r>
              <a:rPr lang="zh-CN">
                <a:latin typeface="楷体_GB2312" pitchFamily="1" charset="-122"/>
                <a:ea typeface="楷体_GB2312" pitchFamily="1" charset="-122"/>
              </a:rPr>
              <a:t>  </a:t>
            </a:r>
            <a:r>
              <a:rPr lang="zh-CN" altLang="zh-CN">
                <a:solidFill>
                  <a:srgbClr val="FF0000"/>
                </a:solidFill>
                <a:latin typeface="楷体_GB2312" pitchFamily="1" charset="-122"/>
                <a:ea typeface="楷体_GB2312" pitchFamily="1" charset="-122"/>
              </a:rPr>
              <a:t>1)</a:t>
            </a:r>
            <a:r>
              <a:rPr lang="zh-CN" altLang="zh-CN">
                <a:latin typeface="楷体_GB2312" pitchFamily="1" charset="-122"/>
                <a:ea typeface="楷体_GB2312" pitchFamily="1" charset="-122"/>
              </a:rPr>
              <a:t> </a:t>
            </a:r>
            <a:r>
              <a:rPr lang="zh-CN" altLang="zh-CN">
                <a:solidFill>
                  <a:srgbClr val="CC3399"/>
                </a:solidFill>
                <a:latin typeface="楷体_GB2312" pitchFamily="1" charset="-122"/>
                <a:ea typeface="楷体_GB2312" pitchFamily="1" charset="-122"/>
              </a:rPr>
              <a:t>S</a:t>
            </a:r>
            <a:r>
              <a:rPr lang="zh-CN">
                <a:solidFill>
                  <a:srgbClr val="CC3399"/>
                </a:solidFill>
                <a:latin typeface="楷体_GB2312" pitchFamily="1" charset="-122"/>
                <a:ea typeface="楷体_GB2312" pitchFamily="1" charset="-122"/>
              </a:rPr>
              <a:t>是非空的子集；</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9700B0B5-F339-48D7-8BCB-CE70BD458EC0}"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E7D022F7-5C4F-4208-9AE9-F5EE7350218A}" type="slidenum">
              <a:rPr lang="zh-CN" altLang="zh-CN"/>
              <a:pPr/>
              <a:t>75</a:t>
            </a:fld>
            <a:r>
              <a:rPr lang="zh-CN" altLang="zh-CN"/>
              <a:t>/226</a:t>
            </a:r>
          </a:p>
        </p:txBody>
      </p:sp>
      <p:sp>
        <p:nvSpPr>
          <p:cNvPr id="78850" name="Rectangle 2"/>
          <p:cNvSpPr>
            <a:spLocks noChangeArrowheads="1"/>
          </p:cNvSpPr>
          <p:nvPr/>
        </p:nvSpPr>
        <p:spPr bwMode="auto">
          <a:xfrm>
            <a:off x="1116013" y="1196975"/>
            <a:ext cx="7704137"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sz="2800" b="1">
                <a:solidFill>
                  <a:srgbClr val="FF0000"/>
                </a:solidFill>
                <a:latin typeface="楷体_GB2312" pitchFamily="1" charset="-122"/>
                <a:ea typeface="楷体_GB2312" pitchFamily="1" charset="-122"/>
              </a:rPr>
              <a:t>2)</a:t>
            </a:r>
            <a:r>
              <a:rPr lang="zh-CN" sz="2800" b="1">
                <a:solidFill>
                  <a:srgbClr val="0000FF"/>
                </a:solidFill>
                <a:latin typeface="楷体_GB2312" pitchFamily="1" charset="-122"/>
                <a:ea typeface="楷体_GB2312" pitchFamily="1" charset="-122"/>
              </a:rPr>
              <a:t> </a:t>
            </a:r>
            <a:r>
              <a:rPr lang="zh-CN" sz="2800" b="1">
                <a:solidFill>
                  <a:srgbClr val="CC0066"/>
                </a:solidFill>
                <a:latin typeface="楷体_GB2312" pitchFamily="1" charset="-122"/>
                <a:ea typeface="楷体_GB2312" pitchFamily="1" charset="-122"/>
              </a:rPr>
              <a:t>幺元存在：</a:t>
            </a:r>
            <a:r>
              <a:rPr lang="zh-CN" sz="2800" b="1">
                <a:solidFill>
                  <a:srgbClr val="0000FF"/>
                </a:solidFill>
                <a:latin typeface="楷体_GB2312" pitchFamily="1" charset="-122"/>
                <a:ea typeface="楷体_GB2312" pitchFamily="1" charset="-122"/>
              </a:rPr>
              <a:t>由于S</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Φ，所以有a</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S，由对</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a,b</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S,有a*b</a:t>
            </a:r>
            <a:r>
              <a:rPr lang="zh-CN" sz="2800" b="1" baseline="30000">
                <a:solidFill>
                  <a:srgbClr val="0000FF"/>
                </a:solidFill>
                <a:latin typeface="楷体_GB2312" pitchFamily="1" charset="-122"/>
                <a:ea typeface="楷体_GB2312" pitchFamily="1" charset="-122"/>
              </a:rPr>
              <a:t>-</a:t>
            </a:r>
            <a:r>
              <a:rPr lang="zh-CN" sz="2800" b="1">
                <a:solidFill>
                  <a:srgbClr val="0000FF"/>
                </a:solidFill>
                <a:latin typeface="宋体"/>
                <a:ea typeface="楷体_GB2312" pitchFamily="1" charset="-122"/>
              </a:rPr>
              <a:t>¹</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S,取a＝b,有e</a:t>
            </a:r>
            <a:r>
              <a:rPr lang="zh-CN" sz="2800" b="1" baseline="-25000">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＝a*a</a:t>
            </a:r>
            <a:r>
              <a:rPr lang="zh-CN" sz="2800" b="1" baseline="30000">
                <a:solidFill>
                  <a:srgbClr val="0000FF"/>
                </a:solidFill>
                <a:latin typeface="楷体_GB2312" pitchFamily="1" charset="-122"/>
                <a:ea typeface="楷体_GB2312" pitchFamily="1" charset="-122"/>
              </a:rPr>
              <a:t>-</a:t>
            </a:r>
            <a:r>
              <a:rPr lang="zh-CN" sz="2800" b="1">
                <a:solidFill>
                  <a:srgbClr val="0000FF"/>
                </a:solidFill>
                <a:latin typeface="宋体"/>
                <a:ea typeface="楷体_GB2312" pitchFamily="1" charset="-122"/>
              </a:rPr>
              <a:t>¹</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3) 逆元存在：对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a,b</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S，有a*b</a:t>
            </a:r>
            <a:r>
              <a:rPr lang="zh-CN" sz="2800" b="1" baseline="30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b</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S，由e</a:t>
            </a:r>
            <a:r>
              <a:rPr lang="zh-CN" sz="2800" b="1" baseline="-25000">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S，有b</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rPr>
              <a:t>＝e</a:t>
            </a:r>
            <a:r>
              <a:rPr lang="zh-CN" sz="2800" b="1" baseline="-25000">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*b</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4) 封闭性：对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a,b</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S，由3)知：b</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S，由条件知：a*(b</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rPr>
              <a:t>)</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S，即a*b</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由1)、2)、3)、4)知:&lt;S,*&gt;是&lt;G,*&gt;的子群。</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8C8AC998-5592-49B4-81D0-43DA4927A633}"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BE424269-7916-44CE-BB04-BE6641FBFB41}" type="slidenum">
              <a:rPr lang="zh-CN" altLang="zh-CN"/>
              <a:pPr/>
              <a:t>76</a:t>
            </a:fld>
            <a:r>
              <a:rPr lang="zh-CN" altLang="zh-CN"/>
              <a:t>/226</a:t>
            </a:r>
          </a:p>
        </p:txBody>
      </p:sp>
      <p:sp>
        <p:nvSpPr>
          <p:cNvPr id="79874" name="Rectangle 2"/>
          <p:cNvSpPr>
            <a:spLocks noChangeArrowheads="1"/>
          </p:cNvSpPr>
          <p:nvPr/>
        </p:nvSpPr>
        <p:spPr bwMode="auto">
          <a:xfrm>
            <a:off x="1116013" y="1196975"/>
            <a:ext cx="7704137"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sz="2800" b="1">
                <a:solidFill>
                  <a:srgbClr val="FF0000"/>
                </a:solidFill>
                <a:latin typeface="楷体_GB2312" pitchFamily="1" charset="-122"/>
                <a:ea typeface="楷体_GB2312" pitchFamily="1" charset="-122"/>
              </a:rPr>
              <a:t>2)</a:t>
            </a:r>
            <a:r>
              <a:rPr lang="zh-CN" sz="2800" b="1">
                <a:solidFill>
                  <a:srgbClr val="0000FF"/>
                </a:solidFill>
                <a:latin typeface="楷体_GB2312" pitchFamily="1" charset="-122"/>
                <a:ea typeface="楷体_GB2312" pitchFamily="1" charset="-122"/>
              </a:rPr>
              <a:t> </a:t>
            </a:r>
            <a:r>
              <a:rPr lang="zh-CN" sz="2800" b="1">
                <a:latin typeface="楷体_GB2312" pitchFamily="1" charset="-122"/>
                <a:ea typeface="楷体_GB2312" pitchFamily="1" charset="-122"/>
              </a:rPr>
              <a:t>幺元存在：由于S</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Φ，所以有a</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S，由对</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a,b</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S,有a*b</a:t>
            </a:r>
            <a:r>
              <a:rPr lang="zh-CN" sz="2800" b="1" baseline="30000">
                <a:latin typeface="楷体_GB2312" pitchFamily="1" charset="-122"/>
                <a:ea typeface="楷体_GB2312" pitchFamily="1" charset="-122"/>
              </a:rPr>
              <a:t>-</a:t>
            </a:r>
            <a:r>
              <a:rPr lang="zh-CN" sz="2800" b="1">
                <a:latin typeface="宋体"/>
                <a:ea typeface="楷体_GB2312" pitchFamily="1" charset="-122"/>
              </a:rPr>
              <a:t>¹</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S,取a＝b,有e</a:t>
            </a:r>
            <a:r>
              <a:rPr lang="zh-CN" sz="2800" b="1" baseline="-25000">
                <a:latin typeface="楷体_GB2312" pitchFamily="1" charset="-122"/>
                <a:ea typeface="楷体_GB2312" pitchFamily="1" charset="-122"/>
              </a:rPr>
              <a:t>G</a:t>
            </a:r>
            <a:r>
              <a:rPr lang="zh-CN" sz="2800" b="1">
                <a:latin typeface="楷体_GB2312" pitchFamily="1" charset="-122"/>
                <a:ea typeface="楷体_GB2312" pitchFamily="1" charset="-122"/>
              </a:rPr>
              <a:t>＝a*a</a:t>
            </a:r>
            <a:r>
              <a:rPr lang="zh-CN" sz="2800" b="1" baseline="30000">
                <a:latin typeface="楷体_GB2312" pitchFamily="1" charset="-122"/>
                <a:ea typeface="楷体_GB2312" pitchFamily="1" charset="-122"/>
              </a:rPr>
              <a:t>-</a:t>
            </a:r>
            <a:r>
              <a:rPr lang="zh-CN" sz="2800" b="1">
                <a:latin typeface="宋体"/>
                <a:ea typeface="楷体_GB2312" pitchFamily="1" charset="-122"/>
              </a:rPr>
              <a:t>¹</a:t>
            </a:r>
            <a:r>
              <a:rPr lang="zh-CN" sz="2800" b="1">
                <a:latin typeface="楷体_GB2312" pitchFamily="1" charset="-122"/>
                <a:ea typeface="楷体_GB2312" pitchFamily="1" charset="-122"/>
                <a:sym typeface="Symbol" pitchFamily="18" charset="2"/>
              </a:rPr>
              <a:t></a:t>
            </a:r>
            <a:r>
              <a:rPr lang="zh-CN" sz="2800" b="1">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FF0000"/>
                </a:solidFill>
                <a:latin typeface="楷体_GB2312" pitchFamily="1" charset="-122"/>
                <a:ea typeface="楷体_GB2312" pitchFamily="1" charset="-122"/>
              </a:rPr>
              <a:t>3)</a:t>
            </a:r>
            <a:r>
              <a:rPr lang="zh-CN" sz="2800" b="1">
                <a:solidFill>
                  <a:srgbClr val="0000FF"/>
                </a:solidFill>
                <a:latin typeface="楷体_GB2312" pitchFamily="1" charset="-122"/>
                <a:ea typeface="楷体_GB2312" pitchFamily="1" charset="-122"/>
              </a:rPr>
              <a:t> </a:t>
            </a:r>
            <a:r>
              <a:rPr lang="zh-CN" sz="2800" b="1">
                <a:solidFill>
                  <a:srgbClr val="CC0066"/>
                </a:solidFill>
                <a:latin typeface="楷体_GB2312" pitchFamily="1" charset="-122"/>
                <a:ea typeface="楷体_GB2312" pitchFamily="1" charset="-122"/>
              </a:rPr>
              <a:t>逆元存在：</a:t>
            </a:r>
            <a:r>
              <a:rPr lang="zh-CN" sz="2800" b="1">
                <a:solidFill>
                  <a:srgbClr val="0000FF"/>
                </a:solidFill>
                <a:latin typeface="楷体_GB2312" pitchFamily="1" charset="-122"/>
                <a:ea typeface="楷体_GB2312" pitchFamily="1" charset="-122"/>
              </a:rPr>
              <a:t>对</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a,b</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S，有a*b</a:t>
            </a:r>
            <a:r>
              <a:rPr lang="zh-CN" sz="2800" b="1" baseline="30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对</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b</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S，由e</a:t>
            </a:r>
            <a:r>
              <a:rPr lang="zh-CN" sz="2800" b="1" baseline="-25000">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S，有b</a:t>
            </a:r>
            <a:r>
              <a:rPr lang="zh-CN" sz="2800" b="1" baseline="30000">
                <a:solidFill>
                  <a:srgbClr val="0000FF"/>
                </a:solidFill>
                <a:latin typeface="楷体_GB2312" pitchFamily="1" charset="-122"/>
                <a:ea typeface="楷体_GB2312" pitchFamily="1" charset="-122"/>
              </a:rPr>
              <a:t>-</a:t>
            </a:r>
            <a:r>
              <a:rPr lang="zh-CN" sz="2800" b="1">
                <a:solidFill>
                  <a:srgbClr val="0000FF"/>
                </a:solidFill>
                <a:latin typeface="宋体"/>
                <a:ea typeface="楷体_GB2312" pitchFamily="1" charset="-122"/>
              </a:rPr>
              <a:t>¹</a:t>
            </a:r>
            <a:r>
              <a:rPr lang="zh-CN" sz="2800" b="1">
                <a:solidFill>
                  <a:srgbClr val="0000FF"/>
                </a:solidFill>
                <a:latin typeface="楷体_GB2312" pitchFamily="1" charset="-122"/>
                <a:ea typeface="楷体_GB2312" pitchFamily="1" charset="-122"/>
              </a:rPr>
              <a:t>＝e</a:t>
            </a:r>
            <a:r>
              <a:rPr lang="zh-CN" sz="2800" b="1" baseline="-25000">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*b</a:t>
            </a:r>
            <a:r>
              <a:rPr lang="zh-CN" sz="2800" b="1" baseline="30000">
                <a:solidFill>
                  <a:srgbClr val="0000FF"/>
                </a:solidFill>
                <a:latin typeface="楷体_GB2312" pitchFamily="1" charset="-122"/>
                <a:ea typeface="楷体_GB2312" pitchFamily="1" charset="-122"/>
              </a:rPr>
              <a:t>-</a:t>
            </a:r>
            <a:r>
              <a:rPr lang="zh-CN" sz="2800" b="1">
                <a:solidFill>
                  <a:srgbClr val="0000FF"/>
                </a:solidFill>
                <a:latin typeface="宋体"/>
                <a:ea typeface="楷体_GB2312" pitchFamily="1" charset="-122"/>
              </a:rPr>
              <a:t>¹</a:t>
            </a:r>
            <a:r>
              <a:rPr lang="zh-CN" sz="2800" b="1">
                <a:solidFill>
                  <a:srgbClr val="0000FF"/>
                </a:solidFill>
                <a:latin typeface="楷体_GB2312" pitchFamily="1" charset="-122"/>
                <a:ea typeface="楷体_GB2312" pitchFamily="1" charset="-122"/>
                <a:sym typeface="Symbol" pitchFamily="18" charset="2"/>
              </a:rPr>
              <a:t></a:t>
            </a:r>
            <a:r>
              <a:rPr lang="zh-CN" sz="2800" b="1">
                <a:solidFill>
                  <a:srgbClr val="0000FF"/>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4) 封闭性：对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a,b</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S，由3)知：b</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S，由条件知：a*(b</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rPr>
              <a:t>)</a:t>
            </a:r>
            <a:r>
              <a:rPr lang="zh-CN" sz="2800" b="1" baseline="30000">
                <a:solidFill>
                  <a:srgbClr val="B2B2B2"/>
                </a:solidFill>
                <a:latin typeface="楷体_GB2312" pitchFamily="1" charset="-122"/>
                <a:ea typeface="楷体_GB2312" pitchFamily="1" charset="-122"/>
              </a:rPr>
              <a:t>-</a:t>
            </a:r>
            <a:r>
              <a:rPr lang="zh-CN" sz="2800" b="1">
                <a:solidFill>
                  <a:srgbClr val="B2B2B2"/>
                </a:solidFill>
                <a:latin typeface="宋体"/>
                <a:ea typeface="楷体_GB2312" pitchFamily="1" charset="-122"/>
              </a:rPr>
              <a:t>¹</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S，即a*b</a:t>
            </a:r>
            <a:r>
              <a:rPr lang="zh-CN" sz="2800" b="1">
                <a:solidFill>
                  <a:srgbClr val="B2B2B2"/>
                </a:solidFill>
                <a:latin typeface="楷体_GB2312" pitchFamily="1" charset="-122"/>
                <a:ea typeface="楷体_GB2312" pitchFamily="1" charset="-122"/>
                <a:sym typeface="Symbol" pitchFamily="18" charset="2"/>
              </a:rPr>
              <a:t></a:t>
            </a:r>
            <a:r>
              <a:rPr lang="zh-CN" sz="2800" b="1">
                <a:solidFill>
                  <a:srgbClr val="B2B2B2"/>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由1)、2)、3)、4)知:&lt;S,*&gt;是&lt;G,*&gt;的子群。</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5BF09047-E21F-4C23-A809-F7AB0C85F805}" type="datetime1">
              <a:rPr lang="zh-CN" altLang="en-US"/>
              <a:pPr/>
              <a:t>2018/12/10</a:t>
            </a:fld>
            <a:endParaRPr lang="zh-CN" altLang="zh-CN"/>
          </a:p>
        </p:txBody>
      </p:sp>
      <p:sp>
        <p:nvSpPr>
          <p:cNvPr id="4" name="页脚占位符 4"/>
          <p:cNvSpPr>
            <a:spLocks noGrp="1"/>
          </p:cNvSpPr>
          <p:nvPr>
            <p:ph type="ftr" sz="quarter" idx="11"/>
          </p:nvPr>
        </p:nvSpPr>
        <p:spPr/>
        <p:txBody>
          <a:bodyPr/>
          <a:lstStyle/>
          <a:p>
            <a:r>
              <a:rPr lang="zh-CN"/>
              <a:t>计算机学院</a:t>
            </a:r>
          </a:p>
        </p:txBody>
      </p:sp>
      <p:sp>
        <p:nvSpPr>
          <p:cNvPr id="5" name="灯片编号占位符 5"/>
          <p:cNvSpPr>
            <a:spLocks noGrp="1"/>
          </p:cNvSpPr>
          <p:nvPr>
            <p:ph type="sldNum" sz="quarter" idx="12"/>
          </p:nvPr>
        </p:nvSpPr>
        <p:spPr/>
        <p:txBody>
          <a:bodyPr/>
          <a:lstStyle/>
          <a:p>
            <a:fld id="{8E667C08-61C5-4C14-974B-7DF374DC2653}" type="slidenum">
              <a:rPr lang="zh-CN" altLang="zh-CN"/>
              <a:pPr/>
              <a:t>77</a:t>
            </a:fld>
            <a:r>
              <a:rPr lang="zh-CN" altLang="zh-CN"/>
              <a:t>/226</a:t>
            </a:r>
          </a:p>
        </p:txBody>
      </p:sp>
      <p:sp>
        <p:nvSpPr>
          <p:cNvPr id="80898" name="Rectangle 2"/>
          <p:cNvSpPr>
            <a:spLocks noChangeArrowheads="1"/>
          </p:cNvSpPr>
          <p:nvPr/>
        </p:nvSpPr>
        <p:spPr bwMode="auto">
          <a:xfrm>
            <a:off x="1116013" y="1196975"/>
            <a:ext cx="7704137"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sz="2800" b="1" dirty="0">
                <a:solidFill>
                  <a:srgbClr val="FF0000"/>
                </a:solidFill>
                <a:latin typeface="楷体_GB2312" pitchFamily="1" charset="-122"/>
                <a:ea typeface="楷体_GB2312" pitchFamily="1" charset="-122"/>
              </a:rPr>
              <a:t>2)</a:t>
            </a:r>
            <a:r>
              <a:rPr lang="zh-CN" sz="2800" b="1" dirty="0">
                <a:solidFill>
                  <a:srgbClr val="0000FF"/>
                </a:solidFill>
                <a:latin typeface="楷体_GB2312" pitchFamily="1" charset="-122"/>
                <a:ea typeface="楷体_GB2312" pitchFamily="1" charset="-122"/>
              </a:rPr>
              <a:t> </a:t>
            </a:r>
            <a:r>
              <a:rPr lang="zh-CN" sz="2800" b="1" dirty="0">
                <a:latin typeface="楷体_GB2312" pitchFamily="1" charset="-122"/>
                <a:ea typeface="楷体_GB2312" pitchFamily="1" charset="-122"/>
              </a:rPr>
              <a:t>幺元存在：由于S</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Φ，所以有a</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S，由对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a,b</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S,有a*b</a:t>
            </a:r>
            <a:r>
              <a:rPr lang="zh-CN" sz="2800" b="1" baseline="30000" dirty="0">
                <a:latin typeface="楷体_GB2312" pitchFamily="1" charset="-122"/>
                <a:ea typeface="楷体_GB2312" pitchFamily="1" charset="-122"/>
              </a:rPr>
              <a:t>-</a:t>
            </a:r>
            <a:r>
              <a:rPr lang="zh-CN" sz="2800" b="1" dirty="0">
                <a:latin typeface="宋体"/>
                <a:ea typeface="楷体_GB2312" pitchFamily="1" charset="-122"/>
              </a:rPr>
              <a:t>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S,取a＝b,有e</a:t>
            </a:r>
            <a:r>
              <a:rPr lang="zh-CN" sz="2800" b="1" baseline="-25000" dirty="0">
                <a:latin typeface="楷体_GB2312" pitchFamily="1" charset="-122"/>
                <a:ea typeface="楷体_GB2312" pitchFamily="1" charset="-122"/>
              </a:rPr>
              <a:t>G</a:t>
            </a:r>
            <a:r>
              <a:rPr lang="zh-CN" sz="2800" b="1" dirty="0">
                <a:latin typeface="楷体_GB2312" pitchFamily="1" charset="-122"/>
                <a:ea typeface="楷体_GB2312" pitchFamily="1" charset="-122"/>
              </a:rPr>
              <a:t>＝a*a</a:t>
            </a:r>
            <a:r>
              <a:rPr lang="zh-CN" sz="2800" b="1" baseline="30000" dirty="0">
                <a:latin typeface="楷体_GB2312" pitchFamily="1" charset="-122"/>
                <a:ea typeface="楷体_GB2312" pitchFamily="1" charset="-122"/>
              </a:rPr>
              <a:t>-</a:t>
            </a:r>
            <a:r>
              <a:rPr lang="zh-CN" sz="2800" b="1" dirty="0">
                <a:latin typeface="宋体"/>
                <a:ea typeface="楷体_GB2312" pitchFamily="1" charset="-122"/>
              </a:rPr>
              <a:t>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solidFill>
                  <a:srgbClr val="FF0000"/>
                </a:solidFill>
                <a:latin typeface="楷体_GB2312" pitchFamily="1" charset="-122"/>
                <a:ea typeface="楷体_GB2312" pitchFamily="1" charset="-122"/>
              </a:rPr>
              <a:t>3)</a:t>
            </a:r>
            <a:r>
              <a:rPr lang="zh-CN" sz="2800" b="1" dirty="0">
                <a:solidFill>
                  <a:srgbClr val="0000FF"/>
                </a:solidFill>
                <a:latin typeface="楷体_GB2312" pitchFamily="1" charset="-122"/>
                <a:ea typeface="楷体_GB2312" pitchFamily="1" charset="-122"/>
              </a:rPr>
              <a:t> </a:t>
            </a:r>
            <a:r>
              <a:rPr lang="zh-CN" sz="2800" b="1" dirty="0">
                <a:latin typeface="楷体_GB2312" pitchFamily="1" charset="-122"/>
                <a:ea typeface="楷体_GB2312" pitchFamily="1" charset="-122"/>
              </a:rPr>
              <a:t>逆元存在：对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a,b</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S，有a*b</a:t>
            </a:r>
            <a:r>
              <a:rPr lang="zh-CN" sz="2800" b="1" baseline="30000" dirty="0">
                <a:latin typeface="楷体_GB2312" pitchFamily="1" charset="-122"/>
                <a:ea typeface="楷体_GB2312" pitchFamily="1" charset="-122"/>
              </a:rPr>
              <a:t>-1</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latin typeface="楷体_GB2312" pitchFamily="1" charset="-122"/>
                <a:ea typeface="楷体_GB2312" pitchFamily="1" charset="-122"/>
              </a:rPr>
              <a:t>	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b</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S，由e</a:t>
            </a:r>
            <a:r>
              <a:rPr lang="zh-CN" sz="2800" b="1" baseline="-25000" dirty="0">
                <a:latin typeface="楷体_GB2312" pitchFamily="1" charset="-122"/>
                <a:ea typeface="楷体_GB2312" pitchFamily="1" charset="-122"/>
              </a:rPr>
              <a:t>G</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S，有b</a:t>
            </a:r>
            <a:r>
              <a:rPr lang="zh-CN" sz="2800" b="1" baseline="30000" dirty="0">
                <a:latin typeface="楷体_GB2312" pitchFamily="1" charset="-122"/>
                <a:ea typeface="楷体_GB2312" pitchFamily="1" charset="-122"/>
              </a:rPr>
              <a:t>-</a:t>
            </a:r>
            <a:r>
              <a:rPr lang="zh-CN" sz="2800" b="1" dirty="0">
                <a:latin typeface="宋体"/>
                <a:ea typeface="楷体_GB2312" pitchFamily="1" charset="-122"/>
              </a:rPr>
              <a:t>¹</a:t>
            </a:r>
            <a:r>
              <a:rPr lang="zh-CN" sz="2800" b="1" dirty="0">
                <a:latin typeface="楷体_GB2312" pitchFamily="1" charset="-122"/>
                <a:ea typeface="楷体_GB2312" pitchFamily="1" charset="-122"/>
              </a:rPr>
              <a:t>＝e</a:t>
            </a:r>
            <a:r>
              <a:rPr lang="zh-CN" sz="2800" b="1" baseline="-25000" dirty="0">
                <a:latin typeface="楷体_GB2312" pitchFamily="1" charset="-122"/>
                <a:ea typeface="楷体_GB2312" pitchFamily="1" charset="-122"/>
              </a:rPr>
              <a:t>G</a:t>
            </a:r>
            <a:r>
              <a:rPr lang="zh-CN" sz="2800" b="1" dirty="0">
                <a:latin typeface="楷体_GB2312" pitchFamily="1" charset="-122"/>
                <a:ea typeface="楷体_GB2312" pitchFamily="1" charset="-122"/>
              </a:rPr>
              <a:t>*b</a:t>
            </a:r>
            <a:r>
              <a:rPr lang="zh-CN" sz="2800" b="1" baseline="30000" dirty="0">
                <a:latin typeface="楷体_GB2312" pitchFamily="1" charset="-122"/>
                <a:ea typeface="楷体_GB2312" pitchFamily="1" charset="-122"/>
              </a:rPr>
              <a:t>-</a:t>
            </a:r>
            <a:r>
              <a:rPr lang="zh-CN" sz="2800" b="1" dirty="0">
                <a:latin typeface="宋体"/>
                <a:ea typeface="楷体_GB2312" pitchFamily="1" charset="-122"/>
              </a:rPr>
              <a:t>¹</a:t>
            </a:r>
            <a:r>
              <a:rPr lang="zh-CN" sz="2800" b="1" dirty="0">
                <a:latin typeface="楷体_GB2312" pitchFamily="1" charset="-122"/>
                <a:ea typeface="楷体_GB2312" pitchFamily="1" charset="-122"/>
                <a:sym typeface="Symbol" pitchFamily="18" charset="2"/>
              </a:rPr>
              <a:t></a:t>
            </a:r>
            <a:r>
              <a:rPr lang="zh-CN" sz="2800" b="1" dirty="0">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solidFill>
                  <a:srgbClr val="FF0000"/>
                </a:solidFill>
                <a:latin typeface="楷体_GB2312" pitchFamily="1" charset="-122"/>
                <a:ea typeface="楷体_GB2312" pitchFamily="1" charset="-122"/>
              </a:rPr>
              <a:t>4)</a:t>
            </a:r>
            <a:r>
              <a:rPr lang="zh-CN" sz="2800" b="1" dirty="0">
                <a:solidFill>
                  <a:srgbClr val="0000FF"/>
                </a:solidFill>
                <a:latin typeface="楷体_GB2312" pitchFamily="1" charset="-122"/>
                <a:ea typeface="楷体_GB2312" pitchFamily="1" charset="-122"/>
              </a:rPr>
              <a:t> </a:t>
            </a:r>
            <a:r>
              <a:rPr lang="zh-CN" sz="2800" b="1" dirty="0">
                <a:solidFill>
                  <a:srgbClr val="CC0066"/>
                </a:solidFill>
                <a:latin typeface="楷体_GB2312" pitchFamily="1" charset="-122"/>
                <a:ea typeface="楷体_GB2312" pitchFamily="1" charset="-122"/>
              </a:rPr>
              <a:t>封闭性：</a:t>
            </a:r>
            <a:r>
              <a:rPr lang="zh-CN" sz="2800" b="1" dirty="0">
                <a:solidFill>
                  <a:srgbClr val="0000FF"/>
                </a:solidFill>
                <a:latin typeface="楷体_GB2312" pitchFamily="1" charset="-122"/>
                <a:ea typeface="楷体_GB2312" pitchFamily="1" charset="-122"/>
              </a:rPr>
              <a:t>对</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a,b</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S，由3)知：b</a:t>
            </a:r>
            <a:r>
              <a:rPr lang="zh-CN" sz="2800" b="1" baseline="30000" dirty="0">
                <a:solidFill>
                  <a:srgbClr val="0000FF"/>
                </a:solidFill>
                <a:latin typeface="楷体_GB2312" pitchFamily="1" charset="-122"/>
                <a:ea typeface="楷体_GB2312" pitchFamily="1" charset="-122"/>
              </a:rPr>
              <a:t>-</a:t>
            </a:r>
            <a:r>
              <a:rPr lang="zh-CN" sz="2800" b="1" dirty="0">
                <a:solidFill>
                  <a:srgbClr val="0000FF"/>
                </a:solidFill>
                <a:latin typeface="宋体"/>
                <a:ea typeface="楷体_GB2312" pitchFamily="1" charset="-122"/>
              </a:rPr>
              <a:t>¹</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S，由条件知：a*(b</a:t>
            </a:r>
            <a:r>
              <a:rPr lang="zh-CN" sz="2800" b="1" baseline="30000" dirty="0">
                <a:solidFill>
                  <a:srgbClr val="0000FF"/>
                </a:solidFill>
                <a:latin typeface="楷体_GB2312" pitchFamily="1" charset="-122"/>
                <a:ea typeface="楷体_GB2312" pitchFamily="1" charset="-122"/>
              </a:rPr>
              <a:t>-</a:t>
            </a:r>
            <a:r>
              <a:rPr lang="zh-CN" sz="2800" b="1" dirty="0">
                <a:solidFill>
                  <a:srgbClr val="0000FF"/>
                </a:solidFill>
                <a:latin typeface="宋体"/>
                <a:ea typeface="楷体_GB2312" pitchFamily="1" charset="-122"/>
              </a:rPr>
              <a:t>¹</a:t>
            </a:r>
            <a:r>
              <a:rPr lang="zh-CN" sz="2800" b="1" dirty="0">
                <a:solidFill>
                  <a:srgbClr val="0000FF"/>
                </a:solidFill>
                <a:latin typeface="楷体_GB2312" pitchFamily="1" charset="-122"/>
                <a:ea typeface="楷体_GB2312" pitchFamily="1" charset="-122"/>
              </a:rPr>
              <a:t>)</a:t>
            </a:r>
            <a:r>
              <a:rPr lang="zh-CN" sz="2800" b="1" baseline="30000" dirty="0">
                <a:solidFill>
                  <a:srgbClr val="0000FF"/>
                </a:solidFill>
                <a:latin typeface="楷体_GB2312" pitchFamily="1" charset="-122"/>
                <a:ea typeface="楷体_GB2312" pitchFamily="1" charset="-122"/>
              </a:rPr>
              <a:t>-</a:t>
            </a:r>
            <a:r>
              <a:rPr lang="zh-CN" sz="2800" b="1" dirty="0">
                <a:solidFill>
                  <a:srgbClr val="0000FF"/>
                </a:solidFill>
                <a:latin typeface="宋体"/>
                <a:ea typeface="楷体_GB2312" pitchFamily="1" charset="-122"/>
              </a:rPr>
              <a:t>¹</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S，即a*b</a:t>
            </a:r>
            <a:r>
              <a:rPr lang="zh-CN" sz="2800" b="1" dirty="0">
                <a:solidFill>
                  <a:srgbClr val="0000FF"/>
                </a:solidFill>
                <a:latin typeface="楷体_GB2312" pitchFamily="1" charset="-122"/>
                <a:ea typeface="楷体_GB2312" pitchFamily="1" charset="-122"/>
                <a:sym typeface="Symbol" pitchFamily="18" charset="2"/>
              </a:rPr>
              <a:t></a:t>
            </a:r>
            <a:r>
              <a:rPr lang="zh-CN" sz="2800" b="1" dirty="0">
                <a:solidFill>
                  <a:srgbClr val="0000FF"/>
                </a:solidFill>
                <a:latin typeface="楷体_GB2312" pitchFamily="1" charset="-122"/>
                <a:ea typeface="楷体_GB2312" pitchFamily="1" charset="-122"/>
              </a:rPr>
              <a:t>S.</a:t>
            </a:r>
          </a:p>
          <a:p>
            <a:pPr marL="342900" indent="-342900" algn="just">
              <a:lnSpc>
                <a:spcPct val="120000"/>
              </a:lnSpc>
              <a:buClr>
                <a:srgbClr val="00FF00"/>
              </a:buClr>
              <a:buFont typeface="Wingdings" pitchFamily="2" charset="2"/>
              <a:buNone/>
            </a:pPr>
            <a:r>
              <a:rPr lang="zh-CN" sz="2800" b="1" dirty="0">
                <a:solidFill>
                  <a:srgbClr val="FF00FF"/>
                </a:solidFill>
                <a:latin typeface="楷体_GB2312" pitchFamily="1" charset="-122"/>
                <a:ea typeface="楷体_GB2312" pitchFamily="1" charset="-122"/>
              </a:rPr>
              <a:t>由1)、2)、3)、4)知:&lt;S,*&gt;是&lt;G,*&gt;的子群。</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9E5059-BB97-4302-850E-A8C76DA3BF03}"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380CA58-DC23-4D0E-95A4-5F32D8440002}" type="slidenum">
              <a:rPr lang="zh-CN" altLang="zh-CN"/>
              <a:pPr/>
              <a:t>78</a:t>
            </a:fld>
            <a:r>
              <a:rPr lang="zh-CN" altLang="zh-CN"/>
              <a:t>/226</a:t>
            </a:r>
          </a:p>
        </p:txBody>
      </p:sp>
      <p:sp>
        <p:nvSpPr>
          <p:cNvPr id="81922"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r>
              <a:rPr lang="zh-CN" altLang="zh-CN"/>
              <a:t> </a:t>
            </a:r>
          </a:p>
        </p:txBody>
      </p:sp>
      <p:sp>
        <p:nvSpPr>
          <p:cNvPr id="81923" name="Rectangle 3"/>
          <p:cNvSpPr>
            <a:spLocks noChangeArrowheads="1"/>
          </p:cNvSpPr>
          <p:nvPr/>
        </p:nvSpPr>
        <p:spPr bwMode="auto">
          <a:xfrm>
            <a:off x="1042988" y="1052513"/>
            <a:ext cx="7848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zh-CN"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设</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是一个群，令：</a:t>
            </a:r>
          </a:p>
          <a:p>
            <a:pPr marL="342900" indent="-342900" algn="ctr">
              <a:lnSpc>
                <a:spcPct val="120000"/>
              </a:lnSpc>
              <a:buClr>
                <a:srgbClr val="00FF00"/>
              </a:buClr>
              <a:buFont typeface="Wingdings" pitchFamily="2" charset="2"/>
              <a:buNone/>
            </a:pPr>
            <a:r>
              <a:rPr lang="zh-CN" altLang="zh-CN" b="1" dirty="0">
                <a:solidFill>
                  <a:srgbClr val="0000FF"/>
                </a:solidFill>
                <a:latin typeface="楷体_GB2312" pitchFamily="1" charset="-122"/>
                <a:ea typeface="楷体_GB2312" pitchFamily="1" charset="-122"/>
              </a:rPr>
              <a:t>C</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{a|a</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且对</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x</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G</a:t>
            </a:r>
            <a:r>
              <a:rPr lang="zh-CN" b="1" dirty="0">
                <a:solidFill>
                  <a:srgbClr val="0000FF"/>
                </a:solidFill>
                <a:latin typeface="楷体_GB2312" pitchFamily="1" charset="-122"/>
                <a:ea typeface="楷体_GB2312" pitchFamily="1" charset="-122"/>
              </a:rPr>
              <a:t>，有：</a:t>
            </a:r>
            <a:r>
              <a:rPr lang="zh-CN" altLang="zh-CN" b="1" dirty="0">
                <a:solidFill>
                  <a:srgbClr val="0000FF"/>
                </a:solidFill>
                <a:latin typeface="楷体_GB2312" pitchFamily="1" charset="-122"/>
                <a:ea typeface="楷体_GB2312" pitchFamily="1" charset="-122"/>
              </a:rPr>
              <a:t>a*x</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x*a}</a:t>
            </a:r>
          </a:p>
          <a:p>
            <a:pPr marL="342900" indent="-342900">
              <a:lnSpc>
                <a:spcPct val="120000"/>
              </a:lnSpc>
              <a:buClr>
                <a:srgbClr val="00FF00"/>
              </a:buClr>
              <a:buFont typeface="Wingdings" pitchFamily="2" charset="2"/>
              <a:buNone/>
            </a:pPr>
            <a:r>
              <a:rPr lang="zh-CN" altLang="zh-CN"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证明</a:t>
            </a:r>
            <a:r>
              <a:rPr lang="zh-CN" altLang="zh-CN" b="1" dirty="0">
                <a:solidFill>
                  <a:srgbClr val="0000FF"/>
                </a:solidFill>
                <a:latin typeface="楷体_GB2312" pitchFamily="1" charset="-122"/>
                <a:ea typeface="楷体_GB2312" pitchFamily="1" charset="-122"/>
              </a:rPr>
              <a:t>&lt;C</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是</a:t>
            </a:r>
            <a:r>
              <a:rPr lang="zh-CN" altLang="zh-CN" b="1" dirty="0">
                <a:solidFill>
                  <a:srgbClr val="0000FF"/>
                </a:solidFill>
                <a:latin typeface="楷体_GB2312" pitchFamily="1" charset="-122"/>
                <a:ea typeface="楷体_GB2312" pitchFamily="1" charset="-122"/>
              </a:rPr>
              <a:t>&lt;G</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&gt;</a:t>
            </a:r>
            <a:r>
              <a:rPr lang="zh-CN" b="1" dirty="0">
                <a:solidFill>
                  <a:srgbClr val="0000FF"/>
                </a:solidFill>
                <a:latin typeface="楷体_GB2312" pitchFamily="1" charset="-122"/>
                <a:ea typeface="楷体_GB2312" pitchFamily="1" charset="-122"/>
              </a:rPr>
              <a:t>的一个子群。</a:t>
            </a:r>
          </a:p>
          <a:p>
            <a:pPr marL="342900" indent="-342900" algn="just">
              <a:lnSpc>
                <a:spcPct val="120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证明</a:t>
            </a:r>
            <a:r>
              <a:rPr lang="zh-CN" alt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  1) </a:t>
            </a:r>
            <a:r>
              <a:rPr lang="zh-CN" b="1" dirty="0">
                <a:solidFill>
                  <a:srgbClr val="B2B2B2"/>
                </a:solidFill>
                <a:latin typeface="楷体_GB2312" pitchFamily="1" charset="-122"/>
                <a:ea typeface="楷体_GB2312" pitchFamily="1" charset="-122"/>
              </a:rPr>
              <a:t>非空性：对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，由于幺元</a:t>
            </a:r>
            <a:r>
              <a:rPr lang="zh-CN" altLang="zh-CN" b="1" dirty="0">
                <a:solidFill>
                  <a:srgbClr val="B2B2B2"/>
                </a:solidFill>
                <a:latin typeface="楷体_GB2312" pitchFamily="1" charset="-122"/>
                <a:ea typeface="楷体_GB2312" pitchFamily="1" charset="-122"/>
              </a:rPr>
              <a:t>e</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G</a:t>
            </a:r>
            <a:r>
              <a:rPr lang="zh-CN" b="1" dirty="0">
                <a:solidFill>
                  <a:srgbClr val="B2B2B2"/>
                </a:solidFill>
                <a:latin typeface="楷体_GB2312" pitchFamily="1" charset="-122"/>
                <a:ea typeface="楷体_GB2312" pitchFamily="1" charset="-122"/>
              </a:rPr>
              <a:t>存在，所以有</a:t>
            </a:r>
            <a:r>
              <a:rPr lang="zh-CN" alt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     e*x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x*e</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a:t>
            </a:r>
            <a:r>
              <a:rPr lang="zh-CN" b="1" dirty="0">
                <a:solidFill>
                  <a:srgbClr val="B2B2B2"/>
                </a:solidFill>
                <a:latin typeface="楷体_GB2312" pitchFamily="1" charset="-122"/>
                <a:ea typeface="楷体_GB2312" pitchFamily="1" charset="-122"/>
              </a:rPr>
              <a:t>，即</a:t>
            </a:r>
            <a:r>
              <a:rPr lang="zh-CN" altLang="zh-CN" b="1" dirty="0">
                <a:solidFill>
                  <a:srgbClr val="B2B2B2"/>
                </a:solidFill>
                <a:latin typeface="楷体_GB2312" pitchFamily="1" charset="-122"/>
                <a:ea typeface="楷体_GB2312" pitchFamily="1" charset="-122"/>
              </a:rPr>
              <a:t>e</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C</a:t>
            </a:r>
            <a:r>
              <a:rPr lang="zh-CN" b="1" dirty="0">
                <a:solidFill>
                  <a:srgbClr val="B2B2B2"/>
                </a:solidFill>
                <a:latin typeface="楷体_GB2312" pitchFamily="1" charset="-122"/>
                <a:ea typeface="楷体_GB2312" pitchFamily="1" charset="-122"/>
              </a:rPr>
              <a:t>，所以</a:t>
            </a:r>
            <a:r>
              <a:rPr lang="zh-CN" altLang="zh-CN" b="1" dirty="0">
                <a:solidFill>
                  <a:srgbClr val="B2B2B2"/>
                </a:solidFill>
                <a:latin typeface="楷体_GB2312" pitchFamily="1" charset="-122"/>
                <a:ea typeface="楷体_GB2312" pitchFamily="1" charset="-122"/>
              </a:rPr>
              <a:t>C</a:t>
            </a:r>
            <a:r>
              <a:rPr lang="zh-CN" b="1" dirty="0">
                <a:solidFill>
                  <a:srgbClr val="B2B2B2"/>
                </a:solidFill>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2) </a:t>
            </a:r>
            <a:r>
              <a:rPr lang="zh-CN" b="1" dirty="0">
                <a:solidFill>
                  <a:srgbClr val="B2B2B2"/>
                </a:solidFill>
                <a:latin typeface="楷体_GB2312" pitchFamily="1" charset="-122"/>
                <a:ea typeface="楷体_GB2312" pitchFamily="1" charset="-122"/>
              </a:rPr>
              <a:t>封闭性：对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a</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b</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C</a:t>
            </a:r>
            <a:r>
              <a:rPr lang="zh-CN" b="1" dirty="0">
                <a:solidFill>
                  <a:srgbClr val="B2B2B2"/>
                </a:solidFill>
                <a:latin typeface="楷体_GB2312" pitchFamily="1" charset="-122"/>
                <a:ea typeface="楷体_GB2312" pitchFamily="1" charset="-122"/>
              </a:rPr>
              <a:t>，则有：对</a:t>
            </a:r>
            <a:r>
              <a:rPr 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x</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G</a:t>
            </a:r>
          </a:p>
          <a:p>
            <a:pPr marL="342900" indent="-342900" algn="ctr">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a*x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x*a</a:t>
            </a: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b*x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x*b</a:t>
            </a:r>
            <a:r>
              <a:rPr 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a:t>
            </a:r>
            <a:r>
              <a:rPr lang="zh-CN" altLang="zh-CN" b="1" dirty="0">
                <a:solidFill>
                  <a:srgbClr val="B2B2B2"/>
                </a:solidFill>
                <a:latin typeface="楷体_GB2312" pitchFamily="1" charset="-122"/>
                <a:ea typeface="楷体_GB2312" pitchFamily="1" charset="-122"/>
              </a:rPr>
              <a:t>(a*b)*x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a*(b*x)</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a*(x*b)</a:t>
            </a:r>
          </a:p>
          <a:p>
            <a:pPr marL="342900" indent="-342900" algn="just">
              <a:lnSpc>
                <a:spcPct val="120000"/>
              </a:lnSpc>
              <a:buClr>
                <a:srgbClr val="00FF00"/>
              </a:buClr>
              <a:buFont typeface="Wingdings" pitchFamily="2" charset="2"/>
              <a:buNone/>
            </a:pPr>
            <a:r>
              <a:rPr lang="zh-CN" altLang="zh-CN" b="1" dirty="0">
                <a:solidFill>
                  <a:srgbClr val="B2B2B2"/>
                </a:solidFill>
                <a:latin typeface="楷体_GB2312" pitchFamily="1" charset="-122"/>
                <a:ea typeface="楷体_GB2312" pitchFamily="1" charset="-122"/>
              </a:rPr>
              <a:t>		</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(a*x)*b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(x*a)*b</a:t>
            </a:r>
            <a:r>
              <a:rPr lang="zh-CN" b="1" dirty="0">
                <a:solidFill>
                  <a:srgbClr val="B2B2B2"/>
                </a:solidFill>
                <a:latin typeface="楷体_GB2312" pitchFamily="1" charset="-122"/>
                <a:ea typeface="楷体_GB2312" pitchFamily="1" charset="-122"/>
              </a:rPr>
              <a:t>＝</a:t>
            </a:r>
            <a:r>
              <a:rPr lang="zh-CN" altLang="zh-CN" b="1" dirty="0">
                <a:solidFill>
                  <a:srgbClr val="B2B2B2"/>
                </a:solidFill>
                <a:latin typeface="楷体_GB2312" pitchFamily="1" charset="-122"/>
                <a:ea typeface="楷体_GB2312" pitchFamily="1" charset="-122"/>
              </a:rPr>
              <a:t>x*(a*b)</a:t>
            </a:r>
            <a:r>
              <a:rPr lang="zh-CN" b="1" dirty="0">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B2B2B2"/>
                </a:solidFill>
                <a:latin typeface="楷体_GB2312" pitchFamily="1" charset="-122"/>
                <a:ea typeface="楷体_GB2312" pitchFamily="1" charset="-122"/>
              </a:rPr>
              <a:t>	即：</a:t>
            </a:r>
            <a:r>
              <a:rPr lang="zh-CN" altLang="zh-CN" b="1" dirty="0">
                <a:solidFill>
                  <a:srgbClr val="B2B2B2"/>
                </a:solidFill>
                <a:latin typeface="楷体_GB2312" pitchFamily="1" charset="-122"/>
                <a:ea typeface="楷体_GB2312" pitchFamily="1" charset="-122"/>
              </a:rPr>
              <a:t>a*b</a:t>
            </a:r>
            <a:r>
              <a:rPr lang="zh-CN" altLang="zh-CN" b="1" dirty="0">
                <a:solidFill>
                  <a:srgbClr val="B2B2B2"/>
                </a:solidFill>
                <a:latin typeface="楷体_GB2312" pitchFamily="1" charset="-122"/>
                <a:ea typeface="楷体_GB2312" pitchFamily="1" charset="-122"/>
                <a:sym typeface="Symbol" pitchFamily="18" charset="2"/>
              </a:rPr>
              <a:t></a:t>
            </a:r>
            <a:r>
              <a:rPr lang="zh-CN" altLang="zh-CN" b="1" dirty="0">
                <a:solidFill>
                  <a:srgbClr val="B2B2B2"/>
                </a:solidFill>
                <a:latin typeface="楷体_GB2312" pitchFamily="1" charset="-122"/>
                <a:ea typeface="楷体_GB2312" pitchFamily="1" charset="-122"/>
              </a:rPr>
              <a:t>C</a:t>
            </a:r>
            <a:r>
              <a:rPr lang="zh-CN" b="1" dirty="0">
                <a:solidFill>
                  <a:srgbClr val="B2B2B2"/>
                </a:solidFill>
                <a:latin typeface="楷体_GB2312" pitchFamily="1" charset="-122"/>
                <a:ea typeface="楷体_GB2312" pitchFamily="1" charset="-122"/>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C999C7-6F48-451C-84F7-8AB80B26C0B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B6CA179-6D17-42EA-B441-DF696E926180}" type="slidenum">
              <a:rPr lang="zh-CN" altLang="zh-CN"/>
              <a:pPr/>
              <a:t>79</a:t>
            </a:fld>
            <a:r>
              <a:rPr lang="zh-CN" altLang="zh-CN"/>
              <a:t>/226</a:t>
            </a:r>
          </a:p>
        </p:txBody>
      </p:sp>
      <p:sp>
        <p:nvSpPr>
          <p:cNvPr id="82946"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r>
              <a:rPr lang="zh-CN" altLang="zh-CN"/>
              <a:t> </a:t>
            </a:r>
          </a:p>
        </p:txBody>
      </p:sp>
      <p:sp>
        <p:nvSpPr>
          <p:cNvPr id="82947" name="Rectangle 3"/>
          <p:cNvSpPr>
            <a:spLocks noChangeArrowheads="1"/>
          </p:cNvSpPr>
          <p:nvPr/>
        </p:nvSpPr>
        <p:spPr bwMode="auto">
          <a:xfrm>
            <a:off x="1042988" y="1052513"/>
            <a:ext cx="7848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zh-CN" b="1">
                <a:solidFill>
                  <a:srgbClr val="0000FF"/>
                </a:solidFill>
                <a:latin typeface="楷体_GB2312" pitchFamily="1" charset="-122"/>
                <a:ea typeface="楷体_GB2312" pitchFamily="1" charset="-122"/>
              </a:rPr>
              <a:t>  </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&lt;G</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是一个群，令：</a:t>
            </a:r>
          </a:p>
          <a:p>
            <a:pPr marL="342900" indent="-342900" algn="ctr">
              <a:lnSpc>
                <a:spcPct val="120000"/>
              </a:lnSpc>
              <a:buClr>
                <a:srgbClr val="00FF00"/>
              </a:buClr>
              <a:buFont typeface="Wingdings" pitchFamily="2" charset="2"/>
              <a:buNone/>
            </a:pPr>
            <a:r>
              <a:rPr lang="zh-CN" altLang="zh-CN" b="1">
                <a:latin typeface="楷体_GB2312" pitchFamily="1" charset="-122"/>
                <a:ea typeface="楷体_GB2312" pitchFamily="1" charset="-122"/>
              </a:rPr>
              <a:t>C</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{a|a</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且对</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x</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，有：</a:t>
            </a:r>
            <a:r>
              <a:rPr lang="zh-CN" altLang="zh-CN" b="1">
                <a:latin typeface="楷体_GB2312" pitchFamily="1" charset="-122"/>
                <a:ea typeface="楷体_GB2312" pitchFamily="1" charset="-122"/>
              </a:rPr>
              <a:t>a*x</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x*a}</a:t>
            </a:r>
          </a:p>
          <a:p>
            <a:pPr marL="342900" indent="-342900">
              <a:lnSpc>
                <a:spcPct val="120000"/>
              </a:lnSpc>
              <a:buClr>
                <a:srgbClr val="00FF00"/>
              </a:buClr>
              <a:buFont typeface="Wingdings" pitchFamily="2" charset="2"/>
              <a:buNone/>
            </a:pPr>
            <a:r>
              <a:rPr lang="zh-CN" altLang="zh-CN" b="1">
                <a:latin typeface="楷体_GB2312" pitchFamily="1" charset="-122"/>
                <a:ea typeface="楷体_GB2312" pitchFamily="1" charset="-122"/>
              </a:rPr>
              <a:t>  </a:t>
            </a:r>
            <a:r>
              <a:rPr lang="zh-CN" b="1">
                <a:latin typeface="楷体_GB2312" pitchFamily="1" charset="-122"/>
                <a:ea typeface="楷体_GB2312" pitchFamily="1" charset="-122"/>
              </a:rPr>
              <a:t>证明</a:t>
            </a:r>
            <a:r>
              <a:rPr lang="zh-CN" altLang="zh-CN" b="1">
                <a:latin typeface="楷体_GB2312" pitchFamily="1" charset="-122"/>
                <a:ea typeface="楷体_GB2312" pitchFamily="1" charset="-122"/>
              </a:rPr>
              <a:t>&lt;C</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&lt;G</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的一个子群。</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  证明</a:t>
            </a:r>
            <a:r>
              <a:rPr lang="zh-CN" altLang="zh-CN" b="1">
                <a:solidFill>
                  <a:srgbClr val="FF0000"/>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FF0066"/>
                </a:solidFill>
                <a:latin typeface="楷体_GB2312" pitchFamily="1" charset="-122"/>
                <a:ea typeface="楷体_GB2312" pitchFamily="1" charset="-122"/>
              </a:rPr>
              <a:t>  </a:t>
            </a:r>
            <a:r>
              <a:rPr lang="zh-CN" altLang="zh-CN" b="1">
                <a:solidFill>
                  <a:srgbClr val="FF0000"/>
                </a:solidFill>
                <a:latin typeface="楷体_GB2312" pitchFamily="1" charset="-122"/>
                <a:ea typeface="楷体_GB2312" pitchFamily="1" charset="-122"/>
              </a:rPr>
              <a:t>1) </a:t>
            </a:r>
            <a:r>
              <a:rPr lang="zh-CN" b="1">
                <a:solidFill>
                  <a:srgbClr val="FF00FF"/>
                </a:solidFill>
                <a:latin typeface="楷体_GB2312" pitchFamily="1" charset="-122"/>
                <a:ea typeface="楷体_GB2312" pitchFamily="1" charset="-122"/>
              </a:rPr>
              <a:t>非空性：</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x</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G</a:t>
            </a:r>
            <a:r>
              <a:rPr lang="zh-CN" b="1">
                <a:solidFill>
                  <a:srgbClr val="0000FF"/>
                </a:solidFill>
                <a:latin typeface="楷体_GB2312" pitchFamily="1" charset="-122"/>
                <a:ea typeface="楷体_GB2312" pitchFamily="1" charset="-122"/>
              </a:rPr>
              <a:t>，由于幺元</a:t>
            </a:r>
            <a:r>
              <a:rPr lang="zh-CN" altLang="zh-CN" b="1">
                <a:solidFill>
                  <a:srgbClr val="0000FF"/>
                </a:solidFill>
                <a:latin typeface="楷体_GB2312" pitchFamily="1" charset="-122"/>
                <a:ea typeface="楷体_GB2312" pitchFamily="1" charset="-122"/>
              </a:rPr>
              <a:t>e</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G</a:t>
            </a:r>
            <a:r>
              <a:rPr lang="zh-CN" b="1">
                <a:solidFill>
                  <a:srgbClr val="0000FF"/>
                </a:solidFill>
                <a:latin typeface="楷体_GB2312" pitchFamily="1" charset="-122"/>
                <a:ea typeface="楷体_GB2312" pitchFamily="1" charset="-122"/>
              </a:rPr>
              <a:t>存在，所以有</a:t>
            </a:r>
            <a:r>
              <a:rPr lang="zh-CN" altLang="zh-CN"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0000FF"/>
                </a:solidFill>
                <a:latin typeface="楷体_GB2312" pitchFamily="1" charset="-122"/>
                <a:ea typeface="楷体_GB2312" pitchFamily="1" charset="-122"/>
              </a:rPr>
              <a:t>     e*x</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x*e</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x</a:t>
            </a:r>
            <a:r>
              <a:rPr lang="zh-CN" b="1">
                <a:solidFill>
                  <a:srgbClr val="0000FF"/>
                </a:solidFill>
                <a:latin typeface="楷体_GB2312" pitchFamily="1" charset="-122"/>
                <a:ea typeface="楷体_GB2312" pitchFamily="1" charset="-122"/>
              </a:rPr>
              <a:t>，即</a:t>
            </a:r>
            <a:r>
              <a:rPr lang="zh-CN" altLang="zh-CN" b="1">
                <a:solidFill>
                  <a:srgbClr val="0000FF"/>
                </a:solidFill>
                <a:latin typeface="楷体_GB2312" pitchFamily="1" charset="-122"/>
                <a:ea typeface="楷体_GB2312" pitchFamily="1" charset="-122"/>
              </a:rPr>
              <a:t>e</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C</a:t>
            </a:r>
            <a:r>
              <a:rPr lang="zh-CN" b="1">
                <a:solidFill>
                  <a:srgbClr val="0000FF"/>
                </a:solidFill>
                <a:latin typeface="楷体_GB2312" pitchFamily="1" charset="-122"/>
                <a:ea typeface="楷体_GB2312" pitchFamily="1" charset="-122"/>
              </a:rPr>
              <a:t>，所以</a:t>
            </a:r>
            <a:r>
              <a:rPr lang="zh-CN" altLang="zh-CN" b="1">
                <a:solidFill>
                  <a:srgbClr val="0000FF"/>
                </a:solidFill>
                <a:latin typeface="楷体_GB2312" pitchFamily="1" charset="-122"/>
                <a:ea typeface="楷体_GB2312" pitchFamily="1" charset="-122"/>
              </a:rPr>
              <a:t>C</a:t>
            </a:r>
            <a:r>
              <a:rPr lang="zh-CN" b="1">
                <a:solidFill>
                  <a:srgbClr val="0000FF"/>
                </a:solidFill>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b="1">
                <a:solidFill>
                  <a:srgbClr val="FF0000"/>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2) </a:t>
            </a:r>
            <a:r>
              <a:rPr lang="zh-CN" b="1">
                <a:solidFill>
                  <a:srgbClr val="B2B2B2"/>
                </a:solidFill>
                <a:latin typeface="楷体_GB2312" pitchFamily="1" charset="-122"/>
                <a:ea typeface="楷体_GB2312" pitchFamily="1" charset="-122"/>
              </a:rPr>
              <a:t>封闭性：对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C</a:t>
            </a:r>
            <a:r>
              <a:rPr lang="zh-CN" b="1">
                <a:solidFill>
                  <a:srgbClr val="B2B2B2"/>
                </a:solidFill>
                <a:latin typeface="楷体_GB2312" pitchFamily="1" charset="-122"/>
                <a:ea typeface="楷体_GB2312" pitchFamily="1" charset="-122"/>
              </a:rPr>
              <a:t>，则有：对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x</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G</a:t>
            </a:r>
          </a:p>
          <a:p>
            <a:pPr marL="342900" indent="-342900" algn="ctr">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a*x</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x*a</a:t>
            </a: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b*x</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x*b</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(a*b)*x</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a*(b*x)</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a*(x*b)</a:t>
            </a: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		</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(a*x)*b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(x*a)*b</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x*(a*b)</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即：</a:t>
            </a:r>
            <a:r>
              <a:rPr lang="zh-CN" altLang="zh-CN" b="1">
                <a:solidFill>
                  <a:srgbClr val="B2B2B2"/>
                </a:solidFill>
                <a:latin typeface="楷体_GB2312" pitchFamily="1" charset="-122"/>
                <a:ea typeface="楷体_GB2312" pitchFamily="1" charset="-122"/>
              </a:rPr>
              <a:t>a*b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C</a:t>
            </a:r>
            <a:r>
              <a:rPr lang="zh-CN" b="1">
                <a:solidFill>
                  <a:srgbClr val="B2B2B2"/>
                </a:solidFill>
                <a:latin typeface="楷体_GB2312" pitchFamily="1" charset="-122"/>
                <a:ea typeface="楷体_GB2312" pitchFamily="1"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691E7DB-EDBA-4FEB-9E7F-D891EFCCBEC9}"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AE75B88-04BF-4280-BEB6-F2416D9B19C5}" type="slidenum">
              <a:rPr lang="zh-CN" altLang="zh-CN"/>
              <a:pPr/>
              <a:t>8</a:t>
            </a:fld>
            <a:r>
              <a:rPr lang="zh-CN" altLang="zh-CN"/>
              <a:t>/226</a:t>
            </a:r>
          </a:p>
        </p:txBody>
      </p:sp>
      <p:sp>
        <p:nvSpPr>
          <p:cNvPr id="10242" name="Rectangle 2"/>
          <p:cNvSpPr>
            <a:spLocks noGrp="1" noChangeArrowheads="1"/>
          </p:cNvSpPr>
          <p:nvPr>
            <p:ph type="title"/>
          </p:nvPr>
        </p:nvSpPr>
        <p:spPr/>
        <p:txBody>
          <a:bodyPr/>
          <a:lstStyle/>
          <a:p>
            <a:endParaRPr lang="zh-CN" altLang="zh-CN"/>
          </a:p>
        </p:txBody>
      </p:sp>
      <p:sp>
        <p:nvSpPr>
          <p:cNvPr id="10243" name="Rectangle 3"/>
          <p:cNvSpPr>
            <a:spLocks noGrp="1" noChangeArrowheads="1"/>
          </p:cNvSpPr>
          <p:nvPr>
            <p:ph type="body" idx="1"/>
          </p:nvPr>
        </p:nvSpPr>
        <p:spPr>
          <a:xfrm>
            <a:off x="1066800" y="1166813"/>
            <a:ext cx="7620000" cy="2263775"/>
          </a:xfrm>
        </p:spPr>
        <p:txBody>
          <a:bodyPr/>
          <a:lstStyle/>
          <a:p>
            <a:pPr>
              <a:buClr>
                <a:srgbClr val="FF00FF"/>
              </a:buClr>
              <a:buFont typeface="Wingdings" pitchFamily="2" charset="2"/>
              <a:buChar char="n"/>
            </a:pPr>
            <a:r>
              <a:rPr lang="zh-CN" sz="2400" dirty="0">
                <a:solidFill>
                  <a:srgbClr val="FF0000"/>
                </a:solidFill>
                <a:latin typeface="楷体_GB2312" pitchFamily="1" charset="-122"/>
                <a:ea typeface="楷体_GB2312" pitchFamily="1" charset="-122"/>
              </a:rPr>
              <a:t>例 </a:t>
            </a:r>
            <a:r>
              <a:rPr lang="zh-CN" sz="2400" dirty="0">
                <a:solidFill>
                  <a:srgbClr val="0000FF"/>
                </a:solidFill>
                <a:latin typeface="楷体_GB2312" pitchFamily="1" charset="-122"/>
                <a:ea typeface="楷体_GB2312" pitchFamily="1" charset="-122"/>
              </a:rPr>
              <a:t>设F是由定义在非空集合S上的全体函数构成的集合，即F={ f: S</a:t>
            </a:r>
            <a:r>
              <a:rPr lang="en-US" sz="24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S}。对于函数的复合运算</a:t>
            </a:r>
            <a:r>
              <a:rPr lang="zh-CN" sz="2400" dirty="0">
                <a:solidFill>
                  <a:srgbClr val="0000FF"/>
                </a:solidFill>
                <a:latin typeface="Times New Roman"/>
                <a:ea typeface="楷体_GB2312" pitchFamily="1" charset="-122"/>
              </a:rPr>
              <a:t>“</a:t>
            </a:r>
            <a:r>
              <a:rPr lang="zh-CN" sz="16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Times New Roman"/>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 ，&lt;F，</a:t>
            </a:r>
            <a:r>
              <a:rPr lang="zh-CN" sz="16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&gt;满足封闭性和可结合性，所以是半群。</a:t>
            </a:r>
          </a:p>
          <a:p>
            <a:pPr>
              <a:buClr>
                <a:srgbClr val="FF00FF"/>
              </a:buClr>
              <a:buFont typeface="Wingdings" pitchFamily="2" charset="2"/>
              <a:buNone/>
            </a:pPr>
            <a:r>
              <a:rPr lang="zh-CN" sz="2400" dirty="0">
                <a:solidFill>
                  <a:srgbClr val="0000FF"/>
                </a:solidFill>
                <a:latin typeface="楷体_GB2312" pitchFamily="1" charset="-122"/>
                <a:ea typeface="楷体_GB2312" pitchFamily="1" charset="-122"/>
              </a:rPr>
              <a:t>     此外，定义在S上的恒等函数I</a:t>
            </a:r>
            <a:r>
              <a:rPr lang="zh-CN" sz="2400" baseline="-25000" dirty="0">
                <a:solidFill>
                  <a:srgbClr val="0000FF"/>
                </a:solidFill>
                <a:latin typeface="楷体_GB2312" pitchFamily="1" charset="-122"/>
                <a:ea typeface="楷体_GB2312" pitchFamily="1" charset="-122"/>
              </a:rPr>
              <a:t>s</a:t>
            </a:r>
            <a:r>
              <a:rPr lang="zh-CN" sz="2400" dirty="0">
                <a:solidFill>
                  <a:srgbClr val="0000FF"/>
                </a:solidFill>
                <a:latin typeface="楷体_GB2312" pitchFamily="1" charset="-122"/>
                <a:ea typeface="楷体_GB2312" pitchFamily="1" charset="-122"/>
              </a:rPr>
              <a:t>是&lt;F，</a:t>
            </a:r>
            <a:r>
              <a:rPr lang="zh-CN" sz="16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&gt;的幺元，所以&lt;F，</a:t>
            </a:r>
            <a:r>
              <a:rPr lang="zh-CN" sz="16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楷体_GB2312" pitchFamily="1" charset="-122"/>
                <a:ea typeface="楷体_GB2312" pitchFamily="1" charset="-122"/>
              </a:rPr>
              <a:t>&gt;又是含幺半群。</a:t>
            </a:r>
            <a:r>
              <a:rPr lang="zh-CN" sz="2400" dirty="0">
                <a:latin typeface="楷体_GB2312" pitchFamily="1" charset="-122"/>
                <a:ea typeface="楷体_GB2312" pitchFamily="1" charset="-122"/>
              </a:rPr>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F0378A1-698A-4B1E-B975-05DFB4A161E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C1A2BB8-888D-4165-BC89-148F61AC4DFF}" type="slidenum">
              <a:rPr lang="zh-CN" altLang="zh-CN"/>
              <a:pPr/>
              <a:t>80</a:t>
            </a:fld>
            <a:r>
              <a:rPr lang="zh-CN" altLang="zh-CN"/>
              <a:t>/226</a:t>
            </a:r>
          </a:p>
        </p:txBody>
      </p:sp>
      <p:sp>
        <p:nvSpPr>
          <p:cNvPr id="83970"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r>
              <a:rPr lang="zh-CN" altLang="zh-CN"/>
              <a:t> </a:t>
            </a:r>
          </a:p>
        </p:txBody>
      </p:sp>
      <p:sp>
        <p:nvSpPr>
          <p:cNvPr id="83971" name="Rectangle 3"/>
          <p:cNvSpPr>
            <a:spLocks noChangeArrowheads="1"/>
          </p:cNvSpPr>
          <p:nvPr/>
        </p:nvSpPr>
        <p:spPr bwMode="auto">
          <a:xfrm>
            <a:off x="1042988" y="1052513"/>
            <a:ext cx="7848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zh-CN" b="1" dirty="0">
                <a:solidFill>
                  <a:srgbClr val="0000FF"/>
                </a:solidFill>
                <a:latin typeface="楷体_GB2312" pitchFamily="1" charset="-122"/>
                <a:ea typeface="楷体_GB2312" pitchFamily="1" charset="-122"/>
              </a:rPr>
              <a:t>  </a:t>
            </a:r>
            <a:r>
              <a:rPr lang="zh-CN" b="1" dirty="0">
                <a:latin typeface="楷体_GB2312" pitchFamily="1" charset="-122"/>
                <a:ea typeface="楷体_GB2312" pitchFamily="1" charset="-122"/>
              </a:rPr>
              <a:t>设</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是一个群，令：</a:t>
            </a:r>
          </a:p>
          <a:p>
            <a:pPr marL="342900" indent="-342900" algn="ctr">
              <a:lnSpc>
                <a:spcPct val="120000"/>
              </a:lnSpc>
              <a:buClr>
                <a:srgbClr val="00FF00"/>
              </a:buClr>
              <a:buFont typeface="Wingdings" pitchFamily="2" charset="2"/>
              <a:buNone/>
            </a:pPr>
            <a:r>
              <a:rPr lang="zh-CN" altLang="zh-CN" b="1" dirty="0">
                <a:latin typeface="楷体_GB2312" pitchFamily="1" charset="-122"/>
                <a:ea typeface="楷体_GB2312" pitchFamily="1" charset="-122"/>
              </a:rPr>
              <a:t>C</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{a|a</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G</a:t>
            </a:r>
            <a:r>
              <a:rPr lang="zh-CN" b="1" dirty="0">
                <a:latin typeface="楷体_GB2312" pitchFamily="1" charset="-122"/>
                <a:ea typeface="楷体_GB2312" pitchFamily="1" charset="-122"/>
              </a:rPr>
              <a:t>且对</a:t>
            </a:r>
            <a:r>
              <a:rPr 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x</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G</a:t>
            </a:r>
            <a:r>
              <a:rPr lang="zh-CN" b="1" dirty="0">
                <a:latin typeface="楷体_GB2312" pitchFamily="1" charset="-122"/>
                <a:ea typeface="楷体_GB2312" pitchFamily="1" charset="-122"/>
              </a:rPr>
              <a:t>，有：</a:t>
            </a:r>
            <a:r>
              <a:rPr lang="zh-CN" altLang="zh-CN" b="1" dirty="0">
                <a:latin typeface="楷体_GB2312" pitchFamily="1" charset="-122"/>
                <a:ea typeface="楷体_GB2312" pitchFamily="1" charset="-122"/>
              </a:rPr>
              <a:t>a*x</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x*a}</a:t>
            </a:r>
          </a:p>
          <a:p>
            <a:pPr marL="342900" indent="-342900">
              <a:lnSpc>
                <a:spcPct val="120000"/>
              </a:lnSpc>
              <a:buClr>
                <a:srgbClr val="00FF00"/>
              </a:buClr>
              <a:buFont typeface="Wingdings" pitchFamily="2" charset="2"/>
              <a:buNone/>
            </a:pPr>
            <a:r>
              <a:rPr lang="zh-CN" altLang="zh-CN" b="1" dirty="0">
                <a:latin typeface="楷体_GB2312" pitchFamily="1" charset="-122"/>
                <a:ea typeface="楷体_GB2312" pitchFamily="1" charset="-122"/>
              </a:rPr>
              <a:t>  </a:t>
            </a:r>
            <a:r>
              <a:rPr lang="zh-CN" b="1" dirty="0">
                <a:latin typeface="楷体_GB2312" pitchFamily="1" charset="-122"/>
                <a:ea typeface="楷体_GB2312" pitchFamily="1" charset="-122"/>
              </a:rPr>
              <a:t>证明</a:t>
            </a:r>
            <a:r>
              <a:rPr lang="zh-CN" altLang="zh-CN" b="1" dirty="0">
                <a:latin typeface="楷体_GB2312" pitchFamily="1" charset="-122"/>
                <a:ea typeface="楷体_GB2312" pitchFamily="1" charset="-122"/>
              </a:rPr>
              <a:t>&lt;C</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是</a:t>
            </a:r>
            <a:r>
              <a:rPr lang="zh-CN" altLang="zh-CN" b="1" dirty="0">
                <a:latin typeface="楷体_GB2312" pitchFamily="1" charset="-122"/>
                <a:ea typeface="楷体_GB2312" pitchFamily="1" charset="-122"/>
              </a:rPr>
              <a:t>&lt;G</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&gt;</a:t>
            </a:r>
            <a:r>
              <a:rPr lang="zh-CN" b="1" dirty="0">
                <a:latin typeface="楷体_GB2312" pitchFamily="1" charset="-122"/>
                <a:ea typeface="楷体_GB2312" pitchFamily="1" charset="-122"/>
              </a:rPr>
              <a:t>的一个子群。</a:t>
            </a:r>
          </a:p>
          <a:p>
            <a:pPr marL="342900" indent="-342900" algn="just">
              <a:lnSpc>
                <a:spcPct val="120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  证明</a:t>
            </a:r>
            <a:r>
              <a:rPr lang="zh-CN" altLang="zh-CN" b="1" dirty="0">
                <a:solidFill>
                  <a:srgbClr val="FF0000"/>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solidFill>
                  <a:srgbClr val="FF0066"/>
                </a:solidFill>
                <a:latin typeface="楷体_GB2312" pitchFamily="1" charset="-122"/>
                <a:ea typeface="楷体_GB2312" pitchFamily="1" charset="-122"/>
              </a:rPr>
              <a:t>  </a:t>
            </a:r>
            <a:r>
              <a:rPr lang="zh-CN" altLang="zh-CN" b="1" dirty="0">
                <a:solidFill>
                  <a:srgbClr val="FF0000"/>
                </a:solidFill>
                <a:latin typeface="楷体_GB2312" pitchFamily="1" charset="-122"/>
                <a:ea typeface="楷体_GB2312" pitchFamily="1" charset="-122"/>
              </a:rPr>
              <a:t>1) </a:t>
            </a:r>
            <a:r>
              <a:rPr lang="zh-CN" b="1" dirty="0">
                <a:solidFill>
                  <a:srgbClr val="FF00FF"/>
                </a:solidFill>
                <a:latin typeface="楷体_GB2312" pitchFamily="1" charset="-122"/>
                <a:ea typeface="楷体_GB2312" pitchFamily="1" charset="-122"/>
              </a:rPr>
              <a:t>非空性：</a:t>
            </a:r>
            <a:r>
              <a:rPr lang="zh-CN" b="1" dirty="0">
                <a:latin typeface="楷体_GB2312" pitchFamily="1" charset="-122"/>
                <a:ea typeface="楷体_GB2312" pitchFamily="1" charset="-122"/>
              </a:rPr>
              <a:t>对</a:t>
            </a:r>
            <a:r>
              <a:rPr 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x</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G</a:t>
            </a:r>
            <a:r>
              <a:rPr lang="zh-CN" b="1" dirty="0">
                <a:latin typeface="楷体_GB2312" pitchFamily="1" charset="-122"/>
                <a:ea typeface="楷体_GB2312" pitchFamily="1" charset="-122"/>
              </a:rPr>
              <a:t>，由于幺元</a:t>
            </a:r>
            <a:r>
              <a:rPr lang="zh-CN" altLang="zh-CN" b="1" dirty="0">
                <a:latin typeface="楷体_GB2312" pitchFamily="1" charset="-122"/>
                <a:ea typeface="楷体_GB2312" pitchFamily="1" charset="-122"/>
              </a:rPr>
              <a:t>e</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G</a:t>
            </a:r>
            <a:r>
              <a:rPr lang="zh-CN" b="1" dirty="0">
                <a:latin typeface="楷体_GB2312" pitchFamily="1" charset="-122"/>
                <a:ea typeface="楷体_GB2312" pitchFamily="1" charset="-122"/>
              </a:rPr>
              <a:t>存在，所以有</a:t>
            </a:r>
            <a:r>
              <a:rPr lang="zh-CN" altLang="zh-CN" b="1" dirty="0">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dirty="0">
                <a:latin typeface="楷体_GB2312" pitchFamily="1" charset="-122"/>
                <a:ea typeface="楷体_GB2312" pitchFamily="1" charset="-122"/>
              </a:rPr>
              <a:t>     e*x</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x*e</a:t>
            </a:r>
            <a:r>
              <a:rPr lang="zh-CN" b="1" dirty="0">
                <a:latin typeface="楷体_GB2312" pitchFamily="1" charset="-122"/>
                <a:ea typeface="楷体_GB2312" pitchFamily="1" charset="-122"/>
              </a:rPr>
              <a:t>＝</a:t>
            </a:r>
            <a:r>
              <a:rPr lang="zh-CN" altLang="zh-CN" b="1" dirty="0">
                <a:latin typeface="楷体_GB2312" pitchFamily="1" charset="-122"/>
                <a:ea typeface="楷体_GB2312" pitchFamily="1" charset="-122"/>
              </a:rPr>
              <a:t>x</a:t>
            </a:r>
            <a:r>
              <a:rPr lang="zh-CN" b="1" dirty="0">
                <a:latin typeface="楷体_GB2312" pitchFamily="1" charset="-122"/>
                <a:ea typeface="楷体_GB2312" pitchFamily="1" charset="-122"/>
              </a:rPr>
              <a:t>，即</a:t>
            </a:r>
            <a:r>
              <a:rPr lang="zh-CN" altLang="zh-CN" b="1" dirty="0">
                <a:latin typeface="楷体_GB2312" pitchFamily="1" charset="-122"/>
                <a:ea typeface="楷体_GB2312" pitchFamily="1" charset="-122"/>
              </a:rPr>
              <a:t>e</a:t>
            </a:r>
            <a:r>
              <a:rPr lang="zh-CN" altLang="zh-CN" b="1" dirty="0">
                <a:latin typeface="楷体_GB2312" pitchFamily="1" charset="-122"/>
                <a:ea typeface="楷体_GB2312" pitchFamily="1" charset="-122"/>
                <a:sym typeface="Symbol" pitchFamily="18" charset="2"/>
              </a:rPr>
              <a:t></a:t>
            </a:r>
            <a:r>
              <a:rPr lang="zh-CN" altLang="zh-CN" b="1" dirty="0">
                <a:latin typeface="楷体_GB2312" pitchFamily="1" charset="-122"/>
                <a:ea typeface="楷体_GB2312" pitchFamily="1" charset="-122"/>
              </a:rPr>
              <a:t>C</a:t>
            </a:r>
            <a:r>
              <a:rPr lang="zh-CN" b="1" dirty="0">
                <a:latin typeface="楷体_GB2312" pitchFamily="1" charset="-122"/>
                <a:ea typeface="楷体_GB2312" pitchFamily="1" charset="-122"/>
              </a:rPr>
              <a:t>，所以</a:t>
            </a:r>
            <a:r>
              <a:rPr lang="zh-CN" altLang="zh-CN" b="1" dirty="0">
                <a:latin typeface="楷体_GB2312" pitchFamily="1" charset="-122"/>
                <a:ea typeface="楷体_GB2312" pitchFamily="1" charset="-122"/>
              </a:rPr>
              <a:t>C</a:t>
            </a:r>
            <a:r>
              <a:rPr lang="zh-CN" b="1" dirty="0">
                <a:latin typeface="楷体_GB2312" pitchFamily="1" charset="-122"/>
                <a:ea typeface="楷体_GB2312" pitchFamily="1" charset="-122"/>
              </a:rPr>
              <a:t>是非空的；</a:t>
            </a:r>
          </a:p>
          <a:p>
            <a:pPr marL="342900" indent="-342900" algn="just">
              <a:lnSpc>
                <a:spcPct val="120000"/>
              </a:lnSpc>
              <a:buClr>
                <a:srgbClr val="00FF00"/>
              </a:buClr>
              <a:buFont typeface="Wingdings" pitchFamily="2" charset="2"/>
              <a:buNone/>
            </a:pPr>
            <a:r>
              <a:rPr lang="zh-CN" b="1" dirty="0">
                <a:solidFill>
                  <a:srgbClr val="FF0000"/>
                </a:solidFill>
                <a:latin typeface="楷体_GB2312" pitchFamily="1" charset="-122"/>
                <a:ea typeface="楷体_GB2312" pitchFamily="1" charset="-122"/>
              </a:rPr>
              <a:t>  </a:t>
            </a:r>
            <a:r>
              <a:rPr lang="zh-CN" altLang="zh-CN" b="1" dirty="0">
                <a:solidFill>
                  <a:srgbClr val="FF0000"/>
                </a:solidFill>
                <a:latin typeface="楷体_GB2312" pitchFamily="1" charset="-122"/>
                <a:ea typeface="楷体_GB2312" pitchFamily="1" charset="-122"/>
              </a:rPr>
              <a:t>2)</a:t>
            </a:r>
            <a:r>
              <a:rPr lang="zh-CN" altLang="zh-CN" b="1" dirty="0">
                <a:solidFill>
                  <a:srgbClr val="B2B2B2"/>
                </a:solidFill>
                <a:latin typeface="楷体_GB2312" pitchFamily="1" charset="-122"/>
                <a:ea typeface="楷体_GB2312" pitchFamily="1" charset="-122"/>
              </a:rPr>
              <a:t> </a:t>
            </a:r>
            <a:r>
              <a:rPr lang="zh-CN" b="1" dirty="0">
                <a:solidFill>
                  <a:srgbClr val="FF00FF"/>
                </a:solidFill>
                <a:latin typeface="楷体_GB2312" pitchFamily="1" charset="-122"/>
                <a:ea typeface="楷体_GB2312" pitchFamily="1" charset="-122"/>
              </a:rPr>
              <a:t>封闭性：</a:t>
            </a:r>
            <a:r>
              <a:rPr lang="zh-CN" b="1" dirty="0">
                <a:solidFill>
                  <a:srgbClr val="0000FF"/>
                </a:solidFill>
                <a:latin typeface="楷体_GB2312" pitchFamily="1" charset="-122"/>
                <a:ea typeface="楷体_GB2312" pitchFamily="1" charset="-122"/>
              </a:rPr>
              <a:t>对</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a</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b</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C</a:t>
            </a:r>
            <a:r>
              <a:rPr lang="zh-CN" b="1" dirty="0">
                <a:solidFill>
                  <a:srgbClr val="0000FF"/>
                </a:solidFill>
                <a:latin typeface="楷体_GB2312" pitchFamily="1" charset="-122"/>
                <a:ea typeface="楷体_GB2312" pitchFamily="1" charset="-122"/>
              </a:rPr>
              <a:t>，则有：对</a:t>
            </a:r>
            <a:r>
              <a:rPr 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x</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G</a:t>
            </a:r>
          </a:p>
          <a:p>
            <a:pPr marL="342900" indent="-342900" algn="ctr">
              <a:lnSpc>
                <a:spcPct val="120000"/>
              </a:lnSpc>
              <a:buClr>
                <a:srgbClr val="00FF00"/>
              </a:buClr>
              <a:buFont typeface="Wingdings" pitchFamily="2" charset="2"/>
              <a:buNone/>
            </a:pPr>
            <a:r>
              <a:rPr lang="zh-CN" altLang="zh-CN" b="1" dirty="0">
                <a:solidFill>
                  <a:srgbClr val="0000FF"/>
                </a:solidFill>
                <a:latin typeface="楷体_GB2312" pitchFamily="1" charset="-122"/>
                <a:ea typeface="楷体_GB2312" pitchFamily="1" charset="-122"/>
              </a:rPr>
              <a:t>a*x</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x*a</a:t>
            </a:r>
            <a:r>
              <a:rPr lang="zh-CN" b="1" dirty="0">
                <a:solidFill>
                  <a:srgbClr val="0000FF"/>
                </a:solidFill>
                <a:latin typeface="楷体_GB2312" pitchFamily="1" charset="-122"/>
                <a:ea typeface="楷体_GB2312" pitchFamily="1" charset="-122"/>
              </a:rPr>
              <a:t>，	</a:t>
            </a:r>
            <a:r>
              <a:rPr lang="zh-CN" altLang="zh-CN" b="1" dirty="0">
                <a:solidFill>
                  <a:srgbClr val="0000FF"/>
                </a:solidFill>
                <a:latin typeface="楷体_GB2312" pitchFamily="1" charset="-122"/>
                <a:ea typeface="楷体_GB2312" pitchFamily="1" charset="-122"/>
              </a:rPr>
              <a:t>b*x</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x*b</a:t>
            </a:r>
            <a:r>
              <a:rPr lang="zh-CN" b="1" dirty="0">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a:t>
            </a:r>
            <a:r>
              <a:rPr lang="zh-CN" altLang="zh-CN" b="1" dirty="0">
                <a:solidFill>
                  <a:srgbClr val="FF00FF"/>
                </a:solidFill>
                <a:latin typeface="楷体_GB2312" pitchFamily="1" charset="-122"/>
                <a:ea typeface="楷体_GB2312" pitchFamily="1" charset="-122"/>
              </a:rPr>
              <a:t>(a*b)</a:t>
            </a:r>
            <a:r>
              <a:rPr lang="zh-CN" altLang="zh-CN" b="1" dirty="0">
                <a:solidFill>
                  <a:srgbClr val="0000FF"/>
                </a:solidFill>
                <a:latin typeface="楷体_GB2312" pitchFamily="1" charset="-122"/>
                <a:ea typeface="楷体_GB2312" pitchFamily="1" charset="-122"/>
              </a:rPr>
              <a:t>*x</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a*(b*x)</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a*(x*b)</a:t>
            </a:r>
          </a:p>
          <a:p>
            <a:pPr marL="342900" indent="-342900" algn="just">
              <a:lnSpc>
                <a:spcPct val="120000"/>
              </a:lnSpc>
              <a:buClr>
                <a:srgbClr val="00FF00"/>
              </a:buClr>
              <a:buFont typeface="Wingdings" pitchFamily="2" charset="2"/>
              <a:buNone/>
            </a:pPr>
            <a:r>
              <a:rPr lang="zh-CN" altLang="zh-CN" b="1" dirty="0">
                <a:solidFill>
                  <a:srgbClr val="0000FF"/>
                </a:solidFill>
                <a:latin typeface="楷体_GB2312" pitchFamily="1" charset="-122"/>
                <a:ea typeface="楷体_GB2312" pitchFamily="1" charset="-122"/>
              </a:rPr>
              <a:t>		</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(a*x)*b</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(x*a)*b</a:t>
            </a:r>
            <a:r>
              <a:rPr lang="zh-CN" b="1" dirty="0">
                <a:solidFill>
                  <a:srgbClr val="0000FF"/>
                </a:solidFill>
                <a:latin typeface="楷体_GB2312" pitchFamily="1" charset="-122"/>
                <a:ea typeface="楷体_GB2312" pitchFamily="1" charset="-122"/>
              </a:rPr>
              <a:t>＝</a:t>
            </a:r>
            <a:r>
              <a:rPr lang="zh-CN" altLang="zh-CN" b="1" dirty="0">
                <a:solidFill>
                  <a:srgbClr val="0000FF"/>
                </a:solidFill>
                <a:latin typeface="楷体_GB2312" pitchFamily="1" charset="-122"/>
                <a:ea typeface="楷体_GB2312" pitchFamily="1" charset="-122"/>
              </a:rPr>
              <a:t>x*</a:t>
            </a:r>
            <a:r>
              <a:rPr lang="zh-CN" altLang="zh-CN" b="1" dirty="0">
                <a:solidFill>
                  <a:srgbClr val="FF00FF"/>
                </a:solidFill>
                <a:latin typeface="楷体_GB2312" pitchFamily="1" charset="-122"/>
                <a:ea typeface="楷体_GB2312" pitchFamily="1" charset="-122"/>
              </a:rPr>
              <a:t>(a*b)</a:t>
            </a:r>
            <a:r>
              <a:rPr lang="zh-CN" b="1" dirty="0">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dirty="0">
                <a:solidFill>
                  <a:srgbClr val="0000FF"/>
                </a:solidFill>
                <a:latin typeface="楷体_GB2312" pitchFamily="1" charset="-122"/>
                <a:ea typeface="楷体_GB2312" pitchFamily="1" charset="-122"/>
              </a:rPr>
              <a:t>	即：</a:t>
            </a:r>
            <a:r>
              <a:rPr lang="zh-CN" altLang="zh-CN" b="1" dirty="0">
                <a:solidFill>
                  <a:srgbClr val="0000FF"/>
                </a:solidFill>
                <a:latin typeface="楷体_GB2312" pitchFamily="1" charset="-122"/>
                <a:ea typeface="楷体_GB2312" pitchFamily="1" charset="-122"/>
              </a:rPr>
              <a:t>a*b</a:t>
            </a:r>
            <a:r>
              <a:rPr lang="zh-CN" altLang="zh-CN" b="1" dirty="0">
                <a:solidFill>
                  <a:srgbClr val="0000FF"/>
                </a:solidFill>
                <a:latin typeface="楷体_GB2312" pitchFamily="1" charset="-122"/>
                <a:ea typeface="楷体_GB2312" pitchFamily="1" charset="-122"/>
                <a:sym typeface="Symbol" pitchFamily="18" charset="2"/>
              </a:rPr>
              <a:t></a:t>
            </a:r>
            <a:r>
              <a:rPr lang="zh-CN" altLang="zh-CN" b="1" dirty="0">
                <a:solidFill>
                  <a:srgbClr val="0000FF"/>
                </a:solidFill>
                <a:latin typeface="楷体_GB2312" pitchFamily="1" charset="-122"/>
                <a:ea typeface="楷体_GB2312" pitchFamily="1" charset="-122"/>
              </a:rPr>
              <a:t>C</a:t>
            </a:r>
            <a:r>
              <a:rPr lang="zh-CN" b="1" dirty="0">
                <a:solidFill>
                  <a:srgbClr val="0000FF"/>
                </a:solidFill>
                <a:latin typeface="楷体_GB2312" pitchFamily="1" charset="-122"/>
                <a:ea typeface="楷体_GB2312" pitchFamily="1" charset="-122"/>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4CB984C-82AB-400B-A607-08CEF9B56F32}"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0B1E380-8DC6-49E2-A18A-8AF9462D4B0D}" type="slidenum">
              <a:rPr lang="zh-CN" altLang="zh-CN"/>
              <a:pPr/>
              <a:t>81</a:t>
            </a:fld>
            <a:r>
              <a:rPr lang="zh-CN" altLang="zh-CN"/>
              <a:t>/226</a:t>
            </a:r>
          </a:p>
        </p:txBody>
      </p:sp>
      <p:sp>
        <p:nvSpPr>
          <p:cNvPr id="84994" name="Rectangle 2"/>
          <p:cNvSpPr>
            <a:spLocks noGrp="1" noChangeArrowheads="1"/>
          </p:cNvSpPr>
          <p:nvPr>
            <p:ph type="title"/>
          </p:nvPr>
        </p:nvSpPr>
        <p:spPr/>
        <p:txBody>
          <a:bodyPr/>
          <a:lstStyle/>
          <a:p>
            <a:endParaRPr lang="zh-CN" altLang="zh-CN"/>
          </a:p>
        </p:txBody>
      </p:sp>
      <p:sp>
        <p:nvSpPr>
          <p:cNvPr id="84995" name="Rectangle 3"/>
          <p:cNvSpPr>
            <a:spLocks noChangeArrowheads="1"/>
          </p:cNvSpPr>
          <p:nvPr/>
        </p:nvSpPr>
        <p:spPr bwMode="auto">
          <a:xfrm>
            <a:off x="1042988" y="1557338"/>
            <a:ext cx="78486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zh-CN" sz="2800" b="1">
                <a:solidFill>
                  <a:srgbClr val="FF0000"/>
                </a:solidFill>
                <a:latin typeface="楷体_GB2312" pitchFamily="1" charset="-122"/>
                <a:ea typeface="楷体_GB2312" pitchFamily="1" charset="-122"/>
              </a:rPr>
              <a:t>3)</a:t>
            </a:r>
            <a:r>
              <a:rPr lang="zh-CN" sz="2800" b="1">
                <a:solidFill>
                  <a:srgbClr val="FF0000"/>
                </a:solidFill>
                <a:latin typeface="楷体_GB2312" pitchFamily="1" charset="-122"/>
                <a:ea typeface="楷体_GB2312" pitchFamily="1" charset="-122"/>
              </a:rPr>
              <a:t>、</a:t>
            </a:r>
            <a:r>
              <a:rPr lang="zh-CN" sz="2800" b="1">
                <a:solidFill>
                  <a:srgbClr val="FF00FF"/>
                </a:solidFill>
                <a:latin typeface="楷体_GB2312" pitchFamily="1" charset="-122"/>
                <a:ea typeface="楷体_GB2312" pitchFamily="1" charset="-122"/>
              </a:rPr>
              <a:t>逆元存在：</a:t>
            </a:r>
            <a:r>
              <a:rPr lang="zh-CN" sz="2800" b="1">
                <a:solidFill>
                  <a:srgbClr val="0000FF"/>
                </a:solidFill>
                <a:latin typeface="楷体_GB2312" pitchFamily="1" charset="-122"/>
                <a:ea typeface="楷体_GB2312" pitchFamily="1" charset="-122"/>
              </a:rPr>
              <a:t>对</a:t>
            </a:r>
            <a:r>
              <a:rPr 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a</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C</a:t>
            </a:r>
            <a:r>
              <a:rPr lang="zh-CN" sz="2800" b="1">
                <a:solidFill>
                  <a:srgbClr val="0000FF"/>
                </a:solidFill>
                <a:latin typeface="楷体_GB2312" pitchFamily="1" charset="-122"/>
                <a:ea typeface="楷体_GB2312" pitchFamily="1" charset="-122"/>
              </a:rPr>
              <a:t>，有：</a:t>
            </a:r>
          </a:p>
          <a:p>
            <a:pPr marL="342900" indent="-342900" algn="ctr">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对</a:t>
            </a:r>
            <a:r>
              <a:rPr 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x</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a*x</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x*a</a:t>
            </a:r>
          </a:p>
          <a:p>
            <a:pPr marL="342900" indent="-342900" algn="just">
              <a:lnSpc>
                <a:spcPct val="120000"/>
              </a:lnSpc>
              <a:buClr>
                <a:srgbClr val="00FF00"/>
              </a:buClr>
              <a:buFont typeface="Wingdings" pitchFamily="2" charset="2"/>
              <a:buNone/>
            </a:pPr>
            <a:r>
              <a:rPr lang="zh-CN" altLang="zh-CN" sz="2800" b="1">
                <a:solidFill>
                  <a:srgbClr val="0000FF"/>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∵C</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，即有：</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G</a:t>
            </a:r>
            <a:r>
              <a:rPr lang="zh-CN" sz="2800" b="1">
                <a:solidFill>
                  <a:srgbClr val="B2B2B2"/>
                </a:solidFill>
                <a:latin typeface="楷体_GB2312" pitchFamily="1" charset="-122"/>
                <a:ea typeface="楷体_GB2312" pitchFamily="1" charset="-122"/>
              </a:rPr>
              <a:t>，有：</a:t>
            </a:r>
          </a:p>
          <a:p>
            <a:pPr marL="342900" indent="-342900" algn="ctr">
              <a:lnSpc>
                <a:spcPct val="120000"/>
              </a:lnSpc>
              <a:buClr>
                <a:srgbClr val="00FF00"/>
              </a:buClr>
              <a:buFont typeface="Wingdings" pitchFamily="2" charset="2"/>
              <a:buNone/>
            </a:pP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*(a*x)*a</a:t>
            </a:r>
            <a:r>
              <a:rPr lang="zh-CN" altLang="zh-CN" sz="2800" b="1" baseline="30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*(x*a)*a</a:t>
            </a:r>
            <a:r>
              <a:rPr lang="zh-CN" altLang="zh-CN" sz="2800" b="1" baseline="30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即有：</a:t>
            </a:r>
            <a:r>
              <a:rPr lang="zh-CN" altLang="zh-CN" sz="2800" b="1">
                <a:solidFill>
                  <a:srgbClr val="B2B2B2"/>
                </a:solidFill>
                <a:latin typeface="楷体_GB2312" pitchFamily="1" charset="-122"/>
                <a:ea typeface="楷体_GB2312" pitchFamily="1" charset="-122"/>
              </a:rPr>
              <a:t>x*a</a:t>
            </a:r>
            <a:r>
              <a:rPr lang="zh-CN" altLang="zh-CN" sz="2800" b="1" baseline="30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，所以</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C</a:t>
            </a:r>
            <a:r>
              <a:rPr lang="zh-CN" sz="2800" b="1">
                <a:solidFill>
                  <a:srgbClr val="B2B2B2"/>
                </a:solidFill>
                <a:latin typeface="楷体_GB2312" pitchFamily="1" charset="-122"/>
                <a:ea typeface="楷体_GB2312" pitchFamily="1" charset="-122"/>
              </a:rPr>
              <a:t>。</a:t>
            </a:r>
          </a:p>
          <a:p>
            <a:pPr marL="342900" indent="-342900" algn="r">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由</a:t>
            </a:r>
            <a:r>
              <a:rPr lang="zh-CN" altLang="zh-CN" sz="2800" b="1">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2)</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3)</a:t>
            </a:r>
            <a:r>
              <a:rPr lang="zh-CN" sz="2800" b="1">
                <a:solidFill>
                  <a:srgbClr val="B2B2B2"/>
                </a:solidFill>
                <a:latin typeface="楷体_GB2312" pitchFamily="1" charset="-122"/>
                <a:ea typeface="楷体_GB2312" pitchFamily="1" charset="-122"/>
              </a:rPr>
              <a:t>知</a:t>
            </a:r>
            <a:r>
              <a:rPr lang="zh-CN" altLang="zh-CN" sz="2800" b="1">
                <a:solidFill>
                  <a:srgbClr val="B2B2B2"/>
                </a:solidFill>
                <a:latin typeface="楷体_GB2312" pitchFamily="1" charset="-122"/>
                <a:ea typeface="楷体_GB2312" pitchFamily="1" charset="-122"/>
              </a:rPr>
              <a:t>:&lt;C,*&gt;</a:t>
            </a:r>
            <a:r>
              <a:rPr lang="zh-CN" sz="2800" b="1">
                <a:solidFill>
                  <a:srgbClr val="B2B2B2"/>
                </a:solidFill>
                <a:latin typeface="楷体_GB2312" pitchFamily="1" charset="-122"/>
                <a:ea typeface="楷体_GB2312" pitchFamily="1" charset="-122"/>
              </a:rPr>
              <a:t>是</a:t>
            </a:r>
            <a:r>
              <a:rPr lang="zh-CN" altLang="zh-CN" sz="2800" b="1">
                <a:solidFill>
                  <a:srgbClr val="B2B2B2"/>
                </a:solidFill>
                <a:latin typeface="楷体_GB2312" pitchFamily="1" charset="-122"/>
                <a:ea typeface="楷体_GB2312" pitchFamily="1" charset="-122"/>
              </a:rPr>
              <a:t>&lt;G,*&gt;</a:t>
            </a:r>
            <a:r>
              <a:rPr lang="zh-CN" sz="2800" b="1">
                <a:solidFill>
                  <a:srgbClr val="B2B2B2"/>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F502411-5296-454A-8024-660130CFC9B2}"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0625A72B-1981-4936-81A1-D9339F4EE1D8}" type="slidenum">
              <a:rPr lang="zh-CN" altLang="zh-CN"/>
              <a:pPr/>
              <a:t>82</a:t>
            </a:fld>
            <a:r>
              <a:rPr lang="zh-CN" altLang="zh-CN"/>
              <a:t>/226</a:t>
            </a:r>
          </a:p>
        </p:txBody>
      </p:sp>
      <p:sp>
        <p:nvSpPr>
          <p:cNvPr id="86018" name="Rectangle 2"/>
          <p:cNvSpPr>
            <a:spLocks noGrp="1" noChangeArrowheads="1"/>
          </p:cNvSpPr>
          <p:nvPr>
            <p:ph type="title"/>
          </p:nvPr>
        </p:nvSpPr>
        <p:spPr/>
        <p:txBody>
          <a:bodyPr/>
          <a:lstStyle/>
          <a:p>
            <a:endParaRPr lang="zh-CN" altLang="zh-CN"/>
          </a:p>
        </p:txBody>
      </p:sp>
      <p:sp>
        <p:nvSpPr>
          <p:cNvPr id="86019" name="Rectangle 3"/>
          <p:cNvSpPr>
            <a:spLocks noChangeArrowheads="1"/>
          </p:cNvSpPr>
          <p:nvPr/>
        </p:nvSpPr>
        <p:spPr bwMode="auto">
          <a:xfrm>
            <a:off x="1042988" y="1557338"/>
            <a:ext cx="78486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zh-CN" sz="2800" b="1">
                <a:solidFill>
                  <a:srgbClr val="FF0000"/>
                </a:solidFill>
                <a:latin typeface="楷体_GB2312" pitchFamily="1" charset="-122"/>
                <a:ea typeface="楷体_GB2312" pitchFamily="1" charset="-122"/>
              </a:rPr>
              <a:t>3)</a:t>
            </a:r>
            <a:r>
              <a:rPr lang="zh-CN" sz="2800" b="1">
                <a:solidFill>
                  <a:srgbClr val="FF0000"/>
                </a:solidFill>
                <a:latin typeface="楷体_GB2312" pitchFamily="1" charset="-122"/>
                <a:ea typeface="楷体_GB2312" pitchFamily="1" charset="-122"/>
              </a:rPr>
              <a:t>、</a:t>
            </a:r>
            <a:r>
              <a:rPr lang="zh-CN" sz="2800" b="1">
                <a:solidFill>
                  <a:srgbClr val="FF00FF"/>
                </a:solidFill>
                <a:latin typeface="楷体_GB2312" pitchFamily="1" charset="-122"/>
                <a:ea typeface="楷体_GB2312" pitchFamily="1" charset="-122"/>
              </a:rPr>
              <a:t>逆元存在：</a:t>
            </a:r>
            <a:r>
              <a:rPr lang="zh-CN" sz="2800" b="1">
                <a:latin typeface="楷体_GB2312" pitchFamily="1" charset="-122"/>
                <a:ea typeface="楷体_GB2312" pitchFamily="1" charset="-122"/>
              </a:rPr>
              <a:t>对</a:t>
            </a:r>
            <a:r>
              <a:rPr 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a</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C</a:t>
            </a:r>
            <a:r>
              <a:rPr lang="zh-CN" sz="2800" b="1">
                <a:latin typeface="楷体_GB2312" pitchFamily="1" charset="-122"/>
                <a:ea typeface="楷体_GB2312" pitchFamily="1" charset="-122"/>
              </a:rPr>
              <a:t>，有：</a:t>
            </a:r>
          </a:p>
          <a:p>
            <a:pPr marL="342900" indent="-342900" algn="ctr">
              <a:lnSpc>
                <a:spcPct val="120000"/>
              </a:lnSpc>
              <a:buClr>
                <a:srgbClr val="00FF00"/>
              </a:buClr>
              <a:buFont typeface="Wingdings" pitchFamily="2" charset="2"/>
              <a:buNone/>
            </a:pPr>
            <a:r>
              <a:rPr lang="zh-CN" sz="2800" b="1">
                <a:latin typeface="楷体_GB2312" pitchFamily="1" charset="-122"/>
                <a:ea typeface="楷体_GB2312" pitchFamily="1" charset="-122"/>
              </a:rPr>
              <a:t>对</a:t>
            </a:r>
            <a:r>
              <a:rPr 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a*x</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a:t>
            </a:r>
          </a:p>
          <a:p>
            <a:pPr marL="342900" indent="-342900" algn="just">
              <a:lnSpc>
                <a:spcPct val="120000"/>
              </a:lnSpc>
              <a:buClr>
                <a:srgbClr val="00FF00"/>
              </a:buClr>
              <a:buFont typeface="Wingdings" pitchFamily="2" charset="2"/>
              <a:buNone/>
            </a:pPr>
            <a:r>
              <a:rPr lang="zh-CN" altLang="zh-CN" sz="2800" b="1">
                <a:solidFill>
                  <a:srgbClr val="0000FF"/>
                </a:solidFill>
                <a:latin typeface="楷体_GB2312" pitchFamily="1" charset="-122"/>
                <a:ea typeface="楷体_GB2312" pitchFamily="1" charset="-122"/>
              </a:rPr>
              <a:t>	∵C</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，即有：</a:t>
            </a: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G</a:t>
            </a:r>
            <a:r>
              <a:rPr lang="zh-CN" sz="2800" b="1">
                <a:solidFill>
                  <a:srgbClr val="0000FF"/>
                </a:solidFill>
                <a:latin typeface="楷体_GB2312" pitchFamily="1" charset="-122"/>
                <a:ea typeface="楷体_GB2312" pitchFamily="1" charset="-122"/>
              </a:rPr>
              <a:t>，有：</a:t>
            </a:r>
          </a:p>
          <a:p>
            <a:pPr marL="342900" indent="-342900" algn="ctr">
              <a:lnSpc>
                <a:spcPct val="120000"/>
              </a:lnSpc>
              <a:buClr>
                <a:srgbClr val="00FF00"/>
              </a:buClr>
              <a:buFont typeface="Wingdings" pitchFamily="2" charset="2"/>
              <a:buNone/>
            </a:pP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rPr>
              <a:t>*(a*x)*a</a:t>
            </a:r>
            <a:r>
              <a:rPr lang="zh-CN" altLang="zh-CN" sz="2800" b="1" baseline="30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rPr>
              <a:t>*(x*a)*a</a:t>
            </a:r>
            <a:r>
              <a:rPr lang="zh-CN" altLang="zh-CN" sz="2800" b="1" baseline="30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solidFill>
                  <a:srgbClr val="B2B2B2"/>
                </a:solidFill>
                <a:latin typeface="楷体_GB2312" pitchFamily="1" charset="-122"/>
                <a:ea typeface="楷体_GB2312" pitchFamily="1" charset="-122"/>
              </a:rPr>
              <a:t>即有：</a:t>
            </a:r>
            <a:r>
              <a:rPr lang="zh-CN" altLang="zh-CN" sz="2800" b="1">
                <a:solidFill>
                  <a:srgbClr val="B2B2B2"/>
                </a:solidFill>
                <a:latin typeface="楷体_GB2312" pitchFamily="1" charset="-122"/>
                <a:ea typeface="楷体_GB2312" pitchFamily="1" charset="-122"/>
              </a:rPr>
              <a:t>x*a</a:t>
            </a:r>
            <a:r>
              <a:rPr lang="zh-CN" altLang="zh-CN" sz="2800" b="1" baseline="30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*x</a:t>
            </a:r>
            <a:r>
              <a:rPr lang="zh-CN" sz="2800" b="1">
                <a:solidFill>
                  <a:srgbClr val="B2B2B2"/>
                </a:solidFill>
                <a:latin typeface="楷体_GB2312" pitchFamily="1" charset="-122"/>
                <a:ea typeface="楷体_GB2312" pitchFamily="1" charset="-122"/>
              </a:rPr>
              <a:t>，所以</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C</a:t>
            </a:r>
            <a:r>
              <a:rPr lang="zh-CN" sz="2800" b="1">
                <a:solidFill>
                  <a:srgbClr val="B2B2B2"/>
                </a:solidFill>
                <a:latin typeface="楷体_GB2312" pitchFamily="1" charset="-122"/>
                <a:ea typeface="楷体_GB2312" pitchFamily="1" charset="-122"/>
              </a:rPr>
              <a:t>。</a:t>
            </a:r>
          </a:p>
          <a:p>
            <a:pPr marL="342900" indent="-342900" algn="r">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由</a:t>
            </a:r>
            <a:r>
              <a:rPr lang="zh-CN" altLang="zh-CN" sz="2800" b="1">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2)</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3)</a:t>
            </a:r>
            <a:r>
              <a:rPr lang="zh-CN" sz="2800" b="1">
                <a:solidFill>
                  <a:srgbClr val="B2B2B2"/>
                </a:solidFill>
                <a:latin typeface="楷体_GB2312" pitchFamily="1" charset="-122"/>
                <a:ea typeface="楷体_GB2312" pitchFamily="1" charset="-122"/>
              </a:rPr>
              <a:t>知</a:t>
            </a:r>
            <a:r>
              <a:rPr lang="zh-CN" altLang="zh-CN" sz="2800" b="1">
                <a:solidFill>
                  <a:srgbClr val="B2B2B2"/>
                </a:solidFill>
                <a:latin typeface="楷体_GB2312" pitchFamily="1" charset="-122"/>
                <a:ea typeface="楷体_GB2312" pitchFamily="1" charset="-122"/>
              </a:rPr>
              <a:t>:&lt;C,*&gt;</a:t>
            </a:r>
            <a:r>
              <a:rPr lang="zh-CN" sz="2800" b="1">
                <a:solidFill>
                  <a:srgbClr val="B2B2B2"/>
                </a:solidFill>
                <a:latin typeface="楷体_GB2312" pitchFamily="1" charset="-122"/>
                <a:ea typeface="楷体_GB2312" pitchFamily="1" charset="-122"/>
              </a:rPr>
              <a:t>是</a:t>
            </a:r>
            <a:r>
              <a:rPr lang="zh-CN" altLang="zh-CN" sz="2800" b="1">
                <a:solidFill>
                  <a:srgbClr val="B2B2B2"/>
                </a:solidFill>
                <a:latin typeface="楷体_GB2312" pitchFamily="1" charset="-122"/>
                <a:ea typeface="楷体_GB2312" pitchFamily="1" charset="-122"/>
              </a:rPr>
              <a:t>&lt;G,*&gt;</a:t>
            </a:r>
            <a:r>
              <a:rPr lang="zh-CN" sz="2800" b="1">
                <a:solidFill>
                  <a:srgbClr val="B2B2B2"/>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A246881-6BB9-4F69-A49D-7E67B57FE5D5}"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C24B0E21-ADE5-499A-B014-B1F6ABBFF434}" type="slidenum">
              <a:rPr lang="zh-CN" altLang="zh-CN"/>
              <a:pPr/>
              <a:t>83</a:t>
            </a:fld>
            <a:r>
              <a:rPr lang="zh-CN" altLang="zh-CN"/>
              <a:t>/226</a:t>
            </a:r>
          </a:p>
        </p:txBody>
      </p:sp>
      <p:sp>
        <p:nvSpPr>
          <p:cNvPr id="87042" name="Rectangle 2"/>
          <p:cNvSpPr>
            <a:spLocks noGrp="1" noChangeArrowheads="1"/>
          </p:cNvSpPr>
          <p:nvPr>
            <p:ph type="title"/>
          </p:nvPr>
        </p:nvSpPr>
        <p:spPr/>
        <p:txBody>
          <a:bodyPr/>
          <a:lstStyle/>
          <a:p>
            <a:endParaRPr lang="zh-CN" altLang="zh-CN"/>
          </a:p>
        </p:txBody>
      </p:sp>
      <p:sp>
        <p:nvSpPr>
          <p:cNvPr id="87043" name="Rectangle 3"/>
          <p:cNvSpPr>
            <a:spLocks noChangeArrowheads="1"/>
          </p:cNvSpPr>
          <p:nvPr/>
        </p:nvSpPr>
        <p:spPr bwMode="auto">
          <a:xfrm>
            <a:off x="1042988" y="1557338"/>
            <a:ext cx="78486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zh-CN" sz="2800" b="1">
                <a:solidFill>
                  <a:srgbClr val="FF0000"/>
                </a:solidFill>
                <a:latin typeface="楷体_GB2312" pitchFamily="1" charset="-122"/>
                <a:ea typeface="楷体_GB2312" pitchFamily="1" charset="-122"/>
              </a:rPr>
              <a:t>3)</a:t>
            </a:r>
            <a:r>
              <a:rPr lang="zh-CN" sz="2800" b="1">
                <a:solidFill>
                  <a:srgbClr val="FF0000"/>
                </a:solidFill>
                <a:latin typeface="楷体_GB2312" pitchFamily="1" charset="-122"/>
                <a:ea typeface="楷体_GB2312" pitchFamily="1" charset="-122"/>
              </a:rPr>
              <a:t>、</a:t>
            </a:r>
            <a:r>
              <a:rPr lang="zh-CN" sz="2800" b="1">
                <a:solidFill>
                  <a:srgbClr val="FF00FF"/>
                </a:solidFill>
                <a:latin typeface="楷体_GB2312" pitchFamily="1" charset="-122"/>
                <a:ea typeface="楷体_GB2312" pitchFamily="1" charset="-122"/>
              </a:rPr>
              <a:t>逆元存在：</a:t>
            </a:r>
            <a:r>
              <a:rPr lang="zh-CN" sz="2800" b="1">
                <a:latin typeface="楷体_GB2312" pitchFamily="1" charset="-122"/>
                <a:ea typeface="楷体_GB2312" pitchFamily="1" charset="-122"/>
              </a:rPr>
              <a:t>对</a:t>
            </a:r>
            <a:r>
              <a:rPr 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a</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C</a:t>
            </a:r>
            <a:r>
              <a:rPr lang="zh-CN" sz="2800" b="1">
                <a:latin typeface="楷体_GB2312" pitchFamily="1" charset="-122"/>
                <a:ea typeface="楷体_GB2312" pitchFamily="1" charset="-122"/>
              </a:rPr>
              <a:t>，有：</a:t>
            </a:r>
          </a:p>
          <a:p>
            <a:pPr marL="342900" indent="-342900" algn="ctr">
              <a:lnSpc>
                <a:spcPct val="120000"/>
              </a:lnSpc>
              <a:buClr>
                <a:srgbClr val="00FF00"/>
              </a:buClr>
              <a:buFont typeface="Wingdings" pitchFamily="2" charset="2"/>
              <a:buNone/>
            </a:pPr>
            <a:r>
              <a:rPr lang="zh-CN" sz="2800" b="1">
                <a:latin typeface="楷体_GB2312" pitchFamily="1" charset="-122"/>
                <a:ea typeface="楷体_GB2312" pitchFamily="1" charset="-122"/>
              </a:rPr>
              <a:t>对</a:t>
            </a:r>
            <a:r>
              <a:rPr 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x</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a*x</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x*a</a:t>
            </a:r>
          </a:p>
          <a:p>
            <a:pPr marL="342900" indent="-342900" algn="just">
              <a:lnSpc>
                <a:spcPct val="120000"/>
              </a:lnSpc>
              <a:buClr>
                <a:srgbClr val="00FF00"/>
              </a:buClr>
              <a:buFont typeface="Wingdings" pitchFamily="2" charset="2"/>
              <a:buNone/>
            </a:pPr>
            <a:r>
              <a:rPr lang="zh-CN" altLang="zh-CN" sz="2800" b="1">
                <a:solidFill>
                  <a:srgbClr val="0000FF"/>
                </a:solidFill>
                <a:latin typeface="楷体_GB2312" pitchFamily="1" charset="-122"/>
                <a:ea typeface="楷体_GB2312" pitchFamily="1" charset="-122"/>
              </a:rPr>
              <a:t>	</a:t>
            </a:r>
            <a:r>
              <a:rPr lang="zh-CN" altLang="zh-CN" sz="2800" b="1">
                <a:latin typeface="楷体_GB2312" pitchFamily="1" charset="-122"/>
                <a:ea typeface="楷体_GB2312" pitchFamily="1" charset="-122"/>
              </a:rPr>
              <a:t>∵C</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a</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，即有：</a:t>
            </a:r>
            <a:r>
              <a:rPr lang="zh-CN" altLang="zh-CN" sz="2800" b="1">
                <a:latin typeface="楷体_GB2312" pitchFamily="1" charset="-122"/>
                <a:ea typeface="楷体_GB2312" pitchFamily="1" charset="-122"/>
              </a:rPr>
              <a:t>a</a:t>
            </a:r>
            <a:r>
              <a:rPr lang="zh-CN" altLang="zh-CN" sz="2800" b="1" baseline="30000">
                <a:latin typeface="楷体_GB2312" pitchFamily="1" charset="-122"/>
                <a:ea typeface="楷体_GB2312" pitchFamily="1" charset="-122"/>
              </a:rPr>
              <a:t>-1</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G</a:t>
            </a:r>
            <a:r>
              <a:rPr lang="zh-CN" sz="2800" b="1">
                <a:latin typeface="楷体_GB2312" pitchFamily="1" charset="-122"/>
                <a:ea typeface="楷体_GB2312" pitchFamily="1" charset="-122"/>
              </a:rPr>
              <a:t>，有：</a:t>
            </a:r>
          </a:p>
          <a:p>
            <a:pPr marL="342900" indent="-342900" algn="ctr">
              <a:lnSpc>
                <a:spcPct val="120000"/>
              </a:lnSpc>
              <a:buClr>
                <a:srgbClr val="00FF00"/>
              </a:buClr>
              <a:buFont typeface="Wingdings" pitchFamily="2" charset="2"/>
              <a:buNone/>
            </a:pPr>
            <a:r>
              <a:rPr lang="zh-CN" altLang="zh-CN" sz="2800" b="1">
                <a:latin typeface="楷体_GB2312" pitchFamily="1" charset="-122"/>
                <a:ea typeface="楷体_GB2312" pitchFamily="1" charset="-122"/>
              </a:rPr>
              <a:t>a</a:t>
            </a:r>
            <a:r>
              <a:rPr lang="zh-CN" altLang="zh-CN" sz="2800" b="1" baseline="30000">
                <a:latin typeface="楷体_GB2312" pitchFamily="1" charset="-122"/>
                <a:ea typeface="楷体_GB2312" pitchFamily="1" charset="-122"/>
              </a:rPr>
              <a:t>-1</a:t>
            </a:r>
            <a:r>
              <a:rPr lang="zh-CN" altLang="zh-CN" sz="2800" b="1">
                <a:latin typeface="楷体_GB2312" pitchFamily="1" charset="-122"/>
                <a:ea typeface="楷体_GB2312" pitchFamily="1" charset="-122"/>
              </a:rPr>
              <a:t>*(a*x)*a</a:t>
            </a:r>
            <a:r>
              <a:rPr lang="zh-CN" altLang="zh-CN" sz="2800" b="1" baseline="30000">
                <a:latin typeface="楷体_GB2312" pitchFamily="1" charset="-122"/>
                <a:ea typeface="楷体_GB2312" pitchFamily="1" charset="-122"/>
              </a:rPr>
              <a:t>-1</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a</a:t>
            </a:r>
            <a:r>
              <a:rPr lang="zh-CN" altLang="zh-CN" sz="2800" b="1" baseline="30000">
                <a:latin typeface="楷体_GB2312" pitchFamily="1" charset="-122"/>
                <a:ea typeface="楷体_GB2312" pitchFamily="1" charset="-122"/>
              </a:rPr>
              <a:t>-1</a:t>
            </a:r>
            <a:r>
              <a:rPr lang="zh-CN" altLang="zh-CN" sz="2800" b="1">
                <a:latin typeface="楷体_GB2312" pitchFamily="1" charset="-122"/>
                <a:ea typeface="楷体_GB2312" pitchFamily="1" charset="-122"/>
              </a:rPr>
              <a:t>*(x*a)*a</a:t>
            </a:r>
            <a:r>
              <a:rPr lang="zh-CN" altLang="zh-CN" sz="2800" b="1" baseline="30000">
                <a:latin typeface="楷体_GB2312" pitchFamily="1" charset="-122"/>
                <a:ea typeface="楷体_GB2312" pitchFamily="1" charset="-122"/>
              </a:rPr>
              <a:t>-1</a:t>
            </a:r>
            <a:r>
              <a:rPr lang="zh-CN" sz="2800"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即有：</a:t>
            </a:r>
            <a:r>
              <a:rPr lang="zh-CN" altLang="zh-CN" sz="2800" b="1">
                <a:solidFill>
                  <a:srgbClr val="0000FF"/>
                </a:solidFill>
                <a:latin typeface="楷体_GB2312" pitchFamily="1" charset="-122"/>
                <a:ea typeface="楷体_GB2312" pitchFamily="1" charset="-122"/>
              </a:rPr>
              <a:t>x*a</a:t>
            </a:r>
            <a:r>
              <a:rPr lang="zh-CN" altLang="zh-CN" sz="2800" b="1" baseline="30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rPr>
              <a:t>*x</a:t>
            </a:r>
            <a:r>
              <a:rPr lang="zh-CN" sz="2800" b="1">
                <a:solidFill>
                  <a:srgbClr val="0000FF"/>
                </a:solidFill>
                <a:latin typeface="楷体_GB2312" pitchFamily="1" charset="-122"/>
                <a:ea typeface="楷体_GB2312" pitchFamily="1" charset="-122"/>
              </a:rPr>
              <a:t>，所以</a:t>
            </a: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C</a:t>
            </a:r>
            <a:r>
              <a:rPr lang="zh-CN" sz="2800" b="1">
                <a:solidFill>
                  <a:srgbClr val="0000FF"/>
                </a:solidFill>
                <a:latin typeface="楷体_GB2312" pitchFamily="1" charset="-122"/>
                <a:ea typeface="楷体_GB2312" pitchFamily="1" charset="-122"/>
              </a:rPr>
              <a:t>。</a:t>
            </a:r>
          </a:p>
          <a:p>
            <a:pPr marL="342900" indent="-342900" algn="r">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由</a:t>
            </a:r>
            <a:r>
              <a:rPr lang="zh-CN" altLang="zh-CN" sz="2800" b="1">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2)</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3)</a:t>
            </a:r>
            <a:r>
              <a:rPr lang="zh-CN" sz="2800" b="1">
                <a:solidFill>
                  <a:srgbClr val="0000FF"/>
                </a:solidFill>
                <a:latin typeface="楷体_GB2312" pitchFamily="1" charset="-122"/>
                <a:ea typeface="楷体_GB2312" pitchFamily="1" charset="-122"/>
              </a:rPr>
              <a:t>知</a:t>
            </a:r>
            <a:r>
              <a:rPr lang="zh-CN" altLang="zh-CN" sz="2800" b="1">
                <a:solidFill>
                  <a:srgbClr val="0000FF"/>
                </a:solidFill>
                <a:latin typeface="楷体_GB2312" pitchFamily="1" charset="-122"/>
                <a:ea typeface="楷体_GB2312" pitchFamily="1" charset="-122"/>
              </a:rPr>
              <a:t>:&lt;C,*&gt;</a:t>
            </a:r>
            <a:r>
              <a:rPr lang="zh-CN" sz="2800" b="1">
                <a:solidFill>
                  <a:srgbClr val="0000FF"/>
                </a:solidFill>
                <a:latin typeface="楷体_GB2312" pitchFamily="1" charset="-122"/>
                <a:ea typeface="楷体_GB2312" pitchFamily="1" charset="-122"/>
              </a:rPr>
              <a:t>是</a:t>
            </a:r>
            <a:r>
              <a:rPr lang="zh-CN" altLang="zh-CN" sz="2800" b="1">
                <a:solidFill>
                  <a:srgbClr val="0000FF"/>
                </a:solidFill>
                <a:latin typeface="楷体_GB2312" pitchFamily="1" charset="-122"/>
                <a:ea typeface="楷体_GB2312" pitchFamily="1" charset="-122"/>
              </a:rPr>
              <a:t>&lt;G,*&gt;</a:t>
            </a:r>
            <a:r>
              <a:rPr lang="zh-CN" sz="2800" b="1">
                <a:solidFill>
                  <a:srgbClr val="0000FF"/>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88BB910-10FE-4C4F-9C77-CA8789DE10C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FDC4115-5C5A-4B42-AA4F-DB110CA124C9}" type="slidenum">
              <a:rPr lang="zh-CN" altLang="zh-CN"/>
              <a:pPr/>
              <a:t>84</a:t>
            </a:fld>
            <a:r>
              <a:rPr lang="zh-CN" altLang="zh-CN"/>
              <a:t>/226</a:t>
            </a:r>
          </a:p>
        </p:txBody>
      </p:sp>
      <p:sp>
        <p:nvSpPr>
          <p:cNvPr id="88066"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88067" name="Rectangle 3"/>
          <p:cNvSpPr>
            <a:spLocks noChangeArrowheads="1"/>
          </p:cNvSpPr>
          <p:nvPr/>
        </p:nvSpPr>
        <p:spPr bwMode="auto">
          <a:xfrm>
            <a:off x="1042988"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设</a:t>
            </a:r>
            <a:r>
              <a:rPr lang="zh-CN" altLang="zh-CN" sz="2800" b="1">
                <a:solidFill>
                  <a:srgbClr val="0000FF"/>
                </a:solidFill>
                <a:latin typeface="楷体_GB2312" pitchFamily="1" charset="-122"/>
                <a:ea typeface="楷体_GB2312" pitchFamily="1" charset="-122"/>
              </a:rPr>
              <a:t>&lt;Z</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+&gt;</a:t>
            </a:r>
            <a:r>
              <a:rPr lang="zh-CN" sz="2800" b="1">
                <a:solidFill>
                  <a:srgbClr val="0000FF"/>
                </a:solidFill>
                <a:latin typeface="楷体_GB2312" pitchFamily="1" charset="-122"/>
                <a:ea typeface="楷体_GB2312" pitchFamily="1" charset="-122"/>
              </a:rPr>
              <a:t>是一个整数加群，令：</a:t>
            </a:r>
          </a:p>
          <a:p>
            <a:pPr marL="342900" indent="-342900" algn="ctr">
              <a:lnSpc>
                <a:spcPct val="120000"/>
              </a:lnSpc>
              <a:buClr>
                <a:srgbClr val="00FF00"/>
              </a:buClr>
              <a:buFont typeface="Wingdings" pitchFamily="2" charset="2"/>
              <a:buNone/>
            </a:pPr>
            <a:r>
              <a:rPr lang="zh-CN" altLang="zh-CN" sz="2800" b="1">
                <a:solidFill>
                  <a:srgbClr val="0000FF"/>
                </a:solidFill>
                <a:latin typeface="楷体_GB2312" pitchFamily="1" charset="-122"/>
                <a:ea typeface="楷体_GB2312" pitchFamily="1" charset="-122"/>
              </a:rPr>
              <a:t>H</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{nk|k</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Z</a:t>
            </a:r>
            <a:r>
              <a:rPr lang="zh-CN" sz="2800" b="1">
                <a:solidFill>
                  <a:srgbClr val="0000FF"/>
                </a:solidFill>
                <a:latin typeface="楷体_GB2312" pitchFamily="1" charset="-122"/>
                <a:ea typeface="楷体_GB2312" pitchFamily="1" charset="-122"/>
              </a:rPr>
              <a:t>且</a:t>
            </a:r>
            <a:r>
              <a:rPr lang="zh-CN" altLang="zh-CN" sz="2800" b="1">
                <a:solidFill>
                  <a:srgbClr val="0000FF"/>
                </a:solidFill>
                <a:latin typeface="楷体_GB2312" pitchFamily="1" charset="-122"/>
                <a:ea typeface="楷体_GB2312" pitchFamily="1" charset="-122"/>
              </a:rPr>
              <a:t>n</a:t>
            </a:r>
            <a:r>
              <a:rPr lang="zh-CN" sz="2800" b="1">
                <a:solidFill>
                  <a:srgbClr val="0000FF"/>
                </a:solidFill>
                <a:latin typeface="楷体_GB2312" pitchFamily="1" charset="-122"/>
                <a:ea typeface="楷体_GB2312" pitchFamily="1" charset="-122"/>
              </a:rPr>
              <a:t>是一个</a:t>
            </a:r>
            <a:r>
              <a:rPr lang="zh-CN" sz="2800" b="1">
                <a:solidFill>
                  <a:srgbClr val="FF0000"/>
                </a:solidFill>
                <a:latin typeface="楷体_GB2312" pitchFamily="1" charset="-122"/>
                <a:ea typeface="楷体_GB2312" pitchFamily="1" charset="-122"/>
              </a:rPr>
              <a:t>取定的自然数</a:t>
            </a:r>
            <a:r>
              <a:rPr lang="zh-CN" altLang="zh-CN" sz="2800" b="1">
                <a:solidFill>
                  <a:srgbClr val="0000FF"/>
                </a:solidFill>
                <a:latin typeface="楷体_GB2312" pitchFamily="1" charset="-122"/>
                <a:ea typeface="楷体_GB2312" pitchFamily="1" charset="-122"/>
              </a:rPr>
              <a:t>}</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证明</a:t>
            </a:r>
            <a:r>
              <a:rPr lang="zh-CN" altLang="zh-CN" sz="2800" b="1">
                <a:solidFill>
                  <a:srgbClr val="0000FF"/>
                </a:solidFill>
                <a:latin typeface="楷体_GB2312" pitchFamily="1" charset="-122"/>
                <a:ea typeface="楷体_GB2312" pitchFamily="1" charset="-122"/>
              </a:rPr>
              <a:t>&lt;H,+&gt;</a:t>
            </a:r>
            <a:r>
              <a:rPr lang="zh-CN" sz="2800" b="1">
                <a:solidFill>
                  <a:srgbClr val="0000FF"/>
                </a:solidFill>
                <a:latin typeface="楷体_GB2312" pitchFamily="1" charset="-122"/>
                <a:ea typeface="楷体_GB2312" pitchFamily="1" charset="-122"/>
              </a:rPr>
              <a:t>是</a:t>
            </a:r>
            <a:r>
              <a:rPr lang="zh-CN" altLang="zh-CN" sz="2800" b="1">
                <a:solidFill>
                  <a:srgbClr val="0000FF"/>
                </a:solidFill>
                <a:latin typeface="楷体_GB2312" pitchFamily="1" charset="-122"/>
                <a:ea typeface="楷体_GB2312" pitchFamily="1" charset="-122"/>
              </a:rPr>
              <a:t>&lt;Z,+&gt;</a:t>
            </a:r>
            <a:r>
              <a:rPr lang="zh-CN" sz="2800" b="1">
                <a:solidFill>
                  <a:srgbClr val="0000FF"/>
                </a:solidFill>
                <a:latin typeface="楷体_GB2312" pitchFamily="1" charset="-122"/>
                <a:ea typeface="楷体_GB2312" pitchFamily="1" charset="-122"/>
              </a:rPr>
              <a:t>的一个子群。</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证明</a:t>
            </a:r>
            <a:r>
              <a:rPr lang="zh-CN" altLang="zh-CN" sz="2800" b="1">
                <a:solidFill>
                  <a:srgbClr val="B2B2B2"/>
                </a:solidFill>
                <a:latin typeface="楷体_GB2312" pitchFamily="1" charset="-122"/>
                <a:ea typeface="楷体_GB2312" pitchFamily="1" charset="-122"/>
              </a:rPr>
              <a:t>:</a:t>
            </a:r>
            <a:r>
              <a:rPr lang="zh-CN" sz="2800" b="1">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1) </a:t>
            </a:r>
            <a:r>
              <a:rPr lang="zh-CN" sz="2800" b="1">
                <a:solidFill>
                  <a:srgbClr val="B2B2B2"/>
                </a:solidFill>
                <a:latin typeface="楷体_GB2312" pitchFamily="1" charset="-122"/>
                <a:ea typeface="楷体_GB2312" pitchFamily="1" charset="-122"/>
              </a:rPr>
              <a:t>非空性：显然；</a:t>
            </a:r>
          </a:p>
          <a:p>
            <a:pPr marL="342900" indent="-342900" algn="just">
              <a:lnSpc>
                <a:spcPct val="120000"/>
              </a:lnSpc>
              <a:buClr>
                <a:srgbClr val="00FF00"/>
              </a:buClr>
              <a:buFont typeface="Wingdings" pitchFamily="2" charset="2"/>
              <a:buNone/>
            </a:pPr>
            <a:r>
              <a:rPr lang="zh-CN" altLang="zh-CN" sz="2800" b="1">
                <a:solidFill>
                  <a:srgbClr val="B2B2B2"/>
                </a:solidFill>
                <a:latin typeface="楷体_GB2312" pitchFamily="1" charset="-122"/>
                <a:ea typeface="楷体_GB2312" pitchFamily="1" charset="-122"/>
              </a:rPr>
              <a:t>2) </a:t>
            </a:r>
            <a:r>
              <a:rPr lang="zh-CN" sz="2800" b="1">
                <a:solidFill>
                  <a:srgbClr val="B2B2B2"/>
                </a:solidFill>
                <a:latin typeface="楷体_GB2312" pitchFamily="1" charset="-122"/>
                <a:ea typeface="楷体_GB2312" pitchFamily="1" charset="-122"/>
              </a:rPr>
              <a:t>封闭性：</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对</a:t>
            </a:r>
            <a:r>
              <a:rPr 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a</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b</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H</a:t>
            </a:r>
            <a:r>
              <a:rPr lang="zh-CN" sz="2800" b="1">
                <a:solidFill>
                  <a:srgbClr val="B2B2B2"/>
                </a:solidFill>
                <a:latin typeface="楷体_GB2312" pitchFamily="1" charset="-122"/>
                <a:ea typeface="楷体_GB2312" pitchFamily="1" charset="-122"/>
              </a:rPr>
              <a:t>，有</a:t>
            </a:r>
            <a:r>
              <a:rPr lang="zh-CN" altLang="zh-CN" sz="2800" b="1">
                <a:solidFill>
                  <a:srgbClr val="B2B2B2"/>
                </a:solidFill>
                <a:latin typeface="楷体_GB2312" pitchFamily="1" charset="-122"/>
                <a:ea typeface="楷体_GB2312" pitchFamily="1" charset="-122"/>
              </a:rPr>
              <a:t>a</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b</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2</a:t>
            </a:r>
            <a:r>
              <a:rPr lang="zh-CN" sz="2800" b="1" baseline="-25000">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2</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Z)</a:t>
            </a:r>
            <a:r>
              <a:rPr lang="zh-CN" sz="2800"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a+b</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2</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2</a:t>
            </a:r>
            <a:r>
              <a:rPr lang="zh-CN" alt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H	</a:t>
            </a:r>
            <a:r>
              <a:rPr lang="zh-CN" sz="2800" b="1">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2</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Z)</a:t>
            </a:r>
            <a:r>
              <a:rPr lang="zh-CN" sz="2800"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sz="2800" b="1">
                <a:solidFill>
                  <a:srgbClr val="B2B2B2"/>
                </a:solidFill>
                <a:latin typeface="楷体_GB2312" pitchFamily="1" charset="-122"/>
                <a:ea typeface="楷体_GB2312" pitchFamily="1" charset="-122"/>
              </a:rPr>
              <a:t>3) </a:t>
            </a:r>
            <a:r>
              <a:rPr lang="zh-CN" sz="2800" b="1">
                <a:solidFill>
                  <a:srgbClr val="B2B2B2"/>
                </a:solidFill>
                <a:latin typeface="楷体_GB2312" pitchFamily="1" charset="-122"/>
                <a:ea typeface="楷体_GB2312" pitchFamily="1" charset="-122"/>
              </a:rPr>
              <a:t>逆元存在：对</a:t>
            </a:r>
            <a:r>
              <a:rPr 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a</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H</a:t>
            </a:r>
            <a:r>
              <a:rPr lang="zh-CN" sz="2800" b="1">
                <a:solidFill>
                  <a:srgbClr val="B2B2B2"/>
                </a:solidFill>
                <a:latin typeface="楷体_GB2312" pitchFamily="1" charset="-122"/>
                <a:ea typeface="楷体_GB2312" pitchFamily="1" charset="-122"/>
              </a:rPr>
              <a:t>，有</a:t>
            </a:r>
            <a:r>
              <a:rPr lang="zh-CN" altLang="zh-CN" sz="2800" b="1">
                <a:solidFill>
                  <a:srgbClr val="B2B2B2"/>
                </a:solidFill>
                <a:latin typeface="楷体_GB2312" pitchFamily="1" charset="-122"/>
                <a:ea typeface="楷体_GB2312" pitchFamily="1" charset="-122"/>
              </a:rPr>
              <a:t>a</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	</a:t>
            </a:r>
            <a:r>
              <a:rPr lang="zh-CN" sz="2800" b="1" baseline="-25000">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Z)</a:t>
            </a:r>
            <a:r>
              <a:rPr lang="zh-CN" sz="2800"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则</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a:t>
            </a:r>
            <a:r>
              <a:rPr lang="zh-CN" altLang="zh-CN" sz="2800" b="1">
                <a:solidFill>
                  <a:srgbClr val="B2B2B2"/>
                </a:solidFill>
                <a:latin typeface="Lucida Sans Unicode"/>
                <a:ea typeface="楷体_GB2312" pitchFamily="1" charset="-122"/>
              </a:rPr>
              <a:t>¹</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H</a:t>
            </a:r>
            <a:r>
              <a:rPr lang="zh-CN" sz="2800" b="1">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Z)</a:t>
            </a:r>
            <a:r>
              <a:rPr lang="zh-CN" sz="2800"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由</a:t>
            </a:r>
            <a:r>
              <a:rPr lang="zh-CN" altLang="zh-CN" sz="2800" b="1">
                <a:solidFill>
                  <a:srgbClr val="B2B2B2"/>
                </a:solidFill>
                <a:latin typeface="楷体_GB2312" pitchFamily="1" charset="-122"/>
                <a:ea typeface="楷体_GB2312" pitchFamily="1" charset="-122"/>
              </a:rPr>
              <a:t>1),2),3)</a:t>
            </a:r>
            <a:r>
              <a:rPr lang="zh-CN" sz="2800" b="1">
                <a:solidFill>
                  <a:srgbClr val="B2B2B2"/>
                </a:solidFill>
                <a:latin typeface="楷体_GB2312" pitchFamily="1" charset="-122"/>
                <a:ea typeface="楷体_GB2312" pitchFamily="1" charset="-122"/>
              </a:rPr>
              <a:t>知</a:t>
            </a:r>
            <a:r>
              <a:rPr lang="zh-CN" altLang="zh-CN" sz="2800" b="1">
                <a:solidFill>
                  <a:srgbClr val="B2B2B2"/>
                </a:solidFill>
                <a:latin typeface="楷体_GB2312" pitchFamily="1" charset="-122"/>
                <a:ea typeface="楷体_GB2312" pitchFamily="1" charset="-122"/>
              </a:rPr>
              <a:t>&lt;H</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+&gt;</a:t>
            </a:r>
            <a:r>
              <a:rPr lang="zh-CN" sz="2800" b="1">
                <a:solidFill>
                  <a:srgbClr val="B2B2B2"/>
                </a:solidFill>
                <a:latin typeface="楷体_GB2312" pitchFamily="1" charset="-122"/>
                <a:ea typeface="楷体_GB2312" pitchFamily="1" charset="-122"/>
              </a:rPr>
              <a:t>是</a:t>
            </a:r>
            <a:r>
              <a:rPr lang="zh-CN" altLang="zh-CN" sz="2800" b="1">
                <a:solidFill>
                  <a:srgbClr val="B2B2B2"/>
                </a:solidFill>
                <a:latin typeface="楷体_GB2312" pitchFamily="1" charset="-122"/>
                <a:ea typeface="楷体_GB2312" pitchFamily="1" charset="-122"/>
              </a:rPr>
              <a:t>&lt;Z</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+&gt;</a:t>
            </a:r>
            <a:r>
              <a:rPr lang="zh-CN" sz="2800" b="1">
                <a:solidFill>
                  <a:srgbClr val="B2B2B2"/>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89E984B-D4EF-45BD-9EA1-63F37E42D7BA}"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D8C6254F-5FF3-48FB-B42A-16666C0B3A90}" type="slidenum">
              <a:rPr lang="zh-CN" altLang="zh-CN"/>
              <a:pPr/>
              <a:t>85</a:t>
            </a:fld>
            <a:r>
              <a:rPr lang="zh-CN" altLang="zh-CN"/>
              <a:t>/226</a:t>
            </a:r>
          </a:p>
        </p:txBody>
      </p:sp>
      <p:sp>
        <p:nvSpPr>
          <p:cNvPr id="89090"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89091" name="Rectangle 3"/>
          <p:cNvSpPr>
            <a:spLocks noChangeArrowheads="1"/>
          </p:cNvSpPr>
          <p:nvPr/>
        </p:nvSpPr>
        <p:spPr bwMode="auto">
          <a:xfrm>
            <a:off x="1042988"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sz="2800" b="1">
                <a:latin typeface="楷体_GB2312" pitchFamily="1" charset="-122"/>
                <a:ea typeface="楷体_GB2312" pitchFamily="1" charset="-122"/>
              </a:rPr>
              <a:t>设</a:t>
            </a:r>
            <a:r>
              <a:rPr lang="zh-CN" altLang="zh-CN" sz="2800" b="1">
                <a:latin typeface="楷体_GB2312" pitchFamily="1" charset="-122"/>
                <a:ea typeface="楷体_GB2312" pitchFamily="1" charset="-122"/>
              </a:rPr>
              <a:t>&lt;Z</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+&gt;</a:t>
            </a:r>
            <a:r>
              <a:rPr lang="zh-CN" sz="2800" b="1">
                <a:latin typeface="楷体_GB2312" pitchFamily="1" charset="-122"/>
                <a:ea typeface="楷体_GB2312" pitchFamily="1" charset="-122"/>
              </a:rPr>
              <a:t>是一个整数加群，令：</a:t>
            </a:r>
          </a:p>
          <a:p>
            <a:pPr marL="342900" indent="-342900" algn="ctr">
              <a:lnSpc>
                <a:spcPct val="120000"/>
              </a:lnSpc>
              <a:buClr>
                <a:srgbClr val="00FF00"/>
              </a:buClr>
              <a:buFont typeface="Wingdings" pitchFamily="2" charset="2"/>
              <a:buNone/>
            </a:pPr>
            <a:r>
              <a:rPr lang="zh-CN" altLang="zh-CN" sz="2800" b="1">
                <a:latin typeface="楷体_GB2312" pitchFamily="1" charset="-122"/>
                <a:ea typeface="楷体_GB2312" pitchFamily="1" charset="-122"/>
              </a:rPr>
              <a:t>H</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{nk|k</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Z</a:t>
            </a:r>
            <a:r>
              <a:rPr lang="zh-CN" sz="2800" b="1">
                <a:latin typeface="楷体_GB2312" pitchFamily="1" charset="-122"/>
                <a:ea typeface="楷体_GB2312" pitchFamily="1" charset="-122"/>
              </a:rPr>
              <a:t>且</a:t>
            </a:r>
            <a:r>
              <a:rPr lang="zh-CN" altLang="zh-CN" sz="2800" b="1">
                <a:latin typeface="楷体_GB2312" pitchFamily="1" charset="-122"/>
                <a:ea typeface="楷体_GB2312" pitchFamily="1" charset="-122"/>
              </a:rPr>
              <a:t>n</a:t>
            </a:r>
            <a:r>
              <a:rPr lang="zh-CN" sz="2800" b="1">
                <a:latin typeface="楷体_GB2312" pitchFamily="1" charset="-122"/>
                <a:ea typeface="楷体_GB2312" pitchFamily="1" charset="-122"/>
              </a:rPr>
              <a:t>是一个取定的自然数</a:t>
            </a:r>
            <a:r>
              <a:rPr lang="zh-CN" altLang="zh-CN" sz="2800" b="1">
                <a:latin typeface="楷体_GB2312" pitchFamily="1" charset="-122"/>
                <a:ea typeface="楷体_GB2312" pitchFamily="1" charset="-122"/>
              </a:rPr>
              <a:t>}</a:t>
            </a:r>
            <a:r>
              <a:rPr lang="zh-CN" sz="2800"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latin typeface="楷体_GB2312" pitchFamily="1" charset="-122"/>
                <a:ea typeface="楷体_GB2312" pitchFamily="1" charset="-122"/>
              </a:rPr>
              <a:t>证明</a:t>
            </a:r>
            <a:r>
              <a:rPr lang="zh-CN" altLang="zh-CN" sz="2800" b="1">
                <a:latin typeface="楷体_GB2312" pitchFamily="1" charset="-122"/>
                <a:ea typeface="楷体_GB2312" pitchFamily="1" charset="-122"/>
              </a:rPr>
              <a:t>&lt;H,+&gt;</a:t>
            </a:r>
            <a:r>
              <a:rPr lang="zh-CN" sz="2800" b="1">
                <a:latin typeface="楷体_GB2312" pitchFamily="1" charset="-122"/>
                <a:ea typeface="楷体_GB2312" pitchFamily="1" charset="-122"/>
              </a:rPr>
              <a:t>是</a:t>
            </a:r>
            <a:r>
              <a:rPr lang="zh-CN" altLang="zh-CN" sz="2800" b="1">
                <a:latin typeface="楷体_GB2312" pitchFamily="1" charset="-122"/>
                <a:ea typeface="楷体_GB2312" pitchFamily="1" charset="-122"/>
              </a:rPr>
              <a:t>&lt;Z,+&gt;</a:t>
            </a:r>
            <a:r>
              <a:rPr lang="zh-CN" sz="2800" b="1">
                <a:latin typeface="楷体_GB2312" pitchFamily="1" charset="-122"/>
                <a:ea typeface="楷体_GB2312" pitchFamily="1" charset="-122"/>
              </a:rPr>
              <a:t>的一个子群。</a:t>
            </a:r>
          </a:p>
          <a:p>
            <a:pPr marL="342900" indent="-342900" algn="just">
              <a:lnSpc>
                <a:spcPct val="120000"/>
              </a:lnSpc>
              <a:buClr>
                <a:srgbClr val="00FF00"/>
              </a:buClr>
              <a:buFont typeface="Wingdings" pitchFamily="2" charset="2"/>
              <a:buNone/>
            </a:pPr>
            <a:r>
              <a:rPr lang="zh-CN" sz="2800" b="1">
                <a:solidFill>
                  <a:srgbClr val="FF0000"/>
                </a:solidFill>
                <a:latin typeface="楷体_GB2312" pitchFamily="1" charset="-122"/>
                <a:ea typeface="楷体_GB2312" pitchFamily="1" charset="-122"/>
              </a:rPr>
              <a:t>证明</a:t>
            </a:r>
            <a:r>
              <a:rPr lang="zh-CN" altLang="zh-CN" sz="2800" b="1">
                <a:solidFill>
                  <a:srgbClr val="FF0000"/>
                </a:solidFill>
                <a:latin typeface="楷体_GB2312" pitchFamily="1" charset="-122"/>
                <a:ea typeface="楷体_GB2312" pitchFamily="1" charset="-122"/>
              </a:rPr>
              <a:t>:</a:t>
            </a:r>
            <a:r>
              <a:rPr lang="zh-CN" sz="2800" b="1">
                <a:solidFill>
                  <a:srgbClr val="CC00CC"/>
                </a:solidFill>
                <a:latin typeface="楷体_GB2312" pitchFamily="1" charset="-122"/>
                <a:ea typeface="楷体_GB2312" pitchFamily="1" charset="-122"/>
              </a:rPr>
              <a:t>　</a:t>
            </a:r>
            <a:r>
              <a:rPr lang="zh-CN" altLang="zh-CN" sz="2800" b="1">
                <a:solidFill>
                  <a:srgbClr val="FF0000"/>
                </a:solidFill>
                <a:latin typeface="楷体_GB2312" pitchFamily="1" charset="-122"/>
                <a:ea typeface="楷体_GB2312" pitchFamily="1" charset="-122"/>
              </a:rPr>
              <a:t>1) </a:t>
            </a:r>
            <a:r>
              <a:rPr lang="zh-CN" sz="2800" b="1">
                <a:solidFill>
                  <a:srgbClr val="FF0066"/>
                </a:solidFill>
                <a:latin typeface="楷体_GB2312" pitchFamily="1" charset="-122"/>
                <a:ea typeface="楷体_GB2312" pitchFamily="1" charset="-122"/>
              </a:rPr>
              <a:t>非空性</a:t>
            </a:r>
            <a:r>
              <a:rPr lang="zh-CN" sz="2800" b="1">
                <a:solidFill>
                  <a:srgbClr val="0000FF"/>
                </a:solidFill>
                <a:latin typeface="楷体_GB2312" pitchFamily="1" charset="-122"/>
                <a:ea typeface="楷体_GB2312" pitchFamily="1" charset="-122"/>
              </a:rPr>
              <a:t>：显然；</a:t>
            </a:r>
          </a:p>
          <a:p>
            <a:pPr marL="342900" indent="-342900" algn="just">
              <a:lnSpc>
                <a:spcPct val="120000"/>
              </a:lnSpc>
              <a:buClr>
                <a:srgbClr val="00FF00"/>
              </a:buClr>
              <a:buFont typeface="Wingdings" pitchFamily="2" charset="2"/>
              <a:buNone/>
            </a:pPr>
            <a:r>
              <a:rPr lang="zh-CN" altLang="zh-CN" sz="2800" b="1">
                <a:solidFill>
                  <a:srgbClr val="FF0000"/>
                </a:solidFill>
                <a:latin typeface="楷体_GB2312" pitchFamily="1" charset="-122"/>
                <a:ea typeface="楷体_GB2312" pitchFamily="1" charset="-122"/>
              </a:rPr>
              <a:t>2) </a:t>
            </a:r>
            <a:r>
              <a:rPr lang="zh-CN" sz="2800" b="1">
                <a:solidFill>
                  <a:srgbClr val="FF0066"/>
                </a:solidFill>
                <a:latin typeface="楷体_GB2312" pitchFamily="1" charset="-122"/>
                <a:ea typeface="楷体_GB2312" pitchFamily="1" charset="-122"/>
              </a:rPr>
              <a:t>封闭性</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对</a:t>
            </a:r>
            <a:r>
              <a:rPr 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b</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H</a:t>
            </a:r>
            <a:r>
              <a:rPr lang="zh-CN" sz="2800" b="1">
                <a:solidFill>
                  <a:srgbClr val="0000FF"/>
                </a:solidFill>
                <a:latin typeface="楷体_GB2312" pitchFamily="1" charset="-122"/>
                <a:ea typeface="楷体_GB2312" pitchFamily="1" charset="-122"/>
              </a:rPr>
              <a:t>，有</a:t>
            </a:r>
            <a:r>
              <a:rPr lang="zh-CN" alt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b</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2</a:t>
            </a:r>
            <a:r>
              <a:rPr lang="zh-CN" sz="2800" b="1" baseline="-25000">
                <a:solidFill>
                  <a:srgbClr val="0000FF"/>
                </a:solidFill>
                <a:latin typeface="楷体_GB2312" pitchFamily="1" charset="-122"/>
                <a:ea typeface="楷体_GB2312" pitchFamily="1" charset="-122"/>
              </a:rPr>
              <a:t>　</a:t>
            </a:r>
            <a:r>
              <a:rPr lang="zh-CN" altLang="zh-CN" sz="2800" b="1">
                <a:solidFill>
                  <a:srgbClr val="0000FF"/>
                </a:solidFill>
                <a:latin typeface="楷体_GB2312" pitchFamily="1" charset="-122"/>
                <a:ea typeface="楷体_GB2312" pitchFamily="1" charset="-122"/>
              </a:rPr>
              <a:t>(k</a:t>
            </a:r>
            <a:r>
              <a:rPr lang="zh-CN" altLang="zh-CN" sz="2800" b="1" baseline="-25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k</a:t>
            </a:r>
            <a:r>
              <a:rPr lang="zh-CN" altLang="zh-CN" sz="2800" b="1" baseline="-25000">
                <a:solidFill>
                  <a:srgbClr val="0000FF"/>
                </a:solidFill>
                <a:latin typeface="楷体_GB2312" pitchFamily="1" charset="-122"/>
                <a:ea typeface="楷体_GB2312" pitchFamily="1" charset="-122"/>
              </a:rPr>
              <a:t>2</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Z)</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altLang="zh-CN" sz="2800" b="1">
                <a:solidFill>
                  <a:srgbClr val="0000FF"/>
                </a:solidFill>
                <a:latin typeface="楷体_GB2312" pitchFamily="1" charset="-122"/>
                <a:ea typeface="楷体_GB2312" pitchFamily="1" charset="-122"/>
              </a:rPr>
              <a:t>a+b</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2</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rPr>
              <a:t>+k</a:t>
            </a:r>
            <a:r>
              <a:rPr lang="zh-CN" altLang="zh-CN" sz="2800" b="1" baseline="-25000">
                <a:solidFill>
                  <a:srgbClr val="0000FF"/>
                </a:solidFill>
                <a:latin typeface="楷体_GB2312" pitchFamily="1" charset="-122"/>
                <a:ea typeface="楷体_GB2312" pitchFamily="1" charset="-122"/>
              </a:rPr>
              <a:t>2</a:t>
            </a:r>
            <a:r>
              <a:rPr lang="zh-CN" alt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H	</a:t>
            </a:r>
            <a:r>
              <a:rPr lang="zh-CN" sz="2800" b="1">
                <a:solidFill>
                  <a:srgbClr val="0000FF"/>
                </a:solidFill>
                <a:latin typeface="楷体_GB2312" pitchFamily="1" charset="-122"/>
                <a:ea typeface="楷体_GB2312" pitchFamily="1" charset="-122"/>
              </a:rPr>
              <a:t>　</a:t>
            </a:r>
            <a:r>
              <a:rPr lang="zh-CN" altLang="zh-CN" sz="2800" b="1">
                <a:solidFill>
                  <a:srgbClr val="0000FF"/>
                </a:solidFill>
                <a:latin typeface="楷体_GB2312" pitchFamily="1" charset="-122"/>
                <a:ea typeface="楷体_GB2312" pitchFamily="1" charset="-122"/>
              </a:rPr>
              <a:t>(k</a:t>
            </a:r>
            <a:r>
              <a:rPr lang="zh-CN" altLang="zh-CN" sz="2800" b="1" baseline="-25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rPr>
              <a:t>+k</a:t>
            </a:r>
            <a:r>
              <a:rPr lang="zh-CN" altLang="zh-CN" sz="2800" b="1" baseline="-25000">
                <a:solidFill>
                  <a:srgbClr val="0000FF"/>
                </a:solidFill>
                <a:latin typeface="楷体_GB2312" pitchFamily="1" charset="-122"/>
                <a:ea typeface="楷体_GB2312" pitchFamily="1" charset="-122"/>
              </a:rPr>
              <a:t>2</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Z)</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sz="2800" b="1">
                <a:solidFill>
                  <a:srgbClr val="B2B2B2"/>
                </a:solidFill>
                <a:latin typeface="楷体_GB2312" pitchFamily="1" charset="-122"/>
                <a:ea typeface="楷体_GB2312" pitchFamily="1" charset="-122"/>
              </a:rPr>
              <a:t>3) </a:t>
            </a:r>
            <a:r>
              <a:rPr lang="zh-CN" sz="2800" b="1">
                <a:solidFill>
                  <a:srgbClr val="B2B2B2"/>
                </a:solidFill>
                <a:latin typeface="楷体_GB2312" pitchFamily="1" charset="-122"/>
                <a:ea typeface="楷体_GB2312" pitchFamily="1" charset="-122"/>
              </a:rPr>
              <a:t>逆元存在：对</a:t>
            </a:r>
            <a:r>
              <a:rPr 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a</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H</a:t>
            </a:r>
            <a:r>
              <a:rPr lang="zh-CN" sz="2800" b="1">
                <a:solidFill>
                  <a:srgbClr val="B2B2B2"/>
                </a:solidFill>
                <a:latin typeface="楷体_GB2312" pitchFamily="1" charset="-122"/>
                <a:ea typeface="楷体_GB2312" pitchFamily="1" charset="-122"/>
              </a:rPr>
              <a:t>，有</a:t>
            </a:r>
            <a:r>
              <a:rPr lang="zh-CN" altLang="zh-CN" sz="2800" b="1">
                <a:solidFill>
                  <a:srgbClr val="B2B2B2"/>
                </a:solidFill>
                <a:latin typeface="楷体_GB2312" pitchFamily="1" charset="-122"/>
                <a:ea typeface="楷体_GB2312" pitchFamily="1" charset="-122"/>
              </a:rPr>
              <a:t>a</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	</a:t>
            </a:r>
            <a:r>
              <a:rPr lang="zh-CN" sz="2800" b="1" baseline="-25000">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Z)</a:t>
            </a:r>
            <a:r>
              <a:rPr lang="zh-CN" sz="2800"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则</a:t>
            </a:r>
            <a:r>
              <a:rPr lang="zh-CN" altLang="zh-CN" sz="2800" b="1">
                <a:solidFill>
                  <a:srgbClr val="B2B2B2"/>
                </a:solidFill>
                <a:latin typeface="楷体_GB2312" pitchFamily="1" charset="-122"/>
                <a:ea typeface="楷体_GB2312" pitchFamily="1" charset="-122"/>
              </a:rPr>
              <a:t>a</a:t>
            </a:r>
            <a:r>
              <a:rPr lang="zh-CN" altLang="zh-CN" sz="2800" b="1" baseline="30000">
                <a:solidFill>
                  <a:srgbClr val="B2B2B2"/>
                </a:solidFill>
                <a:latin typeface="楷体_GB2312" pitchFamily="1" charset="-122"/>
                <a:ea typeface="楷体_GB2312" pitchFamily="1" charset="-122"/>
              </a:rPr>
              <a:t>-</a:t>
            </a:r>
            <a:r>
              <a:rPr lang="zh-CN" altLang="zh-CN" sz="2800" b="1">
                <a:solidFill>
                  <a:srgbClr val="B2B2B2"/>
                </a:solidFill>
                <a:latin typeface="Lucida Sans Unicode"/>
                <a:ea typeface="楷体_GB2312" pitchFamily="1" charset="-122"/>
              </a:rPr>
              <a:t>¹</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-a</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n(-k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H</a:t>
            </a:r>
            <a:r>
              <a:rPr lang="zh-CN" sz="2800" b="1">
                <a:solidFill>
                  <a:srgbClr val="B2B2B2"/>
                </a:solidFill>
                <a:latin typeface="楷体_GB2312" pitchFamily="1" charset="-122"/>
                <a:ea typeface="楷体_GB2312" pitchFamily="1" charset="-122"/>
              </a:rPr>
              <a:t>　</a:t>
            </a:r>
            <a:r>
              <a:rPr lang="zh-CN" altLang="zh-CN" sz="2800" b="1">
                <a:solidFill>
                  <a:srgbClr val="B2B2B2"/>
                </a:solidFill>
                <a:latin typeface="楷体_GB2312" pitchFamily="1" charset="-122"/>
                <a:ea typeface="楷体_GB2312" pitchFamily="1" charset="-122"/>
              </a:rPr>
              <a:t>(-k</a:t>
            </a:r>
            <a:r>
              <a:rPr lang="zh-CN" altLang="zh-CN" sz="2800" b="1" baseline="-25000">
                <a:solidFill>
                  <a:srgbClr val="B2B2B2"/>
                </a:solidFill>
                <a:latin typeface="楷体_GB2312" pitchFamily="1" charset="-122"/>
                <a:ea typeface="楷体_GB2312" pitchFamily="1" charset="-122"/>
              </a:rPr>
              <a:t>1</a:t>
            </a:r>
            <a:r>
              <a:rPr lang="zh-CN" altLang="zh-CN" sz="2800" b="1">
                <a:solidFill>
                  <a:srgbClr val="B2B2B2"/>
                </a:solidFill>
                <a:latin typeface="楷体_GB2312" pitchFamily="1" charset="-122"/>
                <a:ea typeface="楷体_GB2312" pitchFamily="1" charset="-122"/>
                <a:sym typeface="Symbol" pitchFamily="18" charset="2"/>
              </a:rPr>
              <a:t></a:t>
            </a:r>
            <a:r>
              <a:rPr lang="zh-CN" altLang="zh-CN" sz="2800" b="1">
                <a:solidFill>
                  <a:srgbClr val="B2B2B2"/>
                </a:solidFill>
                <a:latin typeface="楷体_GB2312" pitchFamily="1" charset="-122"/>
                <a:ea typeface="楷体_GB2312" pitchFamily="1" charset="-122"/>
              </a:rPr>
              <a:t>Z)</a:t>
            </a:r>
            <a:r>
              <a:rPr lang="zh-CN" sz="2800"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B2B2B2"/>
                </a:solidFill>
                <a:latin typeface="楷体_GB2312" pitchFamily="1" charset="-122"/>
                <a:ea typeface="楷体_GB2312" pitchFamily="1" charset="-122"/>
              </a:rPr>
              <a:t>  由</a:t>
            </a:r>
            <a:r>
              <a:rPr lang="zh-CN" altLang="zh-CN" sz="2800" b="1">
                <a:solidFill>
                  <a:srgbClr val="B2B2B2"/>
                </a:solidFill>
                <a:latin typeface="楷体_GB2312" pitchFamily="1" charset="-122"/>
                <a:ea typeface="楷体_GB2312" pitchFamily="1" charset="-122"/>
              </a:rPr>
              <a:t>1),2),3)</a:t>
            </a:r>
            <a:r>
              <a:rPr lang="zh-CN" sz="2800" b="1">
                <a:solidFill>
                  <a:srgbClr val="B2B2B2"/>
                </a:solidFill>
                <a:latin typeface="楷体_GB2312" pitchFamily="1" charset="-122"/>
                <a:ea typeface="楷体_GB2312" pitchFamily="1" charset="-122"/>
              </a:rPr>
              <a:t>知</a:t>
            </a:r>
            <a:r>
              <a:rPr lang="zh-CN" altLang="zh-CN" sz="2800" b="1">
                <a:solidFill>
                  <a:srgbClr val="B2B2B2"/>
                </a:solidFill>
                <a:latin typeface="楷体_GB2312" pitchFamily="1" charset="-122"/>
                <a:ea typeface="楷体_GB2312" pitchFamily="1" charset="-122"/>
              </a:rPr>
              <a:t>&lt;H</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+&gt;</a:t>
            </a:r>
            <a:r>
              <a:rPr lang="zh-CN" sz="2800" b="1">
                <a:solidFill>
                  <a:srgbClr val="B2B2B2"/>
                </a:solidFill>
                <a:latin typeface="楷体_GB2312" pitchFamily="1" charset="-122"/>
                <a:ea typeface="楷体_GB2312" pitchFamily="1" charset="-122"/>
              </a:rPr>
              <a:t>是</a:t>
            </a:r>
            <a:r>
              <a:rPr lang="zh-CN" altLang="zh-CN" sz="2800" b="1">
                <a:solidFill>
                  <a:srgbClr val="B2B2B2"/>
                </a:solidFill>
                <a:latin typeface="楷体_GB2312" pitchFamily="1" charset="-122"/>
                <a:ea typeface="楷体_GB2312" pitchFamily="1" charset="-122"/>
              </a:rPr>
              <a:t>&lt;Z</a:t>
            </a:r>
            <a:r>
              <a:rPr lang="zh-CN" sz="2800" b="1">
                <a:solidFill>
                  <a:srgbClr val="B2B2B2"/>
                </a:solidFill>
                <a:latin typeface="楷体_GB2312" pitchFamily="1" charset="-122"/>
                <a:ea typeface="楷体_GB2312" pitchFamily="1" charset="-122"/>
              </a:rPr>
              <a:t>，</a:t>
            </a:r>
            <a:r>
              <a:rPr lang="zh-CN" altLang="zh-CN" sz="2800" b="1">
                <a:solidFill>
                  <a:srgbClr val="B2B2B2"/>
                </a:solidFill>
                <a:latin typeface="楷体_GB2312" pitchFamily="1" charset="-122"/>
                <a:ea typeface="楷体_GB2312" pitchFamily="1" charset="-122"/>
              </a:rPr>
              <a:t>+&gt;</a:t>
            </a:r>
            <a:r>
              <a:rPr lang="zh-CN" sz="2800" b="1">
                <a:solidFill>
                  <a:srgbClr val="B2B2B2"/>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20CD834-FECE-4B94-A087-13D4327DD647}"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8A4D1807-979E-4F76-83F7-25C7B6E0A466}" type="slidenum">
              <a:rPr lang="zh-CN" altLang="zh-CN"/>
              <a:pPr/>
              <a:t>86</a:t>
            </a:fld>
            <a:r>
              <a:rPr lang="zh-CN" altLang="zh-CN"/>
              <a:t>/226</a:t>
            </a:r>
          </a:p>
        </p:txBody>
      </p:sp>
      <p:sp>
        <p:nvSpPr>
          <p:cNvPr id="90114" name="Rectangle 2"/>
          <p:cNvSpPr>
            <a:spLocks noGrp="1" noChangeArrowheads="1"/>
          </p:cNvSpPr>
          <p:nvPr>
            <p:ph type="title"/>
          </p:nvPr>
        </p:nvSpPr>
        <p:spPr/>
        <p:txBody>
          <a:bodyPr/>
          <a:lstStyle/>
          <a:p>
            <a:r>
              <a:rPr lang="zh-CN" sz="3200">
                <a:latin typeface="隶书" pitchFamily="49" charset="-122"/>
                <a:ea typeface="隶书" pitchFamily="49" charset="-122"/>
              </a:rPr>
              <a:t>例</a:t>
            </a:r>
            <a:r>
              <a:rPr lang="zh-CN" altLang="zh-CN" sz="3200">
                <a:latin typeface="隶书" pitchFamily="49" charset="-122"/>
                <a:ea typeface="隶书" pitchFamily="49" charset="-122"/>
              </a:rPr>
              <a:t>:</a:t>
            </a:r>
          </a:p>
        </p:txBody>
      </p:sp>
      <p:sp>
        <p:nvSpPr>
          <p:cNvPr id="90115" name="Rectangle 3"/>
          <p:cNvSpPr>
            <a:spLocks noChangeArrowheads="1"/>
          </p:cNvSpPr>
          <p:nvPr/>
        </p:nvSpPr>
        <p:spPr bwMode="auto">
          <a:xfrm>
            <a:off x="1042988"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sz="2800" b="1">
                <a:latin typeface="楷体_GB2312" pitchFamily="1" charset="-122"/>
                <a:ea typeface="楷体_GB2312" pitchFamily="1" charset="-122"/>
              </a:rPr>
              <a:t>设</a:t>
            </a:r>
            <a:r>
              <a:rPr lang="zh-CN" altLang="zh-CN" sz="2800" b="1">
                <a:latin typeface="楷体_GB2312" pitchFamily="1" charset="-122"/>
                <a:ea typeface="楷体_GB2312" pitchFamily="1" charset="-122"/>
              </a:rPr>
              <a:t>&lt;Z</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+&gt;</a:t>
            </a:r>
            <a:r>
              <a:rPr lang="zh-CN" sz="2800" b="1">
                <a:latin typeface="楷体_GB2312" pitchFamily="1" charset="-122"/>
                <a:ea typeface="楷体_GB2312" pitchFamily="1" charset="-122"/>
              </a:rPr>
              <a:t>是一个整数加群，令：</a:t>
            </a:r>
          </a:p>
          <a:p>
            <a:pPr marL="342900" indent="-342900" algn="ctr">
              <a:lnSpc>
                <a:spcPct val="120000"/>
              </a:lnSpc>
              <a:buClr>
                <a:srgbClr val="00FF00"/>
              </a:buClr>
              <a:buFont typeface="Wingdings" pitchFamily="2" charset="2"/>
              <a:buNone/>
            </a:pPr>
            <a:r>
              <a:rPr lang="zh-CN" altLang="zh-CN" sz="2800" b="1">
                <a:latin typeface="楷体_GB2312" pitchFamily="1" charset="-122"/>
                <a:ea typeface="楷体_GB2312" pitchFamily="1" charset="-122"/>
              </a:rPr>
              <a:t>H</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{nk|k</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Z</a:t>
            </a:r>
            <a:r>
              <a:rPr lang="zh-CN" sz="2800" b="1">
                <a:latin typeface="楷体_GB2312" pitchFamily="1" charset="-122"/>
                <a:ea typeface="楷体_GB2312" pitchFamily="1" charset="-122"/>
              </a:rPr>
              <a:t>且</a:t>
            </a:r>
            <a:r>
              <a:rPr lang="zh-CN" altLang="zh-CN" sz="2800" b="1">
                <a:latin typeface="楷体_GB2312" pitchFamily="1" charset="-122"/>
                <a:ea typeface="楷体_GB2312" pitchFamily="1" charset="-122"/>
              </a:rPr>
              <a:t>n</a:t>
            </a:r>
            <a:r>
              <a:rPr lang="zh-CN" sz="2800" b="1">
                <a:latin typeface="楷体_GB2312" pitchFamily="1" charset="-122"/>
                <a:ea typeface="楷体_GB2312" pitchFamily="1" charset="-122"/>
              </a:rPr>
              <a:t>是一个取定的自然数</a:t>
            </a:r>
            <a:r>
              <a:rPr lang="zh-CN" altLang="zh-CN" sz="2800" b="1">
                <a:latin typeface="楷体_GB2312" pitchFamily="1" charset="-122"/>
                <a:ea typeface="楷体_GB2312" pitchFamily="1" charset="-122"/>
              </a:rPr>
              <a:t>}</a:t>
            </a:r>
            <a:r>
              <a:rPr lang="zh-CN" sz="2800"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latin typeface="楷体_GB2312" pitchFamily="1" charset="-122"/>
                <a:ea typeface="楷体_GB2312" pitchFamily="1" charset="-122"/>
              </a:rPr>
              <a:t>证明</a:t>
            </a:r>
            <a:r>
              <a:rPr lang="zh-CN" altLang="zh-CN" sz="2800" b="1">
                <a:latin typeface="楷体_GB2312" pitchFamily="1" charset="-122"/>
                <a:ea typeface="楷体_GB2312" pitchFamily="1" charset="-122"/>
              </a:rPr>
              <a:t>&lt;H,+&gt;</a:t>
            </a:r>
            <a:r>
              <a:rPr lang="zh-CN" sz="2800" b="1">
                <a:latin typeface="楷体_GB2312" pitchFamily="1" charset="-122"/>
                <a:ea typeface="楷体_GB2312" pitchFamily="1" charset="-122"/>
              </a:rPr>
              <a:t>是</a:t>
            </a:r>
            <a:r>
              <a:rPr lang="zh-CN" altLang="zh-CN" sz="2800" b="1">
                <a:latin typeface="楷体_GB2312" pitchFamily="1" charset="-122"/>
                <a:ea typeface="楷体_GB2312" pitchFamily="1" charset="-122"/>
              </a:rPr>
              <a:t>&lt;Z,+&gt;</a:t>
            </a:r>
            <a:r>
              <a:rPr lang="zh-CN" sz="2800" b="1">
                <a:latin typeface="楷体_GB2312" pitchFamily="1" charset="-122"/>
                <a:ea typeface="楷体_GB2312" pitchFamily="1" charset="-122"/>
              </a:rPr>
              <a:t>的一个子群。</a:t>
            </a:r>
          </a:p>
          <a:p>
            <a:pPr marL="342900" indent="-342900" algn="just">
              <a:lnSpc>
                <a:spcPct val="120000"/>
              </a:lnSpc>
              <a:buClr>
                <a:srgbClr val="00FF00"/>
              </a:buClr>
              <a:buFont typeface="Wingdings" pitchFamily="2" charset="2"/>
              <a:buNone/>
            </a:pPr>
            <a:r>
              <a:rPr lang="zh-CN" sz="2800" b="1">
                <a:solidFill>
                  <a:srgbClr val="FF0000"/>
                </a:solidFill>
                <a:latin typeface="楷体_GB2312" pitchFamily="1" charset="-122"/>
                <a:ea typeface="楷体_GB2312" pitchFamily="1" charset="-122"/>
              </a:rPr>
              <a:t>证明</a:t>
            </a:r>
            <a:r>
              <a:rPr lang="zh-CN" altLang="zh-CN" sz="2800" b="1">
                <a:solidFill>
                  <a:srgbClr val="FF0000"/>
                </a:solidFill>
                <a:latin typeface="楷体_GB2312" pitchFamily="1" charset="-122"/>
                <a:ea typeface="楷体_GB2312" pitchFamily="1" charset="-122"/>
              </a:rPr>
              <a:t>:</a:t>
            </a:r>
            <a:r>
              <a:rPr lang="zh-CN" sz="2800" b="1">
                <a:solidFill>
                  <a:srgbClr val="CC00CC"/>
                </a:solidFill>
                <a:latin typeface="楷体_GB2312" pitchFamily="1" charset="-122"/>
                <a:ea typeface="楷体_GB2312" pitchFamily="1" charset="-122"/>
              </a:rPr>
              <a:t>　</a:t>
            </a:r>
            <a:r>
              <a:rPr lang="zh-CN" altLang="zh-CN" sz="2800" b="1">
                <a:solidFill>
                  <a:srgbClr val="FF0000"/>
                </a:solidFill>
                <a:latin typeface="楷体_GB2312" pitchFamily="1" charset="-122"/>
                <a:ea typeface="楷体_GB2312" pitchFamily="1" charset="-122"/>
              </a:rPr>
              <a:t>1) </a:t>
            </a:r>
            <a:r>
              <a:rPr lang="zh-CN" sz="2800" b="1">
                <a:solidFill>
                  <a:srgbClr val="FF0066"/>
                </a:solidFill>
                <a:latin typeface="楷体_GB2312" pitchFamily="1" charset="-122"/>
                <a:ea typeface="楷体_GB2312" pitchFamily="1" charset="-122"/>
              </a:rPr>
              <a:t>非空性</a:t>
            </a:r>
            <a:r>
              <a:rPr lang="zh-CN" sz="2800" b="1">
                <a:solidFill>
                  <a:srgbClr val="0000FF"/>
                </a:solidFill>
                <a:latin typeface="楷体_GB2312" pitchFamily="1" charset="-122"/>
                <a:ea typeface="楷体_GB2312" pitchFamily="1" charset="-122"/>
              </a:rPr>
              <a:t>：</a:t>
            </a:r>
            <a:r>
              <a:rPr lang="zh-CN" sz="2800" b="1">
                <a:latin typeface="楷体_GB2312" pitchFamily="1" charset="-122"/>
                <a:ea typeface="楷体_GB2312" pitchFamily="1" charset="-122"/>
              </a:rPr>
              <a:t>显然；</a:t>
            </a:r>
          </a:p>
          <a:p>
            <a:pPr marL="342900" indent="-342900" algn="just">
              <a:lnSpc>
                <a:spcPct val="120000"/>
              </a:lnSpc>
              <a:buClr>
                <a:srgbClr val="00FF00"/>
              </a:buClr>
              <a:buFont typeface="Wingdings" pitchFamily="2" charset="2"/>
              <a:buNone/>
            </a:pPr>
            <a:r>
              <a:rPr lang="zh-CN" altLang="zh-CN" sz="2800" b="1">
                <a:solidFill>
                  <a:srgbClr val="FF0000"/>
                </a:solidFill>
                <a:latin typeface="楷体_GB2312" pitchFamily="1" charset="-122"/>
                <a:ea typeface="楷体_GB2312" pitchFamily="1" charset="-122"/>
              </a:rPr>
              <a:t>2) </a:t>
            </a:r>
            <a:r>
              <a:rPr lang="zh-CN" sz="2800" b="1">
                <a:solidFill>
                  <a:srgbClr val="FF0066"/>
                </a:solidFill>
                <a:latin typeface="楷体_GB2312" pitchFamily="1" charset="-122"/>
                <a:ea typeface="楷体_GB2312" pitchFamily="1" charset="-122"/>
              </a:rPr>
              <a:t>封闭性</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a:t>
            </a:r>
            <a:r>
              <a:rPr lang="zh-CN" sz="2800" b="1">
                <a:latin typeface="楷体_GB2312" pitchFamily="1" charset="-122"/>
                <a:ea typeface="楷体_GB2312" pitchFamily="1" charset="-122"/>
              </a:rPr>
              <a:t>对</a:t>
            </a:r>
            <a:r>
              <a:rPr 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a</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b</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H</a:t>
            </a:r>
            <a:r>
              <a:rPr lang="zh-CN" sz="2800" b="1">
                <a:latin typeface="楷体_GB2312" pitchFamily="1" charset="-122"/>
                <a:ea typeface="楷体_GB2312" pitchFamily="1" charset="-122"/>
              </a:rPr>
              <a:t>，有</a:t>
            </a:r>
            <a:r>
              <a:rPr lang="zh-CN" altLang="zh-CN" sz="2800" b="1">
                <a:latin typeface="楷体_GB2312" pitchFamily="1" charset="-122"/>
                <a:ea typeface="楷体_GB2312" pitchFamily="1" charset="-122"/>
              </a:rPr>
              <a:t>a</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nk</a:t>
            </a:r>
            <a:r>
              <a:rPr lang="zh-CN" altLang="zh-CN" sz="2800" b="1" baseline="-25000">
                <a:latin typeface="楷体_GB2312" pitchFamily="1" charset="-122"/>
                <a:ea typeface="楷体_GB2312" pitchFamily="1" charset="-122"/>
              </a:rPr>
              <a:t>1</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b</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nk</a:t>
            </a:r>
            <a:r>
              <a:rPr lang="zh-CN" altLang="zh-CN" sz="2800" b="1" baseline="-25000">
                <a:latin typeface="楷体_GB2312" pitchFamily="1" charset="-122"/>
                <a:ea typeface="楷体_GB2312" pitchFamily="1" charset="-122"/>
              </a:rPr>
              <a:t>2</a:t>
            </a:r>
            <a:r>
              <a:rPr lang="zh-CN" sz="2800" b="1" baseline="-25000">
                <a:latin typeface="楷体_GB2312" pitchFamily="1" charset="-122"/>
                <a:ea typeface="楷体_GB2312" pitchFamily="1" charset="-122"/>
              </a:rPr>
              <a:t>　</a:t>
            </a:r>
            <a:r>
              <a:rPr lang="zh-CN" altLang="zh-CN" sz="2800" b="1">
                <a:latin typeface="楷体_GB2312" pitchFamily="1" charset="-122"/>
                <a:ea typeface="楷体_GB2312" pitchFamily="1" charset="-122"/>
              </a:rPr>
              <a:t>(k</a:t>
            </a:r>
            <a:r>
              <a:rPr lang="zh-CN" altLang="zh-CN" sz="2800" b="1" baseline="-25000">
                <a:latin typeface="楷体_GB2312" pitchFamily="1" charset="-122"/>
                <a:ea typeface="楷体_GB2312" pitchFamily="1" charset="-122"/>
              </a:rPr>
              <a:t>1</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k</a:t>
            </a:r>
            <a:r>
              <a:rPr lang="zh-CN" altLang="zh-CN" sz="2800" b="1" baseline="-25000">
                <a:latin typeface="楷体_GB2312" pitchFamily="1" charset="-122"/>
                <a:ea typeface="楷体_GB2312" pitchFamily="1" charset="-122"/>
              </a:rPr>
              <a:t>2</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Z)</a:t>
            </a:r>
            <a:r>
              <a:rPr lang="zh-CN" sz="2800"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latin typeface="楷体_GB2312" pitchFamily="1" charset="-122"/>
                <a:ea typeface="楷体_GB2312" pitchFamily="1" charset="-122"/>
              </a:rPr>
              <a:t>	</a:t>
            </a:r>
            <a:r>
              <a:rPr lang="zh-CN" altLang="zh-CN" sz="2800" b="1">
                <a:latin typeface="楷体_GB2312" pitchFamily="1" charset="-122"/>
                <a:ea typeface="楷体_GB2312" pitchFamily="1" charset="-122"/>
              </a:rPr>
              <a:t>a+b</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nk</a:t>
            </a:r>
            <a:r>
              <a:rPr lang="zh-CN" altLang="zh-CN" sz="2800" b="1" baseline="-25000">
                <a:latin typeface="楷体_GB2312" pitchFamily="1" charset="-122"/>
                <a:ea typeface="楷体_GB2312" pitchFamily="1" charset="-122"/>
              </a:rPr>
              <a:t>1</a:t>
            </a:r>
            <a:r>
              <a:rPr lang="zh-CN" altLang="zh-CN" sz="2800" b="1">
                <a:latin typeface="楷体_GB2312" pitchFamily="1" charset="-122"/>
                <a:ea typeface="楷体_GB2312" pitchFamily="1" charset="-122"/>
              </a:rPr>
              <a:t>+nk</a:t>
            </a:r>
            <a:r>
              <a:rPr lang="zh-CN" altLang="zh-CN" sz="2800" b="1" baseline="-25000">
                <a:latin typeface="楷体_GB2312" pitchFamily="1" charset="-122"/>
                <a:ea typeface="楷体_GB2312" pitchFamily="1" charset="-122"/>
              </a:rPr>
              <a:t>2</a:t>
            </a:r>
            <a:r>
              <a:rPr lang="zh-CN" sz="2800" b="1">
                <a:latin typeface="楷体_GB2312" pitchFamily="1" charset="-122"/>
                <a:ea typeface="楷体_GB2312" pitchFamily="1" charset="-122"/>
              </a:rPr>
              <a:t>＝</a:t>
            </a:r>
            <a:r>
              <a:rPr lang="zh-CN" altLang="zh-CN" sz="2800" b="1">
                <a:latin typeface="楷体_GB2312" pitchFamily="1" charset="-122"/>
                <a:ea typeface="楷体_GB2312" pitchFamily="1" charset="-122"/>
              </a:rPr>
              <a:t>n(k</a:t>
            </a:r>
            <a:r>
              <a:rPr lang="zh-CN" altLang="zh-CN" sz="2800" b="1" baseline="-25000">
                <a:latin typeface="楷体_GB2312" pitchFamily="1" charset="-122"/>
                <a:ea typeface="楷体_GB2312" pitchFamily="1" charset="-122"/>
              </a:rPr>
              <a:t>1</a:t>
            </a:r>
            <a:r>
              <a:rPr lang="zh-CN" altLang="zh-CN" sz="2800" b="1">
                <a:latin typeface="楷体_GB2312" pitchFamily="1" charset="-122"/>
                <a:ea typeface="楷体_GB2312" pitchFamily="1" charset="-122"/>
              </a:rPr>
              <a:t>+k</a:t>
            </a:r>
            <a:r>
              <a:rPr lang="zh-CN" altLang="zh-CN" sz="2800" b="1" baseline="-25000">
                <a:latin typeface="楷体_GB2312" pitchFamily="1" charset="-122"/>
                <a:ea typeface="楷体_GB2312" pitchFamily="1" charset="-122"/>
              </a:rPr>
              <a:t>2</a:t>
            </a:r>
            <a:r>
              <a:rPr lang="zh-CN" altLang="zh-CN" sz="2800" b="1">
                <a:latin typeface="楷体_GB2312" pitchFamily="1" charset="-122"/>
                <a:ea typeface="楷体_GB2312" pitchFamily="1" charset="-122"/>
              </a:rPr>
              <a:t>)</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H	</a:t>
            </a:r>
            <a:r>
              <a:rPr lang="zh-CN" sz="2800" b="1">
                <a:latin typeface="楷体_GB2312" pitchFamily="1" charset="-122"/>
                <a:ea typeface="楷体_GB2312" pitchFamily="1" charset="-122"/>
              </a:rPr>
              <a:t>　</a:t>
            </a:r>
            <a:r>
              <a:rPr lang="zh-CN" altLang="zh-CN" sz="2800" b="1">
                <a:latin typeface="楷体_GB2312" pitchFamily="1" charset="-122"/>
                <a:ea typeface="楷体_GB2312" pitchFamily="1" charset="-122"/>
              </a:rPr>
              <a:t>(k</a:t>
            </a:r>
            <a:r>
              <a:rPr lang="zh-CN" altLang="zh-CN" sz="2800" b="1" baseline="-25000">
                <a:latin typeface="楷体_GB2312" pitchFamily="1" charset="-122"/>
                <a:ea typeface="楷体_GB2312" pitchFamily="1" charset="-122"/>
              </a:rPr>
              <a:t>1</a:t>
            </a:r>
            <a:r>
              <a:rPr lang="zh-CN" altLang="zh-CN" sz="2800" b="1">
                <a:latin typeface="楷体_GB2312" pitchFamily="1" charset="-122"/>
                <a:ea typeface="楷体_GB2312" pitchFamily="1" charset="-122"/>
              </a:rPr>
              <a:t>+k</a:t>
            </a:r>
            <a:r>
              <a:rPr lang="zh-CN" altLang="zh-CN" sz="2800" b="1" baseline="-25000">
                <a:latin typeface="楷体_GB2312" pitchFamily="1" charset="-122"/>
                <a:ea typeface="楷体_GB2312" pitchFamily="1" charset="-122"/>
              </a:rPr>
              <a:t>2</a:t>
            </a:r>
            <a:r>
              <a:rPr lang="zh-CN" altLang="zh-CN" sz="2800" b="1">
                <a:latin typeface="楷体_GB2312" pitchFamily="1" charset="-122"/>
                <a:ea typeface="楷体_GB2312" pitchFamily="1" charset="-122"/>
                <a:sym typeface="Symbol" pitchFamily="18" charset="2"/>
              </a:rPr>
              <a:t></a:t>
            </a:r>
            <a:r>
              <a:rPr lang="zh-CN" altLang="zh-CN" sz="2800" b="1">
                <a:latin typeface="楷体_GB2312" pitchFamily="1" charset="-122"/>
                <a:ea typeface="楷体_GB2312" pitchFamily="1" charset="-122"/>
              </a:rPr>
              <a:t>Z)</a:t>
            </a:r>
            <a:r>
              <a:rPr lang="zh-CN" sz="2800"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sz="2800" b="1">
                <a:solidFill>
                  <a:srgbClr val="FF0000"/>
                </a:solidFill>
                <a:latin typeface="楷体_GB2312" pitchFamily="1" charset="-122"/>
                <a:ea typeface="楷体_GB2312" pitchFamily="1" charset="-122"/>
              </a:rPr>
              <a:t>3) </a:t>
            </a:r>
            <a:r>
              <a:rPr lang="zh-CN" sz="2800" b="1">
                <a:solidFill>
                  <a:srgbClr val="FF0066"/>
                </a:solidFill>
                <a:latin typeface="楷体_GB2312" pitchFamily="1" charset="-122"/>
                <a:ea typeface="楷体_GB2312" pitchFamily="1" charset="-122"/>
              </a:rPr>
              <a:t>逆元存在</a:t>
            </a:r>
            <a:r>
              <a:rPr lang="zh-CN" sz="2800" b="1">
                <a:solidFill>
                  <a:srgbClr val="0000FF"/>
                </a:solidFill>
                <a:latin typeface="楷体_GB2312" pitchFamily="1" charset="-122"/>
                <a:ea typeface="楷体_GB2312" pitchFamily="1" charset="-122"/>
              </a:rPr>
              <a:t>：对</a:t>
            </a:r>
            <a:r>
              <a:rPr 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a</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H</a:t>
            </a:r>
            <a:r>
              <a:rPr lang="zh-CN" sz="2800" b="1">
                <a:solidFill>
                  <a:srgbClr val="0000FF"/>
                </a:solidFill>
                <a:latin typeface="楷体_GB2312" pitchFamily="1" charset="-122"/>
                <a:ea typeface="楷体_GB2312" pitchFamily="1" charset="-122"/>
              </a:rPr>
              <a:t>，有</a:t>
            </a:r>
            <a:r>
              <a:rPr lang="zh-CN" alt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1	</a:t>
            </a:r>
            <a:r>
              <a:rPr lang="zh-CN" sz="2800" b="1" baseline="-25000">
                <a:solidFill>
                  <a:srgbClr val="0000FF"/>
                </a:solidFill>
                <a:latin typeface="楷体_GB2312" pitchFamily="1" charset="-122"/>
                <a:ea typeface="楷体_GB2312" pitchFamily="1" charset="-122"/>
              </a:rPr>
              <a:t>　</a:t>
            </a:r>
            <a:r>
              <a:rPr lang="zh-CN" altLang="zh-CN" sz="2800" b="1">
                <a:solidFill>
                  <a:srgbClr val="0000FF"/>
                </a:solidFill>
                <a:latin typeface="楷体_GB2312" pitchFamily="1" charset="-122"/>
                <a:ea typeface="楷体_GB2312" pitchFamily="1" charset="-122"/>
              </a:rPr>
              <a:t>(k</a:t>
            </a:r>
            <a:r>
              <a:rPr lang="zh-CN" altLang="zh-CN" sz="2800" b="1" baseline="-25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Z)</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0000FF"/>
                </a:solidFill>
                <a:latin typeface="楷体_GB2312" pitchFamily="1" charset="-122"/>
                <a:ea typeface="楷体_GB2312" pitchFamily="1" charset="-122"/>
              </a:rPr>
              <a:t>	则</a:t>
            </a:r>
            <a:r>
              <a:rPr lang="zh-CN" altLang="zh-CN" sz="2800" b="1">
                <a:solidFill>
                  <a:srgbClr val="0000FF"/>
                </a:solidFill>
                <a:latin typeface="楷体_GB2312" pitchFamily="1" charset="-122"/>
                <a:ea typeface="楷体_GB2312" pitchFamily="1" charset="-122"/>
              </a:rPr>
              <a:t>a</a:t>
            </a:r>
            <a:r>
              <a:rPr lang="zh-CN" altLang="zh-CN" sz="2800" b="1" baseline="30000">
                <a:solidFill>
                  <a:srgbClr val="0000FF"/>
                </a:solidFill>
                <a:latin typeface="楷体_GB2312" pitchFamily="1" charset="-122"/>
                <a:ea typeface="楷体_GB2312" pitchFamily="1" charset="-122"/>
              </a:rPr>
              <a:t>-</a:t>
            </a:r>
            <a:r>
              <a:rPr lang="zh-CN" altLang="zh-CN" sz="2800" b="1">
                <a:solidFill>
                  <a:srgbClr val="0000FF"/>
                </a:solidFill>
                <a:latin typeface="Lucida Sans Unicode"/>
                <a:ea typeface="楷体_GB2312" pitchFamily="1" charset="-122"/>
              </a:rPr>
              <a:t>¹</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-a</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1</a:t>
            </a:r>
            <a:r>
              <a:rPr 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rPr>
              <a:t>n(-k</a:t>
            </a:r>
            <a:r>
              <a:rPr lang="zh-CN" altLang="zh-CN" sz="2800" b="1" baseline="-25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rPr>
              <a:t>)</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H</a:t>
            </a:r>
            <a:r>
              <a:rPr lang="zh-CN" sz="2800" b="1">
                <a:solidFill>
                  <a:srgbClr val="0000FF"/>
                </a:solidFill>
                <a:latin typeface="楷体_GB2312" pitchFamily="1" charset="-122"/>
                <a:ea typeface="楷体_GB2312" pitchFamily="1" charset="-122"/>
              </a:rPr>
              <a:t>　</a:t>
            </a:r>
            <a:r>
              <a:rPr lang="zh-CN" altLang="zh-CN" sz="2800" b="1">
                <a:solidFill>
                  <a:srgbClr val="0000FF"/>
                </a:solidFill>
                <a:latin typeface="楷体_GB2312" pitchFamily="1" charset="-122"/>
                <a:ea typeface="楷体_GB2312" pitchFamily="1" charset="-122"/>
              </a:rPr>
              <a:t>(-k</a:t>
            </a:r>
            <a:r>
              <a:rPr lang="zh-CN" altLang="zh-CN" sz="2800" b="1" baseline="-25000">
                <a:solidFill>
                  <a:srgbClr val="0000FF"/>
                </a:solidFill>
                <a:latin typeface="楷体_GB2312" pitchFamily="1" charset="-122"/>
                <a:ea typeface="楷体_GB2312" pitchFamily="1" charset="-122"/>
              </a:rPr>
              <a:t>1</a:t>
            </a:r>
            <a:r>
              <a:rPr lang="zh-CN" altLang="zh-CN" sz="2800" b="1">
                <a:solidFill>
                  <a:srgbClr val="0000FF"/>
                </a:solidFill>
                <a:latin typeface="楷体_GB2312" pitchFamily="1" charset="-122"/>
                <a:ea typeface="楷体_GB2312" pitchFamily="1" charset="-122"/>
                <a:sym typeface="Symbol" pitchFamily="18" charset="2"/>
              </a:rPr>
              <a:t></a:t>
            </a:r>
            <a:r>
              <a:rPr lang="zh-CN" altLang="zh-CN" sz="2800" b="1">
                <a:solidFill>
                  <a:srgbClr val="0000FF"/>
                </a:solidFill>
                <a:latin typeface="楷体_GB2312" pitchFamily="1" charset="-122"/>
                <a:ea typeface="楷体_GB2312" pitchFamily="1" charset="-122"/>
              </a:rPr>
              <a:t>Z)</a:t>
            </a:r>
            <a:r>
              <a:rPr lang="zh-CN" sz="2800"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sz="2800" b="1">
                <a:solidFill>
                  <a:srgbClr val="FF00FF"/>
                </a:solidFill>
                <a:latin typeface="楷体_GB2312" pitchFamily="1" charset="-122"/>
                <a:ea typeface="楷体_GB2312" pitchFamily="1" charset="-122"/>
              </a:rPr>
              <a:t>  由</a:t>
            </a:r>
            <a:r>
              <a:rPr lang="zh-CN" altLang="zh-CN" sz="2800" b="1">
                <a:solidFill>
                  <a:srgbClr val="FF0000"/>
                </a:solidFill>
                <a:latin typeface="楷体_GB2312" pitchFamily="1" charset="-122"/>
                <a:ea typeface="楷体_GB2312" pitchFamily="1" charset="-122"/>
              </a:rPr>
              <a:t>1),2),3)</a:t>
            </a:r>
            <a:r>
              <a:rPr lang="zh-CN" sz="2800" b="1">
                <a:solidFill>
                  <a:srgbClr val="FF00FF"/>
                </a:solidFill>
                <a:latin typeface="楷体_GB2312" pitchFamily="1" charset="-122"/>
                <a:ea typeface="楷体_GB2312" pitchFamily="1" charset="-122"/>
              </a:rPr>
              <a:t>知</a:t>
            </a:r>
            <a:r>
              <a:rPr lang="zh-CN" altLang="zh-CN" sz="2800" b="1">
                <a:solidFill>
                  <a:srgbClr val="FF00FF"/>
                </a:solidFill>
                <a:latin typeface="楷体_GB2312" pitchFamily="1" charset="-122"/>
                <a:ea typeface="楷体_GB2312" pitchFamily="1" charset="-122"/>
              </a:rPr>
              <a:t>&lt;H</a:t>
            </a:r>
            <a:r>
              <a:rPr lang="zh-CN" sz="2800" b="1">
                <a:solidFill>
                  <a:srgbClr val="FF00FF"/>
                </a:solidFill>
                <a:latin typeface="楷体_GB2312" pitchFamily="1" charset="-122"/>
                <a:ea typeface="楷体_GB2312" pitchFamily="1" charset="-122"/>
              </a:rPr>
              <a:t>，</a:t>
            </a:r>
            <a:r>
              <a:rPr lang="zh-CN" altLang="zh-CN" sz="2800" b="1">
                <a:solidFill>
                  <a:srgbClr val="FF00FF"/>
                </a:solidFill>
                <a:latin typeface="楷体_GB2312" pitchFamily="1" charset="-122"/>
                <a:ea typeface="楷体_GB2312" pitchFamily="1" charset="-122"/>
              </a:rPr>
              <a:t>+&gt;</a:t>
            </a:r>
            <a:r>
              <a:rPr lang="zh-CN" sz="2800" b="1">
                <a:solidFill>
                  <a:srgbClr val="FF00FF"/>
                </a:solidFill>
                <a:latin typeface="楷体_GB2312" pitchFamily="1" charset="-122"/>
                <a:ea typeface="楷体_GB2312" pitchFamily="1" charset="-122"/>
              </a:rPr>
              <a:t>是</a:t>
            </a:r>
            <a:r>
              <a:rPr lang="zh-CN" altLang="zh-CN" sz="2800" b="1">
                <a:solidFill>
                  <a:srgbClr val="FF00FF"/>
                </a:solidFill>
                <a:latin typeface="楷体_GB2312" pitchFamily="1" charset="-122"/>
                <a:ea typeface="楷体_GB2312" pitchFamily="1" charset="-122"/>
              </a:rPr>
              <a:t>&lt;Z</a:t>
            </a:r>
            <a:r>
              <a:rPr lang="zh-CN" sz="2800" b="1">
                <a:solidFill>
                  <a:srgbClr val="FF00FF"/>
                </a:solidFill>
                <a:latin typeface="楷体_GB2312" pitchFamily="1" charset="-122"/>
                <a:ea typeface="楷体_GB2312" pitchFamily="1" charset="-122"/>
              </a:rPr>
              <a:t>，</a:t>
            </a:r>
            <a:r>
              <a:rPr lang="zh-CN" altLang="zh-CN" sz="2800" b="1">
                <a:solidFill>
                  <a:srgbClr val="FF00FF"/>
                </a:solidFill>
                <a:latin typeface="楷体_GB2312" pitchFamily="1" charset="-122"/>
                <a:ea typeface="楷体_GB2312" pitchFamily="1" charset="-122"/>
              </a:rPr>
              <a:t>+&gt;</a:t>
            </a:r>
            <a:r>
              <a:rPr lang="zh-CN" sz="2800" b="1">
                <a:solidFill>
                  <a:srgbClr val="FF00FF"/>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ACE4B7D-5C3D-4CEF-9567-8DB7FAD6751E}"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EF046F66-6729-4018-80DD-D59BE24D4C46}" type="slidenum">
              <a:rPr lang="zh-CN" altLang="zh-CN"/>
              <a:pPr/>
              <a:t>87</a:t>
            </a:fld>
            <a:r>
              <a:rPr lang="zh-CN" altLang="zh-CN"/>
              <a:t>/226</a:t>
            </a:r>
          </a:p>
        </p:txBody>
      </p:sp>
      <p:sp>
        <p:nvSpPr>
          <p:cNvPr id="91138" name="Rectangle 2"/>
          <p:cNvSpPr>
            <a:spLocks noGrp="1" noChangeArrowheads="1"/>
          </p:cNvSpPr>
          <p:nvPr>
            <p:ph type="title"/>
          </p:nvPr>
        </p:nvSpPr>
        <p:spPr/>
        <p:txBody>
          <a:bodyPr/>
          <a:lstStyle/>
          <a:p>
            <a:endParaRPr lang="zh-CN" altLang="zh-CN" sz="3200">
              <a:latin typeface="隶书" pitchFamily="49" charset="-122"/>
              <a:ea typeface="隶书" pitchFamily="49" charset="-122"/>
            </a:endParaRPr>
          </a:p>
        </p:txBody>
      </p:sp>
      <p:sp>
        <p:nvSpPr>
          <p:cNvPr id="91139" name="Rectangle 3"/>
          <p:cNvSpPr>
            <a:spLocks noChangeArrowheads="1"/>
          </p:cNvSpPr>
          <p:nvPr/>
        </p:nvSpPr>
        <p:spPr bwMode="auto">
          <a:xfrm>
            <a:off x="1042988" y="1069975"/>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a:solidFill>
                  <a:srgbClr val="FF00FF"/>
                </a:solidFill>
                <a:latin typeface="楷体_GB2312" pitchFamily="1" charset="-122"/>
                <a:ea typeface="楷体_GB2312" pitchFamily="1" charset="-122"/>
              </a:rPr>
              <a:t>例：</a:t>
            </a:r>
            <a:r>
              <a:rPr lang="zh-CN" b="1">
                <a:solidFill>
                  <a:srgbClr val="0000FF"/>
                </a:solidFill>
                <a:latin typeface="楷体_GB2312" pitchFamily="1" charset="-122"/>
                <a:ea typeface="楷体_GB2312" pitchFamily="1" charset="-122"/>
              </a:rPr>
              <a:t>设</a:t>
            </a:r>
            <a:r>
              <a:rPr lang="zh-CN" altLang="zh-CN" b="1">
                <a:solidFill>
                  <a:srgbClr val="0000FF"/>
                </a:solidFill>
                <a:latin typeface="楷体_GB2312" pitchFamily="1" charset="-122"/>
                <a:ea typeface="楷体_GB2312" pitchFamily="1" charset="-122"/>
              </a:rPr>
              <a:t>&lt;G</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&gt;</a:t>
            </a:r>
            <a:r>
              <a:rPr lang="zh-CN" b="1">
                <a:solidFill>
                  <a:srgbClr val="0000FF"/>
                </a:solidFill>
                <a:latin typeface="楷体_GB2312" pitchFamily="1" charset="-122"/>
                <a:ea typeface="楷体_GB2312" pitchFamily="1" charset="-122"/>
              </a:rPr>
              <a:t>是一个群，</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是</a:t>
            </a:r>
            <a:r>
              <a:rPr lang="zh-CN" altLang="zh-CN" b="1">
                <a:solidFill>
                  <a:srgbClr val="0000FF"/>
                </a:solidFill>
                <a:latin typeface="楷体_GB2312" pitchFamily="1" charset="-122"/>
                <a:ea typeface="楷体_GB2312" pitchFamily="1" charset="-122"/>
              </a:rPr>
              <a:t>G</a:t>
            </a:r>
            <a:r>
              <a:rPr lang="zh-CN" b="1">
                <a:solidFill>
                  <a:srgbClr val="0000FF"/>
                </a:solidFill>
                <a:latin typeface="楷体_GB2312" pitchFamily="1" charset="-122"/>
                <a:ea typeface="楷体_GB2312" pitchFamily="1" charset="-122"/>
              </a:rPr>
              <a:t>的两个子群。证明</a:t>
            </a:r>
            <a:r>
              <a:rPr lang="zh-CN" altLang="zh-CN" b="1">
                <a:solidFill>
                  <a:srgbClr val="0000FF"/>
                </a:solidFill>
                <a:latin typeface="楷体_GB2312" pitchFamily="1" charset="-122"/>
                <a:ea typeface="楷体_GB2312" pitchFamily="1" charset="-122"/>
              </a:rPr>
              <a:t>H</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是</a:t>
            </a:r>
            <a:r>
              <a:rPr lang="zh-CN" altLang="zh-CN" b="1">
                <a:solidFill>
                  <a:srgbClr val="0000FF"/>
                </a:solidFill>
                <a:latin typeface="楷体_GB2312" pitchFamily="1" charset="-122"/>
                <a:ea typeface="楷体_GB2312" pitchFamily="1" charset="-122"/>
              </a:rPr>
              <a:t>G</a:t>
            </a:r>
            <a:r>
              <a:rPr lang="zh-CN" b="1">
                <a:solidFill>
                  <a:srgbClr val="0000FF"/>
                </a:solidFill>
                <a:latin typeface="楷体_GB2312" pitchFamily="1" charset="-122"/>
                <a:ea typeface="楷体_GB2312" pitchFamily="1" charset="-122"/>
              </a:rPr>
              <a:t>的子群。</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证明　</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、非空性：由于</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是</a:t>
            </a:r>
            <a:r>
              <a:rPr lang="zh-CN" altLang="zh-CN" b="1">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的两个子群，所以有：</a:t>
            </a:r>
            <a:r>
              <a:rPr lang="zh-CN" altLang="zh-CN" b="1">
                <a:solidFill>
                  <a:srgbClr val="B2B2B2"/>
                </a:solidFill>
                <a:latin typeface="楷体_GB2312" pitchFamily="1" charset="-122"/>
                <a:ea typeface="楷体_GB2312" pitchFamily="1" charset="-122"/>
              </a:rPr>
              <a:t>e</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e</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，即有</a:t>
            </a:r>
            <a:r>
              <a:rPr lang="zh-CN" altLang="zh-CN" b="1">
                <a:solidFill>
                  <a:srgbClr val="B2B2B2"/>
                </a:solidFill>
                <a:latin typeface="楷体_GB2312" pitchFamily="1" charset="-122"/>
                <a:ea typeface="楷体_GB2312" pitchFamily="1" charset="-122"/>
              </a:rPr>
              <a:t>e</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、封闭性：对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即</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由于</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都是</a:t>
            </a:r>
            <a:r>
              <a:rPr lang="zh-CN" altLang="zh-CN" b="1">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a*b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，即有：</a:t>
            </a:r>
            <a:r>
              <a:rPr lang="zh-CN" altLang="zh-CN" b="1">
                <a:solidFill>
                  <a:srgbClr val="B2B2B2"/>
                </a:solidFill>
                <a:latin typeface="楷体_GB2312" pitchFamily="1" charset="-122"/>
                <a:ea typeface="楷体_GB2312" pitchFamily="1" charset="-122"/>
              </a:rPr>
              <a:t>a*b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endParaRPr lang="zh-CN" altLang="zh-CN" b="1">
              <a:solidFill>
                <a:srgbClr val="B2B2B2"/>
              </a:solidFill>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、逆元存在：对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，由于</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都是</a:t>
            </a:r>
            <a:r>
              <a:rPr lang="zh-CN" altLang="zh-CN" b="1">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，即有：</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知：</a:t>
            </a:r>
            <a:r>
              <a:rPr lang="zh-CN" altLang="zh-CN" b="1">
                <a:solidFill>
                  <a:srgbClr val="B2B2B2"/>
                </a:solidFill>
                <a:latin typeface="楷体_GB2312" pitchFamily="1" charset="-122"/>
                <a:ea typeface="楷体_GB2312" pitchFamily="1" charset="-122"/>
              </a:rPr>
              <a:t>&lt;H</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是</a:t>
            </a:r>
            <a:r>
              <a:rPr lang="zh-CN" altLang="zh-CN" b="1">
                <a:solidFill>
                  <a:srgbClr val="B2B2B2"/>
                </a:solidFill>
                <a:latin typeface="楷体_GB2312" pitchFamily="1" charset="-122"/>
                <a:ea typeface="楷体_GB2312" pitchFamily="1" charset="-122"/>
              </a:rPr>
              <a:t>&lt;G</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BD5AA83-FBC4-4678-A077-078F3299B4D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29CBF9DB-6689-4FD2-A396-743BA336F67F}" type="slidenum">
              <a:rPr lang="zh-CN" altLang="zh-CN"/>
              <a:pPr/>
              <a:t>88</a:t>
            </a:fld>
            <a:r>
              <a:rPr lang="zh-CN" altLang="zh-CN"/>
              <a:t>/226</a:t>
            </a:r>
          </a:p>
        </p:txBody>
      </p:sp>
      <p:sp>
        <p:nvSpPr>
          <p:cNvPr id="92162" name="Rectangle 2"/>
          <p:cNvSpPr>
            <a:spLocks noGrp="1" noChangeArrowheads="1"/>
          </p:cNvSpPr>
          <p:nvPr>
            <p:ph type="title"/>
          </p:nvPr>
        </p:nvSpPr>
        <p:spPr/>
        <p:txBody>
          <a:bodyPr/>
          <a:lstStyle/>
          <a:p>
            <a:endParaRPr lang="zh-CN" altLang="zh-CN" sz="3200">
              <a:latin typeface="隶书" pitchFamily="49" charset="-122"/>
              <a:ea typeface="隶书" pitchFamily="49" charset="-122"/>
            </a:endParaRPr>
          </a:p>
        </p:txBody>
      </p:sp>
      <p:sp>
        <p:nvSpPr>
          <p:cNvPr id="92163" name="Rectangle 3"/>
          <p:cNvSpPr>
            <a:spLocks noChangeArrowheads="1"/>
          </p:cNvSpPr>
          <p:nvPr/>
        </p:nvSpPr>
        <p:spPr bwMode="auto">
          <a:xfrm>
            <a:off x="1042988" y="1069975"/>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a:solidFill>
                  <a:srgbClr val="FF00FF"/>
                </a:solidFill>
                <a:latin typeface="楷体_GB2312" pitchFamily="1" charset="-122"/>
                <a:ea typeface="楷体_GB2312" pitchFamily="1" charset="-122"/>
              </a:rPr>
              <a:t>例：</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&lt;G</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是一个群，</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的两个子群。证明</a:t>
            </a:r>
            <a:r>
              <a:rPr lang="zh-CN" altLang="zh-CN" b="1">
                <a:latin typeface="楷体_GB2312" pitchFamily="1" charset="-122"/>
                <a:ea typeface="楷体_GB2312" pitchFamily="1" charset="-122"/>
              </a:rPr>
              <a:t>H</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的子群。</a:t>
            </a:r>
          </a:p>
          <a:p>
            <a:pPr marL="342900" indent="-342900" algn="just">
              <a:lnSpc>
                <a:spcPct val="120000"/>
              </a:lnSpc>
              <a:buClr>
                <a:srgbClr val="00FF00"/>
              </a:buClr>
              <a:buFont typeface="Wingdings" pitchFamily="2" charset="2"/>
              <a:buNone/>
            </a:pPr>
            <a:r>
              <a:rPr lang="zh-CN" b="1">
                <a:solidFill>
                  <a:srgbClr val="CC00CC"/>
                </a:solidFill>
                <a:latin typeface="楷体_GB2312" pitchFamily="1" charset="-122"/>
                <a:ea typeface="楷体_GB2312" pitchFamily="1" charset="-122"/>
              </a:rPr>
              <a:t>证明</a:t>
            </a:r>
            <a:r>
              <a:rPr lang="zh-CN" b="1">
                <a:latin typeface="楷体_GB2312" pitchFamily="1" charset="-122"/>
                <a:ea typeface="楷体_GB2312" pitchFamily="1" charset="-122"/>
              </a:rPr>
              <a:t>　</a:t>
            </a:r>
            <a:r>
              <a:rPr lang="zh-CN" altLang="zh-CN" b="1">
                <a:solidFill>
                  <a:srgbClr val="FF00FF"/>
                </a:solidFill>
                <a:latin typeface="楷体_GB2312" pitchFamily="1" charset="-122"/>
                <a:ea typeface="楷体_GB2312" pitchFamily="1" charset="-122"/>
              </a:rPr>
              <a:t>1)</a:t>
            </a:r>
            <a:r>
              <a:rPr lang="zh-CN" b="1">
                <a:solidFill>
                  <a:srgbClr val="FF00FF"/>
                </a:solidFill>
                <a:latin typeface="楷体_GB2312" pitchFamily="1" charset="-122"/>
                <a:ea typeface="楷体_GB2312" pitchFamily="1" charset="-122"/>
              </a:rPr>
              <a:t>、</a:t>
            </a:r>
            <a:r>
              <a:rPr lang="zh-CN" b="1">
                <a:solidFill>
                  <a:srgbClr val="FF0066"/>
                </a:solidFill>
                <a:latin typeface="楷体_GB2312" pitchFamily="1" charset="-122"/>
                <a:ea typeface="楷体_GB2312" pitchFamily="1" charset="-122"/>
              </a:rPr>
              <a:t>非空性</a:t>
            </a:r>
            <a:r>
              <a:rPr lang="zh-CN" b="1">
                <a:solidFill>
                  <a:srgbClr val="0000FF"/>
                </a:solidFill>
                <a:latin typeface="楷体_GB2312" pitchFamily="1" charset="-122"/>
                <a:ea typeface="楷体_GB2312" pitchFamily="1" charset="-122"/>
              </a:rPr>
              <a:t>：由于</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是</a:t>
            </a:r>
            <a:r>
              <a:rPr lang="zh-CN" altLang="zh-CN" b="1">
                <a:solidFill>
                  <a:srgbClr val="0000FF"/>
                </a:solidFill>
                <a:latin typeface="楷体_GB2312" pitchFamily="1" charset="-122"/>
                <a:ea typeface="楷体_GB2312" pitchFamily="1" charset="-122"/>
              </a:rPr>
              <a:t>G</a:t>
            </a:r>
            <a:r>
              <a:rPr lang="zh-CN" b="1">
                <a:solidFill>
                  <a:srgbClr val="0000FF"/>
                </a:solidFill>
                <a:latin typeface="楷体_GB2312" pitchFamily="1" charset="-122"/>
                <a:ea typeface="楷体_GB2312" pitchFamily="1" charset="-122"/>
              </a:rPr>
              <a:t>的两个子群，所以有：</a:t>
            </a:r>
            <a:r>
              <a:rPr lang="zh-CN" altLang="zh-CN" b="1">
                <a:solidFill>
                  <a:srgbClr val="0000FF"/>
                </a:solidFill>
                <a:latin typeface="楷体_GB2312" pitchFamily="1" charset="-122"/>
                <a:ea typeface="楷体_GB2312" pitchFamily="1" charset="-122"/>
              </a:rPr>
              <a:t>e</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e</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，即有</a:t>
            </a:r>
            <a:r>
              <a:rPr lang="zh-CN" altLang="zh-CN" b="1">
                <a:solidFill>
                  <a:srgbClr val="0000FF"/>
                </a:solidFill>
                <a:latin typeface="楷体_GB2312" pitchFamily="1" charset="-122"/>
                <a:ea typeface="楷体_GB2312" pitchFamily="1" charset="-122"/>
              </a:rPr>
              <a:t>e</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、封闭性：对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即</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由于</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都是</a:t>
            </a:r>
            <a:r>
              <a:rPr lang="zh-CN" altLang="zh-CN" b="1">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a*b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，即有：</a:t>
            </a:r>
            <a:r>
              <a:rPr lang="zh-CN" altLang="zh-CN" b="1">
                <a:solidFill>
                  <a:srgbClr val="B2B2B2"/>
                </a:solidFill>
                <a:latin typeface="楷体_GB2312" pitchFamily="1" charset="-122"/>
                <a:ea typeface="楷体_GB2312" pitchFamily="1" charset="-122"/>
              </a:rPr>
              <a:t>a*b</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endParaRPr lang="zh-CN" altLang="zh-CN" b="1">
              <a:solidFill>
                <a:srgbClr val="B2B2B2"/>
              </a:solidFill>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、逆元存在：对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，由于</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都是</a:t>
            </a:r>
            <a:r>
              <a:rPr lang="zh-CN" altLang="zh-CN" b="1">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，即有：</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知：</a:t>
            </a:r>
            <a:r>
              <a:rPr lang="zh-CN" altLang="zh-CN" b="1">
                <a:solidFill>
                  <a:srgbClr val="B2B2B2"/>
                </a:solidFill>
                <a:latin typeface="楷体_GB2312" pitchFamily="1" charset="-122"/>
                <a:ea typeface="楷体_GB2312" pitchFamily="1" charset="-122"/>
              </a:rPr>
              <a:t>&lt;H</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是</a:t>
            </a:r>
            <a:r>
              <a:rPr lang="zh-CN" altLang="zh-CN" b="1">
                <a:solidFill>
                  <a:srgbClr val="B2B2B2"/>
                </a:solidFill>
                <a:latin typeface="楷体_GB2312" pitchFamily="1" charset="-122"/>
                <a:ea typeface="楷体_GB2312" pitchFamily="1" charset="-122"/>
              </a:rPr>
              <a:t>&lt;G</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0415DA5-87D8-40BB-8111-DEC770950F6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8E31620A-68A7-4EB6-91ED-1C875E756AA5}" type="slidenum">
              <a:rPr lang="zh-CN" altLang="zh-CN"/>
              <a:pPr/>
              <a:t>89</a:t>
            </a:fld>
            <a:r>
              <a:rPr lang="zh-CN" altLang="zh-CN"/>
              <a:t>/226</a:t>
            </a:r>
          </a:p>
        </p:txBody>
      </p:sp>
      <p:sp>
        <p:nvSpPr>
          <p:cNvPr id="93186" name="Rectangle 2"/>
          <p:cNvSpPr>
            <a:spLocks noGrp="1" noChangeArrowheads="1"/>
          </p:cNvSpPr>
          <p:nvPr>
            <p:ph type="title"/>
          </p:nvPr>
        </p:nvSpPr>
        <p:spPr/>
        <p:txBody>
          <a:bodyPr/>
          <a:lstStyle/>
          <a:p>
            <a:endParaRPr lang="zh-CN" altLang="zh-CN" sz="3200">
              <a:latin typeface="隶书" pitchFamily="49" charset="-122"/>
              <a:ea typeface="隶书" pitchFamily="49" charset="-122"/>
            </a:endParaRPr>
          </a:p>
        </p:txBody>
      </p:sp>
      <p:sp>
        <p:nvSpPr>
          <p:cNvPr id="93187" name="Rectangle 3"/>
          <p:cNvSpPr>
            <a:spLocks noChangeArrowheads="1"/>
          </p:cNvSpPr>
          <p:nvPr/>
        </p:nvSpPr>
        <p:spPr bwMode="auto">
          <a:xfrm>
            <a:off x="1042988" y="1069975"/>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a:solidFill>
                  <a:srgbClr val="FF00FF"/>
                </a:solidFill>
                <a:latin typeface="楷体_GB2312" pitchFamily="1" charset="-122"/>
                <a:ea typeface="楷体_GB2312" pitchFamily="1" charset="-122"/>
              </a:rPr>
              <a:t>例：</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&lt;G</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是一个群，</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的两个子群。证明</a:t>
            </a:r>
            <a:r>
              <a:rPr lang="zh-CN" altLang="zh-CN" b="1">
                <a:latin typeface="楷体_GB2312" pitchFamily="1" charset="-122"/>
                <a:ea typeface="楷体_GB2312" pitchFamily="1" charset="-122"/>
              </a:rPr>
              <a:t>H</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的子群。</a:t>
            </a:r>
          </a:p>
          <a:p>
            <a:pPr marL="342900" indent="-342900" algn="just">
              <a:lnSpc>
                <a:spcPct val="120000"/>
              </a:lnSpc>
              <a:buClr>
                <a:srgbClr val="00FF00"/>
              </a:buClr>
              <a:buFont typeface="Wingdings" pitchFamily="2" charset="2"/>
              <a:buNone/>
            </a:pPr>
            <a:r>
              <a:rPr lang="zh-CN" b="1">
                <a:solidFill>
                  <a:srgbClr val="CC00CC"/>
                </a:solidFill>
                <a:latin typeface="楷体_GB2312" pitchFamily="1" charset="-122"/>
                <a:ea typeface="楷体_GB2312" pitchFamily="1" charset="-122"/>
              </a:rPr>
              <a:t>证明</a:t>
            </a:r>
            <a:r>
              <a:rPr lang="zh-CN" b="1">
                <a:latin typeface="楷体_GB2312" pitchFamily="1" charset="-122"/>
                <a:ea typeface="楷体_GB2312" pitchFamily="1" charset="-122"/>
              </a:rPr>
              <a:t>　</a:t>
            </a:r>
            <a:r>
              <a:rPr lang="zh-CN" altLang="zh-CN" b="1">
                <a:solidFill>
                  <a:srgbClr val="FF00FF"/>
                </a:solidFill>
                <a:latin typeface="楷体_GB2312" pitchFamily="1" charset="-122"/>
                <a:ea typeface="楷体_GB2312" pitchFamily="1" charset="-122"/>
              </a:rPr>
              <a:t>1)</a:t>
            </a:r>
            <a:r>
              <a:rPr lang="zh-CN" b="1">
                <a:solidFill>
                  <a:srgbClr val="FF00FF"/>
                </a:solidFill>
                <a:latin typeface="楷体_GB2312" pitchFamily="1" charset="-122"/>
                <a:ea typeface="楷体_GB2312" pitchFamily="1" charset="-122"/>
              </a:rPr>
              <a:t>、</a:t>
            </a:r>
            <a:r>
              <a:rPr lang="zh-CN" b="1">
                <a:solidFill>
                  <a:srgbClr val="FF0066"/>
                </a:solidFill>
                <a:latin typeface="楷体_GB2312" pitchFamily="1" charset="-122"/>
                <a:ea typeface="楷体_GB2312" pitchFamily="1" charset="-122"/>
              </a:rPr>
              <a:t>非空性</a:t>
            </a:r>
            <a:r>
              <a:rPr lang="zh-CN" b="1">
                <a:solidFill>
                  <a:srgbClr val="0000FF"/>
                </a:solidFill>
                <a:latin typeface="楷体_GB2312" pitchFamily="1" charset="-122"/>
                <a:ea typeface="楷体_GB2312" pitchFamily="1" charset="-122"/>
              </a:rPr>
              <a:t>：</a:t>
            </a:r>
            <a:r>
              <a:rPr lang="zh-CN" b="1">
                <a:latin typeface="楷体_GB2312" pitchFamily="1" charset="-122"/>
                <a:ea typeface="楷体_GB2312" pitchFamily="1" charset="-122"/>
              </a:rPr>
              <a:t>由于</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的两个子群，所以有：</a:t>
            </a:r>
            <a:r>
              <a:rPr lang="zh-CN" altLang="zh-CN" b="1">
                <a:latin typeface="楷体_GB2312" pitchFamily="1" charset="-122"/>
                <a:ea typeface="楷体_GB2312" pitchFamily="1" charset="-122"/>
              </a:rPr>
              <a:t>e</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e</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，即有</a:t>
            </a:r>
            <a:r>
              <a:rPr lang="zh-CN" altLang="zh-CN" b="1">
                <a:latin typeface="楷体_GB2312" pitchFamily="1" charset="-122"/>
                <a:ea typeface="楷体_GB2312" pitchFamily="1" charset="-122"/>
              </a:rPr>
              <a:t>e</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FF00FF"/>
                </a:solidFill>
                <a:latin typeface="楷体_GB2312" pitchFamily="1" charset="-122"/>
                <a:ea typeface="楷体_GB2312" pitchFamily="1" charset="-122"/>
              </a:rPr>
              <a:t>2)</a:t>
            </a:r>
            <a:r>
              <a:rPr lang="zh-CN" b="1">
                <a:solidFill>
                  <a:srgbClr val="FF00FF"/>
                </a:solidFill>
                <a:latin typeface="楷体_GB2312" pitchFamily="1" charset="-122"/>
                <a:ea typeface="楷体_GB2312" pitchFamily="1" charset="-122"/>
              </a:rPr>
              <a:t>、</a:t>
            </a:r>
            <a:r>
              <a:rPr lang="zh-CN" b="1">
                <a:solidFill>
                  <a:srgbClr val="FF0066"/>
                </a:solidFill>
                <a:latin typeface="楷体_GB2312" pitchFamily="1" charset="-122"/>
                <a:ea typeface="楷体_GB2312" pitchFamily="1" charset="-122"/>
              </a:rPr>
              <a:t>封闭性</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b</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b="1">
                <a:solidFill>
                  <a:srgbClr val="0000FF"/>
                </a:solidFill>
                <a:latin typeface="楷体_GB2312" pitchFamily="1" charset="-122"/>
                <a:ea typeface="楷体_GB2312" pitchFamily="1" charset="-122"/>
              </a:rPr>
              <a:t>，有</a:t>
            </a:r>
            <a:r>
              <a:rPr lang="zh-CN" alt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b</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即</a:t>
            </a:r>
            <a:r>
              <a:rPr lang="zh-CN" alt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b</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a</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b</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由于</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都是</a:t>
            </a:r>
            <a:r>
              <a:rPr lang="zh-CN" altLang="zh-CN" b="1">
                <a:solidFill>
                  <a:srgbClr val="0000FF"/>
                </a:solidFill>
                <a:latin typeface="楷体_GB2312" pitchFamily="1" charset="-122"/>
                <a:ea typeface="楷体_GB2312" pitchFamily="1" charset="-122"/>
              </a:rPr>
              <a:t>G</a:t>
            </a:r>
            <a:r>
              <a:rPr lang="zh-CN" b="1">
                <a:solidFill>
                  <a:srgbClr val="0000FF"/>
                </a:solidFill>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0000FF"/>
                </a:solidFill>
                <a:latin typeface="楷体_GB2312" pitchFamily="1" charset="-122"/>
                <a:ea typeface="楷体_GB2312" pitchFamily="1" charset="-122"/>
              </a:rPr>
              <a:t>a*b</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a*b</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，即有：</a:t>
            </a:r>
            <a:r>
              <a:rPr lang="zh-CN" altLang="zh-CN" b="1">
                <a:solidFill>
                  <a:srgbClr val="0000FF"/>
                </a:solidFill>
                <a:latin typeface="楷体_GB2312" pitchFamily="1" charset="-122"/>
                <a:ea typeface="楷体_GB2312" pitchFamily="1" charset="-122"/>
              </a:rPr>
              <a:t>a*b</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endParaRPr lang="zh-CN" altLang="zh-CN" b="1">
              <a:solidFill>
                <a:srgbClr val="0000FF"/>
              </a:solidFill>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、逆元存在：对</a:t>
            </a:r>
            <a:r>
              <a:rPr 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b="1">
                <a:solidFill>
                  <a:srgbClr val="B2B2B2"/>
                </a:solidFill>
                <a:latin typeface="楷体_GB2312" pitchFamily="1" charset="-122"/>
                <a:ea typeface="楷体_GB2312" pitchFamily="1" charset="-122"/>
              </a:rPr>
              <a:t>，有</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，由于</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都是</a:t>
            </a:r>
            <a:r>
              <a:rPr lang="zh-CN" altLang="zh-CN" b="1">
                <a:solidFill>
                  <a:srgbClr val="B2B2B2"/>
                </a:solidFill>
                <a:latin typeface="楷体_GB2312" pitchFamily="1" charset="-122"/>
                <a:ea typeface="楷体_GB2312" pitchFamily="1" charset="-122"/>
              </a:rPr>
              <a:t>G</a:t>
            </a:r>
            <a:r>
              <a:rPr lang="zh-CN" b="1">
                <a:solidFill>
                  <a:srgbClr val="B2B2B2"/>
                </a:solidFill>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，即有：</a:t>
            </a:r>
            <a:r>
              <a:rPr lang="zh-CN" altLang="zh-CN" b="1">
                <a:solidFill>
                  <a:srgbClr val="B2B2B2"/>
                </a:solidFill>
                <a:latin typeface="楷体_GB2312" pitchFamily="1" charset="-122"/>
                <a:ea typeface="楷体_GB2312" pitchFamily="1" charset="-122"/>
              </a:rPr>
              <a:t>a</a:t>
            </a:r>
            <a:r>
              <a:rPr lang="zh-CN" altLang="zh-CN" b="1" baseline="30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sym typeface="Symbol" pitchFamily="18" charset="2"/>
              </a:rPr>
              <a:t></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1</a:t>
            </a:r>
            <a:r>
              <a:rPr lang="zh-CN" altLang="zh-CN" b="1">
                <a:solidFill>
                  <a:srgbClr val="B2B2B2"/>
                </a:solidFill>
                <a:latin typeface="楷体_GB2312" pitchFamily="1" charset="-122"/>
                <a:ea typeface="楷体_GB2312" pitchFamily="1" charset="-122"/>
              </a:rPr>
              <a:t>∩H</a:t>
            </a:r>
            <a:r>
              <a:rPr lang="zh-CN" altLang="zh-CN" b="1" baseline="-25000">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B2B2B2"/>
                </a:solidFill>
                <a:latin typeface="楷体_GB2312" pitchFamily="1" charset="-122"/>
                <a:ea typeface="楷体_GB2312" pitchFamily="1" charset="-122"/>
              </a:rPr>
              <a:t>	由</a:t>
            </a:r>
            <a:r>
              <a:rPr lang="zh-CN" altLang="zh-CN" b="1">
                <a:solidFill>
                  <a:srgbClr val="B2B2B2"/>
                </a:solidFill>
                <a:latin typeface="楷体_GB2312" pitchFamily="1" charset="-122"/>
                <a:ea typeface="楷体_GB2312" pitchFamily="1" charset="-122"/>
              </a:rPr>
              <a:t>1)</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2)</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3)</a:t>
            </a:r>
            <a:r>
              <a:rPr lang="zh-CN" b="1">
                <a:solidFill>
                  <a:srgbClr val="B2B2B2"/>
                </a:solidFill>
                <a:latin typeface="楷体_GB2312" pitchFamily="1" charset="-122"/>
                <a:ea typeface="楷体_GB2312" pitchFamily="1" charset="-122"/>
              </a:rPr>
              <a:t>知：</a:t>
            </a:r>
            <a:r>
              <a:rPr lang="zh-CN" altLang="zh-CN" b="1">
                <a:solidFill>
                  <a:srgbClr val="B2B2B2"/>
                </a:solidFill>
                <a:latin typeface="楷体_GB2312" pitchFamily="1" charset="-122"/>
                <a:ea typeface="楷体_GB2312" pitchFamily="1" charset="-122"/>
              </a:rPr>
              <a:t>&lt;H</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是</a:t>
            </a:r>
            <a:r>
              <a:rPr lang="zh-CN" altLang="zh-CN" b="1">
                <a:solidFill>
                  <a:srgbClr val="B2B2B2"/>
                </a:solidFill>
                <a:latin typeface="楷体_GB2312" pitchFamily="1" charset="-122"/>
                <a:ea typeface="楷体_GB2312" pitchFamily="1" charset="-122"/>
              </a:rPr>
              <a:t>&lt;G</a:t>
            </a:r>
            <a:r>
              <a:rPr lang="zh-CN" b="1">
                <a:solidFill>
                  <a:srgbClr val="B2B2B2"/>
                </a:solidFill>
                <a:latin typeface="楷体_GB2312" pitchFamily="1" charset="-122"/>
                <a:ea typeface="楷体_GB2312" pitchFamily="1" charset="-122"/>
              </a:rPr>
              <a:t>，*</a:t>
            </a:r>
            <a:r>
              <a:rPr lang="zh-CN" altLang="zh-CN" b="1">
                <a:solidFill>
                  <a:srgbClr val="B2B2B2"/>
                </a:solidFill>
                <a:latin typeface="楷体_GB2312" pitchFamily="1" charset="-122"/>
                <a:ea typeface="楷体_GB2312" pitchFamily="1" charset="-122"/>
              </a:rPr>
              <a:t>&gt;</a:t>
            </a:r>
            <a:r>
              <a:rPr lang="zh-CN" b="1">
                <a:solidFill>
                  <a:srgbClr val="B2B2B2"/>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DC4B7D9-EC12-4416-ADBC-C4F036A0F9B8}" type="datetime1">
              <a:rPr lang="zh-CN" altLang="en-US"/>
              <a:pPr/>
              <a:t>2018/12/10</a:t>
            </a:fld>
            <a:endParaRPr lang="zh-CN" altLang="zh-CN"/>
          </a:p>
        </p:txBody>
      </p:sp>
      <p:sp>
        <p:nvSpPr>
          <p:cNvPr id="7" name="页脚占位符 4"/>
          <p:cNvSpPr>
            <a:spLocks noGrp="1"/>
          </p:cNvSpPr>
          <p:nvPr>
            <p:ph type="ftr" sz="quarter" idx="11"/>
          </p:nvPr>
        </p:nvSpPr>
        <p:spPr/>
        <p:txBody>
          <a:bodyPr/>
          <a:lstStyle/>
          <a:p>
            <a:r>
              <a:rPr lang="zh-CN"/>
              <a:t>计算机学院</a:t>
            </a:r>
          </a:p>
        </p:txBody>
      </p:sp>
      <p:sp>
        <p:nvSpPr>
          <p:cNvPr id="8" name="灯片编号占位符 5"/>
          <p:cNvSpPr>
            <a:spLocks noGrp="1"/>
          </p:cNvSpPr>
          <p:nvPr>
            <p:ph type="sldNum" sz="quarter" idx="12"/>
          </p:nvPr>
        </p:nvSpPr>
        <p:spPr/>
        <p:txBody>
          <a:bodyPr/>
          <a:lstStyle/>
          <a:p>
            <a:fld id="{B696C19A-6EA4-434F-AE1A-6F08C2567862}" type="slidenum">
              <a:rPr lang="zh-CN" altLang="zh-CN"/>
              <a:pPr/>
              <a:t>9</a:t>
            </a:fld>
            <a:r>
              <a:rPr lang="zh-CN" altLang="zh-CN"/>
              <a:t>/226</a:t>
            </a:r>
          </a:p>
        </p:txBody>
      </p:sp>
      <p:sp>
        <p:nvSpPr>
          <p:cNvPr id="11266" name="Rectangle 2"/>
          <p:cNvSpPr>
            <a:spLocks noGrp="1" noChangeArrowheads="1"/>
          </p:cNvSpPr>
          <p:nvPr>
            <p:ph type="title"/>
          </p:nvPr>
        </p:nvSpPr>
        <p:spPr/>
        <p:txBody>
          <a:bodyPr/>
          <a:lstStyle/>
          <a:p>
            <a:endParaRPr lang="zh-CN" altLang="zh-CN"/>
          </a:p>
        </p:txBody>
      </p:sp>
      <p:sp>
        <p:nvSpPr>
          <p:cNvPr id="11267" name="Rectangle 3"/>
          <p:cNvSpPr>
            <a:spLocks noGrp="1" noChangeArrowheads="1"/>
          </p:cNvSpPr>
          <p:nvPr>
            <p:ph type="body" idx="1"/>
          </p:nvPr>
        </p:nvSpPr>
        <p:spPr>
          <a:xfrm>
            <a:off x="1066800" y="1166813"/>
            <a:ext cx="7753350" cy="4454525"/>
          </a:xfrm>
        </p:spPr>
        <p:txBody>
          <a:bodyPr/>
          <a:lstStyle/>
          <a:p>
            <a:pPr>
              <a:buClr>
                <a:srgbClr val="FF00FF"/>
              </a:buClr>
              <a:buFont typeface="Wingdings" pitchFamily="2" charset="2"/>
              <a:buChar char="n"/>
            </a:pPr>
            <a:r>
              <a:rPr lang="zh-CN" sz="2400" dirty="0">
                <a:solidFill>
                  <a:srgbClr val="FF0000"/>
                </a:solidFill>
                <a:latin typeface="楷体_GB2312" pitchFamily="1" charset="-122"/>
                <a:ea typeface="楷体_GB2312" pitchFamily="1" charset="-122"/>
              </a:rPr>
              <a:t>例 </a:t>
            </a:r>
            <a:r>
              <a:rPr lang="zh-CN" sz="2400" dirty="0">
                <a:solidFill>
                  <a:srgbClr val="0000FF"/>
                </a:solidFill>
                <a:latin typeface="楷体_GB2312" pitchFamily="1" charset="-122"/>
                <a:ea typeface="楷体_GB2312" pitchFamily="1" charset="-122"/>
              </a:rPr>
              <a:t>设∑是非空有限字母表，∑</a:t>
            </a:r>
            <a:r>
              <a:rPr lang="zh-CN" sz="2400" baseline="300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是由定义在∑上的全体有限长字母串构成的集合，或叫做∑上全体字的集合。在∑</a:t>
            </a:r>
            <a:r>
              <a:rPr lang="zh-CN" sz="2400" baseline="30000" dirty="0">
                <a:solidFill>
                  <a:srgbClr val="0000FF"/>
                </a:solidFill>
                <a:latin typeface="楷体_GB2312" pitchFamily="1" charset="-122"/>
                <a:ea typeface="楷体_GB2312" pitchFamily="1" charset="-122"/>
              </a:rPr>
              <a:t>*</a:t>
            </a:r>
            <a:r>
              <a:rPr lang="zh-CN" sz="2400" dirty="0">
                <a:solidFill>
                  <a:srgbClr val="0000FF"/>
                </a:solidFill>
                <a:latin typeface="楷体_GB2312" pitchFamily="1" charset="-122"/>
                <a:ea typeface="楷体_GB2312" pitchFamily="1" charset="-122"/>
              </a:rPr>
              <a:t>上定义运算为字的连接</a:t>
            </a:r>
            <a:r>
              <a:rPr lang="zh-CN" sz="2400" dirty="0">
                <a:solidFill>
                  <a:srgbClr val="0000FF"/>
                </a:solidFill>
                <a:latin typeface="Times New Roman"/>
                <a:ea typeface="楷体_GB2312" pitchFamily="1" charset="-122"/>
              </a:rPr>
              <a:t>“</a:t>
            </a:r>
            <a:r>
              <a:rPr lang="zh-CN" sz="1600" baseline="30000" dirty="0">
                <a:solidFill>
                  <a:srgbClr val="0000FF"/>
                </a:solidFill>
                <a:latin typeface="楷体_GB2312" pitchFamily="1" charset="-122"/>
                <a:ea typeface="楷体_GB2312" pitchFamily="1" charset="-122"/>
                <a:sym typeface="Symbol" pitchFamily="18" charset="2"/>
              </a:rPr>
              <a:t></a:t>
            </a:r>
            <a:r>
              <a:rPr lang="zh-CN" sz="2400" dirty="0">
                <a:solidFill>
                  <a:srgbClr val="0000FF"/>
                </a:solidFill>
                <a:latin typeface="Times New Roman"/>
                <a:ea typeface="楷体_GB2312" pitchFamily="1" charset="-122"/>
              </a:rPr>
              <a:t>”</a:t>
            </a:r>
            <a:r>
              <a:rPr lang="zh-CN" sz="2400" dirty="0">
                <a:solidFill>
                  <a:srgbClr val="0000FF"/>
                </a:solidFill>
                <a:latin typeface="楷体_GB2312" pitchFamily="1" charset="-122"/>
                <a:ea typeface="楷体_GB2312" pitchFamily="1" charset="-122"/>
              </a:rPr>
              <a:t>，则</a:t>
            </a:r>
            <a:r>
              <a:rPr lang="zh-CN" altLang="zh-CN" sz="2400" dirty="0">
                <a:solidFill>
                  <a:srgbClr val="0000FF"/>
                </a:solidFill>
                <a:latin typeface="楷体_GB2312" pitchFamily="1" charset="-122"/>
                <a:ea typeface="楷体_GB2312" pitchFamily="1" charset="-122"/>
              </a:rPr>
              <a:t>&lt;∑</a:t>
            </a:r>
            <a:r>
              <a:rPr lang="zh-CN" altLang="zh-CN" sz="2400" baseline="300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 </a:t>
            </a:r>
            <a:r>
              <a:rPr lang="zh-CN" altLang="zh-CN" sz="1600" baseline="300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满足封闭和可结合的条件，并且空字   是系统的幺元，所以</a:t>
            </a:r>
            <a:r>
              <a:rPr lang="zh-CN" altLang="zh-CN" sz="2400" dirty="0">
                <a:solidFill>
                  <a:srgbClr val="0000FF"/>
                </a:solidFill>
                <a:latin typeface="楷体_GB2312" pitchFamily="1" charset="-122"/>
                <a:ea typeface="楷体_GB2312" pitchFamily="1" charset="-122"/>
              </a:rPr>
              <a:t>&lt;∑</a:t>
            </a:r>
            <a:r>
              <a:rPr lang="zh-CN" altLang="zh-CN" sz="2400" baseline="30000" dirty="0">
                <a:solidFill>
                  <a:srgbClr val="0000FF"/>
                </a:solidFill>
                <a:latin typeface="楷体_GB2312" pitchFamily="1" charset="-122"/>
                <a:ea typeface="楷体_GB2312" pitchFamily="1" charset="-122"/>
              </a:rPr>
              <a:t>*</a:t>
            </a:r>
            <a:r>
              <a:rPr lang="zh-CN" altLang="zh-CN" sz="2400" dirty="0">
                <a:solidFill>
                  <a:srgbClr val="0000FF"/>
                </a:solidFill>
                <a:latin typeface="楷体_GB2312" pitchFamily="1" charset="-122"/>
                <a:ea typeface="楷体_GB2312" pitchFamily="1" charset="-122"/>
              </a:rPr>
              <a:t>, </a:t>
            </a:r>
            <a:r>
              <a:rPr lang="zh-CN" altLang="zh-CN" sz="1600" baseline="30000" dirty="0">
                <a:solidFill>
                  <a:srgbClr val="0000FF"/>
                </a:solidFill>
                <a:latin typeface="楷体_GB2312" pitchFamily="1" charset="-122"/>
                <a:ea typeface="楷体_GB2312" pitchFamily="1" charset="-122"/>
                <a:sym typeface="Symbol" pitchFamily="18" charset="2"/>
              </a:rPr>
              <a:t></a:t>
            </a:r>
            <a:r>
              <a:rPr lang="zh-CN" altLang="zh-CN" sz="2400" dirty="0">
                <a:solidFill>
                  <a:srgbClr val="0000FF"/>
                </a:solidFill>
                <a:latin typeface="楷体_GB2312" pitchFamily="1" charset="-122"/>
                <a:ea typeface="楷体_GB2312" pitchFamily="1" charset="-122"/>
              </a:rPr>
              <a:t>&gt;</a:t>
            </a:r>
            <a:r>
              <a:rPr lang="zh-CN" sz="2400" dirty="0">
                <a:solidFill>
                  <a:srgbClr val="0000FF"/>
                </a:solidFill>
                <a:latin typeface="楷体_GB2312" pitchFamily="1" charset="-122"/>
                <a:ea typeface="楷体_GB2312" pitchFamily="1" charset="-122"/>
              </a:rPr>
              <a:t>是一个含幺半群。</a:t>
            </a:r>
          </a:p>
          <a:p>
            <a:pPr>
              <a:buClr>
                <a:srgbClr val="FF00FF"/>
              </a:buClr>
              <a:buFont typeface="Wingdings" pitchFamily="2" charset="2"/>
              <a:buChar char="n"/>
            </a:pPr>
            <a:endParaRPr lang="zh-CN" sz="2400" dirty="0">
              <a:solidFill>
                <a:srgbClr val="0000FF"/>
              </a:solidFill>
              <a:latin typeface="楷体_GB2312" pitchFamily="1" charset="-122"/>
              <a:ea typeface="楷体_GB2312" pitchFamily="1" charset="-122"/>
            </a:endParaRPr>
          </a:p>
          <a:p>
            <a:pPr>
              <a:buClr>
                <a:srgbClr val="B2B2B2"/>
              </a:buClr>
              <a:buFont typeface="Wingdings" pitchFamily="2" charset="2"/>
              <a:buChar char="n"/>
            </a:pPr>
            <a:r>
              <a:rPr lang="zh-CN" sz="2400" dirty="0">
                <a:solidFill>
                  <a:srgbClr val="B2B2B2"/>
                </a:solidFill>
                <a:latin typeface="楷体_GB2312" pitchFamily="1" charset="-122"/>
                <a:ea typeface="楷体_GB2312" pitchFamily="1" charset="-122"/>
              </a:rPr>
              <a:t>半群或含幺半群在计算机科学中有广泛的应用，尤其在从编译技术发展起来的形式语言与自动机理论领域，含幺半群是很重要的的内容之一。下面是半群的一个简单的应用例子。 </a:t>
            </a:r>
          </a:p>
        </p:txBody>
      </p:sp>
      <p:sp>
        <p:nvSpPr>
          <p:cNvPr id="112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1269"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850" y="2498847"/>
            <a:ext cx="149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4E1E12-B615-4CEB-8678-A53CA2048BE1}"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5752671A-9D0E-403C-9285-9D3C7F4C9B80}" type="slidenum">
              <a:rPr lang="zh-CN" altLang="zh-CN"/>
              <a:pPr/>
              <a:t>90</a:t>
            </a:fld>
            <a:r>
              <a:rPr lang="zh-CN" altLang="zh-CN"/>
              <a:t>/226</a:t>
            </a:r>
          </a:p>
        </p:txBody>
      </p:sp>
      <p:sp>
        <p:nvSpPr>
          <p:cNvPr id="94210" name="Rectangle 2"/>
          <p:cNvSpPr>
            <a:spLocks noGrp="1" noChangeArrowheads="1"/>
          </p:cNvSpPr>
          <p:nvPr>
            <p:ph type="title"/>
          </p:nvPr>
        </p:nvSpPr>
        <p:spPr/>
        <p:txBody>
          <a:bodyPr/>
          <a:lstStyle/>
          <a:p>
            <a:endParaRPr lang="zh-CN" altLang="zh-CN" sz="3200">
              <a:latin typeface="隶书" pitchFamily="49" charset="-122"/>
              <a:ea typeface="隶书" pitchFamily="49" charset="-122"/>
            </a:endParaRPr>
          </a:p>
        </p:txBody>
      </p:sp>
      <p:sp>
        <p:nvSpPr>
          <p:cNvPr id="94211" name="Rectangle 3"/>
          <p:cNvSpPr>
            <a:spLocks noChangeArrowheads="1"/>
          </p:cNvSpPr>
          <p:nvPr/>
        </p:nvSpPr>
        <p:spPr bwMode="auto">
          <a:xfrm>
            <a:off x="1042988" y="1069975"/>
            <a:ext cx="7848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b="1">
                <a:solidFill>
                  <a:srgbClr val="FF00FF"/>
                </a:solidFill>
                <a:latin typeface="楷体_GB2312" pitchFamily="1" charset="-122"/>
                <a:ea typeface="楷体_GB2312" pitchFamily="1" charset="-122"/>
              </a:rPr>
              <a:t>例：</a:t>
            </a:r>
            <a:r>
              <a:rPr lang="zh-CN" b="1">
                <a:latin typeface="楷体_GB2312" pitchFamily="1" charset="-122"/>
                <a:ea typeface="楷体_GB2312" pitchFamily="1" charset="-122"/>
              </a:rPr>
              <a:t>设</a:t>
            </a:r>
            <a:r>
              <a:rPr lang="zh-CN" altLang="zh-CN" b="1">
                <a:latin typeface="楷体_GB2312" pitchFamily="1" charset="-122"/>
                <a:ea typeface="楷体_GB2312" pitchFamily="1" charset="-122"/>
              </a:rPr>
              <a:t>&lt;G</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&gt;</a:t>
            </a:r>
            <a:r>
              <a:rPr lang="zh-CN" b="1">
                <a:latin typeface="楷体_GB2312" pitchFamily="1" charset="-122"/>
                <a:ea typeface="楷体_GB2312" pitchFamily="1" charset="-122"/>
              </a:rPr>
              <a:t>是一个群，</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的两个子群。证明</a:t>
            </a:r>
            <a:r>
              <a:rPr lang="zh-CN" altLang="zh-CN" b="1">
                <a:latin typeface="楷体_GB2312" pitchFamily="1" charset="-122"/>
                <a:ea typeface="楷体_GB2312" pitchFamily="1" charset="-122"/>
              </a:rPr>
              <a:t>H</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的子群。</a:t>
            </a:r>
          </a:p>
          <a:p>
            <a:pPr marL="342900" indent="-342900" algn="just">
              <a:lnSpc>
                <a:spcPct val="120000"/>
              </a:lnSpc>
              <a:buClr>
                <a:srgbClr val="00FF00"/>
              </a:buClr>
              <a:buFont typeface="Wingdings" pitchFamily="2" charset="2"/>
              <a:buNone/>
            </a:pPr>
            <a:r>
              <a:rPr lang="zh-CN" b="1">
                <a:solidFill>
                  <a:srgbClr val="CC00CC"/>
                </a:solidFill>
                <a:latin typeface="楷体_GB2312" pitchFamily="1" charset="-122"/>
                <a:ea typeface="楷体_GB2312" pitchFamily="1" charset="-122"/>
              </a:rPr>
              <a:t>证明</a:t>
            </a:r>
            <a:r>
              <a:rPr lang="zh-CN" b="1">
                <a:latin typeface="楷体_GB2312" pitchFamily="1" charset="-122"/>
                <a:ea typeface="楷体_GB2312" pitchFamily="1" charset="-122"/>
              </a:rPr>
              <a:t>　</a:t>
            </a:r>
            <a:r>
              <a:rPr lang="zh-CN" altLang="zh-CN" b="1">
                <a:solidFill>
                  <a:srgbClr val="FF00FF"/>
                </a:solidFill>
                <a:latin typeface="楷体_GB2312" pitchFamily="1" charset="-122"/>
                <a:ea typeface="楷体_GB2312" pitchFamily="1" charset="-122"/>
              </a:rPr>
              <a:t>1)</a:t>
            </a:r>
            <a:r>
              <a:rPr lang="zh-CN" b="1">
                <a:solidFill>
                  <a:srgbClr val="FF00FF"/>
                </a:solidFill>
                <a:latin typeface="楷体_GB2312" pitchFamily="1" charset="-122"/>
                <a:ea typeface="楷体_GB2312" pitchFamily="1" charset="-122"/>
              </a:rPr>
              <a:t>、</a:t>
            </a:r>
            <a:r>
              <a:rPr lang="zh-CN" b="1">
                <a:solidFill>
                  <a:srgbClr val="FF0066"/>
                </a:solidFill>
                <a:latin typeface="楷体_GB2312" pitchFamily="1" charset="-122"/>
                <a:ea typeface="楷体_GB2312" pitchFamily="1" charset="-122"/>
              </a:rPr>
              <a:t>非空性</a:t>
            </a:r>
            <a:r>
              <a:rPr lang="zh-CN" b="1">
                <a:solidFill>
                  <a:srgbClr val="0000FF"/>
                </a:solidFill>
                <a:latin typeface="楷体_GB2312" pitchFamily="1" charset="-122"/>
                <a:ea typeface="楷体_GB2312" pitchFamily="1" charset="-122"/>
              </a:rPr>
              <a:t>：</a:t>
            </a:r>
            <a:r>
              <a:rPr lang="zh-CN" b="1">
                <a:latin typeface="楷体_GB2312" pitchFamily="1" charset="-122"/>
                <a:ea typeface="楷体_GB2312" pitchFamily="1" charset="-122"/>
              </a:rPr>
              <a:t>由于</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的两个子群，所以有：</a:t>
            </a:r>
            <a:r>
              <a:rPr lang="zh-CN" altLang="zh-CN" b="1">
                <a:latin typeface="楷体_GB2312" pitchFamily="1" charset="-122"/>
                <a:ea typeface="楷体_GB2312" pitchFamily="1" charset="-122"/>
              </a:rPr>
              <a:t>e</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e</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，即有</a:t>
            </a:r>
            <a:r>
              <a:rPr lang="zh-CN" altLang="zh-CN" b="1">
                <a:latin typeface="楷体_GB2312" pitchFamily="1" charset="-122"/>
                <a:ea typeface="楷体_GB2312" pitchFamily="1" charset="-122"/>
              </a:rPr>
              <a:t>e</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altLang="zh-CN" b="1">
                <a:solidFill>
                  <a:srgbClr val="FF00FF"/>
                </a:solidFill>
                <a:latin typeface="楷体_GB2312" pitchFamily="1" charset="-122"/>
                <a:ea typeface="楷体_GB2312" pitchFamily="1" charset="-122"/>
              </a:rPr>
              <a:t>2)</a:t>
            </a:r>
            <a:r>
              <a:rPr lang="zh-CN" b="1">
                <a:solidFill>
                  <a:srgbClr val="FF00FF"/>
                </a:solidFill>
                <a:latin typeface="楷体_GB2312" pitchFamily="1" charset="-122"/>
                <a:ea typeface="楷体_GB2312" pitchFamily="1" charset="-122"/>
              </a:rPr>
              <a:t>、</a:t>
            </a:r>
            <a:r>
              <a:rPr lang="zh-CN" b="1">
                <a:solidFill>
                  <a:srgbClr val="FF0066"/>
                </a:solidFill>
                <a:latin typeface="楷体_GB2312" pitchFamily="1" charset="-122"/>
                <a:ea typeface="楷体_GB2312" pitchFamily="1" charset="-122"/>
              </a:rPr>
              <a:t>封闭性</a:t>
            </a:r>
            <a:r>
              <a:rPr lang="zh-CN" b="1">
                <a:solidFill>
                  <a:srgbClr val="0000FF"/>
                </a:solidFill>
                <a:latin typeface="楷体_GB2312" pitchFamily="1" charset="-122"/>
                <a:ea typeface="楷体_GB2312" pitchFamily="1" charset="-122"/>
              </a:rPr>
              <a:t>：</a:t>
            </a:r>
            <a:r>
              <a:rPr lang="zh-CN" b="1">
                <a:latin typeface="楷体_GB2312" pitchFamily="1" charset="-122"/>
                <a:ea typeface="楷体_GB2312" pitchFamily="1" charset="-122"/>
              </a:rPr>
              <a:t>对</a:t>
            </a:r>
            <a:r>
              <a:rPr 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a</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b</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b="1">
                <a:latin typeface="楷体_GB2312" pitchFamily="1" charset="-122"/>
                <a:ea typeface="楷体_GB2312" pitchFamily="1" charset="-122"/>
              </a:rPr>
              <a:t>，有</a:t>
            </a:r>
            <a:r>
              <a:rPr lang="zh-CN" altLang="zh-CN" b="1">
                <a:latin typeface="楷体_GB2312" pitchFamily="1" charset="-122"/>
                <a:ea typeface="楷体_GB2312" pitchFamily="1" charset="-122"/>
              </a:rPr>
              <a:t>a</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b</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即</a:t>
            </a:r>
            <a:r>
              <a:rPr lang="zh-CN" altLang="zh-CN" b="1">
                <a:latin typeface="楷体_GB2312" pitchFamily="1" charset="-122"/>
                <a:ea typeface="楷体_GB2312" pitchFamily="1" charset="-122"/>
              </a:rPr>
              <a:t>a</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b</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b</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由于</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都是</a:t>
            </a:r>
            <a:r>
              <a:rPr lang="zh-CN" altLang="zh-CN" b="1">
                <a:latin typeface="楷体_GB2312" pitchFamily="1" charset="-122"/>
                <a:ea typeface="楷体_GB2312" pitchFamily="1" charset="-122"/>
              </a:rPr>
              <a:t>G</a:t>
            </a:r>
            <a:r>
              <a:rPr lang="zh-CN" b="1">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latin typeface="楷体_GB2312" pitchFamily="1" charset="-122"/>
                <a:ea typeface="楷体_GB2312" pitchFamily="1" charset="-122"/>
              </a:rPr>
              <a:t>	</a:t>
            </a:r>
            <a:r>
              <a:rPr lang="zh-CN" altLang="zh-CN" b="1">
                <a:latin typeface="楷体_GB2312" pitchFamily="1" charset="-122"/>
                <a:ea typeface="楷体_GB2312" pitchFamily="1" charset="-122"/>
              </a:rPr>
              <a:t>a*b</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b="1">
                <a:latin typeface="楷体_GB2312" pitchFamily="1" charset="-122"/>
                <a:ea typeface="楷体_GB2312" pitchFamily="1" charset="-122"/>
              </a:rPr>
              <a:t>，</a:t>
            </a:r>
            <a:r>
              <a:rPr lang="zh-CN" altLang="zh-CN" b="1">
                <a:latin typeface="楷体_GB2312" pitchFamily="1" charset="-122"/>
                <a:ea typeface="楷体_GB2312" pitchFamily="1" charset="-122"/>
              </a:rPr>
              <a:t>a*b</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r>
              <a:rPr lang="zh-CN" b="1">
                <a:latin typeface="楷体_GB2312" pitchFamily="1" charset="-122"/>
                <a:ea typeface="楷体_GB2312" pitchFamily="1" charset="-122"/>
              </a:rPr>
              <a:t>，即有：</a:t>
            </a:r>
            <a:r>
              <a:rPr lang="zh-CN" altLang="zh-CN" b="1">
                <a:latin typeface="楷体_GB2312" pitchFamily="1" charset="-122"/>
                <a:ea typeface="楷体_GB2312" pitchFamily="1" charset="-122"/>
              </a:rPr>
              <a:t>a*b</a:t>
            </a:r>
            <a:r>
              <a:rPr lang="zh-CN" altLang="zh-CN" b="1">
                <a:latin typeface="楷体_GB2312" pitchFamily="1" charset="-122"/>
                <a:ea typeface="楷体_GB2312" pitchFamily="1" charset="-122"/>
                <a:sym typeface="Symbol" pitchFamily="18" charset="2"/>
              </a:rPr>
              <a:t></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1</a:t>
            </a:r>
            <a:r>
              <a:rPr lang="zh-CN" altLang="zh-CN" b="1">
                <a:latin typeface="楷体_GB2312" pitchFamily="1" charset="-122"/>
                <a:ea typeface="楷体_GB2312" pitchFamily="1" charset="-122"/>
              </a:rPr>
              <a:t>∩H</a:t>
            </a:r>
            <a:r>
              <a:rPr lang="zh-CN" altLang="zh-CN" b="1" baseline="-25000">
                <a:latin typeface="楷体_GB2312" pitchFamily="1" charset="-122"/>
                <a:ea typeface="楷体_GB2312" pitchFamily="1" charset="-122"/>
              </a:rPr>
              <a:t>2</a:t>
            </a:r>
            <a:endParaRPr lang="zh-CN" altLang="zh-CN" b="1">
              <a:latin typeface="楷体_GB2312" pitchFamily="1" charset="-122"/>
              <a:ea typeface="楷体_GB2312" pitchFamily="1" charset="-122"/>
            </a:endParaRPr>
          </a:p>
          <a:p>
            <a:pPr marL="342900" indent="-342900" algn="just">
              <a:lnSpc>
                <a:spcPct val="120000"/>
              </a:lnSpc>
              <a:buClr>
                <a:srgbClr val="00FF00"/>
              </a:buClr>
              <a:buFont typeface="Wingdings" pitchFamily="2" charset="2"/>
              <a:buNone/>
            </a:pPr>
            <a:r>
              <a:rPr lang="zh-CN" altLang="zh-CN" b="1">
                <a:solidFill>
                  <a:srgbClr val="FF00FF"/>
                </a:solidFill>
                <a:latin typeface="楷体_GB2312" pitchFamily="1" charset="-122"/>
                <a:ea typeface="楷体_GB2312" pitchFamily="1" charset="-122"/>
              </a:rPr>
              <a:t>3)</a:t>
            </a:r>
            <a:r>
              <a:rPr lang="zh-CN" b="1">
                <a:solidFill>
                  <a:srgbClr val="FF00FF"/>
                </a:solidFill>
                <a:latin typeface="楷体_GB2312" pitchFamily="1" charset="-122"/>
                <a:ea typeface="楷体_GB2312" pitchFamily="1" charset="-122"/>
              </a:rPr>
              <a:t>、</a:t>
            </a:r>
            <a:r>
              <a:rPr lang="zh-CN" b="1">
                <a:solidFill>
                  <a:srgbClr val="FF0066"/>
                </a:solidFill>
                <a:latin typeface="楷体_GB2312" pitchFamily="1" charset="-122"/>
                <a:ea typeface="楷体_GB2312" pitchFamily="1" charset="-122"/>
              </a:rPr>
              <a:t>逆元存在</a:t>
            </a:r>
            <a:r>
              <a:rPr lang="zh-CN" b="1">
                <a:solidFill>
                  <a:srgbClr val="0000FF"/>
                </a:solidFill>
                <a:latin typeface="楷体_GB2312" pitchFamily="1" charset="-122"/>
                <a:ea typeface="楷体_GB2312" pitchFamily="1" charset="-122"/>
              </a:rPr>
              <a:t>：对</a:t>
            </a:r>
            <a:r>
              <a:rPr 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a</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b="1">
                <a:solidFill>
                  <a:srgbClr val="0000FF"/>
                </a:solidFill>
                <a:latin typeface="楷体_GB2312" pitchFamily="1" charset="-122"/>
                <a:ea typeface="楷体_GB2312" pitchFamily="1" charset="-122"/>
              </a:rPr>
              <a:t>，有</a:t>
            </a:r>
            <a:r>
              <a:rPr lang="zh-CN" altLang="zh-CN" b="1">
                <a:solidFill>
                  <a:srgbClr val="0000FF"/>
                </a:solidFill>
                <a:latin typeface="楷体_GB2312" pitchFamily="1" charset="-122"/>
                <a:ea typeface="楷体_GB2312" pitchFamily="1" charset="-122"/>
              </a:rPr>
              <a:t>a</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，即</a:t>
            </a:r>
            <a:r>
              <a:rPr lang="zh-CN" altLang="zh-CN" b="1">
                <a:solidFill>
                  <a:srgbClr val="0000FF"/>
                </a:solidFill>
                <a:latin typeface="楷体_GB2312" pitchFamily="1" charset="-122"/>
                <a:ea typeface="楷体_GB2312" pitchFamily="1" charset="-122"/>
              </a:rPr>
              <a:t>a</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a</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，由于</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都是</a:t>
            </a:r>
            <a:r>
              <a:rPr lang="zh-CN" altLang="zh-CN" b="1">
                <a:solidFill>
                  <a:srgbClr val="0000FF"/>
                </a:solidFill>
                <a:latin typeface="楷体_GB2312" pitchFamily="1" charset="-122"/>
                <a:ea typeface="楷体_GB2312" pitchFamily="1" charset="-122"/>
              </a:rPr>
              <a:t>G</a:t>
            </a:r>
            <a:r>
              <a:rPr lang="zh-CN" b="1">
                <a:solidFill>
                  <a:srgbClr val="0000FF"/>
                </a:solidFill>
                <a:latin typeface="楷体_GB2312" pitchFamily="1" charset="-122"/>
                <a:ea typeface="楷体_GB2312" pitchFamily="1" charset="-122"/>
              </a:rPr>
              <a:t>的子群，所以有：</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altLang="zh-CN" b="1">
                <a:solidFill>
                  <a:srgbClr val="0000FF"/>
                </a:solidFill>
                <a:latin typeface="楷体_GB2312" pitchFamily="1" charset="-122"/>
                <a:ea typeface="楷体_GB2312" pitchFamily="1" charset="-122"/>
              </a:rPr>
              <a:t>a</a:t>
            </a:r>
            <a:r>
              <a:rPr lang="zh-CN" altLang="zh-CN" b="1" baseline="30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b="1">
                <a:solidFill>
                  <a:srgbClr val="0000FF"/>
                </a:solidFill>
                <a:latin typeface="楷体_GB2312" pitchFamily="1" charset="-122"/>
                <a:ea typeface="楷体_GB2312" pitchFamily="1" charset="-122"/>
              </a:rPr>
              <a:t>，</a:t>
            </a:r>
            <a:r>
              <a:rPr lang="zh-CN" altLang="zh-CN" b="1">
                <a:solidFill>
                  <a:srgbClr val="0000FF"/>
                </a:solidFill>
                <a:latin typeface="楷体_GB2312" pitchFamily="1" charset="-122"/>
                <a:ea typeface="楷体_GB2312" pitchFamily="1" charset="-122"/>
              </a:rPr>
              <a:t>a</a:t>
            </a:r>
            <a:r>
              <a:rPr lang="zh-CN" altLang="zh-CN" b="1" baseline="30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，即有：</a:t>
            </a:r>
            <a:r>
              <a:rPr lang="zh-CN" altLang="zh-CN" b="1">
                <a:solidFill>
                  <a:srgbClr val="0000FF"/>
                </a:solidFill>
                <a:latin typeface="楷体_GB2312" pitchFamily="1" charset="-122"/>
                <a:ea typeface="楷体_GB2312" pitchFamily="1" charset="-122"/>
              </a:rPr>
              <a:t>a</a:t>
            </a:r>
            <a:r>
              <a:rPr lang="zh-CN" altLang="zh-CN" b="1" baseline="30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sym typeface="Symbol" pitchFamily="18" charset="2"/>
              </a:rPr>
              <a:t></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1</a:t>
            </a:r>
            <a:r>
              <a:rPr lang="zh-CN" altLang="zh-CN" b="1">
                <a:solidFill>
                  <a:srgbClr val="0000FF"/>
                </a:solidFill>
                <a:latin typeface="楷体_GB2312" pitchFamily="1" charset="-122"/>
                <a:ea typeface="楷体_GB2312" pitchFamily="1" charset="-122"/>
              </a:rPr>
              <a:t>∩H</a:t>
            </a:r>
            <a:r>
              <a:rPr lang="zh-CN" altLang="zh-CN" b="1" baseline="-25000">
                <a:solidFill>
                  <a:srgbClr val="0000FF"/>
                </a:solidFill>
                <a:latin typeface="楷体_GB2312" pitchFamily="1" charset="-122"/>
                <a:ea typeface="楷体_GB2312" pitchFamily="1" charset="-122"/>
              </a:rPr>
              <a:t>2</a:t>
            </a:r>
            <a:r>
              <a:rPr lang="zh-CN" b="1">
                <a:solidFill>
                  <a:srgbClr val="0000FF"/>
                </a:solidFill>
                <a:latin typeface="楷体_GB2312" pitchFamily="1" charset="-122"/>
                <a:ea typeface="楷体_GB2312" pitchFamily="1" charset="-122"/>
              </a:rPr>
              <a:t>。</a:t>
            </a:r>
          </a:p>
          <a:p>
            <a:pPr marL="342900" indent="-342900" algn="just">
              <a:lnSpc>
                <a:spcPct val="120000"/>
              </a:lnSpc>
              <a:buClr>
                <a:srgbClr val="00FF00"/>
              </a:buClr>
              <a:buFont typeface="Wingdings" pitchFamily="2" charset="2"/>
              <a:buNone/>
            </a:pPr>
            <a:r>
              <a:rPr lang="zh-CN" b="1">
                <a:solidFill>
                  <a:srgbClr val="0000FF"/>
                </a:solidFill>
                <a:latin typeface="楷体_GB2312" pitchFamily="1" charset="-122"/>
                <a:ea typeface="楷体_GB2312" pitchFamily="1" charset="-122"/>
              </a:rPr>
              <a:t>	</a:t>
            </a:r>
            <a:r>
              <a:rPr lang="zh-CN" b="1">
                <a:solidFill>
                  <a:srgbClr val="FF00FF"/>
                </a:solidFill>
                <a:latin typeface="楷体_GB2312" pitchFamily="1" charset="-122"/>
                <a:ea typeface="楷体_GB2312" pitchFamily="1" charset="-122"/>
              </a:rPr>
              <a:t>由</a:t>
            </a:r>
            <a:r>
              <a:rPr lang="zh-CN" altLang="zh-CN" b="1">
                <a:solidFill>
                  <a:srgbClr val="FF0000"/>
                </a:solidFill>
                <a:latin typeface="楷体_GB2312" pitchFamily="1" charset="-122"/>
                <a:ea typeface="楷体_GB2312" pitchFamily="1" charset="-122"/>
              </a:rPr>
              <a:t>1)</a:t>
            </a:r>
            <a:r>
              <a:rPr lang="zh-CN" b="1">
                <a:solidFill>
                  <a:srgbClr val="FF0000"/>
                </a:solidFill>
                <a:latin typeface="楷体_GB2312" pitchFamily="1" charset="-122"/>
                <a:ea typeface="楷体_GB2312" pitchFamily="1" charset="-122"/>
              </a:rPr>
              <a:t>、</a:t>
            </a:r>
            <a:r>
              <a:rPr lang="zh-CN" altLang="zh-CN" b="1">
                <a:solidFill>
                  <a:srgbClr val="FF0000"/>
                </a:solidFill>
                <a:latin typeface="楷体_GB2312" pitchFamily="1" charset="-122"/>
                <a:ea typeface="楷体_GB2312" pitchFamily="1" charset="-122"/>
              </a:rPr>
              <a:t>2)</a:t>
            </a:r>
            <a:r>
              <a:rPr lang="zh-CN" b="1">
                <a:solidFill>
                  <a:srgbClr val="FF0000"/>
                </a:solidFill>
                <a:latin typeface="楷体_GB2312" pitchFamily="1" charset="-122"/>
                <a:ea typeface="楷体_GB2312" pitchFamily="1" charset="-122"/>
              </a:rPr>
              <a:t>、</a:t>
            </a:r>
            <a:r>
              <a:rPr lang="zh-CN" altLang="zh-CN" b="1">
                <a:solidFill>
                  <a:srgbClr val="FF0000"/>
                </a:solidFill>
                <a:latin typeface="楷体_GB2312" pitchFamily="1" charset="-122"/>
                <a:ea typeface="楷体_GB2312" pitchFamily="1" charset="-122"/>
              </a:rPr>
              <a:t>3)</a:t>
            </a:r>
            <a:r>
              <a:rPr lang="zh-CN" b="1">
                <a:solidFill>
                  <a:srgbClr val="FF00FF"/>
                </a:solidFill>
                <a:latin typeface="楷体_GB2312" pitchFamily="1" charset="-122"/>
                <a:ea typeface="楷体_GB2312" pitchFamily="1" charset="-122"/>
              </a:rPr>
              <a:t>知：</a:t>
            </a:r>
            <a:r>
              <a:rPr lang="zh-CN" altLang="zh-CN" b="1">
                <a:solidFill>
                  <a:srgbClr val="FF00FF"/>
                </a:solidFill>
                <a:latin typeface="楷体_GB2312" pitchFamily="1" charset="-122"/>
                <a:ea typeface="楷体_GB2312" pitchFamily="1" charset="-122"/>
              </a:rPr>
              <a:t>&lt;H</a:t>
            </a:r>
            <a:r>
              <a:rPr lang="zh-CN" b="1">
                <a:solidFill>
                  <a:srgbClr val="FF00FF"/>
                </a:solidFill>
                <a:latin typeface="楷体_GB2312" pitchFamily="1" charset="-122"/>
                <a:ea typeface="楷体_GB2312" pitchFamily="1" charset="-122"/>
              </a:rPr>
              <a:t>，*</a:t>
            </a:r>
            <a:r>
              <a:rPr lang="zh-CN" altLang="zh-CN" b="1">
                <a:solidFill>
                  <a:srgbClr val="FF00FF"/>
                </a:solidFill>
                <a:latin typeface="楷体_GB2312" pitchFamily="1" charset="-122"/>
                <a:ea typeface="楷体_GB2312" pitchFamily="1" charset="-122"/>
              </a:rPr>
              <a:t>&gt;</a:t>
            </a:r>
            <a:r>
              <a:rPr lang="zh-CN" b="1">
                <a:solidFill>
                  <a:srgbClr val="FF00FF"/>
                </a:solidFill>
                <a:latin typeface="楷体_GB2312" pitchFamily="1" charset="-122"/>
                <a:ea typeface="楷体_GB2312" pitchFamily="1" charset="-122"/>
              </a:rPr>
              <a:t>是</a:t>
            </a:r>
            <a:r>
              <a:rPr lang="zh-CN" altLang="zh-CN" b="1">
                <a:solidFill>
                  <a:srgbClr val="FF00FF"/>
                </a:solidFill>
                <a:latin typeface="楷体_GB2312" pitchFamily="1" charset="-122"/>
                <a:ea typeface="楷体_GB2312" pitchFamily="1" charset="-122"/>
              </a:rPr>
              <a:t>&lt;G</a:t>
            </a:r>
            <a:r>
              <a:rPr lang="zh-CN" b="1">
                <a:solidFill>
                  <a:srgbClr val="FF00FF"/>
                </a:solidFill>
                <a:latin typeface="楷体_GB2312" pitchFamily="1" charset="-122"/>
                <a:ea typeface="楷体_GB2312" pitchFamily="1" charset="-122"/>
              </a:rPr>
              <a:t>，*</a:t>
            </a:r>
            <a:r>
              <a:rPr lang="zh-CN" altLang="zh-CN" b="1">
                <a:solidFill>
                  <a:srgbClr val="FF00FF"/>
                </a:solidFill>
                <a:latin typeface="楷体_GB2312" pitchFamily="1" charset="-122"/>
                <a:ea typeface="楷体_GB2312" pitchFamily="1" charset="-122"/>
              </a:rPr>
              <a:t>&gt;</a:t>
            </a:r>
            <a:r>
              <a:rPr lang="zh-CN" b="1">
                <a:solidFill>
                  <a:srgbClr val="FF00FF"/>
                </a:solidFill>
                <a:latin typeface="楷体_GB2312" pitchFamily="1" charset="-122"/>
                <a:ea typeface="楷体_GB2312" pitchFamily="1" charset="-122"/>
              </a:rPr>
              <a:t>的一个子群。</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FDC12F-098F-4397-989B-0437DCCB5020}"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FACFB6AC-4B34-4F92-ACC3-987CF95296A7}" type="slidenum">
              <a:rPr lang="zh-CN" altLang="zh-CN"/>
              <a:pPr/>
              <a:t>91</a:t>
            </a:fld>
            <a:r>
              <a:rPr lang="zh-CN" altLang="zh-CN"/>
              <a:t>/226</a:t>
            </a:r>
          </a:p>
        </p:txBody>
      </p:sp>
      <p:sp>
        <p:nvSpPr>
          <p:cNvPr id="95234" name="Rectangle 2"/>
          <p:cNvSpPr>
            <a:spLocks noGrp="1" noChangeArrowheads="1"/>
          </p:cNvSpPr>
          <p:nvPr>
            <p:ph type="title"/>
          </p:nvPr>
        </p:nvSpPr>
        <p:spPr>
          <a:xfrm>
            <a:off x="1547813" y="333375"/>
            <a:ext cx="7329487" cy="719138"/>
          </a:xfrm>
        </p:spPr>
        <p:txBody>
          <a:bodyPr/>
          <a:lstStyle/>
          <a:p>
            <a:pPr algn="l"/>
            <a:r>
              <a:rPr lang="zh-CN">
                <a:latin typeface="宋体" pitchFamily="2" charset="-122"/>
              </a:rPr>
              <a:t>推广</a:t>
            </a:r>
          </a:p>
        </p:txBody>
      </p:sp>
      <p:sp>
        <p:nvSpPr>
          <p:cNvPr id="95235" name="Rectangle 3"/>
          <p:cNvSpPr>
            <a:spLocks noChangeArrowheads="1"/>
          </p:cNvSpPr>
          <p:nvPr/>
        </p:nvSpPr>
        <p:spPr bwMode="auto">
          <a:xfrm>
            <a:off x="971550" y="1125538"/>
            <a:ext cx="78486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00FF00"/>
              </a:buClr>
              <a:buFont typeface="Wingdings" pitchFamily="2" charset="2"/>
              <a:buNone/>
            </a:pPr>
            <a:r>
              <a:rPr lang="zh-CN" altLang="zh-CN" sz="3200" b="1">
                <a:solidFill>
                  <a:srgbClr val="0000FF"/>
                </a:solidFill>
                <a:latin typeface="楷体_GB2312" pitchFamily="1" charset="-122"/>
                <a:ea typeface="楷体_GB2312" pitchFamily="1" charset="-122"/>
              </a:rPr>
              <a:t>     </a:t>
            </a:r>
            <a:r>
              <a:rPr lang="zh-CN" sz="3200" b="1">
                <a:solidFill>
                  <a:srgbClr val="0000FF"/>
                </a:solidFill>
                <a:latin typeface="楷体_GB2312" pitchFamily="1" charset="-122"/>
                <a:ea typeface="楷体_GB2312" pitchFamily="1" charset="-122"/>
              </a:rPr>
              <a:t>设</a:t>
            </a:r>
            <a:r>
              <a:rPr lang="zh-CN" altLang="zh-CN" sz="3200" b="1">
                <a:solidFill>
                  <a:srgbClr val="0000FF"/>
                </a:solidFill>
                <a:latin typeface="楷体_GB2312" pitchFamily="1" charset="-122"/>
                <a:ea typeface="楷体_GB2312" pitchFamily="1" charset="-122"/>
              </a:rPr>
              <a:t>&lt;G</a:t>
            </a:r>
            <a:r>
              <a:rPr lang="zh-CN" sz="3200" b="1">
                <a:solidFill>
                  <a:srgbClr val="0000FF"/>
                </a:solidFill>
                <a:latin typeface="楷体_GB2312" pitchFamily="1" charset="-122"/>
                <a:ea typeface="楷体_GB2312" pitchFamily="1" charset="-122"/>
              </a:rPr>
              <a:t>，*</a:t>
            </a:r>
            <a:r>
              <a:rPr lang="zh-CN" altLang="zh-CN" sz="3200" b="1">
                <a:solidFill>
                  <a:srgbClr val="0000FF"/>
                </a:solidFill>
                <a:latin typeface="楷体_GB2312" pitchFamily="1" charset="-122"/>
                <a:ea typeface="楷体_GB2312" pitchFamily="1" charset="-122"/>
              </a:rPr>
              <a:t>&gt;</a:t>
            </a:r>
            <a:r>
              <a:rPr lang="zh-CN" sz="3200" b="1">
                <a:solidFill>
                  <a:srgbClr val="0000FF"/>
                </a:solidFill>
                <a:latin typeface="楷体_GB2312" pitchFamily="1" charset="-122"/>
                <a:ea typeface="楷体_GB2312" pitchFamily="1" charset="-122"/>
              </a:rPr>
              <a:t>是一个群，</a:t>
            </a:r>
            <a:r>
              <a:rPr lang="zh-CN" altLang="zh-CN" sz="3200" b="1">
                <a:solidFill>
                  <a:srgbClr val="0000FF"/>
                </a:solidFill>
                <a:latin typeface="楷体_GB2312" pitchFamily="1" charset="-122"/>
                <a:ea typeface="楷体_GB2312" pitchFamily="1" charset="-122"/>
              </a:rPr>
              <a:t>H</a:t>
            </a:r>
            <a:r>
              <a:rPr lang="zh-CN" altLang="zh-CN" sz="3200" b="1" baseline="-25000">
                <a:solidFill>
                  <a:srgbClr val="0000FF"/>
                </a:solidFill>
                <a:latin typeface="楷体_GB2312" pitchFamily="1" charset="-122"/>
                <a:ea typeface="楷体_GB2312" pitchFamily="1" charset="-122"/>
              </a:rPr>
              <a:t>1</a:t>
            </a:r>
            <a:r>
              <a:rPr lang="zh-CN" sz="3200" b="1">
                <a:solidFill>
                  <a:srgbClr val="0000FF"/>
                </a:solidFill>
                <a:latin typeface="楷体_GB2312" pitchFamily="1" charset="-122"/>
                <a:ea typeface="楷体_GB2312" pitchFamily="1" charset="-122"/>
              </a:rPr>
              <a:t>，</a:t>
            </a:r>
            <a:r>
              <a:rPr lang="zh-CN" altLang="zh-CN" sz="3200" b="1">
                <a:solidFill>
                  <a:srgbClr val="0000FF"/>
                </a:solidFill>
                <a:latin typeface="楷体_GB2312" pitchFamily="1" charset="-122"/>
                <a:ea typeface="楷体_GB2312" pitchFamily="1" charset="-122"/>
              </a:rPr>
              <a:t>H</a:t>
            </a:r>
            <a:r>
              <a:rPr lang="zh-CN" altLang="zh-CN" sz="3200" b="1" baseline="-25000">
                <a:solidFill>
                  <a:srgbClr val="0000FF"/>
                </a:solidFill>
                <a:latin typeface="楷体_GB2312" pitchFamily="1" charset="-122"/>
                <a:ea typeface="楷体_GB2312" pitchFamily="1" charset="-122"/>
              </a:rPr>
              <a:t>2</a:t>
            </a:r>
            <a:r>
              <a:rPr lang="zh-CN" sz="3200" b="1">
                <a:solidFill>
                  <a:srgbClr val="0000FF"/>
                </a:solidFill>
                <a:latin typeface="楷体_GB2312" pitchFamily="1" charset="-122"/>
                <a:ea typeface="楷体_GB2312" pitchFamily="1" charset="-122"/>
              </a:rPr>
              <a:t>，</a:t>
            </a:r>
            <a:r>
              <a:rPr lang="zh-CN" altLang="zh-CN" sz="3200" b="1">
                <a:solidFill>
                  <a:srgbClr val="0000FF"/>
                </a:solidFill>
                <a:latin typeface="宋体"/>
                <a:ea typeface="楷体_GB2312" pitchFamily="1" charset="-122"/>
              </a:rPr>
              <a:t>…</a:t>
            </a:r>
            <a:r>
              <a:rPr lang="zh-CN" sz="3200" b="1">
                <a:solidFill>
                  <a:srgbClr val="0000FF"/>
                </a:solidFill>
                <a:latin typeface="楷体_GB2312" pitchFamily="1" charset="-122"/>
                <a:ea typeface="楷体_GB2312" pitchFamily="1" charset="-122"/>
              </a:rPr>
              <a:t>，</a:t>
            </a:r>
            <a:r>
              <a:rPr lang="zh-CN" altLang="zh-CN" sz="3200" b="1">
                <a:solidFill>
                  <a:srgbClr val="0000FF"/>
                </a:solidFill>
                <a:latin typeface="楷体_GB2312" pitchFamily="1" charset="-122"/>
                <a:ea typeface="楷体_GB2312" pitchFamily="1" charset="-122"/>
              </a:rPr>
              <a:t>H</a:t>
            </a:r>
            <a:r>
              <a:rPr lang="zh-CN" altLang="zh-CN" sz="3200" b="1" baseline="-25000">
                <a:solidFill>
                  <a:srgbClr val="0000FF"/>
                </a:solidFill>
                <a:latin typeface="楷体_GB2312" pitchFamily="1" charset="-122"/>
                <a:ea typeface="楷体_GB2312" pitchFamily="1" charset="-122"/>
              </a:rPr>
              <a:t>n</a:t>
            </a:r>
            <a:r>
              <a:rPr lang="zh-CN" sz="3200" b="1">
                <a:solidFill>
                  <a:srgbClr val="0000FF"/>
                </a:solidFill>
                <a:latin typeface="楷体_GB2312" pitchFamily="1" charset="-122"/>
                <a:ea typeface="楷体_GB2312" pitchFamily="1" charset="-122"/>
              </a:rPr>
              <a:t>是</a:t>
            </a:r>
            <a:r>
              <a:rPr lang="zh-CN" altLang="zh-CN" sz="3200" b="1">
                <a:solidFill>
                  <a:srgbClr val="0000FF"/>
                </a:solidFill>
                <a:latin typeface="楷体_GB2312" pitchFamily="1" charset="-122"/>
                <a:ea typeface="楷体_GB2312" pitchFamily="1" charset="-122"/>
              </a:rPr>
              <a:t>G</a:t>
            </a:r>
            <a:r>
              <a:rPr lang="zh-CN" sz="3200" b="1">
                <a:solidFill>
                  <a:srgbClr val="0000FF"/>
                </a:solidFill>
                <a:latin typeface="楷体_GB2312" pitchFamily="1" charset="-122"/>
                <a:ea typeface="楷体_GB2312" pitchFamily="1" charset="-122"/>
              </a:rPr>
              <a:t>的</a:t>
            </a:r>
            <a:r>
              <a:rPr lang="zh-CN" altLang="zh-CN" sz="3200" b="1">
                <a:solidFill>
                  <a:srgbClr val="0000FF"/>
                </a:solidFill>
                <a:latin typeface="楷体_GB2312" pitchFamily="1" charset="-122"/>
                <a:ea typeface="楷体_GB2312" pitchFamily="1" charset="-122"/>
              </a:rPr>
              <a:t>n</a:t>
            </a:r>
            <a:r>
              <a:rPr lang="zh-CN" sz="3200" b="1">
                <a:solidFill>
                  <a:srgbClr val="0000FF"/>
                </a:solidFill>
                <a:latin typeface="楷体_GB2312" pitchFamily="1" charset="-122"/>
                <a:ea typeface="楷体_GB2312" pitchFamily="1" charset="-122"/>
              </a:rPr>
              <a:t>个子群，则有</a:t>
            </a:r>
            <a:r>
              <a:rPr lang="zh-CN" altLang="zh-CN" sz="3200" b="1">
                <a:solidFill>
                  <a:srgbClr val="0000FF"/>
                </a:solidFill>
                <a:latin typeface="楷体_GB2312" pitchFamily="1" charset="-122"/>
                <a:ea typeface="楷体_GB2312" pitchFamily="1" charset="-122"/>
              </a:rPr>
              <a:t>H</a:t>
            </a:r>
            <a:r>
              <a:rPr lang="zh-CN" sz="3200" b="1">
                <a:solidFill>
                  <a:srgbClr val="0000FF"/>
                </a:solidFill>
                <a:latin typeface="楷体_GB2312" pitchFamily="1" charset="-122"/>
                <a:ea typeface="楷体_GB2312" pitchFamily="1" charset="-122"/>
              </a:rPr>
              <a:t>＝</a:t>
            </a:r>
            <a:r>
              <a:rPr lang="zh-CN" altLang="zh-CN" sz="3200" b="1">
                <a:solidFill>
                  <a:srgbClr val="0000FF"/>
                </a:solidFill>
                <a:latin typeface="楷体_GB2312" pitchFamily="1" charset="-122"/>
                <a:ea typeface="楷体_GB2312" pitchFamily="1" charset="-122"/>
              </a:rPr>
              <a:t>H</a:t>
            </a:r>
            <a:r>
              <a:rPr lang="zh-CN" altLang="zh-CN" sz="3200" b="1" baseline="-25000">
                <a:solidFill>
                  <a:srgbClr val="0000FF"/>
                </a:solidFill>
                <a:latin typeface="楷体_GB2312" pitchFamily="1" charset="-122"/>
                <a:ea typeface="楷体_GB2312" pitchFamily="1" charset="-122"/>
              </a:rPr>
              <a:t>1</a:t>
            </a:r>
            <a:r>
              <a:rPr lang="zh-CN" altLang="zh-CN" sz="3200" b="1">
                <a:solidFill>
                  <a:srgbClr val="0000FF"/>
                </a:solidFill>
                <a:latin typeface="楷体_GB2312" pitchFamily="1" charset="-122"/>
                <a:ea typeface="楷体_GB2312" pitchFamily="1" charset="-122"/>
              </a:rPr>
              <a:t>∩H</a:t>
            </a:r>
            <a:r>
              <a:rPr lang="zh-CN" altLang="zh-CN" sz="3200" b="1" baseline="-25000">
                <a:solidFill>
                  <a:srgbClr val="0000FF"/>
                </a:solidFill>
                <a:latin typeface="楷体_GB2312" pitchFamily="1" charset="-122"/>
                <a:ea typeface="楷体_GB2312" pitchFamily="1" charset="-122"/>
              </a:rPr>
              <a:t>2</a:t>
            </a:r>
            <a:r>
              <a:rPr lang="zh-CN" altLang="zh-CN" sz="3200" b="1">
                <a:solidFill>
                  <a:srgbClr val="0000FF"/>
                </a:solidFill>
                <a:latin typeface="楷体_GB2312" pitchFamily="1" charset="-122"/>
                <a:ea typeface="楷体_GB2312" pitchFamily="1" charset="-122"/>
              </a:rPr>
              <a:t>∩</a:t>
            </a:r>
            <a:r>
              <a:rPr lang="zh-CN" altLang="zh-CN" sz="3200" b="1">
                <a:solidFill>
                  <a:srgbClr val="0000FF"/>
                </a:solidFill>
                <a:latin typeface="宋体"/>
                <a:ea typeface="楷体_GB2312" pitchFamily="1" charset="-122"/>
              </a:rPr>
              <a:t>…</a:t>
            </a:r>
            <a:r>
              <a:rPr lang="zh-CN" altLang="zh-CN" sz="3200" b="1">
                <a:solidFill>
                  <a:srgbClr val="0000FF"/>
                </a:solidFill>
                <a:latin typeface="楷体_GB2312" pitchFamily="1" charset="-122"/>
                <a:ea typeface="楷体_GB2312" pitchFamily="1" charset="-122"/>
              </a:rPr>
              <a:t>∩H</a:t>
            </a:r>
            <a:r>
              <a:rPr lang="zh-CN" altLang="zh-CN" sz="3200" b="1" baseline="-25000">
                <a:solidFill>
                  <a:srgbClr val="0000FF"/>
                </a:solidFill>
                <a:latin typeface="楷体_GB2312" pitchFamily="1" charset="-122"/>
                <a:ea typeface="楷体_GB2312" pitchFamily="1" charset="-122"/>
              </a:rPr>
              <a:t>n</a:t>
            </a:r>
            <a:r>
              <a:rPr lang="zh-CN" sz="3200" b="1">
                <a:solidFill>
                  <a:srgbClr val="0000FF"/>
                </a:solidFill>
                <a:latin typeface="楷体_GB2312" pitchFamily="1" charset="-122"/>
                <a:ea typeface="楷体_GB2312" pitchFamily="1" charset="-122"/>
              </a:rPr>
              <a:t>是</a:t>
            </a:r>
            <a:r>
              <a:rPr lang="zh-CN" altLang="zh-CN" sz="3200" b="1">
                <a:solidFill>
                  <a:srgbClr val="0000FF"/>
                </a:solidFill>
                <a:latin typeface="楷体_GB2312" pitchFamily="1" charset="-122"/>
                <a:ea typeface="楷体_GB2312" pitchFamily="1" charset="-122"/>
              </a:rPr>
              <a:t>G</a:t>
            </a:r>
            <a:r>
              <a:rPr lang="zh-CN" sz="3200" b="1">
                <a:solidFill>
                  <a:srgbClr val="0000FF"/>
                </a:solidFill>
                <a:latin typeface="楷体_GB2312" pitchFamily="1" charset="-122"/>
                <a:ea typeface="楷体_GB2312" pitchFamily="1" charset="-122"/>
              </a:rPr>
              <a:t>的子群。</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3A5FEB2-5B44-46CA-8341-329AD92991E8}" type="datetime1">
              <a:rPr lang="zh-CN" altLang="en-US"/>
              <a:pPr/>
              <a:t>2018/12/10</a:t>
            </a:fld>
            <a:endParaRPr lang="zh-CN" altLang="zh-CN"/>
          </a:p>
        </p:txBody>
      </p:sp>
      <p:sp>
        <p:nvSpPr>
          <p:cNvPr id="6" name="页脚占位符 4"/>
          <p:cNvSpPr>
            <a:spLocks noGrp="1"/>
          </p:cNvSpPr>
          <p:nvPr>
            <p:ph type="ftr" sz="quarter" idx="11"/>
          </p:nvPr>
        </p:nvSpPr>
        <p:spPr/>
        <p:txBody>
          <a:bodyPr/>
          <a:lstStyle/>
          <a:p>
            <a:r>
              <a:rPr lang="zh-CN"/>
              <a:t>计算机学院</a:t>
            </a:r>
          </a:p>
        </p:txBody>
      </p:sp>
      <p:sp>
        <p:nvSpPr>
          <p:cNvPr id="7" name="灯片编号占位符 5"/>
          <p:cNvSpPr>
            <a:spLocks noGrp="1"/>
          </p:cNvSpPr>
          <p:nvPr>
            <p:ph type="sldNum" sz="quarter" idx="12"/>
          </p:nvPr>
        </p:nvSpPr>
        <p:spPr/>
        <p:txBody>
          <a:bodyPr/>
          <a:lstStyle/>
          <a:p>
            <a:fld id="{BDB6F814-F273-4ACB-8A7E-98ACEA13279F}" type="slidenum">
              <a:rPr lang="zh-CN" altLang="zh-CN"/>
              <a:pPr/>
              <a:t>92</a:t>
            </a:fld>
            <a:r>
              <a:rPr lang="zh-CN" altLang="zh-CN"/>
              <a:t>/226</a:t>
            </a:r>
          </a:p>
        </p:txBody>
      </p:sp>
      <p:sp>
        <p:nvSpPr>
          <p:cNvPr id="96258" name="Rectangle 2"/>
          <p:cNvSpPr>
            <a:spLocks noGrp="1" noChangeArrowheads="1"/>
          </p:cNvSpPr>
          <p:nvPr>
            <p:ph type="title"/>
          </p:nvPr>
        </p:nvSpPr>
        <p:spPr/>
        <p:txBody>
          <a:bodyPr/>
          <a:lstStyle/>
          <a:p>
            <a:r>
              <a:rPr lang="zh-CN" sz="2400">
                <a:solidFill>
                  <a:srgbClr val="FF0000"/>
                </a:solidFill>
              </a:rPr>
              <a:t>☆</a:t>
            </a:r>
            <a:r>
              <a:rPr lang="zh-CN" sz="3200">
                <a:solidFill>
                  <a:schemeClr val="tx1"/>
                </a:solidFill>
                <a:latin typeface="隶书" pitchFamily="49" charset="-122"/>
                <a:ea typeface="隶书" pitchFamily="49" charset="-122"/>
              </a:rPr>
              <a:t>复习</a:t>
            </a:r>
          </a:p>
        </p:txBody>
      </p:sp>
      <p:sp>
        <p:nvSpPr>
          <p:cNvPr id="96259" name="Rectangle 3"/>
          <p:cNvSpPr>
            <a:spLocks noGrp="1" noChangeArrowheads="1"/>
          </p:cNvSpPr>
          <p:nvPr>
            <p:ph type="body" idx="1"/>
          </p:nvPr>
        </p:nvSpPr>
        <p:spPr>
          <a:xfrm>
            <a:off x="1066800" y="1166813"/>
            <a:ext cx="7620000" cy="4175125"/>
          </a:xfrm>
        </p:spPr>
        <p:txBody>
          <a:bodyPr/>
          <a:lstStyle/>
          <a:p>
            <a:pPr>
              <a:buClr>
                <a:srgbClr val="FF0000"/>
              </a:buClr>
              <a:buFont typeface="Wingdings" pitchFamily="2" charset="2"/>
              <a:buChar char="n"/>
            </a:pPr>
            <a:r>
              <a:rPr lang="zh-CN" dirty="0">
                <a:solidFill>
                  <a:srgbClr val="0000FF"/>
                </a:solidFill>
                <a:latin typeface="楷体_GB2312" pitchFamily="1" charset="-122"/>
                <a:ea typeface="楷体_GB2312" pitchFamily="1" charset="-122"/>
              </a:rPr>
              <a:t>若整数</a:t>
            </a:r>
            <a:r>
              <a:rPr lang="zh-CN" altLang="zh-CN" dirty="0">
                <a:solidFill>
                  <a:srgbClr val="0000FF"/>
                </a:solidFill>
                <a:latin typeface="楷体_GB2312" pitchFamily="1" charset="-122"/>
                <a:ea typeface="楷体_GB2312" pitchFamily="1" charset="-122"/>
              </a:rPr>
              <a:t>m</a:t>
            </a:r>
            <a:r>
              <a:rPr lang="zh-CN" dirty="0">
                <a:solidFill>
                  <a:srgbClr val="0000FF"/>
                </a:solidFill>
                <a:latin typeface="楷体_GB2312" pitchFamily="1" charset="-122"/>
                <a:ea typeface="楷体_GB2312" pitchFamily="1" charset="-122"/>
              </a:rPr>
              <a:t>和</a:t>
            </a:r>
            <a:r>
              <a:rPr lang="zh-CN" altLang="zh-CN" dirty="0">
                <a:solidFill>
                  <a:srgbClr val="0000FF"/>
                </a:solidFill>
                <a:latin typeface="楷体_GB2312" pitchFamily="1" charset="-122"/>
                <a:ea typeface="楷体_GB2312" pitchFamily="1" charset="-122"/>
              </a:rPr>
              <a:t>n</a:t>
            </a:r>
            <a:r>
              <a:rPr lang="zh-CN" dirty="0">
                <a:solidFill>
                  <a:srgbClr val="0000FF"/>
                </a:solidFill>
                <a:latin typeface="楷体_GB2312" pitchFamily="1" charset="-122"/>
                <a:ea typeface="楷体_GB2312" pitchFamily="1" charset="-122"/>
              </a:rPr>
              <a:t>关于模</a:t>
            </a:r>
            <a:r>
              <a:rPr lang="zh-CN" altLang="zh-CN" dirty="0">
                <a:solidFill>
                  <a:srgbClr val="0000FF"/>
                </a:solidFill>
                <a:latin typeface="楷体_GB2312" pitchFamily="1" charset="-122"/>
                <a:ea typeface="楷体_GB2312" pitchFamily="1" charset="-122"/>
              </a:rPr>
              <a:t>d</a:t>
            </a:r>
            <a:r>
              <a:rPr lang="zh-CN" dirty="0">
                <a:solidFill>
                  <a:srgbClr val="0000FF"/>
                </a:solidFill>
                <a:latin typeface="楷体_GB2312" pitchFamily="1" charset="-122"/>
                <a:ea typeface="楷体_GB2312" pitchFamily="1" charset="-122"/>
              </a:rPr>
              <a:t>的余数相同，称</a:t>
            </a:r>
            <a:r>
              <a:rPr lang="zh-CN" altLang="zh-CN" dirty="0">
                <a:solidFill>
                  <a:srgbClr val="0000FF"/>
                </a:solidFill>
                <a:latin typeface="楷体_GB2312" pitchFamily="1" charset="-122"/>
                <a:ea typeface="楷体_GB2312" pitchFamily="1" charset="-122"/>
              </a:rPr>
              <a:t>m</a:t>
            </a:r>
            <a:r>
              <a:rPr lang="zh-CN" dirty="0">
                <a:solidFill>
                  <a:srgbClr val="0000FF"/>
                </a:solidFill>
                <a:latin typeface="楷体_GB2312" pitchFamily="1" charset="-122"/>
                <a:ea typeface="楷体_GB2312" pitchFamily="1" charset="-122"/>
              </a:rPr>
              <a:t>和</a:t>
            </a:r>
            <a:r>
              <a:rPr lang="zh-CN" altLang="zh-CN" dirty="0">
                <a:solidFill>
                  <a:srgbClr val="0000FF"/>
                </a:solidFill>
                <a:latin typeface="楷体_GB2312" pitchFamily="1" charset="-122"/>
                <a:ea typeface="楷体_GB2312" pitchFamily="1" charset="-122"/>
              </a:rPr>
              <a:t>n</a:t>
            </a:r>
            <a:r>
              <a:rPr lang="zh-CN" dirty="0">
                <a:solidFill>
                  <a:srgbClr val="0000FF"/>
                </a:solidFill>
                <a:latin typeface="楷体_GB2312" pitchFamily="1" charset="-122"/>
                <a:ea typeface="楷体_GB2312" pitchFamily="1" charset="-122"/>
              </a:rPr>
              <a:t>（关于模</a:t>
            </a:r>
            <a:r>
              <a:rPr lang="zh-CN" altLang="zh-CN" dirty="0">
                <a:solidFill>
                  <a:srgbClr val="0000FF"/>
                </a:solidFill>
                <a:latin typeface="楷体_GB2312" pitchFamily="1" charset="-122"/>
                <a:ea typeface="楷体_GB2312" pitchFamily="1" charset="-122"/>
              </a:rPr>
              <a:t>d</a:t>
            </a:r>
            <a:r>
              <a:rPr lang="zh-CN" dirty="0">
                <a:solidFill>
                  <a:srgbClr val="0000FF"/>
                </a:solidFill>
                <a:latin typeface="楷体_GB2312" pitchFamily="1" charset="-122"/>
                <a:ea typeface="楷体_GB2312" pitchFamily="1" charset="-122"/>
              </a:rPr>
              <a:t>）是同余的，记为：</a:t>
            </a:r>
          </a:p>
          <a:p>
            <a:pPr>
              <a:buClr>
                <a:srgbClr val="FF0000"/>
              </a:buClr>
              <a:buNone/>
            </a:pPr>
            <a:r>
              <a:rPr lang="zh-CN" dirty="0">
                <a:solidFill>
                  <a:srgbClr val="0000FF"/>
                </a:solidFill>
                <a:latin typeface="楷体_GB2312" pitchFamily="1" charset="-122"/>
                <a:ea typeface="楷体_GB2312" pitchFamily="1" charset="-122"/>
              </a:rPr>
              <a:t>           </a:t>
            </a:r>
            <a:r>
              <a:rPr lang="zh-CN" altLang="zh-CN" dirty="0">
                <a:solidFill>
                  <a:srgbClr val="0000FF"/>
                </a:solidFill>
                <a:latin typeface="楷体_GB2312" pitchFamily="1" charset="-122"/>
                <a:ea typeface="楷体_GB2312" pitchFamily="1" charset="-122"/>
              </a:rPr>
              <a:t>n≡m(</a:t>
            </a:r>
            <a:r>
              <a:rPr lang="zh-CN" altLang="zh-CN" dirty="0" smtClean="0">
                <a:solidFill>
                  <a:srgbClr val="0000FF"/>
                </a:solidFill>
                <a:latin typeface="楷体_GB2312" pitchFamily="1" charset="-122"/>
                <a:ea typeface="楷体_GB2312" pitchFamily="1" charset="-122"/>
              </a:rPr>
              <a:t>mod</a:t>
            </a:r>
            <a:r>
              <a:rPr lang="en-US" altLang="zh-CN" dirty="0" smtClean="0">
                <a:solidFill>
                  <a:srgbClr val="0000FF"/>
                </a:solidFill>
                <a:latin typeface="楷体_GB2312" pitchFamily="1" charset="-122"/>
                <a:ea typeface="楷体_GB2312" pitchFamily="1" charset="-122"/>
              </a:rPr>
              <a:t> </a:t>
            </a:r>
            <a:r>
              <a:rPr lang="zh-CN" altLang="zh-CN" dirty="0" smtClean="0">
                <a:solidFill>
                  <a:srgbClr val="0000FF"/>
                </a:solidFill>
                <a:latin typeface="楷体_GB2312" pitchFamily="1" charset="-122"/>
                <a:ea typeface="楷体_GB2312" pitchFamily="1" charset="-122"/>
              </a:rPr>
              <a:t>d</a:t>
            </a:r>
            <a:r>
              <a:rPr lang="en-US" altLang="zh-CN" dirty="0" smtClean="0">
                <a:solidFill>
                  <a:srgbClr val="0000FF"/>
                </a:solidFill>
                <a:latin typeface="楷体_GB2312" pitchFamily="1" charset="-122"/>
                <a:ea typeface="楷体_GB2312" pitchFamily="1" charset="-122"/>
              </a:rPr>
              <a:t> </a:t>
            </a:r>
            <a:r>
              <a:rPr lang="zh-CN" altLang="zh-CN" dirty="0" smtClean="0">
                <a:solidFill>
                  <a:srgbClr val="0000FF"/>
                </a:solidFill>
                <a:latin typeface="楷体_GB2312" pitchFamily="1" charset="-122"/>
                <a:ea typeface="楷体_GB2312" pitchFamily="1" charset="-122"/>
              </a:rPr>
              <a:t>)</a:t>
            </a:r>
            <a:endParaRPr lang="zh-CN" altLang="zh-CN" dirty="0">
              <a:solidFill>
                <a:srgbClr val="0000FF"/>
              </a:solidFill>
              <a:latin typeface="楷体_GB2312" pitchFamily="1" charset="-122"/>
              <a:ea typeface="楷体_GB2312" pitchFamily="1" charset="-122"/>
            </a:endParaRPr>
          </a:p>
          <a:p>
            <a:pPr>
              <a:buClr>
                <a:srgbClr val="FF0000"/>
              </a:buClr>
              <a:buFont typeface="Wingdings" pitchFamily="2" charset="2"/>
              <a:buNone/>
            </a:pPr>
            <a:endParaRPr lang="zh-CN" altLang="zh-CN" dirty="0">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dirty="0">
                <a:solidFill>
                  <a:srgbClr val="0000FF"/>
                </a:solidFill>
                <a:latin typeface="楷体_GB2312" pitchFamily="1" charset="-122"/>
                <a:ea typeface="楷体_GB2312" pitchFamily="1" charset="-122"/>
              </a:rPr>
              <a:t>同余是整数之间的一种重要关系。模</a:t>
            </a:r>
            <a:r>
              <a:rPr lang="zh-CN" altLang="zh-CN" dirty="0">
                <a:solidFill>
                  <a:srgbClr val="0000FF"/>
                </a:solidFill>
                <a:latin typeface="楷体_GB2312" pitchFamily="1" charset="-122"/>
                <a:ea typeface="楷体_GB2312" pitchFamily="1" charset="-122"/>
              </a:rPr>
              <a:t>d</a:t>
            </a:r>
            <a:r>
              <a:rPr lang="zh-CN" dirty="0">
                <a:solidFill>
                  <a:srgbClr val="0000FF"/>
                </a:solidFill>
                <a:latin typeface="楷体_GB2312" pitchFamily="1" charset="-122"/>
                <a:ea typeface="楷体_GB2312" pitchFamily="1" charset="-122"/>
              </a:rPr>
              <a:t>同余的数的全体构成的</a:t>
            </a:r>
            <a:r>
              <a:rPr lang="zh-CN" dirty="0">
                <a:solidFill>
                  <a:srgbClr val="FF00FF"/>
                </a:solidFill>
                <a:latin typeface="楷体_GB2312" pitchFamily="1" charset="-122"/>
                <a:ea typeface="楷体_GB2312" pitchFamily="1" charset="-122"/>
              </a:rPr>
              <a:t>集合</a:t>
            </a:r>
            <a:r>
              <a:rPr lang="zh-CN" dirty="0">
                <a:solidFill>
                  <a:srgbClr val="0000FF"/>
                </a:solidFill>
                <a:latin typeface="楷体_GB2312" pitchFamily="1" charset="-122"/>
                <a:ea typeface="楷体_GB2312" pitchFamily="1" charset="-122"/>
              </a:rPr>
              <a:t>称为一个</a:t>
            </a:r>
            <a:r>
              <a:rPr lang="zh-CN" dirty="0">
                <a:solidFill>
                  <a:srgbClr val="FF00FF"/>
                </a:solidFill>
                <a:latin typeface="楷体_GB2312" pitchFamily="1" charset="-122"/>
                <a:ea typeface="楷体_GB2312" pitchFamily="1" charset="-122"/>
              </a:rPr>
              <a:t>同余类</a:t>
            </a:r>
            <a:r>
              <a:rPr lang="zh-CN" dirty="0">
                <a:solidFill>
                  <a:srgbClr val="0000FF"/>
                </a:solidFill>
                <a:latin typeface="楷体_GB2312" pitchFamily="1" charset="-122"/>
                <a:ea typeface="楷体_GB2312" pitchFamily="1" charset="-122"/>
              </a:rPr>
              <a:t>。这个集合可以表示成：</a:t>
            </a:r>
          </a:p>
          <a:p>
            <a:pPr>
              <a:buFont typeface="Wingdings" pitchFamily="2" charset="2"/>
              <a:buNone/>
            </a:pPr>
            <a:r>
              <a:rPr lang="zh-CN" dirty="0">
                <a:solidFill>
                  <a:srgbClr val="0000FF"/>
                </a:solidFill>
                <a:latin typeface="楷体_GB2312" pitchFamily="1" charset="-122"/>
                <a:ea typeface="楷体_GB2312" pitchFamily="1" charset="-122"/>
              </a:rPr>
              <a:t>      </a:t>
            </a:r>
            <a:r>
              <a:rPr lang="zh-CN" altLang="zh-CN" dirty="0">
                <a:solidFill>
                  <a:srgbClr val="0000FF"/>
                </a:solidFill>
                <a:latin typeface="楷体_GB2312" pitchFamily="1" charset="-122"/>
                <a:ea typeface="楷体_GB2312" pitchFamily="1" charset="-122"/>
              </a:rPr>
              <a:t>[n]</a:t>
            </a:r>
            <a:r>
              <a:rPr lang="zh-CN" altLang="zh-CN" baseline="-25000" dirty="0">
                <a:solidFill>
                  <a:srgbClr val="0000FF"/>
                </a:solidFill>
                <a:latin typeface="楷体_GB2312" pitchFamily="1" charset="-122"/>
                <a:ea typeface="楷体_GB2312" pitchFamily="1" charset="-122"/>
              </a:rPr>
              <a:t>d</a:t>
            </a:r>
            <a:r>
              <a:rPr lang="zh-CN" altLang="zh-CN" dirty="0">
                <a:solidFill>
                  <a:srgbClr val="0000FF"/>
                </a:solidFill>
                <a:latin typeface="楷体_GB2312" pitchFamily="1" charset="-122"/>
                <a:ea typeface="楷体_GB2312" pitchFamily="1" charset="-122"/>
              </a:rPr>
              <a:t>={x|n≡x(mod)d}</a:t>
            </a:r>
          </a:p>
        </p:txBody>
      </p:sp>
      <p:sp>
        <p:nvSpPr>
          <p:cNvPr id="96260" name="AutoShape 4"/>
          <p:cNvSpPr>
            <a:spLocks noChangeArrowheads="1"/>
          </p:cNvSpPr>
          <p:nvPr/>
        </p:nvSpPr>
        <p:spPr bwMode="auto">
          <a:xfrm>
            <a:off x="6156325" y="2133600"/>
            <a:ext cx="2447925" cy="1008063"/>
          </a:xfrm>
          <a:prstGeom prst="cloudCallout">
            <a:avLst>
              <a:gd name="adj1" fmla="val -89042"/>
              <a:gd name="adj2" fmla="val -12204"/>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zh-CN"/>
              <a:t>n=m+kd</a:t>
            </a:r>
          </a:p>
          <a:p>
            <a:pPr algn="ctr"/>
            <a:r>
              <a:rPr lang="zh-CN" altLang="zh-CN"/>
              <a:t>k</a:t>
            </a:r>
            <a:r>
              <a:rPr lang="zh-CN"/>
              <a:t>为整数</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1475A63-6442-46A0-BBF4-B9DE6FE6DCD4}"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9EBFA9EF-1759-47A8-AFEA-E69DBEF8DE96}" type="slidenum">
              <a:rPr lang="zh-CN" altLang="zh-CN"/>
              <a:pPr/>
              <a:t>93</a:t>
            </a:fld>
            <a:r>
              <a:rPr lang="zh-CN" altLang="zh-CN"/>
              <a:t>/226</a:t>
            </a:r>
          </a:p>
        </p:txBody>
      </p:sp>
      <p:sp>
        <p:nvSpPr>
          <p:cNvPr id="97282" name="Rectangle 2"/>
          <p:cNvSpPr>
            <a:spLocks noGrp="1" noChangeArrowheads="1"/>
          </p:cNvSpPr>
          <p:nvPr>
            <p:ph type="title"/>
          </p:nvPr>
        </p:nvSpPr>
        <p:spPr/>
        <p:txBody>
          <a:bodyPr/>
          <a:lstStyle/>
          <a:p>
            <a:r>
              <a:rPr lang="zh-CN" sz="2400">
                <a:solidFill>
                  <a:srgbClr val="FF0000"/>
                </a:solidFill>
              </a:rPr>
              <a:t>☆</a:t>
            </a:r>
            <a:r>
              <a:rPr lang="zh-CN" sz="3200">
                <a:solidFill>
                  <a:schemeClr val="tx1"/>
                </a:solidFill>
                <a:latin typeface="隶书" pitchFamily="49" charset="-122"/>
                <a:ea typeface="隶书" pitchFamily="49" charset="-122"/>
              </a:rPr>
              <a:t>复习</a:t>
            </a:r>
          </a:p>
        </p:txBody>
      </p:sp>
      <p:sp>
        <p:nvSpPr>
          <p:cNvPr id="97283" name="Rectangle 3"/>
          <p:cNvSpPr>
            <a:spLocks noGrp="1" noChangeArrowheads="1"/>
          </p:cNvSpPr>
          <p:nvPr>
            <p:ph type="body" idx="1"/>
          </p:nvPr>
        </p:nvSpPr>
        <p:spPr>
          <a:xfrm>
            <a:off x="1066800" y="1166813"/>
            <a:ext cx="7620000" cy="4175125"/>
          </a:xfrm>
        </p:spPr>
        <p:txBody>
          <a:bodyPr/>
          <a:lstStyle/>
          <a:p>
            <a:pPr>
              <a:buClr>
                <a:srgbClr val="FF0000"/>
              </a:buClr>
              <a:buFont typeface="Wingdings" pitchFamily="2" charset="2"/>
              <a:buChar char="n"/>
            </a:pPr>
            <a:r>
              <a:rPr lang="zh-CN" altLang="zh-CN">
                <a:solidFill>
                  <a:srgbClr val="0000FF"/>
                </a:solidFill>
                <a:latin typeface="楷体_GB2312" pitchFamily="1" charset="-122"/>
                <a:ea typeface="楷体_GB2312" pitchFamily="1" charset="-122"/>
              </a:rPr>
              <a:t>Z</a:t>
            </a:r>
            <a:r>
              <a:rPr lang="zh-CN" altLang="zh-CN" baseline="-25000">
                <a:solidFill>
                  <a:srgbClr val="0000FF"/>
                </a:solidFill>
                <a:latin typeface="楷体_GB2312" pitchFamily="1" charset="-122"/>
                <a:ea typeface="楷体_GB2312" pitchFamily="1" charset="-122"/>
              </a:rPr>
              <a:t>k</a:t>
            </a:r>
            <a:r>
              <a:rPr lang="zh-CN">
                <a:solidFill>
                  <a:srgbClr val="0000FF"/>
                </a:solidFill>
                <a:latin typeface="楷体_GB2312" pitchFamily="1" charset="-122"/>
                <a:ea typeface="楷体_GB2312" pitchFamily="1" charset="-122"/>
              </a:rPr>
              <a:t>表示整数集</a:t>
            </a:r>
            <a:r>
              <a:rPr lang="zh-CN" altLang="zh-CN">
                <a:solidFill>
                  <a:srgbClr val="0000FF"/>
                </a:solidFill>
                <a:latin typeface="楷体_GB2312" pitchFamily="1" charset="-122"/>
                <a:ea typeface="楷体_GB2312" pitchFamily="1" charset="-122"/>
              </a:rPr>
              <a:t>Z</a:t>
            </a:r>
            <a:r>
              <a:rPr lang="zh-CN">
                <a:solidFill>
                  <a:srgbClr val="0000FF"/>
                </a:solidFill>
                <a:latin typeface="楷体_GB2312" pitchFamily="1" charset="-122"/>
                <a:ea typeface="楷体_GB2312" pitchFamily="1" charset="-122"/>
              </a:rPr>
              <a:t>上的模</a:t>
            </a:r>
            <a:r>
              <a:rPr lang="zh-CN" altLang="zh-CN">
                <a:solidFill>
                  <a:srgbClr val="0000FF"/>
                </a:solidFill>
                <a:latin typeface="楷体_GB2312" pitchFamily="1" charset="-122"/>
                <a:ea typeface="楷体_GB2312" pitchFamily="1" charset="-122"/>
              </a:rPr>
              <a:t>k</a:t>
            </a:r>
            <a:r>
              <a:rPr lang="zh-CN">
                <a:solidFill>
                  <a:srgbClr val="0000FF"/>
                </a:solidFill>
                <a:latin typeface="楷体_GB2312" pitchFamily="1" charset="-122"/>
                <a:ea typeface="楷体_GB2312" pitchFamily="1" charset="-122"/>
              </a:rPr>
              <a:t>剩余类集合，即</a:t>
            </a:r>
          </a:p>
          <a:p>
            <a:pPr>
              <a:buFont typeface="Wingdings" pitchFamily="2" charset="2"/>
              <a:buNone/>
            </a:pPr>
            <a:r>
              <a:rPr lang="zh-CN">
                <a:solidFill>
                  <a:srgbClr val="FF00FF"/>
                </a:solidFill>
                <a:latin typeface="楷体_GB2312" pitchFamily="1" charset="-122"/>
                <a:ea typeface="楷体_GB2312" pitchFamily="1" charset="-122"/>
              </a:rPr>
              <a:t>  </a:t>
            </a:r>
            <a:r>
              <a:rPr lang="zh-CN" altLang="zh-CN">
                <a:solidFill>
                  <a:srgbClr val="FF00FF"/>
                </a:solidFill>
                <a:latin typeface="楷体_GB2312" pitchFamily="1" charset="-122"/>
                <a:ea typeface="楷体_GB2312" pitchFamily="1" charset="-122"/>
              </a:rPr>
              <a:t>Z</a:t>
            </a:r>
            <a:r>
              <a:rPr lang="zh-CN" altLang="zh-CN" baseline="-25000">
                <a:solidFill>
                  <a:srgbClr val="FF00FF"/>
                </a:solidFill>
                <a:latin typeface="楷体_GB2312" pitchFamily="1" charset="-122"/>
                <a:ea typeface="楷体_GB2312" pitchFamily="1" charset="-122"/>
              </a:rPr>
              <a:t>k</a:t>
            </a:r>
            <a:r>
              <a:rPr lang="zh-CN" altLang="zh-CN">
                <a:solidFill>
                  <a:srgbClr val="FF00FF"/>
                </a:solidFill>
                <a:latin typeface="楷体_GB2312" pitchFamily="1" charset="-122"/>
                <a:ea typeface="楷体_GB2312" pitchFamily="1" charset="-122"/>
              </a:rPr>
              <a:t>={[0]</a:t>
            </a:r>
            <a:r>
              <a:rPr lang="zh-CN">
                <a:solidFill>
                  <a:srgbClr val="FF00FF"/>
                </a:solidFill>
                <a:latin typeface="楷体_GB2312" pitchFamily="1" charset="-122"/>
                <a:ea typeface="楷体_GB2312" pitchFamily="1" charset="-122"/>
              </a:rPr>
              <a:t>，</a:t>
            </a:r>
            <a:r>
              <a:rPr lang="zh-CN" altLang="zh-CN">
                <a:solidFill>
                  <a:srgbClr val="FF00FF"/>
                </a:solidFill>
                <a:latin typeface="楷体_GB2312" pitchFamily="1" charset="-122"/>
                <a:ea typeface="楷体_GB2312" pitchFamily="1" charset="-122"/>
              </a:rPr>
              <a:t>[1]</a:t>
            </a:r>
            <a:r>
              <a:rPr lang="zh-CN">
                <a:solidFill>
                  <a:srgbClr val="FF00FF"/>
                </a:solidFill>
                <a:latin typeface="楷体_GB2312" pitchFamily="1" charset="-122"/>
                <a:ea typeface="楷体_GB2312" pitchFamily="1" charset="-122"/>
              </a:rPr>
              <a:t>，</a:t>
            </a:r>
            <a:r>
              <a:rPr lang="zh-CN" altLang="zh-CN">
                <a:solidFill>
                  <a:srgbClr val="FF00FF"/>
                </a:solidFill>
                <a:latin typeface="楷体_GB2312" pitchFamily="1" charset="-122"/>
                <a:ea typeface="楷体_GB2312" pitchFamily="1" charset="-122"/>
              </a:rPr>
              <a:t>[2]</a:t>
            </a:r>
            <a:r>
              <a:rPr lang="zh-CN">
                <a:solidFill>
                  <a:srgbClr val="FF00FF"/>
                </a:solidFill>
                <a:latin typeface="楷体_GB2312" pitchFamily="1" charset="-122"/>
                <a:ea typeface="楷体_GB2312" pitchFamily="1" charset="-122"/>
              </a:rPr>
              <a:t>，</a:t>
            </a:r>
            <a:r>
              <a:rPr lang="zh-CN" altLang="zh-CN">
                <a:solidFill>
                  <a:srgbClr val="FF00FF"/>
                </a:solidFill>
                <a:latin typeface="Times New Roman"/>
                <a:ea typeface="楷体_GB2312" pitchFamily="1" charset="-122"/>
              </a:rPr>
              <a:t>…</a:t>
            </a:r>
            <a:r>
              <a:rPr lang="zh-CN">
                <a:solidFill>
                  <a:srgbClr val="FF00FF"/>
                </a:solidFill>
                <a:latin typeface="楷体_GB2312" pitchFamily="1" charset="-122"/>
                <a:ea typeface="楷体_GB2312" pitchFamily="1" charset="-122"/>
              </a:rPr>
              <a:t>，</a:t>
            </a:r>
            <a:r>
              <a:rPr lang="zh-CN" altLang="zh-CN">
                <a:solidFill>
                  <a:srgbClr val="FF00FF"/>
                </a:solidFill>
                <a:latin typeface="楷体_GB2312" pitchFamily="1" charset="-122"/>
                <a:ea typeface="楷体_GB2312" pitchFamily="1" charset="-122"/>
              </a:rPr>
              <a:t>[k-1]}</a:t>
            </a:r>
            <a:endParaRPr lang="zh-CN" altLang="zh-CN">
              <a:solidFill>
                <a:srgbClr val="0000FF"/>
              </a:solidFill>
              <a:latin typeface="楷体_GB2312" pitchFamily="1" charset="-122"/>
              <a:ea typeface="楷体_GB2312" pitchFamily="1" charset="-122"/>
            </a:endParaRPr>
          </a:p>
          <a:p>
            <a:pPr>
              <a:buClr>
                <a:srgbClr val="FF0000"/>
              </a:buClr>
              <a:buFont typeface="Wingdings" pitchFamily="2" charset="2"/>
              <a:buChar char="n"/>
            </a:pPr>
            <a:r>
              <a:rPr lang="zh-CN">
                <a:solidFill>
                  <a:srgbClr val="0000FF"/>
                </a:solidFill>
                <a:latin typeface="楷体_GB2312" pitchFamily="1" charset="-122"/>
                <a:ea typeface="楷体_GB2312" pitchFamily="1" charset="-122"/>
              </a:rPr>
              <a:t>例：</a:t>
            </a:r>
            <a:r>
              <a:rPr lang="zh-CN" altLang="zh-CN">
                <a:solidFill>
                  <a:srgbClr val="0000FF"/>
                </a:solidFill>
                <a:latin typeface="楷体_GB2312" pitchFamily="1" charset="-122"/>
                <a:ea typeface="楷体_GB2312" pitchFamily="1" charset="-122"/>
              </a:rPr>
              <a:t>n=6</a:t>
            </a:r>
            <a:r>
              <a:rPr lang="zh-CN">
                <a:solidFill>
                  <a:srgbClr val="0000FF"/>
                </a:solidFill>
                <a:latin typeface="楷体_GB2312" pitchFamily="1" charset="-122"/>
                <a:ea typeface="楷体_GB2312" pitchFamily="1" charset="-122"/>
              </a:rPr>
              <a:t>，则：</a:t>
            </a:r>
          </a:p>
          <a:p>
            <a:pPr>
              <a:buClr>
                <a:srgbClr val="FF0000"/>
              </a:buClr>
              <a:buFont typeface="Wingdings" pitchFamily="2" charset="2"/>
              <a:buNone/>
            </a:pPr>
            <a:r>
              <a:rPr lang="zh-CN">
                <a:solidFill>
                  <a:srgbClr val="0000FF"/>
                </a:solidFill>
                <a:latin typeface="楷体_GB2312" pitchFamily="1" charset="-122"/>
                <a:ea typeface="楷体_GB2312" pitchFamily="1" charset="-122"/>
              </a:rPr>
              <a:t>  </a:t>
            </a:r>
            <a:r>
              <a:rPr lang="zh-CN" altLang="zh-CN">
                <a:solidFill>
                  <a:srgbClr val="0000FF"/>
                </a:solidFill>
                <a:latin typeface="楷体_GB2312" pitchFamily="1" charset="-122"/>
                <a:ea typeface="楷体_GB2312" pitchFamily="1" charset="-122"/>
              </a:rPr>
              <a:t>Z</a:t>
            </a:r>
            <a:r>
              <a:rPr lang="zh-CN" altLang="zh-CN" baseline="-25000">
                <a:solidFill>
                  <a:srgbClr val="0000FF"/>
                </a:solidFill>
                <a:latin typeface="楷体_GB2312" pitchFamily="1" charset="-122"/>
                <a:ea typeface="楷体_GB2312" pitchFamily="1" charset="-122"/>
              </a:rPr>
              <a:t>n</a:t>
            </a:r>
            <a:r>
              <a:rPr lang="zh-CN" altLang="zh-CN">
                <a:solidFill>
                  <a:srgbClr val="0000FF"/>
                </a:solidFill>
                <a:latin typeface="楷体_GB2312" pitchFamily="1" charset="-122"/>
                <a:ea typeface="楷体_GB2312" pitchFamily="1" charset="-122"/>
              </a:rPr>
              <a:t>={[0]</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[2]</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[3]</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[4]</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[5]}</a:t>
            </a:r>
          </a:p>
          <a:p>
            <a:pPr>
              <a:buClr>
                <a:srgbClr val="FF0000"/>
              </a:buClr>
              <a:buFont typeface="Wingdings" pitchFamily="2" charset="2"/>
              <a:buNone/>
            </a:pPr>
            <a:r>
              <a:rPr lang="zh-CN" altLang="zh-CN">
                <a:solidFill>
                  <a:srgbClr val="0000FF"/>
                </a:solidFill>
                <a:latin typeface="楷体_GB2312" pitchFamily="1" charset="-122"/>
                <a:ea typeface="楷体_GB2312" pitchFamily="1" charset="-122"/>
              </a:rPr>
              <a:t>  [0]={</a:t>
            </a:r>
            <a:r>
              <a:rPr lang="zh-CN" altLang="zh-CN">
                <a:solidFill>
                  <a:srgbClr val="0000FF"/>
                </a:solidFill>
                <a:latin typeface="Times New Roman"/>
                <a:ea typeface="楷体_GB2312" pitchFamily="1" charset="-122"/>
              </a:rPr>
              <a:t>…</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-12</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-6</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0</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6</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12</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18</a:t>
            </a:r>
            <a:r>
              <a:rPr lang="zh-CN">
                <a:solidFill>
                  <a:srgbClr val="0000FF"/>
                </a:solidFill>
                <a:latin typeface="楷体_GB2312" pitchFamily="1" charset="-122"/>
                <a:ea typeface="楷体_GB2312" pitchFamily="1" charset="-122"/>
              </a:rPr>
              <a:t>，</a:t>
            </a:r>
            <a:r>
              <a:rPr lang="zh-CN" altLang="zh-CN">
                <a:solidFill>
                  <a:srgbClr val="0000FF"/>
                </a:solidFill>
                <a:latin typeface="Times New Roman"/>
                <a:ea typeface="楷体_GB2312" pitchFamily="1" charset="-122"/>
              </a:rPr>
              <a:t>…</a:t>
            </a:r>
            <a:r>
              <a:rPr lang="zh-CN" altLang="zh-CN">
                <a:solidFill>
                  <a:srgbClr val="0000FF"/>
                </a:solidFill>
                <a:latin typeface="楷体_GB2312" pitchFamily="1" charset="-122"/>
                <a:ea typeface="楷体_GB2312" pitchFamily="1" charset="-122"/>
              </a:rPr>
              <a:t>}</a:t>
            </a:r>
          </a:p>
          <a:p>
            <a:pPr>
              <a:buClr>
                <a:srgbClr val="FF0000"/>
              </a:buClr>
              <a:buFont typeface="Wingdings" pitchFamily="2" charset="2"/>
              <a:buNone/>
            </a:pPr>
            <a:r>
              <a:rPr lang="zh-CN" altLang="zh-CN">
                <a:solidFill>
                  <a:srgbClr val="0000FF"/>
                </a:solidFill>
                <a:latin typeface="楷体_GB2312" pitchFamily="1" charset="-122"/>
                <a:ea typeface="楷体_GB2312" pitchFamily="1" charset="-122"/>
              </a:rPr>
              <a:t>  [1]={</a:t>
            </a:r>
            <a:r>
              <a:rPr lang="zh-CN" altLang="zh-CN">
                <a:solidFill>
                  <a:srgbClr val="0000FF"/>
                </a:solidFill>
                <a:latin typeface="Times New Roman"/>
                <a:ea typeface="楷体_GB2312" pitchFamily="1" charset="-122"/>
              </a:rPr>
              <a:t>…</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-11</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-5</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7</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13</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19</a:t>
            </a:r>
            <a:r>
              <a:rPr lang="zh-CN">
                <a:solidFill>
                  <a:srgbClr val="0000FF"/>
                </a:solidFill>
                <a:latin typeface="楷体_GB2312" pitchFamily="1" charset="-122"/>
                <a:ea typeface="楷体_GB2312" pitchFamily="1" charset="-122"/>
              </a:rPr>
              <a:t>，</a:t>
            </a:r>
            <a:r>
              <a:rPr lang="zh-CN" altLang="zh-CN">
                <a:solidFill>
                  <a:srgbClr val="0000FF"/>
                </a:solidFill>
                <a:latin typeface="Times New Roman"/>
                <a:ea typeface="楷体_GB2312" pitchFamily="1" charset="-122"/>
              </a:rPr>
              <a:t>…</a:t>
            </a:r>
            <a:r>
              <a:rPr lang="zh-CN" altLang="zh-CN">
                <a:solidFill>
                  <a:srgbClr val="0000FF"/>
                </a:solidFill>
                <a:latin typeface="楷体_GB2312" pitchFamily="1" charset="-122"/>
                <a:ea typeface="楷体_GB2312" pitchFamily="1" charset="-122"/>
              </a:rPr>
              <a:t>}</a:t>
            </a:r>
          </a:p>
          <a:p>
            <a:pPr>
              <a:buClr>
                <a:srgbClr val="FF0000"/>
              </a:buClr>
              <a:buFont typeface="Wingdings" pitchFamily="2" charset="2"/>
              <a:buNone/>
            </a:pPr>
            <a:r>
              <a:rPr lang="zh-CN" altLang="zh-CN">
                <a:solidFill>
                  <a:srgbClr val="0000FF"/>
                </a:solidFill>
                <a:latin typeface="楷体_GB2312" pitchFamily="1" charset="-122"/>
                <a:ea typeface="楷体_GB2312" pitchFamily="1" charset="-122"/>
              </a:rPr>
              <a:t>  [2]={</a:t>
            </a:r>
            <a:r>
              <a:rPr lang="zh-CN" altLang="zh-CN">
                <a:solidFill>
                  <a:srgbClr val="0000FF"/>
                </a:solidFill>
                <a:latin typeface="Times New Roman"/>
                <a:ea typeface="楷体_GB2312" pitchFamily="1" charset="-122"/>
              </a:rPr>
              <a:t>…</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-10</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-4</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2</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8</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14</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20</a:t>
            </a:r>
            <a:r>
              <a:rPr lang="zh-CN">
                <a:solidFill>
                  <a:srgbClr val="0000FF"/>
                </a:solidFill>
                <a:latin typeface="楷体_GB2312" pitchFamily="1" charset="-122"/>
                <a:ea typeface="楷体_GB2312" pitchFamily="1" charset="-122"/>
              </a:rPr>
              <a:t>，</a:t>
            </a:r>
            <a:r>
              <a:rPr lang="zh-CN" altLang="zh-CN">
                <a:solidFill>
                  <a:srgbClr val="0000FF"/>
                </a:solidFill>
                <a:latin typeface="Times New Roman"/>
                <a:ea typeface="楷体_GB2312" pitchFamily="1" charset="-122"/>
              </a:rPr>
              <a:t>…</a:t>
            </a:r>
            <a:r>
              <a:rPr lang="zh-CN" altLang="zh-CN">
                <a:solidFill>
                  <a:srgbClr val="0000FF"/>
                </a:solidFill>
                <a:latin typeface="楷体_GB2312" pitchFamily="1" charset="-122"/>
                <a:ea typeface="楷体_GB2312" pitchFamily="1" charset="-122"/>
              </a:rPr>
              <a:t>}</a:t>
            </a:r>
          </a:p>
          <a:p>
            <a:pPr>
              <a:buClr>
                <a:srgbClr val="FF0000"/>
              </a:buClr>
              <a:buFont typeface="Wingdings" pitchFamily="2" charset="2"/>
              <a:buNone/>
            </a:pPr>
            <a:r>
              <a:rPr lang="zh-CN" altLang="zh-CN">
                <a:solidFill>
                  <a:srgbClr val="0000FF"/>
                </a:solidFill>
                <a:latin typeface="楷体_GB2312" pitchFamily="1" charset="-122"/>
                <a:ea typeface="楷体_GB2312" pitchFamily="1" charset="-122"/>
              </a:rPr>
              <a:t>  </a:t>
            </a:r>
            <a:r>
              <a:rPr lang="zh-CN" altLang="zh-CN">
                <a:solidFill>
                  <a:srgbClr val="0000FF"/>
                </a:solidFill>
                <a:latin typeface="Times New Roman"/>
                <a:ea typeface="楷体_GB2312" pitchFamily="1" charset="-122"/>
              </a:rPr>
              <a:t>…</a:t>
            </a:r>
            <a:endParaRPr lang="zh-CN" altLang="zh-CN">
              <a:solidFill>
                <a:srgbClr val="0000FF"/>
              </a:solidFill>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EC73422-1155-4C4A-8874-A61F70F6C01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9AE0F26-4833-4404-9834-8166F8073585}" type="slidenum">
              <a:rPr lang="zh-CN" altLang="zh-CN"/>
              <a:pPr/>
              <a:t>94</a:t>
            </a:fld>
            <a:r>
              <a:rPr lang="zh-CN" altLang="zh-CN"/>
              <a:t>/226</a:t>
            </a:r>
          </a:p>
        </p:txBody>
      </p:sp>
      <p:sp>
        <p:nvSpPr>
          <p:cNvPr id="98306" name="Rectangle 2"/>
          <p:cNvSpPr>
            <a:spLocks noGrp="1" noChangeArrowheads="1"/>
          </p:cNvSpPr>
          <p:nvPr>
            <p:ph type="title"/>
          </p:nvPr>
        </p:nvSpPr>
        <p:spPr/>
        <p:txBody>
          <a:bodyPr/>
          <a:lstStyle/>
          <a:p>
            <a:r>
              <a:rPr lang="zh-CN" sz="2400">
                <a:solidFill>
                  <a:srgbClr val="FF0000"/>
                </a:solidFill>
              </a:rPr>
              <a:t>☆</a:t>
            </a:r>
            <a:r>
              <a:rPr lang="zh-CN" sz="3200">
                <a:latin typeface="隶书" pitchFamily="49" charset="-122"/>
                <a:ea typeface="隶书" pitchFamily="49" charset="-122"/>
              </a:rPr>
              <a:t>例:</a:t>
            </a:r>
          </a:p>
        </p:txBody>
      </p:sp>
      <p:sp>
        <p:nvSpPr>
          <p:cNvPr id="98307"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a:solidFill>
                  <a:srgbClr val="0000FF"/>
                </a:solidFill>
                <a:latin typeface="楷体_GB2312" pitchFamily="1" charset="-122"/>
                <a:ea typeface="楷体_GB2312" pitchFamily="1" charset="-122"/>
              </a:rPr>
              <a:t>设Z</a:t>
            </a:r>
            <a:r>
              <a:rPr lang="zh-CN" baseline="-25000">
                <a:solidFill>
                  <a:srgbClr val="0000FF"/>
                </a:solidFill>
                <a:latin typeface="楷体_GB2312" pitchFamily="1" charset="-122"/>
                <a:ea typeface="楷体_GB2312" pitchFamily="1" charset="-122"/>
              </a:rPr>
              <a:t>k</a:t>
            </a:r>
            <a:r>
              <a:rPr lang="zh-CN">
                <a:solidFill>
                  <a:srgbClr val="0000FF"/>
                </a:solidFill>
                <a:latin typeface="楷体_GB2312" pitchFamily="1" charset="-122"/>
                <a:ea typeface="楷体_GB2312" pitchFamily="1" charset="-122"/>
              </a:rPr>
              <a:t>表示整数集Z上的模k剩余类集合，即</a:t>
            </a:r>
          </a:p>
          <a:p>
            <a:pPr>
              <a:buFont typeface="Wingdings" pitchFamily="2" charset="2"/>
              <a:buNone/>
            </a:pPr>
            <a:r>
              <a:rPr lang="zh-CN">
                <a:solidFill>
                  <a:srgbClr val="FF00FF"/>
                </a:solidFill>
                <a:latin typeface="楷体_GB2312" pitchFamily="1" charset="-122"/>
                <a:ea typeface="楷体_GB2312" pitchFamily="1" charset="-122"/>
              </a:rPr>
              <a:t>Z</a:t>
            </a:r>
            <a:r>
              <a:rPr lang="zh-CN" baseline="-25000">
                <a:solidFill>
                  <a:srgbClr val="FF00FF"/>
                </a:solidFill>
                <a:latin typeface="楷体_GB2312" pitchFamily="1" charset="-122"/>
                <a:ea typeface="楷体_GB2312" pitchFamily="1" charset="-122"/>
              </a:rPr>
              <a:t>k</a:t>
            </a:r>
            <a:r>
              <a:rPr lang="zh-CN">
                <a:solidFill>
                  <a:srgbClr val="FF00FF"/>
                </a:solidFill>
                <a:latin typeface="楷体_GB2312" pitchFamily="1" charset="-122"/>
                <a:ea typeface="楷体_GB2312" pitchFamily="1" charset="-122"/>
              </a:rPr>
              <a:t>={[0]，[1]，[2]，</a:t>
            </a:r>
            <a:r>
              <a:rPr lang="zh-CN">
                <a:solidFill>
                  <a:srgbClr val="FF00FF"/>
                </a:solidFill>
                <a:latin typeface="Times New Roman"/>
                <a:ea typeface="楷体_GB2312" pitchFamily="1" charset="-122"/>
              </a:rPr>
              <a:t>…</a:t>
            </a:r>
            <a:r>
              <a:rPr lang="zh-CN">
                <a:solidFill>
                  <a:srgbClr val="FF00FF"/>
                </a:solidFill>
                <a:latin typeface="楷体_GB2312" pitchFamily="1" charset="-122"/>
                <a:ea typeface="楷体_GB2312" pitchFamily="1" charset="-122"/>
              </a:rPr>
              <a:t>，[k-1]}</a:t>
            </a:r>
          </a:p>
          <a:p>
            <a:pPr>
              <a:buFont typeface="Wingdings" pitchFamily="2" charset="2"/>
              <a:buNone/>
            </a:pPr>
            <a:r>
              <a:rPr lang="zh-CN">
                <a:solidFill>
                  <a:srgbClr val="0000FF"/>
                </a:solidFill>
                <a:latin typeface="楷体_GB2312" pitchFamily="1" charset="-122"/>
                <a:ea typeface="楷体_GB2312" pitchFamily="1" charset="-122"/>
              </a:rPr>
              <a:t>在Z</a:t>
            </a:r>
            <a:r>
              <a:rPr lang="zh-CN" baseline="-25000">
                <a:solidFill>
                  <a:srgbClr val="0000FF"/>
                </a:solidFill>
                <a:latin typeface="楷体_GB2312" pitchFamily="1" charset="-122"/>
                <a:ea typeface="楷体_GB2312" pitchFamily="1" charset="-122"/>
              </a:rPr>
              <a:t>k</a:t>
            </a:r>
            <a:r>
              <a:rPr lang="zh-CN">
                <a:solidFill>
                  <a:srgbClr val="0000FF"/>
                </a:solidFill>
                <a:latin typeface="楷体_GB2312" pitchFamily="1" charset="-122"/>
                <a:ea typeface="楷体_GB2312" pitchFamily="1" charset="-122"/>
              </a:rPr>
              <a:t>上定义运算</a:t>
            </a:r>
            <a:r>
              <a:rPr lang="zh-CN">
                <a:solidFill>
                  <a:srgbClr val="0000FF"/>
                </a:solidFill>
                <a:latin typeface="楷体_GB2312" pitchFamily="1" charset="-122"/>
                <a:ea typeface="楷体_GB2312" pitchFamily="1" charset="-122"/>
                <a:sym typeface="Symbol" pitchFamily="18" charset="2"/>
              </a:rPr>
              <a:t>和如下：</a:t>
            </a:r>
          </a:p>
          <a:p>
            <a:pPr>
              <a:buFont typeface="Wingdings" pitchFamily="2" charset="2"/>
              <a:buNone/>
            </a:pPr>
            <a:r>
              <a:rPr lang="zh-CN">
                <a:solidFill>
                  <a:srgbClr val="0000FF"/>
                </a:solidFill>
                <a:latin typeface="楷体_GB2312" pitchFamily="1" charset="-122"/>
                <a:ea typeface="楷体_GB2312" pitchFamily="1" charset="-122"/>
                <a:sym typeface="Symbol" pitchFamily="18" charset="2"/>
              </a:rPr>
              <a:t>[i][j]=[t]（i+j）t（modk）</a:t>
            </a:r>
          </a:p>
          <a:p>
            <a:pPr>
              <a:buFont typeface="Wingdings" pitchFamily="2" charset="2"/>
              <a:buNone/>
            </a:pPr>
            <a:r>
              <a:rPr lang="zh-CN">
                <a:solidFill>
                  <a:srgbClr val="0000FF"/>
                </a:solidFill>
                <a:latin typeface="楷体_GB2312" pitchFamily="1" charset="-122"/>
                <a:ea typeface="楷体_GB2312" pitchFamily="1" charset="-122"/>
                <a:sym typeface="Symbol" pitchFamily="18" charset="2"/>
              </a:rPr>
              <a:t>[i][j]=[t]ijt（modk）</a:t>
            </a:r>
          </a:p>
          <a:p>
            <a:pPr>
              <a:buFont typeface="Wingdings" pitchFamily="2" charset="2"/>
              <a:buNone/>
            </a:pPr>
            <a:r>
              <a:rPr lang="zh-CN">
                <a:solidFill>
                  <a:srgbClr val="B2B2B2"/>
                </a:solidFill>
                <a:latin typeface="楷体_GB2312" pitchFamily="1" charset="-122"/>
                <a:ea typeface="楷体_GB2312" pitchFamily="1" charset="-122"/>
              </a:rPr>
              <a:t>&lt;Z</a:t>
            </a:r>
            <a:r>
              <a:rPr lang="zh-CN" baseline="-25000">
                <a:solidFill>
                  <a:srgbClr val="B2B2B2"/>
                </a:solidFill>
                <a:latin typeface="楷体_GB2312" pitchFamily="1" charset="-122"/>
                <a:ea typeface="楷体_GB2312" pitchFamily="1" charset="-122"/>
              </a:rPr>
              <a:t>k</a:t>
            </a:r>
            <a:r>
              <a:rPr lang="zh-CN">
                <a:solidFill>
                  <a:srgbClr val="B2B2B2"/>
                </a:solidFill>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&gt;是群（剩余类加群）。[0]是</a:t>
            </a:r>
            <a:r>
              <a:rPr lang="zh-CN">
                <a:solidFill>
                  <a:srgbClr val="B2B2B2"/>
                </a:solidFill>
                <a:latin typeface="楷体_GB2312" pitchFamily="1" charset="-122"/>
                <a:ea typeface="楷体_GB2312" pitchFamily="1" charset="-122"/>
                <a:sym typeface="Symbol" pitchFamily="18" charset="2"/>
              </a:rPr>
              <a:t>的幺元，每元[i]的逆元是[k-i]。</a:t>
            </a:r>
          </a:p>
          <a:p>
            <a:pPr>
              <a:buFont typeface="Wingdings" pitchFamily="2" charset="2"/>
              <a:buNone/>
            </a:pPr>
            <a:r>
              <a:rPr lang="zh-CN">
                <a:solidFill>
                  <a:srgbClr val="B2B2B2"/>
                </a:solidFill>
                <a:latin typeface="楷体_GB2312" pitchFamily="1" charset="-122"/>
                <a:ea typeface="楷体_GB2312" pitchFamily="1" charset="-122"/>
              </a:rPr>
              <a:t>&lt;Z</a:t>
            </a:r>
            <a:r>
              <a:rPr lang="zh-CN" baseline="-25000">
                <a:solidFill>
                  <a:srgbClr val="B2B2B2"/>
                </a:solidFill>
                <a:latin typeface="楷体_GB2312" pitchFamily="1" charset="-122"/>
                <a:ea typeface="楷体_GB2312" pitchFamily="1" charset="-122"/>
              </a:rPr>
              <a:t>k</a:t>
            </a:r>
            <a:r>
              <a:rPr lang="zh-CN">
                <a:solidFill>
                  <a:srgbClr val="B2B2B2"/>
                </a:solidFill>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&gt;不是群，因为虽然它满足封闭性和可结合性，且[1]是它的幺元，但是[0]无</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逆元，所以它仅仅是一个含幺半群。</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94CA2-7D73-4C61-B93C-9A64917B80B8}"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B6C9E965-7415-49F1-9F9D-BC2AFD3E4048}" type="slidenum">
              <a:rPr lang="zh-CN" altLang="zh-CN"/>
              <a:pPr/>
              <a:t>95</a:t>
            </a:fld>
            <a:r>
              <a:rPr lang="zh-CN" altLang="zh-CN"/>
              <a:t>/226</a:t>
            </a:r>
          </a:p>
        </p:txBody>
      </p:sp>
      <p:sp>
        <p:nvSpPr>
          <p:cNvPr id="99330" name="Rectangle 2"/>
          <p:cNvSpPr>
            <a:spLocks noGrp="1" noChangeArrowheads="1"/>
          </p:cNvSpPr>
          <p:nvPr>
            <p:ph type="title"/>
          </p:nvPr>
        </p:nvSpPr>
        <p:spPr/>
        <p:txBody>
          <a:bodyPr/>
          <a:lstStyle/>
          <a:p>
            <a:r>
              <a:rPr lang="zh-CN" sz="2400">
                <a:solidFill>
                  <a:srgbClr val="FF0000"/>
                </a:solidFill>
              </a:rPr>
              <a:t>☆</a:t>
            </a:r>
            <a:r>
              <a:rPr lang="zh-CN" sz="3200">
                <a:latin typeface="隶书" pitchFamily="49" charset="-122"/>
                <a:ea typeface="隶书" pitchFamily="49" charset="-122"/>
              </a:rPr>
              <a:t>例:</a:t>
            </a:r>
          </a:p>
        </p:txBody>
      </p:sp>
      <p:sp>
        <p:nvSpPr>
          <p:cNvPr id="99331"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a:latin typeface="楷体_GB2312" pitchFamily="1" charset="-122"/>
                <a:ea typeface="楷体_GB2312" pitchFamily="1" charset="-122"/>
              </a:rPr>
              <a:t>设Z</a:t>
            </a:r>
            <a:r>
              <a:rPr lang="zh-CN" baseline="-25000">
                <a:latin typeface="楷体_GB2312" pitchFamily="1" charset="-122"/>
                <a:ea typeface="楷体_GB2312" pitchFamily="1" charset="-122"/>
              </a:rPr>
              <a:t>k</a:t>
            </a:r>
            <a:r>
              <a:rPr lang="zh-CN">
                <a:latin typeface="楷体_GB2312" pitchFamily="1" charset="-122"/>
                <a:ea typeface="楷体_GB2312" pitchFamily="1" charset="-122"/>
              </a:rPr>
              <a:t>表示整数集Z上的模k剩余类集合，即</a:t>
            </a:r>
          </a:p>
          <a:p>
            <a:pPr>
              <a:buFont typeface="Wingdings" pitchFamily="2" charset="2"/>
              <a:buNone/>
            </a:pPr>
            <a:r>
              <a:rPr lang="zh-CN">
                <a:latin typeface="楷体_GB2312" pitchFamily="1" charset="-122"/>
                <a:ea typeface="楷体_GB2312" pitchFamily="1" charset="-122"/>
              </a:rPr>
              <a:t>Z</a:t>
            </a:r>
            <a:r>
              <a:rPr lang="zh-CN" baseline="-25000">
                <a:latin typeface="楷体_GB2312" pitchFamily="1" charset="-122"/>
                <a:ea typeface="楷体_GB2312" pitchFamily="1" charset="-122"/>
              </a:rPr>
              <a:t>k</a:t>
            </a:r>
            <a:r>
              <a:rPr lang="zh-CN">
                <a:latin typeface="楷体_GB2312" pitchFamily="1" charset="-122"/>
                <a:ea typeface="楷体_GB2312" pitchFamily="1" charset="-122"/>
              </a:rPr>
              <a:t>={[0]，[1]，[2]，</a:t>
            </a:r>
            <a:r>
              <a:rPr lang="zh-CN">
                <a:latin typeface="Times New Roman"/>
                <a:ea typeface="楷体_GB2312" pitchFamily="1" charset="-122"/>
              </a:rPr>
              <a:t>…</a:t>
            </a:r>
            <a:r>
              <a:rPr lang="zh-CN">
                <a:latin typeface="楷体_GB2312" pitchFamily="1" charset="-122"/>
                <a:ea typeface="楷体_GB2312" pitchFamily="1" charset="-122"/>
              </a:rPr>
              <a:t>，[k-1]}</a:t>
            </a:r>
          </a:p>
          <a:p>
            <a:pPr>
              <a:buFont typeface="Wingdings" pitchFamily="2" charset="2"/>
              <a:buNone/>
            </a:pPr>
            <a:r>
              <a:rPr lang="zh-CN">
                <a:latin typeface="楷体_GB2312" pitchFamily="1" charset="-122"/>
                <a:ea typeface="楷体_GB2312" pitchFamily="1" charset="-122"/>
              </a:rPr>
              <a:t>在Z</a:t>
            </a:r>
            <a:r>
              <a:rPr lang="zh-CN" baseline="-25000">
                <a:latin typeface="楷体_GB2312" pitchFamily="1" charset="-122"/>
                <a:ea typeface="楷体_GB2312" pitchFamily="1" charset="-122"/>
              </a:rPr>
              <a:t>k</a:t>
            </a:r>
            <a:r>
              <a:rPr lang="zh-CN">
                <a:latin typeface="楷体_GB2312" pitchFamily="1" charset="-122"/>
                <a:ea typeface="楷体_GB2312" pitchFamily="1" charset="-122"/>
              </a:rPr>
              <a:t>上定义运算</a:t>
            </a:r>
            <a:r>
              <a:rPr lang="zh-CN">
                <a:latin typeface="楷体_GB2312" pitchFamily="1" charset="-122"/>
                <a:ea typeface="楷体_GB2312" pitchFamily="1" charset="-122"/>
                <a:sym typeface="Symbol" pitchFamily="18" charset="2"/>
              </a:rPr>
              <a:t>和如下：</a:t>
            </a:r>
          </a:p>
          <a:p>
            <a:pPr>
              <a:buFont typeface="Wingdings" pitchFamily="2" charset="2"/>
              <a:buNone/>
            </a:pPr>
            <a:r>
              <a:rPr lang="zh-CN">
                <a:latin typeface="楷体_GB2312" pitchFamily="1" charset="-122"/>
                <a:ea typeface="楷体_GB2312" pitchFamily="1" charset="-122"/>
                <a:sym typeface="Symbol" pitchFamily="18" charset="2"/>
              </a:rPr>
              <a:t>[i][j]=[t]（i+j）t（modk）</a:t>
            </a:r>
          </a:p>
          <a:p>
            <a:pPr>
              <a:buFont typeface="Wingdings" pitchFamily="2" charset="2"/>
              <a:buNone/>
            </a:pPr>
            <a:r>
              <a:rPr lang="zh-CN">
                <a:latin typeface="楷体_GB2312" pitchFamily="1" charset="-122"/>
                <a:ea typeface="楷体_GB2312" pitchFamily="1" charset="-122"/>
                <a:sym typeface="Symbol" pitchFamily="18" charset="2"/>
              </a:rPr>
              <a:t>[i][j]=[t]ijt（modk）</a:t>
            </a:r>
          </a:p>
          <a:p>
            <a:pPr>
              <a:buFont typeface="Wingdings" pitchFamily="2" charset="2"/>
              <a:buNone/>
            </a:pPr>
            <a:r>
              <a:rPr lang="zh-CN">
                <a:solidFill>
                  <a:srgbClr val="0000FF"/>
                </a:solidFill>
                <a:latin typeface="楷体_GB2312" pitchFamily="1" charset="-122"/>
                <a:ea typeface="楷体_GB2312" pitchFamily="1" charset="-122"/>
              </a:rPr>
              <a:t>&lt;Z</a:t>
            </a:r>
            <a:r>
              <a:rPr lang="zh-CN" baseline="-25000">
                <a:solidFill>
                  <a:srgbClr val="0000FF"/>
                </a:solidFill>
                <a:latin typeface="楷体_GB2312" pitchFamily="1" charset="-122"/>
                <a:ea typeface="楷体_GB2312" pitchFamily="1" charset="-122"/>
              </a:rPr>
              <a:t>k</a:t>
            </a:r>
            <a:r>
              <a:rPr lang="zh-CN">
                <a:solidFill>
                  <a:srgbClr val="0000FF"/>
                </a:solidFill>
                <a:latin typeface="楷体_GB2312" pitchFamily="1" charset="-122"/>
                <a:ea typeface="楷体_GB2312" pitchFamily="1" charset="-122"/>
              </a:rPr>
              <a:t> ，</a:t>
            </a:r>
            <a:r>
              <a:rPr lang="zh-CN">
                <a:solidFill>
                  <a:srgbClr val="0000FF"/>
                </a:solidFill>
                <a:latin typeface="楷体_GB2312" pitchFamily="1" charset="-122"/>
                <a:ea typeface="楷体_GB2312" pitchFamily="1" charset="-122"/>
                <a:sym typeface="Symbol" pitchFamily="18" charset="2"/>
              </a:rPr>
              <a:t></a:t>
            </a:r>
            <a:r>
              <a:rPr lang="zh-CN">
                <a:solidFill>
                  <a:srgbClr val="0000FF"/>
                </a:solidFill>
                <a:latin typeface="楷体_GB2312" pitchFamily="1" charset="-122"/>
                <a:ea typeface="楷体_GB2312" pitchFamily="1" charset="-122"/>
              </a:rPr>
              <a:t>&gt;是群（</a:t>
            </a:r>
            <a:r>
              <a:rPr lang="zh-CN">
                <a:solidFill>
                  <a:srgbClr val="FF0000"/>
                </a:solidFill>
                <a:latin typeface="楷体_GB2312" pitchFamily="1" charset="-122"/>
                <a:ea typeface="楷体_GB2312" pitchFamily="1" charset="-122"/>
              </a:rPr>
              <a:t>剩余类加群</a:t>
            </a:r>
            <a:r>
              <a:rPr lang="zh-CN">
                <a:solidFill>
                  <a:srgbClr val="0000FF"/>
                </a:solidFill>
                <a:latin typeface="楷体_GB2312" pitchFamily="1" charset="-122"/>
                <a:ea typeface="楷体_GB2312" pitchFamily="1" charset="-122"/>
              </a:rPr>
              <a:t>）。[0]是</a:t>
            </a:r>
            <a:r>
              <a:rPr lang="zh-CN">
                <a:solidFill>
                  <a:srgbClr val="0000FF"/>
                </a:solidFill>
                <a:latin typeface="楷体_GB2312" pitchFamily="1" charset="-122"/>
                <a:ea typeface="楷体_GB2312" pitchFamily="1" charset="-122"/>
                <a:sym typeface="Symbol" pitchFamily="18" charset="2"/>
              </a:rPr>
              <a:t>的幺元，每元[i]的逆元是[k-i]。</a:t>
            </a:r>
          </a:p>
          <a:p>
            <a:pPr>
              <a:buFont typeface="Wingdings" pitchFamily="2" charset="2"/>
              <a:buNone/>
            </a:pPr>
            <a:r>
              <a:rPr lang="zh-CN">
                <a:solidFill>
                  <a:srgbClr val="B2B2B2"/>
                </a:solidFill>
                <a:latin typeface="楷体_GB2312" pitchFamily="1" charset="-122"/>
                <a:ea typeface="楷体_GB2312" pitchFamily="1" charset="-122"/>
              </a:rPr>
              <a:t>&lt;Z</a:t>
            </a:r>
            <a:r>
              <a:rPr lang="zh-CN" baseline="-25000">
                <a:solidFill>
                  <a:srgbClr val="B2B2B2"/>
                </a:solidFill>
                <a:latin typeface="楷体_GB2312" pitchFamily="1" charset="-122"/>
                <a:ea typeface="楷体_GB2312" pitchFamily="1" charset="-122"/>
              </a:rPr>
              <a:t>k</a:t>
            </a:r>
            <a:r>
              <a:rPr lang="zh-CN">
                <a:solidFill>
                  <a:srgbClr val="B2B2B2"/>
                </a:solidFill>
                <a:latin typeface="楷体_GB2312" pitchFamily="1" charset="-122"/>
                <a:ea typeface="楷体_GB2312" pitchFamily="1" charset="-122"/>
              </a:rPr>
              <a:t> ，</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&gt;不是群，因为虽然它满足封闭性和可结合性，且[1]是它的幺元，但是[0]无</a:t>
            </a:r>
            <a:r>
              <a:rPr lang="zh-CN">
                <a:solidFill>
                  <a:srgbClr val="B2B2B2"/>
                </a:solidFill>
                <a:latin typeface="楷体_GB2312" pitchFamily="1" charset="-122"/>
                <a:ea typeface="楷体_GB2312" pitchFamily="1" charset="-122"/>
                <a:sym typeface="Symbol" pitchFamily="18" charset="2"/>
              </a:rPr>
              <a:t></a:t>
            </a:r>
            <a:r>
              <a:rPr lang="zh-CN">
                <a:solidFill>
                  <a:srgbClr val="B2B2B2"/>
                </a:solidFill>
                <a:latin typeface="楷体_GB2312" pitchFamily="1" charset="-122"/>
                <a:ea typeface="楷体_GB2312" pitchFamily="1" charset="-122"/>
              </a:rPr>
              <a:t>逆元，所以它仅仅是一个含幺半群。</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5410D8-68B7-497A-9A79-707624052206}"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AE0126EE-F175-496A-BADF-01D5A4AA5087}" type="slidenum">
              <a:rPr lang="zh-CN" altLang="zh-CN"/>
              <a:pPr/>
              <a:t>96</a:t>
            </a:fld>
            <a:r>
              <a:rPr lang="zh-CN" altLang="zh-CN"/>
              <a:t>/226</a:t>
            </a:r>
          </a:p>
        </p:txBody>
      </p:sp>
      <p:sp>
        <p:nvSpPr>
          <p:cNvPr id="100354" name="Rectangle 2"/>
          <p:cNvSpPr>
            <a:spLocks noGrp="1" noChangeArrowheads="1"/>
          </p:cNvSpPr>
          <p:nvPr>
            <p:ph type="title"/>
          </p:nvPr>
        </p:nvSpPr>
        <p:spPr/>
        <p:txBody>
          <a:bodyPr/>
          <a:lstStyle/>
          <a:p>
            <a:r>
              <a:rPr lang="zh-CN" sz="2400">
                <a:solidFill>
                  <a:srgbClr val="FF0000"/>
                </a:solidFill>
              </a:rPr>
              <a:t>☆</a:t>
            </a:r>
            <a:r>
              <a:rPr lang="zh-CN" sz="3200">
                <a:latin typeface="隶书" pitchFamily="49" charset="-122"/>
                <a:ea typeface="隶书" pitchFamily="49" charset="-122"/>
              </a:rPr>
              <a:t>例:</a:t>
            </a:r>
          </a:p>
        </p:txBody>
      </p:sp>
      <p:sp>
        <p:nvSpPr>
          <p:cNvPr id="100355"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dirty="0">
                <a:latin typeface="楷体_GB2312" pitchFamily="1" charset="-122"/>
                <a:ea typeface="楷体_GB2312" pitchFamily="1" charset="-122"/>
              </a:rPr>
              <a:t>设Z</a:t>
            </a:r>
            <a:r>
              <a:rPr lang="zh-CN" baseline="-25000" dirty="0">
                <a:latin typeface="楷体_GB2312" pitchFamily="1" charset="-122"/>
                <a:ea typeface="楷体_GB2312" pitchFamily="1" charset="-122"/>
              </a:rPr>
              <a:t>k</a:t>
            </a:r>
            <a:r>
              <a:rPr lang="zh-CN" dirty="0">
                <a:latin typeface="楷体_GB2312" pitchFamily="1" charset="-122"/>
                <a:ea typeface="楷体_GB2312" pitchFamily="1" charset="-122"/>
              </a:rPr>
              <a:t>表示整数集Z上的模k剩余类集合，即</a:t>
            </a:r>
          </a:p>
          <a:p>
            <a:pPr>
              <a:buFont typeface="Wingdings" pitchFamily="2" charset="2"/>
              <a:buNone/>
            </a:pPr>
            <a:r>
              <a:rPr lang="zh-CN" dirty="0">
                <a:latin typeface="楷体_GB2312" pitchFamily="1" charset="-122"/>
                <a:ea typeface="楷体_GB2312" pitchFamily="1" charset="-122"/>
              </a:rPr>
              <a:t>Z</a:t>
            </a:r>
            <a:r>
              <a:rPr lang="zh-CN" baseline="-25000" dirty="0">
                <a:latin typeface="楷体_GB2312" pitchFamily="1" charset="-122"/>
                <a:ea typeface="楷体_GB2312" pitchFamily="1" charset="-122"/>
              </a:rPr>
              <a:t>k</a:t>
            </a:r>
            <a:r>
              <a:rPr lang="zh-CN" dirty="0">
                <a:latin typeface="楷体_GB2312" pitchFamily="1" charset="-122"/>
                <a:ea typeface="楷体_GB2312" pitchFamily="1" charset="-122"/>
              </a:rPr>
              <a:t>={[0]，[1]，[2]，</a:t>
            </a:r>
            <a:r>
              <a:rPr lang="zh-CN" dirty="0">
                <a:latin typeface="Times New Roman"/>
                <a:ea typeface="楷体_GB2312" pitchFamily="1" charset="-122"/>
              </a:rPr>
              <a:t>…</a:t>
            </a:r>
            <a:r>
              <a:rPr lang="zh-CN" dirty="0">
                <a:latin typeface="楷体_GB2312" pitchFamily="1" charset="-122"/>
                <a:ea typeface="楷体_GB2312" pitchFamily="1" charset="-122"/>
              </a:rPr>
              <a:t>，[k-1]}</a:t>
            </a:r>
          </a:p>
          <a:p>
            <a:pPr>
              <a:buFont typeface="Wingdings" pitchFamily="2" charset="2"/>
              <a:buNone/>
            </a:pPr>
            <a:r>
              <a:rPr lang="zh-CN" dirty="0">
                <a:latin typeface="楷体_GB2312" pitchFamily="1" charset="-122"/>
                <a:ea typeface="楷体_GB2312" pitchFamily="1" charset="-122"/>
              </a:rPr>
              <a:t>在Z</a:t>
            </a:r>
            <a:r>
              <a:rPr lang="zh-CN" baseline="-25000" dirty="0">
                <a:latin typeface="楷体_GB2312" pitchFamily="1" charset="-122"/>
                <a:ea typeface="楷体_GB2312" pitchFamily="1" charset="-122"/>
              </a:rPr>
              <a:t>k</a:t>
            </a:r>
            <a:r>
              <a:rPr lang="zh-CN" dirty="0">
                <a:latin typeface="楷体_GB2312" pitchFamily="1" charset="-122"/>
                <a:ea typeface="楷体_GB2312" pitchFamily="1" charset="-122"/>
              </a:rPr>
              <a:t>上定义运算</a:t>
            </a:r>
            <a:r>
              <a:rPr lang="zh-CN" dirty="0">
                <a:latin typeface="楷体_GB2312" pitchFamily="1" charset="-122"/>
                <a:ea typeface="楷体_GB2312" pitchFamily="1" charset="-122"/>
                <a:sym typeface="Symbol" pitchFamily="18" charset="2"/>
              </a:rPr>
              <a:t>和如下：</a:t>
            </a:r>
          </a:p>
          <a:p>
            <a:pPr>
              <a:buFont typeface="Wingdings" pitchFamily="2" charset="2"/>
              <a:buNone/>
            </a:pPr>
            <a:r>
              <a:rPr lang="zh-CN" dirty="0">
                <a:latin typeface="楷体_GB2312" pitchFamily="1" charset="-122"/>
                <a:ea typeface="楷体_GB2312" pitchFamily="1" charset="-122"/>
                <a:sym typeface="Symbol" pitchFamily="18" charset="2"/>
              </a:rPr>
              <a:t>[i][j]=[t]（i+j）t（modk）</a:t>
            </a:r>
          </a:p>
          <a:p>
            <a:pPr>
              <a:buFont typeface="Wingdings" pitchFamily="2" charset="2"/>
              <a:buNone/>
            </a:pPr>
            <a:r>
              <a:rPr lang="zh-CN" dirty="0">
                <a:latin typeface="楷体_GB2312" pitchFamily="1" charset="-122"/>
                <a:ea typeface="楷体_GB2312" pitchFamily="1" charset="-122"/>
                <a:sym typeface="Symbol" pitchFamily="18" charset="2"/>
              </a:rPr>
              <a:t>[i][j]=[t]ijt（modk）</a:t>
            </a:r>
          </a:p>
          <a:p>
            <a:pPr>
              <a:buFont typeface="Wingdings" pitchFamily="2" charset="2"/>
              <a:buNone/>
            </a:pPr>
            <a:r>
              <a:rPr lang="zh-CN" dirty="0">
                <a:latin typeface="楷体_GB2312" pitchFamily="1" charset="-122"/>
                <a:ea typeface="楷体_GB2312" pitchFamily="1" charset="-122"/>
              </a:rPr>
              <a:t>&lt;Z</a:t>
            </a:r>
            <a:r>
              <a:rPr lang="zh-CN" baseline="-25000" dirty="0">
                <a:latin typeface="楷体_GB2312" pitchFamily="1" charset="-122"/>
                <a:ea typeface="楷体_GB2312" pitchFamily="1" charset="-122"/>
              </a:rPr>
              <a:t>k</a:t>
            </a:r>
            <a:r>
              <a:rPr lang="zh-CN" dirty="0">
                <a:latin typeface="楷体_GB2312" pitchFamily="1" charset="-122"/>
                <a:ea typeface="楷体_GB2312" pitchFamily="1" charset="-122"/>
              </a:rPr>
              <a:t> ，</a:t>
            </a:r>
            <a:r>
              <a:rPr lang="zh-CN" dirty="0">
                <a:latin typeface="楷体_GB2312" pitchFamily="1" charset="-122"/>
                <a:ea typeface="楷体_GB2312" pitchFamily="1" charset="-122"/>
                <a:sym typeface="Symbol" pitchFamily="18" charset="2"/>
              </a:rPr>
              <a:t></a:t>
            </a:r>
            <a:r>
              <a:rPr lang="zh-CN" dirty="0">
                <a:latin typeface="楷体_GB2312" pitchFamily="1" charset="-122"/>
                <a:ea typeface="楷体_GB2312" pitchFamily="1" charset="-122"/>
              </a:rPr>
              <a:t>&gt;是群（剩余类加群）。[0]是</a:t>
            </a:r>
            <a:r>
              <a:rPr lang="zh-CN" dirty="0">
                <a:latin typeface="楷体_GB2312" pitchFamily="1" charset="-122"/>
                <a:ea typeface="楷体_GB2312" pitchFamily="1" charset="-122"/>
                <a:sym typeface="Symbol" pitchFamily="18" charset="2"/>
              </a:rPr>
              <a:t>的幺元，每元[i]的逆元是[k-i]。</a:t>
            </a:r>
          </a:p>
          <a:p>
            <a:pPr>
              <a:buFont typeface="Wingdings" pitchFamily="2" charset="2"/>
              <a:buNone/>
            </a:pPr>
            <a:r>
              <a:rPr lang="zh-CN" dirty="0">
                <a:solidFill>
                  <a:srgbClr val="0000FF"/>
                </a:solidFill>
                <a:latin typeface="楷体_GB2312" pitchFamily="1" charset="-122"/>
                <a:ea typeface="楷体_GB2312" pitchFamily="1" charset="-122"/>
              </a:rPr>
              <a:t>&lt;Z</a:t>
            </a:r>
            <a:r>
              <a:rPr lang="zh-CN" baseline="-25000" dirty="0">
                <a:solidFill>
                  <a:srgbClr val="0000FF"/>
                </a:solidFill>
                <a:latin typeface="楷体_GB2312" pitchFamily="1" charset="-122"/>
                <a:ea typeface="楷体_GB2312" pitchFamily="1" charset="-122"/>
              </a:rPr>
              <a:t>k</a:t>
            </a:r>
            <a:r>
              <a:rPr lang="zh-CN" dirty="0">
                <a:solidFill>
                  <a:srgbClr val="0000FF"/>
                </a:solidFill>
                <a:latin typeface="楷体_GB2312" pitchFamily="1" charset="-122"/>
                <a:ea typeface="楷体_GB2312" pitchFamily="1" charset="-122"/>
              </a:rPr>
              <a:t> ，</a:t>
            </a:r>
            <a:r>
              <a:rPr lang="zh-CN" dirty="0">
                <a:solidFill>
                  <a:srgbClr val="0000FF"/>
                </a:solidFill>
                <a:latin typeface="楷体_GB2312" pitchFamily="1" charset="-122"/>
                <a:ea typeface="楷体_GB2312" pitchFamily="1" charset="-122"/>
                <a:sym typeface="Symbol" pitchFamily="18" charset="2"/>
              </a:rPr>
              <a:t></a:t>
            </a:r>
            <a:r>
              <a:rPr lang="zh-CN" dirty="0">
                <a:solidFill>
                  <a:srgbClr val="0000FF"/>
                </a:solidFill>
                <a:latin typeface="楷体_GB2312" pitchFamily="1" charset="-122"/>
                <a:ea typeface="楷体_GB2312" pitchFamily="1" charset="-122"/>
              </a:rPr>
              <a:t>&gt;不是群，因为虽然它满足封闭性和可结合性，且[1]是它的幺元，但是[0]无</a:t>
            </a:r>
            <a:r>
              <a:rPr lang="zh-CN" dirty="0">
                <a:solidFill>
                  <a:srgbClr val="0000FF"/>
                </a:solidFill>
                <a:latin typeface="楷体_GB2312" pitchFamily="1" charset="-122"/>
                <a:ea typeface="楷体_GB2312" pitchFamily="1" charset="-122"/>
                <a:sym typeface="Symbol" pitchFamily="18" charset="2"/>
              </a:rPr>
              <a:t></a:t>
            </a:r>
            <a:r>
              <a:rPr lang="zh-CN" dirty="0">
                <a:solidFill>
                  <a:srgbClr val="0000FF"/>
                </a:solidFill>
                <a:latin typeface="楷体_GB2312" pitchFamily="1" charset="-122"/>
                <a:ea typeface="楷体_GB2312" pitchFamily="1" charset="-122"/>
              </a:rPr>
              <a:t>逆元，</a:t>
            </a:r>
            <a:r>
              <a:rPr lang="zh-CN" dirty="0">
                <a:solidFill>
                  <a:srgbClr val="FF00FF"/>
                </a:solidFill>
                <a:latin typeface="楷体_GB2312" pitchFamily="1" charset="-122"/>
                <a:ea typeface="楷体_GB2312" pitchFamily="1" charset="-122"/>
              </a:rPr>
              <a:t>所以它仅仅是一个含幺半群</a:t>
            </a:r>
            <a:r>
              <a:rPr lang="zh-CN" dirty="0">
                <a:solidFill>
                  <a:srgbClr val="0000FF"/>
                </a:solidFill>
                <a:latin typeface="楷体_GB2312" pitchFamily="1" charset="-122"/>
                <a:ea typeface="楷体_GB2312" pitchFamily="1" charset="-122"/>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A458268-F445-42CD-82A3-E74DDEB79BFF}"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1D19FA8B-53B4-42C8-9BD1-2099B5429F11}" type="slidenum">
              <a:rPr lang="zh-CN" altLang="zh-CN"/>
              <a:pPr/>
              <a:t>97</a:t>
            </a:fld>
            <a:r>
              <a:rPr lang="zh-CN" altLang="zh-CN"/>
              <a:t>/226</a:t>
            </a:r>
          </a:p>
        </p:txBody>
      </p:sp>
      <p:sp>
        <p:nvSpPr>
          <p:cNvPr id="101378" name="Rectangle 2"/>
          <p:cNvSpPr>
            <a:spLocks noGrp="1" noChangeArrowheads="1"/>
          </p:cNvSpPr>
          <p:nvPr>
            <p:ph type="title"/>
          </p:nvPr>
        </p:nvSpPr>
        <p:spPr/>
        <p:txBody>
          <a:bodyPr/>
          <a:lstStyle/>
          <a:p>
            <a:endParaRPr lang="zh-CN" altLang="zh-CN"/>
          </a:p>
        </p:txBody>
      </p:sp>
      <p:sp>
        <p:nvSpPr>
          <p:cNvPr id="101379"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altLang="zh-CN">
                <a:solidFill>
                  <a:srgbClr val="0000FF"/>
                </a:solidFill>
                <a:latin typeface="楷体_GB2312" pitchFamily="1" charset="-122"/>
                <a:ea typeface="楷体_GB2312" pitchFamily="1" charset="-122"/>
              </a:rPr>
              <a:t>&lt;Z</a:t>
            </a:r>
            <a:r>
              <a:rPr lang="zh-CN" altLang="zh-CN" baseline="-25000">
                <a:solidFill>
                  <a:srgbClr val="0000FF"/>
                </a:solidFill>
                <a:latin typeface="楷体_GB2312" pitchFamily="1" charset="-122"/>
                <a:ea typeface="楷体_GB2312" pitchFamily="1" charset="-122"/>
              </a:rPr>
              <a:t>k</a:t>
            </a:r>
            <a:r>
              <a:rPr lang="zh-CN" altLang="zh-CN">
                <a:solidFill>
                  <a:srgbClr val="0000FF"/>
                </a:solidFill>
                <a:latin typeface="楷体_GB2312" pitchFamily="1" charset="-122"/>
                <a:ea typeface="楷体_GB2312" pitchFamily="1" charset="-122"/>
              </a:rPr>
              <a:t>-{[0]} </a:t>
            </a:r>
            <a:r>
              <a:rPr lang="zh-CN">
                <a:solidFill>
                  <a:srgbClr val="0000FF"/>
                </a:solidFill>
                <a:latin typeface="楷体_GB2312" pitchFamily="1" charset="-122"/>
                <a:ea typeface="楷体_GB2312" pitchFamily="1" charset="-122"/>
              </a:rPr>
              <a:t>，</a:t>
            </a:r>
            <a:r>
              <a:rPr 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&gt;</a:t>
            </a:r>
            <a:r>
              <a:rPr lang="zh-CN">
                <a:solidFill>
                  <a:srgbClr val="0000FF"/>
                </a:solidFill>
                <a:latin typeface="楷体_GB2312" pitchFamily="1" charset="-122"/>
                <a:ea typeface="楷体_GB2312" pitchFamily="1" charset="-122"/>
              </a:rPr>
              <a:t>是不是群呢？</a:t>
            </a:r>
            <a:r>
              <a:rPr lang="zh-CN">
                <a:solidFill>
                  <a:srgbClr val="FF0000"/>
                </a:solidFill>
                <a:latin typeface="楷体_GB2312" pitchFamily="1" charset="-122"/>
                <a:ea typeface="楷体_GB2312" pitchFamily="1" charset="-122"/>
              </a:rPr>
              <a:t>不一定！</a:t>
            </a:r>
          </a:p>
          <a:p>
            <a:pPr>
              <a:buFont typeface="Wingdings" pitchFamily="2" charset="2"/>
              <a:buNone/>
            </a:pPr>
            <a:r>
              <a:rPr lang="zh-CN" altLang="zh-CN">
                <a:solidFill>
                  <a:srgbClr val="B2B2B2"/>
                </a:solidFill>
                <a:latin typeface="楷体_GB2312" pitchFamily="1" charset="-122"/>
                <a:ea typeface="楷体_GB2312" pitchFamily="1" charset="-122"/>
              </a:rPr>
              <a:t>Z</a:t>
            </a:r>
            <a:r>
              <a:rPr lang="zh-CN" altLang="zh-CN" baseline="-25000">
                <a:solidFill>
                  <a:srgbClr val="B2B2B2"/>
                </a:solidFill>
                <a:latin typeface="楷体_GB2312" pitchFamily="1" charset="-122"/>
                <a:ea typeface="楷体_GB2312" pitchFamily="1" charset="-122"/>
              </a:rPr>
              <a:t>4</a:t>
            </a:r>
            <a:r>
              <a:rPr lang="zh-CN" altLang="zh-CN">
                <a:solidFill>
                  <a:srgbClr val="B2B2B2"/>
                </a:solidFill>
                <a:latin typeface="楷体_GB2312" pitchFamily="1" charset="-122"/>
                <a:ea typeface="楷体_GB2312" pitchFamily="1" charset="-122"/>
              </a:rPr>
              <a:t>-{[0]}={[1]</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a:t>
            </a:r>
          </a:p>
          <a:p>
            <a:pPr>
              <a:buFont typeface="Wingdings" pitchFamily="2" charset="2"/>
              <a:buNone/>
            </a:pPr>
            <a:r>
              <a:rPr lang="zh-CN">
                <a:solidFill>
                  <a:srgbClr val="B2B2B2"/>
                </a:solidFill>
                <a:latin typeface="楷体_GB2312" pitchFamily="1" charset="-122"/>
                <a:ea typeface="楷体_GB2312" pitchFamily="1" charset="-122"/>
              </a:rPr>
              <a:t>而</a:t>
            </a:r>
            <a:r>
              <a:rPr lang="zh-CN" altLang="zh-CN">
                <a:solidFill>
                  <a:srgbClr val="B2B2B2"/>
                </a:solidFill>
                <a:latin typeface="楷体_GB2312" pitchFamily="1" charset="-122"/>
                <a:ea typeface="楷体_GB2312" pitchFamily="1" charset="-122"/>
              </a:rPr>
              <a:t>[2]</a:t>
            </a:r>
            <a:r>
              <a:rPr lang="zh-CN" alt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[2]=[0]</a:t>
            </a:r>
            <a:r>
              <a:rPr lang="zh-CN" altLang="zh-CN">
                <a:solidFill>
                  <a:srgbClr val="B2B2B2"/>
                </a:solidFill>
                <a:latin typeface="楷体_GB2312" pitchFamily="1" charset="-122"/>
                <a:ea typeface="楷体_GB2312" pitchFamily="1" charset="-122"/>
                <a:sym typeface="Symbol" pitchFamily="18" charset="2"/>
              </a:rPr>
              <a:t> </a:t>
            </a:r>
            <a:r>
              <a:rPr lang="zh-CN" altLang="zh-CN">
                <a:solidFill>
                  <a:srgbClr val="B2B2B2"/>
                </a:solidFill>
                <a:latin typeface="楷体_GB2312" pitchFamily="1" charset="-122"/>
                <a:ea typeface="楷体_GB2312" pitchFamily="1" charset="-122"/>
              </a:rPr>
              <a:t>Z</a:t>
            </a:r>
            <a:r>
              <a:rPr lang="zh-CN" altLang="zh-CN" baseline="-25000">
                <a:solidFill>
                  <a:srgbClr val="B2B2B2"/>
                </a:solidFill>
                <a:latin typeface="楷体_GB2312" pitchFamily="1" charset="-122"/>
                <a:ea typeface="楷体_GB2312" pitchFamily="1" charset="-122"/>
              </a:rPr>
              <a:t>4</a:t>
            </a:r>
            <a:r>
              <a:rPr lang="zh-CN" altLang="zh-CN">
                <a:solidFill>
                  <a:srgbClr val="B2B2B2"/>
                </a:solidFill>
                <a:latin typeface="楷体_GB2312" pitchFamily="1" charset="-122"/>
                <a:ea typeface="楷体_GB2312" pitchFamily="1" charset="-122"/>
              </a:rPr>
              <a:t>-{[0]}</a:t>
            </a:r>
          </a:p>
          <a:p>
            <a:pPr>
              <a:buFont typeface="Wingdings" pitchFamily="2" charset="2"/>
              <a:buNone/>
            </a:pPr>
            <a:r>
              <a:rPr lang="zh-CN" altLang="zh-CN">
                <a:solidFill>
                  <a:srgbClr val="B2B2B2"/>
                </a:solidFill>
                <a:latin typeface="楷体_GB2312" pitchFamily="1" charset="-122"/>
                <a:ea typeface="楷体_GB2312" pitchFamily="1" charset="-122"/>
              </a:rPr>
              <a:t>∴ &lt;Z</a:t>
            </a:r>
            <a:r>
              <a:rPr lang="zh-CN" altLang="zh-CN" baseline="-25000">
                <a:solidFill>
                  <a:srgbClr val="B2B2B2"/>
                </a:solidFill>
                <a:latin typeface="楷体_GB2312" pitchFamily="1" charset="-122"/>
                <a:ea typeface="楷体_GB2312" pitchFamily="1" charset="-122"/>
              </a:rPr>
              <a:t>4</a:t>
            </a:r>
            <a:r>
              <a:rPr lang="zh-CN" altLang="zh-CN">
                <a:solidFill>
                  <a:srgbClr val="B2B2B2"/>
                </a:solidFill>
                <a:latin typeface="楷体_GB2312" pitchFamily="1" charset="-122"/>
                <a:ea typeface="楷体_GB2312" pitchFamily="1" charset="-122"/>
              </a:rPr>
              <a:t>-{[0]}</a:t>
            </a:r>
            <a:r>
              <a:rPr 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&gt;</a:t>
            </a:r>
            <a:r>
              <a:rPr lang="zh-CN">
                <a:solidFill>
                  <a:srgbClr val="B2B2B2"/>
                </a:solidFill>
                <a:latin typeface="楷体_GB2312" pitchFamily="1" charset="-122"/>
                <a:ea typeface="楷体_GB2312" pitchFamily="1" charset="-122"/>
              </a:rPr>
              <a:t>不是群。</a:t>
            </a:r>
          </a:p>
          <a:p>
            <a:pPr>
              <a:buFont typeface="Wingdings" pitchFamily="2" charset="2"/>
              <a:buNone/>
            </a:pPr>
            <a:r>
              <a:rPr lang="zh-CN">
                <a:solidFill>
                  <a:srgbClr val="B2B2B2"/>
                </a:solidFill>
                <a:latin typeface="楷体_GB2312" pitchFamily="1" charset="-122"/>
                <a:ea typeface="楷体_GB2312" pitchFamily="1" charset="-122"/>
              </a:rPr>
              <a:t>而</a:t>
            </a:r>
            <a:r>
              <a:rPr lang="zh-CN" altLang="zh-CN">
                <a:solidFill>
                  <a:srgbClr val="B2B2B2"/>
                </a:solidFill>
                <a:latin typeface="楷体_GB2312" pitchFamily="1" charset="-122"/>
                <a:ea typeface="楷体_GB2312" pitchFamily="1" charset="-122"/>
              </a:rPr>
              <a:t>Z</a:t>
            </a:r>
            <a:r>
              <a:rPr lang="zh-CN" altLang="zh-CN" baseline="-25000">
                <a:solidFill>
                  <a:srgbClr val="B2B2B2"/>
                </a:solidFill>
                <a:latin typeface="楷体_GB2312" pitchFamily="1" charset="-122"/>
                <a:ea typeface="楷体_GB2312" pitchFamily="1" charset="-122"/>
              </a:rPr>
              <a:t>5</a:t>
            </a:r>
            <a:r>
              <a:rPr lang="zh-CN" altLang="zh-CN">
                <a:solidFill>
                  <a:srgbClr val="B2B2B2"/>
                </a:solidFill>
                <a:latin typeface="楷体_GB2312" pitchFamily="1" charset="-122"/>
                <a:ea typeface="楷体_GB2312" pitchFamily="1" charset="-122"/>
              </a:rPr>
              <a:t>-{[0]}={[1]</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[4]}</a:t>
            </a:r>
          </a:p>
          <a:p>
            <a:pPr>
              <a:buFont typeface="Wingdings" pitchFamily="2" charset="2"/>
              <a:buNone/>
            </a:pPr>
            <a:r>
              <a:rPr lang="zh-CN">
                <a:solidFill>
                  <a:srgbClr val="B2B2B2"/>
                </a:solidFill>
                <a:latin typeface="楷体_GB2312" pitchFamily="1" charset="-122"/>
                <a:ea typeface="楷体_GB2312" pitchFamily="1" charset="-122"/>
              </a:rPr>
              <a:t>其运算表如右图，</a:t>
            </a:r>
          </a:p>
          <a:p>
            <a:pPr>
              <a:buFont typeface="Wingdings" pitchFamily="2" charset="2"/>
              <a:buNone/>
            </a:pPr>
            <a:r>
              <a:rPr lang="zh-CN">
                <a:solidFill>
                  <a:srgbClr val="B2B2B2"/>
                </a:solidFill>
                <a:latin typeface="楷体_GB2312" pitchFamily="1" charset="-122"/>
                <a:ea typeface="楷体_GB2312" pitchFamily="1" charset="-122"/>
              </a:rPr>
              <a:t>运算是封闭的，可结合的；</a:t>
            </a:r>
          </a:p>
          <a:p>
            <a:pPr>
              <a:buFont typeface="Wingdings" pitchFamily="2" charset="2"/>
              <a:buNone/>
            </a:pP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是幺元，</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[4]</a:t>
            </a:r>
            <a:r>
              <a:rPr lang="zh-CN">
                <a:solidFill>
                  <a:srgbClr val="B2B2B2"/>
                </a:solidFill>
                <a:latin typeface="楷体_GB2312" pitchFamily="1" charset="-122"/>
                <a:ea typeface="楷体_GB2312" pitchFamily="1" charset="-122"/>
              </a:rPr>
              <a:t>的逆元</a:t>
            </a:r>
          </a:p>
          <a:p>
            <a:pPr>
              <a:buFont typeface="Wingdings" pitchFamily="2" charset="2"/>
              <a:buNone/>
            </a:pPr>
            <a:r>
              <a:rPr lang="zh-CN">
                <a:solidFill>
                  <a:srgbClr val="B2B2B2"/>
                </a:solidFill>
                <a:latin typeface="楷体_GB2312" pitchFamily="1" charset="-122"/>
                <a:ea typeface="楷体_GB2312" pitchFamily="1" charset="-122"/>
              </a:rPr>
              <a:t>是自身，</a:t>
            </a:r>
            <a:r>
              <a:rPr lang="zh-CN" altLang="zh-CN">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互为逆元；</a:t>
            </a:r>
          </a:p>
          <a:p>
            <a:pPr>
              <a:buFont typeface="Wingdings" pitchFamily="2" charset="2"/>
              <a:buNone/>
            </a:pPr>
            <a:r>
              <a:rPr lang="zh-CN">
                <a:solidFill>
                  <a:srgbClr val="B2B2B2"/>
                </a:solidFill>
                <a:latin typeface="楷体_GB2312" pitchFamily="1" charset="-122"/>
                <a:ea typeface="楷体_GB2312" pitchFamily="1" charset="-122"/>
              </a:rPr>
              <a:t>因此</a:t>
            </a:r>
            <a:r>
              <a:rPr lang="zh-CN" altLang="zh-CN">
                <a:solidFill>
                  <a:srgbClr val="B2B2B2"/>
                </a:solidFill>
                <a:latin typeface="楷体_GB2312" pitchFamily="1" charset="-122"/>
                <a:ea typeface="楷体_GB2312" pitchFamily="1" charset="-122"/>
              </a:rPr>
              <a:t>&lt;Z</a:t>
            </a:r>
            <a:r>
              <a:rPr lang="zh-CN" altLang="zh-CN" baseline="-25000">
                <a:solidFill>
                  <a:srgbClr val="B2B2B2"/>
                </a:solidFill>
                <a:latin typeface="楷体_GB2312" pitchFamily="1" charset="-122"/>
                <a:ea typeface="楷体_GB2312" pitchFamily="1" charset="-122"/>
              </a:rPr>
              <a:t>5</a:t>
            </a:r>
            <a:r>
              <a:rPr lang="zh-CN" altLang="zh-CN">
                <a:solidFill>
                  <a:srgbClr val="B2B2B2"/>
                </a:solidFill>
                <a:latin typeface="楷体_GB2312" pitchFamily="1" charset="-122"/>
                <a:ea typeface="楷体_GB2312" pitchFamily="1" charset="-122"/>
              </a:rPr>
              <a:t>-{[0]} </a:t>
            </a:r>
            <a:r>
              <a:rPr 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&gt;</a:t>
            </a:r>
            <a:r>
              <a:rPr lang="zh-CN">
                <a:solidFill>
                  <a:srgbClr val="B2B2B2"/>
                </a:solidFill>
                <a:latin typeface="楷体_GB2312" pitchFamily="1" charset="-122"/>
                <a:ea typeface="楷体_GB2312" pitchFamily="1" charset="-122"/>
              </a:rPr>
              <a:t>是群。</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1FC0047-5DB6-4716-912F-0B4A20C53E5C}" type="datetime1">
              <a:rPr lang="zh-CN" altLang="en-US"/>
              <a:pPr/>
              <a:t>2018/12/10</a:t>
            </a:fld>
            <a:endParaRPr lang="zh-CN" altLang="zh-CN"/>
          </a:p>
        </p:txBody>
      </p:sp>
      <p:sp>
        <p:nvSpPr>
          <p:cNvPr id="5" name="页脚占位符 4"/>
          <p:cNvSpPr>
            <a:spLocks noGrp="1"/>
          </p:cNvSpPr>
          <p:nvPr>
            <p:ph type="ftr" sz="quarter" idx="11"/>
          </p:nvPr>
        </p:nvSpPr>
        <p:spPr/>
        <p:txBody>
          <a:bodyPr/>
          <a:lstStyle/>
          <a:p>
            <a:r>
              <a:rPr lang="zh-CN"/>
              <a:t>计算机学院</a:t>
            </a:r>
          </a:p>
        </p:txBody>
      </p:sp>
      <p:sp>
        <p:nvSpPr>
          <p:cNvPr id="6" name="灯片编号占位符 5"/>
          <p:cNvSpPr>
            <a:spLocks noGrp="1"/>
          </p:cNvSpPr>
          <p:nvPr>
            <p:ph type="sldNum" sz="quarter" idx="12"/>
          </p:nvPr>
        </p:nvSpPr>
        <p:spPr/>
        <p:txBody>
          <a:bodyPr/>
          <a:lstStyle/>
          <a:p>
            <a:fld id="{66361418-26E2-433B-A091-88333CFED258}" type="slidenum">
              <a:rPr lang="zh-CN" altLang="zh-CN"/>
              <a:pPr/>
              <a:t>98</a:t>
            </a:fld>
            <a:r>
              <a:rPr lang="zh-CN" altLang="zh-CN"/>
              <a:t>/226</a:t>
            </a:r>
          </a:p>
        </p:txBody>
      </p:sp>
      <p:sp>
        <p:nvSpPr>
          <p:cNvPr id="102402" name="Rectangle 2"/>
          <p:cNvSpPr>
            <a:spLocks noGrp="1" noChangeArrowheads="1"/>
          </p:cNvSpPr>
          <p:nvPr>
            <p:ph type="title"/>
          </p:nvPr>
        </p:nvSpPr>
        <p:spPr/>
        <p:txBody>
          <a:bodyPr/>
          <a:lstStyle/>
          <a:p>
            <a:endParaRPr lang="zh-CN" altLang="zh-CN"/>
          </a:p>
        </p:txBody>
      </p:sp>
      <p:sp>
        <p:nvSpPr>
          <p:cNvPr id="102403"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altLang="zh-CN">
                <a:latin typeface="楷体_GB2312" pitchFamily="1" charset="-122"/>
                <a:ea typeface="楷体_GB2312" pitchFamily="1" charset="-122"/>
              </a:rPr>
              <a:t>&lt;Z</a:t>
            </a:r>
            <a:r>
              <a:rPr lang="zh-CN" altLang="zh-CN" baseline="-25000">
                <a:latin typeface="楷体_GB2312" pitchFamily="1" charset="-122"/>
                <a:ea typeface="楷体_GB2312" pitchFamily="1" charset="-122"/>
              </a:rPr>
              <a:t>k</a:t>
            </a:r>
            <a:r>
              <a:rPr lang="zh-CN" altLang="zh-CN">
                <a:latin typeface="楷体_GB2312" pitchFamily="1" charset="-122"/>
                <a:ea typeface="楷体_GB2312" pitchFamily="1" charset="-122"/>
              </a:rPr>
              <a:t>-{[0]} </a:t>
            </a:r>
            <a:r>
              <a:rPr lang="zh-CN">
                <a:latin typeface="楷体_GB2312" pitchFamily="1" charset="-122"/>
                <a:ea typeface="楷体_GB2312" pitchFamily="1" charset="-122"/>
              </a:rPr>
              <a:t>，</a:t>
            </a:r>
            <a:r>
              <a:rPr lang="zh-CN">
                <a:latin typeface="楷体_GB2312" pitchFamily="1" charset="-122"/>
                <a:ea typeface="楷体_GB2312" pitchFamily="1" charset="-122"/>
                <a:sym typeface="Symbol" pitchFamily="18" charset="2"/>
              </a:rPr>
              <a:t></a:t>
            </a:r>
            <a:r>
              <a:rPr lang="zh-CN" altLang="zh-CN">
                <a:latin typeface="楷体_GB2312" pitchFamily="1" charset="-122"/>
                <a:ea typeface="楷体_GB2312" pitchFamily="1" charset="-122"/>
              </a:rPr>
              <a:t>&gt;</a:t>
            </a:r>
            <a:r>
              <a:rPr lang="zh-CN">
                <a:latin typeface="楷体_GB2312" pitchFamily="1" charset="-122"/>
                <a:ea typeface="楷体_GB2312" pitchFamily="1" charset="-122"/>
              </a:rPr>
              <a:t>是不是群呢？不一定！</a:t>
            </a:r>
          </a:p>
          <a:p>
            <a:pPr>
              <a:buFont typeface="Wingdings" pitchFamily="2" charset="2"/>
              <a:buNone/>
            </a:pPr>
            <a:r>
              <a:rPr lang="zh-CN" altLang="zh-CN">
                <a:solidFill>
                  <a:srgbClr val="0000FF"/>
                </a:solidFill>
                <a:latin typeface="楷体_GB2312" pitchFamily="1" charset="-122"/>
                <a:ea typeface="楷体_GB2312" pitchFamily="1" charset="-122"/>
              </a:rPr>
              <a:t>Z</a:t>
            </a:r>
            <a:r>
              <a:rPr lang="zh-CN" altLang="zh-CN" baseline="-25000">
                <a:solidFill>
                  <a:srgbClr val="0000FF"/>
                </a:solidFill>
                <a:latin typeface="楷体_GB2312" pitchFamily="1" charset="-122"/>
                <a:ea typeface="楷体_GB2312" pitchFamily="1" charset="-122"/>
              </a:rPr>
              <a:t>4</a:t>
            </a:r>
            <a:r>
              <a:rPr lang="zh-CN" altLang="zh-CN">
                <a:solidFill>
                  <a:srgbClr val="0000FF"/>
                </a:solidFill>
                <a:latin typeface="楷体_GB2312" pitchFamily="1" charset="-122"/>
                <a:ea typeface="楷体_GB2312" pitchFamily="1" charset="-122"/>
              </a:rPr>
              <a:t>-{[0]}={[1]</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[2]</a:t>
            </a:r>
            <a:r>
              <a:rPr lang="zh-CN">
                <a:solidFill>
                  <a:srgbClr val="0000FF"/>
                </a:solidFill>
                <a:latin typeface="楷体_GB2312" pitchFamily="1" charset="-122"/>
                <a:ea typeface="楷体_GB2312" pitchFamily="1" charset="-122"/>
              </a:rPr>
              <a:t>，</a:t>
            </a:r>
            <a:r>
              <a:rPr lang="zh-CN" altLang="zh-CN">
                <a:solidFill>
                  <a:srgbClr val="0000FF"/>
                </a:solidFill>
                <a:latin typeface="楷体_GB2312" pitchFamily="1" charset="-122"/>
                <a:ea typeface="楷体_GB2312" pitchFamily="1" charset="-122"/>
              </a:rPr>
              <a:t>[3]}</a:t>
            </a:r>
            <a:r>
              <a:rPr lang="zh-CN">
                <a:solidFill>
                  <a:srgbClr val="0000FF"/>
                </a:solidFill>
                <a:latin typeface="楷体_GB2312" pitchFamily="1" charset="-122"/>
                <a:ea typeface="楷体_GB2312" pitchFamily="1" charset="-122"/>
              </a:rPr>
              <a:t>，</a:t>
            </a:r>
          </a:p>
          <a:p>
            <a:pPr>
              <a:buFont typeface="Wingdings" pitchFamily="2" charset="2"/>
              <a:buNone/>
            </a:pPr>
            <a:r>
              <a:rPr lang="zh-CN">
                <a:solidFill>
                  <a:srgbClr val="0000FF"/>
                </a:solidFill>
                <a:latin typeface="楷体_GB2312" pitchFamily="1" charset="-122"/>
                <a:ea typeface="楷体_GB2312" pitchFamily="1" charset="-122"/>
              </a:rPr>
              <a:t>而</a:t>
            </a:r>
            <a:r>
              <a:rPr lang="zh-CN" altLang="zh-CN">
                <a:solidFill>
                  <a:srgbClr val="0000FF"/>
                </a:solidFill>
                <a:latin typeface="楷体_GB2312" pitchFamily="1" charset="-122"/>
                <a:ea typeface="楷体_GB2312" pitchFamily="1" charset="-122"/>
              </a:rPr>
              <a:t>[2]</a:t>
            </a:r>
            <a:r>
              <a:rPr lang="zh-CN" altLang="zh-CN">
                <a:solidFill>
                  <a:srgbClr val="0000FF"/>
                </a:solidFill>
                <a:latin typeface="楷体_GB2312" pitchFamily="1" charset="-122"/>
                <a:ea typeface="楷体_GB2312" pitchFamily="1" charset="-122"/>
                <a:sym typeface="Symbol" pitchFamily="18" charset="2"/>
              </a:rPr>
              <a:t></a:t>
            </a:r>
            <a:r>
              <a:rPr lang="zh-CN" altLang="zh-CN">
                <a:solidFill>
                  <a:srgbClr val="0000FF"/>
                </a:solidFill>
                <a:latin typeface="楷体_GB2312" pitchFamily="1" charset="-122"/>
                <a:ea typeface="楷体_GB2312" pitchFamily="1" charset="-122"/>
              </a:rPr>
              <a:t>[2]=[0]</a:t>
            </a:r>
            <a:r>
              <a:rPr lang="zh-CN" altLang="zh-CN">
                <a:solidFill>
                  <a:srgbClr val="0000FF"/>
                </a:solidFill>
                <a:latin typeface="楷体_GB2312" pitchFamily="1" charset="-122"/>
                <a:ea typeface="楷体_GB2312" pitchFamily="1" charset="-122"/>
                <a:sym typeface="Symbol" pitchFamily="18" charset="2"/>
              </a:rPr>
              <a:t> </a:t>
            </a:r>
            <a:r>
              <a:rPr lang="zh-CN" altLang="zh-CN">
                <a:solidFill>
                  <a:srgbClr val="0000FF"/>
                </a:solidFill>
                <a:latin typeface="楷体_GB2312" pitchFamily="1" charset="-122"/>
                <a:ea typeface="楷体_GB2312" pitchFamily="1" charset="-122"/>
              </a:rPr>
              <a:t>Z</a:t>
            </a:r>
            <a:r>
              <a:rPr lang="zh-CN" altLang="zh-CN" baseline="-25000">
                <a:solidFill>
                  <a:srgbClr val="0000FF"/>
                </a:solidFill>
                <a:latin typeface="楷体_GB2312" pitchFamily="1" charset="-122"/>
                <a:ea typeface="楷体_GB2312" pitchFamily="1" charset="-122"/>
              </a:rPr>
              <a:t>4</a:t>
            </a:r>
            <a:r>
              <a:rPr lang="zh-CN" altLang="zh-CN">
                <a:solidFill>
                  <a:srgbClr val="0000FF"/>
                </a:solidFill>
                <a:latin typeface="楷体_GB2312" pitchFamily="1" charset="-122"/>
                <a:ea typeface="楷体_GB2312" pitchFamily="1" charset="-122"/>
              </a:rPr>
              <a:t>-{[0]}</a:t>
            </a:r>
          </a:p>
          <a:p>
            <a:pPr>
              <a:buFont typeface="Wingdings" pitchFamily="2" charset="2"/>
              <a:buNone/>
            </a:pPr>
            <a:r>
              <a:rPr lang="zh-CN" altLang="zh-CN">
                <a:solidFill>
                  <a:srgbClr val="FF00FF"/>
                </a:solidFill>
                <a:latin typeface="楷体_GB2312" pitchFamily="1" charset="-122"/>
                <a:ea typeface="楷体_GB2312" pitchFamily="1" charset="-122"/>
              </a:rPr>
              <a:t>∴ &lt;Z</a:t>
            </a:r>
            <a:r>
              <a:rPr lang="zh-CN" altLang="zh-CN" baseline="-25000">
                <a:solidFill>
                  <a:srgbClr val="FF00FF"/>
                </a:solidFill>
                <a:latin typeface="楷体_GB2312" pitchFamily="1" charset="-122"/>
                <a:ea typeface="楷体_GB2312" pitchFamily="1" charset="-122"/>
              </a:rPr>
              <a:t>4</a:t>
            </a:r>
            <a:r>
              <a:rPr lang="zh-CN" altLang="zh-CN">
                <a:solidFill>
                  <a:srgbClr val="FF00FF"/>
                </a:solidFill>
                <a:latin typeface="楷体_GB2312" pitchFamily="1" charset="-122"/>
                <a:ea typeface="楷体_GB2312" pitchFamily="1" charset="-122"/>
              </a:rPr>
              <a:t>-{[0]}</a:t>
            </a:r>
            <a:r>
              <a:rPr lang="zh-CN">
                <a:solidFill>
                  <a:srgbClr val="FF00FF"/>
                </a:solidFill>
                <a:latin typeface="楷体_GB2312" pitchFamily="1" charset="-122"/>
                <a:ea typeface="楷体_GB2312" pitchFamily="1" charset="-122"/>
              </a:rPr>
              <a:t>，</a:t>
            </a:r>
            <a:r>
              <a:rPr lang="zh-CN">
                <a:solidFill>
                  <a:srgbClr val="FF00FF"/>
                </a:solidFill>
                <a:latin typeface="楷体_GB2312" pitchFamily="1" charset="-122"/>
                <a:ea typeface="楷体_GB2312" pitchFamily="1" charset="-122"/>
                <a:sym typeface="Symbol" pitchFamily="18" charset="2"/>
              </a:rPr>
              <a:t></a:t>
            </a:r>
            <a:r>
              <a:rPr lang="zh-CN" altLang="zh-CN">
                <a:solidFill>
                  <a:srgbClr val="FF00FF"/>
                </a:solidFill>
                <a:latin typeface="楷体_GB2312" pitchFamily="1" charset="-122"/>
                <a:ea typeface="楷体_GB2312" pitchFamily="1" charset="-122"/>
              </a:rPr>
              <a:t>&gt;</a:t>
            </a:r>
            <a:r>
              <a:rPr lang="zh-CN">
                <a:solidFill>
                  <a:srgbClr val="FF00FF"/>
                </a:solidFill>
                <a:latin typeface="楷体_GB2312" pitchFamily="1" charset="-122"/>
                <a:ea typeface="楷体_GB2312" pitchFamily="1" charset="-122"/>
              </a:rPr>
              <a:t>不是群。</a:t>
            </a:r>
          </a:p>
          <a:p>
            <a:pPr>
              <a:buFont typeface="Wingdings" pitchFamily="2" charset="2"/>
              <a:buNone/>
            </a:pPr>
            <a:r>
              <a:rPr lang="zh-CN">
                <a:solidFill>
                  <a:srgbClr val="B2B2B2"/>
                </a:solidFill>
                <a:latin typeface="楷体_GB2312" pitchFamily="1" charset="-122"/>
                <a:ea typeface="楷体_GB2312" pitchFamily="1" charset="-122"/>
              </a:rPr>
              <a:t>而</a:t>
            </a:r>
            <a:r>
              <a:rPr lang="zh-CN" altLang="zh-CN">
                <a:solidFill>
                  <a:srgbClr val="B2B2B2"/>
                </a:solidFill>
                <a:latin typeface="楷体_GB2312" pitchFamily="1" charset="-122"/>
                <a:ea typeface="楷体_GB2312" pitchFamily="1" charset="-122"/>
              </a:rPr>
              <a:t>Z</a:t>
            </a:r>
            <a:r>
              <a:rPr lang="zh-CN" altLang="zh-CN" baseline="-25000">
                <a:solidFill>
                  <a:srgbClr val="B2B2B2"/>
                </a:solidFill>
                <a:latin typeface="楷体_GB2312" pitchFamily="1" charset="-122"/>
                <a:ea typeface="楷体_GB2312" pitchFamily="1" charset="-122"/>
              </a:rPr>
              <a:t>5</a:t>
            </a:r>
            <a:r>
              <a:rPr lang="zh-CN" altLang="zh-CN">
                <a:solidFill>
                  <a:srgbClr val="B2B2B2"/>
                </a:solidFill>
                <a:latin typeface="楷体_GB2312" pitchFamily="1" charset="-122"/>
                <a:ea typeface="楷体_GB2312" pitchFamily="1" charset="-122"/>
              </a:rPr>
              <a:t>-{[0]}={[1]</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[4]}</a:t>
            </a:r>
          </a:p>
          <a:p>
            <a:pPr>
              <a:buFont typeface="Wingdings" pitchFamily="2" charset="2"/>
              <a:buNone/>
            </a:pPr>
            <a:r>
              <a:rPr lang="zh-CN">
                <a:solidFill>
                  <a:srgbClr val="B2B2B2"/>
                </a:solidFill>
                <a:latin typeface="楷体_GB2312" pitchFamily="1" charset="-122"/>
                <a:ea typeface="楷体_GB2312" pitchFamily="1" charset="-122"/>
              </a:rPr>
              <a:t>其运算表如右图，</a:t>
            </a:r>
          </a:p>
          <a:p>
            <a:pPr>
              <a:buFont typeface="Wingdings" pitchFamily="2" charset="2"/>
              <a:buNone/>
            </a:pPr>
            <a:r>
              <a:rPr lang="zh-CN">
                <a:solidFill>
                  <a:srgbClr val="B2B2B2"/>
                </a:solidFill>
                <a:latin typeface="楷体_GB2312" pitchFamily="1" charset="-122"/>
                <a:ea typeface="楷体_GB2312" pitchFamily="1" charset="-122"/>
              </a:rPr>
              <a:t>运算是封闭的，可结合的；</a:t>
            </a:r>
          </a:p>
          <a:p>
            <a:pPr>
              <a:buFont typeface="Wingdings" pitchFamily="2" charset="2"/>
              <a:buNone/>
            </a:pP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是幺元，</a:t>
            </a:r>
            <a:r>
              <a:rPr lang="zh-CN" altLang="zh-CN">
                <a:solidFill>
                  <a:srgbClr val="B2B2B2"/>
                </a:solidFill>
                <a:latin typeface="楷体_GB2312" pitchFamily="1" charset="-122"/>
                <a:ea typeface="楷体_GB2312" pitchFamily="1" charset="-122"/>
              </a:rPr>
              <a:t>[1]</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[4]</a:t>
            </a:r>
            <a:r>
              <a:rPr lang="zh-CN">
                <a:solidFill>
                  <a:srgbClr val="B2B2B2"/>
                </a:solidFill>
                <a:latin typeface="楷体_GB2312" pitchFamily="1" charset="-122"/>
                <a:ea typeface="楷体_GB2312" pitchFamily="1" charset="-122"/>
              </a:rPr>
              <a:t>的逆元</a:t>
            </a:r>
          </a:p>
          <a:p>
            <a:pPr>
              <a:buFont typeface="Wingdings" pitchFamily="2" charset="2"/>
              <a:buNone/>
            </a:pPr>
            <a:r>
              <a:rPr lang="zh-CN">
                <a:solidFill>
                  <a:srgbClr val="B2B2B2"/>
                </a:solidFill>
                <a:latin typeface="楷体_GB2312" pitchFamily="1" charset="-122"/>
                <a:ea typeface="楷体_GB2312" pitchFamily="1" charset="-122"/>
              </a:rPr>
              <a:t>是自身，</a:t>
            </a:r>
            <a:r>
              <a:rPr lang="zh-CN" altLang="zh-CN">
                <a:solidFill>
                  <a:srgbClr val="B2B2B2"/>
                </a:solidFill>
                <a:latin typeface="楷体_GB2312" pitchFamily="1" charset="-122"/>
                <a:ea typeface="楷体_GB2312" pitchFamily="1" charset="-122"/>
              </a:rPr>
              <a:t>[2]</a:t>
            </a:r>
            <a:r>
              <a:rPr lang="zh-CN">
                <a:solidFill>
                  <a:srgbClr val="B2B2B2"/>
                </a:solidFill>
                <a:latin typeface="楷体_GB2312" pitchFamily="1" charset="-122"/>
                <a:ea typeface="楷体_GB2312" pitchFamily="1" charset="-122"/>
              </a:rPr>
              <a:t>、</a:t>
            </a:r>
            <a:r>
              <a:rPr lang="zh-CN" altLang="zh-CN">
                <a:solidFill>
                  <a:srgbClr val="B2B2B2"/>
                </a:solidFill>
                <a:latin typeface="楷体_GB2312" pitchFamily="1" charset="-122"/>
                <a:ea typeface="楷体_GB2312" pitchFamily="1" charset="-122"/>
              </a:rPr>
              <a:t>[3]</a:t>
            </a:r>
            <a:r>
              <a:rPr lang="zh-CN">
                <a:solidFill>
                  <a:srgbClr val="B2B2B2"/>
                </a:solidFill>
                <a:latin typeface="楷体_GB2312" pitchFamily="1" charset="-122"/>
                <a:ea typeface="楷体_GB2312" pitchFamily="1" charset="-122"/>
              </a:rPr>
              <a:t>互为逆元；</a:t>
            </a:r>
          </a:p>
          <a:p>
            <a:pPr>
              <a:buFont typeface="Wingdings" pitchFamily="2" charset="2"/>
              <a:buNone/>
            </a:pPr>
            <a:r>
              <a:rPr lang="zh-CN">
                <a:solidFill>
                  <a:srgbClr val="B2B2B2"/>
                </a:solidFill>
                <a:latin typeface="楷体_GB2312" pitchFamily="1" charset="-122"/>
                <a:ea typeface="楷体_GB2312" pitchFamily="1" charset="-122"/>
              </a:rPr>
              <a:t>因此</a:t>
            </a:r>
            <a:r>
              <a:rPr lang="zh-CN" altLang="zh-CN">
                <a:solidFill>
                  <a:srgbClr val="B2B2B2"/>
                </a:solidFill>
                <a:latin typeface="楷体_GB2312" pitchFamily="1" charset="-122"/>
                <a:ea typeface="楷体_GB2312" pitchFamily="1" charset="-122"/>
              </a:rPr>
              <a:t>&lt;Z</a:t>
            </a:r>
            <a:r>
              <a:rPr lang="zh-CN" altLang="zh-CN" baseline="-25000">
                <a:solidFill>
                  <a:srgbClr val="B2B2B2"/>
                </a:solidFill>
                <a:latin typeface="楷体_GB2312" pitchFamily="1" charset="-122"/>
                <a:ea typeface="楷体_GB2312" pitchFamily="1" charset="-122"/>
              </a:rPr>
              <a:t>5</a:t>
            </a:r>
            <a:r>
              <a:rPr lang="zh-CN" altLang="zh-CN">
                <a:solidFill>
                  <a:srgbClr val="B2B2B2"/>
                </a:solidFill>
                <a:latin typeface="楷体_GB2312" pitchFamily="1" charset="-122"/>
                <a:ea typeface="楷体_GB2312" pitchFamily="1" charset="-122"/>
              </a:rPr>
              <a:t>-{[0]} </a:t>
            </a:r>
            <a:r>
              <a:rPr lang="zh-CN">
                <a:solidFill>
                  <a:srgbClr val="B2B2B2"/>
                </a:solidFill>
                <a:latin typeface="楷体_GB2312" pitchFamily="1" charset="-122"/>
                <a:ea typeface="楷体_GB2312" pitchFamily="1" charset="-122"/>
              </a:rPr>
              <a:t>，</a:t>
            </a:r>
            <a:r>
              <a:rPr lang="zh-CN">
                <a:solidFill>
                  <a:srgbClr val="B2B2B2"/>
                </a:solidFill>
                <a:latin typeface="楷体_GB2312" pitchFamily="1" charset="-122"/>
                <a:ea typeface="楷体_GB2312" pitchFamily="1" charset="-122"/>
                <a:sym typeface="Symbol" pitchFamily="18" charset="2"/>
              </a:rPr>
              <a:t></a:t>
            </a:r>
            <a:r>
              <a:rPr lang="zh-CN" altLang="zh-CN">
                <a:solidFill>
                  <a:srgbClr val="B2B2B2"/>
                </a:solidFill>
                <a:latin typeface="楷体_GB2312" pitchFamily="1" charset="-122"/>
                <a:ea typeface="楷体_GB2312" pitchFamily="1" charset="-122"/>
              </a:rPr>
              <a:t>&gt;</a:t>
            </a:r>
            <a:r>
              <a:rPr lang="zh-CN">
                <a:solidFill>
                  <a:srgbClr val="B2B2B2"/>
                </a:solidFill>
                <a:latin typeface="楷体_GB2312" pitchFamily="1" charset="-122"/>
                <a:ea typeface="楷体_GB2312" pitchFamily="1" charset="-122"/>
              </a:rPr>
              <a:t>是群。</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half" idx="10"/>
          </p:nvPr>
        </p:nvSpPr>
        <p:spPr/>
        <p:txBody>
          <a:bodyPr/>
          <a:lstStyle/>
          <a:p>
            <a:fld id="{00EE7BD7-10D5-4055-894B-37E110CEB975}" type="datetime1">
              <a:rPr lang="zh-CN" altLang="en-US"/>
              <a:pPr/>
              <a:t>2018/12/10</a:t>
            </a:fld>
            <a:endParaRPr lang="zh-CN" altLang="zh-CN"/>
          </a:p>
        </p:txBody>
      </p:sp>
      <p:sp>
        <p:nvSpPr>
          <p:cNvPr id="43" name="页脚占位符 4"/>
          <p:cNvSpPr>
            <a:spLocks noGrp="1"/>
          </p:cNvSpPr>
          <p:nvPr>
            <p:ph type="ftr" sz="quarter" idx="11"/>
          </p:nvPr>
        </p:nvSpPr>
        <p:spPr/>
        <p:txBody>
          <a:bodyPr/>
          <a:lstStyle/>
          <a:p>
            <a:r>
              <a:rPr lang="zh-CN"/>
              <a:t>计算机学院</a:t>
            </a:r>
          </a:p>
        </p:txBody>
      </p:sp>
      <p:sp>
        <p:nvSpPr>
          <p:cNvPr id="44" name="灯片编号占位符 5"/>
          <p:cNvSpPr>
            <a:spLocks noGrp="1"/>
          </p:cNvSpPr>
          <p:nvPr>
            <p:ph type="sldNum" sz="quarter" idx="12"/>
          </p:nvPr>
        </p:nvSpPr>
        <p:spPr/>
        <p:txBody>
          <a:bodyPr/>
          <a:lstStyle/>
          <a:p>
            <a:fld id="{04311F9B-33B8-49C7-A26C-35A598C09FEE}" type="slidenum">
              <a:rPr lang="zh-CN" altLang="zh-CN"/>
              <a:pPr/>
              <a:t>99</a:t>
            </a:fld>
            <a:r>
              <a:rPr lang="zh-CN" altLang="zh-CN"/>
              <a:t>/226</a:t>
            </a:r>
          </a:p>
        </p:txBody>
      </p:sp>
      <p:sp>
        <p:nvSpPr>
          <p:cNvPr id="103426" name="Rectangle 2"/>
          <p:cNvSpPr>
            <a:spLocks noGrp="1" noChangeArrowheads="1"/>
          </p:cNvSpPr>
          <p:nvPr>
            <p:ph type="title"/>
          </p:nvPr>
        </p:nvSpPr>
        <p:spPr/>
        <p:txBody>
          <a:bodyPr/>
          <a:lstStyle/>
          <a:p>
            <a:endParaRPr lang="zh-CN" altLang="zh-CN"/>
          </a:p>
        </p:txBody>
      </p:sp>
      <p:sp>
        <p:nvSpPr>
          <p:cNvPr id="103427"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zh-CN" altLang="zh-CN" dirty="0">
                <a:latin typeface="楷体_GB2312" pitchFamily="1" charset="-122"/>
                <a:ea typeface="楷体_GB2312" pitchFamily="1" charset="-122"/>
              </a:rPr>
              <a:t>&lt;Z</a:t>
            </a:r>
            <a:r>
              <a:rPr lang="zh-CN" altLang="zh-CN" baseline="-25000" dirty="0">
                <a:latin typeface="楷体_GB2312" pitchFamily="1" charset="-122"/>
                <a:ea typeface="楷体_GB2312" pitchFamily="1" charset="-122"/>
              </a:rPr>
              <a:t>k</a:t>
            </a:r>
            <a:r>
              <a:rPr lang="zh-CN" altLang="zh-CN" dirty="0">
                <a:latin typeface="楷体_GB2312" pitchFamily="1" charset="-122"/>
                <a:ea typeface="楷体_GB2312" pitchFamily="1" charset="-122"/>
              </a:rPr>
              <a:t>-{[0]} </a:t>
            </a:r>
            <a:r>
              <a:rPr lang="zh-CN" dirty="0">
                <a:latin typeface="楷体_GB2312" pitchFamily="1" charset="-122"/>
                <a:ea typeface="楷体_GB2312" pitchFamily="1" charset="-122"/>
              </a:rPr>
              <a:t>，</a:t>
            </a:r>
            <a:r>
              <a:rPr lang="zh-CN" dirty="0">
                <a:latin typeface="楷体_GB2312" pitchFamily="1" charset="-122"/>
                <a:ea typeface="楷体_GB2312" pitchFamily="1" charset="-122"/>
                <a:sym typeface="Symbol" pitchFamily="18" charset="2"/>
              </a:rPr>
              <a:t></a:t>
            </a:r>
            <a:r>
              <a:rPr lang="zh-CN" altLang="zh-CN" dirty="0">
                <a:latin typeface="楷体_GB2312" pitchFamily="1" charset="-122"/>
                <a:ea typeface="楷体_GB2312" pitchFamily="1" charset="-122"/>
              </a:rPr>
              <a:t>&gt;</a:t>
            </a:r>
            <a:r>
              <a:rPr lang="zh-CN" dirty="0">
                <a:latin typeface="楷体_GB2312" pitchFamily="1" charset="-122"/>
                <a:ea typeface="楷体_GB2312" pitchFamily="1" charset="-122"/>
              </a:rPr>
              <a:t>是不是群呢？不一定！</a:t>
            </a:r>
          </a:p>
          <a:p>
            <a:pPr>
              <a:buFont typeface="Wingdings" pitchFamily="2" charset="2"/>
              <a:buNone/>
            </a:pPr>
            <a:r>
              <a:rPr lang="zh-CN" altLang="zh-CN" dirty="0">
                <a:latin typeface="楷体_GB2312" pitchFamily="1" charset="-122"/>
                <a:ea typeface="楷体_GB2312" pitchFamily="1" charset="-122"/>
              </a:rPr>
              <a:t>Z</a:t>
            </a:r>
            <a:r>
              <a:rPr lang="zh-CN" altLang="zh-CN" baseline="-25000" dirty="0">
                <a:latin typeface="楷体_GB2312" pitchFamily="1" charset="-122"/>
                <a:ea typeface="楷体_GB2312" pitchFamily="1" charset="-122"/>
              </a:rPr>
              <a:t>4</a:t>
            </a:r>
            <a:r>
              <a:rPr lang="zh-CN" altLang="zh-CN" dirty="0">
                <a:latin typeface="楷体_GB2312" pitchFamily="1" charset="-122"/>
                <a:ea typeface="楷体_GB2312" pitchFamily="1" charset="-122"/>
              </a:rPr>
              <a:t>-{[0]}={[1]</a:t>
            </a:r>
            <a:r>
              <a:rPr lang="zh-CN" dirty="0">
                <a:latin typeface="楷体_GB2312" pitchFamily="1" charset="-122"/>
                <a:ea typeface="楷体_GB2312" pitchFamily="1" charset="-122"/>
              </a:rPr>
              <a:t>，</a:t>
            </a:r>
            <a:r>
              <a:rPr lang="zh-CN" altLang="zh-CN" dirty="0">
                <a:latin typeface="楷体_GB2312" pitchFamily="1" charset="-122"/>
                <a:ea typeface="楷体_GB2312" pitchFamily="1" charset="-122"/>
              </a:rPr>
              <a:t>[2]</a:t>
            </a:r>
            <a:r>
              <a:rPr lang="zh-CN" dirty="0">
                <a:latin typeface="楷体_GB2312" pitchFamily="1" charset="-122"/>
                <a:ea typeface="楷体_GB2312" pitchFamily="1" charset="-122"/>
              </a:rPr>
              <a:t>，</a:t>
            </a:r>
            <a:r>
              <a:rPr lang="zh-CN" altLang="zh-CN" dirty="0">
                <a:latin typeface="楷体_GB2312" pitchFamily="1" charset="-122"/>
                <a:ea typeface="楷体_GB2312" pitchFamily="1" charset="-122"/>
              </a:rPr>
              <a:t>[3]}</a:t>
            </a:r>
            <a:r>
              <a:rPr lang="zh-CN" dirty="0">
                <a:latin typeface="楷体_GB2312" pitchFamily="1" charset="-122"/>
                <a:ea typeface="楷体_GB2312" pitchFamily="1" charset="-122"/>
              </a:rPr>
              <a:t>，</a:t>
            </a:r>
          </a:p>
          <a:p>
            <a:pPr>
              <a:buFont typeface="Wingdings" pitchFamily="2" charset="2"/>
              <a:buNone/>
            </a:pPr>
            <a:r>
              <a:rPr lang="zh-CN" dirty="0">
                <a:latin typeface="楷体_GB2312" pitchFamily="1" charset="-122"/>
                <a:ea typeface="楷体_GB2312" pitchFamily="1" charset="-122"/>
              </a:rPr>
              <a:t>而</a:t>
            </a:r>
            <a:r>
              <a:rPr lang="zh-CN" altLang="zh-CN" dirty="0">
                <a:latin typeface="楷体_GB2312" pitchFamily="1" charset="-122"/>
                <a:ea typeface="楷体_GB2312" pitchFamily="1" charset="-122"/>
              </a:rPr>
              <a:t>[2]</a:t>
            </a:r>
            <a:r>
              <a:rPr lang="zh-CN" altLang="zh-CN" dirty="0">
                <a:latin typeface="楷体_GB2312" pitchFamily="1" charset="-122"/>
                <a:ea typeface="楷体_GB2312" pitchFamily="1" charset="-122"/>
                <a:sym typeface="Symbol" pitchFamily="18" charset="2"/>
              </a:rPr>
              <a:t></a:t>
            </a:r>
            <a:r>
              <a:rPr lang="zh-CN" altLang="zh-CN" dirty="0">
                <a:latin typeface="楷体_GB2312" pitchFamily="1" charset="-122"/>
                <a:ea typeface="楷体_GB2312" pitchFamily="1" charset="-122"/>
              </a:rPr>
              <a:t>[2]=[0]</a:t>
            </a:r>
            <a:r>
              <a:rPr lang="zh-CN" altLang="zh-CN" dirty="0">
                <a:latin typeface="楷体_GB2312" pitchFamily="1" charset="-122"/>
                <a:ea typeface="楷体_GB2312" pitchFamily="1" charset="-122"/>
                <a:sym typeface="Symbol" pitchFamily="18" charset="2"/>
              </a:rPr>
              <a:t> </a:t>
            </a:r>
            <a:r>
              <a:rPr lang="zh-CN" altLang="zh-CN" dirty="0">
                <a:latin typeface="楷体_GB2312" pitchFamily="1" charset="-122"/>
                <a:ea typeface="楷体_GB2312" pitchFamily="1" charset="-122"/>
              </a:rPr>
              <a:t>Z</a:t>
            </a:r>
            <a:r>
              <a:rPr lang="zh-CN" altLang="zh-CN" baseline="-25000" dirty="0">
                <a:latin typeface="楷体_GB2312" pitchFamily="1" charset="-122"/>
                <a:ea typeface="楷体_GB2312" pitchFamily="1" charset="-122"/>
              </a:rPr>
              <a:t>4</a:t>
            </a:r>
            <a:r>
              <a:rPr lang="zh-CN" altLang="zh-CN" dirty="0">
                <a:latin typeface="楷体_GB2312" pitchFamily="1" charset="-122"/>
                <a:ea typeface="楷体_GB2312" pitchFamily="1" charset="-122"/>
              </a:rPr>
              <a:t>-{[0]}</a:t>
            </a:r>
          </a:p>
          <a:p>
            <a:pPr>
              <a:buFont typeface="Wingdings" pitchFamily="2" charset="2"/>
              <a:buNone/>
            </a:pPr>
            <a:r>
              <a:rPr lang="zh-CN" altLang="zh-CN" dirty="0">
                <a:latin typeface="楷体_GB2312" pitchFamily="1" charset="-122"/>
                <a:ea typeface="楷体_GB2312" pitchFamily="1" charset="-122"/>
              </a:rPr>
              <a:t>∴ &lt;Z</a:t>
            </a:r>
            <a:r>
              <a:rPr lang="zh-CN" altLang="zh-CN" baseline="-25000" dirty="0">
                <a:latin typeface="楷体_GB2312" pitchFamily="1" charset="-122"/>
                <a:ea typeface="楷体_GB2312" pitchFamily="1" charset="-122"/>
              </a:rPr>
              <a:t>4</a:t>
            </a:r>
            <a:r>
              <a:rPr lang="zh-CN" altLang="zh-CN" dirty="0">
                <a:latin typeface="楷体_GB2312" pitchFamily="1" charset="-122"/>
                <a:ea typeface="楷体_GB2312" pitchFamily="1" charset="-122"/>
              </a:rPr>
              <a:t>-{[0]}</a:t>
            </a:r>
            <a:r>
              <a:rPr lang="zh-CN" dirty="0">
                <a:latin typeface="楷体_GB2312" pitchFamily="1" charset="-122"/>
                <a:ea typeface="楷体_GB2312" pitchFamily="1" charset="-122"/>
              </a:rPr>
              <a:t>，</a:t>
            </a:r>
            <a:r>
              <a:rPr lang="zh-CN" dirty="0">
                <a:latin typeface="楷体_GB2312" pitchFamily="1" charset="-122"/>
                <a:ea typeface="楷体_GB2312" pitchFamily="1" charset="-122"/>
                <a:sym typeface="Symbol" pitchFamily="18" charset="2"/>
              </a:rPr>
              <a:t></a:t>
            </a:r>
            <a:r>
              <a:rPr lang="zh-CN" altLang="zh-CN" dirty="0">
                <a:latin typeface="楷体_GB2312" pitchFamily="1" charset="-122"/>
                <a:ea typeface="楷体_GB2312" pitchFamily="1" charset="-122"/>
              </a:rPr>
              <a:t>&gt;</a:t>
            </a:r>
            <a:r>
              <a:rPr lang="zh-CN" dirty="0">
                <a:latin typeface="楷体_GB2312" pitchFamily="1" charset="-122"/>
                <a:ea typeface="楷体_GB2312" pitchFamily="1" charset="-122"/>
              </a:rPr>
              <a:t>不是群。</a:t>
            </a:r>
          </a:p>
          <a:p>
            <a:pPr>
              <a:buFont typeface="Wingdings" pitchFamily="2" charset="2"/>
              <a:buNone/>
            </a:pPr>
            <a:r>
              <a:rPr lang="zh-CN" dirty="0">
                <a:solidFill>
                  <a:srgbClr val="0000FF"/>
                </a:solidFill>
                <a:latin typeface="楷体_GB2312" pitchFamily="1" charset="-122"/>
                <a:ea typeface="楷体_GB2312" pitchFamily="1" charset="-122"/>
              </a:rPr>
              <a:t>而</a:t>
            </a:r>
            <a:r>
              <a:rPr lang="zh-CN" altLang="zh-CN" dirty="0">
                <a:solidFill>
                  <a:srgbClr val="0000FF"/>
                </a:solidFill>
                <a:latin typeface="楷体_GB2312" pitchFamily="1" charset="-122"/>
                <a:ea typeface="楷体_GB2312" pitchFamily="1" charset="-122"/>
              </a:rPr>
              <a:t>Z</a:t>
            </a:r>
            <a:r>
              <a:rPr lang="zh-CN" altLang="zh-CN" baseline="-25000" dirty="0">
                <a:solidFill>
                  <a:srgbClr val="0000FF"/>
                </a:solidFill>
                <a:latin typeface="楷体_GB2312" pitchFamily="1" charset="-122"/>
                <a:ea typeface="楷体_GB2312" pitchFamily="1" charset="-122"/>
              </a:rPr>
              <a:t>5</a:t>
            </a:r>
            <a:r>
              <a:rPr lang="zh-CN" altLang="zh-CN" dirty="0">
                <a:solidFill>
                  <a:srgbClr val="0000FF"/>
                </a:solidFill>
                <a:latin typeface="楷体_GB2312" pitchFamily="1" charset="-122"/>
                <a:ea typeface="楷体_GB2312" pitchFamily="1" charset="-122"/>
              </a:rPr>
              <a:t>-{[0]}={[1]</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[3]</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[4]}</a:t>
            </a:r>
          </a:p>
          <a:p>
            <a:pPr>
              <a:buFont typeface="Wingdings" pitchFamily="2" charset="2"/>
              <a:buNone/>
            </a:pPr>
            <a:r>
              <a:rPr lang="zh-CN" dirty="0">
                <a:solidFill>
                  <a:srgbClr val="0000FF"/>
                </a:solidFill>
                <a:latin typeface="楷体_GB2312" pitchFamily="1" charset="-122"/>
                <a:ea typeface="楷体_GB2312" pitchFamily="1" charset="-122"/>
              </a:rPr>
              <a:t>其运算表如右图，</a:t>
            </a:r>
          </a:p>
          <a:p>
            <a:pPr>
              <a:buFont typeface="Wingdings" pitchFamily="2" charset="2"/>
              <a:buNone/>
            </a:pPr>
            <a:r>
              <a:rPr lang="zh-CN" dirty="0">
                <a:solidFill>
                  <a:srgbClr val="0000FF"/>
                </a:solidFill>
                <a:latin typeface="楷体_GB2312" pitchFamily="1" charset="-122"/>
                <a:ea typeface="楷体_GB2312" pitchFamily="1" charset="-122"/>
              </a:rPr>
              <a:t>运算是封闭的，可结合的；</a:t>
            </a:r>
          </a:p>
          <a:p>
            <a:pPr>
              <a:buFont typeface="Wingdings" pitchFamily="2" charset="2"/>
              <a:buNone/>
            </a:pPr>
            <a:r>
              <a:rPr lang="zh-CN" altLang="zh-CN" dirty="0">
                <a:solidFill>
                  <a:srgbClr val="0000FF"/>
                </a:solidFill>
                <a:latin typeface="楷体_GB2312" pitchFamily="1" charset="-122"/>
                <a:ea typeface="楷体_GB2312" pitchFamily="1" charset="-122"/>
              </a:rPr>
              <a:t>[1]</a:t>
            </a:r>
            <a:r>
              <a:rPr lang="zh-CN" dirty="0">
                <a:solidFill>
                  <a:srgbClr val="0000FF"/>
                </a:solidFill>
                <a:latin typeface="楷体_GB2312" pitchFamily="1" charset="-122"/>
                <a:ea typeface="楷体_GB2312" pitchFamily="1" charset="-122"/>
              </a:rPr>
              <a:t>是幺元，</a:t>
            </a:r>
            <a:r>
              <a:rPr lang="zh-CN" altLang="zh-CN" dirty="0">
                <a:solidFill>
                  <a:srgbClr val="0000FF"/>
                </a:solidFill>
                <a:latin typeface="楷体_GB2312" pitchFamily="1" charset="-122"/>
                <a:ea typeface="楷体_GB2312" pitchFamily="1" charset="-122"/>
              </a:rPr>
              <a:t>[1]</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[4]</a:t>
            </a:r>
            <a:r>
              <a:rPr lang="zh-CN" dirty="0">
                <a:solidFill>
                  <a:srgbClr val="0000FF"/>
                </a:solidFill>
                <a:latin typeface="楷体_GB2312" pitchFamily="1" charset="-122"/>
                <a:ea typeface="楷体_GB2312" pitchFamily="1" charset="-122"/>
              </a:rPr>
              <a:t>的逆元</a:t>
            </a:r>
          </a:p>
          <a:p>
            <a:pPr>
              <a:buFont typeface="Wingdings" pitchFamily="2" charset="2"/>
              <a:buNone/>
            </a:pPr>
            <a:r>
              <a:rPr lang="zh-CN" dirty="0">
                <a:solidFill>
                  <a:srgbClr val="0000FF"/>
                </a:solidFill>
                <a:latin typeface="楷体_GB2312" pitchFamily="1" charset="-122"/>
                <a:ea typeface="楷体_GB2312" pitchFamily="1" charset="-122"/>
              </a:rPr>
              <a:t>是自身，</a:t>
            </a:r>
            <a:r>
              <a:rPr lang="zh-CN" altLang="zh-CN" dirty="0">
                <a:solidFill>
                  <a:srgbClr val="0000FF"/>
                </a:solidFill>
                <a:latin typeface="楷体_GB2312" pitchFamily="1" charset="-122"/>
                <a:ea typeface="楷体_GB2312" pitchFamily="1" charset="-122"/>
              </a:rPr>
              <a:t>[2]</a:t>
            </a:r>
            <a:r>
              <a:rPr lang="zh-CN" dirty="0">
                <a:solidFill>
                  <a:srgbClr val="0000FF"/>
                </a:solidFill>
                <a:latin typeface="楷体_GB2312" pitchFamily="1" charset="-122"/>
                <a:ea typeface="楷体_GB2312" pitchFamily="1" charset="-122"/>
              </a:rPr>
              <a:t>、</a:t>
            </a:r>
            <a:r>
              <a:rPr lang="zh-CN" altLang="zh-CN" dirty="0">
                <a:solidFill>
                  <a:srgbClr val="0000FF"/>
                </a:solidFill>
                <a:latin typeface="楷体_GB2312" pitchFamily="1" charset="-122"/>
                <a:ea typeface="楷体_GB2312" pitchFamily="1" charset="-122"/>
              </a:rPr>
              <a:t>[3]</a:t>
            </a:r>
            <a:r>
              <a:rPr lang="zh-CN" dirty="0">
                <a:solidFill>
                  <a:srgbClr val="0000FF"/>
                </a:solidFill>
                <a:latin typeface="楷体_GB2312" pitchFamily="1" charset="-122"/>
                <a:ea typeface="楷体_GB2312" pitchFamily="1" charset="-122"/>
              </a:rPr>
              <a:t>互为逆元；</a:t>
            </a:r>
          </a:p>
          <a:p>
            <a:pPr>
              <a:buFont typeface="Wingdings" pitchFamily="2" charset="2"/>
              <a:buNone/>
            </a:pPr>
            <a:r>
              <a:rPr lang="zh-CN" dirty="0">
                <a:solidFill>
                  <a:srgbClr val="0000FF"/>
                </a:solidFill>
                <a:latin typeface="楷体_GB2312" pitchFamily="1" charset="-122"/>
                <a:ea typeface="楷体_GB2312" pitchFamily="1" charset="-122"/>
              </a:rPr>
              <a:t>因此</a:t>
            </a:r>
            <a:r>
              <a:rPr lang="zh-CN" altLang="zh-CN" dirty="0">
                <a:solidFill>
                  <a:srgbClr val="0000FF"/>
                </a:solidFill>
                <a:latin typeface="楷体_GB2312" pitchFamily="1" charset="-122"/>
                <a:ea typeface="楷体_GB2312" pitchFamily="1" charset="-122"/>
              </a:rPr>
              <a:t>&lt;Z</a:t>
            </a:r>
            <a:r>
              <a:rPr lang="zh-CN" altLang="zh-CN" baseline="-25000" dirty="0">
                <a:solidFill>
                  <a:srgbClr val="0000FF"/>
                </a:solidFill>
                <a:latin typeface="楷体_GB2312" pitchFamily="1" charset="-122"/>
                <a:ea typeface="楷体_GB2312" pitchFamily="1" charset="-122"/>
              </a:rPr>
              <a:t>5</a:t>
            </a:r>
            <a:r>
              <a:rPr lang="zh-CN" altLang="zh-CN" dirty="0">
                <a:solidFill>
                  <a:srgbClr val="0000FF"/>
                </a:solidFill>
                <a:latin typeface="楷体_GB2312" pitchFamily="1" charset="-122"/>
                <a:ea typeface="楷体_GB2312" pitchFamily="1" charset="-122"/>
              </a:rPr>
              <a:t>-{[0]} </a:t>
            </a:r>
            <a:r>
              <a:rPr lang="zh-CN" dirty="0">
                <a:solidFill>
                  <a:srgbClr val="0000FF"/>
                </a:solidFill>
                <a:latin typeface="楷体_GB2312" pitchFamily="1" charset="-122"/>
                <a:ea typeface="楷体_GB2312" pitchFamily="1" charset="-122"/>
              </a:rPr>
              <a:t>，</a:t>
            </a:r>
            <a:r>
              <a:rPr lang="zh-CN" dirty="0">
                <a:solidFill>
                  <a:srgbClr val="0000FF"/>
                </a:solidFill>
                <a:latin typeface="楷体_GB2312" pitchFamily="1" charset="-122"/>
                <a:ea typeface="楷体_GB2312" pitchFamily="1" charset="-122"/>
                <a:sym typeface="Symbol" pitchFamily="18" charset="2"/>
              </a:rPr>
              <a:t></a:t>
            </a:r>
            <a:r>
              <a:rPr lang="zh-CN" altLang="zh-CN" dirty="0">
                <a:solidFill>
                  <a:srgbClr val="0000FF"/>
                </a:solidFill>
                <a:latin typeface="楷体_GB2312" pitchFamily="1" charset="-122"/>
                <a:ea typeface="楷体_GB2312" pitchFamily="1" charset="-122"/>
              </a:rPr>
              <a:t>&gt;</a:t>
            </a:r>
            <a:r>
              <a:rPr lang="zh-CN" dirty="0">
                <a:solidFill>
                  <a:srgbClr val="0000FF"/>
                </a:solidFill>
                <a:latin typeface="楷体_GB2312" pitchFamily="1" charset="-122"/>
                <a:ea typeface="楷体_GB2312" pitchFamily="1" charset="-122"/>
              </a:rPr>
              <a:t>是群。</a:t>
            </a:r>
          </a:p>
        </p:txBody>
      </p:sp>
      <p:graphicFrame>
        <p:nvGraphicFramePr>
          <p:cNvPr id="103428" name="Group 4"/>
          <p:cNvGraphicFramePr>
            <a:graphicFrameLocks noGrp="1"/>
          </p:cNvGraphicFramePr>
          <p:nvPr/>
        </p:nvGraphicFramePr>
        <p:xfrm>
          <a:off x="5651500" y="3933825"/>
          <a:ext cx="3313113" cy="2359152"/>
        </p:xfrm>
        <a:graphic>
          <a:graphicData uri="http://schemas.openxmlformats.org/drawingml/2006/table">
            <a:tbl>
              <a:tblPr/>
              <a:tblGrid>
                <a:gridCol w="661988">
                  <a:extLst>
                    <a:ext uri="{9D8B030D-6E8A-4147-A177-3AD203B41FA5}">
                      <a16:colId xmlns:a16="http://schemas.microsoft.com/office/drawing/2014/main" val="20000"/>
                    </a:ext>
                  </a:extLst>
                </a:gridCol>
                <a:gridCol w="663575">
                  <a:extLst>
                    <a:ext uri="{9D8B030D-6E8A-4147-A177-3AD203B41FA5}">
                      <a16:colId xmlns:a16="http://schemas.microsoft.com/office/drawing/2014/main" val="20001"/>
                    </a:ext>
                  </a:extLst>
                </a:gridCol>
                <a:gridCol w="661987">
                  <a:extLst>
                    <a:ext uri="{9D8B030D-6E8A-4147-A177-3AD203B41FA5}">
                      <a16:colId xmlns:a16="http://schemas.microsoft.com/office/drawing/2014/main" val="20002"/>
                    </a:ext>
                  </a:extLst>
                </a:gridCol>
                <a:gridCol w="663575">
                  <a:extLst>
                    <a:ext uri="{9D8B030D-6E8A-4147-A177-3AD203B41FA5}">
                      <a16:colId xmlns:a16="http://schemas.microsoft.com/office/drawing/2014/main" val="20003"/>
                    </a:ext>
                  </a:extLst>
                </a:gridCol>
                <a:gridCol w="661988">
                  <a:extLst>
                    <a:ext uri="{9D8B030D-6E8A-4147-A177-3AD203B41FA5}">
                      <a16:colId xmlns:a16="http://schemas.microsoft.com/office/drawing/2014/main" val="20004"/>
                    </a:ext>
                  </a:extLst>
                </a:gridCol>
              </a:tblGrid>
              <a:tr h="528638">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400" b="1" i="0" u="none" strike="noStrike" cap="none" normalizeH="0" baseline="0" dirty="0" smtClean="0">
                          <a:ln>
                            <a:noFill/>
                          </a:ln>
                          <a:solidFill>
                            <a:srgbClr val="FF0000"/>
                          </a:solidFill>
                          <a:effectLst/>
                          <a:latin typeface="Times New Roman" pitchFamily="18" charset="0"/>
                          <a:ea typeface="宋体" pitchFamily="2" charset="-122"/>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dirty="0" smtClean="0">
                          <a:ln>
                            <a:noFill/>
                          </a:ln>
                          <a:solidFill>
                            <a:srgbClr val="FF0000"/>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extLst>
                  <a:ext uri="{0D108BD9-81ED-4DB2-BD59-A6C34878D82A}">
                    <a16:rowId xmlns:a16="http://schemas.microsoft.com/office/drawing/2014/main" val="10000"/>
                  </a:ext>
                </a:extLst>
              </a:tr>
              <a:tr h="455613">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dirty="0" smtClean="0">
                          <a:ln>
                            <a:noFill/>
                          </a:ln>
                          <a:solidFill>
                            <a:srgbClr val="FF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dirty="0" smtClean="0">
                          <a:ln>
                            <a:noFill/>
                          </a:ln>
                          <a:solidFill>
                            <a:srgbClr val="FF0000"/>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extLst>
                  <a:ext uri="{0D108BD9-81ED-4DB2-BD59-A6C34878D82A}">
                    <a16:rowId xmlns:a16="http://schemas.microsoft.com/office/drawing/2014/main" val="10001"/>
                  </a:ext>
                </a:extLst>
              </a:tr>
              <a:tr h="455613">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extLst>
                  <a:ext uri="{0D108BD9-81ED-4DB2-BD59-A6C34878D82A}">
                    <a16:rowId xmlns:a16="http://schemas.microsoft.com/office/drawing/2014/main" val="10002"/>
                  </a:ext>
                </a:extLst>
              </a:tr>
              <a:tr h="455613">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8FFFF"/>
                    </a:solidFill>
                  </a:tcPr>
                </a:tc>
                <a:extLst>
                  <a:ext uri="{0D108BD9-81ED-4DB2-BD59-A6C34878D82A}">
                    <a16:rowId xmlns:a16="http://schemas.microsoft.com/office/drawing/2014/main" val="10003"/>
                  </a:ext>
                </a:extLst>
              </a:tr>
              <a:tr h="455613">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8FFFF"/>
                    </a:solidFill>
                  </a:tcPr>
                </a:tc>
                <a:tc>
                  <a:txBody>
                    <a:bodyPr/>
                    <a:lstStyle/>
                    <a:p>
                      <a:pPr marL="0" marR="0" lvl="0" indent="0" algn="just"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0" lang="zh-CN" altLang="zh-CN" sz="2000" b="1" i="0" u="none" strike="noStrike" cap="none" normalizeH="0" baseline="0" smtClean="0">
                          <a:ln>
                            <a:noFill/>
                          </a:ln>
                          <a:solidFill>
                            <a:srgbClr val="FF0000"/>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8FFFF"/>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PPT_DBNAME" val="7d132586-2f6b-43ed-95af-8a018fc9856d.mdb"/>
</p:tagLst>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469</TotalTime>
  <Pages>0</Pages>
  <Words>23863</Words>
  <Characters>0</Characters>
  <Application>Microsoft Office PowerPoint</Application>
  <DocSecurity>0</DocSecurity>
  <PresentationFormat>全屏显示(4:3)</PresentationFormat>
  <Lines>0</Lines>
  <Paragraphs>2147</Paragraphs>
  <Slides>228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228</vt:i4>
      </vt:variant>
    </vt:vector>
  </HeadingPairs>
  <TitlesOfParts>
    <vt:vector size="239" baseType="lpstr">
      <vt:lpstr>黑体</vt:lpstr>
      <vt:lpstr>楷体_GB2312</vt:lpstr>
      <vt:lpstr>隶书</vt:lpstr>
      <vt:lpstr>宋体</vt:lpstr>
      <vt:lpstr>Lucida Sans Unicode</vt:lpstr>
      <vt:lpstr>Symbol</vt:lpstr>
      <vt:lpstr>Times New Roman</vt:lpstr>
      <vt:lpstr>Wingdings</vt:lpstr>
      <vt:lpstr>Notebook</vt:lpstr>
      <vt:lpstr>Visio.Drawing.11</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子半群</vt:lpstr>
      <vt:lpstr>子半群</vt:lpstr>
      <vt:lpstr>子半群</vt:lpstr>
      <vt:lpstr>PowerPoint 演示文稿</vt:lpstr>
      <vt:lpstr>PowerPoint 演示文稿</vt:lpstr>
      <vt:lpstr>PowerPoint 演示文稿</vt:lpstr>
      <vt:lpstr>PowerPoint 演示文稿</vt:lpstr>
      <vt:lpstr>PowerPoint 演示文稿</vt:lpstr>
      <vt:lpstr>习题</vt:lpstr>
      <vt:lpstr>PowerPoint 演示文稿</vt:lpstr>
      <vt:lpstr>主要内容</vt:lpstr>
      <vt:lpstr>PowerPoint 演示文稿</vt:lpstr>
      <vt:lpstr>PowerPoint 演示文稿</vt:lpstr>
      <vt:lpstr>PowerPoint 演示文稿</vt:lpstr>
      <vt:lpstr>PowerPoint 演示文稿</vt:lpstr>
      <vt:lpstr>PowerPoint 演示文稿</vt:lpstr>
      <vt:lpstr>群</vt:lpstr>
      <vt:lpstr>群</vt:lpstr>
      <vt:lpstr>群</vt:lpstr>
      <vt:lpstr>群</vt:lpstr>
      <vt:lpstr>群</vt:lpstr>
      <vt:lpstr>PowerPoint 演示文稿</vt:lpstr>
      <vt:lpstr>PowerPoint 演示文稿</vt:lpstr>
      <vt:lpstr>PowerPoint 演示文稿</vt:lpstr>
      <vt:lpstr>PowerPoint 演示文稿</vt:lpstr>
      <vt:lpstr>PowerPoint 演示文稿</vt:lpstr>
      <vt:lpstr>PowerPoint 演示文稿</vt:lpstr>
      <vt:lpstr>补充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子群</vt:lpstr>
      <vt:lpstr>子群</vt:lpstr>
      <vt:lpstr>子群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vt:lpstr>
      <vt:lpstr>例: </vt:lpstr>
      <vt:lpstr>例: </vt:lpstr>
      <vt:lpstr>PowerPoint 演示文稿</vt:lpstr>
      <vt:lpstr>PowerPoint 演示文稿</vt:lpstr>
      <vt:lpstr>PowerPoint 演示文稿</vt:lpstr>
      <vt:lpstr>例:</vt:lpstr>
      <vt:lpstr>例:</vt:lpstr>
      <vt:lpstr>例:</vt:lpstr>
      <vt:lpstr>PowerPoint 演示文稿</vt:lpstr>
      <vt:lpstr>PowerPoint 演示文稿</vt:lpstr>
      <vt:lpstr>PowerPoint 演示文稿</vt:lpstr>
      <vt:lpstr>PowerPoint 演示文稿</vt:lpstr>
      <vt:lpstr>推广</vt:lpstr>
      <vt:lpstr>☆复习</vt:lpstr>
      <vt:lpstr>☆复习</vt:lpstr>
      <vt:lpstr>☆例:</vt:lpstr>
      <vt:lpstr>☆例:</vt:lpstr>
      <vt:lpstr>☆例:</vt:lpstr>
      <vt:lpstr>PowerPoint 演示文稿</vt:lpstr>
      <vt:lpstr>PowerPoint 演示文稿</vt:lpstr>
      <vt:lpstr>PowerPoint 演示文稿</vt:lpstr>
      <vt:lpstr>例:</vt:lpstr>
      <vt:lpstr>例:</vt:lpstr>
      <vt:lpstr>例:</vt:lpstr>
      <vt:lpstr>例:</vt:lpstr>
      <vt:lpstr>例:</vt:lpstr>
      <vt:lpstr>习题</vt:lpstr>
      <vt:lpstr>PowerPoint 演示文稿</vt:lpstr>
      <vt:lpstr>交换群</vt:lpstr>
      <vt:lpstr>交换群</vt:lpstr>
      <vt:lpstr>交换群</vt:lpstr>
      <vt:lpstr>PowerPoint 演示文稿</vt:lpstr>
      <vt:lpstr>PowerPoint 演示文稿</vt:lpstr>
      <vt:lpstr>PowerPoint 演示文稿</vt:lpstr>
      <vt:lpstr>循环群(补：先看一个参考资料)</vt:lpstr>
      <vt:lpstr>循环群</vt:lpstr>
      <vt:lpstr>循环群</vt:lpstr>
      <vt:lpstr>循环群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元素的周期</vt:lpstr>
      <vt:lpstr>元素的周期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补充例题</vt:lpstr>
      <vt:lpstr>作业</vt:lpstr>
      <vt:lpstr>PowerPoint 演示文稿</vt:lpstr>
      <vt:lpstr>置 换(复习)</vt:lpstr>
      <vt:lpstr>例6.5： (复习)</vt:lpstr>
      <vt:lpstr>循 环(复习)</vt:lpstr>
      <vt:lpstr>例6.6： (复习)</vt:lpstr>
      <vt:lpstr>例6.6： (复习)</vt:lpstr>
      <vt:lpstr>循环的积(复习)</vt:lpstr>
      <vt:lpstr>陪集</vt:lpstr>
      <vt:lpstr>陪集</vt:lpstr>
      <vt:lpstr>陪集</vt:lpstr>
      <vt:lpstr>PowerPoint 演示文稿</vt:lpstr>
      <vt:lpstr>PowerPoint 演示文稿</vt:lpstr>
      <vt:lpstr>PowerPoint 演示文稿</vt:lpstr>
      <vt:lpstr>PowerPoint 演示文稿</vt:lpstr>
      <vt:lpstr>事实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vt:lpstr>
      <vt:lpstr>参考</vt:lpstr>
      <vt:lpstr>拉格朗日定理</vt:lpstr>
      <vt:lpstr>拉格朗日定理</vt:lpstr>
      <vt:lpstr>PowerPoint 演示文稿</vt:lpstr>
      <vt:lpstr>PowerPoint 演示文稿</vt:lpstr>
      <vt:lpstr>习题</vt:lpstr>
      <vt:lpstr>PowerPoint 演示文稿</vt:lpstr>
      <vt:lpstr>不变子群</vt:lpstr>
      <vt:lpstr>不变子群</vt:lpstr>
      <vt:lpstr>例 </vt:lpstr>
      <vt:lpstr>PowerPoint 演示文稿</vt:lpstr>
      <vt:lpstr>PowerPoint 演示文稿</vt:lpstr>
      <vt:lpstr>PowerPoint 演示文稿</vt:lpstr>
      <vt:lpstr>PowerPoint 演示文稿</vt:lpstr>
      <vt:lpstr>PowerPoint 演示文稿</vt:lpstr>
      <vt:lpstr>PowerPoint 演示文稿</vt:lpstr>
      <vt:lpstr>商群（这部分课堂自学P189）</vt:lpstr>
      <vt:lpstr>习题</vt:lpstr>
      <vt:lpstr>PowerPoint 演示文稿</vt:lpstr>
      <vt:lpstr>同态与同构</vt:lpstr>
      <vt:lpstr>同态与同构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性  质</vt:lpstr>
      <vt:lpstr>性  质</vt:lpstr>
      <vt:lpstr>性  质</vt:lpstr>
      <vt:lpstr>性  质</vt:lpstr>
      <vt:lpstr>性  质</vt:lpstr>
      <vt:lpstr>性  质</vt:lpstr>
      <vt:lpstr>性  质</vt:lpstr>
      <vt:lpstr>性  质</vt:lpstr>
      <vt:lpstr>性  质</vt:lpstr>
      <vt:lpstr>性  质</vt:lpstr>
      <vt:lpstr>（教材P199 ）</vt:lpstr>
      <vt:lpstr>（教材P268 ）</vt:lpstr>
      <vt:lpstr>PowerPoint 演示文稿</vt:lpstr>
      <vt:lpstr>PowerPoint 演示文稿</vt:lpstr>
      <vt:lpstr>PowerPoint 演示文稿</vt:lpstr>
      <vt:lpstr>同态核</vt:lpstr>
      <vt:lpstr>PowerPoint 演示文稿</vt:lpstr>
      <vt:lpstr>PowerPoint 演示文稿</vt:lpstr>
      <vt:lpstr>PowerPoint 演示文稿</vt:lpstr>
      <vt:lpstr>PowerPoint 演示文稿</vt:lpstr>
      <vt:lpstr>PowerPoint 演示文稿</vt:lpstr>
      <vt:lpstr>习题</vt:lpstr>
    </vt:vector>
  </TitlesOfParts>
  <Company>UESTC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fws</dc:creator>
  <cp:lastModifiedBy>ad</cp:lastModifiedBy>
  <cp:revision>430</cp:revision>
  <cp:lastPrinted>1899-12-30T00:00:00Z</cp:lastPrinted>
  <dcterms:created xsi:type="dcterms:W3CDTF">2002-08-01T13:37:15Z</dcterms:created>
  <dcterms:modified xsi:type="dcterms:W3CDTF">2018-12-10T00:52:05Z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2052-6.3.0.1817</vt:lpwstr>
  </property>
</Properties>
</file>