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sldIdLst>
    <p:sldId id="720" r:id="rId2"/>
    <p:sldId id="457" r:id="rId3"/>
    <p:sldId id="597" r:id="rId4"/>
    <p:sldId id="598" r:id="rId5"/>
    <p:sldId id="599" r:id="rId6"/>
    <p:sldId id="600" r:id="rId7"/>
    <p:sldId id="601" r:id="rId8"/>
    <p:sldId id="602" r:id="rId9"/>
    <p:sldId id="603" r:id="rId10"/>
    <p:sldId id="628" r:id="rId11"/>
    <p:sldId id="613" r:id="rId12"/>
    <p:sldId id="629" r:id="rId13"/>
    <p:sldId id="614" r:id="rId14"/>
    <p:sldId id="630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04" r:id="rId23"/>
    <p:sldId id="622" r:id="rId24"/>
    <p:sldId id="606" r:id="rId25"/>
    <p:sldId id="718" r:id="rId26"/>
    <p:sldId id="719" r:id="rId27"/>
    <p:sldId id="624" r:id="rId28"/>
    <p:sldId id="608" r:id="rId29"/>
    <p:sldId id="626" r:id="rId30"/>
    <p:sldId id="609" r:id="rId31"/>
    <p:sldId id="717" r:id="rId32"/>
    <p:sldId id="611" r:id="rId33"/>
    <p:sldId id="612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6633"/>
    <a:srgbClr val="0000CC"/>
    <a:srgbClr val="B2B2B2"/>
    <a:srgbClr val="FF00FF"/>
    <a:srgbClr val="FF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3585" autoAdjust="0"/>
  </p:normalViewPr>
  <p:slideViewPr>
    <p:cSldViewPr>
      <p:cViewPr>
        <p:scale>
          <a:sx n="75" d="100"/>
          <a:sy n="75" d="100"/>
        </p:scale>
        <p:origin x="-202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F8DA23-C485-4589-BB16-9962763644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343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EE1B5F1B-5D6C-407D-A6E3-66E9AAE9FFCB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514353-E48B-4866-949A-E3A7FDE46066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208A46-FA1F-4C42-A03A-09A5989F27D6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F9FE6-A8B7-4A9A-8B61-DE2B13DD90A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468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DCC72A-D2AD-4213-A2F4-7DF81B8537A0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DC81F-9865-4B48-9D83-D2BFA59804DA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6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166813"/>
            <a:ext cx="3733800" cy="21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166813"/>
            <a:ext cx="3733800" cy="21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1535113"/>
            <a:ext cx="3733800" cy="217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3000" y="1535113"/>
            <a:ext cx="3733800" cy="217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C28B8F43-F9CD-439F-B19E-3DE88089DE69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37B7AEDC-E7B0-4FCE-9571-3934D968716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56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4A7364F1-6385-41B8-B7BF-7A4F8B87DD5E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1ADEFAA0-E892-481E-8573-10740864AC5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61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70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DE5FC-A189-4DA8-9352-88FAD93A303E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C4045-AB3D-47F4-8FD2-097D573F702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59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5E2DF-3BF9-4B46-9CBD-B0B32B6A1C27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2F127-9FB3-41ED-84EB-BC82640EDD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71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9BB2B-CE24-46B6-B68C-C71D9828F59C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BEA65-4115-4B92-BEF2-6815573EB81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295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220B33-BEF9-4A5C-82AD-7E3D74DC7B58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E7C05-00BA-4044-89E3-94DA51A8349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47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FF812-EFCD-4B5E-B1AE-E26CF98EF23A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1DEE4-8560-464E-B3C7-8FF2632E3A8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93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FD8660-C53C-4FE7-BCAD-7A8C55739AF2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3005-7C52-4B15-9798-7016A978CE7A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362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E9056B-12BA-40C1-ADFE-44981B28D8DC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C4842-C978-49C5-A813-F4B9E2F394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24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8C3DAC-1F60-4F3C-8586-E8F584152B84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218AC-468E-4229-B48A-7FFAFC03C85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04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68835D6C-F198-447E-A627-116F8C3ABBC2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BDDBF422-293D-4C8E-8B95-AE6942A2029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soso.com/v4798.htm?ch=ch.bk.innerlin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2015年12月14日星期一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294122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6C9-3526-4B0B-94D6-789258E12A7F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E560-9F7B-4348-9ECA-06DFD07455D9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(-a)*b=a*(-b)=-(a*b)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(b-c) *a=b*a-c*a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 (b-c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=a*b-a*c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8F1-A1FA-4185-A65F-088D3662D869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B64A-6FBE-4319-8C41-CA339C939A5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(-a)*b=a*(-b)=-(a*b)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(b-c) *a=b*a-c*a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 (b-c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=a*b-a*c 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023938" y="2801938"/>
            <a:ext cx="7435850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 </a:t>
            </a:r>
            <a:r>
              <a:rPr lang="zh-CN" altLang="en-US" b="1">
                <a:solidFill>
                  <a:srgbClr val="FF0000"/>
                </a:solidFill>
              </a:rPr>
              <a:t>证明</a:t>
            </a:r>
            <a:r>
              <a:rPr lang="en-US" altLang="zh-CN" b="1">
                <a:solidFill>
                  <a:srgbClr val="FF0000"/>
                </a:solidFill>
              </a:rPr>
              <a:t>:  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  </a:t>
            </a:r>
            <a:r>
              <a:rPr lang="zh-CN" altLang="en-US" b="1">
                <a:solidFill>
                  <a:srgbClr val="0000FF"/>
                </a:solidFill>
              </a:rPr>
              <a:t>因为</a:t>
            </a:r>
            <a:r>
              <a:rPr lang="en-US" altLang="zh-CN" b="1">
                <a:solidFill>
                  <a:srgbClr val="0000FF"/>
                </a:solidFill>
              </a:rPr>
              <a:t>a*θ=a*</a:t>
            </a:r>
            <a:r>
              <a:rPr lang="zh-CN" altLang="en-US" b="1">
                <a:solidFill>
                  <a:srgbClr val="0000FF"/>
                </a:solidFill>
              </a:rPr>
              <a:t>（</a:t>
            </a:r>
            <a:r>
              <a:rPr lang="en-US" altLang="zh-CN" b="1">
                <a:solidFill>
                  <a:srgbClr val="0000FF"/>
                </a:solidFill>
              </a:rPr>
              <a:t>θ+θ</a:t>
            </a:r>
            <a:r>
              <a:rPr lang="zh-CN" altLang="en-US" b="1">
                <a:solidFill>
                  <a:srgbClr val="0000FF"/>
                </a:solidFill>
              </a:rPr>
              <a:t>）</a:t>
            </a:r>
            <a:r>
              <a:rPr lang="en-US" altLang="zh-CN" b="1">
                <a:solidFill>
                  <a:srgbClr val="0000FF"/>
                </a:solidFill>
              </a:rPr>
              <a:t>=(a*θ)+(a*θ)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</a:p>
          <a:p>
            <a:r>
              <a:rPr lang="zh-CN" altLang="en-US" b="1">
                <a:solidFill>
                  <a:srgbClr val="0000FF"/>
                </a:solidFill>
              </a:rPr>
              <a:t>    由移项法则</a:t>
            </a:r>
            <a:r>
              <a:rPr lang="en-US" altLang="zh-CN" b="1">
                <a:solidFill>
                  <a:srgbClr val="0000FF"/>
                </a:solidFill>
              </a:rPr>
              <a:t>a*θ=θ</a:t>
            </a:r>
            <a:r>
              <a:rPr lang="zh-CN" altLang="en-US" b="1">
                <a:solidFill>
                  <a:srgbClr val="0000FF"/>
                </a:solidFill>
              </a:rPr>
              <a:t>。同样，可得</a:t>
            </a:r>
            <a:r>
              <a:rPr lang="en-US" altLang="zh-CN" b="1">
                <a:solidFill>
                  <a:srgbClr val="0000FF"/>
                </a:solidFill>
              </a:rPr>
              <a:t>θ*a=θ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02B3-5B81-4873-AC4F-A858B80A7D08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1B1-4CBF-4E83-86F8-1F753EEC9F76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a*(-b)=-(a*b)=(-a)*b</a:t>
            </a:r>
            <a:r>
              <a:rPr lang="en-US" altLang="zh-CN" sz="2800" b="1"/>
              <a:t> </a:t>
            </a: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(b-c) *a=b*a-c*a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 (b-c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=a*b-a*c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44FD-A91F-4E16-B08A-FE938DD51E3A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22B5-09EC-4091-BA7E-E21D34C566B0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a*(-b)=-(a*b)=(-a)*b</a:t>
            </a:r>
            <a:r>
              <a:rPr lang="en-US" altLang="zh-CN" sz="2800" b="1"/>
              <a:t> </a:t>
            </a: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(b-c) *a=b*a-c*a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 (b-c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=a*b-a*c 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1116013" y="3284538"/>
            <a:ext cx="7797800" cy="19177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证明：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      因为</a:t>
            </a:r>
            <a:r>
              <a:rPr lang="en-US" altLang="zh-CN" b="1" dirty="0">
                <a:solidFill>
                  <a:srgbClr val="0000FF"/>
                </a:solidFill>
              </a:rPr>
              <a:t>(a*(-b))+(a*b)=a*(-</a:t>
            </a:r>
            <a:r>
              <a:rPr lang="en-US" altLang="zh-CN" b="1" dirty="0" err="1">
                <a:solidFill>
                  <a:srgbClr val="0000FF"/>
                </a:solidFill>
              </a:rPr>
              <a:t>b+b</a:t>
            </a:r>
            <a:r>
              <a:rPr lang="en-US" altLang="zh-CN" b="1" dirty="0">
                <a:solidFill>
                  <a:srgbClr val="0000FF"/>
                </a:solidFill>
              </a:rPr>
              <a:t>)=a*θ=θ,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</a:rPr>
              <a:t>所以    </a:t>
            </a:r>
            <a:r>
              <a:rPr lang="en-US" altLang="zh-CN" b="1" dirty="0">
                <a:solidFill>
                  <a:srgbClr val="0000FF"/>
                </a:solidFill>
              </a:rPr>
              <a:t>a*(-b)=-(a*b)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      同理，</a:t>
            </a:r>
            <a:r>
              <a:rPr lang="en-US" altLang="zh-CN" b="1" dirty="0">
                <a:solidFill>
                  <a:srgbClr val="0000FF"/>
                </a:solidFill>
              </a:rPr>
              <a:t>(a*b)+((-a)*b)=(a-a)*b=θ,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</a:rPr>
              <a:t>所以（</a:t>
            </a:r>
            <a:r>
              <a:rPr lang="en-US" altLang="zh-CN" b="1" dirty="0">
                <a:solidFill>
                  <a:srgbClr val="0000FF"/>
                </a:solidFill>
              </a:rPr>
              <a:t>-a)*b=-(a*b).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A04-7340-4FF2-A339-C9C0FF3BBCC1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5B83-38DA-476D-8E55-F8AB4791EA91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a*(-b)=-(a*b)=(-a)*b</a:t>
            </a:r>
            <a:r>
              <a:rPr lang="en-US" altLang="zh-CN" sz="2800" b="1"/>
              <a:t>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(b-c) *a=b*a-c*a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 (b-c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=a*b-a*c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A1C8-8ADC-429F-9BD3-C6E1F0FB77F7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EBA6-ABB5-45A8-A39F-2589525060A4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a*(-b)=-(a*b)=(-a)*b</a:t>
            </a:r>
            <a:r>
              <a:rPr lang="en-US" altLang="zh-CN" sz="2800" b="1"/>
              <a:t>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(b-c) *a=b*a-c*a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 (b-c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=a*b-a*c 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1023938" y="3594100"/>
            <a:ext cx="7796212" cy="26479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证明：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利用②式的结果，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(-a)*(-b)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-(a*b)=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(-a)*(-b)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(-a)*b)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=(-a)*(-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b+b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 =(-a)*θ=θ,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但是，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-(a*b)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的逆，根据群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&lt;R,+&gt;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中逆的唯一性，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a*b=(-a)*(-b).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3D4F-909D-496D-9AEB-58BD61F9357A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32A-85C8-4F67-A075-6DF8FF77FA01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a*(-b)=-(a*b)=(-a)*b</a:t>
            </a:r>
            <a:r>
              <a:rPr lang="en-US" altLang="zh-CN" sz="2800" b="1" dirty="0"/>
              <a:t>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a*(b-c)=(a*b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)-(a*c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619250" y="4437063"/>
            <a:ext cx="399415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a*(b-c)=a*(b+(-c))</a:t>
            </a:r>
          </a:p>
          <a:p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=(a*b)+(a*(-c))</a:t>
            </a:r>
          </a:p>
          <a:p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=(a*b)-(a*c).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D03-242A-49C9-A825-A1A3CAFA7813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A35F-62A8-4258-BB39-383983DEF0D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a*θ=θ*a=θ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a*(-b)=-(a*b)=(-a)*b</a:t>
            </a:r>
            <a:r>
              <a:rPr lang="en-US" altLang="zh-CN" sz="2800" b="1" dirty="0"/>
              <a:t>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a*(b-c)=(a*b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)-(a*c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b-c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）*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a=(b*a)-(c*a) 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CAB3-6FC4-4790-9D1E-910EBEA32EE0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575E-0696-4AF3-8A56-342F28424604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a*θ=θ*a=θ(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加法幺元是乘法零元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a*(-b)=-(a*b)=(-a)*b</a:t>
            </a:r>
            <a:r>
              <a:rPr lang="en-US" altLang="zh-CN" b="1"/>
              <a:t> 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(-a) *(-b)=a*b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a*(b-c)=(a*b)-(b*c)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b-c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）*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a=(b*a)-(c*a)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 startAt="2"/>
            </a:pP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971550" y="4365625"/>
            <a:ext cx="7796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这个定理表明，普通环的运算性质在很多方面类似于数的运算性质，但是在某些方面它们却有不同。例如在模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剩余类环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zh-CN" altLang="en-US" b="1">
                <a:solidFill>
                  <a:srgbClr val="0000FF"/>
                </a:solidFill>
                <a:sym typeface="Symbol" pitchFamily="18" charset="2"/>
              </a:rPr>
              <a:t>，</a:t>
            </a:r>
            <a:r>
              <a:rPr lang="zh-CN" altLang="en-US"/>
              <a:t>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中，我们特别注意到一种情况：当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[i]≠[0],[j]≠[0]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时，却可能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[j]=[0]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zh-CN" altLang="en-US" b="1">
                <a:solidFill>
                  <a:srgbClr val="0000FF"/>
                </a:solidFill>
                <a:sym typeface="Symbol" pitchFamily="18" charset="2"/>
              </a:rPr>
              <a:t>，</a:t>
            </a:r>
            <a:r>
              <a:rPr lang="zh-CN" altLang="en-US"/>
              <a:t>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[3]=[0],[4]</a:t>
            </a:r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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[3]=[0]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DD-FB7F-4EB4-A407-9E3EEDD5A650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DFA3-1007-4B3D-A6DA-F9655658095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&lt;R,+,*&gt;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是环，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a,b∈R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。如果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a≠θ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b≠θ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a*b=θ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零因子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16-3 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剩余类环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dirty="0">
                <a:solidFill>
                  <a:srgbClr val="B2B2B2"/>
                </a:solidFill>
                <a:sym typeface="Symbol" pitchFamily="18" charset="2"/>
              </a:rPr>
              <a:t></a:t>
            </a:r>
            <a:r>
              <a:rPr lang="zh-CN" altLang="en-US" dirty="0">
                <a:solidFill>
                  <a:srgbClr val="B2B2B2"/>
                </a:solidFill>
                <a:sym typeface="Symbol" pitchFamily="18" charset="2"/>
              </a:rPr>
              <a:t>，</a:t>
            </a:r>
            <a:r>
              <a:rPr lang="zh-CN" altLang="en-US" dirty="0">
                <a:solidFill>
                  <a:srgbClr val="B2B2B2"/>
                </a:solidFill>
              </a:rPr>
              <a:t>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没有零因子当且仅当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是素数。因为当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是合数时，必有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a≥2,b≥2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m=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zh-CN" dirty="0">
                <a:solidFill>
                  <a:srgbClr val="B2B2B2"/>
                </a:solidFill>
                <a:sym typeface="Symbol" pitchFamily="18" charset="2"/>
              </a:rPr>
              <a:t>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[b]=[m]=[0],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都是零因子。当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是素数时，不存在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a≥2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b≥2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m=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，因而无零因子。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D595-5BDD-462D-B7EA-2C7709DD6A56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A61-3E4E-4DE0-ADB9-5A1DCA870672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492375"/>
            <a:ext cx="7620000" cy="15367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章： 环和域</a:t>
            </a:r>
          </a:p>
          <a:p>
            <a:pPr algn="ctr">
              <a:buFont typeface="Wingdings" pitchFamily="2" charset="2"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16.1 </a:t>
            </a:r>
            <a:r>
              <a:rPr lang="zh-CN" altLang="en-US" sz="2400">
                <a:solidFill>
                  <a:srgbClr val="FF0000"/>
                </a:solidFill>
              </a:rPr>
              <a:t>环的定义及其性质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CDC4-05DE-45D9-BEB2-86C9C3B84032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039B-D588-48D5-AF81-7E08CCB350B0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16.2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&lt;R,+,*&gt;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是环，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a,b∈R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a≠θ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b≠θ,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a*b=θ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中的零因子。</a:t>
            </a:r>
          </a:p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16.3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剩余类环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zh-CN" altLang="en-US">
                <a:solidFill>
                  <a:srgbClr val="0000FF"/>
                </a:solidFill>
                <a:sym typeface="Symbol" pitchFamily="18" charset="2"/>
              </a:rPr>
              <a:t>，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没有零因子当且仅当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是素数。因为当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是合数时，必有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a≥2,b≥2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m=ab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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[b]=[m]=[0],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都是零因子。当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是素数时，不存在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a≥2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b≥2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m=ab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，因而无零因子。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43396" name="AutoShape 4"/>
          <p:cNvSpPr>
            <a:spLocks/>
          </p:cNvSpPr>
          <p:nvPr/>
        </p:nvSpPr>
        <p:spPr bwMode="auto">
          <a:xfrm>
            <a:off x="3779838" y="5157788"/>
            <a:ext cx="5040312" cy="1150937"/>
          </a:xfrm>
          <a:prstGeom prst="borderCallout2">
            <a:avLst>
              <a:gd name="adj1" fmla="val 9931"/>
              <a:gd name="adj2" fmla="val 61796"/>
              <a:gd name="adj3" fmla="val 9931"/>
              <a:gd name="adj4" fmla="val 61796"/>
              <a:gd name="adj5" fmla="val -166343"/>
              <a:gd name="adj6" fmla="val 61796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b="1" dirty="0"/>
              <a:t>合数是除了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和它本身还能被其他的正整数整除的正整数</a:t>
            </a:r>
            <a:r>
              <a:rPr lang="en-US" altLang="zh-CN" sz="2000" b="1" dirty="0"/>
              <a:t>.</a:t>
            </a:r>
            <a:br>
              <a:rPr lang="en-US" altLang="zh-CN" sz="2000" b="1" dirty="0"/>
            </a:br>
            <a:r>
              <a:rPr lang="zh-CN" altLang="en-US" sz="2000" b="1" dirty="0" smtClean="0"/>
              <a:t>除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之外的</a:t>
            </a:r>
            <a:r>
              <a:rPr lang="zh-CN" altLang="en-US" sz="2000" b="1" dirty="0">
                <a:hlinkClick r:id="rId2"/>
              </a:rPr>
              <a:t>偶数</a:t>
            </a:r>
            <a:r>
              <a:rPr lang="zh-CN" altLang="en-US" sz="2000" b="1" dirty="0"/>
              <a:t>都是合数</a:t>
            </a:r>
            <a:r>
              <a:rPr lang="en-US" altLang="zh-CN" sz="2000" b="1" dirty="0"/>
              <a:t>.(</a:t>
            </a:r>
            <a:r>
              <a:rPr lang="zh-CN" altLang="en-US" sz="2000" b="1" dirty="0"/>
              <a:t>除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以外</a:t>
            </a:r>
            <a:r>
              <a:rPr lang="en-US" altLang="zh-CN" sz="20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684A-9167-4CEE-B037-20A61AB68EE7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E251-BA10-49CE-8C7B-468980201C5E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492375"/>
            <a:ext cx="7620000" cy="5857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16.2 </a:t>
            </a:r>
            <a:r>
              <a:rPr lang="zh-CN" altLang="en-US" dirty="0">
                <a:solidFill>
                  <a:srgbClr val="FF0000"/>
                </a:solidFill>
              </a:rPr>
              <a:t>整环与域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4E34-EE8D-481F-84C7-88BBEBD1F34E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49DE-37CC-4F47-9B82-8FD32D6B84F9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黑体" pitchFamily="2" charset="-122"/>
              </a:rPr>
              <a:t>特殊环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850188" cy="3286125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16.3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 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&lt;R, 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是可交换的，称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交换环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&lt;R, 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是含幺半群，称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含幺环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如果对于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中某些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非零元素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a≠θ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b≠θ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能使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a*b=θ,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含零因子环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零因子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可交换的、含幺、而</a:t>
            </a:r>
            <a:r>
              <a:rPr lang="zh-CN" altLang="en-US" sz="2400" u="sng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无零因子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则称它是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整环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B48-7890-48B2-AD22-AEDB581B0C1E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4F9D-CCF0-4FFA-BC9F-4F196FFC4C20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16.4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（同前例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16.3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证明（模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）剩余类环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，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无零因子当且仅当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是素数。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∵当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是合数时，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必有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a≥2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b≥2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，使得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k=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，从而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[a][b]=[k]=[0]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[a]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[b]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都是零因子。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又 ∵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是素数时，不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存在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a≥2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b≥2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，使得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k=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，从而无零因子。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∴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结论成立。</a:t>
            </a:r>
            <a:endParaRPr lang="zh-CN" altLang="zh-CN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2E26-ECD5-4BD7-AE5F-797A7A24E243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BA6B-9BA9-411D-BEDC-D2656D5735B2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1240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16.3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是一个环，则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中无零因子当且仅当对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a,x,y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，当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≠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a*x=a*y  x=y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x*a=y*a  x=y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（即满足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可约律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950913" y="3233738"/>
            <a:ext cx="7724775" cy="3013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 </a:t>
            </a:r>
          </a:p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中无零因子，则当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a*x=a*y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(a*x)-(a*y)=θ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a*(x-y)=θ.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a≠θ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x-y=θ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同理，由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x*a=y*a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可以得出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反过来，设由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a*x=a*y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必然得出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的结论，</a:t>
            </a:r>
          </a:p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中存在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b*c=θ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，那么由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b*c=θ=b*θ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就导出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c=θ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这说明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中必无零因子。</a:t>
            </a:r>
            <a:r>
              <a:rPr lang="zh-CN" altLang="en-US" dirty="0">
                <a:solidFill>
                  <a:srgbClr val="B2B2B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8283-294A-413F-950B-DCBA04C22460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ED3-8515-406C-B2A8-D01945408751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1240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16.3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是一个环，则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中无零因子当且仅当对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a,x,y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，当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a≠0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a*x=a*y  x=y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x*a=y*a  x=y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（即满足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可约律）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950913" y="3233738"/>
            <a:ext cx="7724775" cy="3013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 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中无零因子，则当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a*x=a*y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(a*x)-(a*y)=θ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a*(x-y)=θ.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a≠θ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x-y=θ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同理，由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x*a=y*a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可以得出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反过来，设由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a*x=a*y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必然得出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的结论，</a:t>
            </a:r>
          </a:p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中存在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b*c=θ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，那么由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b*c=θ=b*θ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就导出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c=θ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这说明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中必无零因子。</a:t>
            </a:r>
            <a:r>
              <a:rPr lang="zh-CN" altLang="en-US" dirty="0">
                <a:solidFill>
                  <a:srgbClr val="B2B2B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6A4E-C0EF-4FF5-B2A7-35A6CFED226D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6646-A80D-4B75-9D81-52A82C5B2B39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1240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16.3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是一个环，则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中无零因子当且仅当对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a,x,y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R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，当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a≠0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时，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a*x=a*y  x=y 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 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x*a=y*a  x=y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（即满足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可约律）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950913" y="3233738"/>
            <a:ext cx="7724775" cy="3013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 </a:t>
            </a: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中无零因子，则当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a*x=a*y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(a*x)-(a*y)=θ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a*(x-y)=θ.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a≠θ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因而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x-y=θ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同理，由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x*a=y*a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可以得出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反过来，设由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a*x=a*y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必然得出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的结论，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中存在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b*c=θ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，那么由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b*c=θ=b*θ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就导出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c=θ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这说明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中必无零因子。</a:t>
            </a:r>
            <a:r>
              <a:rPr lang="zh-CN" altLang="en-US" dirty="0">
                <a:solidFill>
                  <a:srgbClr val="B2B2B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2112-40DF-4D74-B31F-46E922C4B2FD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CBDD-90EE-4658-9B9F-DA1087659303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1240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16.3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是一个环，则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中无零因子当且仅当对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a,x,y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R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，当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a≠0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时，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a*x=a*y  x=y 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 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x*a=y*a  x=y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（即满足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可约律）</a:t>
            </a: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1042988" y="3357563"/>
            <a:ext cx="76200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16.4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的非空集合，如果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&lt;S,+, *&gt;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也是一个环，则称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子环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&lt;{[0],[2],[4]}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，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剩余类环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，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的子环。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2AD-B34F-41F3-A41B-67BA298E5E7E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B84B-F4D8-4CC3-B984-1F8443E99661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黑体" pitchFamily="2" charset="-122"/>
              </a:rPr>
              <a:t>环的同构与同态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57822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16.5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&lt;S,+,*&gt;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&lt;T,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是两个环，如在集合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存在映射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，使得对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，有：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sz="2400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)=f(a)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f(b)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     f(a*b)=f(a)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f(b)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&lt;S,+,*&gt;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&lt;T,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同态映射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f(S)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同态象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满射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时，则称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满同态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；当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双射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时，则称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环同构映射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F421-4236-4E5D-86A9-356B51D1BAF3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1EE-2049-4F0A-9F91-2AEB1DB82D3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31400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16.5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存在整数环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&lt;Z,+,*&gt;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到模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剩余类环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的同态，因为我们可以定义映射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Z→Z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如下：使对所有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x∈Z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f(x)=x mod m.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在此映射下，设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a,b∈Z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由同余的性质，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]=[a]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[b], [a*b]=[a]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所以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&lt;Z,+,*&gt;</a:t>
            </a:r>
            <a:r>
              <a:rPr lang="en-US" altLang="en-US" sz="2400" dirty="0">
                <a:solidFill>
                  <a:srgbClr val="0000FF"/>
                </a:solidFill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&gt;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651C-B993-4AD5-9742-1AEE12E61D35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4AF-F3CF-4F9A-9FF5-930DA38581C4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环和域 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前面讨论了具有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一个二元运算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的代数系统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半群、含幺半群、群、子群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下面讨论具有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两个二元运算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的代数系统。给定两个代数系统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&lt;A,+&gt;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&lt;A,*&gt;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可将它们组合成一个具有两个二元运算的代数系统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&lt;A,+,*&gt;,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而这两个二元运算符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和*之间是有联系的。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域，特别是有限域是纠错码理论的基础。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629F-C016-44C9-AE8E-2CF5EC1FA6D5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3DF5-AFD4-487A-8E42-1FA3EB0898F8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7775575" cy="445452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16.4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是环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&lt;S,+,*&gt;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到环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&lt;T,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的同态映射，则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33400" indent="-533400"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中的加法幺元和乘法幺元，则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f(θ)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f(e)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f(S )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幺元和</a:t>
            </a:r>
            <a:r>
              <a:rPr lang="zh-CN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幺元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buClr>
                <a:srgbClr val="FF00FF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S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，如果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（或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）是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的加法（或乘法）逆元，则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f(-a)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（或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f(a</a:t>
            </a:r>
            <a:r>
              <a:rPr lang="en-US" altLang="zh-CN" sz="2400" baseline="30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f(S )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逆元（或</a:t>
            </a:r>
            <a:r>
              <a:rPr lang="zh-CN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逆元）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>
              <a:buClr>
                <a:srgbClr val="FF00FF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Clr>
                <a:srgbClr val="FF00FF"/>
              </a:buClr>
              <a:buFont typeface="Wingdings" pitchFamily="2" charset="2"/>
              <a:buAutoNum type="circleNumDbPlain" startAt="2"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&lt;f(S),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DEDA-EFC2-4226-A2EA-E7B09996B45F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DAF7-A6D0-4288-9B8F-8001F268673A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黑体" pitchFamily="2" charset="-122"/>
              </a:rPr>
              <a:t>域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909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给环施加进一步的限制，从而得到另一个代数系统</a:t>
            </a:r>
            <a:r>
              <a:rPr lang="en-US" altLang="zh-CN" sz="24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域。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问题归结为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&lt;R-{θ},*&gt;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是否是一个群。</a:t>
            </a:r>
          </a:p>
          <a:p>
            <a:pPr>
              <a:buFont typeface="Wingdings" pitchFamily="2" charset="2"/>
              <a:buNone/>
            </a:pP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16.6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是一个环，如果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&lt;R-{θ},*&gt;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都是交换群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域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一般情况下，整环不是域，但当环的元素个数有限时，有以下结论：</a:t>
            </a:r>
          </a:p>
          <a:p>
            <a:pPr>
              <a:buFont typeface="Wingdings" pitchFamily="2" charset="2"/>
              <a:buNone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116013" y="5229225"/>
            <a:ext cx="76200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16.5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有限整环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&lt;R,+,*&gt;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必是域。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p198)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25" name="AutoShape 5"/>
          <p:cNvSpPr>
            <a:spLocks noChangeArrowheads="1"/>
          </p:cNvSpPr>
          <p:nvPr/>
        </p:nvSpPr>
        <p:spPr bwMode="auto">
          <a:xfrm>
            <a:off x="7235825" y="2133600"/>
            <a:ext cx="1657350" cy="863600"/>
          </a:xfrm>
          <a:prstGeom prst="cloudCallout">
            <a:avLst>
              <a:gd name="adj1" fmla="val -170880"/>
              <a:gd name="adj2" fmla="val 1709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2000" b="1" dirty="0">
                <a:solidFill>
                  <a:srgbClr val="FF00FF"/>
                </a:solidFill>
              </a:rPr>
              <a:t>θ</a:t>
            </a:r>
            <a:r>
              <a:rPr lang="zh-CN" altLang="en-US" sz="2000" b="1" dirty="0">
                <a:solidFill>
                  <a:srgbClr val="FF00FF"/>
                </a:solidFill>
              </a:rPr>
              <a:t>是加法幺元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A963-BE83-413C-89A6-7BDEAB303883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FB32-CE05-4C89-99AD-EB9321F8B1C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620000" cy="4687888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16.6</a:t>
            </a:r>
          </a:p>
          <a:p>
            <a:pPr marL="533400" indent="-533400">
              <a:buClr>
                <a:srgbClr val="FF00FF"/>
              </a:buClr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实数环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&lt;R,+,×&gt;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、有理数环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&lt;Q,+,×&gt;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、剩余类环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，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&gt;(p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是素数）都是域。</a:t>
            </a:r>
          </a:p>
          <a:p>
            <a:pPr marL="533400" indent="-533400">
              <a:buClr>
                <a:srgbClr val="FF00FF"/>
              </a:buClr>
              <a:buFont typeface="Wingdings" pitchFamily="2" charset="2"/>
              <a:buNone/>
            </a:pP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Clr>
                <a:srgbClr val="FF00FF"/>
              </a:buClr>
              <a:buFont typeface="Wingdings" pitchFamily="2" charset="2"/>
              <a:buAutoNum type="arabicPeriod" startAt="2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整数环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&lt;Z,+,×&gt;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、剩余类环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，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(m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是合数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）都不是域。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因为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&lt;Z-{0}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{[0]}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，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都不是群。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0D7D-29F2-47BB-B680-617218F8BEEB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1905000" cy="404664"/>
          </a:xfrm>
        </p:spPr>
        <p:txBody>
          <a:bodyPr/>
          <a:lstStyle/>
          <a:p>
            <a:fld id="{2F270447-3121-4041-A72F-EACA51F4DEC9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814381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n"/>
            </a:pPr>
            <a:r>
              <a:rPr lang="en-US" altLang="zh-CN" sz="4400" dirty="0" smtClean="0">
                <a:solidFill>
                  <a:srgbClr val="FF0000"/>
                </a:solidFill>
              </a:rPr>
              <a:t>P198    3,4,6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1CC4-40AC-4163-ADF1-CD1D4B69E223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3FE4-6D1C-41CE-A8E0-A518F6791552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黑体" pitchFamily="2" charset="-122"/>
                <a:ea typeface="黑体" pitchFamily="2" charset="-122"/>
              </a:rPr>
              <a:t>环  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Ring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620000" cy="468788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16.1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一个代数系统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 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，如果满足：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是阿贝尔群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可交换群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 * 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是半群；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乘法*在加法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上可分配。即对任意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a*(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b+c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a*c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b+c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)*a=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b*a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c*a)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20868" name="AutoShape 4"/>
          <p:cNvSpPr>
            <a:spLocks noChangeArrowheads="1"/>
          </p:cNvSpPr>
          <p:nvPr/>
        </p:nvSpPr>
        <p:spPr bwMode="auto">
          <a:xfrm>
            <a:off x="5508104" y="1196752"/>
            <a:ext cx="3348038" cy="1511300"/>
          </a:xfrm>
          <a:prstGeom prst="wedgeRoundRectCallout">
            <a:avLst>
              <a:gd name="adj1" fmla="val -56734"/>
              <a:gd name="adj2" fmla="val 102943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联系两个二元运算，</a:t>
            </a:r>
          </a:p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否则就不是一个系统</a:t>
            </a:r>
          </a:p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而是两个系统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18FF-E135-43BB-B349-AF9FE2B9FC99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41AE-A239-4A38-A515-39FDAA959049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16.1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在加法和乘法作用下，整数、实数、有理数、偶数和复数都能构成环。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&lt;Z,+, × &gt;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&lt;R,+, × &gt;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&lt;Q,+, × &gt;     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&lt;E,+, × &gt;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&lt;C,+, × &gt;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+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可以交换，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的幺元， 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的逆为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+, ×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可结合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×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可分配</a:t>
            </a:r>
          </a:p>
          <a:p>
            <a:pPr>
              <a:buFont typeface="Wingdings" pitchFamily="2" charset="2"/>
              <a:buNone/>
            </a:pP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0940-CBE4-4020-9F42-A791B17EE001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9B71-292B-4001-9A41-915183B68027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16.2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表示整数集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上的模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剩余类集合，即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={[0]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[k-1]}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是群（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剩余类加群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是半群（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剩余类乘半群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∵  对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endParaRPr lang="en-US" altLang="zh-CN" baseline="-25000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=[i(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j+k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)]=[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ij+ik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         =[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ik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         =([i]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[j])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([i]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∴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，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是环，称为（模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）剩余类环。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特别，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k=2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时，称为布尔环。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AD61-609C-4468-9B87-28B86B158DDB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EAED-D291-46D5-B569-EEF9AEA555CB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16.2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表示整数集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上的模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剩余类集合，即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 Z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={[0]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[k-1]}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&lt;Z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是群（剩余类加群），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&lt;Z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是半群（剩余类乘半群），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对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=[i(j+k)]=[ij+ik]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=[ij]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[ik]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=([i]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[j])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([i]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∴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&lt;Z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，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是环，称为（模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）剩余类环。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特别，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k=2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时，称为布尔环。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0E7-57A0-4A2E-BA37-36EA023A53F9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8718-833D-4F23-B402-BD2236DBE4A9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16.2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表示整数集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上的模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剩余类集合，即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={[0]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[k-1]}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是群（剩余类加群），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是半群（剩余类乘半群），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∵  对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endParaRPr lang="en-US" altLang="zh-CN" baseline="-250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=[i(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j+k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)]=[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ij+ik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          =[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ij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          =([i]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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[j])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([i]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[k]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∴ 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，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是环，称为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（模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）剩余类环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特别，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k=2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时，称为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布尔环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178-8398-462E-B6C0-43E7E7037449}" type="datetime1">
              <a:rPr lang="zh-CN" altLang="en-US"/>
              <a:pPr/>
              <a:t>2015/12/14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8E4E-1741-49BB-9548-CF966D972F9F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1116013" y="1052513"/>
            <a:ext cx="7559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16.1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移项法则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&lt;R,+, *&gt;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是一个环，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是加法幺元，对任意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=c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a+b-c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=θ</a:t>
            </a: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altLang="zh-CN" sz="28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流程图: 过程 1"/>
          <p:cNvSpPr/>
          <p:nvPr/>
        </p:nvSpPr>
        <p:spPr bwMode="auto">
          <a:xfrm>
            <a:off x="1691680" y="3027040"/>
            <a:ext cx="3816424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∵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+(-c)=c+(-c)=θ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3304</TotalTime>
  <Words>3306</Words>
  <Application>Microsoft Office PowerPoint</Application>
  <PresentationFormat>全屏显示(4:3)</PresentationFormat>
  <Paragraphs>318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Notebook</vt:lpstr>
      <vt:lpstr>PowerPoint 演示文稿</vt:lpstr>
      <vt:lpstr>PowerPoint 演示文稿</vt:lpstr>
      <vt:lpstr>环和域 </vt:lpstr>
      <vt:lpstr>环  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特殊环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环的同构与同态</vt:lpstr>
      <vt:lpstr>PowerPoint 演示文稿</vt:lpstr>
      <vt:lpstr>PowerPoint 演示文稿</vt:lpstr>
      <vt:lpstr>域</vt:lpstr>
      <vt:lpstr>PowerPoint 演示文稿</vt:lpstr>
      <vt:lpstr>习题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dai</cp:lastModifiedBy>
  <cp:revision>389</cp:revision>
  <dcterms:created xsi:type="dcterms:W3CDTF">2002-08-01T13:37:15Z</dcterms:created>
  <dcterms:modified xsi:type="dcterms:W3CDTF">2015-12-14T06:39:56Z</dcterms:modified>
</cp:coreProperties>
</file>